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0"/>
  </p:notesMasterIdLst>
  <p:sldIdLst>
    <p:sldId id="257" r:id="rId2"/>
    <p:sldId id="258" r:id="rId3"/>
    <p:sldId id="259" r:id="rId4"/>
    <p:sldId id="262" r:id="rId5"/>
    <p:sldId id="263" r:id="rId6"/>
    <p:sldId id="264" r:id="rId7"/>
    <p:sldId id="600" r:id="rId8"/>
    <p:sldId id="598" r:id="rId9"/>
    <p:sldId id="599" r:id="rId10"/>
    <p:sldId id="591" r:id="rId11"/>
    <p:sldId id="593" r:id="rId12"/>
    <p:sldId id="602" r:id="rId13"/>
    <p:sldId id="594" r:id="rId14"/>
    <p:sldId id="596" r:id="rId15"/>
    <p:sldId id="592" r:id="rId16"/>
    <p:sldId id="595" r:id="rId17"/>
    <p:sldId id="556" r:id="rId18"/>
    <p:sldId id="536" r:id="rId19"/>
    <p:sldId id="533" r:id="rId20"/>
    <p:sldId id="534" r:id="rId21"/>
    <p:sldId id="537" r:id="rId22"/>
    <p:sldId id="538" r:id="rId23"/>
    <p:sldId id="535" r:id="rId24"/>
    <p:sldId id="539" r:id="rId25"/>
    <p:sldId id="540" r:id="rId26"/>
    <p:sldId id="597" r:id="rId27"/>
    <p:sldId id="601" r:id="rId28"/>
    <p:sldId id="590" r:id="rId29"/>
  </p:sldIdLst>
  <p:sldSz cx="12192000" cy="6858000"/>
  <p:notesSz cx="6858000" cy="9144000"/>
  <p:defaultTextStyle>
    <a:defPPr>
      <a:defRPr lang="en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4069711-B676-3241-9DD7-74EF2E216192}" v="53" dt="2023-10-29T06:58:01.41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/>
    <p:restoredTop sz="67347"/>
  </p:normalViewPr>
  <p:slideViewPr>
    <p:cSldViewPr snapToGrid="0">
      <p:cViewPr varScale="1">
        <p:scale>
          <a:sx n="79" d="100"/>
          <a:sy n="79" d="100"/>
        </p:scale>
        <p:origin x="2304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microsoft.com/office/2016/11/relationships/changesInfo" Target="changesInfos/changesInfo1.xml"/><Relationship Id="rId8" Type="http://schemas.openxmlformats.org/officeDocument/2006/relationships/slide" Target="slides/slide7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ans Thore Smedbold (NYF)" userId="fb0bf57e-e4f1-4e00-b327-d3ec8a9ff1db" providerId="ADAL" clId="{64069711-B676-3241-9DD7-74EF2E216192}"/>
    <pc:docChg chg="custSel addSld modSld sldOrd">
      <pc:chgData name="Hans Thore Smedbold (NYF)" userId="fb0bf57e-e4f1-4e00-b327-d3ec8a9ff1db" providerId="ADAL" clId="{64069711-B676-3241-9DD7-74EF2E216192}" dt="2023-10-29T06:58:27.474" v="748" actId="20577"/>
      <pc:docMkLst>
        <pc:docMk/>
      </pc:docMkLst>
      <pc:sldChg chg="modSp mod">
        <pc:chgData name="Hans Thore Smedbold (NYF)" userId="fb0bf57e-e4f1-4e00-b327-d3ec8a9ff1db" providerId="ADAL" clId="{64069711-B676-3241-9DD7-74EF2E216192}" dt="2023-10-29T05:21:33.413" v="665" actId="20577"/>
        <pc:sldMkLst>
          <pc:docMk/>
          <pc:sldMk cId="3725254806" sldId="263"/>
        </pc:sldMkLst>
        <pc:spChg chg="mod">
          <ac:chgData name="Hans Thore Smedbold (NYF)" userId="fb0bf57e-e4f1-4e00-b327-d3ec8a9ff1db" providerId="ADAL" clId="{64069711-B676-3241-9DD7-74EF2E216192}" dt="2023-10-29T05:21:33.413" v="665" actId="20577"/>
          <ac:spMkLst>
            <pc:docMk/>
            <pc:sldMk cId="3725254806" sldId="263"/>
            <ac:spMk id="3" creationId="{23933E48-8A80-B2AB-894D-24E1471730A3}"/>
          </ac:spMkLst>
        </pc:spChg>
      </pc:sldChg>
      <pc:sldChg chg="addSp modSp mod ord">
        <pc:chgData name="Hans Thore Smedbold (NYF)" userId="fb0bf57e-e4f1-4e00-b327-d3ec8a9ff1db" providerId="ADAL" clId="{64069711-B676-3241-9DD7-74EF2E216192}" dt="2023-10-29T05:23:28.998" v="715" actId="14100"/>
        <pc:sldMkLst>
          <pc:docMk/>
          <pc:sldMk cId="2054452836" sldId="264"/>
        </pc:sldMkLst>
        <pc:spChg chg="mod">
          <ac:chgData name="Hans Thore Smedbold (NYF)" userId="fb0bf57e-e4f1-4e00-b327-d3ec8a9ff1db" providerId="ADAL" clId="{64069711-B676-3241-9DD7-74EF2E216192}" dt="2023-10-29T05:22:31.612" v="714" actId="5793"/>
          <ac:spMkLst>
            <pc:docMk/>
            <pc:sldMk cId="2054452836" sldId="264"/>
            <ac:spMk id="3" creationId="{23933E48-8A80-B2AB-894D-24E1471730A3}"/>
          </ac:spMkLst>
        </pc:spChg>
        <pc:spChg chg="add mod">
          <ac:chgData name="Hans Thore Smedbold (NYF)" userId="fb0bf57e-e4f1-4e00-b327-d3ec8a9ff1db" providerId="ADAL" clId="{64069711-B676-3241-9DD7-74EF2E216192}" dt="2023-10-29T05:08:55.765" v="550" actId="1076"/>
          <ac:spMkLst>
            <pc:docMk/>
            <pc:sldMk cId="2054452836" sldId="264"/>
            <ac:spMk id="5" creationId="{69CDEA30-18C2-56C8-1868-67A2A0522F84}"/>
          </ac:spMkLst>
        </pc:spChg>
        <pc:picChg chg="add mod">
          <ac:chgData name="Hans Thore Smedbold (NYF)" userId="fb0bf57e-e4f1-4e00-b327-d3ec8a9ff1db" providerId="ADAL" clId="{64069711-B676-3241-9DD7-74EF2E216192}" dt="2023-10-29T05:23:28.998" v="715" actId="14100"/>
          <ac:picMkLst>
            <pc:docMk/>
            <pc:sldMk cId="2054452836" sldId="264"/>
            <ac:picMk id="6" creationId="{E470E132-BED3-0D24-2A74-539D74297CC0}"/>
          </ac:picMkLst>
        </pc:picChg>
      </pc:sldChg>
      <pc:sldChg chg="modSp mod">
        <pc:chgData name="Hans Thore Smedbold (NYF)" userId="fb0bf57e-e4f1-4e00-b327-d3ec8a9ff1db" providerId="ADAL" clId="{64069711-B676-3241-9DD7-74EF2E216192}" dt="2023-10-29T04:43:26.795" v="58" actId="20577"/>
        <pc:sldMkLst>
          <pc:docMk/>
          <pc:sldMk cId="3741755902" sldId="596"/>
        </pc:sldMkLst>
        <pc:spChg chg="mod">
          <ac:chgData name="Hans Thore Smedbold (NYF)" userId="fb0bf57e-e4f1-4e00-b327-d3ec8a9ff1db" providerId="ADAL" clId="{64069711-B676-3241-9DD7-74EF2E216192}" dt="2023-10-29T04:43:26.795" v="58" actId="20577"/>
          <ac:spMkLst>
            <pc:docMk/>
            <pc:sldMk cId="3741755902" sldId="596"/>
            <ac:spMk id="3" creationId="{7AB02CE1-D9AB-ABE3-ADEB-BCD9BB4474C1}"/>
          </ac:spMkLst>
        </pc:spChg>
      </pc:sldChg>
      <pc:sldChg chg="modSp mod">
        <pc:chgData name="Hans Thore Smedbold (NYF)" userId="fb0bf57e-e4f1-4e00-b327-d3ec8a9ff1db" providerId="ADAL" clId="{64069711-B676-3241-9DD7-74EF2E216192}" dt="2023-10-29T05:25:06.436" v="731" actId="1076"/>
        <pc:sldMkLst>
          <pc:docMk/>
          <pc:sldMk cId="3257949560" sldId="597"/>
        </pc:sldMkLst>
        <pc:spChg chg="mod">
          <ac:chgData name="Hans Thore Smedbold (NYF)" userId="fb0bf57e-e4f1-4e00-b327-d3ec8a9ff1db" providerId="ADAL" clId="{64069711-B676-3241-9DD7-74EF2E216192}" dt="2023-10-29T05:25:06.436" v="731" actId="1076"/>
          <ac:spMkLst>
            <pc:docMk/>
            <pc:sldMk cId="3257949560" sldId="597"/>
            <ac:spMk id="6" creationId="{8DBE9D9B-22CE-3E4B-433E-4C3CF00A81D4}"/>
          </ac:spMkLst>
        </pc:spChg>
        <pc:picChg chg="mod">
          <ac:chgData name="Hans Thore Smedbold (NYF)" userId="fb0bf57e-e4f1-4e00-b327-d3ec8a9ff1db" providerId="ADAL" clId="{64069711-B676-3241-9DD7-74EF2E216192}" dt="2023-10-29T05:25:02.044" v="730" actId="1076"/>
          <ac:picMkLst>
            <pc:docMk/>
            <pc:sldMk cId="3257949560" sldId="597"/>
            <ac:picMk id="4" creationId="{9FB92D8B-EA84-2F42-2776-8C9A890977D0}"/>
          </ac:picMkLst>
        </pc:picChg>
      </pc:sldChg>
      <pc:sldChg chg="addSp delSp modSp new mod setBg">
        <pc:chgData name="Hans Thore Smedbold (NYF)" userId="fb0bf57e-e4f1-4e00-b327-d3ec8a9ff1db" providerId="ADAL" clId="{64069711-B676-3241-9DD7-74EF2E216192}" dt="2023-10-29T04:52:41.099" v="285"/>
        <pc:sldMkLst>
          <pc:docMk/>
          <pc:sldMk cId="2627889527" sldId="598"/>
        </pc:sldMkLst>
        <pc:spChg chg="del">
          <ac:chgData name="Hans Thore Smedbold (NYF)" userId="fb0bf57e-e4f1-4e00-b327-d3ec8a9ff1db" providerId="ADAL" clId="{64069711-B676-3241-9DD7-74EF2E216192}" dt="2023-10-29T04:45:57.165" v="60" actId="478"/>
          <ac:spMkLst>
            <pc:docMk/>
            <pc:sldMk cId="2627889527" sldId="598"/>
            <ac:spMk id="2" creationId="{A975B74D-7ACE-544A-43D9-6B49CE2D4C6F}"/>
          </ac:spMkLst>
        </pc:spChg>
        <pc:spChg chg="del">
          <ac:chgData name="Hans Thore Smedbold (NYF)" userId="fb0bf57e-e4f1-4e00-b327-d3ec8a9ff1db" providerId="ADAL" clId="{64069711-B676-3241-9DD7-74EF2E216192}" dt="2023-10-29T04:45:57.165" v="60" actId="478"/>
          <ac:spMkLst>
            <pc:docMk/>
            <pc:sldMk cId="2627889527" sldId="598"/>
            <ac:spMk id="3" creationId="{05503790-6228-6EE9-A632-5E9959BBBDA2}"/>
          </ac:spMkLst>
        </pc:spChg>
        <pc:spChg chg="add mod">
          <ac:chgData name="Hans Thore Smedbold (NYF)" userId="fb0bf57e-e4f1-4e00-b327-d3ec8a9ff1db" providerId="ADAL" clId="{64069711-B676-3241-9DD7-74EF2E216192}" dt="2023-10-29T04:50:38.243" v="149" actId="1076"/>
          <ac:spMkLst>
            <pc:docMk/>
            <pc:sldMk cId="2627889527" sldId="598"/>
            <ac:spMk id="6" creationId="{63C330F9-B07F-107F-3454-5996351895EC}"/>
          </ac:spMkLst>
        </pc:spChg>
        <pc:spChg chg="add mod">
          <ac:chgData name="Hans Thore Smedbold (NYF)" userId="fb0bf57e-e4f1-4e00-b327-d3ec8a9ff1db" providerId="ADAL" clId="{64069711-B676-3241-9DD7-74EF2E216192}" dt="2023-10-29T04:52:31.027" v="282" actId="12"/>
          <ac:spMkLst>
            <pc:docMk/>
            <pc:sldMk cId="2627889527" sldId="598"/>
            <ac:spMk id="7" creationId="{A7D8863D-C1EA-E4BF-AE32-F1FD60CA86D6}"/>
          </ac:spMkLst>
        </pc:spChg>
        <pc:spChg chg="add del mod">
          <ac:chgData name="Hans Thore Smedbold (NYF)" userId="fb0bf57e-e4f1-4e00-b327-d3ec8a9ff1db" providerId="ADAL" clId="{64069711-B676-3241-9DD7-74EF2E216192}" dt="2023-10-29T04:52:41.099" v="285"/>
          <ac:spMkLst>
            <pc:docMk/>
            <pc:sldMk cId="2627889527" sldId="598"/>
            <ac:spMk id="8" creationId="{A2BA0CB2-F7A6-EC91-5147-39A8AA2D2A2F}"/>
          </ac:spMkLst>
        </pc:spChg>
        <pc:spChg chg="add mod">
          <ac:chgData name="Hans Thore Smedbold (NYF)" userId="fb0bf57e-e4f1-4e00-b327-d3ec8a9ff1db" providerId="ADAL" clId="{64069711-B676-3241-9DD7-74EF2E216192}" dt="2023-10-29T04:52:22.435" v="281" actId="12"/>
          <ac:spMkLst>
            <pc:docMk/>
            <pc:sldMk cId="2627889527" sldId="598"/>
            <ac:spMk id="9" creationId="{D66014B2-7EC8-D98E-74EE-585F1B3EA4E6}"/>
          </ac:spMkLst>
        </pc:spChg>
        <pc:spChg chg="add">
          <ac:chgData name="Hans Thore Smedbold (NYF)" userId="fb0bf57e-e4f1-4e00-b327-d3ec8a9ff1db" providerId="ADAL" clId="{64069711-B676-3241-9DD7-74EF2E216192}" dt="2023-10-29T04:46:05.114" v="62" actId="26606"/>
          <ac:spMkLst>
            <pc:docMk/>
            <pc:sldMk cId="2627889527" sldId="598"/>
            <ac:spMk id="1031" creationId="{42A4FC2C-047E-45A5-965D-8E1E3BF09BC6}"/>
          </ac:spMkLst>
        </pc:spChg>
        <pc:picChg chg="add mod modCrop">
          <ac:chgData name="Hans Thore Smedbold (NYF)" userId="fb0bf57e-e4f1-4e00-b327-d3ec8a9ff1db" providerId="ADAL" clId="{64069711-B676-3241-9DD7-74EF2E216192}" dt="2023-10-29T04:49:10.018" v="80" actId="1076"/>
          <ac:picMkLst>
            <pc:docMk/>
            <pc:sldMk cId="2627889527" sldId="598"/>
            <ac:picMk id="4" creationId="{20FE4085-9A44-5768-30F2-235686EADB9C}"/>
          </ac:picMkLst>
        </pc:picChg>
        <pc:picChg chg="add mod modCrop">
          <ac:chgData name="Hans Thore Smedbold (NYF)" userId="fb0bf57e-e4f1-4e00-b327-d3ec8a9ff1db" providerId="ADAL" clId="{64069711-B676-3241-9DD7-74EF2E216192}" dt="2023-10-29T04:49:19.097" v="81" actId="1076"/>
          <ac:picMkLst>
            <pc:docMk/>
            <pc:sldMk cId="2627889527" sldId="598"/>
            <ac:picMk id="5" creationId="{3276496E-4320-86C7-12D8-ED3FE163D5F4}"/>
          </ac:picMkLst>
        </pc:picChg>
        <pc:picChg chg="add mod">
          <ac:chgData name="Hans Thore Smedbold (NYF)" userId="fb0bf57e-e4f1-4e00-b327-d3ec8a9ff1db" providerId="ADAL" clId="{64069711-B676-3241-9DD7-74EF2E216192}" dt="2023-10-29T04:50:29.189" v="148" actId="1076"/>
          <ac:picMkLst>
            <pc:docMk/>
            <pc:sldMk cId="2627889527" sldId="598"/>
            <ac:picMk id="1026" creationId="{F729453E-6D06-41C4-D592-9A9E5596A608}"/>
          </ac:picMkLst>
        </pc:picChg>
      </pc:sldChg>
      <pc:sldChg chg="addSp delSp modSp new mod">
        <pc:chgData name="Hans Thore Smedbold (NYF)" userId="fb0bf57e-e4f1-4e00-b327-d3ec8a9ff1db" providerId="ADAL" clId="{64069711-B676-3241-9DD7-74EF2E216192}" dt="2023-10-29T05:02:43.883" v="538" actId="20577"/>
        <pc:sldMkLst>
          <pc:docMk/>
          <pc:sldMk cId="3482775700" sldId="599"/>
        </pc:sldMkLst>
        <pc:spChg chg="del">
          <ac:chgData name="Hans Thore Smedbold (NYF)" userId="fb0bf57e-e4f1-4e00-b327-d3ec8a9ff1db" providerId="ADAL" clId="{64069711-B676-3241-9DD7-74EF2E216192}" dt="2023-10-29T04:57:36.040" v="302" actId="478"/>
          <ac:spMkLst>
            <pc:docMk/>
            <pc:sldMk cId="3482775700" sldId="599"/>
            <ac:spMk id="2" creationId="{7F787D7D-64FB-CEB6-A146-0632ABD4D8A0}"/>
          </ac:spMkLst>
        </pc:spChg>
        <pc:spChg chg="del">
          <ac:chgData name="Hans Thore Smedbold (NYF)" userId="fb0bf57e-e4f1-4e00-b327-d3ec8a9ff1db" providerId="ADAL" clId="{64069711-B676-3241-9DD7-74EF2E216192}" dt="2023-10-29T04:57:39.389" v="303" actId="478"/>
          <ac:spMkLst>
            <pc:docMk/>
            <pc:sldMk cId="3482775700" sldId="599"/>
            <ac:spMk id="3" creationId="{2673DE55-2B49-F837-047D-EE7C3E8A0204}"/>
          </ac:spMkLst>
        </pc:spChg>
        <pc:spChg chg="add mod">
          <ac:chgData name="Hans Thore Smedbold (NYF)" userId="fb0bf57e-e4f1-4e00-b327-d3ec8a9ff1db" providerId="ADAL" clId="{64069711-B676-3241-9DD7-74EF2E216192}" dt="2023-10-29T04:57:31.198" v="301" actId="1076"/>
          <ac:spMkLst>
            <pc:docMk/>
            <pc:sldMk cId="3482775700" sldId="599"/>
            <ac:spMk id="8" creationId="{2797D7A2-AA33-5D75-3A69-AAED7E939228}"/>
          </ac:spMkLst>
        </pc:spChg>
        <pc:spChg chg="add mod">
          <ac:chgData name="Hans Thore Smedbold (NYF)" userId="fb0bf57e-e4f1-4e00-b327-d3ec8a9ff1db" providerId="ADAL" clId="{64069711-B676-3241-9DD7-74EF2E216192}" dt="2023-10-29T05:00:57.847" v="479" actId="403"/>
          <ac:spMkLst>
            <pc:docMk/>
            <pc:sldMk cId="3482775700" sldId="599"/>
            <ac:spMk id="14" creationId="{25296E6A-7881-690E-9FF4-D2F9D72B4CC8}"/>
          </ac:spMkLst>
        </pc:spChg>
        <pc:spChg chg="add mod">
          <ac:chgData name="Hans Thore Smedbold (NYF)" userId="fb0bf57e-e4f1-4e00-b327-d3ec8a9ff1db" providerId="ADAL" clId="{64069711-B676-3241-9DD7-74EF2E216192}" dt="2023-10-29T05:02:43.883" v="538" actId="20577"/>
          <ac:spMkLst>
            <pc:docMk/>
            <pc:sldMk cId="3482775700" sldId="599"/>
            <ac:spMk id="15" creationId="{42555F1B-E2C5-056F-BDED-8519C574E722}"/>
          </ac:spMkLst>
        </pc:spChg>
        <pc:picChg chg="add mod">
          <ac:chgData name="Hans Thore Smedbold (NYF)" userId="fb0bf57e-e4f1-4e00-b327-d3ec8a9ff1db" providerId="ADAL" clId="{64069711-B676-3241-9DD7-74EF2E216192}" dt="2023-10-29T05:01:24.485" v="480" actId="14100"/>
          <ac:picMkLst>
            <pc:docMk/>
            <pc:sldMk cId="3482775700" sldId="599"/>
            <ac:picMk id="4" creationId="{1B3AB741-887F-655E-5B8E-EE2DC4A7A33D}"/>
          </ac:picMkLst>
        </pc:picChg>
        <pc:picChg chg="add del mod">
          <ac:chgData name="Hans Thore Smedbold (NYF)" userId="fb0bf57e-e4f1-4e00-b327-d3ec8a9ff1db" providerId="ADAL" clId="{64069711-B676-3241-9DD7-74EF2E216192}" dt="2023-10-29T04:56:11.308" v="289" actId="478"/>
          <ac:picMkLst>
            <pc:docMk/>
            <pc:sldMk cId="3482775700" sldId="599"/>
            <ac:picMk id="5" creationId="{52B2EB10-3B0E-25E9-5EB9-F5E8F6DA0D50}"/>
          </ac:picMkLst>
        </pc:picChg>
        <pc:picChg chg="add mod">
          <ac:chgData name="Hans Thore Smedbold (NYF)" userId="fb0bf57e-e4f1-4e00-b327-d3ec8a9ff1db" providerId="ADAL" clId="{64069711-B676-3241-9DD7-74EF2E216192}" dt="2023-10-29T05:02:28.940" v="534" actId="1076"/>
          <ac:picMkLst>
            <pc:docMk/>
            <pc:sldMk cId="3482775700" sldId="599"/>
            <ac:picMk id="6" creationId="{19E5A8FE-F8E4-3C20-B176-832C3A13AADE}"/>
          </ac:picMkLst>
        </pc:picChg>
        <pc:cxnChg chg="add mod">
          <ac:chgData name="Hans Thore Smedbold (NYF)" userId="fb0bf57e-e4f1-4e00-b327-d3ec8a9ff1db" providerId="ADAL" clId="{64069711-B676-3241-9DD7-74EF2E216192}" dt="2023-10-29T04:58:02.332" v="306" actId="1076"/>
          <ac:cxnSpMkLst>
            <pc:docMk/>
            <pc:sldMk cId="3482775700" sldId="599"/>
            <ac:cxnSpMk id="10" creationId="{2053C61F-953A-85F6-0B44-56B97A9E4A96}"/>
          </ac:cxnSpMkLst>
        </pc:cxnChg>
        <pc:cxnChg chg="add mod">
          <ac:chgData name="Hans Thore Smedbold (NYF)" userId="fb0bf57e-e4f1-4e00-b327-d3ec8a9ff1db" providerId="ADAL" clId="{64069711-B676-3241-9DD7-74EF2E216192}" dt="2023-10-29T05:02:34.848" v="535" actId="1076"/>
          <ac:cxnSpMkLst>
            <pc:docMk/>
            <pc:sldMk cId="3482775700" sldId="599"/>
            <ac:cxnSpMk id="12" creationId="{89334435-0014-C646-C077-621E60AECAB9}"/>
          </ac:cxnSpMkLst>
        </pc:cxnChg>
        <pc:cxnChg chg="add mod">
          <ac:chgData name="Hans Thore Smedbold (NYF)" userId="fb0bf57e-e4f1-4e00-b327-d3ec8a9ff1db" providerId="ADAL" clId="{64069711-B676-3241-9DD7-74EF2E216192}" dt="2023-10-29T05:02:36.891" v="536" actId="1076"/>
          <ac:cxnSpMkLst>
            <pc:docMk/>
            <pc:sldMk cId="3482775700" sldId="599"/>
            <ac:cxnSpMk id="13" creationId="{33DF34DE-0875-AFA0-6679-EF63F82AC010}"/>
          </ac:cxnSpMkLst>
        </pc:cxnChg>
      </pc:sldChg>
      <pc:sldChg chg="addSp delSp modSp new mod">
        <pc:chgData name="Hans Thore Smedbold (NYF)" userId="fb0bf57e-e4f1-4e00-b327-d3ec8a9ff1db" providerId="ADAL" clId="{64069711-B676-3241-9DD7-74EF2E216192}" dt="2023-10-29T05:20:41.877" v="638" actId="1076"/>
        <pc:sldMkLst>
          <pc:docMk/>
          <pc:sldMk cId="4133422903" sldId="600"/>
        </pc:sldMkLst>
        <pc:spChg chg="mod">
          <ac:chgData name="Hans Thore Smedbold (NYF)" userId="fb0bf57e-e4f1-4e00-b327-d3ec8a9ff1db" providerId="ADAL" clId="{64069711-B676-3241-9DD7-74EF2E216192}" dt="2023-10-29T05:20:06.470" v="635" actId="1076"/>
          <ac:spMkLst>
            <pc:docMk/>
            <pc:sldMk cId="4133422903" sldId="600"/>
            <ac:spMk id="2" creationId="{AB958524-00A8-66F9-0BAC-D7EEBE0C439A}"/>
          </ac:spMkLst>
        </pc:spChg>
        <pc:spChg chg="del">
          <ac:chgData name="Hans Thore Smedbold (NYF)" userId="fb0bf57e-e4f1-4e00-b327-d3ec8a9ff1db" providerId="ADAL" clId="{64069711-B676-3241-9DD7-74EF2E216192}" dt="2023-10-29T05:10:41.112" v="597" actId="478"/>
          <ac:spMkLst>
            <pc:docMk/>
            <pc:sldMk cId="4133422903" sldId="600"/>
            <ac:spMk id="3" creationId="{81C8A65C-3A96-7F02-75D4-8FEFC7D6ABA5}"/>
          </ac:spMkLst>
        </pc:spChg>
        <pc:spChg chg="add mod">
          <ac:chgData name="Hans Thore Smedbold (NYF)" userId="fb0bf57e-e4f1-4e00-b327-d3ec8a9ff1db" providerId="ADAL" clId="{64069711-B676-3241-9DD7-74EF2E216192}" dt="2023-10-29T05:19:28.476" v="629"/>
          <ac:spMkLst>
            <pc:docMk/>
            <pc:sldMk cId="4133422903" sldId="600"/>
            <ac:spMk id="5" creationId="{3176DD67-87C2-436B-2513-96386F15BCC2}"/>
          </ac:spMkLst>
        </pc:spChg>
        <pc:spChg chg="add mod">
          <ac:chgData name="Hans Thore Smedbold (NYF)" userId="fb0bf57e-e4f1-4e00-b327-d3ec8a9ff1db" providerId="ADAL" clId="{64069711-B676-3241-9DD7-74EF2E216192}" dt="2023-10-29T05:20:39.044" v="637" actId="1076"/>
          <ac:spMkLst>
            <pc:docMk/>
            <pc:sldMk cId="4133422903" sldId="600"/>
            <ac:spMk id="6" creationId="{2EC6167E-2E8F-57D8-E33F-E58242767C01}"/>
          </ac:spMkLst>
        </pc:spChg>
        <pc:picChg chg="add mod">
          <ac:chgData name="Hans Thore Smedbold (NYF)" userId="fb0bf57e-e4f1-4e00-b327-d3ec8a9ff1db" providerId="ADAL" clId="{64069711-B676-3241-9DD7-74EF2E216192}" dt="2023-10-29T05:17:55.755" v="609" actId="1076"/>
          <ac:picMkLst>
            <pc:docMk/>
            <pc:sldMk cId="4133422903" sldId="600"/>
            <ac:picMk id="4" creationId="{DFDEEB60-CBF5-241A-4E25-575A671A1CFE}"/>
          </ac:picMkLst>
        </pc:picChg>
        <pc:picChg chg="add mod">
          <ac:chgData name="Hans Thore Smedbold (NYF)" userId="fb0bf57e-e4f1-4e00-b327-d3ec8a9ff1db" providerId="ADAL" clId="{64069711-B676-3241-9DD7-74EF2E216192}" dt="2023-10-29T05:20:32.539" v="636" actId="1076"/>
          <ac:picMkLst>
            <pc:docMk/>
            <pc:sldMk cId="4133422903" sldId="600"/>
            <ac:picMk id="2050" creationId="{F7FE5B7D-0D64-CBEA-3296-9117A8F4D275}"/>
          </ac:picMkLst>
        </pc:picChg>
        <pc:picChg chg="add mod">
          <ac:chgData name="Hans Thore Smedbold (NYF)" userId="fb0bf57e-e4f1-4e00-b327-d3ec8a9ff1db" providerId="ADAL" clId="{64069711-B676-3241-9DD7-74EF2E216192}" dt="2023-10-29T05:20:41.877" v="638" actId="1076"/>
          <ac:picMkLst>
            <pc:docMk/>
            <pc:sldMk cId="4133422903" sldId="600"/>
            <ac:picMk id="2052" creationId="{28AC31DE-350A-1560-6DF6-EEBFBC7BD69F}"/>
          </ac:picMkLst>
        </pc:picChg>
      </pc:sldChg>
      <pc:sldChg chg="addSp delSp modSp new mod setBg">
        <pc:chgData name="Hans Thore Smedbold (NYF)" userId="fb0bf57e-e4f1-4e00-b327-d3ec8a9ff1db" providerId="ADAL" clId="{64069711-B676-3241-9DD7-74EF2E216192}" dt="2023-10-29T06:58:27.474" v="748" actId="20577"/>
        <pc:sldMkLst>
          <pc:docMk/>
          <pc:sldMk cId="622569123" sldId="601"/>
        </pc:sldMkLst>
        <pc:spChg chg="mod">
          <ac:chgData name="Hans Thore Smedbold (NYF)" userId="fb0bf57e-e4f1-4e00-b327-d3ec8a9ff1db" providerId="ADAL" clId="{64069711-B676-3241-9DD7-74EF2E216192}" dt="2023-10-29T06:58:27.474" v="748" actId="20577"/>
          <ac:spMkLst>
            <pc:docMk/>
            <pc:sldMk cId="622569123" sldId="601"/>
            <ac:spMk id="2" creationId="{DBF0B537-CDC4-CC58-0505-A7960C4E9CBD}"/>
          </ac:spMkLst>
        </pc:spChg>
        <pc:spChg chg="del">
          <ac:chgData name="Hans Thore Smedbold (NYF)" userId="fb0bf57e-e4f1-4e00-b327-d3ec8a9ff1db" providerId="ADAL" clId="{64069711-B676-3241-9DD7-74EF2E216192}" dt="2023-10-29T06:58:00.514" v="735" actId="478"/>
          <ac:spMkLst>
            <pc:docMk/>
            <pc:sldMk cId="622569123" sldId="601"/>
            <ac:spMk id="3" creationId="{A12AFEE2-AAD8-40D5-4C9D-D641D28C794B}"/>
          </ac:spMkLst>
        </pc:spChg>
        <pc:spChg chg="add">
          <ac:chgData name="Hans Thore Smedbold (NYF)" userId="fb0bf57e-e4f1-4e00-b327-d3ec8a9ff1db" providerId="ADAL" clId="{64069711-B676-3241-9DD7-74EF2E216192}" dt="2023-10-29T06:58:12.902" v="740" actId="26606"/>
          <ac:spMkLst>
            <pc:docMk/>
            <pc:sldMk cId="622569123" sldId="601"/>
            <ac:spMk id="9" creationId="{665DBBEF-238B-476B-96AB-8AAC3224ECEA}"/>
          </ac:spMkLst>
        </pc:spChg>
        <pc:spChg chg="add">
          <ac:chgData name="Hans Thore Smedbold (NYF)" userId="fb0bf57e-e4f1-4e00-b327-d3ec8a9ff1db" providerId="ADAL" clId="{64069711-B676-3241-9DD7-74EF2E216192}" dt="2023-10-29T06:58:12.902" v="740" actId="26606"/>
          <ac:spMkLst>
            <pc:docMk/>
            <pc:sldMk cId="622569123" sldId="601"/>
            <ac:spMk id="11" creationId="{3FCFB1DE-0B7E-48CC-BA90-B2AB0889F9D6}"/>
          </ac:spMkLst>
        </pc:spChg>
        <pc:picChg chg="add mod">
          <ac:chgData name="Hans Thore Smedbold (NYF)" userId="fb0bf57e-e4f1-4e00-b327-d3ec8a9ff1db" providerId="ADAL" clId="{64069711-B676-3241-9DD7-74EF2E216192}" dt="2023-10-29T06:58:12.902" v="740" actId="26606"/>
          <ac:picMkLst>
            <pc:docMk/>
            <pc:sldMk cId="622569123" sldId="601"/>
            <ac:picMk id="4" creationId="{BFA7162C-84D5-A3FF-98C4-9DFB7AF24342}"/>
          </ac:picMkLst>
        </pc:picChg>
      </pc:sldChg>
      <pc:sldChg chg="addSp delSp modSp new mod">
        <pc:chgData name="Hans Thore Smedbold (NYF)" userId="fb0bf57e-e4f1-4e00-b327-d3ec8a9ff1db" providerId="ADAL" clId="{64069711-B676-3241-9DD7-74EF2E216192}" dt="2023-10-29T06:53:22.909" v="734"/>
        <pc:sldMkLst>
          <pc:docMk/>
          <pc:sldMk cId="1081167561" sldId="602"/>
        </pc:sldMkLst>
        <pc:spChg chg="del">
          <ac:chgData name="Hans Thore Smedbold (NYF)" userId="fb0bf57e-e4f1-4e00-b327-d3ec8a9ff1db" providerId="ADAL" clId="{64069711-B676-3241-9DD7-74EF2E216192}" dt="2023-10-29T06:53:21.805" v="733" actId="478"/>
          <ac:spMkLst>
            <pc:docMk/>
            <pc:sldMk cId="1081167561" sldId="602"/>
            <ac:spMk id="2" creationId="{EF6792A5-9D0B-17C7-01F3-DD55653AC72D}"/>
          </ac:spMkLst>
        </pc:spChg>
        <pc:spChg chg="del">
          <ac:chgData name="Hans Thore Smedbold (NYF)" userId="fb0bf57e-e4f1-4e00-b327-d3ec8a9ff1db" providerId="ADAL" clId="{64069711-B676-3241-9DD7-74EF2E216192}" dt="2023-10-29T06:53:21.805" v="733" actId="478"/>
          <ac:spMkLst>
            <pc:docMk/>
            <pc:sldMk cId="1081167561" sldId="602"/>
            <ac:spMk id="3" creationId="{E9039C94-BA3B-DE92-9488-5030C2A07EE6}"/>
          </ac:spMkLst>
        </pc:spChg>
        <pc:picChg chg="add mod">
          <ac:chgData name="Hans Thore Smedbold (NYF)" userId="fb0bf57e-e4f1-4e00-b327-d3ec8a9ff1db" providerId="ADAL" clId="{64069711-B676-3241-9DD7-74EF2E216192}" dt="2023-10-29T06:53:22.909" v="734"/>
          <ac:picMkLst>
            <pc:docMk/>
            <pc:sldMk cId="1081167561" sldId="602"/>
            <ac:picMk id="4" creationId="{5D7CD18A-3655-6C40-12AB-697B8F8BF079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C073E2F-DE00-C144-9907-C2C4B89A9D8E}" type="datetimeFigureOut">
              <a:rPr lang="nb-NO" smtClean="0"/>
              <a:t>29.10.2023</a:t>
            </a:fld>
            <a:endParaRPr lang="nb-NO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EBEAF88-FC37-1944-8AD2-DDFD46C03F6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490814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BEAF88-FC37-1944-8AD2-DDFD46C03F69}" type="slidenum">
              <a:rPr lang="nb-NO" smtClean="0"/>
              <a:t>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9534518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Arbeidstilsynets veiledning er en kombinasjon av EN 689 v 1995 og v 2018. </a:t>
            </a:r>
          </a:p>
          <a:p>
            <a:r>
              <a:rPr lang="nb-NO" dirty="0"/>
              <a:t>Strategi fra 1995 versjonen og vurderingskriteriene fra 2018 versjonen.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BEAF88-FC37-1944-8AD2-DDFD46C03F69}" type="slidenum">
              <a:rPr lang="nb-NO" smtClean="0"/>
              <a:t>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1466215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en-GB" b="0" i="0" dirty="0" err="1">
                <a:effectLst/>
                <a:latin typeface="BrownPro Regular"/>
              </a:rPr>
              <a:t>Arbeidsgiver</a:t>
            </a:r>
            <a:r>
              <a:rPr lang="en-GB" b="0" i="0" dirty="0">
                <a:effectLst/>
                <a:latin typeface="BrownPro Regular"/>
              </a:rPr>
              <a:t> </a:t>
            </a:r>
            <a:r>
              <a:rPr lang="en-GB" b="0" i="0" dirty="0" err="1">
                <a:effectLst/>
                <a:latin typeface="BrownPro Regular"/>
              </a:rPr>
              <a:t>bør</a:t>
            </a:r>
            <a:r>
              <a:rPr lang="en-GB" b="0" i="0" dirty="0">
                <a:effectLst/>
                <a:latin typeface="BrownPro Regular"/>
              </a:rPr>
              <a:t> </a:t>
            </a:r>
            <a:r>
              <a:rPr lang="en-GB" b="0" i="0" dirty="0" err="1">
                <a:effectLst/>
                <a:latin typeface="BrownPro Regular"/>
              </a:rPr>
              <a:t>innhente</a:t>
            </a:r>
            <a:r>
              <a:rPr lang="en-GB" b="0" i="0" dirty="0">
                <a:effectLst/>
                <a:latin typeface="BrownPro Regular"/>
              </a:rPr>
              <a:t> </a:t>
            </a:r>
            <a:r>
              <a:rPr lang="en-GB" b="0" i="0" dirty="0" err="1">
                <a:effectLst/>
                <a:latin typeface="BrownPro Regular"/>
              </a:rPr>
              <a:t>opplysninger</a:t>
            </a:r>
            <a:r>
              <a:rPr lang="en-GB" b="0" i="0" dirty="0">
                <a:effectLst/>
                <a:latin typeface="BrownPro Regular"/>
              </a:rPr>
              <a:t> om </a:t>
            </a:r>
            <a:r>
              <a:rPr lang="en-GB" b="0" i="0" dirty="0" err="1">
                <a:effectLst/>
                <a:latin typeface="BrownPro Regular"/>
              </a:rPr>
              <a:t>følgende</a:t>
            </a:r>
            <a:r>
              <a:rPr lang="en-GB" b="0" i="0" dirty="0">
                <a:effectLst/>
                <a:latin typeface="BrownPro Regular"/>
              </a:rPr>
              <a:t> </a:t>
            </a:r>
            <a:r>
              <a:rPr lang="en-GB" b="0" i="0" dirty="0" err="1">
                <a:effectLst/>
                <a:latin typeface="BrownPro Regular"/>
              </a:rPr>
              <a:t>tema</a:t>
            </a:r>
            <a:r>
              <a:rPr lang="en-GB" b="0" i="0" dirty="0">
                <a:effectLst/>
                <a:latin typeface="BrownPro Regular"/>
              </a:rPr>
              <a:t>:</a:t>
            </a:r>
          </a:p>
          <a:p>
            <a:pPr algn="l"/>
            <a:endParaRPr lang="en-GB" b="0" i="0" dirty="0">
              <a:effectLst/>
              <a:latin typeface="BrownPro Regular"/>
            </a:endParaRPr>
          </a:p>
          <a:p>
            <a:pPr algn="l"/>
            <a:r>
              <a:rPr lang="en-GB" b="1" i="0" u="none" strike="noStrike" dirty="0" err="1">
                <a:effectLst/>
                <a:latin typeface="BrownPro Bold"/>
              </a:rPr>
              <a:t>Kjemikalier</a:t>
            </a:r>
            <a:r>
              <a:rPr lang="en-GB" b="1" i="0" u="none" strike="noStrike" dirty="0">
                <a:effectLst/>
                <a:latin typeface="BrownPro Bold"/>
              </a:rPr>
              <a:t> 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GB" b="0" i="0" dirty="0" err="1">
                <a:solidFill>
                  <a:srgbClr val="333333"/>
                </a:solidFill>
                <a:effectLst/>
                <a:latin typeface="BrownPro Regular"/>
              </a:rPr>
              <a:t>Hvilke</a:t>
            </a:r>
            <a:r>
              <a:rPr lang="en-GB" b="0" i="0" dirty="0">
                <a:solidFill>
                  <a:srgbClr val="333333"/>
                </a:solidFill>
                <a:effectLst/>
                <a:latin typeface="BrownPro Regular"/>
              </a:rPr>
              <a:t> </a:t>
            </a:r>
            <a:r>
              <a:rPr lang="en-GB" b="0" i="0" dirty="0" err="1">
                <a:solidFill>
                  <a:srgbClr val="333333"/>
                </a:solidFill>
                <a:effectLst/>
                <a:latin typeface="BrownPro Regular"/>
              </a:rPr>
              <a:t>kjemikalier</a:t>
            </a:r>
            <a:r>
              <a:rPr lang="en-GB" b="0" i="0" dirty="0">
                <a:solidFill>
                  <a:srgbClr val="333333"/>
                </a:solidFill>
                <a:effectLst/>
                <a:latin typeface="BrownPro Regular"/>
              </a:rPr>
              <a:t> </a:t>
            </a:r>
            <a:r>
              <a:rPr lang="en-GB" b="0" i="0" dirty="0" err="1">
                <a:solidFill>
                  <a:srgbClr val="333333"/>
                </a:solidFill>
                <a:effectLst/>
                <a:latin typeface="BrownPro Regular"/>
              </a:rPr>
              <a:t>som</a:t>
            </a:r>
            <a:r>
              <a:rPr lang="en-GB" b="0" i="0" dirty="0">
                <a:solidFill>
                  <a:srgbClr val="333333"/>
                </a:solidFill>
                <a:effectLst/>
                <a:latin typeface="BrownPro Regular"/>
              </a:rPr>
              <a:t> </a:t>
            </a:r>
            <a:r>
              <a:rPr lang="en-GB" b="0" i="0" dirty="0" err="1">
                <a:solidFill>
                  <a:srgbClr val="333333"/>
                </a:solidFill>
                <a:effectLst/>
                <a:latin typeface="BrownPro Regular"/>
              </a:rPr>
              <a:t>forekommer</a:t>
            </a:r>
            <a:r>
              <a:rPr lang="en-GB" b="0" i="0" dirty="0">
                <a:solidFill>
                  <a:srgbClr val="333333"/>
                </a:solidFill>
                <a:effectLst/>
                <a:latin typeface="BrownPro Regular"/>
              </a:rPr>
              <a:t> </a:t>
            </a:r>
            <a:r>
              <a:rPr lang="en-GB" b="0" i="0" dirty="0" err="1">
                <a:solidFill>
                  <a:srgbClr val="333333"/>
                </a:solidFill>
                <a:effectLst/>
                <a:latin typeface="BrownPro Regular"/>
              </a:rPr>
              <a:t>i</a:t>
            </a:r>
            <a:r>
              <a:rPr lang="en-GB" b="0" i="0" dirty="0">
                <a:solidFill>
                  <a:srgbClr val="333333"/>
                </a:solidFill>
                <a:effectLst/>
                <a:latin typeface="BrownPro Regular"/>
              </a:rPr>
              <a:t> </a:t>
            </a:r>
            <a:r>
              <a:rPr lang="en-GB" b="0" i="0" dirty="0" err="1">
                <a:solidFill>
                  <a:srgbClr val="333333"/>
                </a:solidFill>
                <a:effectLst/>
                <a:latin typeface="BrownPro Regular"/>
              </a:rPr>
              <a:t>virksomheten</a:t>
            </a:r>
            <a:endParaRPr lang="en-GB" b="0" i="0" dirty="0">
              <a:solidFill>
                <a:srgbClr val="333333"/>
              </a:solidFill>
              <a:effectLst/>
              <a:latin typeface="BrownPro Regular"/>
            </a:endParaRP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en-GB" b="0" i="0" dirty="0" err="1">
                <a:solidFill>
                  <a:srgbClr val="333333"/>
                </a:solidFill>
                <a:effectLst/>
                <a:latin typeface="BrownPro Regular"/>
              </a:rPr>
              <a:t>Hvilke</a:t>
            </a:r>
            <a:r>
              <a:rPr lang="en-GB" b="0" i="0" dirty="0">
                <a:solidFill>
                  <a:srgbClr val="333333"/>
                </a:solidFill>
                <a:effectLst/>
                <a:latin typeface="BrownPro Regular"/>
              </a:rPr>
              <a:t> </a:t>
            </a:r>
            <a:r>
              <a:rPr lang="en-GB" b="0" i="0" dirty="0" err="1">
                <a:solidFill>
                  <a:srgbClr val="333333"/>
                </a:solidFill>
                <a:effectLst/>
                <a:latin typeface="BrownPro Regular"/>
              </a:rPr>
              <a:t>kjemiske</a:t>
            </a:r>
            <a:r>
              <a:rPr lang="en-GB" b="0" i="0" dirty="0">
                <a:solidFill>
                  <a:srgbClr val="333333"/>
                </a:solidFill>
                <a:effectLst/>
                <a:latin typeface="BrownPro Regular"/>
              </a:rPr>
              <a:t> </a:t>
            </a:r>
            <a:r>
              <a:rPr lang="en-GB" b="0" i="0" dirty="0" err="1">
                <a:solidFill>
                  <a:srgbClr val="333333"/>
                </a:solidFill>
                <a:effectLst/>
                <a:latin typeface="BrownPro Regular"/>
              </a:rPr>
              <a:t>stoffer</a:t>
            </a:r>
            <a:r>
              <a:rPr lang="en-GB" b="0" i="0" dirty="0">
                <a:solidFill>
                  <a:srgbClr val="333333"/>
                </a:solidFill>
                <a:effectLst/>
                <a:latin typeface="BrownPro Regular"/>
              </a:rPr>
              <a:t> </a:t>
            </a:r>
            <a:r>
              <a:rPr lang="en-GB" b="0" i="0" dirty="0" err="1">
                <a:solidFill>
                  <a:srgbClr val="333333"/>
                </a:solidFill>
                <a:effectLst/>
                <a:latin typeface="BrownPro Regular"/>
              </a:rPr>
              <a:t>og</a:t>
            </a:r>
            <a:r>
              <a:rPr lang="en-GB" b="0" i="0" dirty="0">
                <a:solidFill>
                  <a:srgbClr val="333333"/>
                </a:solidFill>
                <a:effectLst/>
                <a:latin typeface="BrownPro Regular"/>
              </a:rPr>
              <a:t> </a:t>
            </a:r>
            <a:r>
              <a:rPr lang="en-GB" b="0" i="0" dirty="0" err="1">
                <a:solidFill>
                  <a:srgbClr val="333333"/>
                </a:solidFill>
                <a:effectLst/>
                <a:latin typeface="BrownPro Regular"/>
              </a:rPr>
              <a:t>stoffblandinger</a:t>
            </a:r>
            <a:r>
              <a:rPr lang="en-GB" b="0" i="0" dirty="0">
                <a:solidFill>
                  <a:srgbClr val="333333"/>
                </a:solidFill>
                <a:effectLst/>
                <a:latin typeface="BrownPro Regular"/>
              </a:rPr>
              <a:t> </a:t>
            </a:r>
            <a:r>
              <a:rPr lang="en-GB" b="0" i="0" dirty="0" err="1">
                <a:solidFill>
                  <a:srgbClr val="333333"/>
                </a:solidFill>
                <a:effectLst/>
                <a:latin typeface="BrownPro Regular"/>
              </a:rPr>
              <a:t>som</a:t>
            </a:r>
            <a:r>
              <a:rPr lang="en-GB" b="0" i="0" dirty="0">
                <a:solidFill>
                  <a:srgbClr val="333333"/>
                </a:solidFill>
                <a:effectLst/>
                <a:latin typeface="BrownPro Regular"/>
              </a:rPr>
              <a:t> </a:t>
            </a:r>
            <a:r>
              <a:rPr lang="en-GB" b="0" i="0" dirty="0" err="1">
                <a:solidFill>
                  <a:srgbClr val="333333"/>
                </a:solidFill>
                <a:effectLst/>
                <a:latin typeface="BrownPro Regular"/>
              </a:rPr>
              <a:t>produseres</a:t>
            </a:r>
            <a:r>
              <a:rPr lang="en-GB" b="0" i="0" dirty="0">
                <a:solidFill>
                  <a:srgbClr val="333333"/>
                </a:solidFill>
                <a:effectLst/>
                <a:latin typeface="BrownPro Regular"/>
              </a:rPr>
              <a:t>, </a:t>
            </a:r>
            <a:r>
              <a:rPr lang="en-GB" b="0" i="0" dirty="0" err="1">
                <a:solidFill>
                  <a:srgbClr val="333333"/>
                </a:solidFill>
                <a:effectLst/>
                <a:latin typeface="BrownPro Regular"/>
              </a:rPr>
              <a:t>importeres</a:t>
            </a:r>
            <a:r>
              <a:rPr lang="en-GB" b="0" i="0" dirty="0">
                <a:solidFill>
                  <a:srgbClr val="333333"/>
                </a:solidFill>
                <a:effectLst/>
                <a:latin typeface="BrownPro Regular"/>
              </a:rPr>
              <a:t> </a:t>
            </a:r>
            <a:r>
              <a:rPr lang="en-GB" b="0" i="0" dirty="0" err="1">
                <a:solidFill>
                  <a:srgbClr val="333333"/>
                </a:solidFill>
                <a:effectLst/>
                <a:latin typeface="BrownPro Regular"/>
              </a:rPr>
              <a:t>eller</a:t>
            </a:r>
            <a:r>
              <a:rPr lang="en-GB" b="0" i="0" dirty="0">
                <a:solidFill>
                  <a:srgbClr val="333333"/>
                </a:solidFill>
                <a:effectLst/>
                <a:latin typeface="BrownPro Regular"/>
              </a:rPr>
              <a:t> </a:t>
            </a:r>
            <a:r>
              <a:rPr lang="en-GB" b="0" i="0" dirty="0" err="1">
                <a:solidFill>
                  <a:srgbClr val="333333"/>
                </a:solidFill>
                <a:effectLst/>
                <a:latin typeface="BrownPro Regular"/>
              </a:rPr>
              <a:t>omsettes</a:t>
            </a:r>
            <a:r>
              <a:rPr lang="en-GB" b="0" i="0" dirty="0">
                <a:solidFill>
                  <a:srgbClr val="333333"/>
                </a:solidFill>
                <a:effectLst/>
                <a:latin typeface="BrownPro Regular"/>
              </a:rPr>
              <a:t> </a:t>
            </a:r>
            <a:r>
              <a:rPr lang="en-GB" b="0" i="0" dirty="0" err="1">
                <a:solidFill>
                  <a:srgbClr val="333333"/>
                </a:solidFill>
                <a:effectLst/>
                <a:latin typeface="BrownPro Regular"/>
              </a:rPr>
              <a:t>i</a:t>
            </a:r>
            <a:r>
              <a:rPr lang="en-GB" b="0" i="0" dirty="0">
                <a:solidFill>
                  <a:srgbClr val="333333"/>
                </a:solidFill>
                <a:effectLst/>
                <a:latin typeface="BrownPro Regular"/>
              </a:rPr>
              <a:t> </a:t>
            </a:r>
            <a:r>
              <a:rPr lang="en-GB" b="0" i="0" dirty="0" err="1">
                <a:solidFill>
                  <a:srgbClr val="333333"/>
                </a:solidFill>
                <a:effectLst/>
                <a:latin typeface="BrownPro Regular"/>
              </a:rPr>
              <a:t>virksomheten</a:t>
            </a:r>
            <a:endParaRPr lang="en-GB" b="0" i="0" dirty="0">
              <a:solidFill>
                <a:srgbClr val="333333"/>
              </a:solidFill>
              <a:effectLst/>
              <a:latin typeface="BrownPro Regular"/>
            </a:endParaRP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en-GB" b="0" i="0" dirty="0" err="1">
                <a:solidFill>
                  <a:srgbClr val="333333"/>
                </a:solidFill>
                <a:effectLst/>
                <a:latin typeface="BrownPro Regular"/>
              </a:rPr>
              <a:t>Hvilke</a:t>
            </a:r>
            <a:r>
              <a:rPr lang="en-GB" b="0" i="0" dirty="0">
                <a:solidFill>
                  <a:srgbClr val="333333"/>
                </a:solidFill>
                <a:effectLst/>
                <a:latin typeface="BrownPro Regular"/>
              </a:rPr>
              <a:t> </a:t>
            </a:r>
            <a:r>
              <a:rPr lang="en-GB" b="0" i="0" dirty="0" err="1">
                <a:solidFill>
                  <a:srgbClr val="333333"/>
                </a:solidFill>
                <a:effectLst/>
                <a:latin typeface="BrownPro Regular"/>
              </a:rPr>
              <a:t>kjemikalier</a:t>
            </a:r>
            <a:r>
              <a:rPr lang="en-GB" b="0" i="0" dirty="0">
                <a:solidFill>
                  <a:srgbClr val="333333"/>
                </a:solidFill>
                <a:effectLst/>
                <a:latin typeface="BrownPro Regular"/>
              </a:rPr>
              <a:t> </a:t>
            </a:r>
            <a:r>
              <a:rPr lang="en-GB" b="0" i="0" dirty="0" err="1">
                <a:solidFill>
                  <a:srgbClr val="333333"/>
                </a:solidFill>
                <a:effectLst/>
                <a:latin typeface="BrownPro Regular"/>
              </a:rPr>
              <a:t>som</a:t>
            </a:r>
            <a:r>
              <a:rPr lang="en-GB" b="0" i="0" dirty="0">
                <a:solidFill>
                  <a:srgbClr val="333333"/>
                </a:solidFill>
                <a:effectLst/>
                <a:latin typeface="BrownPro Regular"/>
              </a:rPr>
              <a:t> </a:t>
            </a:r>
            <a:r>
              <a:rPr lang="en-GB" b="0" i="0" dirty="0" err="1">
                <a:solidFill>
                  <a:srgbClr val="333333"/>
                </a:solidFill>
                <a:effectLst/>
                <a:latin typeface="BrownPro Regular"/>
              </a:rPr>
              <a:t>oppstår</a:t>
            </a:r>
            <a:r>
              <a:rPr lang="en-GB" b="0" i="0" dirty="0">
                <a:solidFill>
                  <a:srgbClr val="333333"/>
                </a:solidFill>
                <a:effectLst/>
                <a:latin typeface="BrownPro Regular"/>
              </a:rPr>
              <a:t> </a:t>
            </a:r>
            <a:r>
              <a:rPr lang="en-GB" b="0" i="0" dirty="0" err="1">
                <a:solidFill>
                  <a:srgbClr val="333333"/>
                </a:solidFill>
                <a:effectLst/>
                <a:latin typeface="BrownPro Regular"/>
              </a:rPr>
              <a:t>i</a:t>
            </a:r>
            <a:r>
              <a:rPr lang="en-GB" b="0" i="0" dirty="0">
                <a:solidFill>
                  <a:srgbClr val="333333"/>
                </a:solidFill>
                <a:effectLst/>
                <a:latin typeface="BrownPro Regular"/>
              </a:rPr>
              <a:t> </a:t>
            </a:r>
            <a:r>
              <a:rPr lang="en-GB" b="0" i="0" dirty="0" err="1">
                <a:solidFill>
                  <a:srgbClr val="333333"/>
                </a:solidFill>
                <a:effectLst/>
                <a:latin typeface="BrownPro Regular"/>
              </a:rPr>
              <a:t>arbeidsprosesser</a:t>
            </a:r>
            <a:r>
              <a:rPr lang="en-GB" b="0" i="0" dirty="0">
                <a:solidFill>
                  <a:srgbClr val="333333"/>
                </a:solidFill>
                <a:effectLst/>
                <a:latin typeface="BrownPro Regular"/>
              </a:rPr>
              <a:t> </a:t>
            </a:r>
            <a:r>
              <a:rPr lang="en-GB" b="0" i="0" dirty="0" err="1">
                <a:solidFill>
                  <a:srgbClr val="333333"/>
                </a:solidFill>
                <a:effectLst/>
                <a:latin typeface="BrownPro Regular"/>
              </a:rPr>
              <a:t>eller</a:t>
            </a:r>
            <a:r>
              <a:rPr lang="en-GB" b="0" i="0" dirty="0">
                <a:solidFill>
                  <a:srgbClr val="333333"/>
                </a:solidFill>
                <a:effectLst/>
                <a:latin typeface="BrownPro Regular"/>
              </a:rPr>
              <a:t> </a:t>
            </a:r>
            <a:r>
              <a:rPr lang="en-GB" b="0" i="0" dirty="0" err="1">
                <a:solidFill>
                  <a:srgbClr val="333333"/>
                </a:solidFill>
                <a:effectLst/>
                <a:latin typeface="BrownPro Regular"/>
              </a:rPr>
              <a:t>fra</a:t>
            </a:r>
            <a:r>
              <a:rPr lang="en-GB" b="0" i="0" dirty="0">
                <a:solidFill>
                  <a:srgbClr val="333333"/>
                </a:solidFill>
                <a:effectLst/>
                <a:latin typeface="BrownPro Regular"/>
              </a:rPr>
              <a:t> </a:t>
            </a:r>
            <a:r>
              <a:rPr lang="en-GB" b="0" i="0" dirty="0" err="1">
                <a:solidFill>
                  <a:srgbClr val="333333"/>
                </a:solidFill>
                <a:effectLst/>
                <a:latin typeface="BrownPro Regular"/>
              </a:rPr>
              <a:t>materialer</a:t>
            </a:r>
            <a:r>
              <a:rPr lang="en-GB" b="0" i="0" dirty="0">
                <a:solidFill>
                  <a:srgbClr val="333333"/>
                </a:solidFill>
                <a:effectLst/>
                <a:latin typeface="BrownPro Regular"/>
              </a:rPr>
              <a:t> </a:t>
            </a:r>
            <a:r>
              <a:rPr lang="en-GB" b="0" i="0" dirty="0" err="1">
                <a:solidFill>
                  <a:srgbClr val="333333"/>
                </a:solidFill>
                <a:effectLst/>
                <a:latin typeface="BrownPro Regular"/>
              </a:rPr>
              <a:t>eller</a:t>
            </a:r>
            <a:r>
              <a:rPr lang="en-GB" b="0" i="0" dirty="0">
                <a:solidFill>
                  <a:srgbClr val="333333"/>
                </a:solidFill>
                <a:effectLst/>
                <a:latin typeface="BrownPro Regular"/>
              </a:rPr>
              <a:t> </a:t>
            </a:r>
            <a:r>
              <a:rPr lang="en-GB" b="0" i="0" dirty="0" err="1">
                <a:solidFill>
                  <a:srgbClr val="333333"/>
                </a:solidFill>
                <a:effectLst/>
                <a:latin typeface="BrownPro Regular"/>
              </a:rPr>
              <a:t>arbeidsutstyr</a:t>
            </a:r>
            <a:endParaRPr lang="en-GB" b="0" i="0" dirty="0">
              <a:solidFill>
                <a:srgbClr val="333333"/>
              </a:solidFill>
              <a:effectLst/>
              <a:latin typeface="BrownPro Regular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en-GB" b="0" i="0" dirty="0" err="1">
                <a:solidFill>
                  <a:srgbClr val="333333"/>
                </a:solidFill>
                <a:effectLst/>
                <a:latin typeface="BrownPro Regular"/>
              </a:rPr>
              <a:t>Kjemikalienes</a:t>
            </a:r>
            <a:r>
              <a:rPr lang="en-GB" b="0" i="0" dirty="0">
                <a:solidFill>
                  <a:srgbClr val="333333"/>
                </a:solidFill>
                <a:effectLst/>
                <a:latin typeface="BrownPro Regular"/>
              </a:rPr>
              <a:t> </a:t>
            </a:r>
            <a:r>
              <a:rPr lang="en-GB" b="0" i="0" dirty="0" err="1">
                <a:solidFill>
                  <a:srgbClr val="333333"/>
                </a:solidFill>
                <a:effectLst/>
                <a:latin typeface="BrownPro Regular"/>
              </a:rPr>
              <a:t>egenskaper</a:t>
            </a:r>
            <a:r>
              <a:rPr lang="en-GB" b="0" i="0" dirty="0">
                <a:solidFill>
                  <a:srgbClr val="333333"/>
                </a:solidFill>
                <a:effectLst/>
                <a:latin typeface="BrownPro Regular"/>
              </a:rPr>
              <a:t> </a:t>
            </a:r>
            <a:r>
              <a:rPr lang="en-GB" b="0" i="0" dirty="0" err="1">
                <a:solidFill>
                  <a:srgbClr val="333333"/>
                </a:solidFill>
                <a:effectLst/>
                <a:latin typeface="BrownPro Regular"/>
              </a:rPr>
              <a:t>og</a:t>
            </a:r>
            <a:r>
              <a:rPr lang="en-GB" b="0" i="0" dirty="0">
                <a:solidFill>
                  <a:srgbClr val="333333"/>
                </a:solidFill>
                <a:effectLst/>
                <a:latin typeface="BrownPro Regular"/>
              </a:rPr>
              <a:t> </a:t>
            </a:r>
            <a:r>
              <a:rPr lang="en-GB" b="0" i="0" dirty="0" err="1">
                <a:solidFill>
                  <a:srgbClr val="333333"/>
                </a:solidFill>
                <a:effectLst/>
                <a:latin typeface="BrownPro Regular"/>
              </a:rPr>
              <a:t>grenseverdier</a:t>
            </a:r>
            <a:endParaRPr lang="en-GB" b="0" i="0" dirty="0">
              <a:solidFill>
                <a:srgbClr val="333333"/>
              </a:solidFill>
              <a:effectLst/>
              <a:latin typeface="BrownPro Regular"/>
            </a:endParaRP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en-GB" b="0" i="0" dirty="0" err="1">
                <a:solidFill>
                  <a:srgbClr val="333333"/>
                </a:solidFill>
                <a:effectLst/>
                <a:latin typeface="BrownPro Regular"/>
              </a:rPr>
              <a:t>Iboende</a:t>
            </a:r>
            <a:r>
              <a:rPr lang="en-GB" b="0" i="0" dirty="0">
                <a:solidFill>
                  <a:srgbClr val="333333"/>
                </a:solidFill>
                <a:effectLst/>
                <a:latin typeface="BrownPro Regular"/>
              </a:rPr>
              <a:t> fare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en-GB" b="0" i="0" dirty="0" err="1">
                <a:solidFill>
                  <a:srgbClr val="333333"/>
                </a:solidFill>
                <a:effectLst/>
                <a:latin typeface="BrownPro Regular"/>
              </a:rPr>
              <a:t>Fysikalsk</a:t>
            </a:r>
            <a:r>
              <a:rPr lang="en-GB" b="0" i="0" dirty="0">
                <a:solidFill>
                  <a:srgbClr val="333333"/>
                </a:solidFill>
                <a:effectLst/>
                <a:latin typeface="BrownPro Regular"/>
              </a:rPr>
              <a:t> </a:t>
            </a:r>
            <a:r>
              <a:rPr lang="en-GB" b="0" i="0" dirty="0" err="1">
                <a:solidFill>
                  <a:srgbClr val="333333"/>
                </a:solidFill>
                <a:effectLst/>
                <a:latin typeface="BrownPro Regular"/>
              </a:rPr>
              <a:t>tilstand</a:t>
            </a:r>
            <a:endParaRPr lang="en-GB" b="0" i="0" dirty="0">
              <a:solidFill>
                <a:srgbClr val="333333"/>
              </a:solidFill>
              <a:effectLst/>
              <a:latin typeface="BrownPro Regular"/>
            </a:endParaRP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en-GB" b="0" i="0" dirty="0" err="1">
                <a:solidFill>
                  <a:srgbClr val="333333"/>
                </a:solidFill>
                <a:effectLst/>
                <a:latin typeface="BrownPro Regular"/>
              </a:rPr>
              <a:t>Grenseverdier</a:t>
            </a:r>
            <a:endParaRPr lang="en-GB" b="0" i="0" dirty="0">
              <a:solidFill>
                <a:srgbClr val="333333"/>
              </a:solidFill>
              <a:effectLst/>
              <a:latin typeface="BrownPro Regular"/>
            </a:endParaRPr>
          </a:p>
          <a:p>
            <a:pPr marL="742950" lvl="1" indent="-285750" algn="l">
              <a:buFont typeface="Arial" panose="020B0604020202020204" pitchFamily="34" charset="0"/>
              <a:buChar char="•"/>
            </a:pPr>
            <a:endParaRPr lang="en-GB" b="0" i="0" dirty="0">
              <a:solidFill>
                <a:srgbClr val="333333"/>
              </a:solidFill>
              <a:effectLst/>
              <a:latin typeface="BrownPro Regular"/>
            </a:endParaRPr>
          </a:p>
          <a:p>
            <a:pPr marL="742950" lvl="1" indent="-285750" algn="l">
              <a:buFont typeface="Arial" panose="020B0604020202020204" pitchFamily="34" charset="0"/>
              <a:buChar char="•"/>
            </a:pPr>
            <a:endParaRPr lang="en-GB" b="0" i="0" dirty="0">
              <a:solidFill>
                <a:srgbClr val="333333"/>
              </a:solidFill>
              <a:effectLst/>
              <a:latin typeface="BrownPro Regular"/>
            </a:endParaRPr>
          </a:p>
          <a:p>
            <a:pPr algn="l"/>
            <a:r>
              <a:rPr lang="en-GB" b="1" i="0" u="none" strike="noStrike" dirty="0" err="1">
                <a:effectLst/>
                <a:latin typeface="BrownPro Bold"/>
              </a:rPr>
              <a:t>Hvordan</a:t>
            </a:r>
            <a:r>
              <a:rPr lang="en-GB" b="1" i="0" u="none" strike="noStrike" dirty="0">
                <a:effectLst/>
                <a:latin typeface="BrownPro Bold"/>
              </a:rPr>
              <a:t> </a:t>
            </a:r>
            <a:r>
              <a:rPr lang="en-GB" b="1" i="0" u="none" strike="noStrike" dirty="0" err="1">
                <a:effectLst/>
                <a:latin typeface="BrownPro Bold"/>
              </a:rPr>
              <a:t>arbeidet</a:t>
            </a:r>
            <a:r>
              <a:rPr lang="en-GB" b="1" i="0" u="none" strike="noStrike" dirty="0">
                <a:effectLst/>
                <a:latin typeface="BrownPro Bold"/>
              </a:rPr>
              <a:t> </a:t>
            </a:r>
            <a:r>
              <a:rPr lang="en-GB" b="1" i="0" u="none" strike="noStrike" dirty="0" err="1">
                <a:effectLst/>
                <a:latin typeface="BrownPro Bold"/>
              </a:rPr>
              <a:t>utføres</a:t>
            </a:r>
            <a:endParaRPr lang="en-GB" b="1" i="0" u="none" strike="noStrike" dirty="0">
              <a:effectLst/>
              <a:latin typeface="BrownPro Bold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en-GB" b="0" i="0" dirty="0" err="1">
                <a:solidFill>
                  <a:srgbClr val="333333"/>
                </a:solidFill>
                <a:effectLst/>
                <a:latin typeface="BrownPro Regular"/>
              </a:rPr>
              <a:t>Hvilke</a:t>
            </a:r>
            <a:r>
              <a:rPr lang="en-GB" b="0" i="0" dirty="0">
                <a:solidFill>
                  <a:srgbClr val="333333"/>
                </a:solidFill>
                <a:effectLst/>
                <a:latin typeface="BrownPro Regular"/>
              </a:rPr>
              <a:t> </a:t>
            </a:r>
            <a:r>
              <a:rPr lang="en-GB" b="0" i="0" dirty="0" err="1">
                <a:solidFill>
                  <a:srgbClr val="333333"/>
                </a:solidFill>
                <a:effectLst/>
                <a:latin typeface="BrownPro Regular"/>
              </a:rPr>
              <a:t>arbeidsoperasjoner</a:t>
            </a:r>
            <a:r>
              <a:rPr lang="en-GB" b="0" i="0" dirty="0">
                <a:solidFill>
                  <a:srgbClr val="333333"/>
                </a:solidFill>
                <a:effectLst/>
                <a:latin typeface="BrownPro Regular"/>
              </a:rPr>
              <a:t> </a:t>
            </a:r>
            <a:r>
              <a:rPr lang="en-GB" b="0" i="0" dirty="0" err="1">
                <a:solidFill>
                  <a:srgbClr val="333333"/>
                </a:solidFill>
                <a:effectLst/>
                <a:latin typeface="BrownPro Regular"/>
              </a:rPr>
              <a:t>som</a:t>
            </a:r>
            <a:r>
              <a:rPr lang="en-GB" b="0" i="0" dirty="0">
                <a:solidFill>
                  <a:srgbClr val="333333"/>
                </a:solidFill>
                <a:effectLst/>
                <a:latin typeface="BrownPro Regular"/>
              </a:rPr>
              <a:t> </a:t>
            </a:r>
            <a:r>
              <a:rPr lang="en-GB" b="0" i="0" dirty="0" err="1">
                <a:solidFill>
                  <a:srgbClr val="333333"/>
                </a:solidFill>
                <a:effectLst/>
                <a:latin typeface="BrownPro Regular"/>
              </a:rPr>
              <a:t>skal</a:t>
            </a:r>
            <a:r>
              <a:rPr lang="en-GB" b="0" i="0" dirty="0">
                <a:solidFill>
                  <a:srgbClr val="333333"/>
                </a:solidFill>
                <a:effectLst/>
                <a:latin typeface="BrownPro Regular"/>
              </a:rPr>
              <a:t> </a:t>
            </a:r>
            <a:r>
              <a:rPr lang="en-GB" b="0" i="0" dirty="0" err="1">
                <a:solidFill>
                  <a:srgbClr val="333333"/>
                </a:solidFill>
                <a:effectLst/>
                <a:latin typeface="BrownPro Regular"/>
              </a:rPr>
              <a:t>kartlegges</a:t>
            </a:r>
            <a:endParaRPr lang="en-GB" b="0" i="0" dirty="0">
              <a:solidFill>
                <a:srgbClr val="333333"/>
              </a:solidFill>
              <a:effectLst/>
              <a:latin typeface="BrownPro Regular"/>
            </a:endParaRP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en-GB" b="0" i="0" dirty="0" err="1">
                <a:solidFill>
                  <a:srgbClr val="333333"/>
                </a:solidFill>
                <a:effectLst/>
                <a:latin typeface="BrownPro Regular"/>
              </a:rPr>
              <a:t>Organisering</a:t>
            </a:r>
            <a:r>
              <a:rPr lang="en-GB" b="0" i="0" dirty="0">
                <a:solidFill>
                  <a:srgbClr val="333333"/>
                </a:solidFill>
                <a:effectLst/>
                <a:latin typeface="BrownPro Regular"/>
              </a:rPr>
              <a:t> </a:t>
            </a:r>
            <a:r>
              <a:rPr lang="en-GB" b="0" i="0" dirty="0" err="1">
                <a:solidFill>
                  <a:srgbClr val="333333"/>
                </a:solidFill>
                <a:effectLst/>
                <a:latin typeface="BrownPro Regular"/>
              </a:rPr>
              <a:t>av</a:t>
            </a:r>
            <a:r>
              <a:rPr lang="en-GB" b="0" i="0" dirty="0">
                <a:solidFill>
                  <a:srgbClr val="333333"/>
                </a:solidFill>
                <a:effectLst/>
                <a:latin typeface="BrownPro Regular"/>
              </a:rPr>
              <a:t> </a:t>
            </a:r>
            <a:r>
              <a:rPr lang="en-GB" b="0" i="0" dirty="0" err="1">
                <a:solidFill>
                  <a:srgbClr val="333333"/>
                </a:solidFill>
                <a:effectLst/>
                <a:latin typeface="BrownPro Regular"/>
              </a:rPr>
              <a:t>arbeidet</a:t>
            </a:r>
            <a:endParaRPr lang="en-GB" b="0" i="0" dirty="0">
              <a:solidFill>
                <a:srgbClr val="333333"/>
              </a:solidFill>
              <a:effectLst/>
              <a:latin typeface="BrownPro Regular"/>
            </a:endParaRPr>
          </a:p>
          <a:p>
            <a:pPr marL="1143000" lvl="2" indent="-228600" algn="l">
              <a:buFont typeface="Arial" panose="020B0604020202020204" pitchFamily="34" charset="0"/>
              <a:buChar char="•"/>
            </a:pPr>
            <a:r>
              <a:rPr lang="en-GB" b="0" i="0" dirty="0" err="1">
                <a:solidFill>
                  <a:srgbClr val="333333"/>
                </a:solidFill>
                <a:effectLst/>
                <a:latin typeface="BrownPro Regular"/>
              </a:rPr>
              <a:t>Antall</a:t>
            </a:r>
            <a:r>
              <a:rPr lang="en-GB" b="0" i="0" dirty="0">
                <a:solidFill>
                  <a:srgbClr val="333333"/>
                </a:solidFill>
                <a:effectLst/>
                <a:latin typeface="BrownPro Regular"/>
              </a:rPr>
              <a:t> </a:t>
            </a:r>
            <a:r>
              <a:rPr lang="en-GB" b="0" i="0" dirty="0" err="1">
                <a:solidFill>
                  <a:srgbClr val="333333"/>
                </a:solidFill>
                <a:effectLst/>
                <a:latin typeface="BrownPro Regular"/>
              </a:rPr>
              <a:t>eksponerte</a:t>
            </a:r>
            <a:endParaRPr lang="en-GB" b="0" i="0" dirty="0">
              <a:solidFill>
                <a:srgbClr val="333333"/>
              </a:solidFill>
              <a:effectLst/>
              <a:latin typeface="BrownPro Regular"/>
            </a:endParaRPr>
          </a:p>
          <a:p>
            <a:pPr marL="1143000" lvl="2" indent="-228600" algn="l">
              <a:buFont typeface="Arial" panose="020B0604020202020204" pitchFamily="34" charset="0"/>
              <a:buChar char="•"/>
            </a:pPr>
            <a:r>
              <a:rPr lang="en-GB" b="0" i="0" dirty="0" err="1">
                <a:solidFill>
                  <a:srgbClr val="333333"/>
                </a:solidFill>
                <a:effectLst/>
                <a:latin typeface="BrownPro Regular"/>
              </a:rPr>
              <a:t>Frekvens</a:t>
            </a:r>
            <a:r>
              <a:rPr lang="en-GB" b="0" i="0" dirty="0">
                <a:solidFill>
                  <a:srgbClr val="333333"/>
                </a:solidFill>
                <a:effectLst/>
                <a:latin typeface="BrownPro Regular"/>
              </a:rPr>
              <a:t> </a:t>
            </a:r>
            <a:r>
              <a:rPr lang="en-GB" b="0" i="0" dirty="0" err="1">
                <a:solidFill>
                  <a:srgbClr val="333333"/>
                </a:solidFill>
                <a:effectLst/>
                <a:latin typeface="BrownPro Regular"/>
              </a:rPr>
              <a:t>og</a:t>
            </a:r>
            <a:r>
              <a:rPr lang="en-GB" b="0" i="0" dirty="0">
                <a:solidFill>
                  <a:srgbClr val="333333"/>
                </a:solidFill>
                <a:effectLst/>
                <a:latin typeface="BrownPro Regular"/>
              </a:rPr>
              <a:t> </a:t>
            </a:r>
            <a:r>
              <a:rPr lang="en-GB" b="0" i="0" dirty="0" err="1">
                <a:solidFill>
                  <a:srgbClr val="333333"/>
                </a:solidFill>
                <a:effectLst/>
                <a:latin typeface="BrownPro Regular"/>
              </a:rPr>
              <a:t>varighet</a:t>
            </a:r>
            <a:r>
              <a:rPr lang="en-GB" b="0" i="0" dirty="0">
                <a:solidFill>
                  <a:srgbClr val="333333"/>
                </a:solidFill>
                <a:effectLst/>
                <a:latin typeface="BrownPro Regular"/>
              </a:rPr>
              <a:t> </a:t>
            </a:r>
            <a:r>
              <a:rPr lang="en-GB" b="0" i="0" dirty="0" err="1">
                <a:solidFill>
                  <a:srgbClr val="333333"/>
                </a:solidFill>
                <a:effectLst/>
                <a:latin typeface="BrownPro Regular"/>
              </a:rPr>
              <a:t>av</a:t>
            </a:r>
            <a:r>
              <a:rPr lang="en-GB" b="0" i="0" dirty="0">
                <a:solidFill>
                  <a:srgbClr val="333333"/>
                </a:solidFill>
                <a:effectLst/>
                <a:latin typeface="BrownPro Regular"/>
              </a:rPr>
              <a:t> </a:t>
            </a:r>
            <a:r>
              <a:rPr lang="en-GB" b="0" i="0" dirty="0" err="1">
                <a:solidFill>
                  <a:srgbClr val="333333"/>
                </a:solidFill>
                <a:effectLst/>
                <a:latin typeface="BrownPro Regular"/>
              </a:rPr>
              <a:t>eksponering</a:t>
            </a:r>
            <a:endParaRPr lang="en-GB" b="0" i="0" dirty="0">
              <a:solidFill>
                <a:srgbClr val="333333"/>
              </a:solidFill>
              <a:effectLst/>
              <a:latin typeface="BrownPro Regular"/>
            </a:endParaRP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en-GB" b="0" i="0" dirty="0" err="1">
                <a:solidFill>
                  <a:srgbClr val="333333"/>
                </a:solidFill>
                <a:effectLst/>
                <a:latin typeface="BrownPro Regular"/>
              </a:rPr>
              <a:t>Produksjons</a:t>
            </a:r>
            <a:r>
              <a:rPr lang="en-GB" b="0" i="0" dirty="0">
                <a:solidFill>
                  <a:srgbClr val="333333"/>
                </a:solidFill>
                <a:effectLst/>
                <a:latin typeface="BrownPro Regular"/>
              </a:rPr>
              <a:t>- </a:t>
            </a:r>
            <a:r>
              <a:rPr lang="en-GB" b="0" i="0" dirty="0" err="1">
                <a:solidFill>
                  <a:srgbClr val="333333"/>
                </a:solidFill>
                <a:effectLst/>
                <a:latin typeface="BrownPro Regular"/>
              </a:rPr>
              <a:t>og</a:t>
            </a:r>
            <a:r>
              <a:rPr lang="en-GB" b="0" i="0" dirty="0">
                <a:solidFill>
                  <a:srgbClr val="333333"/>
                </a:solidFill>
                <a:effectLst/>
                <a:latin typeface="BrownPro Regular"/>
              </a:rPr>
              <a:t> </a:t>
            </a:r>
            <a:r>
              <a:rPr lang="en-GB" b="0" i="0" dirty="0" err="1">
                <a:solidFill>
                  <a:srgbClr val="333333"/>
                </a:solidFill>
                <a:effectLst/>
                <a:latin typeface="BrownPro Regular"/>
              </a:rPr>
              <a:t>arbeidsutførelse</a:t>
            </a:r>
            <a:r>
              <a:rPr lang="en-GB" b="0" i="0" dirty="0">
                <a:solidFill>
                  <a:srgbClr val="333333"/>
                </a:solidFill>
                <a:effectLst/>
                <a:latin typeface="BrownPro Regular"/>
              </a:rPr>
              <a:t> </a:t>
            </a:r>
            <a:r>
              <a:rPr lang="en-GB" b="0" i="0" dirty="0" err="1">
                <a:solidFill>
                  <a:srgbClr val="333333"/>
                </a:solidFill>
                <a:effectLst/>
                <a:latin typeface="BrownPro Regular"/>
              </a:rPr>
              <a:t>og</a:t>
            </a:r>
            <a:r>
              <a:rPr lang="en-GB" b="0" i="0" dirty="0">
                <a:solidFill>
                  <a:srgbClr val="333333"/>
                </a:solidFill>
                <a:effectLst/>
                <a:latin typeface="BrownPro Regular"/>
              </a:rPr>
              <a:t> </a:t>
            </a:r>
            <a:r>
              <a:rPr lang="en-GB" b="0" i="0" dirty="0" err="1">
                <a:solidFill>
                  <a:srgbClr val="333333"/>
                </a:solidFill>
                <a:effectLst/>
                <a:latin typeface="BrownPro Regular"/>
              </a:rPr>
              <a:t>variasjoner</a:t>
            </a:r>
            <a:r>
              <a:rPr lang="en-GB" b="0" i="0" dirty="0">
                <a:solidFill>
                  <a:srgbClr val="333333"/>
                </a:solidFill>
                <a:effectLst/>
                <a:latin typeface="BrownPro Regular"/>
              </a:rPr>
              <a:t> </a:t>
            </a:r>
            <a:r>
              <a:rPr lang="en-GB" b="0" i="0" dirty="0" err="1">
                <a:solidFill>
                  <a:srgbClr val="333333"/>
                </a:solidFill>
                <a:effectLst/>
                <a:latin typeface="BrownPro Regular"/>
              </a:rPr>
              <a:t>i</a:t>
            </a:r>
            <a:r>
              <a:rPr lang="en-GB" b="0" i="0" dirty="0">
                <a:solidFill>
                  <a:srgbClr val="333333"/>
                </a:solidFill>
                <a:effectLst/>
                <a:latin typeface="BrownPro Regular"/>
              </a:rPr>
              <a:t> </a:t>
            </a:r>
            <a:r>
              <a:rPr lang="en-GB" b="0" i="0" dirty="0" err="1">
                <a:solidFill>
                  <a:srgbClr val="333333"/>
                </a:solidFill>
                <a:effectLst/>
                <a:latin typeface="BrownPro Regular"/>
              </a:rPr>
              <a:t>dette</a:t>
            </a:r>
            <a:endParaRPr lang="en-GB" b="0" i="0" dirty="0">
              <a:solidFill>
                <a:srgbClr val="333333"/>
              </a:solidFill>
              <a:effectLst/>
              <a:latin typeface="BrownPro Regular"/>
            </a:endParaRP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en-GB" b="0" i="0" dirty="0">
                <a:solidFill>
                  <a:srgbClr val="333333"/>
                </a:solidFill>
                <a:effectLst/>
                <a:latin typeface="BrownPro Regular"/>
              </a:rPr>
              <a:t>Om </a:t>
            </a:r>
            <a:r>
              <a:rPr lang="en-GB" b="0" i="0" dirty="0" err="1">
                <a:solidFill>
                  <a:srgbClr val="333333"/>
                </a:solidFill>
                <a:effectLst/>
                <a:latin typeface="BrownPro Regular"/>
              </a:rPr>
              <a:t>arbeidet</a:t>
            </a:r>
            <a:r>
              <a:rPr lang="en-GB" b="0" i="0" dirty="0">
                <a:solidFill>
                  <a:srgbClr val="333333"/>
                </a:solidFill>
                <a:effectLst/>
                <a:latin typeface="BrownPro Regular"/>
              </a:rPr>
              <a:t> </a:t>
            </a:r>
            <a:r>
              <a:rPr lang="en-GB" b="0" i="0" dirty="0" err="1">
                <a:solidFill>
                  <a:srgbClr val="333333"/>
                </a:solidFill>
                <a:effectLst/>
                <a:latin typeface="BrownPro Regular"/>
              </a:rPr>
              <a:t>utføres</a:t>
            </a:r>
            <a:r>
              <a:rPr lang="en-GB" b="0" i="0" dirty="0">
                <a:solidFill>
                  <a:srgbClr val="333333"/>
                </a:solidFill>
                <a:effectLst/>
                <a:latin typeface="BrownPro Regular"/>
              </a:rPr>
              <a:t> </a:t>
            </a:r>
            <a:r>
              <a:rPr lang="en-GB" b="0" i="0" dirty="0" err="1">
                <a:solidFill>
                  <a:srgbClr val="333333"/>
                </a:solidFill>
                <a:effectLst/>
                <a:latin typeface="BrownPro Regular"/>
              </a:rPr>
              <a:t>innendørs</a:t>
            </a:r>
            <a:r>
              <a:rPr lang="en-GB" b="0" i="0" dirty="0">
                <a:solidFill>
                  <a:srgbClr val="333333"/>
                </a:solidFill>
                <a:effectLst/>
                <a:latin typeface="BrownPro Regular"/>
              </a:rPr>
              <a:t> </a:t>
            </a:r>
            <a:r>
              <a:rPr lang="en-GB" b="0" i="0" dirty="0" err="1">
                <a:solidFill>
                  <a:srgbClr val="333333"/>
                </a:solidFill>
                <a:effectLst/>
                <a:latin typeface="BrownPro Regular"/>
              </a:rPr>
              <a:t>eller</a:t>
            </a:r>
            <a:r>
              <a:rPr lang="en-GB" b="0" i="0" dirty="0">
                <a:solidFill>
                  <a:srgbClr val="333333"/>
                </a:solidFill>
                <a:effectLst/>
                <a:latin typeface="BrownPro Regular"/>
              </a:rPr>
              <a:t> </a:t>
            </a:r>
            <a:r>
              <a:rPr lang="en-GB" b="0" i="0" dirty="0" err="1">
                <a:solidFill>
                  <a:srgbClr val="333333"/>
                </a:solidFill>
                <a:effectLst/>
                <a:latin typeface="BrownPro Regular"/>
              </a:rPr>
              <a:t>utendørs</a:t>
            </a:r>
            <a:endParaRPr lang="en-GB" b="0" i="0" dirty="0">
              <a:solidFill>
                <a:srgbClr val="333333"/>
              </a:solidFill>
              <a:effectLst/>
              <a:latin typeface="BrownPro Regular"/>
            </a:endParaRPr>
          </a:p>
          <a:p>
            <a:pPr marL="742950" lvl="1" indent="-285750" algn="l">
              <a:buFont typeface="Arial" panose="020B0604020202020204" pitchFamily="34" charset="0"/>
              <a:buChar char="•"/>
            </a:pPr>
            <a:endParaRPr lang="en-GB" b="0" i="0" dirty="0">
              <a:solidFill>
                <a:srgbClr val="333333"/>
              </a:solidFill>
              <a:effectLst/>
              <a:latin typeface="BrownPro Regular"/>
            </a:endParaRPr>
          </a:p>
          <a:p>
            <a:pPr marL="742950" lvl="1" indent="-285750" algn="l">
              <a:buFont typeface="Arial" panose="020B0604020202020204" pitchFamily="34" charset="0"/>
              <a:buChar char="•"/>
            </a:pPr>
            <a:endParaRPr lang="en-GB" b="0" i="0" dirty="0">
              <a:solidFill>
                <a:srgbClr val="333333"/>
              </a:solidFill>
              <a:effectLst/>
              <a:latin typeface="BrownPro Regular"/>
            </a:endParaRPr>
          </a:p>
          <a:p>
            <a:pPr algn="l"/>
            <a:r>
              <a:rPr lang="en-GB" b="1" i="0" u="none" strike="noStrike" dirty="0" err="1">
                <a:effectLst/>
                <a:latin typeface="BrownPro Bold"/>
              </a:rPr>
              <a:t>Kilde</a:t>
            </a:r>
            <a:r>
              <a:rPr lang="en-GB" b="1" i="0" u="none" strike="noStrike" dirty="0">
                <a:effectLst/>
                <a:latin typeface="BrownPro Bold"/>
              </a:rPr>
              <a:t> </a:t>
            </a:r>
            <a:r>
              <a:rPr lang="en-GB" b="1" i="0" u="none" strike="noStrike" dirty="0" err="1">
                <a:effectLst/>
                <a:latin typeface="BrownPro Bold"/>
              </a:rPr>
              <a:t>eller</a:t>
            </a:r>
            <a:r>
              <a:rPr lang="en-GB" b="1" i="0" u="none" strike="noStrike" dirty="0">
                <a:effectLst/>
                <a:latin typeface="BrownPro Bold"/>
              </a:rPr>
              <a:t> </a:t>
            </a:r>
            <a:r>
              <a:rPr lang="en-GB" b="1" i="0" u="none" strike="noStrike" dirty="0" err="1">
                <a:effectLst/>
                <a:latin typeface="BrownPro Bold"/>
              </a:rPr>
              <a:t>kilder</a:t>
            </a:r>
            <a:r>
              <a:rPr lang="en-GB" b="1" i="0" u="none" strike="noStrike" dirty="0">
                <a:effectLst/>
                <a:latin typeface="BrownPro Bold"/>
              </a:rPr>
              <a:t> </a:t>
            </a:r>
            <a:r>
              <a:rPr lang="en-GB" b="1" i="0" u="none" strike="noStrike" dirty="0" err="1">
                <a:effectLst/>
                <a:latin typeface="BrownPro Bold"/>
              </a:rPr>
              <a:t>til</a:t>
            </a:r>
            <a:r>
              <a:rPr lang="en-GB" b="1" i="0" u="none" strike="noStrike" dirty="0">
                <a:effectLst/>
                <a:latin typeface="BrownPro Bold"/>
              </a:rPr>
              <a:t> </a:t>
            </a:r>
            <a:r>
              <a:rPr lang="en-GB" b="1" i="0" u="none" strike="noStrike" dirty="0" err="1">
                <a:effectLst/>
                <a:latin typeface="BrownPro Bold"/>
              </a:rPr>
              <a:t>eksponering</a:t>
            </a:r>
            <a:endParaRPr lang="en-GB" b="1" i="0" u="none" strike="noStrike" dirty="0">
              <a:effectLst/>
              <a:latin typeface="BrownPro Bold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en-GB" b="0" i="0" dirty="0" err="1">
                <a:solidFill>
                  <a:srgbClr val="333333"/>
                </a:solidFill>
                <a:effectLst/>
                <a:latin typeface="BrownPro Regular"/>
              </a:rPr>
              <a:t>Kilder</a:t>
            </a:r>
            <a:r>
              <a:rPr lang="en-GB" b="0" i="0" dirty="0">
                <a:solidFill>
                  <a:srgbClr val="333333"/>
                </a:solidFill>
                <a:effectLst/>
                <a:latin typeface="BrownPro Regular"/>
              </a:rPr>
              <a:t> </a:t>
            </a:r>
            <a:r>
              <a:rPr lang="en-GB" b="0" i="0" dirty="0" err="1">
                <a:solidFill>
                  <a:srgbClr val="333333"/>
                </a:solidFill>
                <a:effectLst/>
                <a:latin typeface="BrownPro Regular"/>
              </a:rPr>
              <a:t>til</a:t>
            </a:r>
            <a:r>
              <a:rPr lang="en-GB" b="0" i="0" dirty="0">
                <a:solidFill>
                  <a:srgbClr val="333333"/>
                </a:solidFill>
                <a:effectLst/>
                <a:latin typeface="BrownPro Regular"/>
              </a:rPr>
              <a:t> </a:t>
            </a:r>
            <a:r>
              <a:rPr lang="en-GB" b="0" i="0" dirty="0" err="1">
                <a:solidFill>
                  <a:srgbClr val="333333"/>
                </a:solidFill>
                <a:effectLst/>
                <a:latin typeface="BrownPro Regular"/>
              </a:rPr>
              <a:t>eksponering</a:t>
            </a:r>
            <a:endParaRPr lang="en-GB" b="0" i="0" dirty="0">
              <a:solidFill>
                <a:srgbClr val="333333"/>
              </a:solidFill>
              <a:effectLst/>
              <a:latin typeface="BrownPro Regular"/>
            </a:endParaRP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en-GB" b="0" i="0" dirty="0" err="1">
                <a:solidFill>
                  <a:srgbClr val="333333"/>
                </a:solidFill>
                <a:effectLst/>
                <a:latin typeface="BrownPro Regular"/>
              </a:rPr>
              <a:t>Forurensing</a:t>
            </a:r>
            <a:r>
              <a:rPr lang="en-GB" b="0" i="0" dirty="0">
                <a:solidFill>
                  <a:srgbClr val="333333"/>
                </a:solidFill>
                <a:effectLst/>
                <a:latin typeface="BrownPro Regular"/>
              </a:rPr>
              <a:t> </a:t>
            </a:r>
            <a:r>
              <a:rPr lang="en-GB" b="0" i="0" dirty="0" err="1">
                <a:solidFill>
                  <a:srgbClr val="333333"/>
                </a:solidFill>
                <a:effectLst/>
                <a:latin typeface="BrownPro Regular"/>
              </a:rPr>
              <a:t>fra</a:t>
            </a:r>
            <a:r>
              <a:rPr lang="en-GB" b="0" i="0" dirty="0">
                <a:solidFill>
                  <a:srgbClr val="333333"/>
                </a:solidFill>
                <a:effectLst/>
                <a:latin typeface="BrownPro Regular"/>
              </a:rPr>
              <a:t> </a:t>
            </a:r>
            <a:r>
              <a:rPr lang="en-GB" b="0" i="0" dirty="0" err="1">
                <a:solidFill>
                  <a:srgbClr val="333333"/>
                </a:solidFill>
                <a:effectLst/>
                <a:latin typeface="BrownPro Regular"/>
              </a:rPr>
              <a:t>kilden</a:t>
            </a:r>
            <a:endParaRPr lang="en-GB" b="0" i="0" dirty="0">
              <a:solidFill>
                <a:srgbClr val="333333"/>
              </a:solidFill>
              <a:effectLst/>
              <a:latin typeface="BrownPro Regular"/>
            </a:endParaRP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en-GB" b="0" i="0" dirty="0" err="1">
                <a:solidFill>
                  <a:srgbClr val="333333"/>
                </a:solidFill>
                <a:effectLst/>
                <a:latin typeface="BrownPro Regular"/>
              </a:rPr>
              <a:t>Plassering</a:t>
            </a:r>
            <a:r>
              <a:rPr lang="en-GB" b="0" i="0" dirty="0">
                <a:solidFill>
                  <a:srgbClr val="333333"/>
                </a:solidFill>
                <a:effectLst/>
                <a:latin typeface="BrownPro Regular"/>
              </a:rPr>
              <a:t> </a:t>
            </a:r>
            <a:r>
              <a:rPr lang="en-GB" b="0" i="0" dirty="0" err="1">
                <a:solidFill>
                  <a:srgbClr val="333333"/>
                </a:solidFill>
                <a:effectLst/>
                <a:latin typeface="BrownPro Regular"/>
              </a:rPr>
              <a:t>av</a:t>
            </a:r>
            <a:r>
              <a:rPr lang="en-GB" b="0" i="0" dirty="0">
                <a:solidFill>
                  <a:srgbClr val="333333"/>
                </a:solidFill>
                <a:effectLst/>
                <a:latin typeface="BrownPro Regular"/>
              </a:rPr>
              <a:t> </a:t>
            </a:r>
            <a:r>
              <a:rPr lang="en-GB" b="0" i="0" dirty="0" err="1">
                <a:solidFill>
                  <a:srgbClr val="333333"/>
                </a:solidFill>
                <a:effectLst/>
                <a:latin typeface="BrownPro Regular"/>
              </a:rPr>
              <a:t>kilde</a:t>
            </a:r>
            <a:endParaRPr lang="en-GB" b="0" i="0" dirty="0">
              <a:solidFill>
                <a:srgbClr val="333333"/>
              </a:solidFill>
              <a:effectLst/>
              <a:latin typeface="BrownPro Regular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en-GB" b="0" i="0" dirty="0" err="1">
                <a:solidFill>
                  <a:srgbClr val="333333"/>
                </a:solidFill>
                <a:effectLst/>
                <a:latin typeface="BrownPro Regular"/>
              </a:rPr>
              <a:t>Faktorer</a:t>
            </a:r>
            <a:r>
              <a:rPr lang="en-GB" b="0" i="0" dirty="0">
                <a:solidFill>
                  <a:srgbClr val="333333"/>
                </a:solidFill>
                <a:effectLst/>
                <a:latin typeface="BrownPro Regular"/>
              </a:rPr>
              <a:t> </a:t>
            </a:r>
            <a:r>
              <a:rPr lang="en-GB" b="0" i="0" dirty="0" err="1">
                <a:solidFill>
                  <a:srgbClr val="333333"/>
                </a:solidFill>
                <a:effectLst/>
                <a:latin typeface="BrownPro Regular"/>
              </a:rPr>
              <a:t>som</a:t>
            </a:r>
            <a:r>
              <a:rPr lang="en-GB" b="0" i="0" dirty="0">
                <a:solidFill>
                  <a:srgbClr val="333333"/>
                </a:solidFill>
                <a:effectLst/>
                <a:latin typeface="BrownPro Regular"/>
              </a:rPr>
              <a:t> </a:t>
            </a:r>
            <a:r>
              <a:rPr lang="en-GB" b="0" i="0" dirty="0" err="1">
                <a:solidFill>
                  <a:srgbClr val="333333"/>
                </a:solidFill>
                <a:effectLst/>
                <a:latin typeface="BrownPro Regular"/>
              </a:rPr>
              <a:t>kan</a:t>
            </a:r>
            <a:r>
              <a:rPr lang="en-GB" b="0" i="0" dirty="0">
                <a:solidFill>
                  <a:srgbClr val="333333"/>
                </a:solidFill>
                <a:effectLst/>
                <a:latin typeface="BrownPro Regular"/>
              </a:rPr>
              <a:t> </a:t>
            </a:r>
            <a:r>
              <a:rPr lang="en-GB" b="0" i="0" dirty="0" err="1">
                <a:solidFill>
                  <a:srgbClr val="333333"/>
                </a:solidFill>
                <a:effectLst/>
                <a:latin typeface="BrownPro Regular"/>
              </a:rPr>
              <a:t>påvirke</a:t>
            </a:r>
            <a:r>
              <a:rPr lang="en-GB" b="0" i="0" dirty="0">
                <a:solidFill>
                  <a:srgbClr val="333333"/>
                </a:solidFill>
                <a:effectLst/>
                <a:latin typeface="BrownPro Regular"/>
              </a:rPr>
              <a:t> </a:t>
            </a:r>
            <a:r>
              <a:rPr lang="en-GB" b="0" i="0" dirty="0" err="1">
                <a:solidFill>
                  <a:srgbClr val="333333"/>
                </a:solidFill>
                <a:effectLst/>
                <a:latin typeface="BrownPro Regular"/>
              </a:rPr>
              <a:t>eksponeringsnivåene</a:t>
            </a:r>
            <a:r>
              <a:rPr lang="en-GB" b="0" i="0" dirty="0">
                <a:solidFill>
                  <a:srgbClr val="333333"/>
                </a:solidFill>
                <a:effectLst/>
                <a:latin typeface="BrownPro Regular"/>
              </a:rPr>
              <a:t> </a:t>
            </a:r>
            <a:r>
              <a:rPr lang="en-GB" b="0" i="0" dirty="0" err="1">
                <a:solidFill>
                  <a:srgbClr val="333333"/>
                </a:solidFill>
                <a:effectLst/>
                <a:latin typeface="BrownPro Regular"/>
              </a:rPr>
              <a:t>som</a:t>
            </a:r>
            <a:r>
              <a:rPr lang="en-GB" b="0" i="0" dirty="0">
                <a:solidFill>
                  <a:srgbClr val="333333"/>
                </a:solidFill>
                <a:effectLst/>
                <a:latin typeface="BrownPro Regular"/>
              </a:rPr>
              <a:t> for </a:t>
            </a:r>
            <a:r>
              <a:rPr lang="en-GB" b="0" i="0" dirty="0" err="1">
                <a:solidFill>
                  <a:srgbClr val="333333"/>
                </a:solidFill>
                <a:effectLst/>
                <a:latin typeface="BrownPro Regular"/>
              </a:rPr>
              <a:t>eksempel</a:t>
            </a:r>
            <a:r>
              <a:rPr lang="en-GB" b="0" i="0" dirty="0">
                <a:solidFill>
                  <a:srgbClr val="333333"/>
                </a:solidFill>
                <a:effectLst/>
                <a:latin typeface="BrownPro Regular"/>
              </a:rPr>
              <a:t>: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en-GB" b="0" i="0" dirty="0" err="1">
                <a:solidFill>
                  <a:srgbClr val="333333"/>
                </a:solidFill>
                <a:effectLst/>
                <a:latin typeface="BrownPro Regular"/>
              </a:rPr>
              <a:t>Innbygging</a:t>
            </a:r>
            <a:r>
              <a:rPr lang="en-GB" b="0" i="0" dirty="0">
                <a:solidFill>
                  <a:srgbClr val="333333"/>
                </a:solidFill>
                <a:effectLst/>
                <a:latin typeface="BrownPro Regular"/>
              </a:rPr>
              <a:t> </a:t>
            </a:r>
            <a:r>
              <a:rPr lang="en-GB" b="0" i="0" dirty="0" err="1">
                <a:solidFill>
                  <a:srgbClr val="333333"/>
                </a:solidFill>
                <a:effectLst/>
                <a:latin typeface="BrownPro Regular"/>
              </a:rPr>
              <a:t>eller</a:t>
            </a:r>
            <a:r>
              <a:rPr lang="en-GB" b="0" i="0" dirty="0">
                <a:solidFill>
                  <a:srgbClr val="333333"/>
                </a:solidFill>
                <a:effectLst/>
                <a:latin typeface="BrownPro Regular"/>
              </a:rPr>
              <a:t> </a:t>
            </a:r>
            <a:r>
              <a:rPr lang="en-GB" b="0" i="0" dirty="0" err="1">
                <a:solidFill>
                  <a:srgbClr val="333333"/>
                </a:solidFill>
                <a:effectLst/>
                <a:latin typeface="BrownPro Regular"/>
              </a:rPr>
              <a:t>andre</a:t>
            </a:r>
            <a:r>
              <a:rPr lang="en-GB" b="0" i="0" dirty="0">
                <a:solidFill>
                  <a:srgbClr val="333333"/>
                </a:solidFill>
                <a:effectLst/>
                <a:latin typeface="BrownPro Regular"/>
              </a:rPr>
              <a:t> </a:t>
            </a:r>
            <a:r>
              <a:rPr lang="en-GB" b="0" i="0" dirty="0" err="1">
                <a:solidFill>
                  <a:srgbClr val="333333"/>
                </a:solidFill>
                <a:effectLst/>
                <a:latin typeface="BrownPro Regular"/>
              </a:rPr>
              <a:t>tekniske</a:t>
            </a:r>
            <a:r>
              <a:rPr lang="en-GB" b="0" i="0" dirty="0">
                <a:solidFill>
                  <a:srgbClr val="333333"/>
                </a:solidFill>
                <a:effectLst/>
                <a:latin typeface="BrownPro Regular"/>
              </a:rPr>
              <a:t> </a:t>
            </a:r>
            <a:r>
              <a:rPr lang="en-GB" b="0" i="0" dirty="0" err="1">
                <a:solidFill>
                  <a:srgbClr val="333333"/>
                </a:solidFill>
                <a:effectLst/>
                <a:latin typeface="BrownPro Regular"/>
              </a:rPr>
              <a:t>kontrolltiltak</a:t>
            </a:r>
            <a:endParaRPr lang="en-GB" b="0" i="0" dirty="0">
              <a:solidFill>
                <a:srgbClr val="333333"/>
              </a:solidFill>
              <a:effectLst/>
              <a:latin typeface="BrownPro Regular"/>
            </a:endParaRP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en-GB" b="0" i="0" dirty="0" err="1">
                <a:solidFill>
                  <a:srgbClr val="333333"/>
                </a:solidFill>
                <a:effectLst/>
                <a:latin typeface="BrownPro Regular"/>
              </a:rPr>
              <a:t>Ventilasjon</a:t>
            </a:r>
            <a:r>
              <a:rPr lang="en-GB" b="0" i="0" dirty="0">
                <a:solidFill>
                  <a:srgbClr val="333333"/>
                </a:solidFill>
                <a:effectLst/>
                <a:latin typeface="BrownPro Regular"/>
              </a:rPr>
              <a:t> – </a:t>
            </a:r>
            <a:r>
              <a:rPr lang="en-GB" b="0" i="0" dirty="0" err="1">
                <a:solidFill>
                  <a:srgbClr val="333333"/>
                </a:solidFill>
                <a:effectLst/>
                <a:latin typeface="BrownPro Regular"/>
              </a:rPr>
              <a:t>allmennventilasjon</a:t>
            </a:r>
            <a:r>
              <a:rPr lang="en-GB" b="0" i="0" dirty="0">
                <a:solidFill>
                  <a:srgbClr val="333333"/>
                </a:solidFill>
                <a:effectLst/>
                <a:latin typeface="BrownPro Regular"/>
              </a:rPr>
              <a:t>, </a:t>
            </a:r>
            <a:r>
              <a:rPr lang="en-GB" b="0" i="0" dirty="0" err="1">
                <a:solidFill>
                  <a:srgbClr val="333333"/>
                </a:solidFill>
                <a:effectLst/>
                <a:latin typeface="BrownPro Regular"/>
              </a:rPr>
              <a:t>prosesstilpasset</a:t>
            </a:r>
            <a:r>
              <a:rPr lang="en-GB" b="0" i="0" dirty="0">
                <a:solidFill>
                  <a:srgbClr val="333333"/>
                </a:solidFill>
                <a:effectLst/>
                <a:latin typeface="BrownPro Regular"/>
              </a:rPr>
              <a:t> </a:t>
            </a:r>
            <a:r>
              <a:rPr lang="en-GB" b="0" i="0" dirty="0" err="1">
                <a:solidFill>
                  <a:srgbClr val="333333"/>
                </a:solidFill>
                <a:effectLst/>
                <a:latin typeface="BrownPro Regular"/>
              </a:rPr>
              <a:t>avsug</a:t>
            </a:r>
            <a:r>
              <a:rPr lang="en-GB" b="0" i="0" dirty="0">
                <a:solidFill>
                  <a:srgbClr val="333333"/>
                </a:solidFill>
                <a:effectLst/>
                <a:latin typeface="BrownPro Regular"/>
              </a:rPr>
              <a:t> med </a:t>
            </a:r>
            <a:r>
              <a:rPr lang="en-GB" b="0" i="0" dirty="0" err="1">
                <a:solidFill>
                  <a:srgbClr val="333333"/>
                </a:solidFill>
                <a:effectLst/>
                <a:latin typeface="BrownPro Regular"/>
              </a:rPr>
              <a:t>mer</a:t>
            </a:r>
            <a:endParaRPr lang="en-GB" b="0" i="0" dirty="0">
              <a:solidFill>
                <a:srgbClr val="333333"/>
              </a:solidFill>
              <a:effectLst/>
              <a:latin typeface="BrownPro Regular"/>
            </a:endParaRP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en-GB" b="0" i="0" dirty="0" err="1">
                <a:solidFill>
                  <a:srgbClr val="333333"/>
                </a:solidFill>
                <a:effectLst/>
                <a:latin typeface="BrownPro Regular"/>
              </a:rPr>
              <a:t>Endringer</a:t>
            </a:r>
            <a:r>
              <a:rPr lang="en-GB" b="0" i="0" dirty="0">
                <a:solidFill>
                  <a:srgbClr val="333333"/>
                </a:solidFill>
                <a:effectLst/>
                <a:latin typeface="BrownPro Regular"/>
              </a:rPr>
              <a:t> </a:t>
            </a:r>
            <a:r>
              <a:rPr lang="en-GB" b="0" i="0" dirty="0" err="1">
                <a:solidFill>
                  <a:srgbClr val="333333"/>
                </a:solidFill>
                <a:effectLst/>
                <a:latin typeface="BrownPro Regular"/>
              </a:rPr>
              <a:t>i</a:t>
            </a:r>
            <a:r>
              <a:rPr lang="en-GB" b="0" i="0" dirty="0">
                <a:solidFill>
                  <a:srgbClr val="333333"/>
                </a:solidFill>
                <a:effectLst/>
                <a:latin typeface="BrownPro Regular"/>
              </a:rPr>
              <a:t> </a:t>
            </a:r>
            <a:r>
              <a:rPr lang="en-GB" b="0" i="0" dirty="0" err="1">
                <a:solidFill>
                  <a:srgbClr val="333333"/>
                </a:solidFill>
                <a:effectLst/>
                <a:latin typeface="BrownPro Regular"/>
              </a:rPr>
              <a:t>produksjonsmengde</a:t>
            </a:r>
            <a:r>
              <a:rPr lang="en-GB" b="0" i="0" dirty="0">
                <a:solidFill>
                  <a:srgbClr val="333333"/>
                </a:solidFill>
                <a:effectLst/>
                <a:latin typeface="BrownPro Regular"/>
              </a:rPr>
              <a:t> </a:t>
            </a:r>
            <a:r>
              <a:rPr lang="en-GB" b="0" i="0" dirty="0" err="1">
                <a:solidFill>
                  <a:srgbClr val="333333"/>
                </a:solidFill>
                <a:effectLst/>
                <a:latin typeface="BrownPro Regular"/>
              </a:rPr>
              <a:t>og</a:t>
            </a:r>
            <a:r>
              <a:rPr lang="en-GB" b="0" i="0" dirty="0">
                <a:solidFill>
                  <a:srgbClr val="333333"/>
                </a:solidFill>
                <a:effectLst/>
                <a:latin typeface="BrownPro Regular"/>
              </a:rPr>
              <a:t> </a:t>
            </a:r>
            <a:r>
              <a:rPr lang="en-GB" b="0" i="0" dirty="0" err="1">
                <a:solidFill>
                  <a:srgbClr val="333333"/>
                </a:solidFill>
                <a:effectLst/>
                <a:latin typeface="BrownPro Regular"/>
              </a:rPr>
              <a:t>liknende</a:t>
            </a:r>
            <a:endParaRPr lang="en-GB" b="0" i="0" dirty="0">
              <a:solidFill>
                <a:srgbClr val="333333"/>
              </a:solidFill>
              <a:effectLst/>
              <a:latin typeface="BrownPro Regular"/>
            </a:endParaRP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en-GB" b="0" i="0" dirty="0" err="1">
                <a:solidFill>
                  <a:srgbClr val="333333"/>
                </a:solidFill>
                <a:effectLst/>
                <a:latin typeface="BrownPro Regular"/>
              </a:rPr>
              <a:t>Arbeidsbelastning</a:t>
            </a:r>
            <a:endParaRPr lang="en-GB" b="0" i="0" dirty="0">
              <a:solidFill>
                <a:srgbClr val="333333"/>
              </a:solidFill>
              <a:effectLst/>
              <a:latin typeface="BrownPro Regular"/>
            </a:endParaRP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en-GB" b="0" i="0" dirty="0" err="1">
                <a:solidFill>
                  <a:srgbClr val="333333"/>
                </a:solidFill>
                <a:effectLst/>
                <a:latin typeface="BrownPro Regular"/>
              </a:rPr>
              <a:t>Renhold</a:t>
            </a:r>
            <a:r>
              <a:rPr lang="en-GB" b="0" i="0" dirty="0">
                <a:solidFill>
                  <a:srgbClr val="333333"/>
                </a:solidFill>
                <a:effectLst/>
                <a:latin typeface="BrownPro Regular"/>
              </a:rPr>
              <a:t> </a:t>
            </a:r>
            <a:r>
              <a:rPr lang="en-GB" b="0" i="0" dirty="0" err="1">
                <a:solidFill>
                  <a:srgbClr val="333333"/>
                </a:solidFill>
                <a:effectLst/>
                <a:latin typeface="BrownPro Regular"/>
              </a:rPr>
              <a:t>og</a:t>
            </a:r>
            <a:r>
              <a:rPr lang="en-GB" b="0" i="0" dirty="0">
                <a:solidFill>
                  <a:srgbClr val="333333"/>
                </a:solidFill>
                <a:effectLst/>
                <a:latin typeface="BrownPro Regular"/>
              </a:rPr>
              <a:t> </a:t>
            </a:r>
            <a:r>
              <a:rPr lang="en-GB" b="0" i="0" dirty="0" err="1">
                <a:solidFill>
                  <a:srgbClr val="333333"/>
                </a:solidFill>
                <a:effectLst/>
                <a:latin typeface="BrownPro Regular"/>
              </a:rPr>
              <a:t>ryddighet</a:t>
            </a:r>
            <a:r>
              <a:rPr lang="en-GB" b="0" i="0" dirty="0">
                <a:solidFill>
                  <a:srgbClr val="333333"/>
                </a:solidFill>
                <a:effectLst/>
                <a:latin typeface="BrownPro Regular"/>
              </a:rPr>
              <a:t> </a:t>
            </a:r>
            <a:r>
              <a:rPr lang="en-GB" b="0" i="0" dirty="0" err="1">
                <a:solidFill>
                  <a:srgbClr val="333333"/>
                </a:solidFill>
                <a:effectLst/>
                <a:latin typeface="BrownPro Regular"/>
              </a:rPr>
              <a:t>på</a:t>
            </a:r>
            <a:r>
              <a:rPr lang="en-GB" b="0" i="0" dirty="0">
                <a:solidFill>
                  <a:srgbClr val="333333"/>
                </a:solidFill>
                <a:effectLst/>
                <a:latin typeface="BrownPro Regular"/>
              </a:rPr>
              <a:t> </a:t>
            </a:r>
            <a:r>
              <a:rPr lang="en-GB" b="0" i="0" dirty="0" err="1">
                <a:solidFill>
                  <a:srgbClr val="333333"/>
                </a:solidFill>
                <a:effectLst/>
                <a:latin typeface="BrownPro Regular"/>
              </a:rPr>
              <a:t>arbeidsplassen</a:t>
            </a:r>
            <a:endParaRPr lang="en-GB" b="0" i="0" dirty="0">
              <a:solidFill>
                <a:srgbClr val="333333"/>
              </a:solidFill>
              <a:effectLst/>
              <a:latin typeface="BrownPro Regular"/>
            </a:endParaRP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en-GB" b="0" i="0" dirty="0" err="1">
                <a:solidFill>
                  <a:srgbClr val="333333"/>
                </a:solidFill>
                <a:effectLst/>
                <a:latin typeface="BrownPro Regular"/>
              </a:rPr>
              <a:t>Vær</a:t>
            </a:r>
            <a:r>
              <a:rPr lang="en-GB" b="0" i="0" dirty="0">
                <a:solidFill>
                  <a:srgbClr val="333333"/>
                </a:solidFill>
                <a:effectLst/>
                <a:latin typeface="BrownPro Regular"/>
              </a:rPr>
              <a:t> </a:t>
            </a:r>
            <a:r>
              <a:rPr lang="en-GB" b="0" i="0" dirty="0" err="1">
                <a:solidFill>
                  <a:srgbClr val="333333"/>
                </a:solidFill>
                <a:effectLst/>
                <a:latin typeface="BrownPro Regular"/>
              </a:rPr>
              <a:t>og</a:t>
            </a:r>
            <a:r>
              <a:rPr lang="en-GB" b="0" i="0" dirty="0">
                <a:solidFill>
                  <a:srgbClr val="333333"/>
                </a:solidFill>
                <a:effectLst/>
                <a:latin typeface="BrownPro Regular"/>
              </a:rPr>
              <a:t> </a:t>
            </a:r>
            <a:r>
              <a:rPr lang="en-GB" b="0" i="0" dirty="0" err="1">
                <a:solidFill>
                  <a:srgbClr val="333333"/>
                </a:solidFill>
                <a:effectLst/>
                <a:latin typeface="BrownPro Regular"/>
              </a:rPr>
              <a:t>vind</a:t>
            </a:r>
            <a:endParaRPr lang="en-GB" b="0" i="0" dirty="0">
              <a:solidFill>
                <a:srgbClr val="333333"/>
              </a:solidFill>
              <a:effectLst/>
              <a:latin typeface="BrownPro Regular"/>
            </a:endParaRP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en-GB" b="0" i="0" dirty="0" err="1">
                <a:solidFill>
                  <a:srgbClr val="333333"/>
                </a:solidFill>
                <a:effectLst/>
                <a:latin typeface="BrownPro Regular"/>
              </a:rPr>
              <a:t>Årstids</a:t>
            </a:r>
            <a:r>
              <a:rPr lang="en-GB" b="0" i="0" dirty="0">
                <a:solidFill>
                  <a:srgbClr val="333333"/>
                </a:solidFill>
                <a:effectLst/>
                <a:latin typeface="BrownPro Regular"/>
              </a:rPr>
              <a:t>- </a:t>
            </a:r>
            <a:r>
              <a:rPr lang="en-GB" b="0" i="0" dirty="0" err="1">
                <a:solidFill>
                  <a:srgbClr val="333333"/>
                </a:solidFill>
                <a:effectLst/>
                <a:latin typeface="BrownPro Regular"/>
              </a:rPr>
              <a:t>eller</a:t>
            </a:r>
            <a:r>
              <a:rPr lang="en-GB" b="0" i="0" dirty="0">
                <a:solidFill>
                  <a:srgbClr val="333333"/>
                </a:solidFill>
                <a:effectLst/>
                <a:latin typeface="BrownPro Regular"/>
              </a:rPr>
              <a:t> </a:t>
            </a:r>
            <a:r>
              <a:rPr lang="en-GB" b="0" i="0" dirty="0" err="1">
                <a:solidFill>
                  <a:srgbClr val="333333"/>
                </a:solidFill>
                <a:effectLst/>
                <a:latin typeface="BrownPro Regular"/>
              </a:rPr>
              <a:t>sesongvariasjoner</a:t>
            </a:r>
            <a:endParaRPr lang="en-GB" b="0" i="0" dirty="0">
              <a:solidFill>
                <a:srgbClr val="333333"/>
              </a:solidFill>
              <a:effectLst/>
              <a:latin typeface="BrownPro Regular"/>
            </a:endParaRPr>
          </a:p>
          <a:p>
            <a:pPr marL="742950" lvl="1" indent="-285750" algn="l">
              <a:buFont typeface="Arial" panose="020B0604020202020204" pitchFamily="34" charset="0"/>
              <a:buChar char="•"/>
            </a:pPr>
            <a:endParaRPr lang="en-GB" b="0" i="0" dirty="0">
              <a:solidFill>
                <a:srgbClr val="333333"/>
              </a:solidFill>
              <a:effectLst/>
              <a:latin typeface="BrownPro Regular"/>
            </a:endParaRPr>
          </a:p>
          <a:p>
            <a:pPr marL="742950" lvl="1" indent="-285750" algn="l">
              <a:buFont typeface="Arial" panose="020B0604020202020204" pitchFamily="34" charset="0"/>
              <a:buChar char="•"/>
            </a:pPr>
            <a:endParaRPr lang="en-GB" b="0" i="0" dirty="0">
              <a:solidFill>
                <a:srgbClr val="333333"/>
              </a:solidFill>
              <a:effectLst/>
              <a:latin typeface="BrownPro Regular"/>
            </a:endParaRPr>
          </a:p>
          <a:p>
            <a:pPr algn="l"/>
            <a:r>
              <a:rPr lang="en-GB" b="1" i="0" u="none" strike="noStrike" dirty="0" err="1">
                <a:effectLst/>
                <a:latin typeface="BrownPro Bold"/>
              </a:rPr>
              <a:t>Informasjon</a:t>
            </a:r>
            <a:r>
              <a:rPr lang="en-GB" b="1" i="0" u="none" strike="noStrike" dirty="0">
                <a:effectLst/>
                <a:latin typeface="BrownPro Bold"/>
              </a:rPr>
              <a:t> </a:t>
            </a:r>
            <a:r>
              <a:rPr lang="en-GB" b="1" i="0" u="none" strike="noStrike" dirty="0" err="1">
                <a:effectLst/>
                <a:latin typeface="BrownPro Bold"/>
              </a:rPr>
              <a:t>fra</a:t>
            </a:r>
            <a:r>
              <a:rPr lang="en-GB" b="1" i="0" u="none" strike="noStrike" dirty="0">
                <a:effectLst/>
                <a:latin typeface="BrownPro Bold"/>
              </a:rPr>
              <a:t> </a:t>
            </a:r>
            <a:r>
              <a:rPr lang="en-GB" b="1" i="0" u="none" strike="noStrike" dirty="0" err="1">
                <a:effectLst/>
                <a:latin typeface="BrownPro Bold"/>
              </a:rPr>
              <a:t>liknende</a:t>
            </a:r>
            <a:r>
              <a:rPr lang="en-GB" b="1" i="0" u="none" strike="noStrike" dirty="0">
                <a:effectLst/>
                <a:latin typeface="BrownPro Bold"/>
              </a:rPr>
              <a:t> </a:t>
            </a:r>
            <a:r>
              <a:rPr lang="en-GB" b="1" i="0" u="none" strike="noStrike" dirty="0" err="1">
                <a:effectLst/>
                <a:latin typeface="BrownPro Bold"/>
              </a:rPr>
              <a:t>virksomheter</a:t>
            </a:r>
            <a:endParaRPr lang="en-GB" b="1" i="0" u="none" strike="noStrike" dirty="0">
              <a:effectLst/>
              <a:latin typeface="BrownPro Bold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en-GB" b="0" i="0" dirty="0" err="1">
                <a:solidFill>
                  <a:srgbClr val="333333"/>
                </a:solidFill>
                <a:effectLst/>
                <a:latin typeface="BrownPro Regular"/>
              </a:rPr>
              <a:t>Sjekk</a:t>
            </a:r>
            <a:r>
              <a:rPr lang="en-GB" b="0" i="0" dirty="0">
                <a:solidFill>
                  <a:srgbClr val="333333"/>
                </a:solidFill>
                <a:effectLst/>
                <a:latin typeface="BrownPro Regular"/>
              </a:rPr>
              <a:t> om det </a:t>
            </a:r>
            <a:r>
              <a:rPr lang="en-GB" b="0" i="0" dirty="0" err="1">
                <a:solidFill>
                  <a:srgbClr val="333333"/>
                </a:solidFill>
                <a:effectLst/>
                <a:latin typeface="BrownPro Regular"/>
              </a:rPr>
              <a:t>finnes</a:t>
            </a:r>
            <a:r>
              <a:rPr lang="en-GB" b="0" i="0" dirty="0">
                <a:solidFill>
                  <a:srgbClr val="333333"/>
                </a:solidFill>
                <a:effectLst/>
                <a:latin typeface="BrownPro Regular"/>
              </a:rPr>
              <a:t> </a:t>
            </a:r>
            <a:r>
              <a:rPr lang="en-GB" b="0" i="0" dirty="0" err="1">
                <a:solidFill>
                  <a:srgbClr val="333333"/>
                </a:solidFill>
                <a:effectLst/>
                <a:latin typeface="BrownPro Regular"/>
              </a:rPr>
              <a:t>måledata</a:t>
            </a:r>
            <a:r>
              <a:rPr lang="en-GB" b="0" i="0" dirty="0">
                <a:solidFill>
                  <a:srgbClr val="333333"/>
                </a:solidFill>
                <a:effectLst/>
                <a:latin typeface="BrownPro Regular"/>
              </a:rPr>
              <a:t> </a:t>
            </a:r>
            <a:r>
              <a:rPr lang="en-GB" b="0" i="0" dirty="0" err="1">
                <a:solidFill>
                  <a:srgbClr val="333333"/>
                </a:solidFill>
                <a:effectLst/>
                <a:latin typeface="BrownPro Regular"/>
              </a:rPr>
              <a:t>fra</a:t>
            </a:r>
            <a:r>
              <a:rPr lang="en-GB" b="0" i="0" dirty="0">
                <a:solidFill>
                  <a:srgbClr val="333333"/>
                </a:solidFill>
                <a:effectLst/>
                <a:latin typeface="BrownPro Regular"/>
              </a:rPr>
              <a:t> </a:t>
            </a:r>
            <a:r>
              <a:rPr lang="en-GB" b="0" i="0" dirty="0" err="1">
                <a:solidFill>
                  <a:srgbClr val="333333"/>
                </a:solidFill>
                <a:effectLst/>
                <a:latin typeface="BrownPro Regular"/>
              </a:rPr>
              <a:t>tilsvarende</a:t>
            </a:r>
            <a:r>
              <a:rPr lang="en-GB" b="0" i="0" dirty="0">
                <a:solidFill>
                  <a:srgbClr val="333333"/>
                </a:solidFill>
                <a:effectLst/>
                <a:latin typeface="BrownPro Regular"/>
              </a:rPr>
              <a:t> </a:t>
            </a:r>
            <a:r>
              <a:rPr lang="en-GB" b="0" i="0" dirty="0" err="1">
                <a:solidFill>
                  <a:srgbClr val="333333"/>
                </a:solidFill>
                <a:effectLst/>
                <a:latin typeface="BrownPro Regular"/>
              </a:rPr>
              <a:t>virksomheter</a:t>
            </a:r>
            <a:r>
              <a:rPr lang="en-GB" b="0" i="0" dirty="0">
                <a:solidFill>
                  <a:srgbClr val="333333"/>
                </a:solidFill>
                <a:effectLst/>
                <a:latin typeface="BrownPro Regular"/>
              </a:rPr>
              <a:t> </a:t>
            </a:r>
            <a:r>
              <a:rPr lang="en-GB" b="0" i="0" dirty="0" err="1">
                <a:solidFill>
                  <a:srgbClr val="333333"/>
                </a:solidFill>
                <a:effectLst/>
                <a:latin typeface="BrownPro Regular"/>
              </a:rPr>
              <a:t>som</a:t>
            </a:r>
            <a:r>
              <a:rPr lang="en-GB" b="0" i="0" dirty="0">
                <a:solidFill>
                  <a:srgbClr val="333333"/>
                </a:solidFill>
                <a:effectLst/>
                <a:latin typeface="BrownPro Regular"/>
              </a:rPr>
              <a:t> </a:t>
            </a:r>
            <a:r>
              <a:rPr lang="en-GB" b="0" i="0" dirty="0" err="1">
                <a:solidFill>
                  <a:srgbClr val="333333"/>
                </a:solidFill>
                <a:effectLst/>
                <a:latin typeface="BrownPro Regular"/>
              </a:rPr>
              <a:t>kan</a:t>
            </a:r>
            <a:r>
              <a:rPr lang="en-GB" b="0" i="0" dirty="0">
                <a:solidFill>
                  <a:srgbClr val="333333"/>
                </a:solidFill>
                <a:effectLst/>
                <a:latin typeface="BrownPro Regular"/>
              </a:rPr>
              <a:t> </a:t>
            </a:r>
            <a:r>
              <a:rPr lang="en-GB" b="0" i="0" dirty="0" err="1">
                <a:solidFill>
                  <a:srgbClr val="333333"/>
                </a:solidFill>
                <a:effectLst/>
                <a:latin typeface="BrownPro Regular"/>
              </a:rPr>
              <a:t>benyttes</a:t>
            </a:r>
            <a:r>
              <a:rPr lang="en-GB" b="0" i="0" dirty="0">
                <a:solidFill>
                  <a:srgbClr val="333333"/>
                </a:solidFill>
                <a:effectLst/>
                <a:latin typeface="BrownPro Regular"/>
              </a:rPr>
              <a:t>?</a:t>
            </a:r>
          </a:p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BEAF88-FC37-1944-8AD2-DDFD46C03F69}" type="slidenum">
              <a:rPr lang="nb-NO" smtClean="0"/>
              <a:t>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6585611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BEAF88-FC37-1944-8AD2-DDFD46C03F69}" type="slidenum">
              <a:rPr lang="nb-NO" smtClean="0"/>
              <a:t>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7712241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BEAF88-FC37-1944-8AD2-DDFD46C03F69}" type="slidenum">
              <a:rPr lang="nb-NO" smtClean="0"/>
              <a:t>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9511009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BEAF88-FC37-1944-8AD2-DDFD46C03F69}" type="slidenum">
              <a:rPr lang="nb-NO" smtClean="0"/>
              <a:t>11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463787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31AE37-B248-DD37-7026-AEBA64E01FE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nb-NO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2E7CD07-B481-C354-1983-87648A3E22D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nb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43E556-C81E-5331-A3AA-656C2FE432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77597A-1634-E24A-B0CF-270475B83B32}" type="datetimeFigureOut">
              <a:rPr lang="nb-NO" smtClean="0"/>
              <a:t>29.10.2023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A062AA-79F3-481A-A226-929A72B301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C77EA7-680F-B670-2791-FD452AF0E4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C4E27-536A-C94A-AA6E-0A826C651A3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165596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86EC2A-DB1E-C8C9-F1FE-A68E988B32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nb-N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114B43-B1D9-1907-083A-EC7BC2E2DC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nb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C7D89C-0E32-8AED-223D-3CAFBF3379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77597A-1634-E24A-B0CF-270475B83B32}" type="datetimeFigureOut">
              <a:rPr lang="nb-NO" smtClean="0"/>
              <a:t>29.10.2023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F3ED79-3679-7B41-B6BB-42042A5864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336628-6D20-CE24-F837-8A31B14350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C4E27-536A-C94A-AA6E-0A826C651A3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742610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FA66E9-2A2F-5F47-8D5A-5229643688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nb-NO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3B8924E-C527-B7E5-BAE4-965F30B8D3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D82E995-B2C4-2B35-9501-E41AC45501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77597A-1634-E24A-B0CF-270475B83B32}" type="datetimeFigureOut">
              <a:rPr lang="nb-NO" smtClean="0"/>
              <a:t>29.10.2023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7E4258-10B7-5A5F-CAAA-3E1A5E4F88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6BFA51-6926-AA96-68A3-06014CA884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C4E27-536A-C94A-AA6E-0A826C651A3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758354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6D48CF-14BF-669B-9DB5-5FCB74529C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nb-N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DDF952-863A-BCBD-CD10-330EFD7DC9A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nb-NO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288EE57-32D3-5CDA-3B35-00FCD950910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nb-NO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7FFC057-A562-375E-E360-6514740D74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77597A-1634-E24A-B0CF-270475B83B32}" type="datetimeFigureOut">
              <a:rPr lang="nb-NO" smtClean="0"/>
              <a:t>29.10.2023</a:t>
            </a:fld>
            <a:endParaRPr lang="nb-NO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95092F4-61E8-10B6-9D29-1CD4A5D3F3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69401AD-45F6-5DE2-655B-A9B0A2D772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C4E27-536A-C94A-AA6E-0A826C651A3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260832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D26024-0559-A6F4-5023-47A90FB02F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nb-NO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C3E783B-7304-82BB-7362-AD0441136F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B076511-98C8-1E00-4AC4-172646D6BBA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nb-NO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F0B8E46-E98D-A87A-4874-6519BCA3CAF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45CE71B-C904-807E-4745-3A711BED4EC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nb-NO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315E91F-94EE-3701-0849-7CC3445CB3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77597A-1634-E24A-B0CF-270475B83B32}" type="datetimeFigureOut">
              <a:rPr lang="nb-NO" smtClean="0"/>
              <a:t>29.10.2023</a:t>
            </a:fld>
            <a:endParaRPr lang="nb-NO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7B2F4F3-68A1-C054-DB68-AE76F49617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B52B2C9-2496-C9D0-9C74-2DFC58CF75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C4E27-536A-C94A-AA6E-0A826C651A3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32655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DB918F-F667-7B06-EB45-20AAAE1ED7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nb-NO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C4057E6-ED7E-DEA6-4B5A-8B023AE673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77597A-1634-E24A-B0CF-270475B83B32}" type="datetimeFigureOut">
              <a:rPr lang="nb-NO" smtClean="0"/>
              <a:t>29.10.2023</a:t>
            </a:fld>
            <a:endParaRPr lang="nb-NO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18989EB-7494-37D6-239A-CF7785286C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7D67047-3586-6FE2-D4AA-5742FC32F7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C4E27-536A-C94A-AA6E-0A826C651A3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044859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6FF64D6-6272-B1FE-9519-A40DB139A7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77597A-1634-E24A-B0CF-270475B83B32}" type="datetimeFigureOut">
              <a:rPr lang="nb-NO" smtClean="0"/>
              <a:t>29.10.2023</a:t>
            </a:fld>
            <a:endParaRPr lang="nb-NO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D2CEF69-D17E-104B-AD72-B4522F0BA1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8F1F888-AD9E-739E-FD63-6D9BED314A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C4E27-536A-C94A-AA6E-0A826C651A3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158461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DF039B-700D-E237-4641-25DBAB51D9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nb-N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1DD666-0A80-147F-BD6A-976F249778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nb-NO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5EE4221-C6C6-EFDB-552E-5ADF2FF556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D3FA7D0-F725-A09F-8A55-43EFD1DEEC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77597A-1634-E24A-B0CF-270475B83B32}" type="datetimeFigureOut">
              <a:rPr lang="nb-NO" smtClean="0"/>
              <a:t>29.10.2023</a:t>
            </a:fld>
            <a:endParaRPr lang="nb-NO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7865CB5-CE0A-9CB5-9610-DA3C6E2523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592E6E9-44C9-4ED7-9E76-25B17F627E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C4E27-536A-C94A-AA6E-0A826C651A3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278371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6275BD-3263-4CEF-3182-4E902A1B8F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nb-NO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F919EBF-EA45-CE16-B352-3DBD55A8163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44DAEAF-F8DB-8A8A-3688-A3B7D4F3C04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AC8389A-9FAD-AE65-C033-EE044ABC98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77597A-1634-E24A-B0CF-270475B83B32}" type="datetimeFigureOut">
              <a:rPr lang="nb-NO" smtClean="0"/>
              <a:t>29.10.2023</a:t>
            </a:fld>
            <a:endParaRPr lang="nb-NO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31CC06F-E85F-69BB-5BCF-D293B901C5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AD21C49-72B5-5CCF-06BF-4FF1EDCA44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C4E27-536A-C94A-AA6E-0A826C651A3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599084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263D3D-31FB-5516-BC5D-C63F703D80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nb-NO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6869C53-1C2C-A238-1C31-0AF4F9B4B22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nb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D4AB0E-0F0F-5FF4-471C-29C000F33B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77597A-1634-E24A-B0CF-270475B83B32}" type="datetimeFigureOut">
              <a:rPr lang="nb-NO" smtClean="0"/>
              <a:t>29.10.2023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8BA714-7072-1239-C033-032A94716C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5918338-B093-4BD5-D4E6-83BB4A59CE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C4E27-536A-C94A-AA6E-0A826C651A3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535570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0791220-CABD-D530-5CF0-758BA0A80C9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nb-NO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C7F9E14-F1EB-FFB9-206D-A0D920EF0E9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nb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47120D-F078-AFA5-4A50-2105272167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77597A-1634-E24A-B0CF-270475B83B32}" type="datetimeFigureOut">
              <a:rPr lang="nb-NO" smtClean="0"/>
              <a:t>29.10.2023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519B9E-79B0-5B5E-5783-B9B9CBA158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09E4178-54D8-EBC5-6724-79C2385728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C4E27-536A-C94A-AA6E-0A826C651A3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867579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7921593-DA68-C944-04B2-5146B17089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nb-NO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C181D7D-06DE-2200-494A-8E7E900535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nb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0B9125-81D2-DD81-87F6-D5117EF348E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77597A-1634-E24A-B0CF-270475B83B32}" type="datetimeFigureOut">
              <a:rPr lang="nb-NO" smtClean="0"/>
              <a:t>29.10.2023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833765-07AE-0B0A-AF05-4ABC88819D9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EF0334-D04B-0BFC-27DF-A6BA46FC393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7C4E27-536A-C94A-AA6E-0A826C651A3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56874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rbeidstilsynet.no/tema/kjemikalier/kartlegging-eksponering-for-kjemikalier/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dguv.de/ifa/gestis/gestis-stoffenmanager/index-2.jsp" TargetMode="External"/><Relationship Id="rId2" Type="http://schemas.openxmlformats.org/officeDocument/2006/relationships/hyperlink" Target="https://www.baua.de/EN/Topics/Work-design/Hazardous-substances/REACH-assessment-unit/EMKG-Expo-Tool.html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advancedreachtool.com/" TargetMode="Externa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yrkeshygiene.no/kb/estimering-av-gjennomsnitt-og-95-persentil-i-datasett-med-verdier-under-rapporteringsgrensen-og-i-avkortede-datasett/" TargetMode="External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yrkeshygiene.no/kb/yh-hjelp/" TargetMode="Externa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expostats.ca/site/en/index.html" TargetMode="External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hyperlink" Target="https://yrkeshygiene.no/" TargetMode="External"/><Relationship Id="rId3" Type="http://schemas.openxmlformats.org/officeDocument/2006/relationships/hyperlink" Target="https://www.aiha.org/taxonomy/topics/exposure-assessment" TargetMode="External"/><Relationship Id="rId7" Type="http://schemas.openxmlformats.org/officeDocument/2006/relationships/hyperlink" Target="https://yrkeshygiene.no/kunnskapsbase/" TargetMode="External"/><Relationship Id="rId2" Type="http://schemas.openxmlformats.org/officeDocument/2006/relationships/hyperlink" Target="https://ioha.net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aiha.org/public-resources/consumer-resources/apps-and-tools-resource-center/aiha-risk-assessment-tools" TargetMode="External"/><Relationship Id="rId5" Type="http://schemas.openxmlformats.org/officeDocument/2006/relationships/hyperlink" Target="https://bohs.org/" TargetMode="External"/><Relationship Id="rId10" Type="http://schemas.openxmlformats.org/officeDocument/2006/relationships/image" Target="../media/image16.png"/><Relationship Id="rId4" Type="http://schemas.openxmlformats.org/officeDocument/2006/relationships/hyperlink" Target="https://www.bsoh.be/" TargetMode="External"/><Relationship Id="rId9" Type="http://schemas.openxmlformats.org/officeDocument/2006/relationships/hyperlink" Target="https://www.tsac.nl/" TargetMode="Externa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hyperlink" Target="https://yrkeshygiene.no/kb/grenseverdier-for-diisocyanater/" TargetMode="Externa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s://trexmo.unisante.ch/trexmoplus/" TargetMode="External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s://yrkeshygiene.no/" TargetMode="External"/><Relationship Id="rId2" Type="http://schemas.openxmlformats.org/officeDocument/2006/relationships/hyperlink" Target="https://www.ntnu.no/ansatte/hans.t.smedbold" TargetMode="External"/><Relationship Id="rId1" Type="http://schemas.openxmlformats.org/officeDocument/2006/relationships/slideLayout" Target="../slideLayouts/slideLayout3.xml"/><Relationship Id="rId4" Type="http://schemas.openxmlformats.org/officeDocument/2006/relationships/hyperlink" Target="https://proactima.com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71B2258F-86CA-4D4D-8270-BC05FCDEBF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rbeids verktøy og-utstyr">
            <a:extLst>
              <a:ext uri="{FF2B5EF4-FFF2-40B4-BE49-F238E27FC236}">
                <a16:creationId xmlns:a16="http://schemas.microsoft.com/office/drawing/2014/main" id="{B2F67D01-3DCE-32CB-640F-1CAD856E4DA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50000"/>
          </a:blip>
          <a:srcRect t="6163" b="9567"/>
          <a:stretch/>
        </p:blipFill>
        <p:spPr>
          <a:xfrm>
            <a:off x="20" y="1"/>
            <a:ext cx="12191980" cy="685799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51E05C6-590C-EB82-F540-AD608F1628E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2"/>
            <a:ext cx="9144000" cy="2900518"/>
          </a:xfrm>
        </p:spPr>
        <p:txBody>
          <a:bodyPr>
            <a:normAutofit/>
          </a:bodyPr>
          <a:lstStyle/>
          <a:p>
            <a:r>
              <a:rPr lang="nb-NO" dirty="0">
                <a:solidFill>
                  <a:srgbClr val="FFFFFF"/>
                </a:solidFill>
              </a:rPr>
              <a:t>Forskjellige verktøy for eksponeringsvurdering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9A322E-B241-3DB4-F0C6-2EDEF89216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159404"/>
            <a:ext cx="9144000" cy="1098395"/>
          </a:xfrm>
        </p:spPr>
        <p:txBody>
          <a:bodyPr>
            <a:normAutofit/>
          </a:bodyPr>
          <a:lstStyle/>
          <a:p>
            <a:r>
              <a:rPr lang="nb-NO" sz="1900" dirty="0">
                <a:solidFill>
                  <a:srgbClr val="FFFFFF"/>
                </a:solidFill>
              </a:rPr>
              <a:t>Oversikt over forskjellige verktøy for eksponeringsvurdering (kjemi), og når de er egnet.</a:t>
            </a:r>
            <a:br>
              <a:rPr lang="nb-NO" sz="1900" dirty="0">
                <a:solidFill>
                  <a:srgbClr val="FFFFFF"/>
                </a:solidFill>
              </a:rPr>
            </a:br>
            <a:r>
              <a:rPr lang="nb-NO" sz="1900" dirty="0">
                <a:solidFill>
                  <a:srgbClr val="FFFFFF"/>
                </a:solidFill>
              </a:rPr>
              <a:t>Forsvarlig vurdering av usikkerhet (variasjon i eksponering). Gruppeoppgave og praktisk bruk.</a:t>
            </a:r>
          </a:p>
        </p:txBody>
      </p:sp>
    </p:spTree>
    <p:extLst>
      <p:ext uri="{BB962C8B-B14F-4D97-AF65-F5344CB8AC3E}">
        <p14:creationId xmlns:p14="http://schemas.microsoft.com/office/powerpoint/2010/main" val="356206097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E2012C-CD33-2672-9F77-C8455FD441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b="1" dirty="0">
                <a:latin typeface="+mn-lt"/>
              </a:rPr>
              <a:t>Eksponeringsvurdering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F0D961-686F-1F03-D63A-472BDC4E16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Innledende vurdering</a:t>
            </a:r>
          </a:p>
          <a:p>
            <a:r>
              <a:rPr lang="nb-NO" dirty="0"/>
              <a:t>Forenklet vurdering</a:t>
            </a:r>
          </a:p>
          <a:p>
            <a:r>
              <a:rPr lang="nb-NO" dirty="0"/>
              <a:t>Detaljert vurdering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1620EB4-352A-6317-8251-6DA778E5F4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15812" y="1845129"/>
            <a:ext cx="3331027" cy="39841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00712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DB2B47F5-DFE2-54DB-A28C-E260CBCD76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8556" y="211823"/>
            <a:ext cx="7806247" cy="5601873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1F05B6C-BA1A-27DB-6425-C5B9322C35D4}"/>
              </a:ext>
            </a:extLst>
          </p:cNvPr>
          <p:cNvSpPr txBox="1"/>
          <p:nvPr/>
        </p:nvSpPr>
        <p:spPr>
          <a:xfrm>
            <a:off x="1420586" y="6211669"/>
            <a:ext cx="950730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b-NO" dirty="0">
                <a:hlinkClick r:id="rId3"/>
              </a:rPr>
              <a:t>https://www.arbeidstilsynet.no/tema/kjemikalier/kartlegging-eksponering-for-kjemikalier/</a:t>
            </a:r>
            <a:r>
              <a:rPr lang="nb-NO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2542634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B820F40-0957-95CE-DF3C-464FB942659C}"/>
              </a:ext>
            </a:extLst>
          </p:cNvPr>
          <p:cNvSpPr txBox="1"/>
          <p:nvPr/>
        </p:nvSpPr>
        <p:spPr>
          <a:xfrm>
            <a:off x="640080" y="2872899"/>
            <a:ext cx="4243589" cy="3320668"/>
          </a:xfrm>
          <a:prstGeom prst="rect">
            <a:avLst/>
          </a:prstGeom>
        </p:spPr>
        <p:txBody>
          <a:bodyPr vert="horz" lIns="91440" tIns="45720" rIns="91440" bIns="45720" rtlCol="0">
            <a:normAutofit fontScale="70000" lnSpcReduction="20000"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1700" b="0" i="0" dirty="0">
                <a:effectLst/>
              </a:rPr>
              <a:t>I </a:t>
            </a:r>
            <a:r>
              <a:rPr lang="en-US" sz="1700" b="0" i="0" dirty="0" err="1">
                <a:effectLst/>
              </a:rPr>
              <a:t>denne</a:t>
            </a:r>
            <a:r>
              <a:rPr lang="en-US" sz="1700" b="0" i="0" dirty="0">
                <a:effectLst/>
              </a:rPr>
              <a:t> </a:t>
            </a:r>
            <a:r>
              <a:rPr lang="en-US" sz="1700" b="0" i="0" dirty="0" err="1">
                <a:effectLst/>
              </a:rPr>
              <a:t>fasen</a:t>
            </a:r>
            <a:r>
              <a:rPr lang="en-US" sz="1700" b="0" i="0" dirty="0">
                <a:effectLst/>
              </a:rPr>
              <a:t> </a:t>
            </a:r>
            <a:r>
              <a:rPr lang="en-US" sz="1700" b="0" i="0" dirty="0" err="1">
                <a:effectLst/>
              </a:rPr>
              <a:t>bør</a:t>
            </a:r>
            <a:r>
              <a:rPr lang="en-US" sz="1700" b="0" i="0" dirty="0">
                <a:effectLst/>
              </a:rPr>
              <a:t> </a:t>
            </a:r>
            <a:r>
              <a:rPr lang="en-US" sz="1700" b="0" i="0" dirty="0" err="1">
                <a:effectLst/>
              </a:rPr>
              <a:t>arbeidsgiver</a:t>
            </a:r>
            <a:r>
              <a:rPr lang="en-US" sz="1700" b="0" i="0" dirty="0">
                <a:effectLst/>
              </a:rPr>
              <a:t> ha </a:t>
            </a:r>
            <a:r>
              <a:rPr lang="en-US" sz="1700" b="0" i="0" dirty="0" err="1">
                <a:effectLst/>
              </a:rPr>
              <a:t>bistand</a:t>
            </a:r>
            <a:r>
              <a:rPr lang="en-US" sz="1700" b="0" i="0" dirty="0">
                <a:effectLst/>
              </a:rPr>
              <a:t> </a:t>
            </a:r>
            <a:r>
              <a:rPr lang="en-US" sz="1700" b="0" i="0" dirty="0" err="1">
                <a:effectLst/>
              </a:rPr>
              <a:t>fra</a:t>
            </a:r>
            <a:r>
              <a:rPr lang="en-US" sz="1700" b="0" i="0" dirty="0">
                <a:effectLst/>
              </a:rPr>
              <a:t> </a:t>
            </a:r>
            <a:r>
              <a:rPr lang="en-US" sz="1700" b="0" i="0" dirty="0" err="1">
                <a:effectLst/>
              </a:rPr>
              <a:t>noen</a:t>
            </a:r>
            <a:r>
              <a:rPr lang="en-US" sz="1700" b="0" i="0" dirty="0">
                <a:effectLst/>
              </a:rPr>
              <a:t> med </a:t>
            </a:r>
            <a:r>
              <a:rPr lang="en-US" sz="1700" b="0" i="0" dirty="0" err="1">
                <a:effectLst/>
              </a:rPr>
              <a:t>yrkeshygienisk</a:t>
            </a:r>
            <a:r>
              <a:rPr lang="en-US" sz="1700" b="0" i="0" dirty="0">
                <a:effectLst/>
              </a:rPr>
              <a:t> </a:t>
            </a:r>
            <a:r>
              <a:rPr lang="en-US" sz="1700" b="0" i="0" dirty="0" err="1">
                <a:effectLst/>
              </a:rPr>
              <a:t>kompetanse</a:t>
            </a:r>
            <a:r>
              <a:rPr lang="en-US" sz="1700" b="0" i="0" dirty="0">
                <a:effectLst/>
              </a:rPr>
              <a:t>, for </a:t>
            </a:r>
            <a:r>
              <a:rPr lang="en-US" sz="1700" b="0" i="0" dirty="0" err="1">
                <a:effectLst/>
              </a:rPr>
              <a:t>eksempel</a:t>
            </a:r>
            <a:r>
              <a:rPr lang="en-US" sz="1700" b="0" i="0" dirty="0">
                <a:effectLst/>
              </a:rPr>
              <a:t> </a:t>
            </a:r>
            <a:r>
              <a:rPr lang="en-US" sz="1700" b="0" i="0" dirty="0" err="1">
                <a:effectLst/>
              </a:rPr>
              <a:t>en</a:t>
            </a:r>
            <a:r>
              <a:rPr lang="en-US" sz="1700" b="0" i="0" dirty="0">
                <a:effectLst/>
              </a:rPr>
              <a:t> </a:t>
            </a:r>
            <a:r>
              <a:rPr lang="en-US" sz="1700" b="0" i="0" dirty="0" err="1">
                <a:effectLst/>
              </a:rPr>
              <a:t>følgendebedriftshelsetjeneste</a:t>
            </a:r>
            <a:r>
              <a:rPr lang="en-US" sz="1700" b="0" i="0" dirty="0">
                <a:effectLst/>
              </a:rPr>
              <a:t>. 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endParaRPr lang="en-US" sz="1700" dirty="0"/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1700" dirty="0" err="1"/>
              <a:t>I</a:t>
            </a:r>
            <a:r>
              <a:rPr lang="en-US" sz="1700" b="0" i="0" dirty="0" err="1">
                <a:effectLst/>
              </a:rPr>
              <a:t>nnhente</a:t>
            </a:r>
            <a:r>
              <a:rPr lang="en-US" sz="1700" b="0" i="0" dirty="0">
                <a:effectLst/>
              </a:rPr>
              <a:t> </a:t>
            </a:r>
            <a:r>
              <a:rPr lang="en-US" sz="1700" b="0" i="0" dirty="0" err="1">
                <a:effectLst/>
              </a:rPr>
              <a:t>opplysninger</a:t>
            </a:r>
            <a:r>
              <a:rPr lang="en-US" sz="1700" b="0" i="0" dirty="0">
                <a:effectLst/>
              </a:rPr>
              <a:t> om  </a:t>
            </a:r>
            <a:r>
              <a:rPr lang="en-US" sz="1700" b="0" i="0" dirty="0" err="1">
                <a:effectLst/>
              </a:rPr>
              <a:t>tema</a:t>
            </a:r>
            <a:r>
              <a:rPr lang="en-US" sz="1700" b="0" i="0" dirty="0">
                <a:effectLst/>
              </a:rPr>
              <a:t>: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700" b="1" i="0" u="none" strike="noStrike" dirty="0">
              <a:effectLst/>
            </a:endParaRP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700" b="1" i="0" u="none" strike="noStrike" dirty="0" err="1">
                <a:effectLst/>
              </a:rPr>
              <a:t>Kjemikalier</a:t>
            </a:r>
            <a:r>
              <a:rPr lang="en-US" sz="1700" b="1" i="0" u="none" strike="noStrike" dirty="0">
                <a:effectLst/>
              </a:rPr>
              <a:t> 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700" b="1" i="0" u="none" strike="noStrike" dirty="0">
              <a:effectLst/>
            </a:endParaRP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700" b="1" i="0" u="none" strike="noStrike" dirty="0" err="1">
                <a:effectLst/>
              </a:rPr>
              <a:t>Hvordan</a:t>
            </a:r>
            <a:r>
              <a:rPr lang="en-US" sz="1700" b="1" i="0" u="none" strike="noStrike" dirty="0">
                <a:effectLst/>
              </a:rPr>
              <a:t> </a:t>
            </a:r>
            <a:r>
              <a:rPr lang="en-US" sz="1700" b="1" i="0" u="none" strike="noStrike" dirty="0" err="1">
                <a:effectLst/>
              </a:rPr>
              <a:t>arbeidet</a:t>
            </a:r>
            <a:r>
              <a:rPr lang="en-US" sz="1700" b="1" i="0" u="none" strike="noStrike" dirty="0">
                <a:effectLst/>
              </a:rPr>
              <a:t> </a:t>
            </a:r>
            <a:r>
              <a:rPr lang="en-US" sz="1700" b="1" i="0" u="none" strike="noStrike" dirty="0" err="1">
                <a:effectLst/>
              </a:rPr>
              <a:t>utføres</a:t>
            </a:r>
            <a:endParaRPr lang="en-US" sz="1700" b="1" i="0" u="none" strike="noStrike" dirty="0">
              <a:effectLst/>
            </a:endParaRP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700" b="1" i="0" u="none" strike="noStrike" dirty="0">
              <a:effectLst/>
            </a:endParaRP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700" b="1" i="0" u="none" strike="noStrike" dirty="0" err="1">
                <a:effectLst/>
              </a:rPr>
              <a:t>Kilde</a:t>
            </a:r>
            <a:r>
              <a:rPr lang="en-US" sz="1700" b="1" i="0" u="none" strike="noStrike" dirty="0">
                <a:effectLst/>
              </a:rPr>
              <a:t> </a:t>
            </a:r>
            <a:r>
              <a:rPr lang="en-US" sz="1700" b="1" i="0" u="none" strike="noStrike" dirty="0" err="1">
                <a:effectLst/>
              </a:rPr>
              <a:t>eller</a:t>
            </a:r>
            <a:r>
              <a:rPr lang="en-US" sz="1700" b="1" i="0" u="none" strike="noStrike" dirty="0">
                <a:effectLst/>
              </a:rPr>
              <a:t> </a:t>
            </a:r>
            <a:r>
              <a:rPr lang="en-US" sz="1700" b="1" i="0" u="none" strike="noStrike" dirty="0" err="1">
                <a:effectLst/>
              </a:rPr>
              <a:t>kilder</a:t>
            </a:r>
            <a:r>
              <a:rPr lang="en-US" sz="1700" b="1" i="0" u="none" strike="noStrike" dirty="0">
                <a:effectLst/>
              </a:rPr>
              <a:t> </a:t>
            </a:r>
            <a:r>
              <a:rPr lang="en-US" sz="1700" b="1" i="0" u="none" strike="noStrike" dirty="0" err="1">
                <a:effectLst/>
              </a:rPr>
              <a:t>til</a:t>
            </a:r>
            <a:r>
              <a:rPr lang="en-US" sz="1700" b="1" i="0" u="none" strike="noStrike" dirty="0">
                <a:effectLst/>
              </a:rPr>
              <a:t> </a:t>
            </a:r>
            <a:r>
              <a:rPr lang="en-US" sz="1700" b="1" i="0" u="none" strike="noStrike" dirty="0" err="1">
                <a:effectLst/>
              </a:rPr>
              <a:t>eksponering</a:t>
            </a:r>
            <a:endParaRPr lang="en-US" sz="1700" b="1" i="0" u="none" strike="noStrike" dirty="0">
              <a:effectLst/>
            </a:endParaRP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700" b="1" i="0" u="none" strike="noStrike" dirty="0">
              <a:effectLst/>
            </a:endParaRPr>
          </a:p>
          <a:p>
            <a:pPr>
              <a:lnSpc>
                <a:spcPct val="90000"/>
              </a:lnSpc>
              <a:spcAft>
                <a:spcPts val="600"/>
              </a:spcAft>
            </a:pPr>
            <a:endParaRPr lang="en-US" sz="1700" b="1" i="0" u="none" strike="noStrike" dirty="0">
              <a:effectLst/>
            </a:endParaRPr>
          </a:p>
          <a:p>
            <a:pPr>
              <a:lnSpc>
                <a:spcPct val="90000"/>
              </a:lnSpc>
              <a:spcAft>
                <a:spcPts val="600"/>
              </a:spcAft>
            </a:pPr>
            <a:endParaRPr lang="en-US" sz="1700" b="1" dirty="0"/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400" b="1" dirty="0"/>
              <a:t>SAMMENLINGNBAR EKSPONERT GRUPPE (SEG) !!!!</a:t>
            </a:r>
            <a:endParaRPr lang="en-US" sz="2400" b="1" i="0" u="none" strike="noStrike" dirty="0">
              <a:effectLst/>
            </a:endParaRPr>
          </a:p>
        </p:txBody>
      </p:sp>
      <p:pic>
        <p:nvPicPr>
          <p:cNvPr id="9" name="Bilde 5" descr="Occupational Health &amp; Safety Specialists at My Next Move ...">
            <a:extLst>
              <a:ext uri="{FF2B5EF4-FFF2-40B4-BE49-F238E27FC236}">
                <a16:creationId xmlns:a16="http://schemas.microsoft.com/office/drawing/2014/main" id="{B22CCE10-73E1-24E5-3D45-6B13F7F73C4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540" r="18040"/>
          <a:stretch/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40402524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C79433-832E-C5CC-C194-B236E659E7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b="1" dirty="0">
                <a:latin typeface="+mn-lt"/>
              </a:rPr>
              <a:t>Verktøy (innledende vurdering)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933E48-8A80-B2AB-894D-24E1471730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b="1" i="0" u="none" strike="noStrike" dirty="0" err="1">
                <a:effectLst/>
                <a:latin typeface="BrownPro Bold"/>
              </a:rPr>
              <a:t>Estimeringsverktøy</a:t>
            </a:r>
            <a:r>
              <a:rPr lang="en-GB" b="1" i="0" u="none" strike="noStrike" dirty="0">
                <a:effectLst/>
                <a:latin typeface="BrownPro Bold"/>
              </a:rPr>
              <a:t> (</a:t>
            </a:r>
            <a:r>
              <a:rPr lang="en-GB" b="1" i="0" u="none" strike="noStrike" dirty="0" err="1">
                <a:effectLst/>
                <a:latin typeface="BrownPro Bold"/>
              </a:rPr>
              <a:t>konseptuelle</a:t>
            </a:r>
            <a:r>
              <a:rPr lang="en-GB" b="1" i="0" u="none" strike="noStrike" dirty="0">
                <a:effectLst/>
                <a:latin typeface="BrownPro Bold"/>
              </a:rPr>
              <a:t> modeller)</a:t>
            </a:r>
          </a:p>
          <a:p>
            <a:r>
              <a:rPr lang="en-GB" b="1" i="0" u="none" strike="noStrike" dirty="0">
                <a:effectLst/>
                <a:latin typeface="BrownPro Bold"/>
              </a:rPr>
              <a:t>10er-regelen</a:t>
            </a:r>
            <a:endParaRPr lang="en-GB" b="1" i="0" u="sng" dirty="0">
              <a:solidFill>
                <a:srgbClr val="D13C0A"/>
              </a:solidFill>
              <a:effectLst/>
              <a:latin typeface="BrownPro Bold"/>
              <a:hlinkClick r:id="rId2"/>
            </a:endParaRPr>
          </a:p>
          <a:p>
            <a:pPr algn="l"/>
            <a:r>
              <a:rPr lang="en-GB" b="1" i="0" u="sng" dirty="0">
                <a:solidFill>
                  <a:srgbClr val="D13C0A"/>
                </a:solidFill>
                <a:effectLst/>
                <a:latin typeface="BrownPro Bold"/>
                <a:hlinkClick r:id="rId2"/>
              </a:rPr>
              <a:t>EMKG-Expo-Tool</a:t>
            </a:r>
            <a:endParaRPr lang="en-GB" b="0" i="0" dirty="0">
              <a:effectLst/>
              <a:latin typeface="BrownPro Regular"/>
            </a:endParaRPr>
          </a:p>
          <a:p>
            <a:pPr algn="l"/>
            <a:r>
              <a:rPr lang="en-GB" b="1" u="sng" dirty="0">
                <a:solidFill>
                  <a:srgbClr val="D13C0A"/>
                </a:solidFill>
                <a:latin typeface="BrownPro Bold"/>
              </a:rPr>
              <a:t>EASE / MEASE</a:t>
            </a:r>
            <a:endParaRPr lang="en-GB" b="0" i="0" dirty="0">
              <a:effectLst/>
              <a:latin typeface="BrownPro Regular"/>
            </a:endParaRPr>
          </a:p>
          <a:p>
            <a:pPr algn="l"/>
            <a:r>
              <a:rPr lang="en-GB" b="1" i="0" u="sng" dirty="0">
                <a:solidFill>
                  <a:srgbClr val="D13C0A"/>
                </a:solidFill>
                <a:effectLst/>
                <a:latin typeface="BrownPro Bold"/>
                <a:hlinkClick r:id="rId3"/>
              </a:rPr>
              <a:t>GESTIS-Stoffenmanager®</a:t>
            </a:r>
            <a:endParaRPr lang="en-GB" b="0" i="0" dirty="0">
              <a:effectLst/>
              <a:latin typeface="BrownPro Regular"/>
            </a:endParaRPr>
          </a:p>
          <a:p>
            <a:pPr algn="l"/>
            <a:r>
              <a:rPr lang="en-GB" b="1" i="0" u="sng" dirty="0">
                <a:solidFill>
                  <a:srgbClr val="AA3109"/>
                </a:solidFill>
                <a:effectLst/>
                <a:latin typeface="BrownPro Bold"/>
                <a:hlinkClick r:id="rId4"/>
              </a:rPr>
              <a:t>Advanced Reach Tool (ART)</a:t>
            </a:r>
            <a:endParaRPr lang="en-GB" b="0" i="0" dirty="0">
              <a:effectLst/>
              <a:latin typeface="BrownPro Regular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43047B5-B135-097C-ECE1-F62A12563DE2}"/>
              </a:ext>
            </a:extLst>
          </p:cNvPr>
          <p:cNvSpPr txBox="1"/>
          <p:nvPr/>
        </p:nvSpPr>
        <p:spPr>
          <a:xfrm>
            <a:off x="7494815" y="3037114"/>
            <a:ext cx="37392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Disse verktøyene kommer vi tilbake til</a:t>
            </a:r>
          </a:p>
        </p:txBody>
      </p:sp>
    </p:spTree>
    <p:extLst>
      <p:ext uri="{BB962C8B-B14F-4D97-AF65-F5344CB8AC3E}">
        <p14:creationId xmlns:p14="http://schemas.microsoft.com/office/powerpoint/2010/main" val="37252548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C79433-832E-C5CC-C194-B236E659E7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b="1" dirty="0">
                <a:latin typeface="+mn-lt"/>
              </a:rPr>
              <a:t>Verktøy (innledende vurdering), forts.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933E48-8A80-B2AB-894D-24E1471730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b="1" i="0" u="none" strike="noStrike" dirty="0" err="1">
                <a:effectLst/>
                <a:latin typeface="BrownPro Bold"/>
              </a:rPr>
              <a:t>Modelleringsverktøy</a:t>
            </a:r>
            <a:r>
              <a:rPr lang="en-GB" b="1" i="0" u="none" strike="noStrike" dirty="0">
                <a:effectLst/>
                <a:latin typeface="BrownPro Bold"/>
              </a:rPr>
              <a:t> (</a:t>
            </a:r>
            <a:r>
              <a:rPr lang="en-GB" b="1" i="0" u="none" strike="noStrike" dirty="0" err="1">
                <a:effectLst/>
                <a:latin typeface="BrownPro Bold"/>
              </a:rPr>
              <a:t>fysiskalsk</a:t>
            </a:r>
            <a:r>
              <a:rPr lang="en-GB" b="1" i="0" u="none" strike="noStrike" dirty="0">
                <a:effectLst/>
                <a:latin typeface="BrownPro Bold"/>
              </a:rPr>
              <a:t> – </a:t>
            </a:r>
            <a:r>
              <a:rPr lang="en-GB" b="1" i="0" u="none" strike="noStrike" dirty="0" err="1">
                <a:effectLst/>
                <a:latin typeface="BrownPro Bold"/>
              </a:rPr>
              <a:t>kjemiske</a:t>
            </a:r>
            <a:r>
              <a:rPr lang="en-GB" b="1" i="0" u="none" strike="noStrike" dirty="0">
                <a:effectLst/>
                <a:latin typeface="BrownPro Bold"/>
              </a:rPr>
              <a:t>)</a:t>
            </a:r>
          </a:p>
          <a:p>
            <a:r>
              <a:rPr lang="en-GB" dirty="0">
                <a:latin typeface="BrownPro Bold"/>
              </a:rPr>
              <a:t>Damp-fare ratio</a:t>
            </a:r>
          </a:p>
          <a:p>
            <a:pPr marL="0" indent="0">
              <a:buNone/>
            </a:pPr>
            <a:endParaRPr lang="en-GB" dirty="0">
              <a:latin typeface="BrownPro Bold"/>
            </a:endParaRPr>
          </a:p>
          <a:p>
            <a:r>
              <a:rPr lang="en-GB" i="0" u="none" strike="noStrike" dirty="0">
                <a:effectLst/>
                <a:latin typeface="BrownPro Bold"/>
              </a:rPr>
              <a:t>IHMOD (AIHA)</a:t>
            </a:r>
          </a:p>
          <a:p>
            <a:r>
              <a:rPr lang="en-GB" dirty="0" err="1">
                <a:latin typeface="BrownPro Bold"/>
              </a:rPr>
              <a:t>IHSKINPerm</a:t>
            </a:r>
            <a:r>
              <a:rPr lang="en-GB" dirty="0">
                <a:latin typeface="BrownPro Bold"/>
              </a:rPr>
              <a:t> (AIHA)</a:t>
            </a:r>
            <a:endParaRPr lang="en-GB" i="0" u="none" strike="noStrike" dirty="0">
              <a:effectLst/>
              <a:latin typeface="BrownPro Bold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9CDEA30-18C2-56C8-1868-67A2A0522F84}"/>
              </a:ext>
            </a:extLst>
          </p:cNvPr>
          <p:cNvSpPr txBox="1"/>
          <p:nvPr/>
        </p:nvSpPr>
        <p:spPr>
          <a:xfrm>
            <a:off x="567417" y="6086092"/>
            <a:ext cx="1123269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b-NO" dirty="0" err="1"/>
              <a:t>https</a:t>
            </a:r>
            <a:r>
              <a:rPr lang="nb-NO" dirty="0"/>
              <a:t>://</a:t>
            </a:r>
            <a:r>
              <a:rPr lang="nb-NO" dirty="0" err="1"/>
              <a:t>www.aiha.org</a:t>
            </a:r>
            <a:r>
              <a:rPr lang="nb-NO" dirty="0"/>
              <a:t>/public-</a:t>
            </a:r>
            <a:r>
              <a:rPr lang="nb-NO" dirty="0" err="1"/>
              <a:t>resources</a:t>
            </a:r>
            <a:r>
              <a:rPr lang="nb-NO" dirty="0"/>
              <a:t>/</a:t>
            </a:r>
            <a:r>
              <a:rPr lang="nb-NO" dirty="0" err="1"/>
              <a:t>consumer-resources</a:t>
            </a:r>
            <a:r>
              <a:rPr lang="nb-NO" dirty="0"/>
              <a:t>/apps-and-</a:t>
            </a:r>
            <a:r>
              <a:rPr lang="nb-NO" dirty="0" err="1"/>
              <a:t>tools</a:t>
            </a:r>
            <a:r>
              <a:rPr lang="nb-NO" dirty="0"/>
              <a:t>-</a:t>
            </a:r>
            <a:r>
              <a:rPr lang="nb-NO" dirty="0" err="1"/>
              <a:t>resource-center</a:t>
            </a:r>
            <a:r>
              <a:rPr lang="nb-NO" dirty="0"/>
              <a:t>/</a:t>
            </a:r>
            <a:r>
              <a:rPr lang="nb-NO" dirty="0" err="1"/>
              <a:t>aiha</a:t>
            </a:r>
            <a:r>
              <a:rPr lang="nb-NO" dirty="0"/>
              <a:t>-risk-</a:t>
            </a:r>
            <a:r>
              <a:rPr lang="nb-NO" dirty="0" err="1"/>
              <a:t>assessment</a:t>
            </a:r>
            <a:r>
              <a:rPr lang="nb-NO" dirty="0"/>
              <a:t>-</a:t>
            </a:r>
            <a:r>
              <a:rPr lang="nb-NO" dirty="0" err="1"/>
              <a:t>tools</a:t>
            </a:r>
            <a:endParaRPr lang="nb-NO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470E132-BED3-0D24-2A74-539D74297C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94714" y="2514601"/>
            <a:ext cx="5263242" cy="3292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44528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958524-00A8-66F9-0BAC-D7EEBE0C43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700" y="397782"/>
            <a:ext cx="10515600" cy="1325563"/>
          </a:xfrm>
        </p:spPr>
        <p:txBody>
          <a:bodyPr/>
          <a:lstStyle/>
          <a:p>
            <a:r>
              <a:rPr lang="nb-NO" b="1" dirty="0">
                <a:latin typeface="+mn-lt"/>
              </a:rPr>
              <a:t>Modellering</a:t>
            </a:r>
          </a:p>
        </p:txBody>
      </p:sp>
      <p:pic>
        <p:nvPicPr>
          <p:cNvPr id="2050" name="Picture 2" descr="Mathematical Models for Estimating Occupational Exposure to Chemicals, 2nd edition">
            <a:extLst>
              <a:ext uri="{FF2B5EF4-FFF2-40B4-BE49-F238E27FC236}">
                <a16:creationId xmlns:a16="http://schemas.microsoft.com/office/drawing/2014/main" id="{F7FE5B7D-0D64-CBEA-3296-9117A8F4D2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59035" y="2563585"/>
            <a:ext cx="2359349" cy="30534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>
            <a:extLst>
              <a:ext uri="{FF2B5EF4-FFF2-40B4-BE49-F238E27FC236}">
                <a16:creationId xmlns:a16="http://schemas.microsoft.com/office/drawing/2014/main" id="{28AC31DE-350A-1560-6DF6-EEBFBC7BD6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56271" y="2599364"/>
            <a:ext cx="2345871" cy="30339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FDEEB60-CBF5-241A-4E25-575A671A1CF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2253343"/>
            <a:ext cx="5279681" cy="358825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176DD67-87C2-436B-2513-96386F15BCC2}"/>
              </a:ext>
            </a:extLst>
          </p:cNvPr>
          <p:cNvSpPr txBox="1"/>
          <p:nvPr/>
        </p:nvSpPr>
        <p:spPr>
          <a:xfrm>
            <a:off x="5519057" y="3722913"/>
            <a:ext cx="50618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4400" dirty="0"/>
              <a:t>+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EC6167E-2E8F-57D8-E33F-E58242767C01}"/>
              </a:ext>
            </a:extLst>
          </p:cNvPr>
          <p:cNvSpPr txBox="1"/>
          <p:nvPr/>
        </p:nvSpPr>
        <p:spPr>
          <a:xfrm>
            <a:off x="8594271" y="3744685"/>
            <a:ext cx="50618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4400" dirty="0"/>
              <a:t>+</a:t>
            </a:r>
          </a:p>
        </p:txBody>
      </p:sp>
    </p:spTree>
    <p:extLst>
      <p:ext uri="{BB962C8B-B14F-4D97-AF65-F5344CB8AC3E}">
        <p14:creationId xmlns:p14="http://schemas.microsoft.com/office/powerpoint/2010/main" val="41334229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ntroducing the Lognormal Distribution | A Blog on Probability and  Statistics">
            <a:extLst>
              <a:ext uri="{FF2B5EF4-FFF2-40B4-BE49-F238E27FC236}">
                <a16:creationId xmlns:a16="http://schemas.microsoft.com/office/drawing/2014/main" id="{F729453E-6D06-41C4-D592-9A9E5596A60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99"/>
          <a:stretch/>
        </p:blipFill>
        <p:spPr bwMode="auto">
          <a:xfrm>
            <a:off x="0" y="408214"/>
            <a:ext cx="12194260" cy="72662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31" name="Rectangle 1030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0FE4085-9A44-5768-30F2-235686EADB9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48387"/>
          <a:stretch/>
        </p:blipFill>
        <p:spPr>
          <a:xfrm>
            <a:off x="8455479" y="1905000"/>
            <a:ext cx="1943100" cy="60960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276496E-4320-86C7-12D8-ED3FE163D5F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45055"/>
          <a:stretch/>
        </p:blipFill>
        <p:spPr>
          <a:xfrm>
            <a:off x="830036" y="1959428"/>
            <a:ext cx="1943100" cy="544286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63C330F9-B07F-107F-3454-5996351895EC}"/>
              </a:ext>
            </a:extLst>
          </p:cNvPr>
          <p:cNvSpPr/>
          <p:nvPr/>
        </p:nvSpPr>
        <p:spPr>
          <a:xfrm>
            <a:off x="8278585" y="1289958"/>
            <a:ext cx="2334986" cy="81642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7D8863D-C1EA-E4BF-AE32-F1FD60CA86D6}"/>
              </a:ext>
            </a:extLst>
          </p:cNvPr>
          <p:cNvSpPr txBox="1"/>
          <p:nvPr/>
        </p:nvSpPr>
        <p:spPr>
          <a:xfrm>
            <a:off x="7560129" y="2792186"/>
            <a:ext cx="369025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400" b="1" dirty="0"/>
              <a:t>«Personeksponering i en veldefinert SEG»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66014B2-7EC8-D98E-74EE-585F1B3EA4E6}"/>
              </a:ext>
            </a:extLst>
          </p:cNvPr>
          <p:cNvSpPr txBox="1"/>
          <p:nvPr/>
        </p:nvSpPr>
        <p:spPr>
          <a:xfrm>
            <a:off x="691243" y="2601686"/>
            <a:ext cx="391341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400" b="1" dirty="0"/>
              <a:t>Inneklima / stabil bakgrunn eksponering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400" b="1" dirty="0"/>
              <a:t>Målinger med store tilfeldige feil</a:t>
            </a:r>
          </a:p>
        </p:txBody>
      </p:sp>
    </p:spTree>
    <p:extLst>
      <p:ext uri="{BB962C8B-B14F-4D97-AF65-F5344CB8AC3E}">
        <p14:creationId xmlns:p14="http://schemas.microsoft.com/office/powerpoint/2010/main" val="26278895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B3AB741-887F-655E-5B8E-EE2DC4A7A3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67687" y="168727"/>
            <a:ext cx="3553292" cy="3015343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9E5A8FE-F8E4-3C20-B176-832C3A13AAD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8729" y="1112850"/>
            <a:ext cx="7772400" cy="5154811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2797D7A2-AA33-5D75-3A69-AAED7E939228}"/>
              </a:ext>
            </a:extLst>
          </p:cNvPr>
          <p:cNvSpPr txBox="1"/>
          <p:nvPr/>
        </p:nvSpPr>
        <p:spPr>
          <a:xfrm>
            <a:off x="326571" y="6211669"/>
            <a:ext cx="1146265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b-NO" dirty="0">
                <a:hlinkClick r:id="rId5"/>
              </a:rPr>
              <a:t>https://yrkeshygiene.no/kb/estimering-av-gjennomsnitt-og-95-persentil-i-datasett-med-verdier-under-rapporteringsgrensen-og-i-avkortede-datasett/</a:t>
            </a:r>
            <a:r>
              <a:rPr lang="nb-NO" dirty="0"/>
              <a:t> 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2053C61F-953A-85F6-0B44-56B97A9E4A96}"/>
              </a:ext>
            </a:extLst>
          </p:cNvPr>
          <p:cNvCxnSpPr>
            <a:cxnSpLocks/>
          </p:cNvCxnSpPr>
          <p:nvPr/>
        </p:nvCxnSpPr>
        <p:spPr>
          <a:xfrm flipH="1">
            <a:off x="3118757" y="1779814"/>
            <a:ext cx="783771" cy="27758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89334435-0014-C646-C077-621E60AECAB9}"/>
              </a:ext>
            </a:extLst>
          </p:cNvPr>
          <p:cNvCxnSpPr>
            <a:cxnSpLocks/>
          </p:cNvCxnSpPr>
          <p:nvPr/>
        </p:nvCxnSpPr>
        <p:spPr>
          <a:xfrm flipH="1">
            <a:off x="3385457" y="3597729"/>
            <a:ext cx="783771" cy="27758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33DF34DE-0875-AFA0-6679-EF63F82AC010}"/>
              </a:ext>
            </a:extLst>
          </p:cNvPr>
          <p:cNvCxnSpPr>
            <a:cxnSpLocks/>
          </p:cNvCxnSpPr>
          <p:nvPr/>
        </p:nvCxnSpPr>
        <p:spPr>
          <a:xfrm flipH="1">
            <a:off x="6313715" y="4517571"/>
            <a:ext cx="783771" cy="27758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25296E6A-7881-690E-9FF4-D2F9D72B4CC8}"/>
              </a:ext>
            </a:extLst>
          </p:cNvPr>
          <p:cNvSpPr txBox="1"/>
          <p:nvPr/>
        </p:nvSpPr>
        <p:spPr>
          <a:xfrm>
            <a:off x="8033658" y="3380014"/>
            <a:ext cx="415834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3838" indent="-223838"/>
            <a:r>
              <a:rPr lang="nb-NO" sz="2400" b="1" dirty="0"/>
              <a:t>- Dager med null eksponering</a:t>
            </a:r>
          </a:p>
          <a:p>
            <a:pPr marL="223838" indent="-223838"/>
            <a:r>
              <a:rPr lang="nb-NO" sz="2400" b="1" dirty="0"/>
              <a:t>- Dager med eksponering under deteksjonsgrensen</a:t>
            </a:r>
          </a:p>
          <a:p>
            <a:pPr marL="223838" indent="-223838"/>
            <a:r>
              <a:rPr lang="nb-NO" sz="2400" b="1" dirty="0"/>
              <a:t>- Flere ulike «hovedoppgaver»</a:t>
            </a:r>
          </a:p>
          <a:p>
            <a:pPr marL="223838" indent="-223838"/>
            <a:r>
              <a:rPr lang="nb-NO" sz="2400" b="1" dirty="0"/>
              <a:t>- «Kampanje» arbeid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2555F1B-E2C5-056F-BDED-8519C574E722}"/>
              </a:ext>
            </a:extLst>
          </p:cNvPr>
          <p:cNvSpPr txBox="1"/>
          <p:nvPr/>
        </p:nvSpPr>
        <p:spPr>
          <a:xfrm>
            <a:off x="2024743" y="163286"/>
            <a:ext cx="62865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b="1" dirty="0"/>
              <a:t>Fler-modal eksponering vanligere enn vi tror</a:t>
            </a:r>
          </a:p>
        </p:txBody>
      </p:sp>
    </p:spTree>
    <p:extLst>
      <p:ext uri="{BB962C8B-B14F-4D97-AF65-F5344CB8AC3E}">
        <p14:creationId xmlns:p14="http://schemas.microsoft.com/office/powerpoint/2010/main" val="34827757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2A4614-3A74-8021-1FEA-6799B89EE1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b="1" i="0" u="none" strike="noStrike" dirty="0" err="1">
                <a:effectLst/>
                <a:latin typeface="BrownPro Bold"/>
              </a:rPr>
              <a:t>Vurdering</a:t>
            </a:r>
            <a:r>
              <a:rPr lang="en-GB" b="1" i="0" u="none" strike="noStrike" dirty="0">
                <a:effectLst/>
                <a:latin typeface="BrownPro Bold"/>
              </a:rPr>
              <a:t> </a:t>
            </a:r>
            <a:r>
              <a:rPr lang="en-GB" b="1" i="0" u="none" strike="noStrike" dirty="0" err="1">
                <a:effectLst/>
                <a:latin typeface="BrownPro Bold"/>
              </a:rPr>
              <a:t>av</a:t>
            </a:r>
            <a:r>
              <a:rPr lang="en-GB" b="1" i="0" u="none" strike="noStrike" dirty="0">
                <a:effectLst/>
                <a:latin typeface="BrownPro Bold"/>
              </a:rPr>
              <a:t> </a:t>
            </a:r>
            <a:r>
              <a:rPr lang="en-GB" b="1" i="0" u="none" strike="noStrike" dirty="0" err="1">
                <a:effectLst/>
                <a:latin typeface="BrownPro Bold"/>
              </a:rPr>
              <a:t>måleresultatene</a:t>
            </a:r>
            <a:r>
              <a:rPr lang="en-GB" b="1" i="0" u="none" strike="noStrike" dirty="0">
                <a:effectLst/>
                <a:latin typeface="BrownPro Bold"/>
              </a:rPr>
              <a:t> </a:t>
            </a:r>
            <a:r>
              <a:rPr lang="en-GB" b="1" i="0" u="none" strike="noStrike" dirty="0" err="1">
                <a:effectLst/>
                <a:latin typeface="BrownPro Bold"/>
              </a:rPr>
              <a:t>etter</a:t>
            </a:r>
            <a:r>
              <a:rPr lang="en-GB" b="1" i="0" u="none" strike="noStrike" dirty="0">
                <a:effectLst/>
                <a:latin typeface="BrownPro Bold"/>
              </a:rPr>
              <a:t> </a:t>
            </a:r>
            <a:r>
              <a:rPr lang="en-GB" b="1" i="0" u="none" strike="noStrike" dirty="0" err="1">
                <a:effectLst/>
                <a:latin typeface="BrownPro Bold"/>
              </a:rPr>
              <a:t>en</a:t>
            </a:r>
            <a:r>
              <a:rPr lang="en-GB" b="1" i="0" u="none" strike="noStrike" dirty="0">
                <a:effectLst/>
                <a:latin typeface="BrownPro Bold"/>
              </a:rPr>
              <a:t> </a:t>
            </a:r>
            <a:r>
              <a:rPr lang="en-GB" b="1" i="0" u="none" strike="noStrike" dirty="0" err="1">
                <a:effectLst/>
                <a:latin typeface="BrownPro Bold"/>
              </a:rPr>
              <a:t>forenklet</a:t>
            </a:r>
            <a:r>
              <a:rPr lang="en-GB" b="1" i="0" u="none" strike="noStrike" dirty="0">
                <a:effectLst/>
                <a:latin typeface="BrownPro Bold"/>
              </a:rPr>
              <a:t> </a:t>
            </a:r>
            <a:r>
              <a:rPr lang="en-GB" b="1" i="0" u="none" strike="noStrike" dirty="0" err="1">
                <a:effectLst/>
                <a:latin typeface="BrownPro Bold"/>
              </a:rPr>
              <a:t>undersøkelse</a:t>
            </a:r>
            <a:endParaRPr lang="nb-NO" b="1" dirty="0">
              <a:latin typeface="+mn-l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DE4588-610B-DF4B-DA4E-B7B51B66D2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 marL="0" indent="0" algn="l">
              <a:buNone/>
            </a:pPr>
            <a:r>
              <a:rPr lang="en-GB" b="0" i="0" dirty="0">
                <a:effectLst/>
                <a:latin typeface="BrownPro Regular"/>
              </a:rPr>
              <a:t>Den </a:t>
            </a:r>
            <a:r>
              <a:rPr lang="en-GB" b="0" i="0" dirty="0" err="1">
                <a:effectLst/>
                <a:latin typeface="BrownPro Regular"/>
              </a:rPr>
              <a:t>høyeste</a:t>
            </a:r>
            <a:r>
              <a:rPr lang="en-GB" b="0" i="0" dirty="0">
                <a:effectLst/>
                <a:latin typeface="BrownPro Regular"/>
              </a:rPr>
              <a:t> </a:t>
            </a:r>
            <a:r>
              <a:rPr lang="en-GB" b="0" i="0" dirty="0" err="1">
                <a:effectLst/>
                <a:latin typeface="BrownPro Regular"/>
              </a:rPr>
              <a:t>målte</a:t>
            </a:r>
            <a:r>
              <a:rPr lang="en-GB" b="0" i="0" dirty="0">
                <a:effectLst/>
                <a:latin typeface="BrownPro Regular"/>
              </a:rPr>
              <a:t> </a:t>
            </a:r>
            <a:r>
              <a:rPr lang="en-GB" b="0" i="0" dirty="0" err="1">
                <a:effectLst/>
                <a:latin typeface="BrownPro Regular"/>
              </a:rPr>
              <a:t>verdien</a:t>
            </a:r>
            <a:r>
              <a:rPr lang="en-GB" b="0" i="0" dirty="0">
                <a:effectLst/>
                <a:latin typeface="BrownPro Regular"/>
              </a:rPr>
              <a:t>, </a:t>
            </a:r>
            <a:r>
              <a:rPr lang="en-GB" b="0" i="0" dirty="0" err="1">
                <a:effectLst/>
                <a:latin typeface="BrownPro Regular"/>
              </a:rPr>
              <a:t>maksimumsverdien</a:t>
            </a:r>
            <a:r>
              <a:rPr lang="en-GB" b="0" i="0" dirty="0">
                <a:effectLst/>
                <a:latin typeface="BrownPro Regular"/>
              </a:rPr>
              <a:t>, er </a:t>
            </a:r>
            <a:r>
              <a:rPr lang="en-GB" b="0" i="0" dirty="0" err="1">
                <a:effectLst/>
                <a:latin typeface="BrownPro Regular"/>
              </a:rPr>
              <a:t>avgjørende</a:t>
            </a:r>
            <a:r>
              <a:rPr lang="en-GB" b="0" i="0" dirty="0">
                <a:effectLst/>
                <a:latin typeface="BrownPro Regular"/>
              </a:rPr>
              <a:t> for om </a:t>
            </a:r>
            <a:r>
              <a:rPr lang="en-GB" b="0" i="0" dirty="0" err="1">
                <a:effectLst/>
                <a:latin typeface="BrownPro Regular"/>
              </a:rPr>
              <a:t>eksponeringen</a:t>
            </a:r>
            <a:r>
              <a:rPr lang="en-GB" b="0" i="0" dirty="0">
                <a:effectLst/>
                <a:latin typeface="BrownPro Regular"/>
              </a:rPr>
              <a:t> er </a:t>
            </a:r>
            <a:r>
              <a:rPr lang="en-GB" b="0" i="0" dirty="0" err="1">
                <a:effectLst/>
                <a:latin typeface="BrownPro Regular"/>
              </a:rPr>
              <a:t>akseptabel</a:t>
            </a:r>
            <a:r>
              <a:rPr lang="en-GB" b="0" i="0" dirty="0">
                <a:effectLst/>
                <a:latin typeface="BrownPro Regular"/>
              </a:rPr>
              <a:t>.</a:t>
            </a:r>
          </a:p>
          <a:p>
            <a:pPr marL="0" indent="0" algn="l">
              <a:buNone/>
            </a:pPr>
            <a:endParaRPr lang="en-GB" b="1" i="0" u="none" strike="noStrike" dirty="0">
              <a:effectLst/>
              <a:latin typeface="BrownPro Bold"/>
            </a:endParaRPr>
          </a:p>
          <a:p>
            <a:pPr marL="0" indent="0" algn="l">
              <a:buNone/>
            </a:pPr>
            <a:r>
              <a:rPr lang="en-GB" b="1" i="0" u="none" strike="noStrike" dirty="0" err="1">
                <a:effectLst/>
                <a:latin typeface="BrownPro Bold"/>
              </a:rPr>
              <a:t>Akseptabel</a:t>
            </a:r>
            <a:r>
              <a:rPr lang="en-GB" b="1" i="0" u="none" strike="noStrike" dirty="0">
                <a:effectLst/>
                <a:latin typeface="BrownPro Bold"/>
              </a:rPr>
              <a:t> </a:t>
            </a:r>
            <a:r>
              <a:rPr lang="en-GB" b="1" i="0" u="none" strike="noStrike" dirty="0" err="1">
                <a:effectLst/>
                <a:latin typeface="BrownPro Bold"/>
              </a:rPr>
              <a:t>eksponering</a:t>
            </a:r>
            <a:r>
              <a:rPr lang="en-GB" b="1" i="0" u="none" strike="noStrike" dirty="0">
                <a:effectLst/>
                <a:latin typeface="BrownPro Bold"/>
              </a:rPr>
              <a:t> for den </a:t>
            </a:r>
            <a:r>
              <a:rPr lang="en-GB" b="1" i="0" u="none" strike="noStrike" dirty="0" err="1">
                <a:effectLst/>
                <a:latin typeface="BrownPro Bold"/>
              </a:rPr>
              <a:t>enkelte</a:t>
            </a:r>
            <a:r>
              <a:rPr lang="en-GB" b="1" i="0" u="none" strike="noStrike" dirty="0">
                <a:effectLst/>
                <a:latin typeface="BrownPro Bold"/>
              </a:rPr>
              <a:t> SEG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GB" b="0" i="0" dirty="0">
                <a:solidFill>
                  <a:srgbClr val="333333"/>
                </a:solidFill>
                <a:effectLst/>
                <a:latin typeface="BrownPro Regular"/>
              </a:rPr>
              <a:t>3 </a:t>
            </a:r>
            <a:r>
              <a:rPr lang="en-GB" b="0" i="0" dirty="0" err="1">
                <a:solidFill>
                  <a:srgbClr val="333333"/>
                </a:solidFill>
                <a:effectLst/>
                <a:latin typeface="BrownPro Regular"/>
              </a:rPr>
              <a:t>målinger</a:t>
            </a:r>
            <a:r>
              <a:rPr lang="en-GB" b="0" i="0" dirty="0">
                <a:solidFill>
                  <a:srgbClr val="333333"/>
                </a:solidFill>
                <a:effectLst/>
                <a:latin typeface="BrownPro Regular"/>
              </a:rPr>
              <a:t>: </a:t>
            </a:r>
            <a:r>
              <a:rPr lang="en-GB" b="0" i="0" dirty="0" err="1">
                <a:solidFill>
                  <a:srgbClr val="333333"/>
                </a:solidFill>
                <a:effectLst/>
                <a:latin typeface="BrownPro Regular"/>
              </a:rPr>
              <a:t>maksimumsverdien</a:t>
            </a:r>
            <a:r>
              <a:rPr lang="en-GB" b="0" i="0" dirty="0">
                <a:solidFill>
                  <a:srgbClr val="333333"/>
                </a:solidFill>
                <a:effectLst/>
                <a:latin typeface="BrownPro Regular"/>
              </a:rPr>
              <a:t> &lt;= 10 % </a:t>
            </a:r>
            <a:r>
              <a:rPr lang="en-GB" b="0" i="0" dirty="0" err="1">
                <a:solidFill>
                  <a:srgbClr val="333333"/>
                </a:solidFill>
                <a:effectLst/>
                <a:latin typeface="BrownPro Regular"/>
              </a:rPr>
              <a:t>av</a:t>
            </a:r>
            <a:r>
              <a:rPr lang="en-GB" b="0" i="0" dirty="0">
                <a:solidFill>
                  <a:srgbClr val="333333"/>
                </a:solidFill>
                <a:effectLst/>
                <a:latin typeface="BrownPro Regular"/>
              </a:rPr>
              <a:t> </a:t>
            </a:r>
            <a:r>
              <a:rPr lang="en-GB" b="0" i="0" dirty="0" err="1">
                <a:solidFill>
                  <a:srgbClr val="333333"/>
                </a:solidFill>
                <a:effectLst/>
                <a:latin typeface="BrownPro Regular"/>
              </a:rPr>
              <a:t>grenseverdien</a:t>
            </a:r>
            <a:r>
              <a:rPr lang="en-GB" b="0" i="0" dirty="0">
                <a:solidFill>
                  <a:srgbClr val="333333"/>
                </a:solidFill>
                <a:effectLst/>
                <a:latin typeface="BrownPro Regular"/>
              </a:rPr>
              <a:t> 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GB" b="0" i="0" dirty="0">
                <a:solidFill>
                  <a:srgbClr val="333333"/>
                </a:solidFill>
                <a:effectLst/>
                <a:latin typeface="BrownPro Regular"/>
              </a:rPr>
              <a:t>4 </a:t>
            </a:r>
            <a:r>
              <a:rPr lang="en-GB" b="0" i="0" dirty="0" err="1">
                <a:solidFill>
                  <a:srgbClr val="333333"/>
                </a:solidFill>
                <a:effectLst/>
                <a:latin typeface="BrownPro Regular"/>
              </a:rPr>
              <a:t>målinger</a:t>
            </a:r>
            <a:r>
              <a:rPr lang="en-GB" b="0" i="0" dirty="0">
                <a:solidFill>
                  <a:srgbClr val="333333"/>
                </a:solidFill>
                <a:effectLst/>
                <a:latin typeface="BrownPro Regular"/>
              </a:rPr>
              <a:t>: </a:t>
            </a:r>
            <a:r>
              <a:rPr lang="en-GB" b="0" i="0" dirty="0" err="1">
                <a:solidFill>
                  <a:srgbClr val="333333"/>
                </a:solidFill>
                <a:effectLst/>
                <a:latin typeface="BrownPro Regular"/>
              </a:rPr>
              <a:t>maksimumsverdien</a:t>
            </a:r>
            <a:r>
              <a:rPr lang="en-GB" b="0" i="0" dirty="0">
                <a:solidFill>
                  <a:srgbClr val="333333"/>
                </a:solidFill>
                <a:effectLst/>
                <a:latin typeface="BrownPro Regular"/>
              </a:rPr>
              <a:t> &lt;= 15 % </a:t>
            </a:r>
            <a:r>
              <a:rPr lang="en-GB" b="0" i="0" dirty="0" err="1">
                <a:solidFill>
                  <a:srgbClr val="333333"/>
                </a:solidFill>
                <a:effectLst/>
                <a:latin typeface="BrownPro Regular"/>
              </a:rPr>
              <a:t>av</a:t>
            </a:r>
            <a:r>
              <a:rPr lang="en-GB" b="0" i="0" dirty="0">
                <a:solidFill>
                  <a:srgbClr val="333333"/>
                </a:solidFill>
                <a:effectLst/>
                <a:latin typeface="BrownPro Regular"/>
              </a:rPr>
              <a:t> </a:t>
            </a:r>
            <a:r>
              <a:rPr lang="en-GB" b="0" i="0" dirty="0" err="1">
                <a:solidFill>
                  <a:srgbClr val="333333"/>
                </a:solidFill>
                <a:effectLst/>
                <a:latin typeface="BrownPro Regular"/>
              </a:rPr>
              <a:t>grenseverdien</a:t>
            </a:r>
            <a:r>
              <a:rPr lang="en-GB" b="0" i="0" dirty="0">
                <a:solidFill>
                  <a:srgbClr val="333333"/>
                </a:solidFill>
                <a:effectLst/>
                <a:latin typeface="BrownPro Regular"/>
              </a:rPr>
              <a:t> 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GB" b="0" i="0" dirty="0">
                <a:solidFill>
                  <a:srgbClr val="333333"/>
                </a:solidFill>
                <a:effectLst/>
                <a:latin typeface="BrownPro Regular"/>
              </a:rPr>
              <a:t>5 </a:t>
            </a:r>
            <a:r>
              <a:rPr lang="en-GB" b="0" i="0" dirty="0" err="1">
                <a:solidFill>
                  <a:srgbClr val="333333"/>
                </a:solidFill>
                <a:effectLst/>
                <a:latin typeface="BrownPro Regular"/>
              </a:rPr>
              <a:t>målinger</a:t>
            </a:r>
            <a:r>
              <a:rPr lang="en-GB" b="0" i="0" dirty="0">
                <a:solidFill>
                  <a:srgbClr val="333333"/>
                </a:solidFill>
                <a:effectLst/>
                <a:latin typeface="BrownPro Regular"/>
              </a:rPr>
              <a:t>: </a:t>
            </a:r>
            <a:r>
              <a:rPr lang="en-GB" b="0" i="0" dirty="0" err="1">
                <a:solidFill>
                  <a:srgbClr val="333333"/>
                </a:solidFill>
                <a:effectLst/>
                <a:latin typeface="BrownPro Regular"/>
              </a:rPr>
              <a:t>maksimumsverdien</a:t>
            </a:r>
            <a:r>
              <a:rPr lang="en-GB" b="0" i="0" dirty="0">
                <a:solidFill>
                  <a:srgbClr val="333333"/>
                </a:solidFill>
                <a:effectLst/>
                <a:latin typeface="BrownPro Regular"/>
              </a:rPr>
              <a:t> &lt;= 20 % </a:t>
            </a:r>
            <a:r>
              <a:rPr lang="en-GB" b="0" i="0" dirty="0" err="1">
                <a:solidFill>
                  <a:srgbClr val="333333"/>
                </a:solidFill>
                <a:effectLst/>
                <a:latin typeface="BrownPro Regular"/>
              </a:rPr>
              <a:t>av</a:t>
            </a:r>
            <a:r>
              <a:rPr lang="en-GB" b="0" i="0" dirty="0">
                <a:solidFill>
                  <a:srgbClr val="333333"/>
                </a:solidFill>
                <a:effectLst/>
                <a:latin typeface="BrownPro Regular"/>
              </a:rPr>
              <a:t> </a:t>
            </a:r>
            <a:r>
              <a:rPr lang="en-GB" b="0" i="0" dirty="0" err="1">
                <a:solidFill>
                  <a:srgbClr val="333333"/>
                </a:solidFill>
                <a:effectLst/>
                <a:latin typeface="BrownPro Regular"/>
              </a:rPr>
              <a:t>grenseverdien</a:t>
            </a:r>
            <a:endParaRPr lang="en-GB" b="0" i="0" dirty="0">
              <a:solidFill>
                <a:srgbClr val="333333"/>
              </a:solidFill>
              <a:effectLst/>
              <a:latin typeface="BrownPro Regular"/>
            </a:endParaRPr>
          </a:p>
          <a:p>
            <a:pPr algn="l">
              <a:buFont typeface="Arial" panose="020B0604020202020204" pitchFamily="34" charset="0"/>
              <a:buChar char="•"/>
            </a:pPr>
            <a:endParaRPr lang="en-GB" b="0" i="0" dirty="0">
              <a:solidFill>
                <a:srgbClr val="333333"/>
              </a:solidFill>
              <a:effectLst/>
              <a:latin typeface="BrownPro Regular"/>
            </a:endParaRPr>
          </a:p>
          <a:p>
            <a:pPr marL="0" indent="0" algn="l">
              <a:buNone/>
            </a:pPr>
            <a:r>
              <a:rPr lang="en-GB" b="0" i="0" dirty="0" err="1">
                <a:effectLst/>
                <a:latin typeface="BrownPro Regular"/>
              </a:rPr>
              <a:t>Oppfølging</a:t>
            </a:r>
            <a:r>
              <a:rPr lang="en-GB" b="0" i="0" dirty="0">
                <a:effectLst/>
                <a:latin typeface="BrownPro Regular"/>
              </a:rPr>
              <a:t>: </a:t>
            </a:r>
            <a:r>
              <a:rPr lang="en-GB" b="0" i="0" dirty="0" err="1">
                <a:effectLst/>
                <a:latin typeface="BrownPro Regular"/>
              </a:rPr>
              <a:t>Avslutt</a:t>
            </a:r>
            <a:r>
              <a:rPr lang="en-GB" b="0" i="0" dirty="0">
                <a:effectLst/>
                <a:latin typeface="BrownPro Regular"/>
              </a:rPr>
              <a:t> med rapport. Ny </a:t>
            </a:r>
            <a:r>
              <a:rPr lang="en-GB" b="0" i="0" dirty="0" err="1">
                <a:effectLst/>
                <a:latin typeface="BrownPro Regular"/>
              </a:rPr>
              <a:t>vurdering</a:t>
            </a:r>
            <a:r>
              <a:rPr lang="en-GB" b="0" i="0" dirty="0">
                <a:effectLst/>
                <a:latin typeface="BrownPro Regular"/>
              </a:rPr>
              <a:t> </a:t>
            </a:r>
            <a:r>
              <a:rPr lang="en-GB" b="0" i="0" dirty="0" err="1">
                <a:effectLst/>
                <a:latin typeface="BrownPro Regular"/>
              </a:rPr>
              <a:t>etter</a:t>
            </a:r>
            <a:r>
              <a:rPr lang="en-GB" b="0" i="0" dirty="0">
                <a:effectLst/>
                <a:latin typeface="BrownPro Regular"/>
              </a:rPr>
              <a:t> </a:t>
            </a:r>
            <a:r>
              <a:rPr lang="en-GB" b="0" i="0" dirty="0" err="1">
                <a:effectLst/>
                <a:latin typeface="BrownPro Regular"/>
              </a:rPr>
              <a:t>ett</a:t>
            </a:r>
            <a:r>
              <a:rPr lang="en-GB" b="0" i="0" dirty="0">
                <a:effectLst/>
                <a:latin typeface="BrownPro Regular"/>
              </a:rPr>
              <a:t> </a:t>
            </a:r>
            <a:r>
              <a:rPr lang="en-GB" b="0" i="0" dirty="0" err="1">
                <a:effectLst/>
                <a:latin typeface="BrownPro Regular"/>
              </a:rPr>
              <a:t>år</a:t>
            </a:r>
            <a:r>
              <a:rPr lang="en-GB" b="0" i="0" dirty="0">
                <a:effectLst/>
                <a:latin typeface="BrownPro Regular"/>
              </a:rPr>
              <a:t> </a:t>
            </a:r>
            <a:r>
              <a:rPr lang="en-GB" b="0" i="0" dirty="0" err="1">
                <a:effectLst/>
                <a:latin typeface="BrownPro Regular"/>
              </a:rPr>
              <a:t>eller</a:t>
            </a:r>
            <a:r>
              <a:rPr lang="en-GB" b="0" i="0" dirty="0">
                <a:effectLst/>
                <a:latin typeface="BrownPro Regular"/>
              </a:rPr>
              <a:t> </a:t>
            </a:r>
            <a:r>
              <a:rPr lang="en-GB" b="0" i="0" dirty="0" err="1">
                <a:effectLst/>
                <a:latin typeface="BrownPro Regular"/>
              </a:rPr>
              <a:t>etter</a:t>
            </a:r>
            <a:r>
              <a:rPr lang="en-GB" b="0" i="0" dirty="0">
                <a:effectLst/>
                <a:latin typeface="BrownPro Regular"/>
              </a:rPr>
              <a:t> </a:t>
            </a:r>
            <a:r>
              <a:rPr lang="en-GB" b="0" i="0" dirty="0" err="1">
                <a:effectLst/>
                <a:latin typeface="BrownPro Regular"/>
              </a:rPr>
              <a:t>endringer</a:t>
            </a:r>
            <a:r>
              <a:rPr lang="en-GB" b="0" i="0" dirty="0">
                <a:effectLst/>
                <a:latin typeface="BrownPro Regular"/>
              </a:rPr>
              <a:t> </a:t>
            </a:r>
            <a:r>
              <a:rPr lang="en-GB" b="0" i="0" dirty="0" err="1">
                <a:effectLst/>
                <a:latin typeface="BrownPro Regular"/>
              </a:rPr>
              <a:t>som</a:t>
            </a:r>
            <a:r>
              <a:rPr lang="en-GB" b="0" i="0" dirty="0">
                <a:effectLst/>
                <a:latin typeface="BrownPro Regular"/>
              </a:rPr>
              <a:t> </a:t>
            </a:r>
            <a:r>
              <a:rPr lang="en-GB" b="0" i="0" dirty="0" err="1">
                <a:effectLst/>
                <a:latin typeface="BrownPro Regular"/>
              </a:rPr>
              <a:t>kan</a:t>
            </a:r>
            <a:r>
              <a:rPr lang="en-GB" b="0" i="0" dirty="0">
                <a:effectLst/>
                <a:latin typeface="BrownPro Regular"/>
              </a:rPr>
              <a:t> </a:t>
            </a:r>
            <a:r>
              <a:rPr lang="en-GB" b="0" i="0" dirty="0" err="1">
                <a:effectLst/>
                <a:latin typeface="BrownPro Regular"/>
              </a:rPr>
              <a:t>påvirke</a:t>
            </a:r>
            <a:r>
              <a:rPr lang="en-GB" b="0" i="0" dirty="0">
                <a:effectLst/>
                <a:latin typeface="BrownPro Regular"/>
              </a:rPr>
              <a:t> </a:t>
            </a:r>
            <a:r>
              <a:rPr lang="en-GB" b="0" i="0" dirty="0" err="1">
                <a:effectLst/>
                <a:latin typeface="BrownPro Regular"/>
              </a:rPr>
              <a:t>eksponering</a:t>
            </a:r>
            <a:r>
              <a:rPr lang="en-GB" b="0" i="0" dirty="0">
                <a:effectLst/>
                <a:latin typeface="BrownPro Regular"/>
              </a:rPr>
              <a:t>.</a:t>
            </a:r>
          </a:p>
          <a:p>
            <a:pPr algn="l"/>
            <a:endParaRPr lang="en-GB" b="0" i="0" dirty="0">
              <a:effectLst/>
              <a:latin typeface="BrownPro Regular"/>
            </a:endParaRPr>
          </a:p>
          <a:p>
            <a:pPr marL="0" indent="0" algn="l">
              <a:buNone/>
            </a:pPr>
            <a:r>
              <a:rPr lang="en-GB" b="1" i="0" u="none" strike="noStrike" dirty="0" err="1">
                <a:effectLst/>
                <a:latin typeface="BrownPro Bold"/>
              </a:rPr>
              <a:t>Uakseptabel</a:t>
            </a:r>
            <a:r>
              <a:rPr lang="en-GB" b="1" i="0" u="none" strike="noStrike" dirty="0">
                <a:effectLst/>
                <a:latin typeface="BrownPro Bold"/>
              </a:rPr>
              <a:t> </a:t>
            </a:r>
            <a:r>
              <a:rPr lang="en-GB" b="1" i="0" u="none" strike="noStrike" dirty="0" err="1">
                <a:effectLst/>
                <a:latin typeface="BrownPro Bold"/>
              </a:rPr>
              <a:t>eksponering</a:t>
            </a:r>
            <a:r>
              <a:rPr lang="en-GB" b="1" i="0" u="none" strike="noStrike" dirty="0">
                <a:effectLst/>
                <a:latin typeface="BrownPro Bold"/>
              </a:rPr>
              <a:t> for den </a:t>
            </a:r>
            <a:r>
              <a:rPr lang="en-GB" b="1" i="0" u="none" strike="noStrike" dirty="0" err="1">
                <a:effectLst/>
                <a:latin typeface="BrownPro Bold"/>
              </a:rPr>
              <a:t>enkelte</a:t>
            </a:r>
            <a:r>
              <a:rPr lang="en-GB" b="1" i="0" u="none" strike="noStrike" dirty="0">
                <a:effectLst/>
                <a:latin typeface="BrownPro Bold"/>
              </a:rPr>
              <a:t> SEG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GB" b="0" i="0" dirty="0">
                <a:solidFill>
                  <a:srgbClr val="333333"/>
                </a:solidFill>
                <a:effectLst/>
                <a:latin typeface="BrownPro Regular"/>
              </a:rPr>
              <a:t>3 </a:t>
            </a:r>
            <a:r>
              <a:rPr lang="en-GB" b="0" i="0" dirty="0" err="1">
                <a:solidFill>
                  <a:srgbClr val="333333"/>
                </a:solidFill>
                <a:effectLst/>
                <a:latin typeface="BrownPro Regular"/>
              </a:rPr>
              <a:t>målinger</a:t>
            </a:r>
            <a:r>
              <a:rPr lang="en-GB" b="0" i="0" dirty="0">
                <a:solidFill>
                  <a:srgbClr val="333333"/>
                </a:solidFill>
                <a:effectLst/>
                <a:latin typeface="BrownPro Regular"/>
              </a:rPr>
              <a:t>: </a:t>
            </a:r>
            <a:r>
              <a:rPr lang="en-GB" b="0" i="0" dirty="0" err="1">
                <a:solidFill>
                  <a:srgbClr val="333333"/>
                </a:solidFill>
                <a:effectLst/>
                <a:latin typeface="BrownPro Regular"/>
              </a:rPr>
              <a:t>maksimumsverdien</a:t>
            </a:r>
            <a:r>
              <a:rPr lang="en-GB" b="0" i="0" dirty="0">
                <a:solidFill>
                  <a:srgbClr val="333333"/>
                </a:solidFill>
                <a:effectLst/>
                <a:latin typeface="BrownPro Regular"/>
              </a:rPr>
              <a:t> &gt; 10 % </a:t>
            </a:r>
            <a:r>
              <a:rPr lang="en-GB" b="0" i="0" dirty="0" err="1">
                <a:solidFill>
                  <a:srgbClr val="333333"/>
                </a:solidFill>
                <a:effectLst/>
                <a:latin typeface="BrownPro Regular"/>
              </a:rPr>
              <a:t>av</a:t>
            </a:r>
            <a:r>
              <a:rPr lang="en-GB" b="0" i="0" dirty="0">
                <a:solidFill>
                  <a:srgbClr val="333333"/>
                </a:solidFill>
                <a:effectLst/>
                <a:latin typeface="BrownPro Regular"/>
              </a:rPr>
              <a:t> </a:t>
            </a:r>
            <a:r>
              <a:rPr lang="en-GB" b="0" i="0" dirty="0" err="1">
                <a:solidFill>
                  <a:srgbClr val="333333"/>
                </a:solidFill>
                <a:effectLst/>
                <a:latin typeface="BrownPro Regular"/>
              </a:rPr>
              <a:t>grenseverdien</a:t>
            </a:r>
            <a:endParaRPr lang="en-GB" b="0" i="0" dirty="0">
              <a:solidFill>
                <a:srgbClr val="333333"/>
              </a:solidFill>
              <a:effectLst/>
              <a:latin typeface="BrownPro Regular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en-GB" b="0" i="0" dirty="0">
                <a:solidFill>
                  <a:srgbClr val="333333"/>
                </a:solidFill>
                <a:effectLst/>
                <a:latin typeface="BrownPro Regular"/>
              </a:rPr>
              <a:t>4 </a:t>
            </a:r>
            <a:r>
              <a:rPr lang="en-GB" b="0" i="0" dirty="0" err="1">
                <a:solidFill>
                  <a:srgbClr val="333333"/>
                </a:solidFill>
                <a:effectLst/>
                <a:latin typeface="BrownPro Regular"/>
              </a:rPr>
              <a:t>målinger</a:t>
            </a:r>
            <a:r>
              <a:rPr lang="en-GB" b="0" i="0" dirty="0">
                <a:solidFill>
                  <a:srgbClr val="333333"/>
                </a:solidFill>
                <a:effectLst/>
                <a:latin typeface="BrownPro Regular"/>
              </a:rPr>
              <a:t>: </a:t>
            </a:r>
            <a:r>
              <a:rPr lang="en-GB" b="0" i="0" dirty="0" err="1">
                <a:solidFill>
                  <a:srgbClr val="333333"/>
                </a:solidFill>
                <a:effectLst/>
                <a:latin typeface="BrownPro Regular"/>
              </a:rPr>
              <a:t>maksimumsverdi</a:t>
            </a:r>
            <a:r>
              <a:rPr lang="en-GB" b="0" i="0" dirty="0">
                <a:solidFill>
                  <a:srgbClr val="333333"/>
                </a:solidFill>
                <a:effectLst/>
                <a:latin typeface="BrownPro Regular"/>
              </a:rPr>
              <a:t> &gt; 15 % </a:t>
            </a:r>
            <a:r>
              <a:rPr lang="en-GB" b="0" i="0" dirty="0" err="1">
                <a:solidFill>
                  <a:srgbClr val="333333"/>
                </a:solidFill>
                <a:effectLst/>
                <a:latin typeface="BrownPro Regular"/>
              </a:rPr>
              <a:t>av</a:t>
            </a:r>
            <a:r>
              <a:rPr lang="en-GB" b="0" i="0" dirty="0">
                <a:solidFill>
                  <a:srgbClr val="333333"/>
                </a:solidFill>
                <a:effectLst/>
                <a:latin typeface="BrownPro Regular"/>
              </a:rPr>
              <a:t> </a:t>
            </a:r>
            <a:r>
              <a:rPr lang="en-GB" b="0" i="0" dirty="0" err="1">
                <a:solidFill>
                  <a:srgbClr val="333333"/>
                </a:solidFill>
                <a:effectLst/>
                <a:latin typeface="BrownPro Regular"/>
              </a:rPr>
              <a:t>grenseverdien</a:t>
            </a:r>
            <a:endParaRPr lang="en-GB" b="0" i="0" dirty="0">
              <a:solidFill>
                <a:srgbClr val="333333"/>
              </a:solidFill>
              <a:effectLst/>
              <a:latin typeface="BrownPro Regular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en-GB" b="0" i="0" dirty="0">
                <a:solidFill>
                  <a:srgbClr val="333333"/>
                </a:solidFill>
                <a:effectLst/>
                <a:latin typeface="BrownPro Regular"/>
              </a:rPr>
              <a:t>5 </a:t>
            </a:r>
            <a:r>
              <a:rPr lang="en-GB" b="0" i="0" dirty="0" err="1">
                <a:solidFill>
                  <a:srgbClr val="333333"/>
                </a:solidFill>
                <a:effectLst/>
                <a:latin typeface="BrownPro Regular"/>
              </a:rPr>
              <a:t>målinger</a:t>
            </a:r>
            <a:r>
              <a:rPr lang="en-GB" b="0" i="0" dirty="0">
                <a:solidFill>
                  <a:srgbClr val="333333"/>
                </a:solidFill>
                <a:effectLst/>
                <a:latin typeface="BrownPro Regular"/>
              </a:rPr>
              <a:t>: </a:t>
            </a:r>
            <a:r>
              <a:rPr lang="en-GB" b="0" i="0" dirty="0" err="1">
                <a:solidFill>
                  <a:srgbClr val="333333"/>
                </a:solidFill>
                <a:effectLst/>
                <a:latin typeface="BrownPro Regular"/>
              </a:rPr>
              <a:t>maksimumsverdien</a:t>
            </a:r>
            <a:r>
              <a:rPr lang="en-GB" b="0" i="0" dirty="0">
                <a:solidFill>
                  <a:srgbClr val="333333"/>
                </a:solidFill>
                <a:effectLst/>
                <a:latin typeface="BrownPro Regular"/>
              </a:rPr>
              <a:t> &gt; 20 % </a:t>
            </a:r>
            <a:r>
              <a:rPr lang="en-GB" b="0" i="0" dirty="0" err="1">
                <a:solidFill>
                  <a:srgbClr val="333333"/>
                </a:solidFill>
                <a:effectLst/>
                <a:latin typeface="BrownPro Regular"/>
              </a:rPr>
              <a:t>av</a:t>
            </a:r>
            <a:r>
              <a:rPr lang="en-GB" b="0" i="0" dirty="0">
                <a:solidFill>
                  <a:srgbClr val="333333"/>
                </a:solidFill>
                <a:effectLst/>
                <a:latin typeface="BrownPro Regular"/>
              </a:rPr>
              <a:t> </a:t>
            </a:r>
            <a:r>
              <a:rPr lang="en-GB" b="0" i="0" dirty="0" err="1">
                <a:solidFill>
                  <a:srgbClr val="333333"/>
                </a:solidFill>
                <a:effectLst/>
                <a:latin typeface="BrownPro Regular"/>
              </a:rPr>
              <a:t>grenseverdien</a:t>
            </a:r>
            <a:endParaRPr lang="en-GB" b="0" i="0" dirty="0">
              <a:solidFill>
                <a:srgbClr val="333333"/>
              </a:solidFill>
              <a:effectLst/>
              <a:latin typeface="BrownPro Regular"/>
            </a:endParaRPr>
          </a:p>
          <a:p>
            <a:pPr marL="0" indent="0">
              <a:buNone/>
            </a:pPr>
            <a:br>
              <a:rPr lang="en-GB" dirty="0"/>
            </a:br>
            <a:endParaRPr lang="nb-NO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AD0700A-3AE6-036B-11D4-C8A597A8D828}"/>
              </a:ext>
            </a:extLst>
          </p:cNvPr>
          <p:cNvSpPr txBox="1"/>
          <p:nvPr/>
        </p:nvSpPr>
        <p:spPr>
          <a:xfrm>
            <a:off x="7037614" y="4702629"/>
            <a:ext cx="503721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3600" b="1" dirty="0"/>
              <a:t>NB! +FAGLIG VURDERING</a:t>
            </a:r>
          </a:p>
        </p:txBody>
      </p:sp>
    </p:spTree>
    <p:extLst>
      <p:ext uri="{BB962C8B-B14F-4D97-AF65-F5344CB8AC3E}">
        <p14:creationId xmlns:p14="http://schemas.microsoft.com/office/powerpoint/2010/main" val="429341587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665DBBEF-238B-476B-96AB-8AAC3224EC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455EA93-CDB0-D1C0-ED6D-30E34FB6A0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8882" y="639193"/>
            <a:ext cx="3571810" cy="3573516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6600" b="1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Detaljert vurdering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4FB483-2440-18BE-2449-B5D36D98D7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8882" y="4631161"/>
            <a:ext cx="3571810" cy="1559327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r>
              <a:rPr lang="en-US" sz="2400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REGNE UT EØK !!</a:t>
            </a:r>
          </a:p>
        </p:txBody>
      </p:sp>
      <p:sp>
        <p:nvSpPr>
          <p:cNvPr id="11" name="sketch line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4409267"/>
            <a:ext cx="3255095" cy="18288"/>
          </a:xfrm>
          <a:custGeom>
            <a:avLst/>
            <a:gdLst>
              <a:gd name="connsiteX0" fmla="*/ 0 w 3255095"/>
              <a:gd name="connsiteY0" fmla="*/ 0 h 18288"/>
              <a:gd name="connsiteX1" fmla="*/ 618468 w 3255095"/>
              <a:gd name="connsiteY1" fmla="*/ 0 h 18288"/>
              <a:gd name="connsiteX2" fmla="*/ 1269487 w 3255095"/>
              <a:gd name="connsiteY2" fmla="*/ 0 h 18288"/>
              <a:gd name="connsiteX3" fmla="*/ 1953057 w 3255095"/>
              <a:gd name="connsiteY3" fmla="*/ 0 h 18288"/>
              <a:gd name="connsiteX4" fmla="*/ 2636627 w 3255095"/>
              <a:gd name="connsiteY4" fmla="*/ 0 h 18288"/>
              <a:gd name="connsiteX5" fmla="*/ 3255095 w 3255095"/>
              <a:gd name="connsiteY5" fmla="*/ 0 h 18288"/>
              <a:gd name="connsiteX6" fmla="*/ 3255095 w 3255095"/>
              <a:gd name="connsiteY6" fmla="*/ 18288 h 18288"/>
              <a:gd name="connsiteX7" fmla="*/ 2538974 w 3255095"/>
              <a:gd name="connsiteY7" fmla="*/ 18288 h 18288"/>
              <a:gd name="connsiteX8" fmla="*/ 1822853 w 3255095"/>
              <a:gd name="connsiteY8" fmla="*/ 18288 h 18288"/>
              <a:gd name="connsiteX9" fmla="*/ 1171834 w 3255095"/>
              <a:gd name="connsiteY9" fmla="*/ 18288 h 18288"/>
              <a:gd name="connsiteX10" fmla="*/ 0 w 3255095"/>
              <a:gd name="connsiteY10" fmla="*/ 18288 h 18288"/>
              <a:gd name="connsiteX11" fmla="*/ 0 w 3255095"/>
              <a:gd name="connsiteY11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A screenshot of a computer&#10;&#10;Description automatically generated">
            <a:extLst>
              <a:ext uri="{FF2B5EF4-FFF2-40B4-BE49-F238E27FC236}">
                <a16:creationId xmlns:a16="http://schemas.microsoft.com/office/drawing/2014/main" id="{6C7C3473-FF74-ED0F-31C9-65E1D37A72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54296" y="1476357"/>
            <a:ext cx="7214616" cy="387785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5703830-2310-33BE-B1BC-5712CDA09D87}"/>
              </a:ext>
            </a:extLst>
          </p:cNvPr>
          <p:cNvSpPr txBox="1"/>
          <p:nvPr/>
        </p:nvSpPr>
        <p:spPr>
          <a:xfrm>
            <a:off x="4616904" y="5938548"/>
            <a:ext cx="60987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b-NO" dirty="0">
                <a:hlinkClick r:id="rId4"/>
              </a:rPr>
              <a:t>https://yrkeshygiene.no/kb/yh-hjelp/</a:t>
            </a:r>
            <a:r>
              <a:rPr lang="nb-NO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2281655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D7CD18A-3655-6C40-12AB-697B8F8BF0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9800" y="11017"/>
            <a:ext cx="7772400" cy="68359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116756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665DBBEF-238B-476B-96AB-8AAC3224EC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3A8E463-1578-FA3A-F02E-1AF2493CF4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8882" y="639193"/>
            <a:ext cx="3571810" cy="3573516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66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BRUKE GJERNE</a:t>
            </a:r>
          </a:p>
        </p:txBody>
      </p:sp>
      <p:sp>
        <p:nvSpPr>
          <p:cNvPr id="11" name="sketch line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4409267"/>
            <a:ext cx="3255095" cy="18288"/>
          </a:xfrm>
          <a:custGeom>
            <a:avLst/>
            <a:gdLst>
              <a:gd name="connsiteX0" fmla="*/ 0 w 3255095"/>
              <a:gd name="connsiteY0" fmla="*/ 0 h 18288"/>
              <a:gd name="connsiteX1" fmla="*/ 618468 w 3255095"/>
              <a:gd name="connsiteY1" fmla="*/ 0 h 18288"/>
              <a:gd name="connsiteX2" fmla="*/ 1269487 w 3255095"/>
              <a:gd name="connsiteY2" fmla="*/ 0 h 18288"/>
              <a:gd name="connsiteX3" fmla="*/ 1953057 w 3255095"/>
              <a:gd name="connsiteY3" fmla="*/ 0 h 18288"/>
              <a:gd name="connsiteX4" fmla="*/ 2636627 w 3255095"/>
              <a:gd name="connsiteY4" fmla="*/ 0 h 18288"/>
              <a:gd name="connsiteX5" fmla="*/ 3255095 w 3255095"/>
              <a:gd name="connsiteY5" fmla="*/ 0 h 18288"/>
              <a:gd name="connsiteX6" fmla="*/ 3255095 w 3255095"/>
              <a:gd name="connsiteY6" fmla="*/ 18288 h 18288"/>
              <a:gd name="connsiteX7" fmla="*/ 2538974 w 3255095"/>
              <a:gd name="connsiteY7" fmla="*/ 18288 h 18288"/>
              <a:gd name="connsiteX8" fmla="*/ 1822853 w 3255095"/>
              <a:gd name="connsiteY8" fmla="*/ 18288 h 18288"/>
              <a:gd name="connsiteX9" fmla="*/ 1171834 w 3255095"/>
              <a:gd name="connsiteY9" fmla="*/ 18288 h 18288"/>
              <a:gd name="connsiteX10" fmla="*/ 0 w 3255095"/>
              <a:gd name="connsiteY10" fmla="*/ 18288 h 18288"/>
              <a:gd name="connsiteX11" fmla="*/ 0 w 3255095"/>
              <a:gd name="connsiteY11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A close-up of a tablet&#10;&#10;Description automatically generated">
            <a:extLst>
              <a:ext uri="{FF2B5EF4-FFF2-40B4-BE49-F238E27FC236}">
                <a16:creationId xmlns:a16="http://schemas.microsoft.com/office/drawing/2014/main" id="{2E89A605-135D-7D3F-484D-14F05FE526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4296" y="1710831"/>
            <a:ext cx="7214616" cy="340890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B614EF2-9400-3A25-5FED-4946D5CD8745}"/>
              </a:ext>
            </a:extLst>
          </p:cNvPr>
          <p:cNvSpPr txBox="1"/>
          <p:nvPr/>
        </p:nvSpPr>
        <p:spPr>
          <a:xfrm>
            <a:off x="4584247" y="5660963"/>
            <a:ext cx="60987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b-NO" dirty="0">
                <a:hlinkClick r:id="rId3"/>
              </a:rPr>
              <a:t>https://expostats.ca/site/en/index.html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13361395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2B97F24A-32CE-4C1C-A50D-3016B394DC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84B92BD-EE2A-A6A9-FC32-79284EC576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639520"/>
            <a:ext cx="3429000" cy="1719072"/>
          </a:xfrm>
        </p:spPr>
        <p:txBody>
          <a:bodyPr anchor="b">
            <a:normAutofit/>
          </a:bodyPr>
          <a:lstStyle/>
          <a:p>
            <a:r>
              <a:rPr lang="nb-NO" sz="3800" b="1">
                <a:latin typeface="+mn-lt"/>
              </a:rPr>
              <a:t>Noen andre verktøy og nettsider</a:t>
            </a:r>
          </a:p>
        </p:txBody>
      </p:sp>
      <p:sp>
        <p:nvSpPr>
          <p:cNvPr id="11" name="sketch line">
            <a:extLst>
              <a:ext uri="{FF2B5EF4-FFF2-40B4-BE49-F238E27FC236}">
                <a16:creationId xmlns:a16="http://schemas.microsoft.com/office/drawing/2014/main" id="{CD8B4F24-440B-49E9-B85D-733523DC06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2573756"/>
            <a:ext cx="3255095" cy="18288"/>
          </a:xfrm>
          <a:custGeom>
            <a:avLst/>
            <a:gdLst>
              <a:gd name="connsiteX0" fmla="*/ 0 w 3255095"/>
              <a:gd name="connsiteY0" fmla="*/ 0 h 18288"/>
              <a:gd name="connsiteX1" fmla="*/ 618468 w 3255095"/>
              <a:gd name="connsiteY1" fmla="*/ 0 h 18288"/>
              <a:gd name="connsiteX2" fmla="*/ 1269487 w 3255095"/>
              <a:gd name="connsiteY2" fmla="*/ 0 h 18288"/>
              <a:gd name="connsiteX3" fmla="*/ 1953057 w 3255095"/>
              <a:gd name="connsiteY3" fmla="*/ 0 h 18288"/>
              <a:gd name="connsiteX4" fmla="*/ 2636627 w 3255095"/>
              <a:gd name="connsiteY4" fmla="*/ 0 h 18288"/>
              <a:gd name="connsiteX5" fmla="*/ 3255095 w 3255095"/>
              <a:gd name="connsiteY5" fmla="*/ 0 h 18288"/>
              <a:gd name="connsiteX6" fmla="*/ 3255095 w 3255095"/>
              <a:gd name="connsiteY6" fmla="*/ 18288 h 18288"/>
              <a:gd name="connsiteX7" fmla="*/ 2538974 w 3255095"/>
              <a:gd name="connsiteY7" fmla="*/ 18288 h 18288"/>
              <a:gd name="connsiteX8" fmla="*/ 1822853 w 3255095"/>
              <a:gd name="connsiteY8" fmla="*/ 18288 h 18288"/>
              <a:gd name="connsiteX9" fmla="*/ 1171834 w 3255095"/>
              <a:gd name="connsiteY9" fmla="*/ 18288 h 18288"/>
              <a:gd name="connsiteX10" fmla="*/ 0 w 3255095"/>
              <a:gd name="connsiteY10" fmla="*/ 18288 h 18288"/>
              <a:gd name="connsiteX11" fmla="*/ 0 w 3255095"/>
              <a:gd name="connsiteY11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B02CE1-D9AB-ABE3-ADEB-BCD9BB4474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0936" y="2807208"/>
            <a:ext cx="3429000" cy="3410712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r>
              <a:rPr lang="nb-NO" sz="1500" dirty="0"/>
              <a:t>Yrkeshygiene foreninger</a:t>
            </a:r>
          </a:p>
          <a:p>
            <a:r>
              <a:rPr lang="nb-NO" sz="1500" dirty="0">
                <a:hlinkClick r:id="rId2"/>
              </a:rPr>
              <a:t>IOHA (Internasjonale YH foreningen)</a:t>
            </a:r>
            <a:endParaRPr lang="nb-NO" sz="1500" dirty="0">
              <a:hlinkClick r:id="rId3"/>
            </a:endParaRPr>
          </a:p>
          <a:p>
            <a:r>
              <a:rPr lang="nb-NO" sz="1500" dirty="0">
                <a:hlinkClick r:id="rId4"/>
              </a:rPr>
              <a:t>BOSH (Belgiske YH forening) </a:t>
            </a:r>
            <a:endParaRPr lang="nb-NO" sz="1500" dirty="0"/>
          </a:p>
          <a:p>
            <a:r>
              <a:rPr lang="nb-NO" sz="1500" dirty="0">
                <a:hlinkClick r:id="rId5"/>
              </a:rPr>
              <a:t>BOHS (UK YH forening)</a:t>
            </a:r>
          </a:p>
          <a:p>
            <a:pPr marL="0" indent="0">
              <a:buNone/>
            </a:pPr>
            <a:endParaRPr lang="nb-NO" sz="1500" dirty="0">
              <a:hlinkClick r:id="rId5"/>
            </a:endParaRPr>
          </a:p>
          <a:p>
            <a:pPr marL="0" indent="0">
              <a:buNone/>
            </a:pPr>
            <a:r>
              <a:rPr lang="nb-NO" sz="1500" dirty="0"/>
              <a:t>Verktøy (noen)</a:t>
            </a:r>
            <a:endParaRPr lang="nb-NO" sz="1500" dirty="0">
              <a:hlinkClick r:id="rId5"/>
            </a:endParaRPr>
          </a:p>
          <a:p>
            <a:r>
              <a:rPr lang="nb-NO" sz="1500" dirty="0">
                <a:hlinkClick r:id="rId6"/>
              </a:rPr>
              <a:t>AIHA – Exposure assessment tools</a:t>
            </a:r>
            <a:endParaRPr lang="nb-NO" sz="1500" dirty="0"/>
          </a:p>
          <a:p>
            <a:r>
              <a:rPr lang="nb-NO" sz="1500" dirty="0">
                <a:hlinkClick r:id="rId7"/>
              </a:rPr>
              <a:t>Yrkeshygiene.no </a:t>
            </a:r>
            <a:r>
              <a:rPr lang="nb-NO" sz="1500" dirty="0">
                <a:hlinkClick r:id="rId8"/>
              </a:rPr>
              <a:t>–</a:t>
            </a:r>
            <a:r>
              <a:rPr lang="nb-NO" sz="1500" dirty="0">
                <a:hlinkClick r:id="rId7"/>
              </a:rPr>
              <a:t> Kunnskapsbase</a:t>
            </a:r>
            <a:r>
              <a:rPr lang="nb-NO" sz="1500" dirty="0"/>
              <a:t> (Hans Thore)</a:t>
            </a:r>
            <a:endParaRPr lang="nb-NO" sz="1500" dirty="0">
              <a:hlinkClick r:id="rId8"/>
            </a:endParaRPr>
          </a:p>
          <a:p>
            <a:r>
              <a:rPr lang="nb-NO" sz="1500" dirty="0">
                <a:hlinkClick r:id="rId9"/>
              </a:rPr>
              <a:t>Theo Scheffers</a:t>
            </a:r>
            <a:endParaRPr lang="nb-NO" sz="15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9C5B58A-70F7-F87C-5C3B-3363752BD4D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654296" y="1625404"/>
            <a:ext cx="6903720" cy="3607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175590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E559BA-B40A-610F-D2B1-4EB72C0800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b="1" dirty="0">
                <a:latin typeface="+mn-lt"/>
              </a:rPr>
              <a:t>Enkeltvis og samlet vurdering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7E4F5A-3EDE-FF59-04AA-E2505FE179B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dirty="0"/>
              <a:t>Dette skal vi snakke om på mandag</a:t>
            </a:r>
          </a:p>
        </p:txBody>
      </p:sp>
    </p:spTree>
    <p:extLst>
      <p:ext uri="{BB962C8B-B14F-4D97-AF65-F5344CB8AC3E}">
        <p14:creationId xmlns:p14="http://schemas.microsoft.com/office/powerpoint/2010/main" val="240992949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C1DD1A8A-57D5-4A81-AD04-532B043C56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Arbeids verktøy og-utstyr">
            <a:extLst>
              <a:ext uri="{FF2B5EF4-FFF2-40B4-BE49-F238E27FC236}">
                <a16:creationId xmlns:a16="http://schemas.microsoft.com/office/drawing/2014/main" id="{E35913C7-1360-48F9-1E9A-F89B6D65E0E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6163" b="9567"/>
          <a:stretch/>
        </p:blipFill>
        <p:spPr>
          <a:xfrm>
            <a:off x="-3047" y="10"/>
            <a:ext cx="12191999" cy="6857990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007891EC-4501-44ED-A8C8-B11B6DB767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7602"/>
            <a:ext cx="12191999" cy="3162146"/>
          </a:xfrm>
          <a:prstGeom prst="rect">
            <a:avLst/>
          </a:prstGeom>
          <a:gradFill flip="none" rotWithShape="1">
            <a:gsLst>
              <a:gs pos="0">
                <a:srgbClr val="000000">
                  <a:alpha val="0"/>
                </a:srgbClr>
              </a:gs>
              <a:gs pos="25000">
                <a:srgbClr val="000000">
                  <a:alpha val="15000"/>
                </a:srgbClr>
              </a:gs>
              <a:gs pos="75000">
                <a:srgbClr val="000000">
                  <a:alpha val="15000"/>
                </a:srgbClr>
              </a:gs>
              <a:gs pos="50000">
                <a:srgbClr val="000000">
                  <a:alpha val="30000"/>
                </a:srgbClr>
              </a:gs>
              <a:gs pos="100000">
                <a:srgbClr val="000000">
                  <a:alpha val="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244D306-1DA0-B731-C915-7D681C024B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325550"/>
            <a:ext cx="10058400" cy="3574778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5200" b="1">
                <a:solidFill>
                  <a:srgbClr val="FFFFFF"/>
                </a:solidFill>
              </a:rPr>
              <a:t>Verktøy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35CA22F-79B9-A555-456E-5D0A3615FA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00051" y="4072043"/>
            <a:ext cx="10058400" cy="1282707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826403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1A87C202-9F05-4018-7755-A70BBA8876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b="1" dirty="0"/>
              <a:t>Vurdering av eksponeringspotensiale – ved innånding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84DC80FB-7ADA-D3BA-4A5E-5249426FC9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Grenseverdier</a:t>
            </a:r>
          </a:p>
          <a:p>
            <a:r>
              <a:rPr lang="nb-NO" dirty="0"/>
              <a:t>To enkle verktøy for vurdering av eksponeringspotensiale</a:t>
            </a:r>
          </a:p>
          <a:p>
            <a:pPr lvl="1"/>
            <a:r>
              <a:rPr lang="nb-NO" dirty="0"/>
              <a:t>«Tier regelen»</a:t>
            </a:r>
          </a:p>
          <a:p>
            <a:pPr lvl="1"/>
            <a:r>
              <a:rPr lang="nb-NO" dirty="0"/>
              <a:t>«Damp-fare-ratio»</a:t>
            </a:r>
          </a:p>
          <a:p>
            <a:r>
              <a:rPr lang="nb-NO" dirty="0"/>
              <a:t>Potensielt kontrollbehov</a:t>
            </a:r>
          </a:p>
          <a:p>
            <a:r>
              <a:rPr lang="nb-NO" dirty="0"/>
              <a:t>Modifiserende faktorer</a:t>
            </a:r>
          </a:p>
        </p:txBody>
      </p:sp>
    </p:spTree>
    <p:extLst>
      <p:ext uri="{BB962C8B-B14F-4D97-AF65-F5344CB8AC3E}">
        <p14:creationId xmlns:p14="http://schemas.microsoft.com/office/powerpoint/2010/main" val="179635052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B87977-7254-9C95-60A6-11022338E7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b="1" dirty="0"/>
              <a:t>Grenseverdier for noen vanlige </a:t>
            </a:r>
            <a:r>
              <a:rPr lang="nb-NO" b="1" dirty="0" err="1"/>
              <a:t>diisocyanater</a:t>
            </a:r>
            <a:endParaRPr lang="nb-NO" b="1" dirty="0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B0F8A188-13B2-5570-DE7C-95553A70E6A0}"/>
              </a:ext>
            </a:extLst>
          </p:cNvPr>
          <p:cNvGraphicFramePr>
            <a:graphicFrameLocks noGrp="1"/>
          </p:cNvGraphicFramePr>
          <p:nvPr/>
        </p:nvGraphicFramePr>
        <p:xfrm>
          <a:off x="721360" y="1825625"/>
          <a:ext cx="11019084" cy="404685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038186">
                  <a:extLst>
                    <a:ext uri="{9D8B030D-6E8A-4147-A177-3AD203B41FA5}">
                      <a16:colId xmlns:a16="http://schemas.microsoft.com/office/drawing/2014/main" val="3526745850"/>
                    </a:ext>
                  </a:extLst>
                </a:gridCol>
                <a:gridCol w="1211179">
                  <a:extLst>
                    <a:ext uri="{9D8B030D-6E8A-4147-A177-3AD203B41FA5}">
                      <a16:colId xmlns:a16="http://schemas.microsoft.com/office/drawing/2014/main" val="3598929754"/>
                    </a:ext>
                  </a:extLst>
                </a:gridCol>
                <a:gridCol w="1573498">
                  <a:extLst>
                    <a:ext uri="{9D8B030D-6E8A-4147-A177-3AD203B41FA5}">
                      <a16:colId xmlns:a16="http://schemas.microsoft.com/office/drawing/2014/main" val="822291489"/>
                    </a:ext>
                  </a:extLst>
                </a:gridCol>
                <a:gridCol w="1407866">
                  <a:extLst>
                    <a:ext uri="{9D8B030D-6E8A-4147-A177-3AD203B41FA5}">
                      <a16:colId xmlns:a16="http://schemas.microsoft.com/office/drawing/2014/main" val="925051580"/>
                    </a:ext>
                  </a:extLst>
                </a:gridCol>
                <a:gridCol w="1448164">
                  <a:extLst>
                    <a:ext uri="{9D8B030D-6E8A-4147-A177-3AD203B41FA5}">
                      <a16:colId xmlns:a16="http://schemas.microsoft.com/office/drawing/2014/main" val="2078088042"/>
                    </a:ext>
                  </a:extLst>
                </a:gridCol>
                <a:gridCol w="1186975">
                  <a:extLst>
                    <a:ext uri="{9D8B030D-6E8A-4147-A177-3AD203B41FA5}">
                      <a16:colId xmlns:a16="http://schemas.microsoft.com/office/drawing/2014/main" val="1074448557"/>
                    </a:ext>
                  </a:extLst>
                </a:gridCol>
                <a:gridCol w="1120339">
                  <a:extLst>
                    <a:ext uri="{9D8B030D-6E8A-4147-A177-3AD203B41FA5}">
                      <a16:colId xmlns:a16="http://schemas.microsoft.com/office/drawing/2014/main" val="1794595496"/>
                    </a:ext>
                  </a:extLst>
                </a:gridCol>
                <a:gridCol w="1032877">
                  <a:extLst>
                    <a:ext uri="{9D8B030D-6E8A-4147-A177-3AD203B41FA5}">
                      <a16:colId xmlns:a16="http://schemas.microsoft.com/office/drawing/2014/main" val="2587140853"/>
                    </a:ext>
                  </a:extLst>
                </a:gridCol>
              </a:tblGrid>
              <a:tr h="355977">
                <a:tc rowSpan="2">
                  <a:txBody>
                    <a:bodyPr/>
                    <a:lstStyle/>
                    <a:p>
                      <a:r>
                        <a:rPr lang="en-NO" sz="1200" dirty="0">
                          <a:effectLst/>
                        </a:rPr>
                        <a:t>Ag</a:t>
                      </a:r>
                      <a:r>
                        <a:rPr lang="nb-NO" sz="1200" dirty="0">
                          <a:effectLst/>
                        </a:rPr>
                        <a:t>e</a:t>
                      </a:r>
                      <a:r>
                        <a:rPr lang="en-NO" sz="1200" dirty="0">
                          <a:effectLst/>
                        </a:rPr>
                        <a:t>ns </a:t>
                      </a:r>
                      <a:endParaRPr lang="en-NO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09" marR="53209" marT="0" marB="0">
                    <a:solidFill>
                      <a:srgbClr val="0070C0"/>
                    </a:solidFill>
                  </a:tcPr>
                </a:tc>
                <a:tc rowSpan="2">
                  <a:txBody>
                    <a:bodyPr/>
                    <a:lstStyle/>
                    <a:p>
                      <a:r>
                        <a:rPr lang="en-NO" sz="1200" dirty="0">
                          <a:effectLst/>
                        </a:rPr>
                        <a:t>Land</a:t>
                      </a:r>
                      <a:endParaRPr lang="en-NO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09" marR="53209" marT="0" marB="0">
                    <a:solidFill>
                      <a:srgbClr val="0070C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nb-NO" sz="1200" dirty="0">
                          <a:effectLst/>
                        </a:rPr>
                        <a:t>Fullskift (</a:t>
                      </a:r>
                      <a:r>
                        <a:rPr lang="en-NO" sz="1200" dirty="0">
                          <a:effectLst/>
                        </a:rPr>
                        <a:t>8-t</a:t>
                      </a:r>
                      <a:r>
                        <a:rPr lang="nb-NO" sz="1200" dirty="0" err="1">
                          <a:effectLst/>
                        </a:rPr>
                        <a:t>imer</a:t>
                      </a:r>
                      <a:r>
                        <a:rPr lang="nb-NO" sz="1200" dirty="0">
                          <a:effectLst/>
                        </a:rPr>
                        <a:t>)</a:t>
                      </a:r>
                    </a:p>
                    <a:p>
                      <a:pPr algn="ctr"/>
                      <a:r>
                        <a:rPr lang="nb-NO" sz="1200" dirty="0">
                          <a:effectLst/>
                        </a:rPr>
                        <a:t> </a:t>
                      </a:r>
                      <a:endParaRPr lang="en-NO" sz="12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09" marR="53209" marT="0" marB="0"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r>
                        <a:rPr lang="nb-NO" sz="900" dirty="0">
                          <a:effectLst/>
                        </a:rPr>
                        <a:t> </a:t>
                      </a:r>
                      <a:endParaRPr lang="en-NO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09" marR="53209" marT="0" marB="0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nb-NO" sz="1200" dirty="0">
                          <a:effectLst/>
                        </a:rPr>
                        <a:t>Korttid (</a:t>
                      </a:r>
                      <a:r>
                        <a:rPr lang="en-NO" sz="1200" dirty="0">
                          <a:effectLst/>
                        </a:rPr>
                        <a:t>15 min</a:t>
                      </a:r>
                      <a:r>
                        <a:rPr lang="nb-NO" sz="1200" dirty="0">
                          <a:effectLst/>
                        </a:rPr>
                        <a:t>)</a:t>
                      </a:r>
                    </a:p>
                    <a:p>
                      <a:pPr algn="ctr"/>
                      <a:r>
                        <a:rPr lang="nb-NO" sz="1200" dirty="0">
                          <a:effectLst/>
                        </a:rPr>
                        <a:t> </a:t>
                      </a:r>
                      <a:endParaRPr lang="en-NO" sz="12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09" marR="53209" marT="0" marB="0"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r>
                        <a:rPr lang="nb-NO" sz="900" dirty="0">
                          <a:effectLst/>
                        </a:rPr>
                        <a:t> </a:t>
                      </a:r>
                      <a:endParaRPr lang="en-NO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09" marR="53209" marT="0" marB="0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NO" sz="1200" dirty="0">
                          <a:effectLst/>
                        </a:rPr>
                        <a:t>Takverdi*</a:t>
                      </a:r>
                    </a:p>
                    <a:p>
                      <a:pPr algn="ctr"/>
                      <a:r>
                        <a:rPr lang="en-NO" sz="1200" dirty="0">
                          <a:effectLst/>
                        </a:rPr>
                        <a:t> </a:t>
                      </a:r>
                      <a:endParaRPr lang="en-NO" sz="12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09" marR="53209" marT="0" marB="0"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r>
                        <a:rPr lang="en-NO" sz="900" dirty="0">
                          <a:effectLst/>
                        </a:rPr>
                        <a:t> </a:t>
                      </a:r>
                      <a:endParaRPr lang="en-NO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09" marR="53209" marT="0" marB="0"/>
                </a:tc>
                <a:extLst>
                  <a:ext uri="{0D108BD9-81ED-4DB2-BD59-A6C34878D82A}">
                    <a16:rowId xmlns:a16="http://schemas.microsoft.com/office/drawing/2014/main" val="3493826105"/>
                  </a:ext>
                </a:extLst>
              </a:tr>
              <a:tr h="197765">
                <a:tc vMerge="1">
                  <a:txBody>
                    <a:bodyPr/>
                    <a:lstStyle/>
                    <a:p>
                      <a:endParaRPr lang="en-NO" sz="12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209" marR="53209" marT="0" marB="0" anchor="ctr">
                    <a:solidFill>
                      <a:srgbClr val="0070C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NO" sz="1200" b="1" kern="1200" dirty="0">
                        <a:solidFill>
                          <a:schemeClr val="lt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3209" marR="53209" marT="0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O" sz="1200" b="1" kern="1200" dirty="0">
                          <a:solidFill>
                            <a:schemeClr val="lt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ppm</a:t>
                      </a:r>
                    </a:p>
                  </a:txBody>
                  <a:tcPr marL="53209" marR="53209" marT="0" marB="0" anchor="b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O" sz="1200" b="1" kern="1200" dirty="0">
                          <a:solidFill>
                            <a:schemeClr val="lt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mg/m3</a:t>
                      </a:r>
                    </a:p>
                  </a:txBody>
                  <a:tcPr marL="53209" marR="53209" marT="0" marB="0" anchor="b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O" sz="1200" b="1" kern="1200">
                          <a:solidFill>
                            <a:schemeClr val="lt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ppm</a:t>
                      </a:r>
                    </a:p>
                  </a:txBody>
                  <a:tcPr marL="53209" marR="53209" marT="0" marB="0" anchor="b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O" sz="1200" b="1" kern="1200" dirty="0">
                          <a:solidFill>
                            <a:schemeClr val="lt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mg/m3</a:t>
                      </a:r>
                    </a:p>
                  </a:txBody>
                  <a:tcPr marL="53209" marR="53209" marT="0" marB="0" anchor="b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O" sz="1200" b="1" kern="1200" dirty="0">
                          <a:solidFill>
                            <a:schemeClr val="lt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ppm</a:t>
                      </a:r>
                    </a:p>
                  </a:txBody>
                  <a:tcPr marL="53209" marR="53209" marT="0" marB="0" anchor="b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O" sz="1200" b="1" kern="1200" dirty="0">
                          <a:solidFill>
                            <a:schemeClr val="lt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mg/m3</a:t>
                      </a:r>
                    </a:p>
                  </a:txBody>
                  <a:tcPr marL="53209" marR="53209" marT="0" marB="0" anchor="b"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41974282"/>
                  </a:ext>
                </a:extLst>
              </a:tr>
              <a:tr h="197765">
                <a:tc rowSpan="2">
                  <a:txBody>
                    <a:bodyPr/>
                    <a:lstStyle/>
                    <a:p>
                      <a:r>
                        <a:rPr lang="en-NO" sz="1200" dirty="0">
                          <a:effectLst/>
                        </a:rPr>
                        <a:t>-NCO, alle</a:t>
                      </a:r>
                      <a:endParaRPr lang="en-NO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09" marR="53209" marT="0" marB="0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NO" sz="1200" dirty="0">
                          <a:effectLst/>
                        </a:rPr>
                        <a:t>Finland</a:t>
                      </a:r>
                      <a:endParaRPr lang="en-NO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09" marR="53209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O" sz="1200" dirty="0">
                          <a:effectLst/>
                        </a:rPr>
                        <a:t> </a:t>
                      </a:r>
                      <a:endParaRPr lang="en-NO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09" marR="53209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O" sz="1200" dirty="0">
                          <a:effectLst/>
                        </a:rPr>
                        <a:t> </a:t>
                      </a:r>
                      <a:endParaRPr lang="en-NO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09" marR="53209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O" sz="1200" dirty="0">
                          <a:effectLst/>
                        </a:rPr>
                        <a:t> </a:t>
                      </a:r>
                      <a:endParaRPr lang="en-NO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09" marR="53209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O" sz="1200" dirty="0">
                          <a:effectLst/>
                        </a:rPr>
                        <a:t>0,035</a:t>
                      </a:r>
                      <a:endParaRPr lang="en-NO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09" marR="53209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O" sz="1200">
                          <a:effectLst/>
                        </a:rPr>
                        <a:t> </a:t>
                      </a:r>
                      <a:endParaRPr lang="en-NO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09" marR="53209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O" sz="1200">
                          <a:effectLst/>
                        </a:rPr>
                        <a:t> </a:t>
                      </a:r>
                      <a:endParaRPr lang="en-NO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09" marR="53209" marT="0" marB="0" anchor="b"/>
                </a:tc>
                <a:extLst>
                  <a:ext uri="{0D108BD9-81ED-4DB2-BD59-A6C34878D82A}">
                    <a16:rowId xmlns:a16="http://schemas.microsoft.com/office/drawing/2014/main" val="2574115034"/>
                  </a:ext>
                </a:extLst>
              </a:tr>
              <a:tr h="197765">
                <a:tc vMerge="1">
                  <a:txBody>
                    <a:bodyPr/>
                    <a:lstStyle/>
                    <a:p>
                      <a:endParaRPr lang="en-NO" sz="12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209" marR="53209" marT="0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NO" sz="1200">
                          <a:effectLst/>
                        </a:rPr>
                        <a:t>Sveits</a:t>
                      </a:r>
                      <a:endParaRPr lang="en-NO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09" marR="53209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O" sz="1200">
                          <a:effectLst/>
                        </a:rPr>
                        <a:t>0,005</a:t>
                      </a:r>
                      <a:endParaRPr lang="en-NO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09" marR="53209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O" sz="1200">
                          <a:effectLst/>
                        </a:rPr>
                        <a:t>0,02</a:t>
                      </a:r>
                      <a:endParaRPr lang="en-NO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09" marR="53209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O" sz="1200">
                          <a:effectLst/>
                        </a:rPr>
                        <a:t>0,005</a:t>
                      </a:r>
                      <a:endParaRPr lang="en-NO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09" marR="53209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O" sz="1200">
                          <a:effectLst/>
                        </a:rPr>
                        <a:t>0,02</a:t>
                      </a:r>
                      <a:endParaRPr lang="en-NO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09" marR="53209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O" sz="1200">
                          <a:effectLst/>
                        </a:rPr>
                        <a:t> </a:t>
                      </a:r>
                      <a:endParaRPr lang="en-NO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09" marR="53209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O" sz="1200">
                          <a:effectLst/>
                        </a:rPr>
                        <a:t> </a:t>
                      </a:r>
                      <a:endParaRPr lang="en-NO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09" marR="53209" marT="0" marB="0" anchor="b"/>
                </a:tc>
                <a:extLst>
                  <a:ext uri="{0D108BD9-81ED-4DB2-BD59-A6C34878D82A}">
                    <a16:rowId xmlns:a16="http://schemas.microsoft.com/office/drawing/2014/main" val="3718617790"/>
                  </a:ext>
                </a:extLst>
              </a:tr>
              <a:tr h="197765">
                <a:tc>
                  <a:txBody>
                    <a:bodyPr/>
                    <a:lstStyle/>
                    <a:p>
                      <a:r>
                        <a:rPr lang="en-NO" sz="1200">
                          <a:effectLst/>
                        </a:rPr>
                        <a:t>Diisocyanater</a:t>
                      </a:r>
                      <a:endParaRPr lang="en-NO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09" marR="53209" marT="0" marB="0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NO" sz="1200">
                          <a:effectLst/>
                        </a:rPr>
                        <a:t>Norge</a:t>
                      </a:r>
                      <a:endParaRPr lang="en-NO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09" marR="53209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O" sz="1200">
                          <a:effectLst/>
                        </a:rPr>
                        <a:t>0,005</a:t>
                      </a:r>
                      <a:endParaRPr lang="en-NO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09" marR="53209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O" sz="1200">
                          <a:effectLst/>
                        </a:rPr>
                        <a:t> </a:t>
                      </a:r>
                      <a:endParaRPr lang="en-NO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09" marR="53209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O" sz="1200">
                          <a:effectLst/>
                        </a:rPr>
                        <a:t>0,01</a:t>
                      </a:r>
                      <a:endParaRPr lang="en-NO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09" marR="53209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O" sz="1200">
                          <a:effectLst/>
                        </a:rPr>
                        <a:t> </a:t>
                      </a:r>
                      <a:endParaRPr lang="en-NO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09" marR="53209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O" sz="1200">
                          <a:effectLst/>
                        </a:rPr>
                        <a:t> </a:t>
                      </a:r>
                      <a:endParaRPr lang="en-NO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09" marR="53209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O" sz="1200">
                          <a:effectLst/>
                        </a:rPr>
                        <a:t> </a:t>
                      </a:r>
                      <a:endParaRPr lang="en-NO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09" marR="53209" marT="0" marB="0" anchor="b"/>
                </a:tc>
                <a:extLst>
                  <a:ext uri="{0D108BD9-81ED-4DB2-BD59-A6C34878D82A}">
                    <a16:rowId xmlns:a16="http://schemas.microsoft.com/office/drawing/2014/main" val="145579116"/>
                  </a:ext>
                </a:extLst>
              </a:tr>
              <a:tr h="197765">
                <a:tc rowSpan="2">
                  <a:txBody>
                    <a:bodyPr/>
                    <a:lstStyle/>
                    <a:p>
                      <a:r>
                        <a:rPr lang="en-NO" sz="1200">
                          <a:effectLst/>
                        </a:rPr>
                        <a:t>Heksametylendiisocyanat </a:t>
                      </a:r>
                      <a:r>
                        <a:rPr lang="nb-NO" sz="1200">
                          <a:effectLst/>
                        </a:rPr>
                        <a:t>(</a:t>
                      </a:r>
                      <a:r>
                        <a:rPr lang="en-NO" sz="1200">
                          <a:effectLst/>
                        </a:rPr>
                        <a:t>HDI</a:t>
                      </a:r>
                      <a:r>
                        <a:rPr lang="nb-NO" sz="1200">
                          <a:effectLst/>
                        </a:rPr>
                        <a:t>)</a:t>
                      </a:r>
                      <a:endParaRPr lang="en-NO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09" marR="53209" marT="0" marB="0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NO" sz="1200">
                          <a:effectLst/>
                        </a:rPr>
                        <a:t>Norge</a:t>
                      </a:r>
                      <a:endParaRPr lang="en-NO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09" marR="53209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O" sz="1200">
                          <a:effectLst/>
                        </a:rPr>
                        <a:t>0,005</a:t>
                      </a:r>
                      <a:endParaRPr lang="en-NO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09" marR="53209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O" sz="1200">
                          <a:effectLst/>
                        </a:rPr>
                        <a:t>0,035</a:t>
                      </a:r>
                      <a:endParaRPr lang="en-NO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09" marR="53209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O" sz="1200">
                          <a:effectLst/>
                        </a:rPr>
                        <a:t> </a:t>
                      </a:r>
                      <a:endParaRPr lang="en-NO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09" marR="53209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O" sz="1200">
                          <a:effectLst/>
                        </a:rPr>
                        <a:t> </a:t>
                      </a:r>
                      <a:endParaRPr lang="en-NO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09" marR="53209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O" sz="1200">
                          <a:effectLst/>
                        </a:rPr>
                        <a:t> </a:t>
                      </a:r>
                      <a:endParaRPr lang="en-NO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09" marR="53209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O" sz="1200">
                          <a:effectLst/>
                        </a:rPr>
                        <a:t> </a:t>
                      </a:r>
                      <a:endParaRPr lang="en-NO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09" marR="53209" marT="0" marB="0" anchor="b"/>
                </a:tc>
                <a:extLst>
                  <a:ext uri="{0D108BD9-81ED-4DB2-BD59-A6C34878D82A}">
                    <a16:rowId xmlns:a16="http://schemas.microsoft.com/office/drawing/2014/main" val="2780955961"/>
                  </a:ext>
                </a:extLst>
              </a:tr>
              <a:tr h="197765">
                <a:tc v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NO" sz="1200">
                          <a:effectLst/>
                        </a:rPr>
                        <a:t>Tyskland</a:t>
                      </a:r>
                      <a:endParaRPr lang="en-NO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09" marR="53209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O" sz="1200">
                          <a:effectLst/>
                        </a:rPr>
                        <a:t>0,005</a:t>
                      </a:r>
                      <a:endParaRPr lang="en-NO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09" marR="53209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O" sz="1200">
                          <a:effectLst/>
                        </a:rPr>
                        <a:t>0,035</a:t>
                      </a:r>
                      <a:endParaRPr lang="en-NO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09" marR="53209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O" sz="1200">
                          <a:effectLst/>
                        </a:rPr>
                        <a:t>0,005</a:t>
                      </a:r>
                      <a:endParaRPr lang="en-NO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09" marR="53209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O" sz="1200">
                          <a:effectLst/>
                        </a:rPr>
                        <a:t>0,035</a:t>
                      </a:r>
                      <a:endParaRPr lang="en-NO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09" marR="53209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O" sz="1200">
                          <a:effectLst/>
                        </a:rPr>
                        <a:t>0,01</a:t>
                      </a:r>
                      <a:endParaRPr lang="en-NO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09" marR="53209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O" sz="1200">
                          <a:effectLst/>
                        </a:rPr>
                        <a:t>0,07</a:t>
                      </a:r>
                      <a:endParaRPr lang="en-NO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09" marR="53209" marT="0" marB="0" anchor="b"/>
                </a:tc>
                <a:extLst>
                  <a:ext uri="{0D108BD9-81ED-4DB2-BD59-A6C34878D82A}">
                    <a16:rowId xmlns:a16="http://schemas.microsoft.com/office/drawing/2014/main" val="1333982722"/>
                  </a:ext>
                </a:extLst>
              </a:tr>
              <a:tr h="238985">
                <a:tc rowSpan="2">
                  <a:txBody>
                    <a:bodyPr/>
                    <a:lstStyle/>
                    <a:p>
                      <a:r>
                        <a:rPr lang="en-NO" sz="1200" dirty="0">
                          <a:effectLst/>
                        </a:rPr>
                        <a:t>Isoforondiisocyanat</a:t>
                      </a:r>
                    </a:p>
                    <a:p>
                      <a:r>
                        <a:rPr lang="nb-NO" sz="1200" dirty="0">
                          <a:effectLst/>
                        </a:rPr>
                        <a:t>(</a:t>
                      </a:r>
                      <a:r>
                        <a:rPr lang="en-NO" sz="1200" dirty="0">
                          <a:effectLst/>
                        </a:rPr>
                        <a:t>IPDI</a:t>
                      </a:r>
                      <a:r>
                        <a:rPr lang="nb-NO" sz="1200" dirty="0">
                          <a:effectLst/>
                        </a:rPr>
                        <a:t>)</a:t>
                      </a:r>
                    </a:p>
                  </a:txBody>
                  <a:tcPr marL="53209" marR="53209" marT="0" marB="0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NO" sz="1200" dirty="0">
                          <a:effectLst/>
                        </a:rPr>
                        <a:t>Norge</a:t>
                      </a:r>
                      <a:endParaRPr lang="en-NO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09" marR="53209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O" sz="1200">
                          <a:effectLst/>
                        </a:rPr>
                        <a:t>0,005</a:t>
                      </a:r>
                      <a:endParaRPr lang="en-NO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09" marR="53209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O" sz="1200">
                          <a:effectLst/>
                        </a:rPr>
                        <a:t>0,045</a:t>
                      </a:r>
                      <a:endParaRPr lang="en-NO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09" marR="53209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O" sz="1200">
                          <a:effectLst/>
                        </a:rPr>
                        <a:t> </a:t>
                      </a:r>
                      <a:endParaRPr lang="en-NO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09" marR="53209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O" sz="1200">
                          <a:effectLst/>
                        </a:rPr>
                        <a:t> </a:t>
                      </a:r>
                      <a:endParaRPr lang="en-NO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09" marR="53209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O" sz="1200">
                          <a:effectLst/>
                        </a:rPr>
                        <a:t> </a:t>
                      </a:r>
                      <a:endParaRPr lang="en-NO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09" marR="53209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O" sz="1200">
                          <a:effectLst/>
                        </a:rPr>
                        <a:t> </a:t>
                      </a:r>
                      <a:endParaRPr lang="en-NO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09" marR="53209" marT="0" marB="0" anchor="b"/>
                </a:tc>
                <a:extLst>
                  <a:ext uri="{0D108BD9-81ED-4DB2-BD59-A6C34878D82A}">
                    <a16:rowId xmlns:a16="http://schemas.microsoft.com/office/drawing/2014/main" val="2423163200"/>
                  </a:ext>
                </a:extLst>
              </a:tr>
              <a:tr h="197765">
                <a:tc vMerge="1">
                  <a:txBody>
                    <a:bodyPr/>
                    <a:lstStyle/>
                    <a:p>
                      <a:r>
                        <a:rPr lang="en-NO" sz="1200" dirty="0">
                          <a:effectLst/>
                        </a:rPr>
                        <a:t> </a:t>
                      </a:r>
                      <a:endParaRPr lang="en-NO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09" marR="53209" marT="0" marB="0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NO" sz="1200">
                          <a:effectLst/>
                        </a:rPr>
                        <a:t>Tyskland</a:t>
                      </a:r>
                      <a:endParaRPr lang="en-NO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09" marR="53209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O" sz="1200">
                          <a:effectLst/>
                        </a:rPr>
                        <a:t>0,005</a:t>
                      </a:r>
                      <a:endParaRPr lang="en-NO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09" marR="53209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O" sz="1200">
                          <a:effectLst/>
                        </a:rPr>
                        <a:t>0,046</a:t>
                      </a:r>
                      <a:endParaRPr lang="en-NO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09" marR="53209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O" sz="1200">
                          <a:effectLst/>
                        </a:rPr>
                        <a:t>0,005</a:t>
                      </a:r>
                      <a:endParaRPr lang="en-NO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09" marR="53209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O" sz="1200">
                          <a:effectLst/>
                        </a:rPr>
                        <a:t>0,046</a:t>
                      </a:r>
                      <a:endParaRPr lang="en-NO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09" marR="53209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O" sz="1200">
                          <a:effectLst/>
                        </a:rPr>
                        <a:t>0,01</a:t>
                      </a:r>
                      <a:endParaRPr lang="en-NO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09" marR="53209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O" sz="1200">
                          <a:effectLst/>
                        </a:rPr>
                        <a:t>0,092</a:t>
                      </a:r>
                      <a:endParaRPr lang="en-NO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09" marR="53209" marT="0" marB="0" anchor="b"/>
                </a:tc>
                <a:extLst>
                  <a:ext uri="{0D108BD9-81ED-4DB2-BD59-A6C34878D82A}">
                    <a16:rowId xmlns:a16="http://schemas.microsoft.com/office/drawing/2014/main" val="1738870085"/>
                  </a:ext>
                </a:extLst>
              </a:tr>
              <a:tr h="197765">
                <a:tc rowSpan="2">
                  <a:txBody>
                    <a:bodyPr/>
                    <a:lstStyle/>
                    <a:p>
                      <a:r>
                        <a:rPr lang="en-NO" sz="1200" dirty="0">
                          <a:effectLst/>
                        </a:rPr>
                        <a:t>Nafalendiisocyanat </a:t>
                      </a:r>
                      <a:r>
                        <a:rPr lang="nb-NO" sz="1200" dirty="0">
                          <a:effectLst/>
                        </a:rPr>
                        <a:t>(</a:t>
                      </a:r>
                      <a:r>
                        <a:rPr lang="en-NO" sz="1200" dirty="0">
                          <a:effectLst/>
                        </a:rPr>
                        <a:t>NDI</a:t>
                      </a:r>
                      <a:r>
                        <a:rPr lang="nb-NO" sz="1200" dirty="0">
                          <a:effectLst/>
                        </a:rPr>
                        <a:t>)</a:t>
                      </a:r>
                      <a:endParaRPr lang="en-NO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09" marR="53209" marT="0" marB="0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NO" sz="1200">
                          <a:effectLst/>
                        </a:rPr>
                        <a:t>Norge</a:t>
                      </a:r>
                      <a:endParaRPr lang="en-NO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09" marR="53209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O" sz="1200">
                          <a:effectLst/>
                        </a:rPr>
                        <a:t>0,005</a:t>
                      </a:r>
                      <a:endParaRPr lang="en-NO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09" marR="53209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O" sz="1200">
                          <a:effectLst/>
                        </a:rPr>
                        <a:t>0,04</a:t>
                      </a:r>
                      <a:endParaRPr lang="en-NO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09" marR="53209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O" sz="1200">
                          <a:effectLst/>
                        </a:rPr>
                        <a:t> </a:t>
                      </a:r>
                      <a:endParaRPr lang="en-NO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09" marR="53209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O" sz="1200">
                          <a:effectLst/>
                        </a:rPr>
                        <a:t> </a:t>
                      </a:r>
                      <a:endParaRPr lang="en-NO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09" marR="53209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O" sz="1200">
                          <a:effectLst/>
                        </a:rPr>
                        <a:t> </a:t>
                      </a:r>
                      <a:endParaRPr lang="en-NO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09" marR="53209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O" sz="1200">
                          <a:effectLst/>
                        </a:rPr>
                        <a:t> </a:t>
                      </a:r>
                      <a:endParaRPr lang="en-NO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09" marR="53209" marT="0" marB="0" anchor="b"/>
                </a:tc>
                <a:extLst>
                  <a:ext uri="{0D108BD9-81ED-4DB2-BD59-A6C34878D82A}">
                    <a16:rowId xmlns:a16="http://schemas.microsoft.com/office/drawing/2014/main" val="1307745646"/>
                  </a:ext>
                </a:extLst>
              </a:tr>
              <a:tr h="224230">
                <a:tc vMerge="1">
                  <a:txBody>
                    <a:bodyPr/>
                    <a:lstStyle/>
                    <a:p>
                      <a:endParaRPr lang="en-NO" sz="12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209" marR="53209" marT="0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NO" sz="1200">
                          <a:effectLst/>
                        </a:rPr>
                        <a:t>Tyskland, AGS</a:t>
                      </a:r>
                      <a:endParaRPr lang="en-NO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09" marR="53209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O" sz="1200">
                          <a:effectLst/>
                        </a:rPr>
                        <a:t>0,005</a:t>
                      </a:r>
                      <a:endParaRPr lang="en-NO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09" marR="53209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O" sz="1200">
                          <a:effectLst/>
                        </a:rPr>
                        <a:t>0,05</a:t>
                      </a:r>
                      <a:endParaRPr lang="en-NO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09" marR="53209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O" sz="1200">
                          <a:effectLst/>
                        </a:rPr>
                        <a:t>0,005</a:t>
                      </a:r>
                      <a:endParaRPr lang="en-NO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09" marR="53209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O" sz="1200">
                          <a:effectLst/>
                        </a:rPr>
                        <a:t>0,05</a:t>
                      </a:r>
                      <a:endParaRPr lang="en-NO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09" marR="53209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O" sz="1200">
                          <a:effectLst/>
                        </a:rPr>
                        <a:t> </a:t>
                      </a:r>
                      <a:endParaRPr lang="en-NO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09" marR="53209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O" sz="1200">
                          <a:effectLst/>
                        </a:rPr>
                        <a:t>0,1</a:t>
                      </a:r>
                      <a:endParaRPr lang="en-NO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09" marR="53209" marT="0" marB="0" anchor="b"/>
                </a:tc>
                <a:extLst>
                  <a:ext uri="{0D108BD9-81ED-4DB2-BD59-A6C34878D82A}">
                    <a16:rowId xmlns:a16="http://schemas.microsoft.com/office/drawing/2014/main" val="2239474011"/>
                  </a:ext>
                </a:extLst>
              </a:tr>
              <a:tr h="197765">
                <a:tc rowSpan="4">
                  <a:txBody>
                    <a:bodyPr/>
                    <a:lstStyle/>
                    <a:p>
                      <a:r>
                        <a:rPr lang="en-NO" sz="1200" dirty="0">
                          <a:effectLst/>
                        </a:rPr>
                        <a:t>Toluendiisocyanat </a:t>
                      </a:r>
                      <a:r>
                        <a:rPr lang="nb-NO" sz="1200" dirty="0">
                          <a:effectLst/>
                        </a:rPr>
                        <a:t>(</a:t>
                      </a:r>
                      <a:r>
                        <a:rPr lang="en-NO" sz="1200" dirty="0">
                          <a:effectLst/>
                        </a:rPr>
                        <a:t>TDI)</a:t>
                      </a:r>
                    </a:p>
                    <a:p>
                      <a:r>
                        <a:rPr lang="en-NO" sz="1200" dirty="0">
                          <a:effectLst/>
                        </a:rPr>
                        <a:t> </a:t>
                      </a:r>
                      <a:endParaRPr lang="en-NO" sz="12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09" marR="53209" marT="0" marB="0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NO" sz="1200">
                          <a:effectLst/>
                        </a:rPr>
                        <a:t>Norge</a:t>
                      </a:r>
                      <a:endParaRPr lang="en-NO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09" marR="53209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O" sz="1200">
                          <a:effectLst/>
                        </a:rPr>
                        <a:t>0,005</a:t>
                      </a:r>
                      <a:endParaRPr lang="en-NO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09" marR="53209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O" sz="1200">
                          <a:effectLst/>
                        </a:rPr>
                        <a:t>0,035</a:t>
                      </a:r>
                      <a:endParaRPr lang="en-NO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09" marR="53209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O" sz="1200">
                          <a:effectLst/>
                        </a:rPr>
                        <a:t> </a:t>
                      </a:r>
                      <a:endParaRPr lang="en-NO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09" marR="53209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O" sz="1200">
                          <a:effectLst/>
                        </a:rPr>
                        <a:t> </a:t>
                      </a:r>
                      <a:endParaRPr lang="en-NO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09" marR="53209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O" sz="1200">
                          <a:effectLst/>
                        </a:rPr>
                        <a:t> </a:t>
                      </a:r>
                      <a:endParaRPr lang="en-NO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09" marR="53209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O" sz="1200">
                          <a:effectLst/>
                        </a:rPr>
                        <a:t> </a:t>
                      </a:r>
                      <a:endParaRPr lang="en-NO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09" marR="53209" marT="0" marB="0" anchor="b"/>
                </a:tc>
                <a:extLst>
                  <a:ext uri="{0D108BD9-81ED-4DB2-BD59-A6C34878D82A}">
                    <a16:rowId xmlns:a16="http://schemas.microsoft.com/office/drawing/2014/main" val="3888806149"/>
                  </a:ext>
                </a:extLst>
              </a:tr>
              <a:tr h="228955">
                <a:tc vMerge="1">
                  <a:txBody>
                    <a:bodyPr/>
                    <a:lstStyle/>
                    <a:p>
                      <a:endParaRPr lang="en-NO" sz="12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209" marR="53209" marT="0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NO" sz="1200" b="1" dirty="0">
                          <a:effectLst/>
                        </a:rPr>
                        <a:t>Tyskland, DFG</a:t>
                      </a:r>
                      <a:endParaRPr lang="en-NO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09" marR="53209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O" sz="1200" b="1" dirty="0">
                          <a:effectLst/>
                        </a:rPr>
                        <a:t>0,001</a:t>
                      </a:r>
                      <a:endParaRPr lang="en-NO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09" marR="53209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O" sz="1200" b="1" dirty="0">
                          <a:effectLst/>
                        </a:rPr>
                        <a:t>0,007</a:t>
                      </a:r>
                      <a:endParaRPr lang="en-NO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09" marR="53209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O" sz="1200" b="1" dirty="0">
                          <a:effectLst/>
                        </a:rPr>
                        <a:t>0,001</a:t>
                      </a:r>
                      <a:endParaRPr lang="en-NO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09" marR="53209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O" sz="1200" b="1">
                          <a:effectLst/>
                        </a:rPr>
                        <a:t>0,007</a:t>
                      </a:r>
                      <a:endParaRPr lang="en-NO" sz="12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09" marR="53209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O" sz="1200" b="1" dirty="0">
                          <a:effectLst/>
                        </a:rPr>
                        <a:t>0,005</a:t>
                      </a:r>
                      <a:endParaRPr lang="en-NO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09" marR="53209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O" sz="1200" b="1" dirty="0">
                          <a:effectLst/>
                        </a:rPr>
                        <a:t>0,035</a:t>
                      </a:r>
                      <a:endParaRPr lang="en-NO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09" marR="53209" marT="0" marB="0" anchor="b"/>
                </a:tc>
                <a:extLst>
                  <a:ext uri="{0D108BD9-81ED-4DB2-BD59-A6C34878D82A}">
                    <a16:rowId xmlns:a16="http://schemas.microsoft.com/office/drawing/2014/main" val="282428688"/>
                  </a:ext>
                </a:extLst>
              </a:tr>
              <a:tr h="223520">
                <a:tc vMerge="1">
                  <a:txBody>
                    <a:bodyPr/>
                    <a:lstStyle/>
                    <a:p>
                      <a:endParaRPr lang="en-NO" sz="12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209" marR="53209" marT="0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NO" sz="1200">
                          <a:effectLst/>
                        </a:rPr>
                        <a:t>Tyskland, AGS</a:t>
                      </a:r>
                      <a:endParaRPr lang="en-NO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09" marR="53209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O" sz="1200">
                          <a:effectLst/>
                        </a:rPr>
                        <a:t>0,005</a:t>
                      </a:r>
                      <a:endParaRPr lang="en-NO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09" marR="53209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O" sz="1200">
                          <a:effectLst/>
                        </a:rPr>
                        <a:t>0,035</a:t>
                      </a:r>
                      <a:endParaRPr lang="en-NO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09" marR="53209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O" sz="1200" dirty="0">
                          <a:effectLst/>
                        </a:rPr>
                        <a:t>0,005</a:t>
                      </a:r>
                      <a:endParaRPr lang="en-NO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09" marR="53209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O" sz="1200" dirty="0">
                          <a:effectLst/>
                        </a:rPr>
                        <a:t>0,035</a:t>
                      </a:r>
                      <a:endParaRPr lang="en-NO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09" marR="53209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O" sz="1200" dirty="0">
                          <a:effectLst/>
                        </a:rPr>
                        <a:t>0,02</a:t>
                      </a:r>
                      <a:endParaRPr lang="en-NO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09" marR="53209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O" sz="1200">
                          <a:effectLst/>
                        </a:rPr>
                        <a:t>0,14</a:t>
                      </a:r>
                      <a:endParaRPr lang="en-NO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09" marR="53209" marT="0" marB="0" anchor="b"/>
                </a:tc>
                <a:extLst>
                  <a:ext uri="{0D108BD9-81ED-4DB2-BD59-A6C34878D82A}">
                    <a16:rowId xmlns:a16="http://schemas.microsoft.com/office/drawing/2014/main" val="1586375761"/>
                  </a:ext>
                </a:extLst>
              </a:tr>
              <a:tr h="197765">
                <a:tc vMerge="1">
                  <a:txBody>
                    <a:bodyPr/>
                    <a:lstStyle/>
                    <a:p>
                      <a:r>
                        <a:rPr lang="en-NO" sz="1200" dirty="0">
                          <a:effectLst/>
                        </a:rPr>
                        <a:t> </a:t>
                      </a:r>
                      <a:endParaRPr lang="en-NO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09" marR="53209" marT="0" marB="0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b="1">
                          <a:effectLst/>
                        </a:rPr>
                        <a:t>ACGIH</a:t>
                      </a:r>
                      <a:endParaRPr lang="en-NO" sz="12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09" marR="53209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200" b="1">
                          <a:effectLst/>
                        </a:rPr>
                        <a:t>0,001</a:t>
                      </a:r>
                      <a:endParaRPr lang="en-NO" sz="12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09" marR="53209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O" sz="1200" b="1">
                          <a:effectLst/>
                        </a:rPr>
                        <a:t> </a:t>
                      </a:r>
                      <a:endParaRPr lang="en-NO" sz="12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09" marR="53209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200" b="1" dirty="0">
                          <a:effectLst/>
                        </a:rPr>
                        <a:t>0,005</a:t>
                      </a:r>
                      <a:endParaRPr lang="en-NO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09" marR="53209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O" sz="1200">
                          <a:effectLst/>
                        </a:rPr>
                        <a:t> </a:t>
                      </a:r>
                      <a:endParaRPr lang="en-NO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09" marR="53209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O" sz="1200">
                          <a:effectLst/>
                        </a:rPr>
                        <a:t> </a:t>
                      </a:r>
                      <a:endParaRPr lang="en-NO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09" marR="53209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O" sz="1200">
                          <a:effectLst/>
                        </a:rPr>
                        <a:t> </a:t>
                      </a:r>
                      <a:endParaRPr lang="en-NO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09" marR="53209" marT="0" marB="0" anchor="b"/>
                </a:tc>
                <a:extLst>
                  <a:ext uri="{0D108BD9-81ED-4DB2-BD59-A6C34878D82A}">
                    <a16:rowId xmlns:a16="http://schemas.microsoft.com/office/drawing/2014/main" val="973138077"/>
                  </a:ext>
                </a:extLst>
              </a:tr>
              <a:tr h="239115">
                <a:tc rowSpan="2">
                  <a:txBody>
                    <a:bodyPr/>
                    <a:lstStyle/>
                    <a:p>
                      <a:r>
                        <a:rPr lang="en-NO" sz="1200" dirty="0">
                          <a:effectLst/>
                        </a:rPr>
                        <a:t>Metylendi</a:t>
                      </a:r>
                      <a:r>
                        <a:rPr lang="nb-NO" sz="1200" dirty="0">
                          <a:effectLst/>
                        </a:rPr>
                        <a:t>f</a:t>
                      </a:r>
                      <a:r>
                        <a:rPr lang="en-NO" sz="1200" dirty="0">
                          <a:effectLst/>
                        </a:rPr>
                        <a:t>enyldiisocyanat</a:t>
                      </a:r>
                      <a:r>
                        <a:rPr lang="nb-NO" sz="1200" dirty="0">
                          <a:effectLst/>
                        </a:rPr>
                        <a:t> (</a:t>
                      </a:r>
                      <a:r>
                        <a:rPr lang="en-NO" sz="1200" dirty="0">
                          <a:effectLst/>
                        </a:rPr>
                        <a:t>MDI</a:t>
                      </a:r>
                      <a:r>
                        <a:rPr lang="nb-NO" sz="1200" dirty="0">
                          <a:effectLst/>
                        </a:rPr>
                        <a:t>)</a:t>
                      </a:r>
                      <a:endParaRPr lang="en-NO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09" marR="53209" marT="0" marB="0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NO" sz="1200">
                          <a:effectLst/>
                        </a:rPr>
                        <a:t>Norge</a:t>
                      </a:r>
                      <a:endParaRPr lang="en-NO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09" marR="53209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O" sz="1200">
                          <a:effectLst/>
                        </a:rPr>
                        <a:t>0,005</a:t>
                      </a:r>
                      <a:endParaRPr lang="en-NO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09" marR="53209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O" sz="1200">
                          <a:effectLst/>
                        </a:rPr>
                        <a:t>0,05</a:t>
                      </a:r>
                      <a:endParaRPr lang="en-NO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09" marR="53209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O" sz="1200">
                          <a:effectLst/>
                        </a:rPr>
                        <a:t> </a:t>
                      </a:r>
                      <a:endParaRPr lang="en-NO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09" marR="53209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O" sz="1200">
                          <a:effectLst/>
                        </a:rPr>
                        <a:t> </a:t>
                      </a:r>
                      <a:endParaRPr lang="en-NO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09" marR="53209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O" sz="1200">
                          <a:effectLst/>
                        </a:rPr>
                        <a:t> </a:t>
                      </a:r>
                      <a:endParaRPr lang="en-NO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09" marR="53209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O" sz="1200">
                          <a:effectLst/>
                        </a:rPr>
                        <a:t> </a:t>
                      </a:r>
                      <a:endParaRPr lang="en-NO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09" marR="53209" marT="0" marB="0" anchor="b"/>
                </a:tc>
                <a:extLst>
                  <a:ext uri="{0D108BD9-81ED-4DB2-BD59-A6C34878D82A}">
                    <a16:rowId xmlns:a16="http://schemas.microsoft.com/office/drawing/2014/main" val="2013932493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en-NO" sz="12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209" marR="53209" marT="0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NO" sz="1200">
                          <a:effectLst/>
                        </a:rPr>
                        <a:t>Tyskland</a:t>
                      </a:r>
                      <a:endParaRPr lang="en-NO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09" marR="53209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O" sz="1200">
                          <a:effectLst/>
                        </a:rPr>
                        <a:t>0,005</a:t>
                      </a:r>
                      <a:endParaRPr lang="en-NO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09" marR="53209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O" sz="1200">
                          <a:effectLst/>
                        </a:rPr>
                        <a:t>0,05</a:t>
                      </a:r>
                      <a:endParaRPr lang="en-NO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09" marR="53209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O" sz="1200">
                          <a:effectLst/>
                        </a:rPr>
                        <a:t>0,005</a:t>
                      </a:r>
                      <a:endParaRPr lang="en-NO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09" marR="53209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O" sz="1200">
                          <a:effectLst/>
                        </a:rPr>
                        <a:t>0,05</a:t>
                      </a:r>
                      <a:endParaRPr lang="en-NO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09" marR="53209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O" sz="1200">
                          <a:effectLst/>
                        </a:rPr>
                        <a:t> </a:t>
                      </a:r>
                      <a:endParaRPr lang="en-NO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09" marR="53209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O" sz="1200">
                          <a:effectLst/>
                        </a:rPr>
                        <a:t>0,1</a:t>
                      </a:r>
                      <a:endParaRPr lang="en-NO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09" marR="53209" marT="0" marB="0" anchor="b"/>
                </a:tc>
                <a:extLst>
                  <a:ext uri="{0D108BD9-81ED-4DB2-BD59-A6C34878D82A}">
                    <a16:rowId xmlns:a16="http://schemas.microsoft.com/office/drawing/2014/main" val="4294212311"/>
                  </a:ext>
                </a:extLst>
              </a:tr>
              <a:tr h="355977">
                <a:tc>
                  <a:txBody>
                    <a:bodyPr/>
                    <a:lstStyle/>
                    <a:p>
                      <a:r>
                        <a:rPr lang="en-NO" sz="1200" dirty="0">
                          <a:effectLst/>
                        </a:rPr>
                        <a:t>Disykloheksylmetan-4,4'-diisocyanat (HMDI</a:t>
                      </a:r>
                      <a:r>
                        <a:rPr lang="nb-NO" sz="1200" dirty="0">
                          <a:effectLst/>
                        </a:rPr>
                        <a:t>)</a:t>
                      </a:r>
                      <a:endParaRPr lang="en-NO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09" marR="53209" marT="0" marB="0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NO" sz="1200">
                          <a:effectLst/>
                        </a:rPr>
                        <a:t>Norge</a:t>
                      </a:r>
                      <a:endParaRPr lang="en-NO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09" marR="53209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O" sz="1200">
                          <a:effectLst/>
                        </a:rPr>
                        <a:t>0,005</a:t>
                      </a:r>
                      <a:endParaRPr lang="en-NO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09" marR="53209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O" sz="1200">
                          <a:effectLst/>
                        </a:rPr>
                        <a:t>0,05</a:t>
                      </a:r>
                      <a:endParaRPr lang="en-NO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09" marR="53209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O" sz="1200">
                          <a:effectLst/>
                        </a:rPr>
                        <a:t> </a:t>
                      </a:r>
                      <a:endParaRPr lang="en-NO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09" marR="53209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O" sz="1200">
                          <a:effectLst/>
                        </a:rPr>
                        <a:t> </a:t>
                      </a:r>
                      <a:endParaRPr lang="en-NO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09" marR="53209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O" sz="1200">
                          <a:effectLst/>
                        </a:rPr>
                        <a:t> </a:t>
                      </a:r>
                      <a:endParaRPr lang="en-NO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09" marR="53209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O" sz="1200" dirty="0">
                          <a:effectLst/>
                        </a:rPr>
                        <a:t> </a:t>
                      </a:r>
                      <a:endParaRPr lang="en-NO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09" marR="53209" marT="0" marB="0" anchor="b"/>
                </a:tc>
                <a:extLst>
                  <a:ext uri="{0D108BD9-81ED-4DB2-BD59-A6C34878D82A}">
                    <a16:rowId xmlns:a16="http://schemas.microsoft.com/office/drawing/2014/main" val="1073350290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93F5823E-85ED-15C5-584B-E67CE0BBE016}"/>
              </a:ext>
            </a:extLst>
          </p:cNvPr>
          <p:cNvSpPr txBox="1"/>
          <p:nvPr/>
        </p:nvSpPr>
        <p:spPr>
          <a:xfrm>
            <a:off x="650240" y="5872480"/>
            <a:ext cx="67121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* </a:t>
            </a:r>
            <a:r>
              <a:rPr lang="nb-NO" dirty="0" err="1"/>
              <a:t>Takverdi</a:t>
            </a:r>
            <a:r>
              <a:rPr lang="nb-NO" dirty="0"/>
              <a:t> er i tysksammenheng målt med en referansetid på 60 sek.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F5E72A8-0F8A-D66B-3668-AA7CC84475C3}"/>
              </a:ext>
            </a:extLst>
          </p:cNvPr>
          <p:cNvSpPr txBox="1"/>
          <p:nvPr/>
        </p:nvSpPr>
        <p:spPr>
          <a:xfrm>
            <a:off x="721360" y="6308209"/>
            <a:ext cx="66923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Tyskland, DFG: MAK kommisjonen</a:t>
            </a:r>
            <a:r>
              <a:rPr lang="en-NO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nb-NO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AGS: Offisielle tyske grenseverdier</a:t>
            </a:r>
            <a:endParaRPr lang="en-NO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0" name="Frame 9">
            <a:extLst>
              <a:ext uri="{FF2B5EF4-FFF2-40B4-BE49-F238E27FC236}">
                <a16:creationId xmlns:a16="http://schemas.microsoft.com/office/drawing/2014/main" id="{F2FB5476-576C-DB0E-1E64-F6A3599772A6}"/>
              </a:ext>
            </a:extLst>
          </p:cNvPr>
          <p:cNvSpPr/>
          <p:nvPr/>
        </p:nvSpPr>
        <p:spPr>
          <a:xfrm>
            <a:off x="2621280" y="4409440"/>
            <a:ext cx="9119164" cy="274320"/>
          </a:xfrm>
          <a:prstGeom prst="fram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tx1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AC84ACB-313E-A651-09D9-9EB02132FCB4}"/>
              </a:ext>
            </a:extLst>
          </p:cNvPr>
          <p:cNvSpPr txBox="1"/>
          <p:nvPr/>
        </p:nvSpPr>
        <p:spPr>
          <a:xfrm>
            <a:off x="3364524" y="1310027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b-NO" dirty="0">
                <a:hlinkClick r:id="rId2"/>
              </a:rPr>
              <a:t>https://yrkeshygiene.no/kb/grenseverdier-for-diisocyanater/</a:t>
            </a:r>
            <a:r>
              <a:rPr lang="nb-NO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15050857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37D823-D1E1-344C-F91C-D134BAEE7E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3263" y="365125"/>
            <a:ext cx="10960537" cy="1325563"/>
          </a:xfrm>
        </p:spPr>
        <p:txBody>
          <a:bodyPr/>
          <a:lstStyle/>
          <a:p>
            <a:r>
              <a:rPr lang="nb-NO" b="1" dirty="0"/>
              <a:t>«Tier regelen»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1A335CE-06A6-14D7-B313-B7D1B53AFC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3263" y="1690688"/>
            <a:ext cx="6496268" cy="458320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21D8E5F-6A93-58EB-DCFD-35344A545660}"/>
              </a:ext>
            </a:extLst>
          </p:cNvPr>
          <p:cNvSpPr txBox="1"/>
          <p:nvPr/>
        </p:nvSpPr>
        <p:spPr>
          <a:xfrm>
            <a:off x="7488621" y="1813034"/>
            <a:ext cx="42169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b="1" dirty="0"/>
              <a:t>Maksimal dampkonsentrasjon (SVC) i </a:t>
            </a:r>
            <a:r>
              <a:rPr lang="nb-NO" b="1" dirty="0" err="1"/>
              <a:t>ppm</a:t>
            </a:r>
            <a:endParaRPr lang="nb-NO" b="1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53ADD41-CC53-EF05-411B-146B7CEACCAD}"/>
              </a:ext>
            </a:extLst>
          </p:cNvPr>
          <p:cNvSpPr txBox="1"/>
          <p:nvPr/>
        </p:nvSpPr>
        <p:spPr>
          <a:xfrm>
            <a:off x="7646276" y="3074276"/>
            <a:ext cx="402535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SVC = P1/P0 x 1 000 0000 , hvor </a:t>
            </a:r>
          </a:p>
          <a:p>
            <a:endParaRPr lang="nb-NO" dirty="0"/>
          </a:p>
          <a:p>
            <a:r>
              <a:rPr lang="nb-NO" dirty="0"/>
              <a:t>P1 = damptrykk til agens</a:t>
            </a:r>
          </a:p>
          <a:p>
            <a:r>
              <a:rPr lang="nb-NO" dirty="0"/>
              <a:t>P0 = omgivelsestrykk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473879F-E66C-D37D-EF20-BFC153925B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46746" y="4552462"/>
            <a:ext cx="1651000" cy="21844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047C2AD-47CE-F62B-1C23-2E9E74248972}"/>
              </a:ext>
            </a:extLst>
          </p:cNvPr>
          <p:cNvSpPr txBox="1"/>
          <p:nvPr/>
        </p:nvSpPr>
        <p:spPr>
          <a:xfrm>
            <a:off x="7573107" y="5498123"/>
            <a:ext cx="10791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Les mer i </a:t>
            </a:r>
          </a:p>
        </p:txBody>
      </p:sp>
    </p:spTree>
    <p:extLst>
      <p:ext uri="{BB962C8B-B14F-4D97-AF65-F5344CB8AC3E}">
        <p14:creationId xmlns:p14="http://schemas.microsoft.com/office/powerpoint/2010/main" val="68364110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D64F524-5729-60A6-39A7-1883B4C4D1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68" y="2030796"/>
            <a:ext cx="7291029" cy="3197696"/>
          </a:xfrm>
          <a:prstGeom prst="rect">
            <a:avLst/>
          </a:prstGeom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06FDFBBA-4E90-194D-6D65-3E65B9A4B1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b="1" dirty="0"/>
              <a:t>«Damp-fare-ratio» i forhold til ventilasjon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1DFD81-AD30-6836-B4A4-5C6BF47C0898}"/>
              </a:ext>
            </a:extLst>
          </p:cNvPr>
          <p:cNvSpPr txBox="1"/>
          <p:nvPr/>
        </p:nvSpPr>
        <p:spPr>
          <a:xfrm>
            <a:off x="8074775" y="1848203"/>
            <a:ext cx="23303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b="1" dirty="0"/>
              <a:t>Damp-fare-ratio (VHR)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0F932C0-5A2C-C3F7-DBD3-D8AE40FE917F}"/>
              </a:ext>
            </a:extLst>
          </p:cNvPr>
          <p:cNvSpPr txBox="1"/>
          <p:nvPr/>
        </p:nvSpPr>
        <p:spPr>
          <a:xfrm>
            <a:off x="8039606" y="2549974"/>
            <a:ext cx="402535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i="1" dirty="0" err="1">
                <a:effectLst/>
                <a:latin typeface="Times"/>
              </a:rPr>
              <a:t>VHR</a:t>
            </a:r>
            <a:r>
              <a:rPr lang="en-GB" i="1" baseline="-25000" dirty="0" err="1">
                <a:effectLst/>
                <a:latin typeface="Times"/>
              </a:rPr>
              <a:t>Agens</a:t>
            </a:r>
            <a:r>
              <a:rPr lang="en-GB" i="1" dirty="0">
                <a:effectLst/>
                <a:latin typeface="Times"/>
              </a:rPr>
              <a:t> = </a:t>
            </a:r>
            <a:r>
              <a:rPr lang="en-GB" i="1" dirty="0" err="1">
                <a:effectLst/>
                <a:latin typeface="Times"/>
              </a:rPr>
              <a:t>VP</a:t>
            </a:r>
            <a:r>
              <a:rPr lang="en-GB" i="1" baseline="-25000" dirty="0" err="1">
                <a:effectLst/>
                <a:latin typeface="Times"/>
              </a:rPr>
              <a:t>Agens</a:t>
            </a:r>
            <a:r>
              <a:rPr lang="en-GB" i="1" dirty="0">
                <a:effectLst/>
                <a:latin typeface="Times"/>
              </a:rPr>
              <a:t> / </a:t>
            </a:r>
            <a:r>
              <a:rPr lang="en-GB" i="1" dirty="0" err="1">
                <a:effectLst/>
                <a:latin typeface="Times"/>
              </a:rPr>
              <a:t>GV</a:t>
            </a:r>
            <a:r>
              <a:rPr lang="en-GB" i="1" baseline="-25000" dirty="0" err="1">
                <a:effectLst/>
                <a:latin typeface="Times"/>
              </a:rPr>
              <a:t>Agens</a:t>
            </a:r>
            <a:endParaRPr lang="en-GB" baseline="-25000" dirty="0">
              <a:effectLst/>
              <a:latin typeface="Times"/>
            </a:endParaRPr>
          </a:p>
          <a:p>
            <a:endParaRPr lang="nb-NO" dirty="0"/>
          </a:p>
          <a:p>
            <a:endParaRPr lang="nb-NO" dirty="0"/>
          </a:p>
          <a:p>
            <a:r>
              <a:rPr lang="nb-NO" dirty="0"/>
              <a:t>VP = damptrykk til agens (</a:t>
            </a:r>
            <a:r>
              <a:rPr lang="nb-NO" dirty="0" err="1"/>
              <a:t>mmHg</a:t>
            </a:r>
            <a:r>
              <a:rPr lang="nb-NO" dirty="0"/>
              <a:t>)</a:t>
            </a:r>
          </a:p>
          <a:p>
            <a:r>
              <a:rPr lang="nb-NO" dirty="0"/>
              <a:t>GV = Grenseverdi (</a:t>
            </a:r>
            <a:r>
              <a:rPr lang="nb-NO" dirty="0" err="1"/>
              <a:t>ppm</a:t>
            </a:r>
            <a:r>
              <a:rPr lang="nb-NO" dirty="0"/>
              <a:t>)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CC05FBA-A1BE-D225-CA7D-8D68055DCC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17084" y="4071816"/>
            <a:ext cx="1651000" cy="21844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B45FB71-7514-2365-B18D-F6B6C4B360A3}"/>
              </a:ext>
            </a:extLst>
          </p:cNvPr>
          <p:cNvSpPr txBox="1"/>
          <p:nvPr/>
        </p:nvSpPr>
        <p:spPr>
          <a:xfrm>
            <a:off x="8780585" y="6342185"/>
            <a:ext cx="10791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Les mer i </a:t>
            </a:r>
          </a:p>
        </p:txBody>
      </p:sp>
    </p:spTree>
    <p:extLst>
      <p:ext uri="{BB962C8B-B14F-4D97-AF65-F5344CB8AC3E}">
        <p14:creationId xmlns:p14="http://schemas.microsoft.com/office/powerpoint/2010/main" val="98672336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B3AF16-50CE-7AB8-6BEE-83C1DE83B4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b="1" dirty="0"/>
              <a:t>Potensielt kontrollbehov</a:t>
            </a:r>
            <a:br>
              <a:rPr lang="nb-NO" dirty="0"/>
            </a:br>
            <a:r>
              <a:rPr lang="nb-NO" dirty="0"/>
              <a:t>(20°C, ingen aerosoldannelse)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FD9FF92A-F054-B46A-C32B-9407F2388673}"/>
              </a:ext>
            </a:extLst>
          </p:cNvPr>
          <p:cNvGraphicFramePr>
            <a:graphicFrameLocks noGrp="1"/>
          </p:cNvGraphicFramePr>
          <p:nvPr/>
        </p:nvGraphicFramePr>
        <p:xfrm>
          <a:off x="995680" y="2197100"/>
          <a:ext cx="9591041" cy="3638391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2856335">
                  <a:extLst>
                    <a:ext uri="{9D8B030D-6E8A-4147-A177-3AD203B41FA5}">
                      <a16:colId xmlns:a16="http://schemas.microsoft.com/office/drawing/2014/main" val="2876970739"/>
                    </a:ext>
                  </a:extLst>
                </a:gridCol>
                <a:gridCol w="1731654">
                  <a:extLst>
                    <a:ext uri="{9D8B030D-6E8A-4147-A177-3AD203B41FA5}">
                      <a16:colId xmlns:a16="http://schemas.microsoft.com/office/drawing/2014/main" val="448694067"/>
                    </a:ext>
                  </a:extLst>
                </a:gridCol>
                <a:gridCol w="1517429">
                  <a:extLst>
                    <a:ext uri="{9D8B030D-6E8A-4147-A177-3AD203B41FA5}">
                      <a16:colId xmlns:a16="http://schemas.microsoft.com/office/drawing/2014/main" val="3296087195"/>
                    </a:ext>
                  </a:extLst>
                </a:gridCol>
                <a:gridCol w="1731654">
                  <a:extLst>
                    <a:ext uri="{9D8B030D-6E8A-4147-A177-3AD203B41FA5}">
                      <a16:colId xmlns:a16="http://schemas.microsoft.com/office/drawing/2014/main" val="3529791427"/>
                    </a:ext>
                  </a:extLst>
                </a:gridCol>
                <a:gridCol w="1753969">
                  <a:extLst>
                    <a:ext uri="{9D8B030D-6E8A-4147-A177-3AD203B41FA5}">
                      <a16:colId xmlns:a16="http://schemas.microsoft.com/office/drawing/2014/main" val="2125598910"/>
                    </a:ext>
                  </a:extLst>
                </a:gridCol>
              </a:tblGrid>
              <a:tr h="257967">
                <a:tc>
                  <a:txBody>
                    <a:bodyPr/>
                    <a:lstStyle/>
                    <a:p>
                      <a:pPr algn="l" fontAlgn="b"/>
                      <a:endParaRPr lang="en-NO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1" u="none" strike="noStrike" dirty="0">
                          <a:effectLst/>
                        </a:rPr>
                        <a:t>TDI 65/35</a:t>
                      </a:r>
                      <a:endParaRPr lang="en-GB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1" u="none" strike="noStrike" dirty="0">
                          <a:effectLst/>
                        </a:rPr>
                        <a:t>TDI 80/20</a:t>
                      </a:r>
                      <a:endParaRPr lang="en-GB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1" u="none" strike="noStrike" dirty="0">
                          <a:effectLst/>
                        </a:rPr>
                        <a:t>MDI monomers</a:t>
                      </a:r>
                      <a:endParaRPr lang="en-GB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1" u="none" strike="noStrike" dirty="0">
                          <a:effectLst/>
                        </a:rPr>
                        <a:t>Polymeric MDI</a:t>
                      </a:r>
                      <a:endParaRPr lang="en-GB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633585826"/>
                  </a:ext>
                </a:extLst>
              </a:tr>
              <a:tr h="257967"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u="none" strike="noStrike">
                          <a:effectLst/>
                        </a:rPr>
                        <a:t>Molecular Weight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NO" sz="1200" u="none" strike="noStrike" dirty="0">
                          <a:effectLst/>
                        </a:rPr>
                        <a:t>174,16</a:t>
                      </a:r>
                      <a:endParaRPr lang="en-NO" sz="1200" b="0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NO" sz="1200" u="none" strike="noStrike" dirty="0">
                          <a:effectLst/>
                        </a:rPr>
                        <a:t>174,16</a:t>
                      </a:r>
                      <a:endParaRPr lang="en-NO" sz="1200" b="0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NO" sz="1200" u="none" strike="noStrike" dirty="0">
                          <a:effectLst/>
                        </a:rPr>
                        <a:t>250,25</a:t>
                      </a:r>
                      <a:endParaRPr lang="en-NO" sz="1200" b="0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NO" sz="1200" b="0" i="1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35436842"/>
                  </a:ext>
                </a:extLst>
              </a:tr>
              <a:tr h="436566"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u="none" strike="noStrike" dirty="0">
                          <a:effectLst/>
                        </a:rPr>
                        <a:t>Physical state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u="none" strike="noStrike">
                          <a:effectLst/>
                        </a:rPr>
                        <a:t>Colourless liquid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u="none" strike="noStrike">
                          <a:effectLst/>
                        </a:rPr>
                        <a:t>Colourless to pale yellow liquid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u="none" strike="noStrike">
                          <a:effectLst/>
                        </a:rPr>
                        <a:t>White to yellow solid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u="none" strike="noStrike">
                          <a:effectLst/>
                        </a:rPr>
                        <a:t>Dark yellow to brown liquid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324114316"/>
                  </a:ext>
                </a:extLst>
              </a:tr>
              <a:tr h="288316"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u="none" strike="noStrike">
                          <a:effectLst/>
                        </a:rPr>
                        <a:t>Melting point, </a:t>
                      </a:r>
                      <a:r>
                        <a:rPr lang="en-GB" sz="1200" u="none" strike="noStrike" baseline="30000">
                          <a:effectLst/>
                        </a:rPr>
                        <a:t>o</a:t>
                      </a:r>
                      <a:r>
                        <a:rPr lang="en-GB" sz="1200" u="none" strike="noStrike">
                          <a:effectLst/>
                        </a:rPr>
                        <a:t>C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NO" sz="1200" u="none" strike="noStrike">
                          <a:effectLst/>
                        </a:rPr>
                        <a:t>5</a:t>
                      </a:r>
                      <a:endParaRPr lang="en-N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NO" sz="1200" u="none" strike="noStrike">
                          <a:effectLst/>
                        </a:rPr>
                        <a:t>13,6</a:t>
                      </a:r>
                      <a:endParaRPr lang="en-N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NO" sz="1200" u="none" strike="noStrike">
                          <a:effectLst/>
                        </a:rPr>
                        <a:t>34-39</a:t>
                      </a:r>
                      <a:endParaRPr lang="en-N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NO" sz="1200" u="none" strike="noStrike">
                          <a:effectLst/>
                        </a:rPr>
                        <a:t>&lt; 10</a:t>
                      </a:r>
                      <a:endParaRPr lang="en-N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638180063"/>
                  </a:ext>
                </a:extLst>
              </a:tr>
              <a:tr h="242792"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u="none" strike="noStrike">
                          <a:effectLst/>
                        </a:rPr>
                        <a:t>Flash point C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NO" sz="1200" u="none" strike="noStrike">
                          <a:effectLst/>
                        </a:rPr>
                        <a:t>132</a:t>
                      </a:r>
                      <a:endParaRPr lang="en-N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NO" sz="1200" u="none" strike="noStrike">
                          <a:effectLst/>
                        </a:rPr>
                        <a:t>132</a:t>
                      </a:r>
                      <a:endParaRPr lang="en-N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NO" sz="1200" u="none" strike="noStrike">
                          <a:effectLst/>
                        </a:rPr>
                        <a:t>196</a:t>
                      </a:r>
                      <a:endParaRPr lang="en-N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N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77885698"/>
                  </a:ext>
                </a:extLst>
              </a:tr>
              <a:tr h="288316"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u="none" strike="noStrike">
                          <a:effectLst/>
                        </a:rPr>
                        <a:t>Density, 25</a:t>
                      </a:r>
                      <a:r>
                        <a:rPr lang="en-GB" sz="1200" u="none" strike="noStrike" baseline="30000">
                          <a:effectLst/>
                        </a:rPr>
                        <a:t>o</a:t>
                      </a:r>
                      <a:r>
                        <a:rPr lang="en-GB" sz="1200" u="none" strike="noStrike">
                          <a:effectLst/>
                        </a:rPr>
                        <a:t>C, kg/l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NO" sz="1200" u="none" strike="noStrike">
                          <a:effectLst/>
                        </a:rPr>
                        <a:t>1,22</a:t>
                      </a:r>
                      <a:endParaRPr lang="en-N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NO" sz="1200" u="none" strike="noStrike">
                          <a:effectLst/>
                        </a:rPr>
                        <a:t>1,22</a:t>
                      </a:r>
                      <a:endParaRPr lang="en-N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NO" sz="1200" u="none" strike="noStrike">
                          <a:effectLst/>
                        </a:rPr>
                        <a:t>1,33</a:t>
                      </a:r>
                      <a:endParaRPr lang="en-N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NO" sz="1200" u="none" strike="noStrike">
                          <a:effectLst/>
                        </a:rPr>
                        <a:t>1,24</a:t>
                      </a:r>
                      <a:endParaRPr lang="en-N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615559090"/>
                  </a:ext>
                </a:extLst>
              </a:tr>
              <a:tr h="288316"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u="none" strike="noStrike">
                          <a:effectLst/>
                        </a:rPr>
                        <a:t>Viscosity, 20</a:t>
                      </a:r>
                      <a:r>
                        <a:rPr lang="en-GB" sz="1200" u="none" strike="noStrike" baseline="30000">
                          <a:effectLst/>
                        </a:rPr>
                        <a:t>o</a:t>
                      </a:r>
                      <a:r>
                        <a:rPr lang="en-GB" sz="1200" u="none" strike="noStrike">
                          <a:effectLst/>
                        </a:rPr>
                        <a:t>C, mPa.s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NO" sz="1200" u="none" strike="noStrike">
                          <a:effectLst/>
                        </a:rPr>
                        <a:t>3,2</a:t>
                      </a:r>
                      <a:endParaRPr lang="en-N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NO" sz="1200" u="none" strike="noStrike">
                          <a:effectLst/>
                        </a:rPr>
                        <a:t>3,2</a:t>
                      </a:r>
                      <a:endParaRPr lang="en-N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u="none" strike="noStrike">
                          <a:effectLst/>
                        </a:rPr>
                        <a:t>n.a.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NO" sz="1200" u="none" strike="noStrike">
                          <a:effectLst/>
                        </a:rPr>
                        <a:t>400</a:t>
                      </a:r>
                      <a:endParaRPr lang="en-N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875672759"/>
                  </a:ext>
                </a:extLst>
              </a:tr>
              <a:tr h="288316"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u="none" strike="noStrike" dirty="0">
                          <a:effectLst/>
                        </a:rPr>
                        <a:t>Vapour pressure, 20</a:t>
                      </a:r>
                      <a:r>
                        <a:rPr lang="en-GB" sz="1200" u="none" strike="noStrike" baseline="30000" dirty="0">
                          <a:effectLst/>
                        </a:rPr>
                        <a:t>o</a:t>
                      </a:r>
                      <a:r>
                        <a:rPr lang="en-GB" sz="1200" u="none" strike="noStrike" dirty="0">
                          <a:effectLst/>
                        </a:rPr>
                        <a:t>C, Pa (mmHg)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NO" sz="1200" u="none" strike="noStrike" dirty="0">
                          <a:effectLst/>
                        </a:rPr>
                        <a:t>1,3 (0,01)</a:t>
                      </a:r>
                      <a:endParaRPr lang="en-NO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NO" sz="1200" u="none" strike="noStrike" dirty="0">
                          <a:effectLst/>
                        </a:rPr>
                        <a:t>1,3 (0,01)</a:t>
                      </a:r>
                      <a:endParaRPr lang="en-NO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NO" sz="1200" u="none" strike="noStrike">
                          <a:effectLst/>
                        </a:rPr>
                        <a:t>&lt; 0,002</a:t>
                      </a:r>
                      <a:endParaRPr lang="en-N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NO" sz="1200" u="none" strike="noStrike">
                          <a:effectLst/>
                        </a:rPr>
                        <a:t>&lt; 0,005</a:t>
                      </a:r>
                      <a:endParaRPr lang="en-N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913266460"/>
                  </a:ext>
                </a:extLst>
              </a:tr>
              <a:tr h="257967"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u="none" strike="noStrike" dirty="0">
                          <a:effectLst/>
                        </a:rPr>
                        <a:t>NCO content, %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NO" sz="1200" u="none" strike="noStrike">
                          <a:effectLst/>
                        </a:rPr>
                        <a:t>48,2</a:t>
                      </a:r>
                      <a:endParaRPr lang="en-N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NO" sz="1200" u="none" strike="noStrike">
                          <a:effectLst/>
                        </a:rPr>
                        <a:t>48,2</a:t>
                      </a:r>
                      <a:endParaRPr lang="en-N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NO" sz="1200" u="none" strike="noStrike">
                          <a:effectLst/>
                        </a:rPr>
                        <a:t>33,6</a:t>
                      </a:r>
                      <a:endParaRPr lang="en-N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NO" sz="1200" u="none" strike="noStrike" dirty="0">
                          <a:effectLst/>
                        </a:rPr>
                        <a:t>30-31</a:t>
                      </a:r>
                      <a:endParaRPr lang="en-NO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648858876"/>
                  </a:ext>
                </a:extLst>
              </a:tr>
              <a:tr h="257967"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Kontrollbehov</a:t>
                      </a:r>
                      <a:endParaRPr lang="en-GB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N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N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N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NO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279052368"/>
                  </a:ext>
                </a:extLst>
              </a:tr>
              <a:tr h="257967"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SVC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NO" sz="1200" b="0" u="none" strike="noStrike">
                          <a:solidFill>
                            <a:srgbClr val="000000"/>
                          </a:solidFill>
                          <a:effectLst/>
                        </a:rPr>
                        <a:t>13</a:t>
                      </a:r>
                      <a:endParaRPr lang="en-N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NO" sz="1200" b="0" u="none" strike="noStrike">
                          <a:solidFill>
                            <a:srgbClr val="000000"/>
                          </a:solidFill>
                          <a:effectLst/>
                        </a:rPr>
                        <a:t>13</a:t>
                      </a:r>
                      <a:endParaRPr lang="en-N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NO" sz="1200" b="0" u="none" strike="noStrike">
                          <a:solidFill>
                            <a:srgbClr val="000000"/>
                          </a:solidFill>
                          <a:effectLst/>
                        </a:rPr>
                        <a:t>0,02</a:t>
                      </a:r>
                      <a:endParaRPr lang="en-N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NO" sz="1200" b="0" u="none" strike="noStrike">
                          <a:solidFill>
                            <a:srgbClr val="000000"/>
                          </a:solidFill>
                          <a:effectLst/>
                        </a:rPr>
                        <a:t>0,05</a:t>
                      </a:r>
                      <a:endParaRPr lang="en-N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703476415"/>
                  </a:ext>
                </a:extLst>
              </a:tr>
              <a:tr h="257967"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VHR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NO" sz="12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12830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NO" sz="12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12830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NO" sz="1200" b="0" u="none" strike="noStrike">
                          <a:solidFill>
                            <a:srgbClr val="000000"/>
                          </a:solidFill>
                          <a:effectLst/>
                        </a:rPr>
                        <a:t>4</a:t>
                      </a:r>
                      <a:endParaRPr lang="en-N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NO" sz="12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10</a:t>
                      </a:r>
                      <a:endParaRPr lang="en-NO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281214808"/>
                  </a:ext>
                </a:extLst>
              </a:tr>
              <a:tr h="257967"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b="1" u="none" strike="noStrike">
                          <a:solidFill>
                            <a:srgbClr val="000000"/>
                          </a:solidFill>
                          <a:effectLst/>
                        </a:rPr>
                        <a:t>VHR kategori</a:t>
                      </a:r>
                      <a:endParaRPr lang="en-GB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NO" sz="1200" b="1" u="none" strike="noStrike">
                          <a:solidFill>
                            <a:srgbClr val="000000"/>
                          </a:solidFill>
                          <a:effectLst/>
                        </a:rPr>
                        <a:t>5</a:t>
                      </a:r>
                      <a:endParaRPr lang="en-NO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NO" sz="1200" b="1" u="none" strike="noStrike">
                          <a:solidFill>
                            <a:srgbClr val="000000"/>
                          </a:solidFill>
                          <a:effectLst/>
                        </a:rPr>
                        <a:t>5</a:t>
                      </a:r>
                      <a:endParaRPr lang="en-NO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NO" sz="1200" b="1" u="none" strike="noStrike">
                          <a:solidFill>
                            <a:srgbClr val="000000"/>
                          </a:solidFill>
                          <a:effectLst/>
                        </a:rPr>
                        <a:t>3</a:t>
                      </a:r>
                      <a:endParaRPr lang="en-NO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NO" sz="1200" b="1" u="none" strike="noStrike" dirty="0">
                          <a:solidFill>
                            <a:srgbClr val="000000"/>
                          </a:solidFill>
                          <a:effectLst/>
                        </a:rPr>
                        <a:t>3</a:t>
                      </a:r>
                      <a:endParaRPr lang="en-NO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968621818"/>
                  </a:ext>
                </a:extLst>
              </a:tr>
            </a:tbl>
          </a:graphicData>
        </a:graphic>
      </p:graphicFrame>
      <p:sp>
        <p:nvSpPr>
          <p:cNvPr id="4" name="Frame 3">
            <a:extLst>
              <a:ext uri="{FF2B5EF4-FFF2-40B4-BE49-F238E27FC236}">
                <a16:creationId xmlns:a16="http://schemas.microsoft.com/office/drawing/2014/main" id="{7AAFE8F6-3F32-B74E-4510-21400BC7CED4}"/>
              </a:ext>
            </a:extLst>
          </p:cNvPr>
          <p:cNvSpPr/>
          <p:nvPr/>
        </p:nvSpPr>
        <p:spPr>
          <a:xfrm>
            <a:off x="838200" y="5599052"/>
            <a:ext cx="9814562" cy="236439"/>
          </a:xfrm>
          <a:prstGeom prst="fram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875147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B3AF16-50CE-7AB8-6BEE-83C1DE83B4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b="1" dirty="0"/>
              <a:t>Kontrollbehov</a:t>
            </a:r>
            <a:br>
              <a:rPr lang="nb-NO" dirty="0"/>
            </a:br>
            <a:r>
              <a:rPr lang="nb-NO" dirty="0"/>
              <a:t>(20°C, ingen aerosoldannelse)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75DFBD6C-1E3F-9171-5329-4C1CAE71BC07}"/>
              </a:ext>
            </a:extLst>
          </p:cNvPr>
          <p:cNvGraphicFramePr>
            <a:graphicFrameLocks noGrp="1"/>
          </p:cNvGraphicFramePr>
          <p:nvPr/>
        </p:nvGraphicFramePr>
        <p:xfrm>
          <a:off x="1036320" y="2108200"/>
          <a:ext cx="9814562" cy="3645119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2922903">
                  <a:extLst>
                    <a:ext uri="{9D8B030D-6E8A-4147-A177-3AD203B41FA5}">
                      <a16:colId xmlns:a16="http://schemas.microsoft.com/office/drawing/2014/main" val="3518444139"/>
                    </a:ext>
                  </a:extLst>
                </a:gridCol>
                <a:gridCol w="1772010">
                  <a:extLst>
                    <a:ext uri="{9D8B030D-6E8A-4147-A177-3AD203B41FA5}">
                      <a16:colId xmlns:a16="http://schemas.microsoft.com/office/drawing/2014/main" val="454830214"/>
                    </a:ext>
                  </a:extLst>
                </a:gridCol>
                <a:gridCol w="1552793">
                  <a:extLst>
                    <a:ext uri="{9D8B030D-6E8A-4147-A177-3AD203B41FA5}">
                      <a16:colId xmlns:a16="http://schemas.microsoft.com/office/drawing/2014/main" val="2724269333"/>
                    </a:ext>
                  </a:extLst>
                </a:gridCol>
                <a:gridCol w="1772010">
                  <a:extLst>
                    <a:ext uri="{9D8B030D-6E8A-4147-A177-3AD203B41FA5}">
                      <a16:colId xmlns:a16="http://schemas.microsoft.com/office/drawing/2014/main" val="2218001566"/>
                    </a:ext>
                  </a:extLst>
                </a:gridCol>
                <a:gridCol w="1794846">
                  <a:extLst>
                    <a:ext uri="{9D8B030D-6E8A-4147-A177-3AD203B41FA5}">
                      <a16:colId xmlns:a16="http://schemas.microsoft.com/office/drawing/2014/main" val="3271418844"/>
                    </a:ext>
                  </a:extLst>
                </a:gridCol>
              </a:tblGrid>
              <a:tr h="247870">
                <a:tc>
                  <a:txBody>
                    <a:bodyPr/>
                    <a:lstStyle/>
                    <a:p>
                      <a:pPr algn="l" fontAlgn="b"/>
                      <a:endParaRPr lang="en-NO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1" u="none" strike="noStrike">
                          <a:effectLst/>
                        </a:rPr>
                        <a:t>HDI</a:t>
                      </a:r>
                      <a:endParaRPr lang="en-GB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1" u="none" strike="noStrike">
                          <a:effectLst/>
                        </a:rPr>
                        <a:t>IPDI</a:t>
                      </a:r>
                      <a:endParaRPr lang="en-GB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1" u="none" strike="noStrike">
                          <a:effectLst/>
                        </a:rPr>
                        <a:t>NDI</a:t>
                      </a:r>
                      <a:endParaRPr lang="en-GB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1" u="none" strike="noStrike" dirty="0">
                          <a:effectLst/>
                        </a:rPr>
                        <a:t>HMDI</a:t>
                      </a:r>
                      <a:endParaRPr lang="en-GB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832002763"/>
                  </a:ext>
                </a:extLst>
              </a:tr>
              <a:tr h="247870"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u="none" strike="noStrike">
                          <a:effectLst/>
                        </a:rPr>
                        <a:t>Molecular Weight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NO" sz="1200" u="none" strike="noStrike" dirty="0">
                          <a:effectLst/>
                        </a:rPr>
                        <a:t>168,19</a:t>
                      </a:r>
                      <a:endParaRPr lang="en-NO" sz="1200" b="0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NO" sz="1200" u="none" strike="noStrike" dirty="0">
                          <a:effectLst/>
                        </a:rPr>
                        <a:t>222,28</a:t>
                      </a:r>
                      <a:endParaRPr lang="en-NO" sz="1200" b="0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NO" sz="1200" u="none" strike="noStrike" dirty="0">
                          <a:effectLst/>
                        </a:rPr>
                        <a:t>210,19</a:t>
                      </a:r>
                      <a:endParaRPr lang="en-NO" sz="1200" b="0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NO" sz="1200" u="none" strike="noStrike" dirty="0">
                          <a:effectLst/>
                        </a:rPr>
                        <a:t>262,35</a:t>
                      </a:r>
                      <a:endParaRPr lang="en-NO" sz="1200" b="0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878836767"/>
                  </a:ext>
                </a:extLst>
              </a:tr>
              <a:tr h="626940"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u="none" strike="noStrike" dirty="0">
                          <a:effectLst/>
                        </a:rPr>
                        <a:t>Physical state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u="none" strike="noStrike">
                          <a:effectLst/>
                        </a:rPr>
                        <a:t>Clear, colorless to slightly yellow liquid with a sharp, pungent odor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u="none" strike="noStrike">
                          <a:effectLst/>
                        </a:rPr>
                        <a:t>Colorless to slightly yellow liquid with a pungent odor.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u="none" strike="noStrike">
                          <a:effectLst/>
                        </a:rPr>
                        <a:t>White to light-yellow, crystalline flakes.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u="none" strike="noStrike">
                          <a:effectLst/>
                        </a:rPr>
                        <a:t>Clear, colorless to light-yellow liquid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386052801"/>
                  </a:ext>
                </a:extLst>
              </a:tr>
              <a:tr h="277031"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u="none" strike="noStrike">
                          <a:effectLst/>
                        </a:rPr>
                        <a:t>Melting point, </a:t>
                      </a:r>
                      <a:r>
                        <a:rPr lang="en-GB" sz="1200" u="none" strike="noStrike" baseline="30000">
                          <a:effectLst/>
                        </a:rPr>
                        <a:t>o</a:t>
                      </a:r>
                      <a:r>
                        <a:rPr lang="en-GB" sz="1200" u="none" strike="noStrike">
                          <a:effectLst/>
                        </a:rPr>
                        <a:t>C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NO" sz="1200" u="none" strike="noStrike">
                          <a:effectLst/>
                        </a:rPr>
                        <a:t>-67</a:t>
                      </a:r>
                      <a:endParaRPr lang="en-N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NO" sz="1200" u="none" strike="noStrike">
                          <a:effectLst/>
                        </a:rPr>
                        <a:t>-60</a:t>
                      </a:r>
                      <a:endParaRPr lang="en-N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NO" sz="1200" u="none" strike="noStrike">
                          <a:effectLst/>
                        </a:rPr>
                        <a:t>130</a:t>
                      </a:r>
                      <a:endParaRPr lang="en-N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NO" sz="1200" u="none" strike="noStrike" dirty="0">
                          <a:effectLst/>
                        </a:rPr>
                        <a:t>&lt;-10</a:t>
                      </a:r>
                      <a:endParaRPr lang="en-NO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964130283"/>
                  </a:ext>
                </a:extLst>
              </a:tr>
              <a:tr h="247870"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u="none" strike="noStrike">
                          <a:effectLst/>
                        </a:rPr>
                        <a:t>Flash point C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NO" sz="1200" u="none" strike="noStrike">
                          <a:effectLst/>
                        </a:rPr>
                        <a:t>140</a:t>
                      </a:r>
                      <a:endParaRPr lang="en-N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NO" sz="1200" u="none" strike="noStrike">
                          <a:effectLst/>
                        </a:rPr>
                        <a:t>155-161</a:t>
                      </a:r>
                      <a:endParaRPr lang="en-N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NO" sz="1200" u="none" strike="noStrike">
                          <a:effectLst/>
                        </a:rPr>
                        <a:t>155</a:t>
                      </a:r>
                      <a:endParaRPr lang="en-N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NO" sz="1200" u="none" strike="noStrike">
                          <a:effectLst/>
                        </a:rPr>
                        <a:t>&gt;201</a:t>
                      </a:r>
                      <a:endParaRPr lang="en-N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361748474"/>
                  </a:ext>
                </a:extLst>
              </a:tr>
              <a:tr h="277031"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u="none" strike="noStrike">
                          <a:effectLst/>
                        </a:rPr>
                        <a:t>Density, 25</a:t>
                      </a:r>
                      <a:r>
                        <a:rPr lang="en-GB" sz="1200" u="none" strike="noStrike" baseline="30000">
                          <a:effectLst/>
                        </a:rPr>
                        <a:t>o</a:t>
                      </a:r>
                      <a:r>
                        <a:rPr lang="en-GB" sz="1200" u="none" strike="noStrike">
                          <a:effectLst/>
                        </a:rPr>
                        <a:t>C, kg/l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NO" sz="1200" u="none" strike="noStrike">
                          <a:effectLst/>
                        </a:rPr>
                        <a:t>1,04 </a:t>
                      </a:r>
                      <a:endParaRPr lang="en-N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NO" sz="1200" u="none" strike="noStrike">
                          <a:effectLst/>
                        </a:rPr>
                        <a:t>1,06</a:t>
                      </a:r>
                      <a:endParaRPr lang="en-N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NO" sz="1200" u="none" strike="noStrike">
                          <a:effectLst/>
                        </a:rPr>
                        <a:t>1,42</a:t>
                      </a:r>
                      <a:endParaRPr lang="en-N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NO" sz="1200" u="none" strike="noStrike">
                          <a:effectLst/>
                        </a:rPr>
                        <a:t>1,066</a:t>
                      </a:r>
                      <a:endParaRPr lang="en-N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204278005"/>
                  </a:ext>
                </a:extLst>
              </a:tr>
              <a:tr h="277031"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u="none" strike="noStrike">
                          <a:effectLst/>
                        </a:rPr>
                        <a:t>Viscosity, 20</a:t>
                      </a:r>
                      <a:r>
                        <a:rPr lang="en-GB" sz="1200" u="none" strike="noStrike" baseline="30000">
                          <a:effectLst/>
                        </a:rPr>
                        <a:t>o</a:t>
                      </a:r>
                      <a:r>
                        <a:rPr lang="en-GB" sz="1200" u="none" strike="noStrike">
                          <a:effectLst/>
                        </a:rPr>
                        <a:t>C, mPa.s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NO" sz="1200" u="none" strike="noStrike">
                          <a:effectLst/>
                        </a:rPr>
                        <a:t>5,81</a:t>
                      </a:r>
                      <a:endParaRPr lang="en-N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NO" sz="1200" u="none" strike="noStrike" dirty="0">
                          <a:effectLst/>
                        </a:rPr>
                        <a:t>106,2 </a:t>
                      </a:r>
                      <a:endParaRPr lang="en-NO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N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N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441595041"/>
                  </a:ext>
                </a:extLst>
              </a:tr>
              <a:tr h="277031"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u="none" strike="noStrike" dirty="0">
                          <a:effectLst/>
                        </a:rPr>
                        <a:t>Vapour pressure, 20</a:t>
                      </a:r>
                      <a:r>
                        <a:rPr lang="en-GB" sz="1200" u="none" strike="noStrike" baseline="30000" dirty="0">
                          <a:effectLst/>
                        </a:rPr>
                        <a:t>o</a:t>
                      </a:r>
                      <a:r>
                        <a:rPr lang="en-GB" sz="1200" u="none" strike="noStrike" dirty="0">
                          <a:effectLst/>
                        </a:rPr>
                        <a:t>C, Pa (mmHg)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NO" sz="1200" u="none" strike="noStrike" dirty="0">
                          <a:effectLst/>
                        </a:rPr>
                        <a:t>7 (0,05)</a:t>
                      </a:r>
                      <a:endParaRPr lang="en-NO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NO" sz="1200" u="none" strike="noStrike" dirty="0">
                          <a:effectLst/>
                        </a:rPr>
                        <a:t>0,04 (0,0003)</a:t>
                      </a:r>
                      <a:endParaRPr lang="en-NO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NO" sz="1200" u="none" strike="noStrike" dirty="0">
                          <a:effectLst/>
                        </a:rPr>
                        <a:t>0,4 (0,003)</a:t>
                      </a:r>
                      <a:endParaRPr lang="en-NO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NO" sz="1200" u="none" strike="noStrike" dirty="0">
                          <a:effectLst/>
                        </a:rPr>
                        <a:t>0,13 (0,001)</a:t>
                      </a:r>
                      <a:endParaRPr lang="en-NO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236899229"/>
                  </a:ext>
                </a:extLst>
              </a:tr>
              <a:tr h="233289"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u="none" strike="noStrike">
                          <a:effectLst/>
                        </a:rPr>
                        <a:t>NCO content, %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N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N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N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NO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969726250"/>
                  </a:ext>
                </a:extLst>
              </a:tr>
              <a:tr h="233289"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Kontrollbehov</a:t>
                      </a:r>
                      <a:endParaRPr lang="en-GB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NO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NO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NO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NO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674580795"/>
                  </a:ext>
                </a:extLst>
              </a:tr>
              <a:tr h="233289"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SVC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NO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NO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NO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NO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265916027"/>
                  </a:ext>
                </a:extLst>
              </a:tr>
              <a:tr h="233289"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VHR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N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13817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N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N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790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NO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257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347787612"/>
                  </a:ext>
                </a:extLst>
              </a:tr>
              <a:tr h="233289"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VHR kategori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NO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NO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NO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NO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287172262"/>
                  </a:ext>
                </a:extLst>
              </a:tr>
            </a:tbl>
          </a:graphicData>
        </a:graphic>
      </p:graphicFrame>
      <p:sp>
        <p:nvSpPr>
          <p:cNvPr id="5" name="Frame 4">
            <a:extLst>
              <a:ext uri="{FF2B5EF4-FFF2-40B4-BE49-F238E27FC236}">
                <a16:creationId xmlns:a16="http://schemas.microsoft.com/office/drawing/2014/main" id="{0EA1FC0D-35CE-664F-0597-21A5309E31E2}"/>
              </a:ext>
            </a:extLst>
          </p:cNvPr>
          <p:cNvSpPr/>
          <p:nvPr/>
        </p:nvSpPr>
        <p:spPr>
          <a:xfrm>
            <a:off x="1036320" y="5516880"/>
            <a:ext cx="9814562" cy="236439"/>
          </a:xfrm>
          <a:prstGeom prst="fram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988509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3E3915-89CD-FC5D-D7A8-FE3753C8ED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b="1" dirty="0"/>
              <a:t>Modifiserende faktorer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27B6CC7-06D3-2963-A687-1D99CA5886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dirty="0"/>
              <a:t>Økende eksponering med økende</a:t>
            </a:r>
          </a:p>
          <a:p>
            <a:r>
              <a:rPr lang="nb-NO" dirty="0"/>
              <a:t>Forbruk</a:t>
            </a:r>
          </a:p>
          <a:p>
            <a:r>
              <a:rPr lang="nb-NO" dirty="0"/>
              <a:t>Innhold av frie –NCO grupper</a:t>
            </a:r>
          </a:p>
          <a:p>
            <a:r>
              <a:rPr lang="nb-NO" dirty="0"/>
              <a:t>Temperatur</a:t>
            </a:r>
          </a:p>
          <a:p>
            <a:r>
              <a:rPr lang="nb-NO" dirty="0"/>
              <a:t>Overflateareal</a:t>
            </a:r>
          </a:p>
          <a:p>
            <a:r>
              <a:rPr lang="nb-NO" dirty="0"/>
              <a:t>Aerosol mengde </a:t>
            </a:r>
          </a:p>
          <a:p>
            <a:r>
              <a:rPr lang="nb-NO" dirty="0"/>
              <a:t>Aerosolsvevetid (~ 1/aerodynamisk diameter)</a:t>
            </a:r>
          </a:p>
        </p:txBody>
      </p:sp>
      <p:sp>
        <p:nvSpPr>
          <p:cNvPr id="5" name="Up Arrow 4">
            <a:extLst>
              <a:ext uri="{FF2B5EF4-FFF2-40B4-BE49-F238E27FC236}">
                <a16:creationId xmlns:a16="http://schemas.microsoft.com/office/drawing/2014/main" id="{D749EF5B-BFD8-F4B7-56BB-5446DB4F53D1}"/>
              </a:ext>
            </a:extLst>
          </p:cNvPr>
          <p:cNvSpPr/>
          <p:nvPr/>
        </p:nvSpPr>
        <p:spPr>
          <a:xfrm>
            <a:off x="8267113" y="2330547"/>
            <a:ext cx="894080" cy="199136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7002551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08A720-A3B7-C9BA-3B83-A21FC43ADE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b="1" dirty="0"/>
              <a:t>Forbruk</a:t>
            </a: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D60CDBAD-3434-8983-D991-4D320D4D6708}"/>
              </a:ext>
            </a:extLst>
          </p:cNvPr>
          <p:cNvGraphicFramePr>
            <a:graphicFrameLocks noGrp="1"/>
          </p:cNvGraphicFramePr>
          <p:nvPr/>
        </p:nvGraphicFramePr>
        <p:xfrm>
          <a:off x="938695" y="1683762"/>
          <a:ext cx="9725991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43653">
                  <a:extLst>
                    <a:ext uri="{9D8B030D-6E8A-4147-A177-3AD203B41FA5}">
                      <a16:colId xmlns:a16="http://schemas.microsoft.com/office/drawing/2014/main" val="3777861473"/>
                    </a:ext>
                  </a:extLst>
                </a:gridCol>
                <a:gridCol w="2216426">
                  <a:extLst>
                    <a:ext uri="{9D8B030D-6E8A-4147-A177-3AD203B41FA5}">
                      <a16:colId xmlns:a16="http://schemas.microsoft.com/office/drawing/2014/main" val="2227941389"/>
                    </a:ext>
                  </a:extLst>
                </a:gridCol>
                <a:gridCol w="5565912">
                  <a:extLst>
                    <a:ext uri="{9D8B030D-6E8A-4147-A177-3AD203B41FA5}">
                      <a16:colId xmlns:a16="http://schemas.microsoft.com/office/drawing/2014/main" val="359978123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nb-NO" dirty="0"/>
                        <a:t>Mengde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Kontrollbehov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Kommentar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28415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b-NO" dirty="0"/>
                        <a:t>ml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mindre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hansker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98458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b-NO" dirty="0"/>
                        <a:t>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hansker + trykkluft / filtermaske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69452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b-NO" dirty="0"/>
                        <a:t>m</a:t>
                      </a:r>
                      <a:r>
                        <a:rPr lang="nb-NO" baseline="300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økt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hansker + trykkluftforsynt åndedrettsvern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573348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8119781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6FCD3C-DF8E-118D-BFE5-9B49DAF01A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b="1" dirty="0" err="1"/>
              <a:t>Mettingskonsentrasjon</a:t>
            </a:r>
            <a:r>
              <a:rPr lang="nb-NO" b="1" dirty="0"/>
              <a:t> </a:t>
            </a:r>
            <a:r>
              <a:rPr lang="nb-NO" b="1" dirty="0" err="1"/>
              <a:t>vs</a:t>
            </a:r>
            <a:r>
              <a:rPr lang="nb-NO" b="1" dirty="0"/>
              <a:t> temperatur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61306A0-B75E-20F3-ACFE-728B10A2AE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6609" y="1610701"/>
            <a:ext cx="8340862" cy="5150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822381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FB92D8B-EA84-2F42-2776-8C9A890977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6815" y="195943"/>
            <a:ext cx="10515602" cy="617154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DBE9D9B-22CE-3E4B-433E-4C3CF00A81D4}"/>
              </a:ext>
            </a:extLst>
          </p:cNvPr>
          <p:cNvSpPr txBox="1"/>
          <p:nvPr/>
        </p:nvSpPr>
        <p:spPr>
          <a:xfrm>
            <a:off x="7964262" y="6488668"/>
            <a:ext cx="39555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b-NO" dirty="0">
                <a:hlinkClick r:id="rId3"/>
              </a:rPr>
              <a:t>https://trexmo.unisante.ch/trexmoplus/</a:t>
            </a:r>
            <a:r>
              <a:rPr lang="nb-NO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25794956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665DBBEF-238B-476B-96AB-8AAC3224EC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BF0B537-CDC4-CC58-0505-A7960C4E9C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8882" y="639193"/>
            <a:ext cx="3571810" cy="3573516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66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OPPGAVE</a:t>
            </a:r>
          </a:p>
        </p:txBody>
      </p:sp>
      <p:sp>
        <p:nvSpPr>
          <p:cNvPr id="11" name="sketch line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4409267"/>
            <a:ext cx="3255095" cy="18288"/>
          </a:xfrm>
          <a:custGeom>
            <a:avLst/>
            <a:gdLst>
              <a:gd name="connsiteX0" fmla="*/ 0 w 3255095"/>
              <a:gd name="connsiteY0" fmla="*/ 0 h 18288"/>
              <a:gd name="connsiteX1" fmla="*/ 618468 w 3255095"/>
              <a:gd name="connsiteY1" fmla="*/ 0 h 18288"/>
              <a:gd name="connsiteX2" fmla="*/ 1269487 w 3255095"/>
              <a:gd name="connsiteY2" fmla="*/ 0 h 18288"/>
              <a:gd name="connsiteX3" fmla="*/ 1953057 w 3255095"/>
              <a:gd name="connsiteY3" fmla="*/ 0 h 18288"/>
              <a:gd name="connsiteX4" fmla="*/ 2636627 w 3255095"/>
              <a:gd name="connsiteY4" fmla="*/ 0 h 18288"/>
              <a:gd name="connsiteX5" fmla="*/ 3255095 w 3255095"/>
              <a:gd name="connsiteY5" fmla="*/ 0 h 18288"/>
              <a:gd name="connsiteX6" fmla="*/ 3255095 w 3255095"/>
              <a:gd name="connsiteY6" fmla="*/ 18288 h 18288"/>
              <a:gd name="connsiteX7" fmla="*/ 2538974 w 3255095"/>
              <a:gd name="connsiteY7" fmla="*/ 18288 h 18288"/>
              <a:gd name="connsiteX8" fmla="*/ 1822853 w 3255095"/>
              <a:gd name="connsiteY8" fmla="*/ 18288 h 18288"/>
              <a:gd name="connsiteX9" fmla="*/ 1171834 w 3255095"/>
              <a:gd name="connsiteY9" fmla="*/ 18288 h 18288"/>
              <a:gd name="connsiteX10" fmla="*/ 0 w 3255095"/>
              <a:gd name="connsiteY10" fmla="*/ 18288 h 18288"/>
              <a:gd name="connsiteX11" fmla="*/ 0 w 3255095"/>
              <a:gd name="connsiteY11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FA7162C-84D5-A3FF-98C4-9DFB7AF243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4296" y="971334"/>
            <a:ext cx="7214616" cy="4887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256912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48E2AB4-8774-7229-F9EC-A29C43D552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nb-NO" dirty="0"/>
              <a:t>Kontaktinformasjon</a:t>
            </a:r>
          </a:p>
        </p:txBody>
      </p:sp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BAFB7534-AAD1-38BF-6176-A14881B669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>
            <a:noAutofit/>
          </a:bodyPr>
          <a:lstStyle/>
          <a:p>
            <a:pPr algn="ctr"/>
            <a:r>
              <a:rPr lang="nb-NO" sz="2000" dirty="0"/>
              <a:t>Hans Thore Smedbold </a:t>
            </a:r>
          </a:p>
          <a:p>
            <a:pPr algn="ctr"/>
            <a:r>
              <a:rPr lang="nb-NO" sz="2000" dirty="0"/>
              <a:t>St Olavs Hospital – Arbeidsmedisinsk avdeling </a:t>
            </a:r>
          </a:p>
          <a:p>
            <a:pPr algn="ctr"/>
            <a:r>
              <a:rPr lang="nb-NO" sz="2000" dirty="0">
                <a:hlinkClick r:id="rId2"/>
              </a:rPr>
              <a:t>https://www.ntnu.no/ansatte/hans.t.smedbold</a:t>
            </a:r>
            <a:r>
              <a:rPr lang="nb-NO" sz="2000" dirty="0"/>
              <a:t> </a:t>
            </a:r>
          </a:p>
          <a:p>
            <a:pPr algn="ctr"/>
            <a:r>
              <a:rPr lang="nb-NO" sz="2000" dirty="0">
                <a:hlinkClick r:id="rId3"/>
              </a:rPr>
              <a:t>https://yrkeshygiene.no</a:t>
            </a:r>
            <a:endParaRPr lang="nb-NO" sz="2000" dirty="0"/>
          </a:p>
          <a:p>
            <a:pPr algn="ctr"/>
            <a:r>
              <a:rPr lang="nb-NO" sz="2000" dirty="0">
                <a:hlinkClick r:id="rId4"/>
              </a:rPr>
              <a:t>https://proactima.com</a:t>
            </a:r>
            <a:r>
              <a:rPr lang="nb-NO" sz="2000" dirty="0"/>
              <a:t> </a:t>
            </a:r>
          </a:p>
          <a:p>
            <a:pPr algn="ctr"/>
            <a:endParaRPr lang="nb-NO" sz="2000" dirty="0"/>
          </a:p>
        </p:txBody>
      </p:sp>
    </p:spTree>
    <p:extLst>
      <p:ext uri="{BB962C8B-B14F-4D97-AF65-F5344CB8AC3E}">
        <p14:creationId xmlns:p14="http://schemas.microsoft.com/office/powerpoint/2010/main" val="98658329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1028</TotalTime>
  <Words>1275</Words>
  <Application>Microsoft Macintosh PowerPoint</Application>
  <PresentationFormat>Widescreen</PresentationFormat>
  <Paragraphs>431</Paragraphs>
  <Slides>28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6" baseType="lpstr">
      <vt:lpstr>Arial</vt:lpstr>
      <vt:lpstr>BrownPro Bold</vt:lpstr>
      <vt:lpstr>BrownPro Regular</vt:lpstr>
      <vt:lpstr>Calibri</vt:lpstr>
      <vt:lpstr>Calibri Light</vt:lpstr>
      <vt:lpstr>Times</vt:lpstr>
      <vt:lpstr>Times New Roman</vt:lpstr>
      <vt:lpstr>Office Theme</vt:lpstr>
      <vt:lpstr>Forskjellige verktøy for eksponeringsvurdering</vt:lpstr>
      <vt:lpstr>Eksponeringsvurdering</vt:lpstr>
      <vt:lpstr>PowerPoint Presentation</vt:lpstr>
      <vt:lpstr>PowerPoint Presentation</vt:lpstr>
      <vt:lpstr>Verktøy (innledende vurdering)</vt:lpstr>
      <vt:lpstr>Verktøy (innledende vurdering), forts.</vt:lpstr>
      <vt:lpstr>Modellering</vt:lpstr>
      <vt:lpstr>PowerPoint Presentation</vt:lpstr>
      <vt:lpstr>PowerPoint Presentation</vt:lpstr>
      <vt:lpstr>Vurdering av måleresultatene etter en forenklet undersøkelse</vt:lpstr>
      <vt:lpstr>Detaljert vurdering</vt:lpstr>
      <vt:lpstr>PowerPoint Presentation</vt:lpstr>
      <vt:lpstr>BRUKE GJERNE</vt:lpstr>
      <vt:lpstr>Noen andre verktøy og nettsider</vt:lpstr>
      <vt:lpstr>Enkeltvis og samlet vurdering</vt:lpstr>
      <vt:lpstr>Verktøy</vt:lpstr>
      <vt:lpstr>Vurdering av eksponeringspotensiale – ved innånding</vt:lpstr>
      <vt:lpstr>Grenseverdier for noen vanlige diisocyanater</vt:lpstr>
      <vt:lpstr>«Tier regelen»</vt:lpstr>
      <vt:lpstr>«Damp-fare-ratio» i forhold til ventilasjon</vt:lpstr>
      <vt:lpstr>Potensielt kontrollbehov (20°C, ingen aerosoldannelse)</vt:lpstr>
      <vt:lpstr>Kontrollbehov (20°C, ingen aerosoldannelse)</vt:lpstr>
      <vt:lpstr>Modifiserende faktorer</vt:lpstr>
      <vt:lpstr>Forbruk</vt:lpstr>
      <vt:lpstr>Mettingskonsentrasjon vs temperatur </vt:lpstr>
      <vt:lpstr>PowerPoint Presentation</vt:lpstr>
      <vt:lpstr>OPPGAVE</vt:lpstr>
      <vt:lpstr>Kontaktinformasjon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Oversikt over forskjellige verktøy for eksponeringsvurdering</dc:title>
  <dc:creator>Hans Thore Smedbold</dc:creator>
  <cp:lastModifiedBy>Hans Thore Smedbold</cp:lastModifiedBy>
  <cp:revision>6</cp:revision>
  <dcterms:created xsi:type="dcterms:W3CDTF">2023-10-28T09:44:08Z</dcterms:created>
  <dcterms:modified xsi:type="dcterms:W3CDTF">2023-10-29T06:58:31Z</dcterms:modified>
</cp:coreProperties>
</file>