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77" r:id="rId4"/>
    <p:sldId id="269" r:id="rId5"/>
    <p:sldId id="266" r:id="rId6"/>
    <p:sldId id="270" r:id="rId7"/>
    <p:sldId id="258" r:id="rId8"/>
    <p:sldId id="267" r:id="rId9"/>
    <p:sldId id="271" r:id="rId10"/>
    <p:sldId id="272" r:id="rId11"/>
    <p:sldId id="273" r:id="rId12"/>
    <p:sldId id="274" r:id="rId13"/>
    <p:sldId id="275" r:id="rId14"/>
    <p:sldId id="276" r:id="rId15"/>
    <p:sldId id="261" r:id="rId16"/>
    <p:sldId id="264" r:id="rId17"/>
    <p:sldId id="265" r:id="rId18"/>
    <p:sldId id="262" r:id="rId19"/>
    <p:sldId id="260" r:id="rId20"/>
    <p:sldId id="263" r:id="rId21"/>
    <p:sldId id="268" r:id="rId22"/>
    <p:sldId id="25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14" autoAdjust="0"/>
    <p:restoredTop sz="94660"/>
  </p:normalViewPr>
  <p:slideViewPr>
    <p:cSldViewPr snapToGrid="0">
      <p:cViewPr>
        <p:scale>
          <a:sx n="100" d="100"/>
          <a:sy n="100" d="100"/>
        </p:scale>
        <p:origin x="187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1B34C-774B-46E8-AD22-19EAB6966548}" type="datetimeFigureOut">
              <a:rPr lang="nb-NO" smtClean="0"/>
              <a:t>27.10.2023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80A6D-C5C6-4685-A44E-F07334C640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8509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1830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4357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8500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8568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0252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338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658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1518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175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0340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0182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0787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99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1970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5527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081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1254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65262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0752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19630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Ca</a:t>
            </a:r>
            <a:r>
              <a:rPr lang="nb-NO" dirty="0" smtClean="0"/>
              <a:t> 15 min innledning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80A6D-C5C6-4685-A44E-F07334C640FC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862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D51A0-AC1E-4A13-AEFD-91ACDC610D4C}" type="datetime1">
              <a:rPr lang="nb-NO" smtClean="0"/>
              <a:t>27.10.2023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759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92AB5-022A-4C70-9EB3-36D673D17A68}" type="datetime1">
              <a:rPr lang="nb-NO" smtClean="0"/>
              <a:t>27.10.2023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3783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D2734-DFC9-46CE-B325-7573134B969C}" type="datetime1">
              <a:rPr lang="nb-NO" smtClean="0"/>
              <a:t>27.10.2023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0622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94764-BCF8-49F9-9057-AAB12ED4DB19}" type="datetime1">
              <a:rPr lang="nb-NO" smtClean="0"/>
              <a:t>27.10.2023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991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FA03A-BE63-460E-B3E3-CBC4A8BCB2FF}" type="datetime1">
              <a:rPr lang="nb-NO" smtClean="0"/>
              <a:t>27.10.2023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261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A80D1-96F1-47D1-817B-963ECFD92B6C}" type="datetime1">
              <a:rPr lang="nb-NO" smtClean="0"/>
              <a:t>27.10.2023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5391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C4D1-C240-4A43-A4E0-99E3BFA08119}" type="datetime1">
              <a:rPr lang="nb-NO" smtClean="0"/>
              <a:t>27.10.2023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382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6572-17B3-405A-8AC9-4FFC86FC72BD}" type="datetime1">
              <a:rPr lang="nb-NO" smtClean="0"/>
              <a:t>27.10.2023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9077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615E-8B33-48C7-8EB2-9FF73A171D84}" type="datetime1">
              <a:rPr lang="nb-NO" smtClean="0"/>
              <a:t>27.10.2023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2940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27CF-1468-4C84-B5F5-FBF2A2C8BCA3}" type="datetime1">
              <a:rPr lang="nb-NO" smtClean="0"/>
              <a:t>27.10.2023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4503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6745-448C-4C40-B03E-745901CA4273}" type="datetime1">
              <a:rPr lang="nb-NO" smtClean="0"/>
              <a:t>27.10.2023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538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F8C1C-C806-4515-B9DC-31A30BFF3E7B}" type="datetime1">
              <a:rPr lang="nb-NO" smtClean="0"/>
              <a:t>27.10.2023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87D43-0DCB-4A11-A7CD-57D522DC01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631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sercontent.one/wp/yrkeshygiene.no/wp-content/uploads/2021/04/Eksamensoppgave-IO8500-Analyse-av-data-under-rapporteringsgrensen-Austigard-og-Smedbold.pdf" TargetMode="Externa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 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51560" y="1942330"/>
            <a:ext cx="6858000" cy="683303"/>
          </a:xfrm>
        </p:spPr>
        <p:txBody>
          <a:bodyPr>
            <a:normAutofit/>
          </a:bodyPr>
          <a:lstStyle/>
          <a:p>
            <a:r>
              <a:rPr lang="nb-NO" sz="3600" dirty="0" smtClean="0"/>
              <a:t>Vurdering av usikkerhet i målinger</a:t>
            </a:r>
            <a:endParaRPr lang="nb-NO" sz="3600" dirty="0"/>
          </a:p>
        </p:txBody>
      </p:sp>
      <p:pic>
        <p:nvPicPr>
          <p:cNvPr id="1026" name="Picture 2" descr="https://lh7-eu.googleusercontent.com/W0Nr6xyBaIGY8Ha4PZVg9EC0d0vWZ_2lAO-xN3lYsBSQdg0kuUysLBlPpsUF-EUhT0f-gs9E0yO9HTKJAEGPtBuy6kENTfgaOQ5SJ_Rzo0pjiIOIPjE8KXHojFZh8p1n3OjrjvBZzVy1xDpppe4ZgZrj_w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65314"/>
            <a:ext cx="3431078" cy="100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875211" y="1030922"/>
            <a:ext cx="5094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Arbeidsmiljøenheten</a:t>
            </a:r>
          </a:p>
          <a:p>
            <a:r>
              <a:rPr lang="nb-NO" dirty="0" smtClean="0"/>
              <a:t>Åse Dalseth Austigard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7715" r="3714" b="8827"/>
          <a:stretch/>
        </p:blipFill>
        <p:spPr>
          <a:xfrm>
            <a:off x="522513" y="2442758"/>
            <a:ext cx="8281853" cy="432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09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Usikkerhet i målinger </a:t>
            </a:r>
            <a:r>
              <a:rPr lang="nb-NO" dirty="0" smtClean="0"/>
              <a:t>kommer </a:t>
            </a:r>
            <a:r>
              <a:rPr lang="nb-NO" dirty="0" smtClean="0"/>
              <a:t>av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Variasjon i </a:t>
            </a:r>
            <a:r>
              <a:rPr lang="nb-NO" dirty="0" smtClean="0"/>
              <a:t>fenomenet vi observerer</a:t>
            </a:r>
          </a:p>
          <a:p>
            <a:r>
              <a:rPr lang="nb-NO" dirty="0" smtClean="0"/>
              <a:t>Oppløsning på målingene/ observasjonstid</a:t>
            </a:r>
          </a:p>
          <a:p>
            <a:r>
              <a:rPr lang="nb-NO" dirty="0" smtClean="0"/>
              <a:t>Feilkilder i metoden</a:t>
            </a:r>
          </a:p>
          <a:p>
            <a:endParaRPr lang="nb-NO" dirty="0"/>
          </a:p>
          <a:p>
            <a:r>
              <a:rPr lang="nb-NO" dirty="0" smtClean="0"/>
              <a:t>Hvor </a:t>
            </a:r>
            <a:r>
              <a:rPr lang="nb-NO" dirty="0" smtClean="0"/>
              <a:t>godt vi klarer å beskrive og tolke </a:t>
            </a:r>
            <a:r>
              <a:rPr lang="nb-NO" dirty="0" smtClean="0"/>
              <a:t>dette er </a:t>
            </a:r>
            <a:r>
              <a:rPr lang="nb-NO" dirty="0" smtClean="0"/>
              <a:t>det som avgjør om vi treffer på vår </a:t>
            </a:r>
            <a:r>
              <a:rPr lang="nb-NO" dirty="0" smtClean="0"/>
              <a:t>usikkerhetsevaluering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(Listene som følger er ikke uttømmende)</a:t>
            </a:r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613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Usikkerhet i målinger </a:t>
            </a:r>
            <a:r>
              <a:rPr lang="nb-NO" dirty="0" smtClean="0"/>
              <a:t>kommer </a:t>
            </a:r>
            <a:r>
              <a:rPr lang="nb-NO" dirty="0" smtClean="0"/>
              <a:t>av</a:t>
            </a:r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3</a:t>
            </a:fld>
            <a:endParaRPr lang="nb-NO"/>
          </a:p>
        </p:txBody>
      </p:sp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4"/>
          <a:srcRect l="2368" t="10820" r="34342" b="26491"/>
          <a:stretch/>
        </p:blipFill>
        <p:spPr>
          <a:xfrm>
            <a:off x="0" y="1763215"/>
            <a:ext cx="9144000" cy="509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Kilder til usikkerhet i målinger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628650" y="1593668"/>
            <a:ext cx="8419556" cy="48942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Omstendigheter</a:t>
            </a:r>
            <a:endParaRPr lang="nb-NO" dirty="0" smtClean="0"/>
          </a:p>
          <a:p>
            <a:r>
              <a:rPr lang="nb-NO" dirty="0" smtClean="0"/>
              <a:t>Vær, vind, </a:t>
            </a:r>
            <a:r>
              <a:rPr lang="nb-NO" dirty="0" smtClean="0"/>
              <a:t>årstid</a:t>
            </a:r>
          </a:p>
          <a:p>
            <a:r>
              <a:rPr lang="nb-NO" dirty="0" smtClean="0"/>
              <a:t>Vannstand</a:t>
            </a:r>
            <a:r>
              <a:rPr lang="nb-NO" dirty="0"/>
              <a:t>, </a:t>
            </a:r>
            <a:r>
              <a:rPr lang="nb-NO" dirty="0" smtClean="0"/>
              <a:t>månefaser</a:t>
            </a:r>
            <a:endParaRPr lang="nb-NO" dirty="0" smtClean="0"/>
          </a:p>
          <a:p>
            <a:r>
              <a:rPr lang="nb-NO" dirty="0" smtClean="0"/>
              <a:t>Ventilasjon, punktavsug og plassering</a:t>
            </a:r>
          </a:p>
          <a:p>
            <a:r>
              <a:rPr lang="nb-NO" dirty="0" smtClean="0"/>
              <a:t>Inne/ ute</a:t>
            </a:r>
            <a:endParaRPr lang="nb-NO" dirty="0" smtClean="0"/>
          </a:p>
          <a:p>
            <a:r>
              <a:rPr lang="nb-NO" dirty="0" smtClean="0"/>
              <a:t>Romvolum og –inndeling</a:t>
            </a:r>
          </a:p>
          <a:p>
            <a:r>
              <a:rPr lang="nb-NO" dirty="0" smtClean="0"/>
              <a:t>Valg om strategi og hvem vi måler på</a:t>
            </a:r>
            <a:endParaRPr lang="nb-NO" dirty="0" smtClean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1743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Kilder til usikkerhet i målinger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628650" y="1593668"/>
            <a:ext cx="8419556" cy="48942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smtClean="0"/>
              <a:t>Variasjon i</a:t>
            </a:r>
            <a:r>
              <a:rPr lang="nb-NO" dirty="0" smtClean="0"/>
              <a:t> </a:t>
            </a:r>
            <a:r>
              <a:rPr lang="nb-NO" dirty="0" smtClean="0"/>
              <a:t>arbeid</a:t>
            </a:r>
          </a:p>
          <a:p>
            <a:r>
              <a:rPr lang="nb-NO" dirty="0" smtClean="0"/>
              <a:t>Oppgaver</a:t>
            </a:r>
          </a:p>
          <a:p>
            <a:r>
              <a:rPr lang="nb-NO" dirty="0" smtClean="0"/>
              <a:t>Måte å gjøre arbeidsoppgavene på</a:t>
            </a:r>
          </a:p>
          <a:p>
            <a:r>
              <a:rPr lang="nb-NO" dirty="0" smtClean="0"/>
              <a:t>Avstand til kilde</a:t>
            </a:r>
          </a:p>
          <a:p>
            <a:r>
              <a:rPr lang="nb-NO" dirty="0" smtClean="0"/>
              <a:t>Hvor lenge oppgavene varer (kontra hva vi tror)</a:t>
            </a:r>
          </a:p>
          <a:p>
            <a:r>
              <a:rPr lang="nb-NO" dirty="0" smtClean="0"/>
              <a:t>Annet samtidig arbeid eller </a:t>
            </a:r>
            <a:r>
              <a:rPr lang="nb-NO" dirty="0" smtClean="0"/>
              <a:t>aktivitet</a:t>
            </a:r>
          </a:p>
          <a:p>
            <a:r>
              <a:rPr lang="nb-NO" dirty="0" smtClean="0"/>
              <a:t>Prosess-syklus og antall av disse</a:t>
            </a:r>
          </a:p>
          <a:p>
            <a:r>
              <a:rPr lang="nb-NO" dirty="0" smtClean="0"/>
              <a:t>Biologiske prosesser</a:t>
            </a:r>
          </a:p>
          <a:p>
            <a:r>
              <a:rPr lang="nb-NO" dirty="0" smtClean="0"/>
              <a:t>Kraft-bruk</a:t>
            </a:r>
            <a:endParaRPr lang="nb-NO" dirty="0" smtClean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8691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Kilder til usikkerhet i målinger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628650" y="1593668"/>
            <a:ext cx="8419556" cy="48942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 smtClean="0"/>
              <a:t>Prøvetaking </a:t>
            </a:r>
            <a:r>
              <a:rPr lang="nb-NO" dirty="0" smtClean="0"/>
              <a:t>og analyser</a:t>
            </a:r>
          </a:p>
          <a:p>
            <a:r>
              <a:rPr lang="nb-NO" dirty="0" smtClean="0"/>
              <a:t>Plassering av måleutstyr</a:t>
            </a:r>
          </a:p>
          <a:p>
            <a:r>
              <a:rPr lang="nb-NO" dirty="0" smtClean="0"/>
              <a:t>Påvirker målingen det som skal måles?</a:t>
            </a:r>
            <a:endParaRPr lang="nb-NO" dirty="0" smtClean="0"/>
          </a:p>
          <a:p>
            <a:r>
              <a:rPr lang="nb-NO" dirty="0" smtClean="0"/>
              <a:t>Prøvetakingstid og responstid</a:t>
            </a:r>
          </a:p>
          <a:p>
            <a:r>
              <a:rPr lang="nb-NO" dirty="0" smtClean="0"/>
              <a:t>Sensitivitet </a:t>
            </a:r>
            <a:r>
              <a:rPr lang="nb-NO" dirty="0"/>
              <a:t>(hvor mye til stede for å finne det</a:t>
            </a:r>
            <a:r>
              <a:rPr lang="nb-NO" dirty="0" smtClean="0"/>
              <a:t>); </a:t>
            </a:r>
            <a:r>
              <a:rPr lang="nb-NO" dirty="0"/>
              <a:t>LOD og </a:t>
            </a:r>
            <a:r>
              <a:rPr lang="nb-NO" dirty="0" smtClean="0"/>
              <a:t>LOQ</a:t>
            </a:r>
            <a:endParaRPr lang="nb-NO" dirty="0" smtClean="0"/>
          </a:p>
          <a:p>
            <a:r>
              <a:rPr lang="nb-NO" dirty="0" smtClean="0"/>
              <a:t>Spesifisitet </a:t>
            </a:r>
            <a:endParaRPr lang="nb-NO" dirty="0" smtClean="0"/>
          </a:p>
          <a:p>
            <a:pPr lvl="1"/>
            <a:r>
              <a:rPr lang="nb-NO" dirty="0"/>
              <a:t>M</a:t>
            </a:r>
            <a:r>
              <a:rPr lang="nb-NO" dirty="0" smtClean="0"/>
              <a:t>åler utstyret det </a:t>
            </a:r>
            <a:r>
              <a:rPr lang="nb-NO" dirty="0" smtClean="0"/>
              <a:t>den skal måle, ikke noe </a:t>
            </a:r>
            <a:r>
              <a:rPr lang="nb-NO" dirty="0" smtClean="0"/>
              <a:t>annet? </a:t>
            </a:r>
          </a:p>
          <a:p>
            <a:pPr lvl="1"/>
            <a:r>
              <a:rPr lang="nb-NO" dirty="0" smtClean="0"/>
              <a:t>Måler vi noe som er lett eller billig å måle som en </a:t>
            </a:r>
            <a:r>
              <a:rPr lang="nb-NO" dirty="0" err="1" smtClean="0"/>
              <a:t>proxy</a:t>
            </a:r>
            <a:r>
              <a:rPr lang="nb-NO" dirty="0" smtClean="0"/>
              <a:t>, i stedet for det vi er på jakt etter?)</a:t>
            </a:r>
          </a:p>
          <a:p>
            <a:pPr lvl="2"/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r>
              <a:rPr lang="nb-NO" dirty="0" smtClean="0"/>
              <a:t> i inneklima</a:t>
            </a:r>
          </a:p>
          <a:p>
            <a:pPr lvl="2"/>
            <a:r>
              <a:rPr lang="nb-NO" dirty="0" smtClean="0"/>
              <a:t>Gravimetrisk </a:t>
            </a:r>
            <a:r>
              <a:rPr lang="nb-NO" dirty="0"/>
              <a:t>bestemmelse av sveiserøyk, hvor vi trolig burde ha telt partikler</a:t>
            </a:r>
            <a:endParaRPr lang="nb-NO" dirty="0" smtClean="0"/>
          </a:p>
          <a:p>
            <a:r>
              <a:rPr lang="nb-NO" dirty="0" smtClean="0"/>
              <a:t>Endres prøven under transport/ oppbevaring</a:t>
            </a:r>
            <a:r>
              <a:rPr lang="nb-NO" dirty="0" smtClean="0"/>
              <a:t>?</a:t>
            </a:r>
          </a:p>
          <a:p>
            <a:r>
              <a:rPr lang="nb-NO" dirty="0" smtClean="0"/>
              <a:t>Kalibreringsnivå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974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Statistiske vurdering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EN 689 (innånding) </a:t>
            </a:r>
          </a:p>
          <a:p>
            <a:pPr lvl="1"/>
            <a:r>
              <a:rPr lang="nb-NO" dirty="0" smtClean="0"/>
              <a:t>95% øvre konfidensintervall</a:t>
            </a:r>
          </a:p>
          <a:p>
            <a:pPr lvl="1"/>
            <a:r>
              <a:rPr lang="nb-NO" dirty="0" smtClean="0"/>
              <a:t>Samme SEG?</a:t>
            </a:r>
          </a:p>
          <a:p>
            <a:r>
              <a:rPr lang="nb-NO" dirty="0" smtClean="0"/>
              <a:t>NS </a:t>
            </a:r>
            <a:r>
              <a:rPr lang="nb-NO" dirty="0" smtClean="0"/>
              <a:t>4815-1 eller NS-En ISO 9612 </a:t>
            </a:r>
            <a:r>
              <a:rPr lang="nb-NO" dirty="0" smtClean="0"/>
              <a:t>(støy) </a:t>
            </a:r>
          </a:p>
          <a:p>
            <a:pPr lvl="1"/>
            <a:r>
              <a:rPr lang="nb-NO" dirty="0" smtClean="0"/>
              <a:t>forenklet vurdering eller teknisk metode</a:t>
            </a:r>
            <a:endParaRPr lang="nb-NO" dirty="0" smtClean="0"/>
          </a:p>
          <a:p>
            <a:r>
              <a:rPr lang="nb-NO" dirty="0" smtClean="0"/>
              <a:t>NS 5349 (Vibrasjon)</a:t>
            </a:r>
          </a:p>
          <a:p>
            <a:pPr lvl="1"/>
            <a:r>
              <a:rPr lang="nb-NO" dirty="0" smtClean="0"/>
              <a:t>Standardavvik på snitt av RMS-verdier</a:t>
            </a:r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3694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3" name="Plassholder for innhold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913" y="1764665"/>
            <a:ext cx="4056037" cy="4351338"/>
          </a:xfrm>
        </p:spPr>
      </p:pic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68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9</a:t>
            </a:fld>
            <a:endParaRPr lang="nb-NO"/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11755"/>
            <a:ext cx="7886700" cy="3379077"/>
          </a:xfrm>
        </p:spPr>
      </p:pic>
    </p:spTree>
    <p:extLst>
      <p:ext uri="{BB962C8B-B14F-4D97-AF65-F5344CB8AC3E}">
        <p14:creationId xmlns:p14="http://schemas.microsoft.com/office/powerpoint/2010/main" val="166556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10</a:t>
            </a:fld>
            <a:endParaRPr lang="nb-NO"/>
          </a:p>
        </p:txBody>
      </p:sp>
      <p:pic>
        <p:nvPicPr>
          <p:cNvPr id="12" name="Plassholder for innhold 1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11755"/>
            <a:ext cx="7886700" cy="3379077"/>
          </a:xfrm>
        </p:spPr>
      </p:pic>
    </p:spTree>
    <p:extLst>
      <p:ext uri="{BB962C8B-B14F-4D97-AF65-F5344CB8AC3E}">
        <p14:creationId xmlns:p14="http://schemas.microsoft.com/office/powerpoint/2010/main" val="267702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11</a:t>
            </a:fld>
            <a:endParaRPr lang="nb-NO"/>
          </a:p>
        </p:txBody>
      </p:sp>
      <p:pic>
        <p:nvPicPr>
          <p:cNvPr id="9" name="Plassholder for innhold 8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11755"/>
            <a:ext cx="7886700" cy="3379077"/>
          </a:xfrm>
        </p:spPr>
      </p:pic>
    </p:spTree>
    <p:extLst>
      <p:ext uri="{BB962C8B-B14F-4D97-AF65-F5344CB8AC3E}">
        <p14:creationId xmlns:p14="http://schemas.microsoft.com/office/powerpoint/2010/main" val="271801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12</a:t>
            </a:fld>
            <a:endParaRPr lang="nb-NO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11755"/>
            <a:ext cx="7886700" cy="3379077"/>
          </a:xfrm>
        </p:spPr>
      </p:pic>
    </p:spTree>
    <p:extLst>
      <p:ext uri="{BB962C8B-B14F-4D97-AF65-F5344CB8AC3E}">
        <p14:creationId xmlns:p14="http://schemas.microsoft.com/office/powerpoint/2010/main" val="330311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13</a:t>
            </a:fld>
            <a:endParaRPr lang="nb-NO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11755"/>
            <a:ext cx="7886700" cy="3379077"/>
          </a:xfrm>
        </p:spPr>
      </p:pic>
    </p:spTree>
    <p:extLst>
      <p:ext uri="{BB962C8B-B14F-4D97-AF65-F5344CB8AC3E}">
        <p14:creationId xmlns:p14="http://schemas.microsoft.com/office/powerpoint/2010/main" val="347726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14</a:t>
            </a:fld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32" y="1729837"/>
            <a:ext cx="3476020" cy="4351338"/>
          </a:xfr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110" y="2313012"/>
            <a:ext cx="4131573" cy="3753047"/>
          </a:xfrm>
          <a:prstGeom prst="rect">
            <a:avLst/>
          </a:prstGeom>
        </p:spPr>
      </p:pic>
      <p:sp>
        <p:nvSpPr>
          <p:cNvPr id="8" name="Pil høyre 7"/>
          <p:cNvSpPr/>
          <p:nvPr/>
        </p:nvSpPr>
        <p:spPr>
          <a:xfrm>
            <a:off x="3849189" y="3535680"/>
            <a:ext cx="544921" cy="3483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116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81881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Ulike </a:t>
            </a:r>
            <a:r>
              <a:rPr lang="nb-NO" dirty="0" err="1" smtClean="0"/>
              <a:t>lognormale</a:t>
            </a:r>
            <a:r>
              <a:rPr lang="nb-NO" dirty="0" smtClean="0"/>
              <a:t> fordelinger med forskjellig usikkerhet</a:t>
            </a:r>
            <a:endParaRPr lang="nb-NO" dirty="0"/>
          </a:p>
        </p:txBody>
      </p:sp>
      <p:pic>
        <p:nvPicPr>
          <p:cNvPr id="2" name="Plassholder for innhold 1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0878" t="25611" r="32395" b="37322"/>
          <a:stretch/>
        </p:blipFill>
        <p:spPr>
          <a:xfrm>
            <a:off x="787401" y="1547007"/>
            <a:ext cx="7383322" cy="4974443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0" y="6540500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hlinkClick r:id="rId5"/>
              </a:rPr>
              <a:t>https://usercontent.one/wp/yrkeshygiene.no/wp-content/uploads/2021/04/Eksamensoppgave-IO8500-Analyse-av-data-under-rapporteringsgrensen-Austigard-og-Smedbold.pdf</a:t>
            </a:r>
            <a:endParaRPr lang="nb-NO" sz="900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8306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4"/>
          <a:srcRect l="32059" t="14869" r="32711" b="15277"/>
          <a:stretch/>
        </p:blipFill>
        <p:spPr>
          <a:xfrm>
            <a:off x="224590" y="1262754"/>
            <a:ext cx="8657182" cy="482775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3" name="Rektangel 2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121920" y="6329889"/>
            <a:ext cx="83428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https://www.arbeidstilsynet.no/tema/kjemikalier/kartlegging-eksponering-for-kjemikalier/vurdering-av-maleresultat/statistisk-vurdering/</a:t>
            </a:r>
          </a:p>
        </p:txBody>
      </p:sp>
      <p:sp>
        <p:nvSpPr>
          <p:cNvPr id="9" name="Tittel 5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97628"/>
          </a:xfrm>
        </p:spPr>
        <p:txBody>
          <a:bodyPr/>
          <a:lstStyle/>
          <a:p>
            <a:r>
              <a:rPr lang="nb-NO" dirty="0" smtClean="0"/>
              <a:t>EØK ved </a:t>
            </a:r>
            <a:r>
              <a:rPr lang="nb-NO" dirty="0" err="1" smtClean="0"/>
              <a:t>lognormalfordelte</a:t>
            </a:r>
            <a:r>
              <a:rPr lang="nb-NO" dirty="0" smtClean="0"/>
              <a:t> data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1781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121920" y="6329889"/>
            <a:ext cx="83428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https://www.arbeidstilsynet.no/tema/kjemikalier/kartlegging-eksponering-for-kjemikalier/vurdering-av-maleresultat/statistisk-vurdering/</a:t>
            </a:r>
          </a:p>
        </p:txBody>
      </p:sp>
      <p:sp>
        <p:nvSpPr>
          <p:cNvPr id="9" name="Tittel 5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97628"/>
          </a:xfrm>
        </p:spPr>
        <p:txBody>
          <a:bodyPr/>
          <a:lstStyle/>
          <a:p>
            <a:r>
              <a:rPr lang="nb-NO" dirty="0" smtClean="0"/>
              <a:t>EØK ved normalfordelte data</a:t>
            </a:r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4"/>
          <a:srcRect l="26474" t="31344" r="20369" b="18943"/>
          <a:stretch/>
        </p:blipFill>
        <p:spPr>
          <a:xfrm>
            <a:off x="504967" y="1300392"/>
            <a:ext cx="8011299" cy="4827454"/>
          </a:xfrm>
          <a:prstGeom prst="rect">
            <a:avLst/>
          </a:prstGeom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2868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Utvalgte U</a:t>
            </a:r>
            <a:r>
              <a:rPr lang="nb-NO" baseline="-25000" dirty="0" smtClean="0"/>
              <a:t>T</a:t>
            </a:r>
            <a:r>
              <a:rPr lang="nb-NO" dirty="0" smtClean="0"/>
              <a:t>-verdier</a:t>
            </a:r>
            <a:endParaRPr lang="nb-NO" dirty="0"/>
          </a:p>
        </p:txBody>
      </p:sp>
      <p:graphicFrame>
        <p:nvGraphicFramePr>
          <p:cNvPr id="2" name="Plassholder for innhold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6309124"/>
              </p:ext>
            </p:extLst>
          </p:nvPr>
        </p:nvGraphicFramePr>
        <p:xfrm>
          <a:off x="628650" y="1825625"/>
          <a:ext cx="7886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3401727752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624990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Antall målinger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U</a:t>
                      </a:r>
                      <a:r>
                        <a:rPr lang="nb-NO" sz="2400" baseline="-25000" dirty="0" smtClean="0"/>
                        <a:t>T</a:t>
                      </a:r>
                      <a:endParaRPr lang="nb-NO" sz="24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67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6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2,187</a:t>
                      </a:r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917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10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2,005</a:t>
                      </a:r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46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20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1,870</a:t>
                      </a:r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86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30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1,820</a:t>
                      </a:r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35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50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30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Uendelig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1,640</a:t>
                      </a:r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893420"/>
                  </a:ext>
                </a:extLst>
              </a:tr>
            </a:tbl>
          </a:graphicData>
        </a:graphic>
      </p:graphicFrame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3258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Datasett med mange under LOD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Gjennomsnittet kryper nedover</a:t>
            </a:r>
          </a:p>
          <a:p>
            <a:r>
              <a:rPr lang="nb-NO" dirty="0" smtClean="0"/>
              <a:t>Standardavviket synker om du </a:t>
            </a:r>
          </a:p>
          <a:p>
            <a:pPr lvl="1"/>
            <a:r>
              <a:rPr lang="nb-NO" dirty="0" smtClean="0"/>
              <a:t>Erstatter verdier under LOD med fast verdi</a:t>
            </a:r>
          </a:p>
          <a:p>
            <a:pPr lvl="1"/>
            <a:r>
              <a:rPr lang="nb-NO" dirty="0" smtClean="0"/>
              <a:t>Ikke tar med verdier under LOD</a:t>
            </a:r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379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539931" y="365126"/>
            <a:ext cx="8264435" cy="1325563"/>
          </a:xfrm>
        </p:spPr>
        <p:txBody>
          <a:bodyPr/>
          <a:lstStyle/>
          <a:p>
            <a:r>
              <a:rPr lang="nb-NO" dirty="0" err="1" smtClean="0"/>
              <a:t>Forenkelt</a:t>
            </a:r>
            <a:r>
              <a:rPr lang="nb-NO" dirty="0" smtClean="0"/>
              <a:t> usikkerhetsvurdering støy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NS 4815-1 Tillegg C; tabell C.1. Usikkerhet U i dB</a:t>
            </a:r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20</a:t>
            </a:fld>
            <a:endParaRPr lang="nb-NO"/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335111"/>
              </p:ext>
            </p:extLst>
          </p:nvPr>
        </p:nvGraphicFramePr>
        <p:xfrm>
          <a:off x="714102" y="2629205"/>
          <a:ext cx="7437120" cy="2273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8298">
                  <a:extLst>
                    <a:ext uri="{9D8B030D-6E8A-4147-A177-3AD203B41FA5}">
                      <a16:colId xmlns:a16="http://schemas.microsoft.com/office/drawing/2014/main" val="946200051"/>
                    </a:ext>
                  </a:extLst>
                </a:gridCol>
                <a:gridCol w="2029097">
                  <a:extLst>
                    <a:ext uri="{9D8B030D-6E8A-4147-A177-3AD203B41FA5}">
                      <a16:colId xmlns:a16="http://schemas.microsoft.com/office/drawing/2014/main" val="184797356"/>
                    </a:ext>
                  </a:extLst>
                </a:gridCol>
                <a:gridCol w="2159725">
                  <a:extLst>
                    <a:ext uri="{9D8B030D-6E8A-4147-A177-3AD203B41FA5}">
                      <a16:colId xmlns:a16="http://schemas.microsoft.com/office/drawing/2014/main" val="2582197236"/>
                    </a:ext>
                  </a:extLst>
                </a:gridCol>
              </a:tblGrid>
              <a:tr h="889058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Forhold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dirty="0" smtClean="0"/>
                        <a:t>Konstante lydforhold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dirty="0" smtClean="0"/>
                        <a:t>Varierende lydforhold</a:t>
                      </a:r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217865"/>
                  </a:ext>
                </a:extLst>
              </a:tr>
              <a:tr h="692308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Stasjonær arbeidsplass</a:t>
                      </a:r>
                      <a:endParaRPr lang="nb-NO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dirty="0" smtClean="0"/>
                        <a:t>3</a:t>
                      </a:r>
                      <a:endParaRPr lang="nb-NO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dirty="0" smtClean="0"/>
                        <a:t>4</a:t>
                      </a:r>
                      <a:endParaRPr lang="nb-NO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0255346"/>
                  </a:ext>
                </a:extLst>
              </a:tr>
              <a:tr h="692308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Bevegelig arbeidsplass</a:t>
                      </a:r>
                      <a:endParaRPr lang="nb-NO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dirty="0" smtClean="0"/>
                        <a:t>5</a:t>
                      </a:r>
                      <a:endParaRPr lang="nb-NO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dirty="0" smtClean="0"/>
                        <a:t>6</a:t>
                      </a:r>
                      <a:endParaRPr lang="nb-NO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7276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19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Indikasjoner på større variasjon enn resultatene skulle tilsi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/>
          </a:p>
          <a:p>
            <a:r>
              <a:rPr lang="nb-NO" dirty="0"/>
              <a:t> </a:t>
            </a:r>
            <a:r>
              <a:rPr lang="nb-NO" dirty="0" smtClean="0"/>
              <a:t>F.eks</a:t>
            </a:r>
            <a:r>
              <a:rPr lang="nb-NO" dirty="0"/>
              <a:t>. hvis vi har gjort målinger og forventer en log-normal fordeling og finner en normal fordeling så kan det være et hint om at vi kanskje har mange feilkilder i målingene våre som vi ikke har tilstrekkelig kontroll på</a:t>
            </a:r>
            <a:r>
              <a:rPr lang="nb-NO" dirty="0" smtClean="0"/>
              <a:t>.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695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Forsvarlig vurdering av usikkerhet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Bruk målinger, kontroller dine egne </a:t>
            </a:r>
            <a:r>
              <a:rPr lang="nb-NO" dirty="0" smtClean="0"/>
              <a:t>vurderinger</a:t>
            </a:r>
            <a:endParaRPr lang="nb-NO" dirty="0" smtClean="0"/>
          </a:p>
          <a:p>
            <a:r>
              <a:rPr lang="nb-NO" dirty="0" smtClean="0"/>
              <a:t>Bruk </a:t>
            </a:r>
            <a:r>
              <a:rPr lang="nb-NO" dirty="0" err="1" smtClean="0"/>
              <a:t>statisikk</a:t>
            </a:r>
            <a:r>
              <a:rPr lang="nb-NO" dirty="0" smtClean="0"/>
              <a:t>, men vær kritisk, skjønn hva statistikken kan gjøre for deg, og når den har begrensninger</a:t>
            </a:r>
          </a:p>
          <a:p>
            <a:r>
              <a:rPr lang="nb-NO" dirty="0" smtClean="0"/>
              <a:t>All </a:t>
            </a:r>
            <a:r>
              <a:rPr lang="nb-NO" dirty="0" smtClean="0"/>
              <a:t>statistikk </a:t>
            </a:r>
            <a:r>
              <a:rPr lang="nb-NO" dirty="0" smtClean="0"/>
              <a:t>har en viss sannsynlighet for høyere verdier, eller for at du likevel tar feil</a:t>
            </a:r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3174274" y="2259874"/>
            <a:ext cx="1516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 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87D43-0DCB-4A11-A7CD-57D522DC01F6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2711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3850</TotalTime>
  <Words>606</Words>
  <Application>Microsoft Office PowerPoint</Application>
  <PresentationFormat>Skjermfremvisning (4:3)</PresentationFormat>
  <Paragraphs>181</Paragraphs>
  <Slides>22</Slides>
  <Notes>21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Office-tema</vt:lpstr>
      <vt:lpstr> </vt:lpstr>
      <vt:lpstr>Usikkerhet i målinger kommer av</vt:lpstr>
      <vt:lpstr>Usikkerhet i målinger kommer av</vt:lpstr>
      <vt:lpstr>Kilder til usikkerhet i målinger</vt:lpstr>
      <vt:lpstr>Kilder til usikkerhet i målinger</vt:lpstr>
      <vt:lpstr>Kilder til usikkerhet i målinger</vt:lpstr>
      <vt:lpstr>Statistiske vurdering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Ulike lognormale fordelinger med forskjellig usikkerhet</vt:lpstr>
      <vt:lpstr>EØK ved lognormalfordelte data</vt:lpstr>
      <vt:lpstr>EØK ved normalfordelte data</vt:lpstr>
      <vt:lpstr>Utvalgte UT-verdier</vt:lpstr>
      <vt:lpstr>Datasett med mange under LOD</vt:lpstr>
      <vt:lpstr>Forenkelt usikkerhetsvurdering støy</vt:lpstr>
      <vt:lpstr>Indikasjoner på større variasjon enn resultatene skulle tilsi</vt:lpstr>
      <vt:lpstr>Forsvarlig vurdering av usikkerhet</vt:lpstr>
    </vt:vector>
  </TitlesOfParts>
  <Company>Trondheim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</dc:title>
  <dc:creator>Åse Dalseth Austigard</dc:creator>
  <cp:lastModifiedBy>Åse Dalseth Austigard</cp:lastModifiedBy>
  <cp:revision>29</cp:revision>
  <dcterms:created xsi:type="dcterms:W3CDTF">2023-10-25T13:57:14Z</dcterms:created>
  <dcterms:modified xsi:type="dcterms:W3CDTF">2023-10-28T21:05:32Z</dcterms:modified>
</cp:coreProperties>
</file>