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962" r:id="rId2"/>
    <p:sldId id="877" r:id="rId3"/>
    <p:sldId id="1050" r:id="rId4"/>
    <p:sldId id="1051" r:id="rId5"/>
    <p:sldId id="1052" r:id="rId6"/>
    <p:sldId id="1053" r:id="rId7"/>
    <p:sldId id="1054" r:id="rId8"/>
    <p:sldId id="1056" r:id="rId9"/>
    <p:sldId id="1057" r:id="rId10"/>
    <p:sldId id="1058" r:id="rId11"/>
    <p:sldId id="1059" r:id="rId12"/>
    <p:sldId id="1060" r:id="rId13"/>
    <p:sldId id="1061" r:id="rId14"/>
    <p:sldId id="1062" r:id="rId15"/>
    <p:sldId id="1063" r:id="rId16"/>
    <p:sldId id="1064" r:id="rId17"/>
    <p:sldId id="1172" r:id="rId18"/>
    <p:sldId id="1066" r:id="rId19"/>
    <p:sldId id="1067" r:id="rId20"/>
    <p:sldId id="1068" r:id="rId21"/>
    <p:sldId id="1069" r:id="rId22"/>
    <p:sldId id="1168" r:id="rId23"/>
    <p:sldId id="1073" r:id="rId24"/>
    <p:sldId id="1074" r:id="rId25"/>
    <p:sldId id="1075" r:id="rId26"/>
    <p:sldId id="1076" r:id="rId27"/>
    <p:sldId id="1077" r:id="rId28"/>
    <p:sldId id="1078" r:id="rId29"/>
    <p:sldId id="1079" r:id="rId30"/>
    <p:sldId id="1080" r:id="rId31"/>
    <p:sldId id="1081" r:id="rId32"/>
    <p:sldId id="1082" r:id="rId33"/>
    <p:sldId id="1083" r:id="rId34"/>
    <p:sldId id="1085" r:id="rId35"/>
    <p:sldId id="1084" r:id="rId36"/>
    <p:sldId id="1086" r:id="rId37"/>
    <p:sldId id="1173" r:id="rId38"/>
    <p:sldId id="1088" r:id="rId39"/>
    <p:sldId id="1089" r:id="rId40"/>
    <p:sldId id="1090" r:id="rId41"/>
    <p:sldId id="1091" r:id="rId42"/>
    <p:sldId id="1092" r:id="rId43"/>
    <p:sldId id="1093" r:id="rId44"/>
    <p:sldId id="1094" r:id="rId45"/>
    <p:sldId id="1095" r:id="rId46"/>
    <p:sldId id="1096" r:id="rId47"/>
    <p:sldId id="1097" r:id="rId48"/>
    <p:sldId id="1098" r:id="rId49"/>
    <p:sldId id="1099" r:id="rId50"/>
    <p:sldId id="1100" r:id="rId51"/>
    <p:sldId id="1101" r:id="rId52"/>
    <p:sldId id="1102" r:id="rId53"/>
    <p:sldId id="1103" r:id="rId54"/>
    <p:sldId id="1104" r:id="rId55"/>
    <p:sldId id="1105" r:id="rId56"/>
    <p:sldId id="1174" r:id="rId57"/>
    <p:sldId id="1106" r:id="rId58"/>
    <p:sldId id="1107" r:id="rId59"/>
    <p:sldId id="1108" r:id="rId60"/>
    <p:sldId id="1109" r:id="rId61"/>
    <p:sldId id="1110" r:id="rId62"/>
    <p:sldId id="1111" r:id="rId63"/>
    <p:sldId id="1112" r:id="rId64"/>
    <p:sldId id="1113" r:id="rId65"/>
    <p:sldId id="1114" r:id="rId66"/>
    <p:sldId id="1115" r:id="rId67"/>
    <p:sldId id="1116" r:id="rId68"/>
    <p:sldId id="1117" r:id="rId69"/>
    <p:sldId id="1118" r:id="rId70"/>
    <p:sldId id="1120" r:id="rId71"/>
    <p:sldId id="1121" r:id="rId72"/>
    <p:sldId id="1122" r:id="rId73"/>
    <p:sldId id="1123" r:id="rId74"/>
    <p:sldId id="1124" r:id="rId75"/>
    <p:sldId id="1125" r:id="rId76"/>
    <p:sldId id="1126" r:id="rId77"/>
    <p:sldId id="1127" r:id="rId78"/>
    <p:sldId id="1128" r:id="rId79"/>
    <p:sldId id="1129" r:id="rId80"/>
    <p:sldId id="1130" r:id="rId81"/>
    <p:sldId id="1131" r:id="rId82"/>
    <p:sldId id="1132" r:id="rId83"/>
    <p:sldId id="1133" r:id="rId84"/>
    <p:sldId id="1134" r:id="rId85"/>
    <p:sldId id="1135" r:id="rId86"/>
    <p:sldId id="1136" r:id="rId87"/>
    <p:sldId id="1137" r:id="rId88"/>
    <p:sldId id="1138" r:id="rId89"/>
    <p:sldId id="1139" r:id="rId90"/>
    <p:sldId id="1140" r:id="rId91"/>
    <p:sldId id="1141" r:id="rId92"/>
    <p:sldId id="1142" r:id="rId93"/>
    <p:sldId id="1144" r:id="rId94"/>
    <p:sldId id="1145" r:id="rId95"/>
    <p:sldId id="1146" r:id="rId96"/>
    <p:sldId id="1147" r:id="rId97"/>
    <p:sldId id="1148" r:id="rId98"/>
    <p:sldId id="1149" r:id="rId99"/>
    <p:sldId id="1150" r:id="rId100"/>
    <p:sldId id="1151" r:id="rId101"/>
    <p:sldId id="1152" r:id="rId102"/>
    <p:sldId id="1153" r:id="rId103"/>
    <p:sldId id="1154" r:id="rId104"/>
    <p:sldId id="1155" r:id="rId105"/>
    <p:sldId id="1156" r:id="rId106"/>
    <p:sldId id="1157" r:id="rId107"/>
    <p:sldId id="1169" r:id="rId108"/>
    <p:sldId id="1159" r:id="rId109"/>
    <p:sldId id="1160" r:id="rId110"/>
    <p:sldId id="1161" r:id="rId111"/>
    <p:sldId id="1162" r:id="rId112"/>
    <p:sldId id="1163" r:id="rId113"/>
    <p:sldId id="1171" r:id="rId114"/>
    <p:sldId id="1165" r:id="rId115"/>
    <p:sldId id="1170" r:id="rId11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249" userDrawn="1">
          <p15:clr>
            <a:srgbClr val="A4A3A4"/>
          </p15:clr>
        </p15:guide>
        <p15:guide id="2" orient="horz" pos="360" userDrawn="1">
          <p15:clr>
            <a:srgbClr val="A4A3A4"/>
          </p15:clr>
        </p15:guide>
        <p15:guide id="3" pos="7678" userDrawn="1">
          <p15:clr>
            <a:srgbClr val="A4A3A4"/>
          </p15:clr>
        </p15:guide>
        <p15:guide id="4" pos="910" userDrawn="1">
          <p15:clr>
            <a:srgbClr val="A4A3A4"/>
          </p15:clr>
        </p15:guide>
        <p15:guide id="5" pos="14446" userDrawn="1">
          <p15:clr>
            <a:srgbClr val="A4A3A4"/>
          </p15:clr>
        </p15:guide>
        <p15:guide id="6" orient="horz" pos="6928" userDrawn="1">
          <p15:clr>
            <a:srgbClr val="A4A3A4"/>
          </p15:clr>
        </p15:guide>
        <p15:guide id="7" orient="horz" pos="461" userDrawn="1">
          <p15:clr>
            <a:srgbClr val="A4A3A4"/>
          </p15:clr>
        </p15:guide>
        <p15:guide id="8" pos="962" userDrawn="1">
          <p15:clr>
            <a:srgbClr val="A4A3A4"/>
          </p15:clr>
        </p15:guide>
        <p15:guide id="9" pos="7683" userDrawn="1">
          <p15:clr>
            <a:srgbClr val="A4A3A4"/>
          </p15:clr>
        </p15:guide>
        <p15:guide id="10" pos="14396"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04140"/>
    <a:srgbClr val="000000"/>
    <a:srgbClr val="27C360"/>
    <a:srgbClr val="0A46A4"/>
    <a:srgbClr val="3E3F41"/>
    <a:srgbClr val="E2E3E9"/>
    <a:srgbClr val="DFDFDF"/>
    <a:srgbClr val="1A9497"/>
    <a:srgbClr val="384558"/>
    <a:srgbClr val="2C374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7717" autoAdjust="0"/>
    <p:restoredTop sz="96281" autoAdjust="0"/>
  </p:normalViewPr>
  <p:slideViewPr>
    <p:cSldViewPr snapToGrid="0" snapToObjects="1">
      <p:cViewPr varScale="1">
        <p:scale>
          <a:sx n="36" d="100"/>
          <a:sy n="36" d="100"/>
        </p:scale>
        <p:origin x="-978" y="-102"/>
      </p:cViewPr>
      <p:guideLst>
        <p:guide orient="horz" pos="8249"/>
        <p:guide orient="horz" pos="360"/>
        <p:guide orient="horz" pos="6928"/>
        <p:guide orient="horz" pos="461"/>
        <p:guide pos="7678"/>
        <p:guide pos="910"/>
        <p:guide pos="14446"/>
        <p:guide pos="962"/>
        <p:guide pos="7683"/>
        <p:guide pos="143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notesViewPr>
    <p:cSldViewPr snapToGrid="0" snapToObject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E37D5-AE02-46C7-9BFC-9753E8448FB5}" type="doc">
      <dgm:prSet loTypeId="urn:microsoft.com/office/officeart/2005/8/layout/radial3" loCatId="relationship" qsTypeId="urn:microsoft.com/office/officeart/2005/8/quickstyle/3d3" qsCatId="3D" csTypeId="urn:microsoft.com/office/officeart/2005/8/colors/colorful2" csCatId="colorful" phldr="1"/>
      <dgm:spPr/>
      <dgm:t>
        <a:bodyPr/>
        <a:lstStyle/>
        <a:p>
          <a:endParaRPr lang="nl-BE"/>
        </a:p>
      </dgm:t>
    </dgm:pt>
    <dgm:pt modelId="{302E8DB1-B453-4A99-8335-B721736B8C89}">
      <dgm:prSet phldrT="[Text]">
        <dgm:style>
          <a:lnRef idx="2">
            <a:schemeClr val="dk1">
              <a:shade val="50000"/>
            </a:schemeClr>
          </a:lnRef>
          <a:fillRef idx="1">
            <a:schemeClr val="dk1"/>
          </a:fillRef>
          <a:effectRef idx="0">
            <a:schemeClr val="dk1"/>
          </a:effectRef>
          <a:fontRef idx="minor">
            <a:schemeClr val="lt1"/>
          </a:fontRef>
        </dgm:style>
      </dgm:prSet>
      <dgm:spPr>
        <a:xfrm>
          <a:off x="3351460" y="1615621"/>
          <a:ext cx="1504453" cy="1334141"/>
        </a:xfrm>
        <a:ln/>
      </dgm:spPr>
      <dgm:t>
        <a:bodyPr/>
        <a:lstStyle/>
        <a:p>
          <a:r>
            <a:rPr lang="nl-BE" dirty="0">
              <a:solidFill>
                <a:schemeClr val="bg1"/>
              </a:solidFill>
              <a:latin typeface="Calibri"/>
              <a:ea typeface="+mn-ea"/>
              <a:cs typeface="+mn-cs"/>
            </a:rPr>
            <a:t>Corruption</a:t>
          </a:r>
        </a:p>
      </dgm:t>
    </dgm:pt>
    <dgm:pt modelId="{0D3800A7-A539-4B09-B686-160E5918D4B7}" type="parTrans" cxnId="{CDE10128-FB7A-45AF-B287-37C6572C9997}">
      <dgm:prSet/>
      <dgm:spPr/>
      <dgm:t>
        <a:bodyPr/>
        <a:lstStyle/>
        <a:p>
          <a:endParaRPr lang="nl-BE"/>
        </a:p>
      </dgm:t>
    </dgm:pt>
    <dgm:pt modelId="{FAD530F7-35EC-4FA7-9FCB-2B0CCE3EB44E}" type="sibTrans" cxnId="{CDE10128-FB7A-45AF-B287-37C6572C9997}">
      <dgm:prSet/>
      <dgm:spPr/>
      <dgm:t>
        <a:bodyPr/>
        <a:lstStyle/>
        <a:p>
          <a:endParaRPr lang="nl-BE"/>
        </a:p>
      </dgm:t>
    </dgm:pt>
    <dgm:pt modelId="{37ED6EDF-C07D-4792-A620-659AA70F10F3}">
      <dgm:prSet phldrT="[Text]" custT="1">
        <dgm:style>
          <a:lnRef idx="2">
            <a:schemeClr val="accent2">
              <a:shade val="50000"/>
            </a:schemeClr>
          </a:lnRef>
          <a:fillRef idx="1">
            <a:schemeClr val="accent2"/>
          </a:fillRef>
          <a:effectRef idx="0">
            <a:schemeClr val="accent2"/>
          </a:effectRef>
          <a:fontRef idx="minor">
            <a:schemeClr val="lt1"/>
          </a:fontRef>
        </dgm:style>
      </dgm:prSet>
      <dgm:spPr>
        <a:xfrm>
          <a:off x="2574795" y="3273678"/>
          <a:ext cx="937015" cy="937015"/>
        </a:xfrm>
        <a:ln/>
      </dgm:spPr>
      <dgm:t>
        <a:bodyPr/>
        <a:lstStyle/>
        <a:p>
          <a:r>
            <a:rPr lang="nl-BE" sz="2500" dirty="0">
              <a:solidFill>
                <a:schemeClr val="bg1"/>
              </a:solidFill>
              <a:latin typeface="Calibri"/>
              <a:ea typeface="+mn-ea"/>
              <a:cs typeface="+mn-cs"/>
            </a:rPr>
            <a:t>Military</a:t>
          </a:r>
        </a:p>
      </dgm:t>
    </dgm:pt>
    <dgm:pt modelId="{6654A542-7070-4B3C-9832-97477020E96F}" type="parTrans" cxnId="{3FAC38D0-7CEB-498F-A39E-14025E8E90F5}">
      <dgm:prSet/>
      <dgm:spPr/>
      <dgm:t>
        <a:bodyPr/>
        <a:lstStyle/>
        <a:p>
          <a:endParaRPr lang="nl-BE"/>
        </a:p>
      </dgm:t>
    </dgm:pt>
    <dgm:pt modelId="{06ECE828-3667-453C-A7E2-4C981B7697A3}" type="sibTrans" cxnId="{3FAC38D0-7CEB-498F-A39E-14025E8E90F5}">
      <dgm:prSet/>
      <dgm:spPr/>
      <dgm:t>
        <a:bodyPr/>
        <a:lstStyle/>
        <a:p>
          <a:endParaRPr lang="nl-BE"/>
        </a:p>
      </dgm:t>
    </dgm:pt>
    <dgm:pt modelId="{F2E9EBC5-6C40-4393-8DBA-9DA4ED91AAED}">
      <dgm:prSet phldrT="[Text]" custT="1">
        <dgm:style>
          <a:lnRef idx="2">
            <a:schemeClr val="accent3">
              <a:shade val="50000"/>
            </a:schemeClr>
          </a:lnRef>
          <a:fillRef idx="1">
            <a:schemeClr val="accent3"/>
          </a:fillRef>
          <a:effectRef idx="0">
            <a:schemeClr val="accent3"/>
          </a:effectRef>
          <a:fontRef idx="minor">
            <a:schemeClr val="lt1"/>
          </a:fontRef>
        </dgm:style>
      </dgm:prSet>
      <dgm:spPr>
        <a:xfrm>
          <a:off x="2072841" y="2716201"/>
          <a:ext cx="937015" cy="937015"/>
        </a:xfrm>
        <a:ln/>
      </dgm:spPr>
      <dgm:t>
        <a:bodyPr/>
        <a:lstStyle/>
        <a:p>
          <a:r>
            <a:rPr lang="nl-BE" sz="2100" dirty="0">
              <a:solidFill>
                <a:schemeClr val="bg1"/>
              </a:solidFill>
              <a:latin typeface="Calibri"/>
              <a:ea typeface="+mn-ea"/>
              <a:cs typeface="+mn-cs"/>
            </a:rPr>
            <a:t>Educational</a:t>
          </a:r>
        </a:p>
      </dgm:t>
    </dgm:pt>
    <dgm:pt modelId="{FF5F60EE-0C53-42A2-9DAC-3623D0A1B7C8}" type="parTrans" cxnId="{062B20B0-0D73-4902-A93A-C3301289D66C}">
      <dgm:prSet/>
      <dgm:spPr/>
      <dgm:t>
        <a:bodyPr/>
        <a:lstStyle/>
        <a:p>
          <a:endParaRPr lang="nl-BE"/>
        </a:p>
      </dgm:t>
    </dgm:pt>
    <dgm:pt modelId="{98617453-328D-4BED-A3E9-8FE26ABF9EF9}" type="sibTrans" cxnId="{062B20B0-0D73-4902-A93A-C3301289D66C}">
      <dgm:prSet/>
      <dgm:spPr/>
      <dgm:t>
        <a:bodyPr/>
        <a:lstStyle/>
        <a:p>
          <a:endParaRPr lang="nl-BE"/>
        </a:p>
      </dgm:t>
    </dgm:pt>
    <dgm:pt modelId="{E07EDDA2-5B80-4609-8235-AE51910C1285}">
      <dgm:prSet phldrT="[Text]" custT="1">
        <dgm:style>
          <a:lnRef idx="2">
            <a:schemeClr val="accent4">
              <a:shade val="50000"/>
            </a:schemeClr>
          </a:lnRef>
          <a:fillRef idx="1">
            <a:schemeClr val="accent4"/>
          </a:fillRef>
          <a:effectRef idx="0">
            <a:schemeClr val="accent4"/>
          </a:effectRef>
          <a:fontRef idx="minor">
            <a:schemeClr val="lt1"/>
          </a:fontRef>
        </dgm:style>
      </dgm:prSet>
      <dgm:spPr>
        <a:xfrm>
          <a:off x="1841029" y="2002757"/>
          <a:ext cx="937015" cy="937015"/>
        </a:xfrm>
        <a:ln/>
      </dgm:spPr>
      <dgm:t>
        <a:bodyPr/>
        <a:lstStyle/>
        <a:p>
          <a:r>
            <a:rPr lang="nl-BE" sz="2200" dirty="0">
              <a:solidFill>
                <a:schemeClr val="bg1"/>
              </a:solidFill>
              <a:latin typeface="Calibri"/>
              <a:ea typeface="+mn-ea"/>
              <a:cs typeface="+mn-cs"/>
            </a:rPr>
            <a:t>Traditional Authorities</a:t>
          </a:r>
        </a:p>
      </dgm:t>
    </dgm:pt>
    <dgm:pt modelId="{43AA4E87-9FC7-4834-9B4B-99BE478679A5}" type="parTrans" cxnId="{1068EF3E-7BDD-476F-A701-05BF05B8AEC0}">
      <dgm:prSet/>
      <dgm:spPr/>
      <dgm:t>
        <a:bodyPr/>
        <a:lstStyle/>
        <a:p>
          <a:endParaRPr lang="nl-BE"/>
        </a:p>
      </dgm:t>
    </dgm:pt>
    <dgm:pt modelId="{DE86F451-D934-48A0-A43A-E4D1ABCA3C6C}" type="sibTrans" cxnId="{1068EF3E-7BDD-476F-A701-05BF05B8AEC0}">
      <dgm:prSet/>
      <dgm:spPr/>
      <dgm:t>
        <a:bodyPr/>
        <a:lstStyle/>
        <a:p>
          <a:endParaRPr lang="nl-BE"/>
        </a:p>
      </dgm:t>
    </dgm:pt>
    <dgm:pt modelId="{74EE667C-BEF2-4FCE-A2BE-9C200FE4E59F}">
      <dgm:prSet phldrT="[Text]" custT="1">
        <dgm:style>
          <a:lnRef idx="2">
            <a:schemeClr val="accent5">
              <a:shade val="50000"/>
            </a:schemeClr>
          </a:lnRef>
          <a:fillRef idx="1">
            <a:schemeClr val="accent5"/>
          </a:fillRef>
          <a:effectRef idx="0">
            <a:schemeClr val="accent5"/>
          </a:effectRef>
          <a:fontRef idx="minor">
            <a:schemeClr val="lt1"/>
          </a:fontRef>
        </dgm:style>
      </dgm:prSet>
      <dgm:spPr>
        <a:xfrm>
          <a:off x="1919442" y="1256708"/>
          <a:ext cx="937015" cy="937015"/>
        </a:xfrm>
        <a:ln/>
      </dgm:spPr>
      <dgm:t>
        <a:bodyPr/>
        <a:lstStyle/>
        <a:p>
          <a:r>
            <a:rPr lang="nl-BE" sz="2500" dirty="0">
              <a:solidFill>
                <a:schemeClr val="bg1"/>
              </a:solidFill>
              <a:latin typeface="Calibri"/>
              <a:ea typeface="+mn-ea"/>
              <a:cs typeface="+mn-cs"/>
            </a:rPr>
            <a:t>NGOs</a:t>
          </a:r>
        </a:p>
      </dgm:t>
    </dgm:pt>
    <dgm:pt modelId="{2B98BCDA-8712-40B3-BFD0-F0A29766A5E1}" type="parTrans" cxnId="{205076E5-F376-480F-99AB-0F1EFFF6A616}">
      <dgm:prSet/>
      <dgm:spPr/>
      <dgm:t>
        <a:bodyPr/>
        <a:lstStyle/>
        <a:p>
          <a:endParaRPr lang="nl-BE"/>
        </a:p>
      </dgm:t>
    </dgm:pt>
    <dgm:pt modelId="{B64989B5-7F23-4D0D-9D3A-53D3F6CA2702}" type="sibTrans" cxnId="{205076E5-F376-480F-99AB-0F1EFFF6A616}">
      <dgm:prSet/>
      <dgm:spPr/>
      <dgm:t>
        <a:bodyPr/>
        <a:lstStyle/>
        <a:p>
          <a:endParaRPr lang="nl-BE"/>
        </a:p>
      </dgm:t>
    </dgm:pt>
    <dgm:pt modelId="{E7D75664-D1F2-4EF5-89C6-ADBCBF184928}">
      <dgm:prSet custT="1">
        <dgm:style>
          <a:lnRef idx="2">
            <a:schemeClr val="accent1">
              <a:shade val="50000"/>
            </a:schemeClr>
          </a:lnRef>
          <a:fillRef idx="1">
            <a:schemeClr val="accent1"/>
          </a:fillRef>
          <a:effectRef idx="0">
            <a:schemeClr val="accent1"/>
          </a:effectRef>
          <a:fontRef idx="minor">
            <a:schemeClr val="lt1"/>
          </a:fontRef>
        </dgm:style>
      </dgm:prSet>
      <dgm:spPr>
        <a:xfrm>
          <a:off x="3635179" y="10151"/>
          <a:ext cx="937015" cy="937015"/>
        </a:xfrm>
        <a:ln/>
      </dgm:spPr>
      <dgm:t>
        <a:bodyPr/>
        <a:lstStyle/>
        <a:p>
          <a:r>
            <a:rPr lang="nl-BE" sz="2500" dirty="0" smtClean="0">
              <a:solidFill>
                <a:schemeClr val="bg1"/>
              </a:solidFill>
              <a:latin typeface="Calibri"/>
              <a:ea typeface="+mn-ea"/>
              <a:cs typeface="+mn-cs"/>
            </a:rPr>
            <a:t>Govern-ment</a:t>
          </a:r>
          <a:endParaRPr lang="nl-BE" sz="2500" dirty="0">
            <a:solidFill>
              <a:schemeClr val="bg1"/>
            </a:solidFill>
            <a:latin typeface="Calibri"/>
            <a:ea typeface="+mn-ea"/>
            <a:cs typeface="+mn-cs"/>
          </a:endParaRPr>
        </a:p>
      </dgm:t>
    </dgm:pt>
    <dgm:pt modelId="{210A04F9-38B5-45F9-A3FD-66B94DB698FA}" type="parTrans" cxnId="{54D5F75C-A194-4A23-A24B-EC798E5F2850}">
      <dgm:prSet/>
      <dgm:spPr/>
      <dgm:t>
        <a:bodyPr/>
        <a:lstStyle/>
        <a:p>
          <a:endParaRPr lang="nl-BE"/>
        </a:p>
      </dgm:t>
    </dgm:pt>
    <dgm:pt modelId="{823EB375-4DA0-4285-95F2-C6D23105C56A}" type="sibTrans" cxnId="{54D5F75C-A194-4A23-A24B-EC798E5F2850}">
      <dgm:prSet/>
      <dgm:spPr/>
      <dgm:t>
        <a:bodyPr/>
        <a:lstStyle/>
        <a:p>
          <a:endParaRPr lang="nl-BE"/>
        </a:p>
      </dgm:t>
    </dgm:pt>
    <dgm:pt modelId="{83FFE81E-2478-4B2F-BCDB-7F5E6538ADBB}">
      <dgm:prSet custT="1">
        <dgm:style>
          <a:lnRef idx="2">
            <a:schemeClr val="accent4">
              <a:shade val="50000"/>
            </a:schemeClr>
          </a:lnRef>
          <a:fillRef idx="1">
            <a:schemeClr val="accent4"/>
          </a:fillRef>
          <a:effectRef idx="0">
            <a:schemeClr val="accent4"/>
          </a:effectRef>
          <a:fontRef idx="minor">
            <a:schemeClr val="lt1"/>
          </a:fontRef>
        </dgm:style>
      </dgm:prSet>
      <dgm:spPr>
        <a:xfrm>
          <a:off x="4975837" y="607051"/>
          <a:ext cx="937015" cy="937015"/>
        </a:xfrm>
        <a:ln/>
      </dgm:spPr>
      <dgm:t>
        <a:bodyPr/>
        <a:lstStyle/>
        <a:p>
          <a:r>
            <a:rPr lang="nl-BE" sz="2100" dirty="0">
              <a:solidFill>
                <a:schemeClr val="bg1"/>
              </a:solidFill>
              <a:latin typeface="Calibri"/>
              <a:ea typeface="+mn-ea"/>
              <a:cs typeface="+mn-cs"/>
            </a:rPr>
            <a:t>Local Community</a:t>
          </a:r>
        </a:p>
      </dgm:t>
    </dgm:pt>
    <dgm:pt modelId="{0640C8A6-E13E-4666-85A5-4F5428BF6849}" type="parTrans" cxnId="{C12EC06E-7DC4-4FF3-A202-53FA9EC51853}">
      <dgm:prSet/>
      <dgm:spPr/>
      <dgm:t>
        <a:bodyPr/>
        <a:lstStyle/>
        <a:p>
          <a:endParaRPr lang="nl-BE"/>
        </a:p>
      </dgm:t>
    </dgm:pt>
    <dgm:pt modelId="{4AC524EC-69A9-42F0-84BB-AAD9224FCEBD}" type="sibTrans" cxnId="{C12EC06E-7DC4-4FF3-A202-53FA9EC51853}">
      <dgm:prSet/>
      <dgm:spPr/>
      <dgm:t>
        <a:bodyPr/>
        <a:lstStyle/>
        <a:p>
          <a:endParaRPr lang="nl-BE"/>
        </a:p>
      </dgm:t>
    </dgm:pt>
    <dgm:pt modelId="{A6C2AEBF-C201-4B4E-B79B-9F9684FB820E}">
      <dgm:prSet custT="1">
        <dgm:style>
          <a:lnRef idx="2">
            <a:schemeClr val="accent5">
              <a:shade val="50000"/>
            </a:schemeClr>
          </a:lnRef>
          <a:fillRef idx="1">
            <a:schemeClr val="accent5"/>
          </a:fillRef>
          <a:effectRef idx="0">
            <a:schemeClr val="accent5"/>
          </a:effectRef>
          <a:fontRef idx="minor">
            <a:schemeClr val="lt1"/>
          </a:fontRef>
        </dgm:style>
      </dgm:prSet>
      <dgm:spPr>
        <a:xfrm>
          <a:off x="5350916" y="1256708"/>
          <a:ext cx="937015" cy="937015"/>
        </a:xfrm>
        <a:ln/>
      </dgm:spPr>
      <dgm:t>
        <a:bodyPr/>
        <a:lstStyle/>
        <a:p>
          <a:r>
            <a:rPr lang="nl-BE" sz="2200" dirty="0">
              <a:solidFill>
                <a:schemeClr val="bg1"/>
              </a:solidFill>
              <a:latin typeface="Calibri"/>
              <a:ea typeface="+mn-ea"/>
              <a:cs typeface="+mn-cs"/>
            </a:rPr>
            <a:t>Legal System</a:t>
          </a:r>
        </a:p>
      </dgm:t>
    </dgm:pt>
    <dgm:pt modelId="{AAD1454A-24CC-4000-A89D-6261BD027D34}" type="parTrans" cxnId="{D7D0FE07-9B09-4156-8684-36BE76A03F48}">
      <dgm:prSet/>
      <dgm:spPr/>
      <dgm:t>
        <a:bodyPr/>
        <a:lstStyle/>
        <a:p>
          <a:endParaRPr lang="nl-BE"/>
        </a:p>
      </dgm:t>
    </dgm:pt>
    <dgm:pt modelId="{181BE8D3-D307-4B65-8645-2BD4CFB0CD93}" type="sibTrans" cxnId="{D7D0FE07-9B09-4156-8684-36BE76A03F48}">
      <dgm:prSet/>
      <dgm:spPr/>
      <dgm:t>
        <a:bodyPr/>
        <a:lstStyle/>
        <a:p>
          <a:endParaRPr lang="nl-BE"/>
        </a:p>
      </dgm:t>
    </dgm:pt>
    <dgm:pt modelId="{8A8B23E3-9871-4360-A357-B7633FC5F234}">
      <dgm:prSet custT="1">
        <dgm:style>
          <a:lnRef idx="2">
            <a:schemeClr val="accent6">
              <a:shade val="50000"/>
            </a:schemeClr>
          </a:lnRef>
          <a:fillRef idx="1">
            <a:schemeClr val="accent6"/>
          </a:fillRef>
          <a:effectRef idx="0">
            <a:schemeClr val="accent6"/>
          </a:effectRef>
          <a:fontRef idx="minor">
            <a:schemeClr val="lt1"/>
          </a:fontRef>
        </dgm:style>
      </dgm:prSet>
      <dgm:spPr>
        <a:xfrm>
          <a:off x="5429329" y="2002757"/>
          <a:ext cx="937015" cy="937015"/>
        </a:xfrm>
        <a:ln/>
      </dgm:spPr>
      <dgm:t>
        <a:bodyPr/>
        <a:lstStyle/>
        <a:p>
          <a:r>
            <a:rPr lang="nl-BE" sz="2900" dirty="0">
              <a:solidFill>
                <a:schemeClr val="bg1"/>
              </a:solidFill>
              <a:latin typeface="Calibri"/>
              <a:ea typeface="+mn-ea"/>
              <a:cs typeface="+mn-cs"/>
            </a:rPr>
            <a:t>Customs</a:t>
          </a:r>
        </a:p>
      </dgm:t>
    </dgm:pt>
    <dgm:pt modelId="{07FDE36E-F7FB-4D89-9D04-4DC3B6F47BE3}" type="parTrans" cxnId="{6BC3CC20-4EDF-4D32-9CC9-FE636911380B}">
      <dgm:prSet/>
      <dgm:spPr/>
      <dgm:t>
        <a:bodyPr/>
        <a:lstStyle/>
        <a:p>
          <a:endParaRPr lang="nl-BE"/>
        </a:p>
      </dgm:t>
    </dgm:pt>
    <dgm:pt modelId="{7054F346-F161-40CE-9CE8-931EF08AD5F6}" type="sibTrans" cxnId="{6BC3CC20-4EDF-4D32-9CC9-FE636911380B}">
      <dgm:prSet/>
      <dgm:spPr/>
      <dgm:t>
        <a:bodyPr/>
        <a:lstStyle/>
        <a:p>
          <a:endParaRPr lang="nl-BE"/>
        </a:p>
      </dgm:t>
    </dgm:pt>
    <dgm:pt modelId="{0D29B0FB-F509-426B-8583-07185D948123}">
      <dgm:prSet custT="1">
        <dgm:style>
          <a:lnRef idx="2">
            <a:schemeClr val="accent4">
              <a:shade val="50000"/>
            </a:schemeClr>
          </a:lnRef>
          <a:fillRef idx="1">
            <a:schemeClr val="accent4"/>
          </a:fillRef>
          <a:effectRef idx="0">
            <a:schemeClr val="accent4"/>
          </a:effectRef>
          <a:fontRef idx="minor">
            <a:schemeClr val="lt1"/>
          </a:fontRef>
        </dgm:style>
      </dgm:prSet>
      <dgm:spPr>
        <a:xfrm>
          <a:off x="5197517" y="2716201"/>
          <a:ext cx="937015" cy="937015"/>
        </a:xfrm>
        <a:ln/>
      </dgm:spPr>
      <dgm:t>
        <a:bodyPr/>
        <a:lstStyle/>
        <a:p>
          <a:r>
            <a:rPr lang="nl-BE" sz="2100" dirty="0" smtClean="0">
              <a:solidFill>
                <a:schemeClr val="bg1"/>
              </a:solidFill>
              <a:latin typeface="Calibri"/>
              <a:ea typeface="+mn-ea"/>
              <a:cs typeface="+mn-cs"/>
            </a:rPr>
            <a:t>Politicians</a:t>
          </a:r>
        </a:p>
        <a:p>
          <a:r>
            <a:rPr lang="nl-BE" sz="2100" dirty="0" smtClean="0">
              <a:solidFill>
                <a:schemeClr val="bg1"/>
              </a:solidFill>
              <a:latin typeface="Calibri"/>
              <a:ea typeface="+mn-ea"/>
              <a:cs typeface="+mn-cs"/>
            </a:rPr>
            <a:t>Political parties</a:t>
          </a:r>
          <a:endParaRPr lang="nl-BE" sz="2100" dirty="0">
            <a:solidFill>
              <a:schemeClr val="bg1"/>
            </a:solidFill>
            <a:latin typeface="Calibri"/>
            <a:ea typeface="+mn-ea"/>
            <a:cs typeface="+mn-cs"/>
          </a:endParaRPr>
        </a:p>
      </dgm:t>
    </dgm:pt>
    <dgm:pt modelId="{65AAB21E-EAC7-4F6C-8AA2-621E7759FFA7}" type="parTrans" cxnId="{C1BC5001-6486-4FBE-A028-71F283C214FD}">
      <dgm:prSet/>
      <dgm:spPr/>
      <dgm:t>
        <a:bodyPr/>
        <a:lstStyle/>
        <a:p>
          <a:endParaRPr lang="nl-BE"/>
        </a:p>
      </dgm:t>
    </dgm:pt>
    <dgm:pt modelId="{C28A6270-439A-4A59-953A-8DC89AA2F2E0}" type="sibTrans" cxnId="{C1BC5001-6486-4FBE-A028-71F283C214FD}">
      <dgm:prSet/>
      <dgm:spPr/>
      <dgm:t>
        <a:bodyPr/>
        <a:lstStyle/>
        <a:p>
          <a:endParaRPr lang="nl-BE"/>
        </a:p>
      </dgm:t>
    </dgm:pt>
    <dgm:pt modelId="{1C96DD82-DD58-4EF0-B711-38E56D09586A}">
      <dgm:prSet custT="1">
        <dgm:style>
          <a:lnRef idx="2">
            <a:schemeClr val="accent3">
              <a:shade val="50000"/>
            </a:schemeClr>
          </a:lnRef>
          <a:fillRef idx="1">
            <a:schemeClr val="accent3"/>
          </a:fillRef>
          <a:effectRef idx="0">
            <a:schemeClr val="accent3"/>
          </a:effectRef>
          <a:fontRef idx="minor">
            <a:schemeClr val="lt1"/>
          </a:fontRef>
        </dgm:style>
      </dgm:prSet>
      <dgm:spPr>
        <a:xfrm>
          <a:off x="4695563" y="3273678"/>
          <a:ext cx="937015" cy="937015"/>
        </a:xfrm>
        <a:ln/>
      </dgm:spPr>
      <dgm:t>
        <a:bodyPr/>
        <a:lstStyle/>
        <a:p>
          <a:r>
            <a:rPr lang="nl-BE" sz="2500" dirty="0">
              <a:solidFill>
                <a:schemeClr val="bg1"/>
              </a:solidFill>
              <a:latin typeface="Calibri"/>
              <a:ea typeface="+mn-ea"/>
              <a:cs typeface="+mn-cs"/>
            </a:rPr>
            <a:t>Press</a:t>
          </a:r>
        </a:p>
      </dgm:t>
    </dgm:pt>
    <dgm:pt modelId="{6D86B2F0-8A34-4538-BF4D-E01042604729}" type="parTrans" cxnId="{8925572F-93EC-4B40-A315-461C5BCC5EC1}">
      <dgm:prSet/>
      <dgm:spPr/>
      <dgm:t>
        <a:bodyPr/>
        <a:lstStyle/>
        <a:p>
          <a:endParaRPr lang="nl-BE"/>
        </a:p>
      </dgm:t>
    </dgm:pt>
    <dgm:pt modelId="{854747AA-8641-4571-AB8B-4BAE600500C2}" type="sibTrans" cxnId="{8925572F-93EC-4B40-A315-461C5BCC5EC1}">
      <dgm:prSet/>
      <dgm:spPr/>
      <dgm:t>
        <a:bodyPr/>
        <a:lstStyle/>
        <a:p>
          <a:endParaRPr lang="nl-BE"/>
        </a:p>
      </dgm:t>
    </dgm:pt>
    <dgm:pt modelId="{C9451F89-6CEA-41CD-947C-D76C538CBC77}">
      <dgm:prSet custT="1">
        <dgm:style>
          <a:lnRef idx="2">
            <a:schemeClr val="accent2">
              <a:shade val="50000"/>
            </a:schemeClr>
          </a:lnRef>
          <a:fillRef idx="1">
            <a:schemeClr val="accent2"/>
          </a:fillRef>
          <a:effectRef idx="0">
            <a:schemeClr val="accent2"/>
          </a:effectRef>
          <a:fontRef idx="minor">
            <a:schemeClr val="lt1"/>
          </a:fontRef>
        </dgm:style>
      </dgm:prSet>
      <dgm:spPr>
        <a:xfrm>
          <a:off x="4010259" y="3578795"/>
          <a:ext cx="937015" cy="937015"/>
        </a:xfrm>
        <a:ln/>
      </dgm:spPr>
      <dgm:t>
        <a:bodyPr/>
        <a:lstStyle/>
        <a:p>
          <a:r>
            <a:rPr lang="nl-BE" sz="2200" dirty="0">
              <a:solidFill>
                <a:schemeClr val="bg1"/>
              </a:solidFill>
              <a:latin typeface="Calibri"/>
              <a:ea typeface="+mn-ea"/>
              <a:cs typeface="+mn-cs"/>
            </a:rPr>
            <a:t>Business </a:t>
          </a:r>
          <a:r>
            <a:rPr lang="nl-BE" sz="2000" dirty="0">
              <a:solidFill>
                <a:schemeClr val="bg1"/>
              </a:solidFill>
              <a:latin typeface="Calibri"/>
              <a:ea typeface="+mn-ea"/>
              <a:cs typeface="+mn-cs"/>
            </a:rPr>
            <a:t>community</a:t>
          </a:r>
        </a:p>
      </dgm:t>
    </dgm:pt>
    <dgm:pt modelId="{B13A1011-8F2B-4F36-BA9E-B9061A580AD6}" type="parTrans" cxnId="{72E3BC7A-C5D5-4774-8571-F11BEF588CB1}">
      <dgm:prSet/>
      <dgm:spPr/>
      <dgm:t>
        <a:bodyPr/>
        <a:lstStyle/>
        <a:p>
          <a:endParaRPr lang="nl-BE"/>
        </a:p>
      </dgm:t>
    </dgm:pt>
    <dgm:pt modelId="{8754BC42-75A8-41BF-8436-305117CAA511}" type="sibTrans" cxnId="{72E3BC7A-C5D5-4774-8571-F11BEF588CB1}">
      <dgm:prSet/>
      <dgm:spPr/>
      <dgm:t>
        <a:bodyPr/>
        <a:lstStyle/>
        <a:p>
          <a:endParaRPr lang="nl-BE"/>
        </a:p>
      </dgm:t>
    </dgm:pt>
    <dgm:pt modelId="{C8C2B3D2-2CB8-4780-B7C6-9B7FD1928AE1}">
      <dgm:prSet custT="1">
        <dgm:style>
          <a:lnRef idx="2">
            <a:schemeClr val="accent1">
              <a:shade val="50000"/>
            </a:schemeClr>
          </a:lnRef>
          <a:fillRef idx="1">
            <a:schemeClr val="accent1"/>
          </a:fillRef>
          <a:effectRef idx="0">
            <a:schemeClr val="accent1"/>
          </a:effectRef>
          <a:fontRef idx="minor">
            <a:schemeClr val="lt1"/>
          </a:fontRef>
        </dgm:style>
      </dgm:prSet>
      <dgm:spPr>
        <a:xfrm>
          <a:off x="3260100" y="3578795"/>
          <a:ext cx="937015" cy="937015"/>
        </a:xfrm>
        <a:ln/>
      </dgm:spPr>
      <dgm:t>
        <a:bodyPr/>
        <a:lstStyle/>
        <a:p>
          <a:r>
            <a:rPr lang="nl-BE" sz="2100" dirty="0">
              <a:solidFill>
                <a:schemeClr val="bg1"/>
              </a:solidFill>
              <a:latin typeface="Calibri"/>
              <a:ea typeface="+mn-ea"/>
              <a:cs typeface="+mn-cs"/>
            </a:rPr>
            <a:t>Consultants</a:t>
          </a:r>
        </a:p>
      </dgm:t>
    </dgm:pt>
    <dgm:pt modelId="{52DEFD0B-C88A-4A17-9ACA-30B90E05A68E}" type="parTrans" cxnId="{EF8D49D0-FF73-42D9-AF59-53DB10E28E47}">
      <dgm:prSet/>
      <dgm:spPr/>
      <dgm:t>
        <a:bodyPr/>
        <a:lstStyle/>
        <a:p>
          <a:endParaRPr lang="nl-BE"/>
        </a:p>
      </dgm:t>
    </dgm:pt>
    <dgm:pt modelId="{B489F671-27D7-4233-BC24-FFDA4FD7CD7B}" type="sibTrans" cxnId="{EF8D49D0-FF73-42D9-AF59-53DB10E28E47}">
      <dgm:prSet/>
      <dgm:spPr/>
      <dgm:t>
        <a:bodyPr/>
        <a:lstStyle/>
        <a:p>
          <a:endParaRPr lang="nl-BE"/>
        </a:p>
      </dgm:t>
    </dgm:pt>
    <dgm:pt modelId="{11EEDFBA-CA4A-4DB8-AB24-E698E234115C}">
      <dgm:prSet custT="1">
        <dgm:style>
          <a:lnRef idx="2">
            <a:schemeClr val="accent3">
              <a:shade val="50000"/>
            </a:schemeClr>
          </a:lnRef>
          <a:fillRef idx="1">
            <a:schemeClr val="accent3"/>
          </a:fillRef>
          <a:effectRef idx="0">
            <a:schemeClr val="accent3"/>
          </a:effectRef>
          <a:fontRef idx="minor">
            <a:schemeClr val="lt1"/>
          </a:fontRef>
        </dgm:style>
      </dgm:prSet>
      <dgm:spPr>
        <a:xfrm>
          <a:off x="4368945" y="166118"/>
          <a:ext cx="937015" cy="937015"/>
        </a:xfrm>
        <a:ln/>
      </dgm:spPr>
      <dgm:t>
        <a:bodyPr/>
        <a:lstStyle/>
        <a:p>
          <a:r>
            <a:rPr lang="nl-BE" sz="2500" dirty="0">
              <a:solidFill>
                <a:schemeClr val="bg1"/>
              </a:solidFill>
              <a:latin typeface="Calibri"/>
              <a:ea typeface="+mn-ea"/>
              <a:cs typeface="+mn-cs"/>
            </a:rPr>
            <a:t>Police</a:t>
          </a:r>
        </a:p>
      </dgm:t>
    </dgm:pt>
    <dgm:pt modelId="{E2A42DB8-90F6-4441-BA11-FFEC4C4BA6AB}" type="parTrans" cxnId="{7E85AE5B-5BC6-4393-A61C-A80321D31987}">
      <dgm:prSet/>
      <dgm:spPr/>
      <dgm:t>
        <a:bodyPr/>
        <a:lstStyle/>
        <a:p>
          <a:endParaRPr lang="nl-BE"/>
        </a:p>
      </dgm:t>
    </dgm:pt>
    <dgm:pt modelId="{0157B899-C52F-4A95-A145-E2574E9BC514}" type="sibTrans" cxnId="{7E85AE5B-5BC6-4393-A61C-A80321D31987}">
      <dgm:prSet/>
      <dgm:spPr/>
      <dgm:t>
        <a:bodyPr/>
        <a:lstStyle/>
        <a:p>
          <a:endParaRPr lang="nl-BE"/>
        </a:p>
      </dgm:t>
    </dgm:pt>
    <dgm:pt modelId="{BBBA4E40-F10B-41EB-A0E8-651F7336727E}">
      <dgm:prSet phldrT="[Text]" custT="1">
        <dgm:style>
          <a:lnRef idx="2">
            <a:schemeClr val="accent4">
              <a:shade val="50000"/>
            </a:schemeClr>
          </a:lnRef>
          <a:fillRef idx="1">
            <a:schemeClr val="accent4"/>
          </a:fillRef>
          <a:effectRef idx="0">
            <a:schemeClr val="accent4"/>
          </a:effectRef>
          <a:fontRef idx="minor">
            <a:schemeClr val="lt1"/>
          </a:fontRef>
        </dgm:style>
      </dgm:prSet>
      <dgm:spPr>
        <a:xfrm>
          <a:off x="2294521" y="607051"/>
          <a:ext cx="937015" cy="937015"/>
        </a:xfrm>
        <a:ln/>
      </dgm:spPr>
      <dgm:t>
        <a:bodyPr/>
        <a:lstStyle/>
        <a:p>
          <a:r>
            <a:rPr lang="nl-BE" sz="2500" dirty="0" smtClean="0">
              <a:solidFill>
                <a:schemeClr val="bg1"/>
              </a:solidFill>
              <a:latin typeface="Calibri"/>
              <a:ea typeface="+mn-ea"/>
              <a:cs typeface="+mn-cs"/>
            </a:rPr>
            <a:t>Religious</a:t>
          </a:r>
          <a:r>
            <a:rPr lang="nl-BE" sz="2000" dirty="0" smtClean="0">
              <a:solidFill>
                <a:schemeClr val="bg1"/>
              </a:solidFill>
              <a:latin typeface="Calibri"/>
              <a:ea typeface="+mn-ea"/>
              <a:cs typeface="+mn-cs"/>
            </a:rPr>
            <a:t> </a:t>
          </a:r>
          <a:r>
            <a:rPr lang="nl-BE" sz="1900" dirty="0" smtClean="0">
              <a:solidFill>
                <a:schemeClr val="bg1"/>
              </a:solidFill>
              <a:latin typeface="Calibri"/>
              <a:ea typeface="+mn-ea"/>
              <a:cs typeface="+mn-cs"/>
            </a:rPr>
            <a:t>organisations</a:t>
          </a:r>
          <a:endParaRPr lang="nl-BE" sz="1900" dirty="0">
            <a:solidFill>
              <a:schemeClr val="bg1"/>
            </a:solidFill>
            <a:latin typeface="Calibri"/>
            <a:ea typeface="+mn-ea"/>
            <a:cs typeface="+mn-cs"/>
          </a:endParaRPr>
        </a:p>
      </dgm:t>
    </dgm:pt>
    <dgm:pt modelId="{1F9EEC7F-E33F-4FC9-A292-F5995D00BFCB}" type="parTrans" cxnId="{CB0B8FED-0A52-4567-B1E6-2841FE19B2D4}">
      <dgm:prSet/>
      <dgm:spPr/>
      <dgm:t>
        <a:bodyPr/>
        <a:lstStyle/>
        <a:p>
          <a:endParaRPr lang="en-US"/>
        </a:p>
      </dgm:t>
    </dgm:pt>
    <dgm:pt modelId="{AFF4B92A-A855-4D28-81BE-4811043958F0}" type="sibTrans" cxnId="{CB0B8FED-0A52-4567-B1E6-2841FE19B2D4}">
      <dgm:prSet/>
      <dgm:spPr/>
      <dgm:t>
        <a:bodyPr/>
        <a:lstStyle/>
        <a:p>
          <a:endParaRPr lang="en-US"/>
        </a:p>
      </dgm:t>
    </dgm:pt>
    <dgm:pt modelId="{2175E7B8-5096-45A8-9733-408CA3A3590F}">
      <dgm:prSet phldrT="[Text]" custT="1">
        <dgm:style>
          <a:lnRef idx="2">
            <a:schemeClr val="accent2">
              <a:shade val="50000"/>
            </a:schemeClr>
          </a:lnRef>
          <a:fillRef idx="1">
            <a:schemeClr val="accent2"/>
          </a:fillRef>
          <a:effectRef idx="0">
            <a:schemeClr val="accent2"/>
          </a:effectRef>
          <a:fontRef idx="minor">
            <a:schemeClr val="lt1"/>
          </a:fontRef>
        </dgm:style>
      </dgm:prSet>
      <dgm:spPr>
        <a:xfrm>
          <a:off x="2901413" y="166118"/>
          <a:ext cx="937015" cy="937015"/>
        </a:xfrm>
        <a:ln/>
      </dgm:spPr>
      <dgm:t>
        <a:bodyPr/>
        <a:lstStyle/>
        <a:p>
          <a:r>
            <a:rPr lang="nl-BE" sz="2500" dirty="0">
              <a:solidFill>
                <a:schemeClr val="bg1"/>
              </a:solidFill>
              <a:latin typeface="Calibri"/>
              <a:ea typeface="+mn-ea"/>
              <a:cs typeface="+mn-cs"/>
            </a:rPr>
            <a:t>Health Services</a:t>
          </a:r>
        </a:p>
      </dgm:t>
    </dgm:pt>
    <dgm:pt modelId="{D77DBA77-4AB8-4DF5-90FE-2EDB1C48D10E}" type="parTrans" cxnId="{38B5F483-5EB9-4E87-87DC-CC23944CB28D}">
      <dgm:prSet/>
      <dgm:spPr/>
      <dgm:t>
        <a:bodyPr/>
        <a:lstStyle/>
        <a:p>
          <a:endParaRPr lang="en-US"/>
        </a:p>
      </dgm:t>
    </dgm:pt>
    <dgm:pt modelId="{B7F4DE4A-B3F5-438A-AAE9-7115B33BE4AA}" type="sibTrans" cxnId="{38B5F483-5EB9-4E87-87DC-CC23944CB28D}">
      <dgm:prSet/>
      <dgm:spPr/>
      <dgm:t>
        <a:bodyPr/>
        <a:lstStyle/>
        <a:p>
          <a:endParaRPr lang="en-US"/>
        </a:p>
      </dgm:t>
    </dgm:pt>
    <dgm:pt modelId="{2685E836-8139-4D01-84E3-7C8B0FA457DA}">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500" dirty="0" smtClean="0"/>
            <a:t>Civil servants</a:t>
          </a:r>
          <a:endParaRPr lang="en-GB" sz="2500" dirty="0" smtClean="0"/>
        </a:p>
      </dgm:t>
    </dgm:pt>
    <dgm:pt modelId="{AAF11C4F-3F75-47C9-A721-7D02AD73DA78}" type="parTrans" cxnId="{EC6F2D5C-8202-4682-AAF8-8B1D14D00D2F}">
      <dgm:prSet/>
      <dgm:spPr/>
      <dgm:t>
        <a:bodyPr/>
        <a:lstStyle/>
        <a:p>
          <a:endParaRPr lang="en-GB"/>
        </a:p>
      </dgm:t>
    </dgm:pt>
    <dgm:pt modelId="{E5B7BB23-6C72-4458-A658-419D91951987}" type="sibTrans" cxnId="{EC6F2D5C-8202-4682-AAF8-8B1D14D00D2F}">
      <dgm:prSet/>
      <dgm:spPr/>
      <dgm:t>
        <a:bodyPr/>
        <a:lstStyle/>
        <a:p>
          <a:endParaRPr lang="en-GB"/>
        </a:p>
      </dgm:t>
    </dgm:pt>
    <dgm:pt modelId="{F4D61D37-53FC-8C49-B078-715D2A10D799}">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nb-NO" sz="2400" dirty="0" err="1" smtClean="0"/>
            <a:t>Individuals</a:t>
          </a:r>
          <a:endParaRPr lang="nb-NO" sz="2400" dirty="0"/>
        </a:p>
      </dgm:t>
    </dgm:pt>
    <dgm:pt modelId="{F06B0B24-800D-9542-9F67-4B19EF605475}" type="parTrans" cxnId="{F192EB34-DE44-8949-94BB-6078033BEB7F}">
      <dgm:prSet/>
      <dgm:spPr/>
      <dgm:t>
        <a:bodyPr/>
        <a:lstStyle/>
        <a:p>
          <a:endParaRPr lang="nb-NO"/>
        </a:p>
      </dgm:t>
    </dgm:pt>
    <dgm:pt modelId="{72F927EB-D656-2A4C-9675-2052D657CF3B}" type="sibTrans" cxnId="{F192EB34-DE44-8949-94BB-6078033BEB7F}">
      <dgm:prSet/>
      <dgm:spPr/>
      <dgm:t>
        <a:bodyPr/>
        <a:lstStyle/>
        <a:p>
          <a:endParaRPr lang="nb-NO"/>
        </a:p>
      </dgm:t>
    </dgm:pt>
    <dgm:pt modelId="{246F3AF4-8770-4D30-8195-A592727E3537}" type="pres">
      <dgm:prSet presAssocID="{B4DE37D5-AE02-46C7-9BFC-9753E8448FB5}" presName="composite" presStyleCnt="0">
        <dgm:presLayoutVars>
          <dgm:chMax val="1"/>
          <dgm:dir/>
          <dgm:resizeHandles val="exact"/>
        </dgm:presLayoutVars>
      </dgm:prSet>
      <dgm:spPr/>
      <dgm:t>
        <a:bodyPr/>
        <a:lstStyle/>
        <a:p>
          <a:endParaRPr lang="nl-BE"/>
        </a:p>
      </dgm:t>
    </dgm:pt>
    <dgm:pt modelId="{B0733C86-8214-403F-BCFC-042230604DE2}" type="pres">
      <dgm:prSet presAssocID="{B4DE37D5-AE02-46C7-9BFC-9753E8448FB5}" presName="radial" presStyleCnt="0">
        <dgm:presLayoutVars>
          <dgm:animLvl val="ctr"/>
        </dgm:presLayoutVars>
      </dgm:prSet>
      <dgm:spPr/>
    </dgm:pt>
    <dgm:pt modelId="{D5697086-1EC2-497F-880D-23EA27B9C150}" type="pres">
      <dgm:prSet presAssocID="{302E8DB1-B453-4A99-8335-B721736B8C89}" presName="centerShape" presStyleLbl="vennNode1" presStyleIdx="0" presStyleCnt="18" custScaleX="80279" custScaleY="85751"/>
      <dgm:spPr>
        <a:prstGeom prst="ellipse">
          <a:avLst/>
        </a:prstGeom>
      </dgm:spPr>
      <dgm:t>
        <a:bodyPr/>
        <a:lstStyle/>
        <a:p>
          <a:endParaRPr lang="nl-BE"/>
        </a:p>
      </dgm:t>
    </dgm:pt>
    <dgm:pt modelId="{8264E151-C496-4006-8DC2-5CF1FB6E102D}" type="pres">
      <dgm:prSet presAssocID="{E7D75664-D1F2-4EF5-89C6-ADBCBF184928}" presName="node" presStyleLbl="vennNode1" presStyleIdx="1" presStyleCnt="18">
        <dgm:presLayoutVars>
          <dgm:bulletEnabled val="1"/>
        </dgm:presLayoutVars>
      </dgm:prSet>
      <dgm:spPr>
        <a:prstGeom prst="ellipse">
          <a:avLst/>
        </a:prstGeom>
      </dgm:spPr>
      <dgm:t>
        <a:bodyPr/>
        <a:lstStyle/>
        <a:p>
          <a:endParaRPr lang="nl-BE"/>
        </a:p>
      </dgm:t>
    </dgm:pt>
    <dgm:pt modelId="{894639AA-9D0E-416B-8268-37B95987A0E2}" type="pres">
      <dgm:prSet presAssocID="{2685E836-8139-4D01-84E3-7C8B0FA457DA}" presName="node" presStyleLbl="vennNode1" presStyleIdx="2" presStyleCnt="18" custRadScaleRad="102704" custRadScaleInc="2390">
        <dgm:presLayoutVars>
          <dgm:bulletEnabled val="1"/>
        </dgm:presLayoutVars>
      </dgm:prSet>
      <dgm:spPr/>
      <dgm:t>
        <a:bodyPr/>
        <a:lstStyle/>
        <a:p>
          <a:endParaRPr lang="en-GB"/>
        </a:p>
      </dgm:t>
    </dgm:pt>
    <dgm:pt modelId="{A5A80C73-6219-479A-995F-2EAEB9930457}" type="pres">
      <dgm:prSet presAssocID="{11EEDFBA-CA4A-4DB8-AB24-E698E234115C}" presName="node" presStyleLbl="vennNode1" presStyleIdx="3" presStyleCnt="18">
        <dgm:presLayoutVars>
          <dgm:bulletEnabled val="1"/>
        </dgm:presLayoutVars>
      </dgm:prSet>
      <dgm:spPr>
        <a:prstGeom prst="ellipse">
          <a:avLst/>
        </a:prstGeom>
      </dgm:spPr>
      <dgm:t>
        <a:bodyPr/>
        <a:lstStyle/>
        <a:p>
          <a:endParaRPr lang="nl-BE"/>
        </a:p>
      </dgm:t>
    </dgm:pt>
    <dgm:pt modelId="{E6F3723D-2246-45FF-940C-47E65F87C3AD}" type="pres">
      <dgm:prSet presAssocID="{83FFE81E-2478-4B2F-BCDB-7F5E6538ADBB}" presName="node" presStyleLbl="vennNode1" presStyleIdx="4" presStyleCnt="18">
        <dgm:presLayoutVars>
          <dgm:bulletEnabled val="1"/>
        </dgm:presLayoutVars>
      </dgm:prSet>
      <dgm:spPr>
        <a:prstGeom prst="ellipse">
          <a:avLst/>
        </a:prstGeom>
      </dgm:spPr>
      <dgm:t>
        <a:bodyPr/>
        <a:lstStyle/>
        <a:p>
          <a:endParaRPr lang="nl-BE"/>
        </a:p>
      </dgm:t>
    </dgm:pt>
    <dgm:pt modelId="{4B9D80BA-9370-4D3D-A115-56326D82FCE3}" type="pres">
      <dgm:prSet presAssocID="{A6C2AEBF-C201-4B4E-B79B-9F9684FB820E}" presName="node" presStyleLbl="vennNode1" presStyleIdx="5" presStyleCnt="18">
        <dgm:presLayoutVars>
          <dgm:bulletEnabled val="1"/>
        </dgm:presLayoutVars>
      </dgm:prSet>
      <dgm:spPr>
        <a:prstGeom prst="ellipse">
          <a:avLst/>
        </a:prstGeom>
      </dgm:spPr>
      <dgm:t>
        <a:bodyPr/>
        <a:lstStyle/>
        <a:p>
          <a:endParaRPr lang="nl-BE"/>
        </a:p>
      </dgm:t>
    </dgm:pt>
    <dgm:pt modelId="{E250CB54-DC2B-4EC7-BCF8-5CAFD15EC9D2}" type="pres">
      <dgm:prSet presAssocID="{8A8B23E3-9871-4360-A357-B7633FC5F234}" presName="node" presStyleLbl="vennNode1" presStyleIdx="6" presStyleCnt="18">
        <dgm:presLayoutVars>
          <dgm:bulletEnabled val="1"/>
        </dgm:presLayoutVars>
      </dgm:prSet>
      <dgm:spPr>
        <a:prstGeom prst="ellipse">
          <a:avLst/>
        </a:prstGeom>
      </dgm:spPr>
      <dgm:t>
        <a:bodyPr/>
        <a:lstStyle/>
        <a:p>
          <a:endParaRPr lang="nl-BE"/>
        </a:p>
      </dgm:t>
    </dgm:pt>
    <dgm:pt modelId="{7F46EDC9-2241-4E87-BD69-5ADDF4FD9D46}" type="pres">
      <dgm:prSet presAssocID="{0D29B0FB-F509-426B-8583-07185D948123}" presName="node" presStyleLbl="vennNode1" presStyleIdx="7" presStyleCnt="18">
        <dgm:presLayoutVars>
          <dgm:bulletEnabled val="1"/>
        </dgm:presLayoutVars>
      </dgm:prSet>
      <dgm:spPr>
        <a:prstGeom prst="ellipse">
          <a:avLst/>
        </a:prstGeom>
      </dgm:spPr>
      <dgm:t>
        <a:bodyPr/>
        <a:lstStyle/>
        <a:p>
          <a:endParaRPr lang="nl-BE"/>
        </a:p>
      </dgm:t>
    </dgm:pt>
    <dgm:pt modelId="{932AEE5C-4616-4D6C-B098-AC7B8DA9AA39}" type="pres">
      <dgm:prSet presAssocID="{1C96DD82-DD58-4EF0-B711-38E56D09586A}" presName="node" presStyleLbl="vennNode1" presStyleIdx="8" presStyleCnt="18">
        <dgm:presLayoutVars>
          <dgm:bulletEnabled val="1"/>
        </dgm:presLayoutVars>
      </dgm:prSet>
      <dgm:spPr>
        <a:prstGeom prst="ellipse">
          <a:avLst/>
        </a:prstGeom>
      </dgm:spPr>
      <dgm:t>
        <a:bodyPr/>
        <a:lstStyle/>
        <a:p>
          <a:endParaRPr lang="nl-BE"/>
        </a:p>
      </dgm:t>
    </dgm:pt>
    <dgm:pt modelId="{8A9A2F88-6909-421E-80F6-4F2CCFE122F1}" type="pres">
      <dgm:prSet presAssocID="{C9451F89-6CEA-41CD-947C-D76C538CBC77}" presName="node" presStyleLbl="vennNode1" presStyleIdx="9" presStyleCnt="18">
        <dgm:presLayoutVars>
          <dgm:bulletEnabled val="1"/>
        </dgm:presLayoutVars>
      </dgm:prSet>
      <dgm:spPr>
        <a:prstGeom prst="ellipse">
          <a:avLst/>
        </a:prstGeom>
      </dgm:spPr>
      <dgm:t>
        <a:bodyPr/>
        <a:lstStyle/>
        <a:p>
          <a:endParaRPr lang="nl-BE"/>
        </a:p>
      </dgm:t>
    </dgm:pt>
    <dgm:pt modelId="{62FCC25C-24CA-4BF7-B1C2-BBFDE1B0C9C7}" type="pres">
      <dgm:prSet presAssocID="{C8C2B3D2-2CB8-4780-B7C6-9B7FD1928AE1}" presName="node" presStyleLbl="vennNode1" presStyleIdx="10" presStyleCnt="18" custRadScaleRad="100000" custRadScaleInc="0">
        <dgm:presLayoutVars>
          <dgm:bulletEnabled val="1"/>
        </dgm:presLayoutVars>
      </dgm:prSet>
      <dgm:spPr>
        <a:prstGeom prst="ellipse">
          <a:avLst/>
        </a:prstGeom>
      </dgm:spPr>
      <dgm:t>
        <a:bodyPr/>
        <a:lstStyle/>
        <a:p>
          <a:endParaRPr lang="nl-BE"/>
        </a:p>
      </dgm:t>
    </dgm:pt>
    <dgm:pt modelId="{090F5205-6F0C-474E-B22D-6A6E7837C39E}" type="pres">
      <dgm:prSet presAssocID="{37ED6EDF-C07D-4792-A620-659AA70F10F3}" presName="node" presStyleLbl="vennNode1" presStyleIdx="11" presStyleCnt="18">
        <dgm:presLayoutVars>
          <dgm:bulletEnabled val="1"/>
        </dgm:presLayoutVars>
      </dgm:prSet>
      <dgm:spPr>
        <a:prstGeom prst="ellipse">
          <a:avLst/>
        </a:prstGeom>
      </dgm:spPr>
      <dgm:t>
        <a:bodyPr/>
        <a:lstStyle/>
        <a:p>
          <a:endParaRPr lang="nl-BE"/>
        </a:p>
      </dgm:t>
    </dgm:pt>
    <dgm:pt modelId="{D15FC4AF-9ACE-4AA3-B704-B4AF7E1A66BA}" type="pres">
      <dgm:prSet presAssocID="{F2E9EBC5-6C40-4393-8DBA-9DA4ED91AAED}" presName="node" presStyleLbl="vennNode1" presStyleIdx="12" presStyleCnt="18">
        <dgm:presLayoutVars>
          <dgm:bulletEnabled val="1"/>
        </dgm:presLayoutVars>
      </dgm:prSet>
      <dgm:spPr>
        <a:prstGeom prst="ellipse">
          <a:avLst/>
        </a:prstGeom>
      </dgm:spPr>
      <dgm:t>
        <a:bodyPr/>
        <a:lstStyle/>
        <a:p>
          <a:endParaRPr lang="nl-BE"/>
        </a:p>
      </dgm:t>
    </dgm:pt>
    <dgm:pt modelId="{C3358FB2-5CE7-4802-8F3B-53017EB2F748}" type="pres">
      <dgm:prSet presAssocID="{E07EDDA2-5B80-4609-8235-AE51910C1285}" presName="node" presStyleLbl="vennNode1" presStyleIdx="13" presStyleCnt="18">
        <dgm:presLayoutVars>
          <dgm:bulletEnabled val="1"/>
        </dgm:presLayoutVars>
      </dgm:prSet>
      <dgm:spPr>
        <a:prstGeom prst="ellipse">
          <a:avLst/>
        </a:prstGeom>
      </dgm:spPr>
      <dgm:t>
        <a:bodyPr/>
        <a:lstStyle/>
        <a:p>
          <a:endParaRPr lang="nl-BE"/>
        </a:p>
      </dgm:t>
    </dgm:pt>
    <dgm:pt modelId="{C3269E3E-70B4-4121-A25C-D3DD8F0A8D80}" type="pres">
      <dgm:prSet presAssocID="{74EE667C-BEF2-4FCE-A2BE-9C200FE4E59F}" presName="node" presStyleLbl="vennNode1" presStyleIdx="14" presStyleCnt="18">
        <dgm:presLayoutVars>
          <dgm:bulletEnabled val="1"/>
        </dgm:presLayoutVars>
      </dgm:prSet>
      <dgm:spPr>
        <a:prstGeom prst="ellipse">
          <a:avLst/>
        </a:prstGeom>
      </dgm:spPr>
      <dgm:t>
        <a:bodyPr/>
        <a:lstStyle/>
        <a:p>
          <a:endParaRPr lang="nl-BE"/>
        </a:p>
      </dgm:t>
    </dgm:pt>
    <dgm:pt modelId="{F4AD7898-63E4-4293-9338-4F36311E5484}" type="pres">
      <dgm:prSet presAssocID="{BBBA4E40-F10B-41EB-A0E8-651F7336727E}" presName="node" presStyleLbl="vennNode1" presStyleIdx="15" presStyleCnt="18">
        <dgm:presLayoutVars>
          <dgm:bulletEnabled val="1"/>
        </dgm:presLayoutVars>
      </dgm:prSet>
      <dgm:spPr>
        <a:prstGeom prst="ellipse">
          <a:avLst/>
        </a:prstGeom>
      </dgm:spPr>
      <dgm:t>
        <a:bodyPr/>
        <a:lstStyle/>
        <a:p>
          <a:endParaRPr lang="en-US"/>
        </a:p>
      </dgm:t>
    </dgm:pt>
    <dgm:pt modelId="{E9912A04-528B-5240-995E-C6DB5EA6A379}" type="pres">
      <dgm:prSet presAssocID="{F4D61D37-53FC-8C49-B078-715D2A10D799}" presName="node" presStyleLbl="vennNode1" presStyleIdx="16" presStyleCnt="18">
        <dgm:presLayoutVars>
          <dgm:bulletEnabled val="1"/>
        </dgm:presLayoutVars>
      </dgm:prSet>
      <dgm:spPr/>
      <dgm:t>
        <a:bodyPr/>
        <a:lstStyle/>
        <a:p>
          <a:endParaRPr lang="nb-NO"/>
        </a:p>
      </dgm:t>
    </dgm:pt>
    <dgm:pt modelId="{3440A535-1D22-4144-A674-C86F3E0DEA1C}" type="pres">
      <dgm:prSet presAssocID="{2175E7B8-5096-45A8-9733-408CA3A3590F}" presName="node" presStyleLbl="vennNode1" presStyleIdx="17" presStyleCnt="18">
        <dgm:presLayoutVars>
          <dgm:bulletEnabled val="1"/>
        </dgm:presLayoutVars>
      </dgm:prSet>
      <dgm:spPr>
        <a:prstGeom prst="ellipse">
          <a:avLst/>
        </a:prstGeom>
      </dgm:spPr>
      <dgm:t>
        <a:bodyPr/>
        <a:lstStyle/>
        <a:p>
          <a:endParaRPr lang="en-US"/>
        </a:p>
      </dgm:t>
    </dgm:pt>
  </dgm:ptLst>
  <dgm:cxnLst>
    <dgm:cxn modelId="{CDE10128-FB7A-45AF-B287-37C6572C9997}" srcId="{B4DE37D5-AE02-46C7-9BFC-9753E8448FB5}" destId="{302E8DB1-B453-4A99-8335-B721736B8C89}" srcOrd="0" destOrd="0" parTransId="{0D3800A7-A539-4B09-B686-160E5918D4B7}" sibTransId="{FAD530F7-35EC-4FA7-9FCB-2B0CCE3EB44E}"/>
    <dgm:cxn modelId="{DB101E59-B927-4781-9620-5F4BE2C07DDE}" type="presOf" srcId="{8A8B23E3-9871-4360-A357-B7633FC5F234}" destId="{E250CB54-DC2B-4EC7-BCF8-5CAFD15EC9D2}" srcOrd="0" destOrd="0" presId="urn:microsoft.com/office/officeart/2005/8/layout/radial3"/>
    <dgm:cxn modelId="{F4D304CE-DFF2-4C38-AF4E-7CDE49250203}" type="presOf" srcId="{83FFE81E-2478-4B2F-BCDB-7F5E6538ADBB}" destId="{E6F3723D-2246-45FF-940C-47E65F87C3AD}" srcOrd="0" destOrd="0" presId="urn:microsoft.com/office/officeart/2005/8/layout/radial3"/>
    <dgm:cxn modelId="{E666D4C2-013F-4D4D-B7F5-4A0CED90118A}" type="presOf" srcId="{B4DE37D5-AE02-46C7-9BFC-9753E8448FB5}" destId="{246F3AF4-8770-4D30-8195-A592727E3537}" srcOrd="0" destOrd="0" presId="urn:microsoft.com/office/officeart/2005/8/layout/radial3"/>
    <dgm:cxn modelId="{7F43F81D-B759-4215-83C5-F850E29EC9AE}" type="presOf" srcId="{BBBA4E40-F10B-41EB-A0E8-651F7336727E}" destId="{F4AD7898-63E4-4293-9338-4F36311E5484}" srcOrd="0" destOrd="0" presId="urn:microsoft.com/office/officeart/2005/8/layout/radial3"/>
    <dgm:cxn modelId="{61E62269-B850-40F1-ADC7-4AE97C708BE3}" type="presOf" srcId="{74EE667C-BEF2-4FCE-A2BE-9C200FE4E59F}" destId="{C3269E3E-70B4-4121-A25C-D3DD8F0A8D80}" srcOrd="0" destOrd="0" presId="urn:microsoft.com/office/officeart/2005/8/layout/radial3"/>
    <dgm:cxn modelId="{FF3E9205-7A89-44B5-8685-003DA8846EE4}" type="presOf" srcId="{E7D75664-D1F2-4EF5-89C6-ADBCBF184928}" destId="{8264E151-C496-4006-8DC2-5CF1FB6E102D}" srcOrd="0" destOrd="0" presId="urn:microsoft.com/office/officeart/2005/8/layout/radial3"/>
    <dgm:cxn modelId="{54D5F75C-A194-4A23-A24B-EC798E5F2850}" srcId="{302E8DB1-B453-4A99-8335-B721736B8C89}" destId="{E7D75664-D1F2-4EF5-89C6-ADBCBF184928}" srcOrd="0" destOrd="0" parTransId="{210A04F9-38B5-45F9-A3FD-66B94DB698FA}" sibTransId="{823EB375-4DA0-4285-95F2-C6D23105C56A}"/>
    <dgm:cxn modelId="{C1BC5001-6486-4FBE-A028-71F283C214FD}" srcId="{302E8DB1-B453-4A99-8335-B721736B8C89}" destId="{0D29B0FB-F509-426B-8583-07185D948123}" srcOrd="6" destOrd="0" parTransId="{65AAB21E-EAC7-4F6C-8AA2-621E7759FFA7}" sibTransId="{C28A6270-439A-4A59-953A-8DC89AA2F2E0}"/>
    <dgm:cxn modelId="{6BC3CC20-4EDF-4D32-9CC9-FE636911380B}" srcId="{302E8DB1-B453-4A99-8335-B721736B8C89}" destId="{8A8B23E3-9871-4360-A357-B7633FC5F234}" srcOrd="5" destOrd="0" parTransId="{07FDE36E-F7FB-4D89-9D04-4DC3B6F47BE3}" sibTransId="{7054F346-F161-40CE-9CE8-931EF08AD5F6}"/>
    <dgm:cxn modelId="{205076E5-F376-480F-99AB-0F1EFFF6A616}" srcId="{302E8DB1-B453-4A99-8335-B721736B8C89}" destId="{74EE667C-BEF2-4FCE-A2BE-9C200FE4E59F}" srcOrd="13" destOrd="0" parTransId="{2B98BCDA-8712-40B3-BFD0-F0A29766A5E1}" sibTransId="{B64989B5-7F23-4D0D-9D3A-53D3F6CA2702}"/>
    <dgm:cxn modelId="{38B5F483-5EB9-4E87-87DC-CC23944CB28D}" srcId="{302E8DB1-B453-4A99-8335-B721736B8C89}" destId="{2175E7B8-5096-45A8-9733-408CA3A3590F}" srcOrd="16" destOrd="0" parTransId="{D77DBA77-4AB8-4DF5-90FE-2EDB1C48D10E}" sibTransId="{B7F4DE4A-B3F5-438A-AAE9-7115B33BE4AA}"/>
    <dgm:cxn modelId="{7D6A51ED-9248-404A-BB9D-8BEB6A4B7E38}" type="presOf" srcId="{E07EDDA2-5B80-4609-8235-AE51910C1285}" destId="{C3358FB2-5CE7-4802-8F3B-53017EB2F748}" srcOrd="0" destOrd="0" presId="urn:microsoft.com/office/officeart/2005/8/layout/radial3"/>
    <dgm:cxn modelId="{9FE9D156-818F-4560-B103-002B7EC98C88}" type="presOf" srcId="{A6C2AEBF-C201-4B4E-B79B-9F9684FB820E}" destId="{4B9D80BA-9370-4D3D-A115-56326D82FCE3}" srcOrd="0" destOrd="0" presId="urn:microsoft.com/office/officeart/2005/8/layout/radial3"/>
    <dgm:cxn modelId="{C12EC06E-7DC4-4FF3-A202-53FA9EC51853}" srcId="{302E8DB1-B453-4A99-8335-B721736B8C89}" destId="{83FFE81E-2478-4B2F-BCDB-7F5E6538ADBB}" srcOrd="3" destOrd="0" parTransId="{0640C8A6-E13E-4666-85A5-4F5428BF6849}" sibTransId="{4AC524EC-69A9-42F0-84BB-AAD9224FCEBD}"/>
    <dgm:cxn modelId="{F192EB34-DE44-8949-94BB-6078033BEB7F}" srcId="{302E8DB1-B453-4A99-8335-B721736B8C89}" destId="{F4D61D37-53FC-8C49-B078-715D2A10D799}" srcOrd="15" destOrd="0" parTransId="{F06B0B24-800D-9542-9F67-4B19EF605475}" sibTransId="{72F927EB-D656-2A4C-9675-2052D657CF3B}"/>
    <dgm:cxn modelId="{EC6F2D5C-8202-4682-AAF8-8B1D14D00D2F}" srcId="{302E8DB1-B453-4A99-8335-B721736B8C89}" destId="{2685E836-8139-4D01-84E3-7C8B0FA457DA}" srcOrd="1" destOrd="0" parTransId="{AAF11C4F-3F75-47C9-A721-7D02AD73DA78}" sibTransId="{E5B7BB23-6C72-4458-A658-419D91951987}"/>
    <dgm:cxn modelId="{8925572F-93EC-4B40-A315-461C5BCC5EC1}" srcId="{302E8DB1-B453-4A99-8335-B721736B8C89}" destId="{1C96DD82-DD58-4EF0-B711-38E56D09586A}" srcOrd="7" destOrd="0" parTransId="{6D86B2F0-8A34-4538-BF4D-E01042604729}" sibTransId="{854747AA-8641-4571-AB8B-4BAE600500C2}"/>
    <dgm:cxn modelId="{72E3BC7A-C5D5-4774-8571-F11BEF588CB1}" srcId="{302E8DB1-B453-4A99-8335-B721736B8C89}" destId="{C9451F89-6CEA-41CD-947C-D76C538CBC77}" srcOrd="8" destOrd="0" parTransId="{B13A1011-8F2B-4F36-BA9E-B9061A580AD6}" sibTransId="{8754BC42-75A8-41BF-8436-305117CAA511}"/>
    <dgm:cxn modelId="{23F45CFA-AB8F-4A66-893B-6A8B3FE6740B}" type="presOf" srcId="{C9451F89-6CEA-41CD-947C-D76C538CBC77}" destId="{8A9A2F88-6909-421E-80F6-4F2CCFE122F1}" srcOrd="0" destOrd="0" presId="urn:microsoft.com/office/officeart/2005/8/layout/radial3"/>
    <dgm:cxn modelId="{CB0B8FED-0A52-4567-B1E6-2841FE19B2D4}" srcId="{302E8DB1-B453-4A99-8335-B721736B8C89}" destId="{BBBA4E40-F10B-41EB-A0E8-651F7336727E}" srcOrd="14" destOrd="0" parTransId="{1F9EEC7F-E33F-4FC9-A292-F5995D00BFCB}" sibTransId="{AFF4B92A-A855-4D28-81BE-4811043958F0}"/>
    <dgm:cxn modelId="{2A903131-8C24-4CF7-BC61-ED4054F0CFD3}" type="presOf" srcId="{2175E7B8-5096-45A8-9733-408CA3A3590F}" destId="{3440A535-1D22-4144-A674-C86F3E0DEA1C}" srcOrd="0" destOrd="0" presId="urn:microsoft.com/office/officeart/2005/8/layout/radial3"/>
    <dgm:cxn modelId="{1068EF3E-7BDD-476F-A701-05BF05B8AEC0}" srcId="{302E8DB1-B453-4A99-8335-B721736B8C89}" destId="{E07EDDA2-5B80-4609-8235-AE51910C1285}" srcOrd="12" destOrd="0" parTransId="{43AA4E87-9FC7-4834-9B4B-99BE478679A5}" sibTransId="{DE86F451-D934-48A0-A43A-E4D1ABCA3C6C}"/>
    <dgm:cxn modelId="{2C0D1162-7D6D-49BB-B61C-70FA12C12AF0}" type="presOf" srcId="{C8C2B3D2-2CB8-4780-B7C6-9B7FD1928AE1}" destId="{62FCC25C-24CA-4BF7-B1C2-BBFDE1B0C9C7}" srcOrd="0" destOrd="0" presId="urn:microsoft.com/office/officeart/2005/8/layout/radial3"/>
    <dgm:cxn modelId="{85E1C04B-2B52-4730-B9AB-3567F782E73A}" type="presOf" srcId="{37ED6EDF-C07D-4792-A620-659AA70F10F3}" destId="{090F5205-6F0C-474E-B22D-6A6E7837C39E}" srcOrd="0" destOrd="0" presId="urn:microsoft.com/office/officeart/2005/8/layout/radial3"/>
    <dgm:cxn modelId="{BD56A311-6E06-4A69-AEBD-C2DE6CE8D25D}" type="presOf" srcId="{0D29B0FB-F509-426B-8583-07185D948123}" destId="{7F46EDC9-2241-4E87-BD69-5ADDF4FD9D46}" srcOrd="0" destOrd="0" presId="urn:microsoft.com/office/officeart/2005/8/layout/radial3"/>
    <dgm:cxn modelId="{6691B8DF-ACFE-41AB-B263-0255F10DC323}" type="presOf" srcId="{302E8DB1-B453-4A99-8335-B721736B8C89}" destId="{D5697086-1EC2-497F-880D-23EA27B9C150}" srcOrd="0" destOrd="0" presId="urn:microsoft.com/office/officeart/2005/8/layout/radial3"/>
    <dgm:cxn modelId="{9AF2A31D-3BD4-4CD6-AE9D-EB9DA4B2413A}" type="presOf" srcId="{F2E9EBC5-6C40-4393-8DBA-9DA4ED91AAED}" destId="{D15FC4AF-9ACE-4AA3-B704-B4AF7E1A66BA}" srcOrd="0" destOrd="0" presId="urn:microsoft.com/office/officeart/2005/8/layout/radial3"/>
    <dgm:cxn modelId="{2C73B73C-995D-41B4-9762-B80266BFE2DA}" type="presOf" srcId="{F4D61D37-53FC-8C49-B078-715D2A10D799}" destId="{E9912A04-528B-5240-995E-C6DB5EA6A379}" srcOrd="0" destOrd="0" presId="urn:microsoft.com/office/officeart/2005/8/layout/radial3"/>
    <dgm:cxn modelId="{33BFB588-0B5D-450A-ADCC-65FD6BF40A99}" type="presOf" srcId="{11EEDFBA-CA4A-4DB8-AB24-E698E234115C}" destId="{A5A80C73-6219-479A-995F-2EAEB9930457}" srcOrd="0" destOrd="0" presId="urn:microsoft.com/office/officeart/2005/8/layout/radial3"/>
    <dgm:cxn modelId="{B3BF5872-336D-45CD-94B2-56443855D33D}" type="presOf" srcId="{2685E836-8139-4D01-84E3-7C8B0FA457DA}" destId="{894639AA-9D0E-416B-8268-37B95987A0E2}" srcOrd="0" destOrd="0" presId="urn:microsoft.com/office/officeart/2005/8/layout/radial3"/>
    <dgm:cxn modelId="{085579E3-F9B4-4360-A5EE-3E5B12CA0AB0}" type="presOf" srcId="{1C96DD82-DD58-4EF0-B711-38E56D09586A}" destId="{932AEE5C-4616-4D6C-B098-AC7B8DA9AA39}" srcOrd="0" destOrd="0" presId="urn:microsoft.com/office/officeart/2005/8/layout/radial3"/>
    <dgm:cxn modelId="{062B20B0-0D73-4902-A93A-C3301289D66C}" srcId="{302E8DB1-B453-4A99-8335-B721736B8C89}" destId="{F2E9EBC5-6C40-4393-8DBA-9DA4ED91AAED}" srcOrd="11" destOrd="0" parTransId="{FF5F60EE-0C53-42A2-9DAC-3623D0A1B7C8}" sibTransId="{98617453-328D-4BED-A3E9-8FE26ABF9EF9}"/>
    <dgm:cxn modelId="{D7D0FE07-9B09-4156-8684-36BE76A03F48}" srcId="{302E8DB1-B453-4A99-8335-B721736B8C89}" destId="{A6C2AEBF-C201-4B4E-B79B-9F9684FB820E}" srcOrd="4" destOrd="0" parTransId="{AAD1454A-24CC-4000-A89D-6261BD027D34}" sibTransId="{181BE8D3-D307-4B65-8645-2BD4CFB0CD93}"/>
    <dgm:cxn modelId="{7E85AE5B-5BC6-4393-A61C-A80321D31987}" srcId="{302E8DB1-B453-4A99-8335-B721736B8C89}" destId="{11EEDFBA-CA4A-4DB8-AB24-E698E234115C}" srcOrd="2" destOrd="0" parTransId="{E2A42DB8-90F6-4441-BA11-FFEC4C4BA6AB}" sibTransId="{0157B899-C52F-4A95-A145-E2574E9BC514}"/>
    <dgm:cxn modelId="{EF8D49D0-FF73-42D9-AF59-53DB10E28E47}" srcId="{302E8DB1-B453-4A99-8335-B721736B8C89}" destId="{C8C2B3D2-2CB8-4780-B7C6-9B7FD1928AE1}" srcOrd="9" destOrd="0" parTransId="{52DEFD0B-C88A-4A17-9ACA-30B90E05A68E}" sibTransId="{B489F671-27D7-4233-BC24-FFDA4FD7CD7B}"/>
    <dgm:cxn modelId="{3FAC38D0-7CEB-498F-A39E-14025E8E90F5}" srcId="{302E8DB1-B453-4A99-8335-B721736B8C89}" destId="{37ED6EDF-C07D-4792-A620-659AA70F10F3}" srcOrd="10" destOrd="0" parTransId="{6654A542-7070-4B3C-9832-97477020E96F}" sibTransId="{06ECE828-3667-453C-A7E2-4C981B7697A3}"/>
    <dgm:cxn modelId="{8B26E370-4CE0-43C7-8970-465444A861ED}" type="presParOf" srcId="{246F3AF4-8770-4D30-8195-A592727E3537}" destId="{B0733C86-8214-403F-BCFC-042230604DE2}" srcOrd="0" destOrd="0" presId="urn:microsoft.com/office/officeart/2005/8/layout/radial3"/>
    <dgm:cxn modelId="{C143D6E2-8C70-4E48-9D31-F66E5C340DA4}" type="presParOf" srcId="{B0733C86-8214-403F-BCFC-042230604DE2}" destId="{D5697086-1EC2-497F-880D-23EA27B9C150}" srcOrd="0" destOrd="0" presId="urn:microsoft.com/office/officeart/2005/8/layout/radial3"/>
    <dgm:cxn modelId="{E5D85F84-BDAB-44E0-A6E4-1D1A60A227C3}" type="presParOf" srcId="{B0733C86-8214-403F-BCFC-042230604DE2}" destId="{8264E151-C496-4006-8DC2-5CF1FB6E102D}" srcOrd="1" destOrd="0" presId="urn:microsoft.com/office/officeart/2005/8/layout/radial3"/>
    <dgm:cxn modelId="{85E2A001-E787-4DA5-AD73-E5C8BD190966}" type="presParOf" srcId="{B0733C86-8214-403F-BCFC-042230604DE2}" destId="{894639AA-9D0E-416B-8268-37B95987A0E2}" srcOrd="2" destOrd="0" presId="urn:microsoft.com/office/officeart/2005/8/layout/radial3"/>
    <dgm:cxn modelId="{5236F2B4-C682-44BD-B180-4D42B1CC4F98}" type="presParOf" srcId="{B0733C86-8214-403F-BCFC-042230604DE2}" destId="{A5A80C73-6219-479A-995F-2EAEB9930457}" srcOrd="3" destOrd="0" presId="urn:microsoft.com/office/officeart/2005/8/layout/radial3"/>
    <dgm:cxn modelId="{807E8181-8F4B-405A-AB4B-4E372641634D}" type="presParOf" srcId="{B0733C86-8214-403F-BCFC-042230604DE2}" destId="{E6F3723D-2246-45FF-940C-47E65F87C3AD}" srcOrd="4" destOrd="0" presId="urn:microsoft.com/office/officeart/2005/8/layout/radial3"/>
    <dgm:cxn modelId="{C9702C69-73E3-489D-9BE8-974183677FA2}" type="presParOf" srcId="{B0733C86-8214-403F-BCFC-042230604DE2}" destId="{4B9D80BA-9370-4D3D-A115-56326D82FCE3}" srcOrd="5" destOrd="0" presId="urn:microsoft.com/office/officeart/2005/8/layout/radial3"/>
    <dgm:cxn modelId="{4BA9BCF9-5041-4ADF-A160-B0A124788002}" type="presParOf" srcId="{B0733C86-8214-403F-BCFC-042230604DE2}" destId="{E250CB54-DC2B-4EC7-BCF8-5CAFD15EC9D2}" srcOrd="6" destOrd="0" presId="urn:microsoft.com/office/officeart/2005/8/layout/radial3"/>
    <dgm:cxn modelId="{EC62CC13-CE5F-4E36-8CE3-6ABDFBB52E29}" type="presParOf" srcId="{B0733C86-8214-403F-BCFC-042230604DE2}" destId="{7F46EDC9-2241-4E87-BD69-5ADDF4FD9D46}" srcOrd="7" destOrd="0" presId="urn:microsoft.com/office/officeart/2005/8/layout/radial3"/>
    <dgm:cxn modelId="{1D567657-7E30-48B7-87A0-E1D77CB99C4D}" type="presParOf" srcId="{B0733C86-8214-403F-BCFC-042230604DE2}" destId="{932AEE5C-4616-4D6C-B098-AC7B8DA9AA39}" srcOrd="8" destOrd="0" presId="urn:microsoft.com/office/officeart/2005/8/layout/radial3"/>
    <dgm:cxn modelId="{2E17650E-6CC5-4247-8318-EF10EE9E6085}" type="presParOf" srcId="{B0733C86-8214-403F-BCFC-042230604DE2}" destId="{8A9A2F88-6909-421E-80F6-4F2CCFE122F1}" srcOrd="9" destOrd="0" presId="urn:microsoft.com/office/officeart/2005/8/layout/radial3"/>
    <dgm:cxn modelId="{310A566A-4DAA-455A-816E-7EF09E42F756}" type="presParOf" srcId="{B0733C86-8214-403F-BCFC-042230604DE2}" destId="{62FCC25C-24CA-4BF7-B1C2-BBFDE1B0C9C7}" srcOrd="10" destOrd="0" presId="urn:microsoft.com/office/officeart/2005/8/layout/radial3"/>
    <dgm:cxn modelId="{C583B995-850C-4892-B79F-6813BB4E4AE0}" type="presParOf" srcId="{B0733C86-8214-403F-BCFC-042230604DE2}" destId="{090F5205-6F0C-474E-B22D-6A6E7837C39E}" srcOrd="11" destOrd="0" presId="urn:microsoft.com/office/officeart/2005/8/layout/radial3"/>
    <dgm:cxn modelId="{5FCE31B4-563C-4227-B147-24830074555B}" type="presParOf" srcId="{B0733C86-8214-403F-BCFC-042230604DE2}" destId="{D15FC4AF-9ACE-4AA3-B704-B4AF7E1A66BA}" srcOrd="12" destOrd="0" presId="urn:microsoft.com/office/officeart/2005/8/layout/radial3"/>
    <dgm:cxn modelId="{52ABD71F-6B0C-4F4E-A902-C2EDE0D588A6}" type="presParOf" srcId="{B0733C86-8214-403F-BCFC-042230604DE2}" destId="{C3358FB2-5CE7-4802-8F3B-53017EB2F748}" srcOrd="13" destOrd="0" presId="urn:microsoft.com/office/officeart/2005/8/layout/radial3"/>
    <dgm:cxn modelId="{3EC40280-E244-4E47-9F25-BA69235586C1}" type="presParOf" srcId="{B0733C86-8214-403F-BCFC-042230604DE2}" destId="{C3269E3E-70B4-4121-A25C-D3DD8F0A8D80}" srcOrd="14" destOrd="0" presId="urn:microsoft.com/office/officeart/2005/8/layout/radial3"/>
    <dgm:cxn modelId="{CE0453EF-1FF9-4610-BF93-748BB8FE8F59}" type="presParOf" srcId="{B0733C86-8214-403F-BCFC-042230604DE2}" destId="{F4AD7898-63E4-4293-9338-4F36311E5484}" srcOrd="15" destOrd="0" presId="urn:microsoft.com/office/officeart/2005/8/layout/radial3"/>
    <dgm:cxn modelId="{64298114-4062-4883-B39C-FE25D1714EF5}" type="presParOf" srcId="{B0733C86-8214-403F-BCFC-042230604DE2}" destId="{E9912A04-528B-5240-995E-C6DB5EA6A379}" srcOrd="16" destOrd="0" presId="urn:microsoft.com/office/officeart/2005/8/layout/radial3"/>
    <dgm:cxn modelId="{26C6AEE6-822F-4173-8CB3-F8E8FFB70DA7}" type="presParOf" srcId="{B0733C86-8214-403F-BCFC-042230604DE2}" destId="{3440A535-1D22-4144-A674-C86F3E0DEA1C}" srcOrd="17" destOrd="0" presId="urn:microsoft.com/office/officeart/2005/8/layout/radial3"/>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C63713-0FA4-46E1-BC64-15B56C512D1B}" type="doc">
      <dgm:prSet loTypeId="urn:microsoft.com/office/officeart/2005/8/layout/arrow3" loCatId="relationship" qsTypeId="urn:microsoft.com/office/officeart/2005/8/quickstyle/3d4" qsCatId="3D" csTypeId="urn:microsoft.com/office/officeart/2005/8/colors/accent1_3" csCatId="accent1" phldr="1"/>
      <dgm:spPr/>
      <dgm:t>
        <a:bodyPr/>
        <a:lstStyle/>
        <a:p>
          <a:endParaRPr lang="nl-BE"/>
        </a:p>
      </dgm:t>
    </dgm:pt>
    <dgm:pt modelId="{55B2E37D-199D-422D-A8DF-057D021AFA2A}">
      <dgm:prSet phldrT="[Text]"/>
      <dgm:spPr/>
      <dgm:t>
        <a:bodyPr/>
        <a:lstStyle/>
        <a:p>
          <a:r>
            <a:rPr lang="ur-PK" dirty="0" smtClean="0">
              <a:solidFill>
                <a:srgbClr val="000000"/>
              </a:solidFill>
              <a:latin typeface="Jameel Noori Nastaleeq" pitchFamily="2" charset="-78"/>
              <a:cs typeface="Jameel Noori Nastaleeq" pitchFamily="2" charset="-78"/>
            </a:rPr>
            <a:t>غبن اور خرد بَرد</a:t>
          </a:r>
          <a:endParaRPr lang="nl-BE" dirty="0">
            <a:solidFill>
              <a:srgbClr val="000000"/>
            </a:solidFill>
            <a:latin typeface="Jameel Noori Nastaleeq" pitchFamily="2" charset="-78"/>
            <a:cs typeface="Jameel Noori Nastaleeq" pitchFamily="2" charset="-78"/>
          </a:endParaRPr>
        </a:p>
      </dgm:t>
    </dgm:pt>
    <dgm:pt modelId="{832545FD-18F6-451C-9FC9-8F1F9EE55742}" type="parTrans" cxnId="{094FEFC1-B6D2-4330-B29F-0636D7885C6A}">
      <dgm:prSet/>
      <dgm:spPr/>
      <dgm:t>
        <a:bodyPr/>
        <a:lstStyle/>
        <a:p>
          <a:endParaRPr lang="nl-BE"/>
        </a:p>
      </dgm:t>
    </dgm:pt>
    <dgm:pt modelId="{88C6E4E0-BCE7-4E73-8E57-7407A98D563E}" type="sibTrans" cxnId="{094FEFC1-B6D2-4330-B29F-0636D7885C6A}">
      <dgm:prSet/>
      <dgm:spPr/>
      <dgm:t>
        <a:bodyPr/>
        <a:lstStyle/>
        <a:p>
          <a:endParaRPr lang="nl-BE"/>
        </a:p>
      </dgm:t>
    </dgm:pt>
    <dgm:pt modelId="{A03EB62C-9C1E-4956-9032-01FFB139BEE3}">
      <dgm:prSet phldrT="[Text]"/>
      <dgm:spPr/>
      <dgm:t>
        <a:bodyPr/>
        <a:lstStyle/>
        <a:p>
          <a:r>
            <a:rPr lang="ur-PK" dirty="0" smtClean="0">
              <a:solidFill>
                <a:srgbClr val="000000"/>
              </a:solidFill>
              <a:latin typeface="Jameel Noori Nastaleeq" pitchFamily="2" charset="-78"/>
              <a:cs typeface="Jameel Noori Nastaleeq" pitchFamily="2" charset="-78"/>
            </a:rPr>
            <a:t>نوکری سے برخاستگی</a:t>
          </a:r>
          <a:endParaRPr lang="en-US" dirty="0" smtClean="0">
            <a:solidFill>
              <a:srgbClr val="000000"/>
            </a:solidFill>
            <a:latin typeface="Jameel Noori Nastaleeq" pitchFamily="2" charset="-78"/>
            <a:cs typeface="Jameel Noori Nastaleeq" pitchFamily="2" charset="-78"/>
          </a:endParaRPr>
        </a:p>
        <a:p>
          <a:pPr rtl="1"/>
          <a:r>
            <a:rPr lang="ur-PK" dirty="0" smtClean="0">
              <a:solidFill>
                <a:srgbClr val="000000"/>
              </a:solidFill>
              <a:latin typeface="Jameel Noori Nastaleeq" pitchFamily="2" charset="-78"/>
              <a:cs typeface="Jameel Noori Nastaleeq" pitchFamily="2" charset="-78"/>
            </a:rPr>
            <a:t>اور </a:t>
          </a:r>
          <a:endParaRPr lang="en-US" dirty="0" smtClean="0">
            <a:solidFill>
              <a:srgbClr val="000000"/>
            </a:solidFill>
            <a:latin typeface="Jameel Noori Nastaleeq" pitchFamily="2" charset="-78"/>
            <a:cs typeface="Jameel Noori Nastaleeq" pitchFamily="2" charset="-78"/>
          </a:endParaRPr>
        </a:p>
        <a:p>
          <a:pPr rtl="1"/>
          <a:r>
            <a:rPr lang="ur-PK" dirty="0" smtClean="0">
              <a:solidFill>
                <a:srgbClr val="000000"/>
              </a:solidFill>
              <a:latin typeface="Jameel Noori Nastaleeq" pitchFamily="2" charset="-78"/>
              <a:cs typeface="Jameel Noori Nastaleeq" pitchFamily="2" charset="-78"/>
            </a:rPr>
            <a:t>بیرونی آڈٹ</a:t>
          </a:r>
          <a:endParaRPr lang="nl-BE" dirty="0">
            <a:solidFill>
              <a:srgbClr val="000000"/>
            </a:solidFill>
            <a:latin typeface="Jameel Noori Nastaleeq" pitchFamily="2" charset="-78"/>
            <a:cs typeface="Jameel Noori Nastaleeq" pitchFamily="2" charset="-78"/>
          </a:endParaRPr>
        </a:p>
      </dgm:t>
    </dgm:pt>
    <dgm:pt modelId="{936ADFAB-88C6-46D9-A266-A8E1F8962DA2}" type="parTrans" cxnId="{CE314C2F-A51E-4F84-9B3F-92BD8207CDA9}">
      <dgm:prSet/>
      <dgm:spPr/>
      <dgm:t>
        <a:bodyPr/>
        <a:lstStyle/>
        <a:p>
          <a:endParaRPr lang="nl-BE"/>
        </a:p>
      </dgm:t>
    </dgm:pt>
    <dgm:pt modelId="{96B52F2F-3C41-49D3-B765-52DDF6164BFC}" type="sibTrans" cxnId="{CE314C2F-A51E-4F84-9B3F-92BD8207CDA9}">
      <dgm:prSet/>
      <dgm:spPr/>
      <dgm:t>
        <a:bodyPr/>
        <a:lstStyle/>
        <a:p>
          <a:endParaRPr lang="nl-BE"/>
        </a:p>
      </dgm:t>
    </dgm:pt>
    <dgm:pt modelId="{A9473F5D-1B04-4D9C-B21A-17B6985D5AC8}" type="pres">
      <dgm:prSet presAssocID="{05C63713-0FA4-46E1-BC64-15B56C512D1B}" presName="compositeShape" presStyleCnt="0">
        <dgm:presLayoutVars>
          <dgm:chMax val="2"/>
          <dgm:dir/>
          <dgm:resizeHandles val="exact"/>
        </dgm:presLayoutVars>
      </dgm:prSet>
      <dgm:spPr/>
      <dgm:t>
        <a:bodyPr/>
        <a:lstStyle/>
        <a:p>
          <a:endParaRPr lang="nl-BE"/>
        </a:p>
      </dgm:t>
    </dgm:pt>
    <dgm:pt modelId="{4423BA93-2284-4D1E-A247-107C67E55CBE}" type="pres">
      <dgm:prSet presAssocID="{05C63713-0FA4-46E1-BC64-15B56C512D1B}" presName="divider" presStyleLbl="fgShp" presStyleIdx="0" presStyleCnt="1">
        <dgm:style>
          <a:lnRef idx="2">
            <a:schemeClr val="dk1">
              <a:shade val="50000"/>
            </a:schemeClr>
          </a:lnRef>
          <a:fillRef idx="1">
            <a:schemeClr val="dk1"/>
          </a:fillRef>
          <a:effectRef idx="0">
            <a:schemeClr val="dk1"/>
          </a:effectRef>
          <a:fontRef idx="minor">
            <a:schemeClr val="lt1"/>
          </a:fontRef>
        </dgm:style>
      </dgm:prSet>
      <dgm:spPr/>
      <dgm:t>
        <a:bodyPr/>
        <a:lstStyle/>
        <a:p>
          <a:endParaRPr lang="nb-NO"/>
        </a:p>
      </dgm:t>
    </dgm:pt>
    <dgm:pt modelId="{FFC68714-6BBD-4EBE-901B-DA92F6283B21}" type="pres">
      <dgm:prSet presAssocID="{55B2E37D-199D-422D-A8DF-057D021AFA2A}" presName="downArrow" presStyleLbl="node1" presStyleIdx="0" presStyleCnt="2">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nl-BE"/>
        </a:p>
      </dgm:t>
    </dgm:pt>
    <dgm:pt modelId="{691E2111-6BE3-47A1-8ED4-04FE79450FDC}" type="pres">
      <dgm:prSet presAssocID="{55B2E37D-199D-422D-A8DF-057D021AFA2A}" presName="downArrowText" presStyleLbl="revTx" presStyleIdx="0" presStyleCnt="2" custScaleX="161642">
        <dgm:presLayoutVars>
          <dgm:bulletEnabled val="1"/>
        </dgm:presLayoutVars>
      </dgm:prSet>
      <dgm:spPr/>
      <dgm:t>
        <a:bodyPr/>
        <a:lstStyle/>
        <a:p>
          <a:endParaRPr lang="nl-BE"/>
        </a:p>
      </dgm:t>
    </dgm:pt>
    <dgm:pt modelId="{FC6CBE03-38AF-446E-A2BF-351218AF79C7}" type="pres">
      <dgm:prSet presAssocID="{A03EB62C-9C1E-4956-9032-01FFB139BEE3}" presName="upArrow" presStyleLbl="node1" presStyleIdx="1" presStyleCnt="2">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nl-BE"/>
        </a:p>
      </dgm:t>
    </dgm:pt>
    <dgm:pt modelId="{9BCD77B1-5085-4CFA-87EC-443DEE2FEBFC}" type="pres">
      <dgm:prSet presAssocID="{A03EB62C-9C1E-4956-9032-01FFB139BEE3}" presName="upArrowText" presStyleLbl="revTx" presStyleIdx="1" presStyleCnt="2" custScaleX="173897">
        <dgm:presLayoutVars>
          <dgm:bulletEnabled val="1"/>
        </dgm:presLayoutVars>
      </dgm:prSet>
      <dgm:spPr/>
      <dgm:t>
        <a:bodyPr/>
        <a:lstStyle/>
        <a:p>
          <a:endParaRPr lang="nl-BE"/>
        </a:p>
      </dgm:t>
    </dgm:pt>
  </dgm:ptLst>
  <dgm:cxnLst>
    <dgm:cxn modelId="{094FEFC1-B6D2-4330-B29F-0636D7885C6A}" srcId="{05C63713-0FA4-46E1-BC64-15B56C512D1B}" destId="{55B2E37D-199D-422D-A8DF-057D021AFA2A}" srcOrd="0" destOrd="0" parTransId="{832545FD-18F6-451C-9FC9-8F1F9EE55742}" sibTransId="{88C6E4E0-BCE7-4E73-8E57-7407A98D563E}"/>
    <dgm:cxn modelId="{0C2B3032-CB13-477E-B3FD-1B755C1F602E}" type="presOf" srcId="{55B2E37D-199D-422D-A8DF-057D021AFA2A}" destId="{691E2111-6BE3-47A1-8ED4-04FE79450FDC}" srcOrd="0" destOrd="0" presId="urn:microsoft.com/office/officeart/2005/8/layout/arrow3"/>
    <dgm:cxn modelId="{969888BD-51E1-4705-BFFF-B0878298EB07}" type="presOf" srcId="{A03EB62C-9C1E-4956-9032-01FFB139BEE3}" destId="{9BCD77B1-5085-4CFA-87EC-443DEE2FEBFC}" srcOrd="0" destOrd="0" presId="urn:microsoft.com/office/officeart/2005/8/layout/arrow3"/>
    <dgm:cxn modelId="{8156A3AE-ECBF-4C8C-B408-9AC9901FE954}" type="presOf" srcId="{05C63713-0FA4-46E1-BC64-15B56C512D1B}" destId="{A9473F5D-1B04-4D9C-B21A-17B6985D5AC8}" srcOrd="0" destOrd="0" presId="urn:microsoft.com/office/officeart/2005/8/layout/arrow3"/>
    <dgm:cxn modelId="{CE314C2F-A51E-4F84-9B3F-92BD8207CDA9}" srcId="{05C63713-0FA4-46E1-BC64-15B56C512D1B}" destId="{A03EB62C-9C1E-4956-9032-01FFB139BEE3}" srcOrd="1" destOrd="0" parTransId="{936ADFAB-88C6-46D9-A266-A8E1F8962DA2}" sibTransId="{96B52F2F-3C41-49D3-B765-52DDF6164BFC}"/>
    <dgm:cxn modelId="{E9FC4925-97E9-4CE7-A580-B67C7D7557E5}" type="presParOf" srcId="{A9473F5D-1B04-4D9C-B21A-17B6985D5AC8}" destId="{4423BA93-2284-4D1E-A247-107C67E55CBE}" srcOrd="0" destOrd="0" presId="urn:microsoft.com/office/officeart/2005/8/layout/arrow3"/>
    <dgm:cxn modelId="{5A42B0AA-929B-4EEE-B9F8-04B01CB6F914}" type="presParOf" srcId="{A9473F5D-1B04-4D9C-B21A-17B6985D5AC8}" destId="{FFC68714-6BBD-4EBE-901B-DA92F6283B21}" srcOrd="1" destOrd="0" presId="urn:microsoft.com/office/officeart/2005/8/layout/arrow3"/>
    <dgm:cxn modelId="{47ADE620-4922-424F-A2BF-6E58E6BEAC4E}" type="presParOf" srcId="{A9473F5D-1B04-4D9C-B21A-17B6985D5AC8}" destId="{691E2111-6BE3-47A1-8ED4-04FE79450FDC}" srcOrd="2" destOrd="0" presId="urn:microsoft.com/office/officeart/2005/8/layout/arrow3"/>
    <dgm:cxn modelId="{DD077193-B694-4060-BD15-460C002240F8}" type="presParOf" srcId="{A9473F5D-1B04-4D9C-B21A-17B6985D5AC8}" destId="{FC6CBE03-38AF-446E-A2BF-351218AF79C7}" srcOrd="3" destOrd="0" presId="urn:microsoft.com/office/officeart/2005/8/layout/arrow3"/>
    <dgm:cxn modelId="{8642CADD-D07B-4654-B4E1-9DA6ECE92602}" type="presParOf" srcId="{A9473F5D-1B04-4D9C-B21A-17B6985D5AC8}" destId="{9BCD77B1-5085-4CFA-87EC-443DEE2FEBFC}" srcOrd="4" destOrd="0" presId="urn:microsoft.com/office/officeart/2005/8/layout/arrow3"/>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63713-0FA4-46E1-BC64-15B56C512D1B}" type="doc">
      <dgm:prSet loTypeId="urn:microsoft.com/office/officeart/2005/8/layout/arrow3" loCatId="relationship" qsTypeId="urn:microsoft.com/office/officeart/2005/8/quickstyle/3d4" qsCatId="3D" csTypeId="urn:microsoft.com/office/officeart/2005/8/colors/accent2_2" csCatId="accent2" phldr="1"/>
      <dgm:spPr/>
      <dgm:t>
        <a:bodyPr/>
        <a:lstStyle/>
        <a:p>
          <a:endParaRPr lang="nl-BE"/>
        </a:p>
      </dgm:t>
    </dgm:pt>
    <dgm:pt modelId="{55B2E37D-199D-422D-A8DF-057D021AFA2A}">
      <dgm:prSet phldrT="[Text]" custT="1"/>
      <dgm:spPr/>
      <dgm:t>
        <a:bodyPr/>
        <a:lstStyle/>
        <a:p>
          <a:r>
            <a:rPr lang="ur-PK" sz="4400" dirty="0" smtClean="0">
              <a:solidFill>
                <a:srgbClr val="000000"/>
              </a:solidFill>
              <a:latin typeface="Jameel Noori Nastaleeq" pitchFamily="2" charset="-78"/>
              <a:cs typeface="Jameel Noori Nastaleeq" pitchFamily="2" charset="-78"/>
            </a:rPr>
            <a:t>بلاوجہ خطرے کی گھنٹی بجانا                                                   </a:t>
          </a:r>
          <a:endParaRPr lang="nl-BE" sz="4400" dirty="0">
            <a:solidFill>
              <a:srgbClr val="000000"/>
            </a:solidFill>
            <a:latin typeface="Jameel Noori Nastaleeq" pitchFamily="2" charset="-78"/>
            <a:cs typeface="Jameel Noori Nastaleeq" pitchFamily="2" charset="-78"/>
          </a:endParaRPr>
        </a:p>
      </dgm:t>
    </dgm:pt>
    <dgm:pt modelId="{832545FD-18F6-451C-9FC9-8F1F9EE55742}" type="parTrans" cxnId="{094FEFC1-B6D2-4330-B29F-0636D7885C6A}">
      <dgm:prSet/>
      <dgm:spPr/>
      <dgm:t>
        <a:bodyPr/>
        <a:lstStyle/>
        <a:p>
          <a:endParaRPr lang="nl-BE"/>
        </a:p>
      </dgm:t>
    </dgm:pt>
    <dgm:pt modelId="{88C6E4E0-BCE7-4E73-8E57-7407A98D563E}" type="sibTrans" cxnId="{094FEFC1-B6D2-4330-B29F-0636D7885C6A}">
      <dgm:prSet/>
      <dgm:spPr/>
      <dgm:t>
        <a:bodyPr/>
        <a:lstStyle/>
        <a:p>
          <a:endParaRPr lang="nl-BE"/>
        </a:p>
      </dgm:t>
    </dgm:pt>
    <dgm:pt modelId="{A03EB62C-9C1E-4956-9032-01FFB139BEE3}">
      <dgm:prSet phldrT="[Text]" custT="1"/>
      <dgm:spPr/>
      <dgm:t>
        <a:bodyPr/>
        <a:lstStyle/>
        <a:p>
          <a:r>
            <a:rPr lang="ur-PK" sz="5500" dirty="0" smtClean="0">
              <a:solidFill>
                <a:srgbClr val="000000"/>
              </a:solidFill>
              <a:latin typeface="Jameel Noori Nastaleeq" pitchFamily="2" charset="-78"/>
              <a:cs typeface="Jameel Noori Nastaleeq" pitchFamily="2" charset="-78"/>
            </a:rPr>
            <a:t>مراعات میں کمی اور معافی                                           </a:t>
          </a:r>
          <a:endParaRPr lang="nl-BE" sz="5500" dirty="0">
            <a:solidFill>
              <a:srgbClr val="000000"/>
            </a:solidFill>
            <a:latin typeface="Jameel Noori Nastaleeq" pitchFamily="2" charset="-78"/>
            <a:cs typeface="Jameel Noori Nastaleeq" pitchFamily="2" charset="-78"/>
          </a:endParaRPr>
        </a:p>
      </dgm:t>
    </dgm:pt>
    <dgm:pt modelId="{936ADFAB-88C6-46D9-A266-A8E1F8962DA2}" type="parTrans" cxnId="{CE314C2F-A51E-4F84-9B3F-92BD8207CDA9}">
      <dgm:prSet/>
      <dgm:spPr/>
      <dgm:t>
        <a:bodyPr/>
        <a:lstStyle/>
        <a:p>
          <a:endParaRPr lang="nl-BE"/>
        </a:p>
      </dgm:t>
    </dgm:pt>
    <dgm:pt modelId="{96B52F2F-3C41-49D3-B765-52DDF6164BFC}" type="sibTrans" cxnId="{CE314C2F-A51E-4F84-9B3F-92BD8207CDA9}">
      <dgm:prSet/>
      <dgm:spPr/>
      <dgm:t>
        <a:bodyPr/>
        <a:lstStyle/>
        <a:p>
          <a:endParaRPr lang="nl-BE"/>
        </a:p>
      </dgm:t>
    </dgm:pt>
    <dgm:pt modelId="{A9473F5D-1B04-4D9C-B21A-17B6985D5AC8}" type="pres">
      <dgm:prSet presAssocID="{05C63713-0FA4-46E1-BC64-15B56C512D1B}" presName="compositeShape" presStyleCnt="0">
        <dgm:presLayoutVars>
          <dgm:chMax val="2"/>
          <dgm:dir/>
          <dgm:resizeHandles val="exact"/>
        </dgm:presLayoutVars>
      </dgm:prSet>
      <dgm:spPr/>
      <dgm:t>
        <a:bodyPr/>
        <a:lstStyle/>
        <a:p>
          <a:endParaRPr lang="nl-BE"/>
        </a:p>
      </dgm:t>
    </dgm:pt>
    <dgm:pt modelId="{4423BA93-2284-4D1E-A247-107C67E55CBE}" type="pres">
      <dgm:prSet presAssocID="{05C63713-0FA4-46E1-BC64-15B56C512D1B}" presName="divider" presStyleLbl="fgShp" presStyleIdx="0" presStyleCnt="1">
        <dgm:style>
          <a:lnRef idx="2">
            <a:schemeClr val="dk1">
              <a:shade val="50000"/>
            </a:schemeClr>
          </a:lnRef>
          <a:fillRef idx="1">
            <a:schemeClr val="dk1"/>
          </a:fillRef>
          <a:effectRef idx="0">
            <a:schemeClr val="dk1"/>
          </a:effectRef>
          <a:fontRef idx="minor">
            <a:schemeClr val="lt1"/>
          </a:fontRef>
        </dgm:style>
      </dgm:prSet>
      <dgm:spPr/>
      <dgm:t>
        <a:bodyPr/>
        <a:lstStyle/>
        <a:p>
          <a:endParaRPr lang="nl-BE"/>
        </a:p>
      </dgm:t>
    </dgm:pt>
    <dgm:pt modelId="{FFC68714-6BBD-4EBE-901B-DA92F6283B21}" type="pres">
      <dgm:prSet presAssocID="{55B2E37D-199D-422D-A8DF-057D021AFA2A}" presName="downArrow" presStyleLbl="node1" presStyleIdx="0" presStyleCnt="2">
        <dgm:style>
          <a:lnRef idx="3">
            <a:schemeClr val="lt1"/>
          </a:lnRef>
          <a:fillRef idx="1">
            <a:schemeClr val="accent6"/>
          </a:fillRef>
          <a:effectRef idx="1">
            <a:schemeClr val="accent6"/>
          </a:effectRef>
          <a:fontRef idx="minor">
            <a:schemeClr val="lt1"/>
          </a:fontRef>
        </dgm:style>
      </dgm:prSet>
      <dgm:spPr/>
      <dgm:t>
        <a:bodyPr/>
        <a:lstStyle/>
        <a:p>
          <a:endParaRPr lang="nl-BE"/>
        </a:p>
      </dgm:t>
    </dgm:pt>
    <dgm:pt modelId="{691E2111-6BE3-47A1-8ED4-04FE79450FDC}" type="pres">
      <dgm:prSet presAssocID="{55B2E37D-199D-422D-A8DF-057D021AFA2A}" presName="downArrowText" presStyleLbl="revTx" presStyleIdx="0" presStyleCnt="2" custScaleX="159680" custLinFactNeighborX="-184" custLinFactNeighborY="-4252">
        <dgm:presLayoutVars>
          <dgm:bulletEnabled val="1"/>
        </dgm:presLayoutVars>
      </dgm:prSet>
      <dgm:spPr/>
      <dgm:t>
        <a:bodyPr/>
        <a:lstStyle/>
        <a:p>
          <a:endParaRPr lang="nl-BE"/>
        </a:p>
      </dgm:t>
    </dgm:pt>
    <dgm:pt modelId="{FC6CBE03-38AF-446E-A2BF-351218AF79C7}" type="pres">
      <dgm:prSet presAssocID="{A03EB62C-9C1E-4956-9032-01FFB139BEE3}" presName="upArrow" presStyleLbl="node1" presStyleIdx="1" presStyleCnt="2" custScaleX="85664">
        <dgm:style>
          <a:lnRef idx="3">
            <a:schemeClr val="lt1"/>
          </a:lnRef>
          <a:fillRef idx="1">
            <a:schemeClr val="accent5"/>
          </a:fillRef>
          <a:effectRef idx="1">
            <a:schemeClr val="accent5"/>
          </a:effectRef>
          <a:fontRef idx="minor">
            <a:schemeClr val="lt1"/>
          </a:fontRef>
        </dgm:style>
      </dgm:prSet>
      <dgm:spPr/>
      <dgm:t>
        <a:bodyPr/>
        <a:lstStyle/>
        <a:p>
          <a:endParaRPr lang="nl-BE"/>
        </a:p>
      </dgm:t>
    </dgm:pt>
    <dgm:pt modelId="{9BCD77B1-5085-4CFA-87EC-443DEE2FEBFC}" type="pres">
      <dgm:prSet presAssocID="{A03EB62C-9C1E-4956-9032-01FFB139BEE3}" presName="upArrowText" presStyleLbl="revTx" presStyleIdx="1" presStyleCnt="2" custScaleX="198407">
        <dgm:presLayoutVars>
          <dgm:bulletEnabled val="1"/>
        </dgm:presLayoutVars>
      </dgm:prSet>
      <dgm:spPr/>
      <dgm:t>
        <a:bodyPr/>
        <a:lstStyle/>
        <a:p>
          <a:endParaRPr lang="nl-BE"/>
        </a:p>
      </dgm:t>
    </dgm:pt>
  </dgm:ptLst>
  <dgm:cxnLst>
    <dgm:cxn modelId="{094FEFC1-B6D2-4330-B29F-0636D7885C6A}" srcId="{05C63713-0FA4-46E1-BC64-15B56C512D1B}" destId="{55B2E37D-199D-422D-A8DF-057D021AFA2A}" srcOrd="0" destOrd="0" parTransId="{832545FD-18F6-451C-9FC9-8F1F9EE55742}" sibTransId="{88C6E4E0-BCE7-4E73-8E57-7407A98D563E}"/>
    <dgm:cxn modelId="{37415A4D-CEB9-4BE0-9BFB-E63C10E3CCDA}" type="presOf" srcId="{55B2E37D-199D-422D-A8DF-057D021AFA2A}" destId="{691E2111-6BE3-47A1-8ED4-04FE79450FDC}" srcOrd="0" destOrd="0" presId="urn:microsoft.com/office/officeart/2005/8/layout/arrow3"/>
    <dgm:cxn modelId="{AE7D462C-61FF-4313-80B3-1DE6B5B92D96}" type="presOf" srcId="{A03EB62C-9C1E-4956-9032-01FFB139BEE3}" destId="{9BCD77B1-5085-4CFA-87EC-443DEE2FEBFC}" srcOrd="0" destOrd="0" presId="urn:microsoft.com/office/officeart/2005/8/layout/arrow3"/>
    <dgm:cxn modelId="{2A8C225F-243F-4358-BDCC-9DD1BEFA4B34}" type="presOf" srcId="{05C63713-0FA4-46E1-BC64-15B56C512D1B}" destId="{A9473F5D-1B04-4D9C-B21A-17B6985D5AC8}" srcOrd="0" destOrd="0" presId="urn:microsoft.com/office/officeart/2005/8/layout/arrow3"/>
    <dgm:cxn modelId="{CE314C2F-A51E-4F84-9B3F-92BD8207CDA9}" srcId="{05C63713-0FA4-46E1-BC64-15B56C512D1B}" destId="{A03EB62C-9C1E-4956-9032-01FFB139BEE3}" srcOrd="1" destOrd="0" parTransId="{936ADFAB-88C6-46D9-A266-A8E1F8962DA2}" sibTransId="{96B52F2F-3C41-49D3-B765-52DDF6164BFC}"/>
    <dgm:cxn modelId="{77D8A878-0D58-4ABF-B0B1-FD5819CC6AF1}" type="presParOf" srcId="{A9473F5D-1B04-4D9C-B21A-17B6985D5AC8}" destId="{4423BA93-2284-4D1E-A247-107C67E55CBE}" srcOrd="0" destOrd="0" presId="urn:microsoft.com/office/officeart/2005/8/layout/arrow3"/>
    <dgm:cxn modelId="{F8360BAA-7713-4257-89BB-C6066296355B}" type="presParOf" srcId="{A9473F5D-1B04-4D9C-B21A-17B6985D5AC8}" destId="{FFC68714-6BBD-4EBE-901B-DA92F6283B21}" srcOrd="1" destOrd="0" presId="urn:microsoft.com/office/officeart/2005/8/layout/arrow3"/>
    <dgm:cxn modelId="{E8A3C165-E011-4591-BED6-7272A88BFDCD}" type="presParOf" srcId="{A9473F5D-1B04-4D9C-B21A-17B6985D5AC8}" destId="{691E2111-6BE3-47A1-8ED4-04FE79450FDC}" srcOrd="2" destOrd="0" presId="urn:microsoft.com/office/officeart/2005/8/layout/arrow3"/>
    <dgm:cxn modelId="{B756AFAB-6EC6-4025-8887-1A15DC71B4A6}" type="presParOf" srcId="{A9473F5D-1B04-4D9C-B21A-17B6985D5AC8}" destId="{FC6CBE03-38AF-446E-A2BF-351218AF79C7}" srcOrd="3" destOrd="0" presId="urn:microsoft.com/office/officeart/2005/8/layout/arrow3"/>
    <dgm:cxn modelId="{F572A180-58D3-4BAA-B04D-B6362C3BA6C0}" type="presParOf" srcId="{A9473F5D-1B04-4D9C-B21A-17B6985D5AC8}" destId="{9BCD77B1-5085-4CFA-87EC-443DEE2FEBFC}" srcOrd="4" destOrd="0" presId="urn:microsoft.com/office/officeart/2005/8/layout/arrow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9/27/2016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xmlns=""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xmlns="" val="2538338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https://vimeo.com/154576424</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56</a:t>
            </a:fld>
            <a:endParaRPr lang="en-US" dirty="0"/>
          </a:p>
        </p:txBody>
      </p:sp>
    </p:spTree>
    <p:extLst>
      <p:ext uri="{BB962C8B-B14F-4D97-AF65-F5344CB8AC3E}">
        <p14:creationId xmlns:p14="http://schemas.microsoft.com/office/powerpoint/2010/main" xmlns="" val="319841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baseline="0" dirty="0" smtClean="0"/>
              <a:t> online </a:t>
            </a:r>
            <a:r>
              <a:rPr lang="nb-NO" baseline="0" dirty="0" err="1" smtClean="0"/>
              <a:t>here</a:t>
            </a:r>
            <a:r>
              <a:rPr lang="nb-NO" baseline="0" dirty="0" smtClean="0"/>
              <a:t>: </a:t>
            </a:r>
            <a:r>
              <a:rPr lang="nb-NO" dirty="0" smtClean="0"/>
              <a:t>https://vimeo.com/154574627</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86</a:t>
            </a:fld>
            <a:endParaRPr lang="en-US" dirty="0"/>
          </a:p>
        </p:txBody>
      </p:sp>
    </p:spTree>
    <p:extLst>
      <p:ext uri="{BB962C8B-B14F-4D97-AF65-F5344CB8AC3E}">
        <p14:creationId xmlns:p14="http://schemas.microsoft.com/office/powerpoint/2010/main" xmlns="" val="412618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xmlns="" val="87172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r>
              <a:rPr lang="nb-NO" dirty="0" smtClean="0"/>
              <a:t>Bilde? Noe mer?</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xmlns="" val="168961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https://vimeo.com/154570743</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xmlns="" val="245048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https://vimeo.com/154570743</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xmlns="" val="245048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https://vimeo.com/154576357</a:t>
            </a:r>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xmlns="" val="292188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https://vimeo.com/154576357</a:t>
            </a:r>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xmlns="" val="292188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https://vimeo.com/154576424</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55</a:t>
            </a:fld>
            <a:endParaRPr lang="en-US" dirty="0"/>
          </a:p>
        </p:txBody>
      </p:sp>
    </p:spTree>
    <p:extLst>
      <p:ext uri="{BB962C8B-B14F-4D97-AF65-F5344CB8AC3E}">
        <p14:creationId xmlns:p14="http://schemas.microsoft.com/office/powerpoint/2010/main" xmlns="" val="319841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068479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18255954" y="3863107"/>
            <a:ext cx="6148155" cy="9852897"/>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8" name="Picture Placeholder 13"/>
          <p:cNvSpPr>
            <a:spLocks noGrp="1"/>
          </p:cNvSpPr>
          <p:nvPr>
            <p:ph type="pic" sz="quarter" idx="13"/>
          </p:nvPr>
        </p:nvSpPr>
        <p:spPr>
          <a:xfrm>
            <a:off x="12107800" y="4"/>
            <a:ext cx="6148155" cy="9852897"/>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30358017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Picture Placeholder 13"/>
          <p:cNvSpPr>
            <a:spLocks noGrp="1"/>
          </p:cNvSpPr>
          <p:nvPr>
            <p:ph type="pic" sz="quarter" idx="16"/>
          </p:nvPr>
        </p:nvSpPr>
        <p:spPr>
          <a:xfrm>
            <a:off x="6165140" y="6289204"/>
            <a:ext cx="5902578" cy="7413566"/>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16" name="Picture Placeholder 13"/>
          <p:cNvSpPr>
            <a:spLocks noGrp="1"/>
          </p:cNvSpPr>
          <p:nvPr>
            <p:ph type="pic" sz="quarter" idx="17"/>
          </p:nvPr>
        </p:nvSpPr>
        <p:spPr>
          <a:xfrm>
            <a:off x="18475071" y="6289204"/>
            <a:ext cx="5902578" cy="7413566"/>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2" y="0"/>
            <a:ext cx="10001087" cy="13759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Picture Placeholder 13"/>
          <p:cNvSpPr>
            <a:spLocks noGrp="1"/>
          </p:cNvSpPr>
          <p:nvPr>
            <p:ph type="pic" sz="quarter" idx="13"/>
          </p:nvPr>
        </p:nvSpPr>
        <p:spPr>
          <a:xfrm>
            <a:off x="2" y="0"/>
            <a:ext cx="5902578" cy="1058384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14" name="Picture Placeholder 13"/>
          <p:cNvSpPr>
            <a:spLocks noGrp="1"/>
          </p:cNvSpPr>
          <p:nvPr>
            <p:ph type="pic" sz="quarter" idx="15"/>
          </p:nvPr>
        </p:nvSpPr>
        <p:spPr>
          <a:xfrm>
            <a:off x="12326918" y="0"/>
            <a:ext cx="5902578" cy="10583844"/>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9120771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3" name="Picture Placeholder 13"/>
          <p:cNvSpPr>
            <a:spLocks noGrp="1"/>
          </p:cNvSpPr>
          <p:nvPr>
            <p:ph type="pic" sz="quarter" idx="16"/>
          </p:nvPr>
        </p:nvSpPr>
        <p:spPr>
          <a:xfrm>
            <a:off x="12280497"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4" name="Picture Placeholder 13"/>
          <p:cNvSpPr>
            <a:spLocks noGrp="1"/>
          </p:cNvSpPr>
          <p:nvPr>
            <p:ph type="pic" sz="quarter" idx="17"/>
          </p:nvPr>
        </p:nvSpPr>
        <p:spPr>
          <a:xfrm>
            <a:off x="16373263"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5" name="Picture Placeholder 13"/>
          <p:cNvSpPr>
            <a:spLocks noGrp="1"/>
          </p:cNvSpPr>
          <p:nvPr>
            <p:ph type="pic" sz="quarter" idx="18"/>
          </p:nvPr>
        </p:nvSpPr>
        <p:spPr>
          <a:xfrm>
            <a:off x="20466030"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2" y="0"/>
            <a:ext cx="10001087" cy="13759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Picture Placeholder 13"/>
          <p:cNvSpPr>
            <a:spLocks noGrp="1"/>
          </p:cNvSpPr>
          <p:nvPr>
            <p:ph type="pic" sz="quarter" idx="13"/>
          </p:nvPr>
        </p:nvSpPr>
        <p:spPr>
          <a:xfrm>
            <a:off x="-6064"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1" name="Picture Placeholder 13"/>
          <p:cNvSpPr>
            <a:spLocks noGrp="1"/>
          </p:cNvSpPr>
          <p:nvPr>
            <p:ph type="pic" sz="quarter" idx="14"/>
          </p:nvPr>
        </p:nvSpPr>
        <p:spPr>
          <a:xfrm>
            <a:off x="4086702"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2" name="Picture Placeholder 13"/>
          <p:cNvSpPr>
            <a:spLocks noGrp="1"/>
          </p:cNvSpPr>
          <p:nvPr>
            <p:ph type="pic" sz="quarter" idx="15"/>
          </p:nvPr>
        </p:nvSpPr>
        <p:spPr>
          <a:xfrm>
            <a:off x="8187731"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48" name="Picture Placeholder 13"/>
          <p:cNvSpPr>
            <a:spLocks noGrp="1"/>
          </p:cNvSpPr>
          <p:nvPr>
            <p:ph type="pic" sz="quarter" idx="19"/>
          </p:nvPr>
        </p:nvSpPr>
        <p:spPr>
          <a:xfrm>
            <a:off x="12280497"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49" name="Picture Placeholder 13"/>
          <p:cNvSpPr>
            <a:spLocks noGrp="1"/>
          </p:cNvSpPr>
          <p:nvPr>
            <p:ph type="pic" sz="quarter" idx="20"/>
          </p:nvPr>
        </p:nvSpPr>
        <p:spPr>
          <a:xfrm>
            <a:off x="16373263"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0" name="Picture Placeholder 13"/>
          <p:cNvSpPr>
            <a:spLocks noGrp="1"/>
          </p:cNvSpPr>
          <p:nvPr>
            <p:ph type="pic" sz="quarter" idx="21"/>
          </p:nvPr>
        </p:nvSpPr>
        <p:spPr>
          <a:xfrm>
            <a:off x="20466030"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1" name="Picture Placeholder 13"/>
          <p:cNvSpPr>
            <a:spLocks noGrp="1"/>
          </p:cNvSpPr>
          <p:nvPr>
            <p:ph type="pic" sz="quarter" idx="22"/>
          </p:nvPr>
        </p:nvSpPr>
        <p:spPr>
          <a:xfrm>
            <a:off x="-6064"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2" name="Picture Placeholder 13"/>
          <p:cNvSpPr>
            <a:spLocks noGrp="1"/>
          </p:cNvSpPr>
          <p:nvPr>
            <p:ph type="pic" sz="quarter" idx="23"/>
          </p:nvPr>
        </p:nvSpPr>
        <p:spPr>
          <a:xfrm>
            <a:off x="4086702"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3" name="Picture Placeholder 13"/>
          <p:cNvSpPr>
            <a:spLocks noGrp="1"/>
          </p:cNvSpPr>
          <p:nvPr>
            <p:ph type="pic" sz="quarter" idx="24"/>
          </p:nvPr>
        </p:nvSpPr>
        <p:spPr>
          <a:xfrm>
            <a:off x="8187731"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4" name="Picture Placeholder 13"/>
          <p:cNvSpPr>
            <a:spLocks noGrp="1"/>
          </p:cNvSpPr>
          <p:nvPr>
            <p:ph type="pic" sz="quarter" idx="25"/>
          </p:nvPr>
        </p:nvSpPr>
        <p:spPr>
          <a:xfrm>
            <a:off x="12280497"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5" name="Picture Placeholder 13"/>
          <p:cNvSpPr>
            <a:spLocks noGrp="1"/>
          </p:cNvSpPr>
          <p:nvPr>
            <p:ph type="pic" sz="quarter" idx="26"/>
          </p:nvPr>
        </p:nvSpPr>
        <p:spPr>
          <a:xfrm>
            <a:off x="16373263"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6" name="Picture Placeholder 13"/>
          <p:cNvSpPr>
            <a:spLocks noGrp="1"/>
          </p:cNvSpPr>
          <p:nvPr>
            <p:ph type="pic" sz="quarter" idx="27"/>
          </p:nvPr>
        </p:nvSpPr>
        <p:spPr>
          <a:xfrm>
            <a:off x="20466030"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7" name="Picture Placeholder 13"/>
          <p:cNvSpPr>
            <a:spLocks noGrp="1"/>
          </p:cNvSpPr>
          <p:nvPr>
            <p:ph type="pic" sz="quarter" idx="28"/>
          </p:nvPr>
        </p:nvSpPr>
        <p:spPr>
          <a:xfrm>
            <a:off x="-6064"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8" name="Picture Placeholder 13"/>
          <p:cNvSpPr>
            <a:spLocks noGrp="1"/>
          </p:cNvSpPr>
          <p:nvPr>
            <p:ph type="pic" sz="quarter" idx="29"/>
          </p:nvPr>
        </p:nvSpPr>
        <p:spPr>
          <a:xfrm>
            <a:off x="4086702"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9" name="Picture Placeholder 13"/>
          <p:cNvSpPr>
            <a:spLocks noGrp="1"/>
          </p:cNvSpPr>
          <p:nvPr>
            <p:ph type="pic" sz="quarter" idx="30"/>
          </p:nvPr>
        </p:nvSpPr>
        <p:spPr>
          <a:xfrm>
            <a:off x="8187731"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23250834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t Horizontal">
    <p:spTree>
      <p:nvGrpSpPr>
        <p:cNvPr id="1" name=""/>
        <p:cNvGrpSpPr/>
        <p:nvPr/>
      </p:nvGrpSpPr>
      <p:grpSpPr>
        <a:xfrm>
          <a:off x="0" y="0"/>
          <a:ext cx="0" cy="0"/>
          <a:chOff x="0" y="0"/>
          <a:chExt cx="0" cy="0"/>
        </a:xfrm>
      </p:grpSpPr>
      <p:sp>
        <p:nvSpPr>
          <p:cNvPr id="34" name="Picture Placeholder 2"/>
          <p:cNvSpPr>
            <a:spLocks noGrp="1" noChangeAspect="1"/>
          </p:cNvSpPr>
          <p:nvPr>
            <p:ph type="pic" sz="quarter" idx="11"/>
          </p:nvPr>
        </p:nvSpPr>
        <p:spPr>
          <a:xfrm>
            <a:off x="7956667" y="5627022"/>
            <a:ext cx="8357714" cy="6228342"/>
          </a:xfrm>
          <a:noFill/>
        </p:spPr>
        <p:txBody>
          <a:bodyPr>
            <a:normAutofit/>
          </a:bodyPr>
          <a:lstStyle>
            <a:lvl1pPr marL="0" indent="0">
              <a:buNone/>
              <a:defRPr sz="2000">
                <a:latin typeface="Calibri Light"/>
                <a:cs typeface="Calibri Light"/>
              </a:defRPr>
            </a:lvl1pPr>
          </a:lstStyle>
          <a:p>
            <a:endParaRPr lang="en-US" dirty="0"/>
          </a:p>
        </p:txBody>
      </p:sp>
    </p:spTree>
    <p:extLst>
      <p:ext uri="{BB962C8B-B14F-4D97-AF65-F5344CB8AC3E}">
        <p14:creationId xmlns:p14="http://schemas.microsoft.com/office/powerpoint/2010/main" xmlns="" val="16359498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13365236" y="3486211"/>
            <a:ext cx="9121013" cy="5465258"/>
          </a:xfrm>
          <a:noFill/>
        </p:spPr>
        <p:txBody>
          <a:bodyPr>
            <a:normAutofit/>
          </a:bodyPr>
          <a:lstStyle>
            <a:lvl1pPr marL="0" indent="0">
              <a:buNone/>
              <a:defRPr sz="2099">
                <a:solidFill>
                  <a:schemeClr val="tx1">
                    <a:lumMod val="50000"/>
                    <a:lumOff val="50000"/>
                  </a:schemeClr>
                </a:solidFill>
              </a:defRPr>
            </a:lvl1pPr>
          </a:lstStyle>
          <a:p>
            <a:endParaRPr lang="en-US"/>
          </a:p>
        </p:txBody>
      </p:sp>
      <p:sp>
        <p:nvSpPr>
          <p:cNvPr id="8" name="Picture Placeholder 9"/>
          <p:cNvSpPr>
            <a:spLocks noGrp="1"/>
          </p:cNvSpPr>
          <p:nvPr>
            <p:ph type="pic" sz="quarter" idx="12"/>
          </p:nvPr>
        </p:nvSpPr>
        <p:spPr>
          <a:xfrm>
            <a:off x="10764349" y="7416429"/>
            <a:ext cx="5201777" cy="3916945"/>
          </a:xfrm>
          <a:noFill/>
        </p:spPr>
        <p:txBody>
          <a:bodyPr>
            <a:normAutofit/>
          </a:bodyPr>
          <a:lstStyle>
            <a:lvl1pPr marL="0" indent="0">
              <a:buNone/>
              <a:defRPr sz="2099">
                <a:solidFill>
                  <a:schemeClr val="tx1">
                    <a:lumMod val="50000"/>
                    <a:lumOff val="50000"/>
                  </a:schemeClr>
                </a:solidFill>
              </a:defRPr>
            </a:lvl1pPr>
          </a:lstStyle>
          <a:p>
            <a:endParaRPr lang="en-US"/>
          </a:p>
        </p:txBody>
      </p:sp>
    </p:spTree>
    <p:extLst>
      <p:ext uri="{BB962C8B-B14F-4D97-AF65-F5344CB8AC3E}">
        <p14:creationId xmlns:p14="http://schemas.microsoft.com/office/powerpoint/2010/main" xmlns="" val="41721458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ockup">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8428751" y="4477616"/>
            <a:ext cx="7537741" cy="4580045"/>
          </a:xfrm>
          <a:noFill/>
        </p:spPr>
        <p:txBody>
          <a:bodyPr>
            <a:normAutofit/>
          </a:bodyPr>
          <a:lstStyle>
            <a:lvl1pPr marL="0" indent="0">
              <a:buNone/>
              <a:defRPr sz="2099">
                <a:solidFill>
                  <a:schemeClr val="tx1">
                    <a:lumMod val="50000"/>
                    <a:lumOff val="50000"/>
                  </a:schemeClr>
                </a:solidFill>
              </a:defRPr>
            </a:lvl1pPr>
          </a:lstStyle>
          <a:p>
            <a:endParaRPr lang="en-US"/>
          </a:p>
        </p:txBody>
      </p:sp>
    </p:spTree>
    <p:extLst>
      <p:ext uri="{BB962C8B-B14F-4D97-AF65-F5344CB8AC3E}">
        <p14:creationId xmlns:p14="http://schemas.microsoft.com/office/powerpoint/2010/main" xmlns="" val="33413494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3177" y="0"/>
            <a:ext cx="24426547"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7355361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7" y="0"/>
            <a:ext cx="12585210"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12682033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24377650" cy="8039968"/>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xmlns="" val="37928541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2" y="0"/>
            <a:ext cx="24423370" cy="725805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 name="Picture Placeholder 13"/>
          <p:cNvSpPr>
            <a:spLocks noGrp="1" noChangeAspect="1"/>
          </p:cNvSpPr>
          <p:nvPr>
            <p:ph type="pic" sz="quarter" idx="17"/>
          </p:nvPr>
        </p:nvSpPr>
        <p:spPr>
          <a:xfrm>
            <a:off x="18521854"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0" name="Picture Placeholder 13"/>
          <p:cNvSpPr>
            <a:spLocks noGrp="1" noChangeAspect="1"/>
          </p:cNvSpPr>
          <p:nvPr>
            <p:ph type="pic" sz="quarter" idx="14"/>
          </p:nvPr>
        </p:nvSpPr>
        <p:spPr>
          <a:xfrm>
            <a:off x="1950431"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1" name="Picture Placeholder 13"/>
          <p:cNvSpPr>
            <a:spLocks noGrp="1" noChangeAspect="1"/>
          </p:cNvSpPr>
          <p:nvPr>
            <p:ph type="pic" sz="quarter" idx="15"/>
          </p:nvPr>
        </p:nvSpPr>
        <p:spPr>
          <a:xfrm>
            <a:off x="7502942"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2" name="Picture Placeholder 13"/>
          <p:cNvSpPr>
            <a:spLocks noGrp="1" noChangeAspect="1"/>
          </p:cNvSpPr>
          <p:nvPr>
            <p:ph type="pic" sz="quarter" idx="16"/>
          </p:nvPr>
        </p:nvSpPr>
        <p:spPr>
          <a:xfrm>
            <a:off x="12965371"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15190734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4 Images">
    <p:spTree>
      <p:nvGrpSpPr>
        <p:cNvPr id="1" name=""/>
        <p:cNvGrpSpPr/>
        <p:nvPr/>
      </p:nvGrpSpPr>
      <p:grpSpPr>
        <a:xfrm>
          <a:off x="0" y="0"/>
          <a:ext cx="0" cy="0"/>
          <a:chOff x="0" y="0"/>
          <a:chExt cx="0" cy="0"/>
        </a:xfrm>
      </p:grpSpPr>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 name="Picture Placeholder 13"/>
          <p:cNvSpPr>
            <a:spLocks noGrp="1" noChangeAspect="1"/>
          </p:cNvSpPr>
          <p:nvPr>
            <p:ph type="pic" sz="quarter" idx="14"/>
          </p:nvPr>
        </p:nvSpPr>
        <p:spPr>
          <a:xfrm>
            <a:off x="2093924"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5" name="Picture Placeholder 13"/>
          <p:cNvSpPr>
            <a:spLocks noGrp="1" noChangeAspect="1"/>
          </p:cNvSpPr>
          <p:nvPr>
            <p:ph type="pic" sz="quarter" idx="15"/>
          </p:nvPr>
        </p:nvSpPr>
        <p:spPr>
          <a:xfrm>
            <a:off x="5639819"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6" name="Picture Placeholder 13"/>
          <p:cNvSpPr>
            <a:spLocks noGrp="1" noChangeAspect="1"/>
          </p:cNvSpPr>
          <p:nvPr>
            <p:ph type="pic" sz="quarter" idx="16"/>
          </p:nvPr>
        </p:nvSpPr>
        <p:spPr>
          <a:xfrm>
            <a:off x="15331781"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7"/>
          </p:nvPr>
        </p:nvSpPr>
        <p:spPr>
          <a:xfrm>
            <a:off x="18877676"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27577908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4 Images">
    <p:spTree>
      <p:nvGrpSpPr>
        <p:cNvPr id="1" name=""/>
        <p:cNvGrpSpPr/>
        <p:nvPr/>
      </p:nvGrpSpPr>
      <p:grpSpPr>
        <a:xfrm>
          <a:off x="0" y="0"/>
          <a:ext cx="0" cy="0"/>
          <a:chOff x="0" y="0"/>
          <a:chExt cx="0" cy="0"/>
        </a:xfrm>
      </p:grpSpPr>
      <p:sp>
        <p:nvSpPr>
          <p:cNvPr id="25" name="Picture Placeholder 13"/>
          <p:cNvSpPr>
            <a:spLocks noGrp="1"/>
          </p:cNvSpPr>
          <p:nvPr>
            <p:ph type="pic" sz="quarter" idx="13"/>
          </p:nvPr>
        </p:nvSpPr>
        <p:spPr>
          <a:xfrm>
            <a:off x="2"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6" name="Picture Placeholder 13"/>
          <p:cNvSpPr>
            <a:spLocks noGrp="1"/>
          </p:cNvSpPr>
          <p:nvPr>
            <p:ph type="pic" sz="quarter" idx="14"/>
          </p:nvPr>
        </p:nvSpPr>
        <p:spPr>
          <a:xfrm>
            <a:off x="4879956"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7" name="Picture Placeholder 13"/>
          <p:cNvSpPr>
            <a:spLocks noGrp="1"/>
          </p:cNvSpPr>
          <p:nvPr>
            <p:ph type="pic" sz="quarter" idx="15"/>
          </p:nvPr>
        </p:nvSpPr>
        <p:spPr>
          <a:xfrm>
            <a:off x="9756787"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8" name="Picture Placeholder 13"/>
          <p:cNvSpPr>
            <a:spLocks noGrp="1"/>
          </p:cNvSpPr>
          <p:nvPr>
            <p:ph type="pic" sz="quarter" idx="16"/>
          </p:nvPr>
        </p:nvSpPr>
        <p:spPr>
          <a:xfrm>
            <a:off x="14636740"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9" name="Picture Placeholder 13"/>
          <p:cNvSpPr>
            <a:spLocks noGrp="1"/>
          </p:cNvSpPr>
          <p:nvPr>
            <p:ph type="pic" sz="quarter" idx="17"/>
          </p:nvPr>
        </p:nvSpPr>
        <p:spPr>
          <a:xfrm>
            <a:off x="19519816"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0" name="Picture Placeholder 13"/>
          <p:cNvSpPr>
            <a:spLocks noGrp="1"/>
          </p:cNvSpPr>
          <p:nvPr>
            <p:ph type="pic" sz="quarter" idx="18"/>
          </p:nvPr>
        </p:nvSpPr>
        <p:spPr>
          <a:xfrm>
            <a:off x="2"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1" name="Picture Placeholder 13"/>
          <p:cNvSpPr>
            <a:spLocks noGrp="1"/>
          </p:cNvSpPr>
          <p:nvPr>
            <p:ph type="pic" sz="quarter" idx="19"/>
          </p:nvPr>
        </p:nvSpPr>
        <p:spPr>
          <a:xfrm>
            <a:off x="4879956"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2" name="Picture Placeholder 13"/>
          <p:cNvSpPr>
            <a:spLocks noGrp="1"/>
          </p:cNvSpPr>
          <p:nvPr>
            <p:ph type="pic" sz="quarter" idx="20"/>
          </p:nvPr>
        </p:nvSpPr>
        <p:spPr>
          <a:xfrm>
            <a:off x="9756787"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3" name="Picture Placeholder 13"/>
          <p:cNvSpPr>
            <a:spLocks noGrp="1"/>
          </p:cNvSpPr>
          <p:nvPr>
            <p:ph type="pic" sz="quarter" idx="21"/>
          </p:nvPr>
        </p:nvSpPr>
        <p:spPr>
          <a:xfrm>
            <a:off x="14636740"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4" name="Picture Placeholder 13"/>
          <p:cNvSpPr>
            <a:spLocks noGrp="1"/>
          </p:cNvSpPr>
          <p:nvPr>
            <p:ph type="pic" sz="quarter" idx="22"/>
          </p:nvPr>
        </p:nvSpPr>
        <p:spPr>
          <a:xfrm>
            <a:off x="19519816"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15889304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28765" y="3190890"/>
            <a:ext cx="9741248" cy="685800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35729169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4836622" y="-46150"/>
            <a:ext cx="9606154" cy="1376215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2158143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6" y="730259"/>
            <a:ext cx="21025723" cy="2651126"/>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75966"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p:nvGrpSpPr>
        <p:grpSpPr>
          <a:xfrm>
            <a:off x="1" y="4"/>
            <a:ext cx="9521227" cy="192103"/>
            <a:chOff x="0" y="0"/>
            <a:chExt cx="9521227" cy="192103"/>
          </a:xfrm>
        </p:grpSpPr>
        <p:sp>
          <p:nvSpPr>
            <p:cNvPr id="7" name="Rectangle 6"/>
            <p:cNvSpPr/>
            <p:nvPr/>
          </p:nvSpPr>
          <p:spPr>
            <a:xfrm>
              <a:off x="0" y="0"/>
              <a:ext cx="1546948" cy="1921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8" name="Rectangle 7"/>
            <p:cNvSpPr/>
            <p:nvPr/>
          </p:nvSpPr>
          <p:spPr>
            <a:xfrm>
              <a:off x="1594856" y="0"/>
              <a:ext cx="1546948" cy="19210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9" name="Rectangle 8"/>
            <p:cNvSpPr/>
            <p:nvPr/>
          </p:nvSpPr>
          <p:spPr>
            <a:xfrm>
              <a:off x="3189711" y="0"/>
              <a:ext cx="1546948" cy="19210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0" name="Rectangle 9"/>
            <p:cNvSpPr/>
            <p:nvPr/>
          </p:nvSpPr>
          <p:spPr>
            <a:xfrm>
              <a:off x="4784567" y="0"/>
              <a:ext cx="1546948" cy="19210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1" name="Rectangle 10"/>
            <p:cNvSpPr/>
            <p:nvPr/>
          </p:nvSpPr>
          <p:spPr>
            <a:xfrm>
              <a:off x="6379423" y="0"/>
              <a:ext cx="1546948" cy="19210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Rectangle 12"/>
            <p:cNvSpPr/>
            <p:nvPr/>
          </p:nvSpPr>
          <p:spPr>
            <a:xfrm>
              <a:off x="7974279" y="0"/>
              <a:ext cx="1546948" cy="19210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grpSp>
      <p:sp>
        <p:nvSpPr>
          <p:cNvPr id="12" name="TextBox 11"/>
          <p:cNvSpPr txBox="1"/>
          <p:nvPr/>
        </p:nvSpPr>
        <p:spPr>
          <a:xfrm>
            <a:off x="23639377" y="13187151"/>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bg1">
                    <a:lumMod val="65000"/>
                  </a:schemeClr>
                </a:solidFill>
                <a:latin typeface="Lato Light"/>
                <a:cs typeface="Lato Light"/>
              </a:rPr>
              <a:pPr algn="ctr"/>
              <a:t>‹#›</a:t>
            </a:fld>
            <a:endParaRPr lang="id-ID" sz="2400" dirty="0">
              <a:solidFill>
                <a:schemeClr val="bg1">
                  <a:lumMod val="65000"/>
                </a:schemeClr>
              </a:solidFill>
              <a:latin typeface="Lato Light"/>
              <a:cs typeface="Lato Light"/>
            </a:endParaRPr>
          </a:p>
        </p:txBody>
      </p:sp>
    </p:spTree>
    <p:extLst>
      <p:ext uri="{BB962C8B-B14F-4D97-AF65-F5344CB8AC3E}">
        <p14:creationId xmlns:p14="http://schemas.microsoft.com/office/powerpoint/2010/main" xmlns="" val="1422848046"/>
      </p:ext>
    </p:extLst>
  </p:cSld>
  <p:clrMap bg1="lt1" tx1="dk1" bg2="lt2" tx2="dk2" accent1="accent1" accent2="accent2" accent3="accent3" accent4="accent4" accent5="accent5" accent6="accent6" hlink="hlink" folHlink="folHlink"/>
  <p:sldLayoutIdLst>
    <p:sldLayoutId id="2147483757" r:id="rId1"/>
    <p:sldLayoutId id="2147483752" r:id="rId2"/>
    <p:sldLayoutId id="2147484001" r:id="rId3"/>
    <p:sldLayoutId id="2147483969" r:id="rId4"/>
    <p:sldLayoutId id="2147484003" r:id="rId5"/>
    <p:sldLayoutId id="2147484002" r:id="rId6"/>
    <p:sldLayoutId id="2147483970" r:id="rId7"/>
    <p:sldLayoutId id="2147483971" r:id="rId8"/>
    <p:sldLayoutId id="2147483979" r:id="rId9"/>
    <p:sldLayoutId id="2147483977" r:id="rId10"/>
    <p:sldLayoutId id="2147484007" r:id="rId11"/>
    <p:sldLayoutId id="2147484008" r:id="rId12"/>
    <p:sldLayoutId id="2147483985" r:id="rId13"/>
    <p:sldLayoutId id="2147484015" r:id="rId14"/>
    <p:sldLayoutId id="2147484016" r:id="rId15"/>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hf hdr="0" ftr="0" dt="0"/>
  <p:txStyles>
    <p:titleStyle>
      <a:lvl1pPr algn="l" defTabSz="1828464" rtl="0" eaLnBrk="1" latinLnBrk="0" hangingPunct="1">
        <a:lnSpc>
          <a:spcPct val="90000"/>
        </a:lnSpc>
        <a:spcBef>
          <a:spcPct val="0"/>
        </a:spcBef>
        <a:buNone/>
        <a:defRPr lang="en-US" sz="8000" kern="1200">
          <a:solidFill>
            <a:schemeClr val="tx1"/>
          </a:solidFill>
          <a:latin typeface="+mj-lt"/>
          <a:ea typeface="+mj-ea"/>
          <a:cs typeface="Lato Light"/>
        </a:defRPr>
      </a:lvl1pPr>
    </p:titleStyle>
    <p:bodyStyle>
      <a:lvl1pPr marL="0" indent="0" algn="l" defTabSz="1828464" rtl="0" eaLnBrk="1" latinLnBrk="0" hangingPunct="1">
        <a:lnSpc>
          <a:spcPct val="90000"/>
        </a:lnSpc>
        <a:spcBef>
          <a:spcPts val="2000"/>
        </a:spcBef>
        <a:buFont typeface="Arial" panose="020B0604020202020204" pitchFamily="34" charset="0"/>
        <a:buNone/>
        <a:defRPr lang="en-US" sz="5400" kern="1200" dirty="0" smtClean="0">
          <a:solidFill>
            <a:schemeClr val="tx1"/>
          </a:solidFill>
          <a:effectLst/>
          <a:latin typeface="+mn-lt"/>
          <a:ea typeface="+mn-ea"/>
          <a:cs typeface="Lato Light"/>
        </a:defRPr>
      </a:lvl1pPr>
      <a:lvl2pPr marL="914233" indent="0" algn="l" defTabSz="1828464" rtl="0" eaLnBrk="1" latinLnBrk="0" hangingPunct="1">
        <a:lnSpc>
          <a:spcPct val="90000"/>
        </a:lnSpc>
        <a:spcBef>
          <a:spcPts val="1000"/>
        </a:spcBef>
        <a:buFont typeface="Arial" panose="020B0604020202020204" pitchFamily="34" charset="0"/>
        <a:buNone/>
        <a:defRPr lang="en-US" sz="5000" kern="1200" dirty="0" smtClean="0">
          <a:solidFill>
            <a:schemeClr val="tx1"/>
          </a:solidFill>
          <a:effectLst/>
          <a:latin typeface="+mn-lt"/>
          <a:ea typeface="+mn-ea"/>
          <a:cs typeface="Lato Light"/>
        </a:defRPr>
      </a:lvl2pPr>
      <a:lvl3pPr marL="1828464" indent="0" algn="l" defTabSz="182846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3pPr>
      <a:lvl4pPr marL="2742697" indent="0" algn="l" defTabSz="1828464" rtl="0" eaLnBrk="1" latinLnBrk="0" hangingPunct="1">
        <a:lnSpc>
          <a:spcPct val="90000"/>
        </a:lnSpc>
        <a:spcBef>
          <a:spcPts val="1000"/>
        </a:spcBef>
        <a:buFont typeface="Arial" panose="020B0604020202020204" pitchFamily="34" charset="0"/>
        <a:buNone/>
        <a:defRPr lang="en-US" sz="3500" kern="1200" dirty="0" smtClean="0">
          <a:solidFill>
            <a:schemeClr val="tx1"/>
          </a:solidFill>
          <a:effectLst/>
          <a:latin typeface="+mn-lt"/>
          <a:ea typeface="+mn-ea"/>
          <a:cs typeface="Lato Light"/>
        </a:defRPr>
      </a:lvl4pPr>
      <a:lvl5pPr marL="3656928" indent="0" algn="l" defTabSz="1828464" rtl="0" eaLnBrk="1" latinLnBrk="0" hangingPunct="1">
        <a:lnSpc>
          <a:spcPct val="90000"/>
        </a:lnSpc>
        <a:spcBef>
          <a:spcPts val="1000"/>
        </a:spcBef>
        <a:buFont typeface="Arial" panose="020B0604020202020204" pitchFamily="34" charset="0"/>
        <a:buNone/>
        <a:defRPr lang="en-US" sz="3201" kern="1200" dirty="0">
          <a:solidFill>
            <a:schemeClr val="tx1"/>
          </a:solidFill>
          <a:effectLst/>
          <a:latin typeface="+mn-lt"/>
          <a:ea typeface="+mn-ea"/>
          <a:cs typeface="Lato Light"/>
        </a:defRPr>
      </a:lvl5pPr>
      <a:lvl6pPr marL="5028277"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510"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41"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975"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64" rtl="0" eaLnBrk="1" latinLnBrk="0" hangingPunct="1">
        <a:defRPr sz="3600" kern="1200">
          <a:solidFill>
            <a:schemeClr val="tx1"/>
          </a:solidFill>
          <a:latin typeface="+mn-lt"/>
          <a:ea typeface="+mn-ea"/>
          <a:cs typeface="+mn-cs"/>
        </a:defRPr>
      </a:lvl1pPr>
      <a:lvl2pPr marL="914233" algn="l" defTabSz="1828464" rtl="0" eaLnBrk="1" latinLnBrk="0" hangingPunct="1">
        <a:defRPr sz="3600" kern="1200">
          <a:solidFill>
            <a:schemeClr val="tx1"/>
          </a:solidFill>
          <a:latin typeface="+mn-lt"/>
          <a:ea typeface="+mn-ea"/>
          <a:cs typeface="+mn-cs"/>
        </a:defRPr>
      </a:lvl2pPr>
      <a:lvl3pPr marL="1828464" algn="l" defTabSz="1828464" rtl="0" eaLnBrk="1" latinLnBrk="0" hangingPunct="1">
        <a:defRPr sz="3600" kern="1200">
          <a:solidFill>
            <a:schemeClr val="tx1"/>
          </a:solidFill>
          <a:latin typeface="+mn-lt"/>
          <a:ea typeface="+mn-ea"/>
          <a:cs typeface="+mn-cs"/>
        </a:defRPr>
      </a:lvl3pPr>
      <a:lvl4pPr marL="2742697" algn="l" defTabSz="1828464" rtl="0" eaLnBrk="1" latinLnBrk="0" hangingPunct="1">
        <a:defRPr sz="3600" kern="1200">
          <a:solidFill>
            <a:schemeClr val="tx1"/>
          </a:solidFill>
          <a:latin typeface="+mn-lt"/>
          <a:ea typeface="+mn-ea"/>
          <a:cs typeface="+mn-cs"/>
        </a:defRPr>
      </a:lvl4pPr>
      <a:lvl5pPr marL="3656928" algn="l" defTabSz="1828464" rtl="0" eaLnBrk="1" latinLnBrk="0" hangingPunct="1">
        <a:defRPr sz="3600" kern="1200">
          <a:solidFill>
            <a:schemeClr val="tx1"/>
          </a:solidFill>
          <a:latin typeface="+mn-lt"/>
          <a:ea typeface="+mn-ea"/>
          <a:cs typeface="+mn-cs"/>
        </a:defRPr>
      </a:lvl5pPr>
      <a:lvl6pPr marL="4571162" algn="l" defTabSz="1828464" rtl="0" eaLnBrk="1" latinLnBrk="0" hangingPunct="1">
        <a:defRPr sz="3600" kern="1200">
          <a:solidFill>
            <a:schemeClr val="tx1"/>
          </a:solidFill>
          <a:latin typeface="+mn-lt"/>
          <a:ea typeface="+mn-ea"/>
          <a:cs typeface="+mn-cs"/>
        </a:defRPr>
      </a:lvl6pPr>
      <a:lvl7pPr marL="5485394" algn="l" defTabSz="1828464" rtl="0" eaLnBrk="1" latinLnBrk="0" hangingPunct="1">
        <a:defRPr sz="3600" kern="1200">
          <a:solidFill>
            <a:schemeClr val="tx1"/>
          </a:solidFill>
          <a:latin typeface="+mn-lt"/>
          <a:ea typeface="+mn-ea"/>
          <a:cs typeface="+mn-cs"/>
        </a:defRPr>
      </a:lvl7pPr>
      <a:lvl8pPr marL="6399626" algn="l" defTabSz="1828464" rtl="0" eaLnBrk="1" latinLnBrk="0" hangingPunct="1">
        <a:defRPr sz="3600" kern="1200">
          <a:solidFill>
            <a:schemeClr val="tx1"/>
          </a:solidFill>
          <a:latin typeface="+mn-lt"/>
          <a:ea typeface="+mn-ea"/>
          <a:cs typeface="+mn-cs"/>
        </a:defRPr>
      </a:lvl8pPr>
      <a:lvl9pPr marL="7313858" algn="l" defTabSz="182846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openxmlformats.org/officeDocument/2006/relationships/diagramData" Target="../diagrams/data3.xml"/><Relationship Id="rId11" Type="http://schemas.microsoft.com/office/2007/relationships/diagramDrawing" Target="../diagrams/drawing4.xml"/><Relationship Id="rId5" Type="http://schemas.openxmlformats.org/officeDocument/2006/relationships/diagramColors" Target="../diagrams/colors2.xml"/><Relationship Id="rId10" Type="http://schemas.microsoft.com/office/2007/relationships/diagramDrawing" Target="../diagrams/drawing3.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hyperlink" Target="https://www.flickr.com/photos/anirudhkoul/3695401461/in/photolist-6CxU7i-fAb4QL-674ab4-oGdb5j-72NEtZ-kWN77f-6L4C3i-6778CJ-9fkafG-8FvPjo-adzhGb-a2kfiw-8V86G1-9aZe2u-7jEmEZ-9aVVTk-9pstBp-jMrL9a-8fk5dr-7jEkXP-6bLCkp-8W7ZnQ-8W87to-8GFAkA-gG1Tzg-9fjYdd-7AdqZ3-hvLb4d-3qn9DA-aDSg3X-9aZ5UU-pbcEAK-gYV5RX-bXWhUs-47B9v9-7eCNa3-aZsfmt-adR9xJ-a7CPZ8-62uvRi-E9ADf-pQzscP-a8vJdN-63NnVa-7jKjLb-9Ryo8g-kiUxUi-8V7Xgy-iaCD2g-o3H2vu" TargetMode="External"/><Relationship Id="rId3" Type="http://schemas.openxmlformats.org/officeDocument/2006/relationships/hyperlink" Target="https://creativecommons.org/licenses/by-nc-nd/2.0/" TargetMode="External"/><Relationship Id="rId7" Type="http://schemas.openxmlformats.org/officeDocument/2006/relationships/hyperlink" Target="http://www.5thpillar.org/" TargetMode="External"/><Relationship Id="rId12" Type="http://schemas.openxmlformats.org/officeDocument/2006/relationships/hyperlink" Target="https://www.flickr.com/photos/whiteafrican/3083722597/in/photolist-5GuThZ-5swrbn-5NNrx-5zxRCY-8EVCWz-4jrvEX-4jvz9d-4jvze1-4jvzgb-4jvzcq-4jvza3-4jvzih-4jvzh9-4jrvD6-4jvzfh-3PCoH-h4EdXr-7iqFmD-9ktSTK-ndw9bR-dS85e2-46uZse-52Tnxd-4jvAed-4jrweH-4js1DZ-4jrwjx-4js1zi-4jvzNG-4jw5pw-4sKA9J-4jvAjA-4jw5mW-4jw5f5-4jrwHx-4jrvYn-4jvzX5-4jrwGp-4sFwGe-4jw5dw-4jw5ks-4jvAfj-4jw5gJ-4jvzUU-4sKA7d-4jrwiv-mZCzk8-5Axiq4-5AxiFe-5AByeQ" TargetMode="External"/><Relationship Id="rId2" Type="http://schemas.openxmlformats.org/officeDocument/2006/relationships/hyperlink" Target="https://www.flickr.com/photos/kaysha/" TargetMode="External"/><Relationship Id="rId1" Type="http://schemas.openxmlformats.org/officeDocument/2006/relationships/slideLayout" Target="../slideLayouts/slideLayout1.xml"/><Relationship Id="rId6" Type="http://schemas.openxmlformats.org/officeDocument/2006/relationships/hyperlink" Target="https://www.flickr.com/photos/devinish/6257120924/in/photolist-awVo4f-3UpZhQ-aeacJz-9MmL7R-9sH5hs-87YfHy-aCi3tk-eTwvmo-nyqZY-9Vbw33-3UpZMG-pTCrg6-9QSFBR-6b7NJJ-aDhtBi-5BiBQd-6yyhzN-pTtom7-6b7waw-inTfNs-zFr7sL-3QZFhB-amQThS-6b7wC9-EKgo1-7mCE7U-nmPmb-hjmKRM-jdtdPa-az8X25-gqwjiW-aAPiLa-bqpa4D-6b3MDP-6b7TzY-6b3kGe-jcZeoL-nDjkdY-8qfkAQ-axtL4B-8qfvSE-neieV-aAmebM-dym3Uh-az6syi-aym65x-amyuTm-awdVJ7-fkvzKF-jcSMLT" TargetMode="External"/><Relationship Id="rId11" Type="http://schemas.openxmlformats.org/officeDocument/2006/relationships/hyperlink" Target="https://www.flickr.com/photos/29233640@N07/11318623824/in/photolist-ifbUwC-ngsmEn-euKPvw-ngs3qL-naZo2G-ySaNZL-oUVUJ1-AyWPnZ-pc9ZDx-paqzvY-pftT6q-egQf83-p9DsGE-oUVe3D-n6pmra-9R56kU-gpGMS9-qzUcMB-i31t44-kCK2HF-aAEmcR-d9TT9s-rf7eBy-7WjfpS-AhYasE-rWW8ND-9xrHJS-nw98BK-cQW6D3-n4YT49-ngYHXb-pcoNnY-doYfb2-cQWstd-qf97xc-rEChED-euKRry-ar5YUa-aCuFk8-an9Sns-n4GEDa-pcovP7-n4WycK-9zebjK-cbpFYY-zng7XR-pcqjke-pDcQn1-n6s8SC-kCzG6T"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davidyuweb/14250342362/in/photolist-nHfJiY-excscX-mbyayZ-a1APnb-d5jvTY-dgnzwp-d5Qyxm-gCATDR-nsyHoU-d5Qv69-nMFUkN-d5XucA-eysKRv-9nsvSW-fBPnUh-sDaKV1-eysS2H-9u5dQh-dVGQin-bqQwF3-neuQDn-aDVts3-nu1MiZ-kSEsY5-m9HWm9-reMu6m-hMe8Eb-nvnfYU-hMd5Hw-mnHRTJ-ooqzqQ-pq5ZWf-nTwiWQ-dGx4Xo-dGrDx8-m9B7pk-rmVUYC-eysMze-9Z4fH3-9Z1bfZ-eeDeiE-b939VT-q3SabE-r8Ninm-fBQvNA-gQop8s-vbJgHf-qD3kir-dt21Q9-nMFTth" TargetMode="External"/><Relationship Id="rId4" Type="http://schemas.openxmlformats.org/officeDocument/2006/relationships/hyperlink" Target="https://www.flickr.com/photos/87913776@N00/4363265760/in/photolist-7DySU1-8MBDdG-5Ztxih-7gXEXK-8rZ3hf-8S99p5-wKbnR5-bhWNkz-8rVVWt-goiigc-7MNTe1-vrdnJi-pTX25K-knrnyD-9FsEY1-6tG3zL-nrN2bD-nazV1R-nazU5x-naA3cL-nazZaw-cpRMmu-ntR7AF-nazWjH-CtgoPF-8wiBFg-qZz9Y3-ns5ohP-nazZzu-ns5kCk-nazVfP-ns5jXH-ntRcgc-naA1JU-nrN4aP-nrNgTA-naA2Bg-nazTg8-nazYDR-naA5UY-naA1FZ-naA8cL-ntR6DF-naA95C-8eaNNU-8eaQph-8eaPpu-8eaQQu-8eaPY5-5zxyYC" TargetMode="External"/><Relationship Id="rId9" Type="http://schemas.openxmlformats.org/officeDocument/2006/relationships/hyperlink" Target="https://creativecommons.org/licenses/by-nc/2.0/"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diagramDrawing" Target="../diagrams/drawing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55562" y="8238454"/>
            <a:ext cx="22012598" cy="3650489"/>
            <a:chOff x="10846208" y="4345105"/>
            <a:chExt cx="22012596" cy="3650489"/>
          </a:xfrm>
        </p:grpSpPr>
        <p:sp>
          <p:nvSpPr>
            <p:cNvPr id="10" name="Rectangle 9"/>
            <p:cNvSpPr/>
            <p:nvPr/>
          </p:nvSpPr>
          <p:spPr>
            <a:xfrm>
              <a:off x="10846208" y="4345105"/>
              <a:ext cx="22012596" cy="293922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ctr" rtl="1">
                <a:tabLst>
                  <a:tab pos="338143" algn="l"/>
                </a:tabLst>
              </a:pPr>
              <a:r>
                <a:rPr lang="ur-PK" sz="11500" b="1" dirty="0" smtClean="0">
                  <a:solidFill>
                    <a:srgbClr val="000000"/>
                  </a:solidFill>
                  <a:latin typeface="Jameel Noori Nastaleeq" pitchFamily="2" charset="-78"/>
                  <a:cs typeface="Jameel Noori Nastaleeq" pitchFamily="2" charset="-78"/>
                </a:rPr>
                <a:t>کرپشن کا مقابلہ کیسے کیا جائے؟</a:t>
              </a:r>
            </a:p>
            <a:p>
              <a:pPr algn="r" rtl="1">
                <a:tabLst>
                  <a:tab pos="338143" algn="l"/>
                </a:tabLst>
              </a:pPr>
              <a:endParaRPr lang="ur-PK" sz="6000" b="1" dirty="0">
                <a:solidFill>
                  <a:srgbClr val="000000"/>
                </a:solidFill>
                <a:latin typeface="Jameel Noori Nastaleeq" pitchFamily="2" charset="-78"/>
                <a:cs typeface="Jameel Noori Nastaleeq" pitchFamily="2" charset="-78"/>
              </a:endParaRPr>
            </a:p>
          </p:txBody>
        </p:sp>
        <p:sp>
          <p:nvSpPr>
            <p:cNvPr id="11" name="Rectangle 10"/>
            <p:cNvSpPr/>
            <p:nvPr/>
          </p:nvSpPr>
          <p:spPr>
            <a:xfrm>
              <a:off x="10846208" y="6918418"/>
              <a:ext cx="11428979" cy="107717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lgn="ctr" rtl="1">
                <a:tabLst>
                  <a:tab pos="338143" algn="l"/>
                </a:tabLst>
              </a:pPr>
              <a:r>
                <a:rPr lang="ur-PK" sz="5400" b="1" dirty="0" smtClean="0">
                  <a:solidFill>
                    <a:srgbClr val="000000"/>
                  </a:solidFill>
                  <a:latin typeface="Jameel Noori Nastaleeq" pitchFamily="2" charset="-78"/>
                  <a:cs typeface="Jameel Noori Nastaleeq" pitchFamily="2" charset="-78"/>
                </a:rPr>
                <a:t> </a:t>
              </a:r>
              <a:r>
                <a:rPr lang="ur-PK" sz="4000" b="1" dirty="0" smtClean="0">
                  <a:solidFill>
                    <a:srgbClr val="000000"/>
                  </a:solidFill>
                  <a:latin typeface="Jameel Noori Nastaleeq" pitchFamily="2" charset="-78"/>
                  <a:cs typeface="Jameel Noori Nastaleeq" pitchFamily="2" charset="-78"/>
                </a:rPr>
                <a:t>کورس از طرف ڈگنی اور وائی کلف</a:t>
              </a:r>
              <a:endParaRPr lang="ur-PK" sz="5400" b="1" dirty="0" smtClean="0">
                <a:solidFill>
                  <a:srgbClr val="000000"/>
                </a:solidFill>
                <a:latin typeface="Jameel Noori Nastaleeq" pitchFamily="2" charset="-78"/>
                <a:cs typeface="Jameel Noori Nastaleeq" pitchFamily="2" charset="-78"/>
              </a:endParaRPr>
            </a:p>
          </p:txBody>
        </p:sp>
      </p:grpSp>
      <p:grpSp>
        <p:nvGrpSpPr>
          <p:cNvPr id="14" name="Group 13"/>
          <p:cNvGrpSpPr/>
          <p:nvPr/>
        </p:nvGrpSpPr>
        <p:grpSpPr>
          <a:xfrm>
            <a:off x="1982358" y="12093062"/>
            <a:ext cx="8817914"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Bilde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0240228" y="10674838"/>
            <a:ext cx="3527932" cy="1333569"/>
          </a:xfrm>
          <a:prstGeom prst="rect">
            <a:avLst/>
          </a:prstGeom>
        </p:spPr>
      </p:pic>
      <p:pic>
        <p:nvPicPr>
          <p:cNvPr id="23" name="Picture 2" descr="C:\Users\Rob\AppData\Local\Microsoft\Windows Live Mail\WLMDSS.tmp\WLME3B5.tmp\2014 Wyc NorwaY 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382105" y="10786927"/>
            <a:ext cx="3501455" cy="119367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lassholder for bilde 6"/>
          <p:cNvPicPr>
            <a:picLocks noGrp="1" noChangeAspect="1"/>
          </p:cNvPicPr>
          <p:nvPr>
            <p:ph type="pic" sz="quarter" idx="13"/>
          </p:nvPr>
        </p:nvPicPr>
        <p:blipFill rotWithShape="1">
          <a:blip r:embed="rId5" cstate="print">
            <a:extLst>
              <a:ext uri="{28A0092B-C50C-407E-A947-70E740481C1C}">
                <a14:useLocalDpi xmlns:a14="http://schemas.microsoft.com/office/drawing/2010/main" xmlns="" val="0"/>
              </a:ext>
            </a:extLst>
          </a:blip>
          <a:srcRect l="7174" t="16851" r="174" b="13559"/>
          <a:stretch/>
        </p:blipFill>
        <p:spPr/>
      </p:pic>
    </p:spTree>
    <p:extLst>
      <p:ext uri="{BB962C8B-B14F-4D97-AF65-F5344CB8AC3E}">
        <p14:creationId xmlns:p14="http://schemas.microsoft.com/office/powerpoint/2010/main" xmlns="" val="175318411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376519" y="1247933"/>
            <a:ext cx="15102968" cy="796316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5400" b="1" dirty="0">
                <a:solidFill>
                  <a:srgbClr val="000000"/>
                </a:solidFill>
                <a:latin typeface="Jameel Noori Nastaleeq" pitchFamily="2" charset="-78"/>
                <a:cs typeface="Jameel Noori Nastaleeq" pitchFamily="2" charset="-78"/>
              </a:rPr>
              <a:t>ذاتی تجربات اور کہانیاں</a:t>
            </a:r>
            <a:r>
              <a:rPr lang="ur-PK" sz="5400" b="1" dirty="0" smtClean="0">
                <a:solidFill>
                  <a:srgbClr val="000000"/>
                </a:solidFill>
                <a:latin typeface="Jameel Noori Nastaleeq" pitchFamily="2" charset="-78"/>
                <a:cs typeface="Jameel Noori Nastaleeq" pitchFamily="2" charset="-78"/>
              </a:rPr>
              <a:t>:</a:t>
            </a:r>
          </a:p>
          <a:p>
            <a:pPr algn="r" rtl="1"/>
            <a:r>
              <a:rPr lang="ur-PK" sz="5400" b="1" dirty="0" smtClean="0">
                <a:solidFill>
                  <a:srgbClr val="000000"/>
                </a:solidFill>
                <a:latin typeface="Jameel Noori Nastaleeq" pitchFamily="2" charset="-78"/>
                <a:cs typeface="Jameel Noori Nastaleeq" pitchFamily="2" charset="-78"/>
              </a:rPr>
              <a:t>آپ </a:t>
            </a:r>
            <a:r>
              <a:rPr lang="ur-PK" sz="5400" b="1" dirty="0">
                <a:solidFill>
                  <a:srgbClr val="000000"/>
                </a:solidFill>
                <a:latin typeface="Jameel Noori Nastaleeq" pitchFamily="2" charset="-78"/>
                <a:cs typeface="Jameel Noori Nastaleeq" pitchFamily="2" charset="-78"/>
              </a:rPr>
              <a:t>کو اپنی زندگی میں کبھی کرپشن کا سامنا ہوا یا کرپشن کے متعلق سنا ہو؟</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lang="ur-PK" sz="5400" b="1" dirty="0" smtClean="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ذاتی </a:t>
            </a:r>
            <a:r>
              <a:rPr lang="ur-PK" sz="5400" dirty="0">
                <a:solidFill>
                  <a:srgbClr val="000000"/>
                </a:solidFill>
                <a:latin typeface="Jameel Noori Nastaleeq" pitchFamily="2" charset="-78"/>
                <a:cs typeface="Jameel Noori Nastaleeq" pitchFamily="2" charset="-78"/>
              </a:rPr>
              <a:t>تجربات اور </a:t>
            </a:r>
            <a:r>
              <a:rPr lang="ur-PK" sz="5400" dirty="0" smtClean="0">
                <a:solidFill>
                  <a:srgbClr val="000000"/>
                </a:solidFill>
                <a:latin typeface="Jameel Noori Nastaleeq" pitchFamily="2" charset="-78"/>
                <a:cs typeface="Jameel Noori Nastaleeq" pitchFamily="2" charset="-78"/>
              </a:rPr>
              <a:t>واقعات</a:t>
            </a:r>
          </a:p>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دوسروں </a:t>
            </a:r>
            <a:r>
              <a:rPr lang="ur-PK" sz="5400" dirty="0">
                <a:solidFill>
                  <a:srgbClr val="000000"/>
                </a:solidFill>
                <a:latin typeface="Jameel Noori Nastaleeq" pitchFamily="2" charset="-78"/>
                <a:cs typeface="Jameel Noori Nastaleeq" pitchFamily="2" charset="-78"/>
              </a:rPr>
              <a:t>سے متعلق کرپشن کے واقعات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حکومتی اداروں این جی اوز اور بین الاقوامی اداروں سے متعلق کرپشن کے تجربات اور واقعات</a:t>
            </a:r>
            <a:r>
              <a:rPr lang="ur-PK" sz="5400" dirty="0" smtClean="0">
                <a:solidFill>
                  <a:srgbClr val="000000"/>
                </a:solidFill>
                <a:latin typeface="Jameel Noori Nastaleeq" pitchFamily="2" charset="-78"/>
                <a:cs typeface="Jameel Noori Nastaleeq" pitchFamily="2" charset="-78"/>
              </a:rPr>
              <a:t>۔</a:t>
            </a:r>
          </a:p>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کار </a:t>
            </a:r>
            <a:r>
              <a:rPr lang="ur-PK" sz="5400" dirty="0">
                <a:solidFill>
                  <a:srgbClr val="000000"/>
                </a:solidFill>
                <a:latin typeface="Jameel Noori Nastaleeq" pitchFamily="2" charset="-78"/>
                <a:cs typeface="Jameel Noori Nastaleeq" pitchFamily="2" charset="-78"/>
              </a:rPr>
              <a:t>و باری یا دیگر اداروں سے متعلق تجربات اور واقعات ۔</a:t>
            </a:r>
            <a:endParaRPr sz="5400">
              <a:solidFill>
                <a:srgbClr val="000000"/>
              </a:solidFill>
              <a:latin typeface="Jameel Noori Nastaleeq" pitchFamily="2" charset="-78"/>
              <a:cs typeface="Jameel Noori Nastaleeq" pitchFamily="2" charset="-78"/>
            </a:endParaRPr>
          </a:p>
          <a:p>
            <a:pPr algn="r">
              <a:buClr>
                <a:schemeClr val="accent6">
                  <a:lumMod val="75000"/>
                </a:schemeClr>
              </a:buClr>
            </a:pPr>
            <a:endParaRPr lang="en-US" sz="5400" dirty="0">
              <a:solidFill>
                <a:srgbClr val="000000"/>
              </a:solidFill>
              <a:latin typeface="Jameel Noori Nastaleeq" pitchFamily="2" charset="-78"/>
              <a:cs typeface="Jameel Noori Nastaleeq" pitchFamily="2" charset="-78"/>
            </a:endParaRPr>
          </a:p>
        </p:txBody>
      </p:sp>
      <p:sp>
        <p:nvSpPr>
          <p:cNvPr id="10" name="Oval 15"/>
          <p:cNvSpPr/>
          <p:nvPr/>
        </p:nvSpPr>
        <p:spPr>
          <a:xfrm>
            <a:off x="22649090" y="184825"/>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42"/>
          <p:cNvSpPr>
            <a:spLocks noChangeArrowheads="1"/>
          </p:cNvSpPr>
          <p:nvPr/>
        </p:nvSpPr>
        <p:spPr bwMode="auto">
          <a:xfrm>
            <a:off x="23136539" y="676433"/>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pic>
        <p:nvPicPr>
          <p:cNvPr id="6" name="Plassholder for bilde 12"/>
          <p:cNvPicPr>
            <a:picLocks noChangeAspect="1"/>
          </p:cNvPicPr>
          <p:nvPr/>
        </p:nvPicPr>
        <p:blipFill rotWithShape="1">
          <a:blip r:embed="rId2" cstate="email">
            <a:extLst>
              <a:ext uri="{28A0092B-C50C-407E-A947-70E740481C1C}">
                <a14:useLocalDpi xmlns:a14="http://schemas.microsoft.com/office/drawing/2010/main" xmlns="" val="0"/>
              </a:ext>
            </a:extLst>
          </a:blip>
          <a:srcRect l="11485" t="6088" r="5404" b="8366"/>
          <a:stretch/>
        </p:blipFill>
        <p:spPr>
          <a:xfrm>
            <a:off x="15479487" y="-1"/>
            <a:ext cx="8898164" cy="13784063"/>
          </a:xfrm>
          <a:prstGeom prst="rect">
            <a:avLst/>
          </a:prstGeom>
        </p:spPr>
      </p:pic>
    </p:spTree>
    <p:extLst>
      <p:ext uri="{BB962C8B-B14F-4D97-AF65-F5344CB8AC3E}">
        <p14:creationId xmlns:p14="http://schemas.microsoft.com/office/powerpoint/2010/main" xmlns="" val="19345504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0" y="1143000"/>
            <a:ext cx="23088599" cy="1050540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sz="8000" b="1">
                <a:solidFill>
                  <a:srgbClr val="002060"/>
                </a:solidFill>
                <a:latin typeface="Jameel Noori Nastaleeq" pitchFamily="2" charset="-78"/>
                <a:cs typeface="Jameel Noori Nastaleeq" pitchFamily="2" charset="-78"/>
              </a:rPr>
              <a:t>	</a:t>
            </a:r>
            <a:r>
              <a:rPr lang="ur-PK" sz="8000" b="1" dirty="0">
                <a:solidFill>
                  <a:srgbClr val="002060"/>
                </a:solidFill>
                <a:latin typeface="Jameel Noori Nastaleeq" pitchFamily="2" charset="-78"/>
                <a:cs typeface="Jameel Noori Nastaleeq" pitchFamily="2" charset="-78"/>
              </a:rPr>
              <a:t>رپورٹنگ میں شفافیت:۔</a:t>
            </a:r>
            <a:endParaRPr sz="8000">
              <a:solidFill>
                <a:srgbClr val="002060"/>
              </a:solidFill>
              <a:latin typeface="Jameel Noori Nastaleeq" pitchFamily="2" charset="-78"/>
              <a:cs typeface="Jameel Noori Nastaleeq" pitchFamily="2" charset="-78"/>
            </a:endParaRPr>
          </a:p>
          <a:p>
            <a:pPr algn="r" rtl="1"/>
            <a:r>
              <a:rPr lang="ur-PK" b="1" dirty="0">
                <a:solidFill>
                  <a:srgbClr val="000000"/>
                </a:solidFill>
                <a:latin typeface="Jameel Noori Nastaleeq" pitchFamily="2" charset="-78"/>
                <a:cs typeface="Jameel Noori Nastaleeq" pitchFamily="2" charset="-78"/>
              </a:rPr>
              <a:t> </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طے شدہ طریقوں کے مطابق رپورٹنگ، جیسے ماہانہ، سہ ماہی سالانہ تفصیلی اور مالیاتی رپورٹ جو ڈونر اور دیگر حصہ داروں کیلئے </a:t>
            </a:r>
            <a:r>
              <a:rPr lang="ur-PK" dirty="0" smtClean="0">
                <a:solidFill>
                  <a:srgbClr val="000000"/>
                </a:solidFill>
                <a:latin typeface="Jameel Noori Nastaleeq" pitchFamily="2" charset="-78"/>
                <a:cs typeface="Jameel Noori Nastaleeq" pitchFamily="2" charset="-78"/>
              </a:rPr>
              <a:t>بنائی</a:t>
            </a:r>
            <a:r>
              <a:rPr lang="ur-PK" dirty="0">
                <a:solidFill>
                  <a:srgbClr val="000000"/>
                </a:solidFill>
                <a:latin typeface="Jameel Noori Nastaleeq" pitchFamily="2" charset="-78"/>
                <a:cs typeface="Jameel Noori Nastaleeq" pitchFamily="2" charset="-78"/>
              </a:rPr>
              <a:t> </a:t>
            </a:r>
            <a:r>
              <a:rPr lang="ur-PK" dirty="0" smtClean="0">
                <a:solidFill>
                  <a:srgbClr val="000000"/>
                </a:solidFill>
                <a:latin typeface="Jameel Noori Nastaleeq" pitchFamily="2" charset="-78"/>
                <a:cs typeface="Jameel Noori Nastaleeq" pitchFamily="2" charset="-78"/>
              </a:rPr>
              <a:t>جاتی </a:t>
            </a:r>
            <a:r>
              <a:rPr lang="ur-PK" dirty="0">
                <a:solidFill>
                  <a:srgbClr val="000000"/>
                </a:solidFill>
                <a:latin typeface="Jameel Noori Nastaleeq" pitchFamily="2" charset="-78"/>
                <a:cs typeface="Jameel Noori Nastaleeq" pitchFamily="2" charset="-78"/>
              </a:rPr>
              <a:t>ہیں۔ یہ مندرجہ ذیل نکات </a:t>
            </a:r>
            <a:r>
              <a:rPr lang="ur-PK" dirty="0" smtClean="0">
                <a:solidFill>
                  <a:srgbClr val="000000"/>
                </a:solidFill>
                <a:latin typeface="Jameel Noori Nastaleeq" pitchFamily="2" charset="-78"/>
                <a:cs typeface="Jameel Noori Nastaleeq" pitchFamily="2" charset="-78"/>
              </a:rPr>
              <a:t>پر</a:t>
            </a:r>
          </a:p>
          <a:p>
            <a:pPr algn="r" rtl="1"/>
            <a:r>
              <a:rPr lang="ur-PK" dirty="0" smtClean="0">
                <a:solidFill>
                  <a:srgbClr val="000000"/>
                </a:solidFill>
                <a:latin typeface="Jameel Noori Nastaleeq" pitchFamily="2" charset="-78"/>
                <a:cs typeface="Jameel Noori Nastaleeq" pitchFamily="2" charset="-78"/>
              </a:rPr>
              <a:t> </a:t>
            </a:r>
            <a:r>
              <a:rPr lang="ur-PK" dirty="0">
                <a:solidFill>
                  <a:srgbClr val="000000"/>
                </a:solidFill>
                <a:latin typeface="Jameel Noori Nastaleeq" pitchFamily="2" charset="-78"/>
                <a:cs typeface="Jameel Noori Nastaleeq" pitchFamily="2" charset="-78"/>
              </a:rPr>
              <a:t>مشتمل ہوتی ہیں</a:t>
            </a:r>
            <a:r>
              <a:rPr lang="ur-PK" dirty="0" smtClean="0">
                <a:solidFill>
                  <a:srgbClr val="000000"/>
                </a:solidFill>
                <a:latin typeface="Jameel Noori Nastaleeq" pitchFamily="2" charset="-78"/>
                <a:cs typeface="Jameel Noori Nastaleeq" pitchFamily="2" charset="-78"/>
              </a:rPr>
              <a:t>۔</a:t>
            </a:r>
          </a:p>
          <a:p>
            <a:pPr algn="r" rtl="1"/>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پراجیکٹ پر عمل در  آمد  لاگ فریم اور طے شدہ طریقے اور وہ مطلوبہ نتائج اور بجٹ جو پہلے سے طے شدہ اورمنظور شدہ ہوں</a:t>
            </a:r>
            <a:r>
              <a:rPr lang="ur-PK" dirty="0" smtClean="0">
                <a:solidFill>
                  <a:srgbClr val="000000"/>
                </a:solidFill>
                <a:latin typeface="Jameel Noori Nastaleeq" pitchFamily="2" charset="-78"/>
                <a:cs typeface="Jameel Noori Nastaleeq" pitchFamily="2" charset="-78"/>
              </a:rPr>
              <a:t>۔</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سرگرمیوں اور ان پر عمل درآمد کا تحریری منصوبہ۔</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پراجیکٹ سے متعلق تصاویر اور کیس اسڈیز  وغیرہ</a:t>
            </a:r>
            <a:r>
              <a:rPr lang="ur-PK" dirty="0" smtClean="0">
                <a:solidFill>
                  <a:srgbClr val="000000"/>
                </a:solidFill>
                <a:latin typeface="Jameel Noori Nastaleeq" pitchFamily="2" charset="-78"/>
                <a:cs typeface="Jameel Noori Nastaleeq" pitchFamily="2" charset="-78"/>
              </a:rPr>
              <a:t>۔</a:t>
            </a:r>
          </a:p>
          <a:p>
            <a:pPr lvl="0" algn="r" rtl="1"/>
            <a:endParaRPr lang="ur-PK" dirty="0">
              <a:solidFill>
                <a:srgbClr val="000000"/>
              </a:solidFill>
              <a:latin typeface="Jameel Noori Nastaleeq" pitchFamily="2" charset="-78"/>
              <a:cs typeface="Jameel Noori Nastaleeq" pitchFamily="2" charset="-78"/>
            </a:endParaRPr>
          </a:p>
          <a:p>
            <a:pPr lvl="0" algn="r" rtl="1"/>
            <a:endParaRPr>
              <a:solidFill>
                <a:srgbClr val="000000"/>
              </a:solidFill>
              <a:latin typeface="Jameel Noori Nastaleeq" pitchFamily="2" charset="-78"/>
              <a:cs typeface="Jameel Noori Nastaleeq" pitchFamily="2" charset="-78"/>
            </a:endParaRPr>
          </a:p>
          <a:p>
            <a:pPr algn="r" rtl="1"/>
            <a:r>
              <a:rPr lang="ur-PK" b="1" dirty="0">
                <a:solidFill>
                  <a:srgbClr val="000000"/>
                </a:solidFill>
                <a:latin typeface="Jameel Noori Nastaleeq" pitchFamily="2" charset="-78"/>
                <a:cs typeface="Jameel Noori Nastaleeq" pitchFamily="2" charset="-78"/>
              </a:rPr>
              <a:t>نوٹ:۔ رپورٹ میں کامیابیاں، ناکامیاں، حقیقی معلومات اور مسائل کا بھی تذکرہ ہونا چاہیئے  معاملات کو چھپانا نہیں چاہیئے۔</a:t>
            </a:r>
            <a:endParaRPr b="1">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7534818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3271158" y="522514"/>
            <a:ext cx="18372991" cy="1253775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9600" b="1" dirty="0">
                <a:solidFill>
                  <a:srgbClr val="002060"/>
                </a:solidFill>
                <a:latin typeface="Jameel Noori Nastaleeq" pitchFamily="2" charset="-78"/>
                <a:cs typeface="Jameel Noori Nastaleeq" pitchFamily="2" charset="-78"/>
              </a:rPr>
              <a:t>جانچ پڑتال کے ذریعہ شفافیت:۔ </a:t>
            </a:r>
            <a:r>
              <a:rPr lang="ur-PK" sz="8000" b="1" dirty="0">
                <a:solidFill>
                  <a:srgbClr val="000000"/>
                </a:solidFill>
                <a:latin typeface="Jameel Noori Nastaleeq" pitchFamily="2" charset="-78"/>
                <a:cs typeface="Jameel Noori Nastaleeq" pitchFamily="2" charset="-78"/>
              </a:rPr>
              <a:t>	</a:t>
            </a:r>
            <a:endParaRPr lang="ur-PK" sz="8000" b="1" dirty="0" smtClean="0">
              <a:solidFill>
                <a:srgbClr val="000000"/>
              </a:solidFill>
              <a:latin typeface="Jameel Noori Nastaleeq" pitchFamily="2" charset="-78"/>
              <a:cs typeface="Jameel Noori Nastaleeq" pitchFamily="2" charset="-78"/>
            </a:endParaRPr>
          </a:p>
          <a:p>
            <a:pPr algn="r" rtl="1"/>
            <a:endParaRPr lang="ur-PK" sz="8000" b="1" dirty="0" smtClean="0">
              <a:solidFill>
                <a:srgbClr val="00000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اندرونی </a:t>
            </a:r>
            <a:r>
              <a:rPr lang="ur-PK" sz="5400" b="1" dirty="0">
                <a:solidFill>
                  <a:srgbClr val="000000"/>
                </a:solidFill>
                <a:latin typeface="Jameel Noori Nastaleeq" pitchFamily="2" charset="-78"/>
                <a:cs typeface="Jameel Noori Nastaleeq" pitchFamily="2" charset="-78"/>
              </a:rPr>
              <a:t>اور بیرونی جانچ پڑتال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اندرونی جانچ پڑتال (مانیٹرنگ کا سٹم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کے اسٹاک اور کام کی جگہوں کی برابر  جانچ پڑتال کرنا۔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بیرونی جانچ پڑتال</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بڑے پراجیکٹ اور پروگراموں کی بیرونی جانچ پڑتال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چند بڑے اداروں میں اندرونی آڈیٹرز مندرجہ ذیل امور کو یقینی بناتے ہیں</a:t>
            </a:r>
            <a:r>
              <a:rPr lang="ur-PK" sz="5400"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5400" dirty="0">
                <a:solidFill>
                  <a:srgbClr val="000000"/>
                </a:solidFill>
                <a:latin typeface="Jameel Noori Nastaleeq" pitchFamily="2" charset="-78"/>
                <a:cs typeface="Jameel Noori Nastaleeq" pitchFamily="2" charset="-78"/>
              </a:rPr>
              <a:t>مالیاتی امور درست ہیں اور اُن پر عمل ہو رہا ہے۔</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پالیسیوں اور  اصول و ضوابطہء پر عمل درآمد ہو رہا ہے۔ </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کے تمام معاملات موثر طور پر چلائے جا رہے ہیں اور بے جا اخراجات نہیں کئے جا رہے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480033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4600778"/>
            <a:ext cx="20645899" cy="499107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11500" b="1" dirty="0">
                <a:solidFill>
                  <a:srgbClr val="000000"/>
                </a:solidFill>
                <a:latin typeface="Jameel Noori Nastaleeq" pitchFamily="2" charset="-78"/>
                <a:cs typeface="Jameel Noori Nastaleeq" pitchFamily="2" charset="-78"/>
              </a:rPr>
              <a:t>ایک ڈائریکٹر اور بورڈ ممبر کی حیثیت </a:t>
            </a:r>
            <a:r>
              <a:rPr lang="ur-PK" sz="11500" b="1" dirty="0" smtClean="0">
                <a:solidFill>
                  <a:srgbClr val="000000"/>
                </a:solidFill>
                <a:latin typeface="Jameel Noori Nastaleeq" pitchFamily="2" charset="-78"/>
                <a:cs typeface="Jameel Noori Nastaleeq" pitchFamily="2" charset="-78"/>
              </a:rPr>
              <a:t>سےآپ </a:t>
            </a:r>
            <a:r>
              <a:rPr lang="ur-PK" sz="11500" b="1" dirty="0">
                <a:solidFill>
                  <a:srgbClr val="000000"/>
                </a:solidFill>
                <a:latin typeface="Jameel Noori Nastaleeq" pitchFamily="2" charset="-78"/>
                <a:cs typeface="Jameel Noori Nastaleeq" pitchFamily="2" charset="-78"/>
              </a:rPr>
              <a:t>کیا کرسکتے ہیں</a:t>
            </a:r>
            <a:r>
              <a:rPr lang="ur-PK" sz="11500" b="1" dirty="0" smtClean="0">
                <a:solidFill>
                  <a:srgbClr val="000000"/>
                </a:solidFill>
                <a:latin typeface="Jameel Noori Nastaleeq" pitchFamily="2" charset="-78"/>
                <a:cs typeface="Jameel Noori Nastaleeq" pitchFamily="2" charset="-78"/>
              </a:rPr>
              <a:t>۔</a:t>
            </a:r>
          </a:p>
          <a:p>
            <a:pPr algn="r" rtl="1"/>
            <a:endParaRPr sz="7200">
              <a:solidFill>
                <a:srgbClr val="000000"/>
              </a:solidFill>
              <a:latin typeface="Jameel Noori Nastaleeq" pitchFamily="2" charset="-78"/>
              <a:cs typeface="Jameel Noori Nastaleeq" pitchFamily="2" charset="-78"/>
            </a:endParaRPr>
          </a:p>
          <a:p>
            <a:pPr algn="r" rtl="1"/>
            <a:r>
              <a:rPr sz="11500" b="1">
                <a:solidFill>
                  <a:srgbClr val="000000"/>
                </a:solidFill>
                <a:latin typeface="Jameel Noori Nastaleeq" pitchFamily="2" charset="-78"/>
                <a:cs typeface="Jameel Noori Nastaleeq" pitchFamily="2" charset="-78"/>
              </a:rPr>
              <a:t> 			</a:t>
            </a:r>
            <a:r>
              <a:rPr lang="ur-PK" sz="11500" b="1" dirty="0">
                <a:solidFill>
                  <a:srgbClr val="000000"/>
                </a:solidFill>
                <a:latin typeface="Jameel Noori Nastaleeq" pitchFamily="2" charset="-78"/>
                <a:cs typeface="Jameel Noori Nastaleeq" pitchFamily="2" charset="-78"/>
              </a:rPr>
              <a:t>اگر آپ کو کرپشن کا شبہ ہو؟</a:t>
            </a:r>
            <a:endParaRPr sz="115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9403107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83771"/>
            <a:ext cx="21254356" cy="868336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کرپشن </a:t>
            </a:r>
            <a:r>
              <a:rPr lang="ur-PK" sz="8000" b="1" dirty="0">
                <a:solidFill>
                  <a:srgbClr val="002060"/>
                </a:solidFill>
                <a:latin typeface="Jameel Noori Nastaleeq" pitchFamily="2" charset="-78"/>
                <a:cs typeface="Jameel Noori Nastaleeq" pitchFamily="2" charset="-78"/>
              </a:rPr>
              <a:t>کا شُبہ</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اندرونی </a:t>
            </a:r>
            <a:r>
              <a:rPr lang="ur-PK" sz="5400" b="1" dirty="0">
                <a:solidFill>
                  <a:srgbClr val="000000"/>
                </a:solidFill>
                <a:latin typeface="Jameel Noori Nastaleeq" pitchFamily="2" charset="-78"/>
                <a:cs typeface="Jameel Noori Nastaleeq" pitchFamily="2" charset="-78"/>
              </a:rPr>
              <a:t>اقدامات:۔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بورڈ ممبران کو مطلع کیجئے۔ راز داری  برتئے تاکہ ثبوتوں کو مٹایا نہ جا سکے اور اکاؤنٹنس میں تبدلیاں نہ کی جا </a:t>
            </a:r>
            <a:r>
              <a:rPr lang="ur-PK" sz="5400" dirty="0" smtClean="0">
                <a:solidFill>
                  <a:srgbClr val="000000"/>
                </a:solidFill>
                <a:latin typeface="Jameel Noori Nastaleeq" pitchFamily="2" charset="-78"/>
                <a:cs typeface="Jameel Noori Nastaleeq" pitchFamily="2" charset="-78"/>
              </a:rPr>
              <a:t>سکیں</a:t>
            </a:r>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اور </a:t>
            </a:r>
            <a:r>
              <a:rPr lang="ur-PK" sz="5400" dirty="0">
                <a:solidFill>
                  <a:srgbClr val="000000"/>
                </a:solidFill>
                <a:latin typeface="Jameel Noori Nastaleeq" pitchFamily="2" charset="-78"/>
                <a:cs typeface="Jameel Noori Nastaleeq" pitchFamily="2" charset="-78"/>
              </a:rPr>
              <a:t>کسی اسٹاف ممبر کی </a:t>
            </a:r>
            <a:endParaRPr lang="ur-PK" sz="5400" dirty="0" smtClean="0">
              <a:solidFill>
                <a:srgbClr val="000000"/>
              </a:solidFill>
              <a:latin typeface="Jameel Noori Nastaleeq" pitchFamily="2" charset="-78"/>
              <a:cs typeface="Jameel Noori Nastaleeq" pitchFamily="2" charset="-78"/>
            </a:endParaRPr>
          </a:p>
          <a:p>
            <a:pPr lvl="0" algn="r" rtl="1"/>
            <a:r>
              <a:rPr lang="ur-PK" sz="5400" dirty="0" smtClean="0">
                <a:solidFill>
                  <a:srgbClr val="000000"/>
                </a:solidFill>
                <a:latin typeface="Jameel Noori Nastaleeq" pitchFamily="2" charset="-78"/>
                <a:cs typeface="Jameel Noori Nastaleeq" pitchFamily="2" charset="-78"/>
              </a:rPr>
              <a:t>عزت </a:t>
            </a:r>
            <a:r>
              <a:rPr lang="ur-PK" sz="5400" dirty="0">
                <a:solidFill>
                  <a:srgbClr val="000000"/>
                </a:solidFill>
                <a:latin typeface="Jameel Noori Nastaleeq" pitchFamily="2" charset="-78"/>
                <a:cs typeface="Jameel Noori Nastaleeq" pitchFamily="2" charset="-78"/>
              </a:rPr>
              <a:t>پر حرف نہ آسکے۔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مشکوک فرد سے انفرادی طور پر علیحدگی میں بات کیجئے تاکہ اُسے اپنی صفائی پیش کرنے کا موقع مِل سکے۔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اندرونی طور پر ایک مکمل انکوائری کیجئے۔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جب جرم ثابت ہو جائے تو اوپر دی گئی سلائیڈ میں درج پاپندیوں پر عمل کیجئے۔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0388917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87830" y="1045029"/>
            <a:ext cx="21186948" cy="767898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کرپشن کا شُبہ</a:t>
            </a:r>
            <a:r>
              <a:rPr lang="ur-PK" sz="8000" b="1" dirty="0" smtClean="0">
                <a:solidFill>
                  <a:srgbClr val="002060"/>
                </a:solidFill>
                <a:latin typeface="Jameel Noori Nastaleeq" pitchFamily="2" charset="-78"/>
                <a:cs typeface="Jameel Noori Nastaleeq" pitchFamily="2" charset="-78"/>
              </a:rPr>
              <a:t>:۔</a:t>
            </a:r>
          </a:p>
          <a:p>
            <a:pPr algn="r" rtl="1"/>
            <a:endParaRPr sz="8000" smtClean="0">
              <a:solidFill>
                <a:srgbClr val="00206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 </a:t>
            </a:r>
            <a:r>
              <a:rPr lang="ur-PK" sz="5400" b="1" dirty="0" smtClean="0">
                <a:solidFill>
                  <a:srgbClr val="000000"/>
                </a:solidFill>
                <a:latin typeface="Jameel Noori Nastaleeq" pitchFamily="2" charset="-78"/>
                <a:cs typeface="Jameel Noori Nastaleeq" pitchFamily="2" charset="-78"/>
              </a:rPr>
              <a:t>بیرونی </a:t>
            </a:r>
            <a:r>
              <a:rPr lang="ur-PK" sz="5400" b="1" dirty="0" smtClean="0">
                <a:solidFill>
                  <a:srgbClr val="000000"/>
                </a:solidFill>
                <a:latin typeface="Jameel Noori Nastaleeq" pitchFamily="2" charset="-78"/>
                <a:cs typeface="Jameel Noori Nastaleeq" pitchFamily="2" charset="-78"/>
              </a:rPr>
              <a:t>اقدامات :۔</a:t>
            </a:r>
            <a:endParaRPr sz="5400" smtClean="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اگر اندرونی تفتیش کے ذریعے ادارے میں کرپشن کے واضح ثبوت مل جائیں تو اُس صورت میں بیرونی تفتیش </a:t>
            </a:r>
            <a:r>
              <a:rPr lang="ur-PK" sz="5400" dirty="0" smtClean="0">
                <a:solidFill>
                  <a:srgbClr val="000000"/>
                </a:solidFill>
                <a:latin typeface="Jameel Noori Nastaleeq" pitchFamily="2" charset="-78"/>
                <a:cs typeface="Jameel Noori Nastaleeq" pitchFamily="2" charset="-78"/>
              </a:rPr>
              <a:t>اور </a:t>
            </a:r>
            <a:r>
              <a:rPr lang="ur-PK" sz="5400" dirty="0" smtClean="0">
                <a:solidFill>
                  <a:srgbClr val="000000"/>
                </a:solidFill>
                <a:latin typeface="Jameel Noori Nastaleeq" pitchFamily="2" charset="-78"/>
                <a:cs typeface="Jameel Noori Nastaleeq" pitchFamily="2" charset="-78"/>
              </a:rPr>
              <a:t>آڈٹ کی خدمت حاصل </a:t>
            </a:r>
            <a:endParaRPr lang="ur-PK" sz="5400" dirty="0" smtClean="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کریں</a:t>
            </a:r>
            <a:r>
              <a:rPr lang="ur-PK" sz="5400" dirty="0" smtClean="0">
                <a:solidFill>
                  <a:srgbClr val="000000"/>
                </a:solidFill>
                <a:latin typeface="Jameel Noori Nastaleeq" pitchFamily="2" charset="-78"/>
                <a:cs typeface="Jameel Noori Nastaleeq" pitchFamily="2" charset="-78"/>
              </a:rPr>
              <a:t>۔ </a:t>
            </a:r>
            <a:endParaRPr sz="5400" smtClean="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اگر کرپشن اور فراڈ کِسی ایسے پراجیکٹ میں پایا گیا ہو جو ڈونر کے فنڈ سے چل</a:t>
            </a:r>
            <a:r>
              <a:rPr sz="540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رہا ہو تو ڈونر کو ضرور اطلاع دیجئے کہ کیا </a:t>
            </a:r>
            <a:r>
              <a:rPr lang="ur-PK" sz="5400" dirty="0" smtClean="0">
                <a:solidFill>
                  <a:srgbClr val="000000"/>
                </a:solidFill>
                <a:latin typeface="Jameel Noori Nastaleeq" pitchFamily="2" charset="-78"/>
                <a:cs typeface="Jameel Noori Nastaleeq" pitchFamily="2" charset="-78"/>
              </a:rPr>
              <a:t> کرپشن </a:t>
            </a:r>
            <a:r>
              <a:rPr lang="ur-PK" sz="5400" dirty="0" smtClean="0">
                <a:solidFill>
                  <a:srgbClr val="000000"/>
                </a:solidFill>
                <a:latin typeface="Jameel Noori Nastaleeq" pitchFamily="2" charset="-78"/>
                <a:cs typeface="Jameel Noori Nastaleeq" pitchFamily="2" charset="-78"/>
              </a:rPr>
              <a:t>ہوئی تھی </a:t>
            </a:r>
            <a:r>
              <a:rPr lang="ur-PK" sz="5400" dirty="0" smtClean="0">
                <a:solidFill>
                  <a:srgbClr val="000000"/>
                </a:solidFill>
                <a:latin typeface="Jameel Noori Nastaleeq" pitchFamily="2" charset="-78"/>
                <a:cs typeface="Jameel Noori Nastaleeq" pitchFamily="2" charset="-78"/>
              </a:rPr>
              <a:t>اور</a:t>
            </a:r>
          </a:p>
          <a:p>
            <a:pPr lvl="0" algn="r" rtl="1"/>
            <a:r>
              <a:rPr lang="ur-PK" sz="5400" dirty="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آپ نے کیا اقدامات کئے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428840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83772" y="1632857"/>
            <a:ext cx="21382892" cy="531013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پابندیاں :۔</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اصول:۔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اصولوں اور طریقوں پر عمل در آ مد لازمی ہونا چاہیئے جب لوگ اصولوں پر عمل نہیں کرتے تو اُسکے برے نتائج </a:t>
            </a:r>
            <a:r>
              <a:rPr lang="ur-PK" sz="5400" dirty="0" smtClean="0">
                <a:solidFill>
                  <a:srgbClr val="000000"/>
                </a:solidFill>
                <a:latin typeface="Jameel Noori Nastaleeq" pitchFamily="2" charset="-78"/>
                <a:cs typeface="Jameel Noori Nastaleeq" pitchFamily="2" charset="-78"/>
              </a:rPr>
              <a:t> ہوتے </a:t>
            </a:r>
            <a:r>
              <a:rPr lang="ur-PK" sz="5400" dirty="0">
                <a:solidFill>
                  <a:srgbClr val="000000"/>
                </a:solidFill>
                <a:latin typeface="Jameel Noori Nastaleeq" pitchFamily="2" charset="-78"/>
                <a:cs typeface="Jameel Noori Nastaleeq" pitchFamily="2" charset="-78"/>
              </a:rPr>
              <a:t>ہیں ۔ اُصولوں </a:t>
            </a:r>
            <a:r>
              <a:rPr lang="ur-PK" sz="5400" dirty="0" smtClean="0">
                <a:solidFill>
                  <a:srgbClr val="000000"/>
                </a:solidFill>
                <a:latin typeface="Jameel Noori Nastaleeq" pitchFamily="2" charset="-78"/>
                <a:cs typeface="Jameel Noori Nastaleeq" pitchFamily="2" charset="-78"/>
              </a:rPr>
              <a:t>پر</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عمل نہ کرنے والوں پر پابندیاں نہ لگنے کی صورت میں اُن لوگوں کی دِل شکنی ہوتی ہے </a:t>
            </a:r>
            <a:r>
              <a:rPr lang="ur-PK" sz="5400" dirty="0" smtClean="0">
                <a:solidFill>
                  <a:srgbClr val="000000"/>
                </a:solidFill>
                <a:latin typeface="Jameel Noori Nastaleeq" pitchFamily="2" charset="-78"/>
                <a:cs typeface="Jameel Noori Nastaleeq" pitchFamily="2" charset="-78"/>
              </a:rPr>
              <a:t>جو  </a:t>
            </a:r>
            <a:r>
              <a:rPr lang="ur-PK" sz="5400" dirty="0">
                <a:solidFill>
                  <a:srgbClr val="000000"/>
                </a:solidFill>
                <a:latin typeface="Jameel Noori Nastaleeq" pitchFamily="2" charset="-78"/>
                <a:cs typeface="Jameel Noori Nastaleeq" pitchFamily="2" charset="-78"/>
              </a:rPr>
              <a:t>اصولوں پر عمل کرتے ہیں۔</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3006384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906486" y="3181349"/>
          <a:ext cx="16785772" cy="7828337"/>
        </p:xfrm>
        <a:graphic>
          <a:graphicData uri="http://schemas.openxmlformats.org/drawingml/2006/table">
            <a:tbl>
              <a:tblPr rtl="1"/>
              <a:tblGrid>
                <a:gridCol w="7822686"/>
                <a:gridCol w="8963086"/>
              </a:tblGrid>
              <a:tr h="1001610">
                <a:tc>
                  <a:txBody>
                    <a:bodyPr/>
                    <a:lstStyle/>
                    <a:p>
                      <a:pPr marL="0" marR="0" algn="r" rtl="1">
                        <a:spcBef>
                          <a:spcPts val="0"/>
                        </a:spcBef>
                        <a:spcAft>
                          <a:spcPts val="0"/>
                        </a:spcAft>
                      </a:pPr>
                      <a:r>
                        <a:rPr lang="en-US" sz="6600" b="1" dirty="0">
                          <a:solidFill>
                            <a:srgbClr val="000000"/>
                          </a:solidFill>
                          <a:latin typeface="Jameel Noori Nastaleeq" pitchFamily="2" charset="-78"/>
                          <a:ea typeface="SimSun"/>
                          <a:cs typeface="Jameel Noori Nastaleeq" pitchFamily="2" charset="-78"/>
                        </a:rPr>
                        <a:t>             </a:t>
                      </a:r>
                      <a:r>
                        <a:rPr lang="ur-PK" sz="6600" b="1" dirty="0">
                          <a:solidFill>
                            <a:srgbClr val="000000"/>
                          </a:solidFill>
                          <a:latin typeface="Jameel Noori Nastaleeq" pitchFamily="2" charset="-78"/>
                          <a:ea typeface="SimSun"/>
                          <a:cs typeface="Jameel Noori Nastaleeq" pitchFamily="2" charset="-78"/>
                        </a:rPr>
                        <a:t>نرم</a:t>
                      </a:r>
                      <a:endParaRPr lang="en-US" sz="6600" b="1" dirty="0">
                        <a:solidFill>
                          <a:srgbClr val="000000"/>
                        </a:solidFill>
                        <a:latin typeface="Jameel Noori Nastaleeq" pitchFamily="2" charset="-78"/>
                        <a:ea typeface="SimSun"/>
                        <a:cs typeface="Jameel Noori Nastaleeq" pitchFamily="2" charset="-78"/>
                      </a:endParaRPr>
                    </a:p>
                  </a:txBody>
                  <a:tcPr marL="68580" marR="68580" marT="0" marB="0">
                    <a:lnL>
                      <a:noFill/>
                    </a:lnL>
                    <a:lnR>
                      <a:noFill/>
                    </a:lnR>
                    <a:lnT>
                      <a:noFill/>
                    </a:lnT>
                    <a:lnB>
                      <a:noFill/>
                    </a:lnB>
                  </a:tcPr>
                </a:tc>
                <a:tc>
                  <a:txBody>
                    <a:bodyPr/>
                    <a:lstStyle/>
                    <a:p>
                      <a:pPr marL="0" marR="0" algn="r" rtl="1">
                        <a:spcBef>
                          <a:spcPts val="0"/>
                        </a:spcBef>
                        <a:spcAft>
                          <a:spcPts val="0"/>
                        </a:spcAft>
                      </a:pPr>
                      <a:r>
                        <a:rPr lang="en-US" sz="6600" b="1" dirty="0">
                          <a:solidFill>
                            <a:srgbClr val="000000"/>
                          </a:solidFill>
                          <a:latin typeface="Jameel Noori Nastaleeq" pitchFamily="2" charset="-78"/>
                          <a:ea typeface="SimSun"/>
                          <a:cs typeface="Jameel Noori Nastaleeq" pitchFamily="2" charset="-78"/>
                        </a:rPr>
                        <a:t>             </a:t>
                      </a:r>
                      <a:r>
                        <a:rPr lang="ur-PK" sz="6600" b="1" dirty="0" smtClean="0">
                          <a:solidFill>
                            <a:srgbClr val="000000"/>
                          </a:solidFill>
                          <a:latin typeface="Jameel Noori Nastaleeq" pitchFamily="2" charset="-78"/>
                          <a:ea typeface="SimSun"/>
                          <a:cs typeface="Jameel Noori Nastaleeq" pitchFamily="2" charset="-78"/>
                        </a:rPr>
                        <a:t>سخت</a:t>
                      </a:r>
                      <a:endParaRPr lang="en-US" sz="6600" b="1" dirty="0">
                        <a:solidFill>
                          <a:srgbClr val="000000"/>
                        </a:solidFill>
                        <a:latin typeface="Jameel Noori Nastaleeq" pitchFamily="2" charset="-78"/>
                        <a:ea typeface="SimSun"/>
                        <a:cs typeface="Jameel Noori Nastaleeq" pitchFamily="2" charset="-78"/>
                      </a:endParaRPr>
                    </a:p>
                  </a:txBody>
                  <a:tcPr marL="68580" marR="68580" marT="0" marB="0">
                    <a:lnL>
                      <a:noFill/>
                    </a:lnL>
                    <a:lnR>
                      <a:noFill/>
                    </a:lnR>
                    <a:lnT>
                      <a:noFill/>
                    </a:lnT>
                    <a:lnB>
                      <a:noFill/>
                    </a:lnB>
                  </a:tcPr>
                </a:tc>
              </a:tr>
              <a:tr h="6822497">
                <a:tc>
                  <a:txBody>
                    <a:bodyPr/>
                    <a:lstStyle/>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وارننگ جاری کرنا</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عارضی طور پر ملازمت سے برخاستگی</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عارضی طور  پر  مراعات میں کمی</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تنخواہ میں کمی </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سب کے سامنے معافی مانگنا۔</a:t>
                      </a:r>
                      <a:endParaRPr lang="en-US" sz="5400" dirty="0">
                        <a:solidFill>
                          <a:srgbClr val="000000"/>
                        </a:solidFill>
                        <a:latin typeface="Jameel Noori Nastaleeq" pitchFamily="2" charset="-78"/>
                        <a:ea typeface="SimSun"/>
                        <a:cs typeface="Jameel Noori Nastaleeq" pitchFamily="2" charset="-78"/>
                      </a:endParaRPr>
                    </a:p>
                  </a:txBody>
                  <a:tcPr marL="68580" marR="68580" marT="0" marB="0">
                    <a:lnL>
                      <a:noFill/>
                    </a:lnL>
                    <a:lnR>
                      <a:noFill/>
                    </a:lnR>
                    <a:lnT>
                      <a:noFill/>
                    </a:lnT>
                    <a:lnB>
                      <a:noFill/>
                    </a:lnB>
                  </a:tcPr>
                </a:tc>
                <a:tc>
                  <a:txBody>
                    <a:bodyPr/>
                    <a:lstStyle/>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ملازمت سے برخاستگی</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ممبر شپ کا خاتمہ</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جرمانہ اور جیل بھجوانا</a:t>
                      </a:r>
                      <a:endParaRPr lang="en-US" sz="5400" dirty="0">
                        <a:solidFill>
                          <a:srgbClr val="000000"/>
                        </a:solidFill>
                        <a:latin typeface="Jameel Noori Nastaleeq" pitchFamily="2" charset="-78"/>
                        <a:ea typeface="SimSun"/>
                        <a:cs typeface="Jameel Noori Nastaleeq" pitchFamily="2" charset="-78"/>
                      </a:endParaRPr>
                    </a:p>
                    <a:p>
                      <a:pPr marL="342900" marR="0" lvl="0" indent="-342900" algn="r" rtl="1">
                        <a:spcBef>
                          <a:spcPts val="0"/>
                        </a:spcBef>
                        <a:spcAft>
                          <a:spcPts val="0"/>
                        </a:spcAft>
                        <a:buFont typeface="Symbol"/>
                        <a:buChar char=""/>
                      </a:pPr>
                      <a:r>
                        <a:rPr lang="ur-PK" sz="5400" dirty="0">
                          <a:solidFill>
                            <a:srgbClr val="000000"/>
                          </a:solidFill>
                          <a:latin typeface="Jameel Noori Nastaleeq" pitchFamily="2" charset="-78"/>
                          <a:ea typeface="SimSun"/>
                          <a:cs typeface="Jameel Noori Nastaleeq" pitchFamily="2" charset="-78"/>
                        </a:rPr>
                        <a:t>نقصان کے ازالے کے طور پر رقم کی وصولی۔</a:t>
                      </a:r>
                      <a:endParaRPr lang="en-US" sz="5400" dirty="0">
                        <a:solidFill>
                          <a:srgbClr val="000000"/>
                        </a:solidFill>
                        <a:latin typeface="Jameel Noori Nastaleeq" pitchFamily="2" charset="-78"/>
                        <a:ea typeface="SimSun"/>
                        <a:cs typeface="Jameel Noori Nastaleeq" pitchFamily="2" charset="-78"/>
                      </a:endParaRPr>
                    </a:p>
                  </a:txBody>
                  <a:tcPr marL="68580" marR="68580" marT="0" marB="0">
                    <a:lnL>
                      <a:noFill/>
                    </a:lnL>
                    <a:lnR>
                      <a:noFill/>
                    </a:lnR>
                    <a:lnT>
                      <a:noFill/>
                    </a:lnT>
                    <a:lnB>
                      <a:noFill/>
                    </a:lnB>
                  </a:tcPr>
                </a:tc>
              </a:tr>
            </a:tbl>
          </a:graphicData>
        </a:graphic>
      </p:graphicFrame>
      <p:sp>
        <p:nvSpPr>
          <p:cNvPr id="10241" name="Rectangle 1"/>
          <p:cNvSpPr>
            <a:spLocks noChangeArrowheads="1"/>
          </p:cNvSpPr>
          <p:nvPr/>
        </p:nvSpPr>
        <p:spPr bwMode="auto">
          <a:xfrm>
            <a:off x="9178538" y="695312"/>
            <a:ext cx="6941324" cy="132343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ur-PK" altLang="zh-CN" sz="8000" b="1" i="0" u="none" strike="noStrike" cap="none" normalizeH="0" baseline="0" dirty="0" smtClean="0">
                <a:ln>
                  <a:noFill/>
                </a:ln>
                <a:solidFill>
                  <a:srgbClr val="002060"/>
                </a:solidFill>
                <a:effectLst/>
                <a:latin typeface="Jameel Noori Nastaleeq" pitchFamily="2" charset="-78"/>
                <a:ea typeface="SimSun" pitchFamily="2" charset="-122"/>
                <a:cs typeface="Jameel Noori Nastaleeq" pitchFamily="2" charset="-78"/>
              </a:rPr>
              <a:t>انفرادی خطرات اور پابندیاں</a:t>
            </a:r>
            <a:endParaRPr kumimoji="0" lang="ur-PK" altLang="zh-CN" sz="7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6494587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1" y="744780"/>
            <a:ext cx="20874609"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r"/>
            <a:r>
              <a:rPr lang="ur-PK" sz="8000" b="1" dirty="0" smtClean="0">
                <a:solidFill>
                  <a:srgbClr val="002060"/>
                </a:solidFill>
                <a:latin typeface="Jameel Noori Nastaleeq" pitchFamily="2" charset="-78"/>
                <a:cs typeface="Jameel Noori Nastaleeq" pitchFamily="2" charset="-78"/>
              </a:rPr>
              <a:t>پابندیوں اور جرمانوں کی مثالیں۔</a:t>
            </a:r>
            <a:endParaRPr lang="en-US" sz="8000" dirty="0">
              <a:solidFill>
                <a:srgbClr val="002060"/>
              </a:solidFill>
              <a:latin typeface="Jameel Noori Nastaleeq" pitchFamily="2" charset="-78"/>
              <a:cs typeface="Jameel Noori Nastaleeq" pitchFamily="2" charset="-78"/>
            </a:endParaRPr>
          </a:p>
        </p:txBody>
      </p:sp>
      <p:graphicFrame>
        <p:nvGraphicFramePr>
          <p:cNvPr id="9" name="Content Placeholder 3"/>
          <p:cNvGraphicFramePr>
            <a:graphicFrameLocks/>
          </p:cNvGraphicFramePr>
          <p:nvPr>
            <p:extLst/>
          </p:nvPr>
        </p:nvGraphicFramePr>
        <p:xfrm>
          <a:off x="1569094" y="3000399"/>
          <a:ext cx="9069598" cy="9168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3"/>
          <p:cNvGraphicFramePr>
            <a:graphicFrameLocks/>
          </p:cNvGraphicFramePr>
          <p:nvPr>
            <p:extLst/>
          </p:nvPr>
        </p:nvGraphicFramePr>
        <p:xfrm>
          <a:off x="13037574" y="3000400"/>
          <a:ext cx="9268246" cy="888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5483794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809897" y="881743"/>
            <a:ext cx="22650994" cy="968774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خطرات، پابندیاں اور جرمانے :۔ ادارہ </a:t>
            </a:r>
            <a:endParaRPr lang="ur-PK" sz="8000" b="1" dirty="0"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تفتیش:۔</a:t>
            </a:r>
            <a:r>
              <a:rPr lang="ur-PK" sz="5400" dirty="0">
                <a:solidFill>
                  <a:srgbClr val="000000"/>
                </a:solidFill>
                <a:latin typeface="Jameel Noori Nastaleeq" pitchFamily="2" charset="-78"/>
                <a:cs typeface="Jameel Noori Nastaleeq" pitchFamily="2" charset="-78"/>
              </a:rPr>
              <a:t> ڈونرز یا دیگر افراد  جو اداروں کو مدد فراہم کرتے ہیں وہ بیرونی آڈٹ کا مطالبہ بھی کرسکتے </a:t>
            </a:r>
            <a:r>
              <a:rPr lang="ur-PK" sz="5400" dirty="0" smtClean="0">
                <a:solidFill>
                  <a:srgbClr val="000000"/>
                </a:solidFill>
                <a:latin typeface="Jameel Noori Nastaleeq" pitchFamily="2" charset="-78"/>
                <a:cs typeface="Jameel Noori Nastaleeq" pitchFamily="2" charset="-78"/>
              </a:rPr>
              <a:t>ہیں۔وہ </a:t>
            </a:r>
            <a:r>
              <a:rPr lang="ur-PK" sz="5400" dirty="0">
                <a:solidFill>
                  <a:srgbClr val="000000"/>
                </a:solidFill>
                <a:latin typeface="Jameel Noori Nastaleeq" pitchFamily="2" charset="-78"/>
                <a:cs typeface="Jameel Noori Nastaleeq" pitchFamily="2" charset="-78"/>
              </a:rPr>
              <a:t>ملک کے قانون نافذ کرنے والے </a:t>
            </a:r>
            <a:r>
              <a:rPr lang="ur-PK" sz="5400" dirty="0" smtClean="0">
                <a:solidFill>
                  <a:srgbClr val="000000"/>
                </a:solidFill>
                <a:latin typeface="Jameel Noori Nastaleeq" pitchFamily="2" charset="-78"/>
                <a:cs typeface="Jameel Noori Nastaleeq" pitchFamily="2" charset="-78"/>
              </a:rPr>
              <a:t>اداروں</a:t>
            </a: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سے بھی تفتیش کرنے کا مطالبہ بھی کرسکتے ہیں۔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نقصان پورا کرنا:۔</a:t>
            </a:r>
            <a:r>
              <a:rPr lang="ur-PK" sz="5400" dirty="0">
                <a:solidFill>
                  <a:srgbClr val="000000"/>
                </a:solidFill>
                <a:latin typeface="Jameel Noori Nastaleeq" pitchFamily="2" charset="-78"/>
                <a:cs typeface="Jameel Noori Nastaleeq" pitchFamily="2" charset="-78"/>
              </a:rPr>
              <a:t> کرپشن ثابت ہونے کی صورت میں آپ کے ادارے کو دی گئی پوری رقم واپس بھی کرنا پڑ سکتی </a:t>
            </a:r>
            <a:r>
              <a:rPr lang="ur-PK" sz="5400" dirty="0" smtClean="0">
                <a:solidFill>
                  <a:srgbClr val="000000"/>
                </a:solidFill>
                <a:latin typeface="Jameel Noori Nastaleeq" pitchFamily="2" charset="-78"/>
                <a:cs typeface="Jameel Noori Nastaleeq" pitchFamily="2" charset="-78"/>
              </a:rPr>
              <a:t>ہے</a:t>
            </a:r>
            <a:r>
              <a:rPr lang="ur-PK" sz="5400" dirty="0">
                <a:solidFill>
                  <a:srgbClr val="000000"/>
                </a:solidFill>
                <a:latin typeface="Jameel Noori Nastaleeq" pitchFamily="2" charset="-78"/>
                <a:cs typeface="Jameel Noori Nastaleeq" pitchFamily="2" charset="-78"/>
              </a:rPr>
              <a:t>۔ اور اِس میں وہ خرچ </a:t>
            </a:r>
            <a:r>
              <a:rPr lang="ur-PK" sz="5400" dirty="0" smtClean="0">
                <a:solidFill>
                  <a:srgbClr val="000000"/>
                </a:solidFill>
                <a:latin typeface="Jameel Noori Nastaleeq" pitchFamily="2" charset="-78"/>
                <a:cs typeface="Jameel Noori Nastaleeq" pitchFamily="2" charset="-78"/>
              </a:rPr>
              <a:t>ہوئی</a:t>
            </a: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رقم بھی مثلاً آڈیٹرز اور وکیلوں کی فیس وغیرہ۔</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قانونی کاروائی:۔</a:t>
            </a:r>
            <a:r>
              <a:rPr lang="ur-PK" sz="5400" dirty="0">
                <a:solidFill>
                  <a:srgbClr val="000000"/>
                </a:solidFill>
                <a:latin typeface="Jameel Noori Nastaleeq" pitchFamily="2" charset="-78"/>
                <a:cs typeface="Jameel Noori Nastaleeq" pitchFamily="2" charset="-78"/>
              </a:rPr>
              <a:t>  بڑا کرپشن پکڑے جانے کی صورت میں ادارے اور ممبران کا لائسنس منسوخ ہوسکتا ہے</a:t>
            </a:r>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لوگوں کی ملازمت ختم ہوسکتی ہے </a:t>
            </a:r>
            <a:r>
              <a:rPr lang="ur-PK" sz="5400" dirty="0" smtClean="0">
                <a:solidFill>
                  <a:srgbClr val="000000"/>
                </a:solidFill>
                <a:latin typeface="Jameel Noori Nastaleeq" pitchFamily="2" charset="-78"/>
                <a:cs typeface="Jameel Noori Nastaleeq" pitchFamily="2" charset="-78"/>
              </a:rPr>
              <a:t>اور</a:t>
            </a: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جیل بھی بھیجا جا سکتا ہے۔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ہمیشہ یہ سوچ کر کام کیجئے کہ کرپشن کو بالکل برداشت نہیں کیا جائے گا۔ افسوس کرنے سے محتاط رہنابہتر ہے۔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0836288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74766" y="4804773"/>
            <a:ext cx="23460891" cy="379997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800" b="1" dirty="0">
                <a:solidFill>
                  <a:srgbClr val="000000"/>
                </a:solidFill>
                <a:latin typeface="Jameel Noori Nastaleeq" pitchFamily="2" charset="-78"/>
                <a:cs typeface="Jameel Noori Nastaleeq" pitchFamily="2" charset="-78"/>
              </a:rPr>
              <a:t>ایک قابل عمل اینٹی کرپشن پالیسی بنانے کیلئے اینٹی کرپشن ضابطہء اخلاق کا ہونا لازمی  ہے</a:t>
            </a:r>
            <a:r>
              <a:rPr lang="ur-PK" sz="8800" b="1" dirty="0" smtClean="0">
                <a:solidFill>
                  <a:srgbClr val="000000"/>
                </a:solidFill>
                <a:latin typeface="Jameel Noori Nastaleeq" pitchFamily="2" charset="-78"/>
                <a:cs typeface="Jameel Noori Nastaleeq" pitchFamily="2" charset="-78"/>
              </a:rPr>
              <a:t>۔</a:t>
            </a:r>
          </a:p>
          <a:p>
            <a:pPr algn="r" rtl="1"/>
            <a:endParaRPr sz="4000">
              <a:solidFill>
                <a:srgbClr val="000000"/>
              </a:solidFill>
              <a:latin typeface="Jameel Noori Nastaleeq" pitchFamily="2" charset="-78"/>
              <a:cs typeface="Jameel Noori Nastaleeq" pitchFamily="2" charset="-78"/>
            </a:endParaRPr>
          </a:p>
          <a:p>
            <a:pPr algn="r" rtl="1"/>
            <a:r>
              <a:rPr lang="ur-PK" sz="8800" b="1" dirty="0">
                <a:solidFill>
                  <a:srgbClr val="000000"/>
                </a:solidFill>
                <a:latin typeface="Jameel Noori Nastaleeq" pitchFamily="2" charset="-78"/>
                <a:cs typeface="Jameel Noori Nastaleeq" pitchFamily="2" charset="-78"/>
              </a:rPr>
              <a:t> نمونے کے طور پر ڈینش حکومت کے اینٹی کرپشن کا ضابطہء اخلاق دیا گیا ہے۔</a:t>
            </a:r>
            <a:endParaRPr sz="88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5219190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225870"/>
            <a:ext cx="20647024" cy="756818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کرپشن کیا ہے</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5400"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6000" b="1" dirty="0">
                <a:solidFill>
                  <a:srgbClr val="000000"/>
                </a:solidFill>
                <a:latin typeface="Jameel Noori Nastaleeq" pitchFamily="2" charset="-78"/>
                <a:cs typeface="Jameel Noori Nastaleeq" pitchFamily="2" charset="-78"/>
              </a:rPr>
              <a:t>گروپس سرگرمی؟</a:t>
            </a:r>
            <a:endParaRPr sz="6000">
              <a:solidFill>
                <a:srgbClr val="000000"/>
              </a:solidFill>
              <a:latin typeface="Jameel Noori Nastaleeq" pitchFamily="2" charset="-78"/>
              <a:cs typeface="Jameel Noori Nastaleeq" pitchFamily="2" charset="-78"/>
            </a:endParaRPr>
          </a:p>
          <a:p>
            <a:pPr lvl="0" algn="r" rtl="1">
              <a:buFont typeface="Arial" pitchFamily="34" charset="0"/>
              <a:buChar char="•"/>
            </a:pPr>
            <a:r>
              <a:rPr sz="540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کرپشن </a:t>
            </a:r>
            <a:r>
              <a:rPr lang="ur-PK" sz="5400" dirty="0">
                <a:solidFill>
                  <a:srgbClr val="000000"/>
                </a:solidFill>
                <a:latin typeface="Jameel Noori Nastaleeq" pitchFamily="2" charset="-78"/>
                <a:cs typeface="Jameel Noori Nastaleeq" pitchFamily="2" charset="-78"/>
              </a:rPr>
              <a:t>کو ایک جملے میں بیان کیجئے۔</a:t>
            </a:r>
            <a:endParaRPr sz="5400">
              <a:solidFill>
                <a:srgbClr val="000000"/>
              </a:solidFill>
              <a:latin typeface="Jameel Noori Nastaleeq" pitchFamily="2" charset="-78"/>
              <a:cs typeface="Jameel Noori Nastaleeq" pitchFamily="2" charset="-78"/>
            </a:endParaRPr>
          </a:p>
          <a:p>
            <a:pPr algn="r">
              <a:buClr>
                <a:schemeClr val="accent6">
                  <a:lumMod val="75000"/>
                </a:schemeClr>
              </a:buClr>
            </a:pPr>
            <a:endParaRPr lang="en-US" sz="5400" b="1" dirty="0">
              <a:solidFill>
                <a:srgbClr val="000000"/>
              </a:solidFill>
              <a:latin typeface="Jameel Noori Nastaleeq" pitchFamily="2" charset="-78"/>
              <a:cs typeface="Jameel Noori Nastaleeq" pitchFamily="2" charset="-78"/>
            </a:endParaRPr>
          </a:p>
        </p:txBody>
      </p:sp>
      <p:sp>
        <p:nvSpPr>
          <p:cNvPr id="5" name="Oval 26"/>
          <p:cNvSpPr/>
          <p:nvPr/>
        </p:nvSpPr>
        <p:spPr>
          <a:xfrm>
            <a:off x="22646793" y="126930"/>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7"/>
          <p:cNvSpPr>
            <a:spLocks noChangeArrowheads="1"/>
          </p:cNvSpPr>
          <p:nvPr/>
        </p:nvSpPr>
        <p:spPr bwMode="auto">
          <a:xfrm>
            <a:off x="23058215" y="582702"/>
            <a:ext cx="731871" cy="643168"/>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Tree>
    <p:extLst>
      <p:ext uri="{BB962C8B-B14F-4D97-AF65-F5344CB8AC3E}">
        <p14:creationId xmlns:p14="http://schemas.microsoft.com/office/powerpoint/2010/main" xmlns="" val="23967104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00891"/>
            <a:ext cx="19832514" cy="969492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ضابطہ ء اخلاق کا نمونہ :۔ </a:t>
            </a:r>
            <a:r>
              <a:rPr sz="8000" b="1">
                <a:solidFill>
                  <a:srgbClr val="002060"/>
                </a:solidFill>
                <a:latin typeface="Jameel Noori Nastaleeq" pitchFamily="2" charset="-78"/>
                <a:cs typeface="Jameel Noori Nastaleeq" pitchFamily="2" charset="-78"/>
              </a:rPr>
              <a:t>Sample code of Conduct </a:t>
            </a:r>
            <a:endParaRPr sz="8000">
              <a:solidFill>
                <a:srgbClr val="002060"/>
              </a:solidFill>
              <a:latin typeface="Jameel Noori Nastaleeq" pitchFamily="2" charset="-78"/>
              <a:cs typeface="Jameel Noori Nastaleeq" pitchFamily="2" charset="-78"/>
            </a:endParaRPr>
          </a:p>
          <a:p>
            <a:pPr algn="r" rtl="1"/>
            <a:r>
              <a:rPr lang="ur-PK" sz="4400" b="1" dirty="0">
                <a:solidFill>
                  <a:srgbClr val="000000"/>
                </a:solidFill>
                <a:latin typeface="Jameel Noori Nastaleeq" pitchFamily="2" charset="-78"/>
                <a:cs typeface="Jameel Noori Nastaleeq" pitchFamily="2" charset="-78"/>
              </a:rPr>
              <a:t> </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ہم کسی بھی  قسم کے مفادات کے ٹکراؤ سے گریز کریں گےجو ہمارے ذاتی اور ادارے کے مفاد کے درمیان ہو۔</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ہم کسی بھی قسم کی رشوت نہیں دیں گے اور ناہی رشوت لیں گے۔</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ہم اپنے اختیارات کا ناجائز فائدہ اُٹھاکر کوئی ذاتی فائدہ حاصل نہیں کریں گے نہ ہی کسی کو دھمکائیں گے اور نہ خوفزدہ کریں گے۔</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 ہم اپنے ذاتی مفاد کے لئے کسی قسم کے غیر اخلاقی اور غیر قانونی ذرائع  استعمال نہیں کریں گے۔ اور بے ایمانی  کے راستے پر نہیں چلیں گے۔</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ہم ادارے کی جائیداد ،رقم اور دیگر چیزوں کو اپنے ذاتی یا دیگر غلط استعمال میں نہیں لائیں گے۔</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ہم کسی سے کوئی وعدہ یا پیشکش نہیں کریں گے۔ بلواسطہ یا بلاواسطہ ایسا کوئی تحفہ یا پیشکش قبول نہیں کریں گے جو ہمارے فرائض اور کام پر اثر </a:t>
            </a:r>
            <a:r>
              <a:rPr lang="ur-PK" sz="4400" dirty="0" smtClean="0">
                <a:solidFill>
                  <a:srgbClr val="000000"/>
                </a:solidFill>
                <a:latin typeface="Jameel Noori Nastaleeq" pitchFamily="2" charset="-78"/>
                <a:cs typeface="Jameel Noori Nastaleeq" pitchFamily="2" charset="-78"/>
              </a:rPr>
              <a:t>اندازہو</a:t>
            </a:r>
            <a:r>
              <a:rPr lang="ur-PK" sz="4400" dirty="0" smtClean="0">
                <a:solidFill>
                  <a:srgbClr val="000000"/>
                </a:solidFill>
                <a:latin typeface="Jameel Noori Nastaleeq" pitchFamily="2" charset="-78"/>
                <a:cs typeface="Jameel Noori Nastaleeq" pitchFamily="2" charset="-78"/>
              </a:rPr>
              <a:t>۔ </a:t>
            </a:r>
            <a:r>
              <a:rPr lang="ur-PK" sz="4400" dirty="0">
                <a:solidFill>
                  <a:srgbClr val="000000"/>
                </a:solidFill>
                <a:latin typeface="Jameel Noori Nastaleeq" pitchFamily="2" charset="-78"/>
                <a:cs typeface="Jameel Noori Nastaleeq" pitchFamily="2" charset="-78"/>
              </a:rPr>
              <a:t>اس میں معاشرے میں رائج مہمان نوازی وغیرہ شامل نہیں ہے۔ </a:t>
            </a:r>
            <a:endParaRPr sz="4400" smtClean="0">
              <a:solidFill>
                <a:srgbClr val="000000"/>
              </a:solidFill>
              <a:latin typeface="Jameel Noori Nastaleeq" pitchFamily="2" charset="-78"/>
              <a:cs typeface="Jameel Noori Nastaleeq" pitchFamily="2" charset="-78"/>
            </a:endParaRPr>
          </a:p>
          <a:p>
            <a:pPr marL="742950" indent="-742950" algn="r" rtl="1">
              <a:buFont typeface="+mj-lt"/>
              <a:buAutoNum type="arabicPeriod"/>
            </a:pPr>
            <a:r>
              <a:rPr lang="ur-PK" sz="4400" dirty="0" smtClean="0">
                <a:solidFill>
                  <a:srgbClr val="000000"/>
                </a:solidFill>
                <a:latin typeface="Jameel Noori Nastaleeq" pitchFamily="2" charset="-78"/>
                <a:cs typeface="Jameel Noori Nastaleeq" pitchFamily="2" charset="-78"/>
              </a:rPr>
              <a:t>ہم </a:t>
            </a:r>
            <a:r>
              <a:rPr lang="ur-PK" sz="4400" dirty="0">
                <a:solidFill>
                  <a:srgbClr val="000000"/>
                </a:solidFill>
                <a:latin typeface="Jameel Noori Nastaleeq" pitchFamily="2" charset="-78"/>
                <a:cs typeface="Jameel Noori Nastaleeq" pitchFamily="2" charset="-78"/>
              </a:rPr>
              <a:t>اپنے ذاتی دوست، عزیزو اقارب اور جاننے والوں کو ملازمت، خریداری، امداد، خدمات اور ایسے دیگر معاملات میں ترجیح نہیں دیں گے۔</a:t>
            </a:r>
            <a:endParaRPr sz="4400">
              <a:solidFill>
                <a:srgbClr val="000000"/>
              </a:solidFill>
              <a:latin typeface="Jameel Noori Nastaleeq" pitchFamily="2" charset="-78"/>
              <a:cs typeface="Jameel Noori Nastaleeq" pitchFamily="2" charset="-78"/>
            </a:endParaRPr>
          </a:p>
          <a:p>
            <a:pPr marL="742950" lvl="0" indent="-742950" algn="r" rtl="1">
              <a:buFont typeface="+mj-lt"/>
              <a:buAutoNum type="arabicPeriod"/>
            </a:pPr>
            <a:r>
              <a:rPr lang="ur-PK" sz="4400" dirty="0">
                <a:solidFill>
                  <a:srgbClr val="000000"/>
                </a:solidFill>
                <a:latin typeface="Jameel Noori Nastaleeq" pitchFamily="2" charset="-78"/>
                <a:cs typeface="Jameel Noori Nastaleeq" pitchFamily="2" charset="-78"/>
              </a:rPr>
              <a:t>ہم اِس ضابطہء اخلاق کی خلاف ورزی کی اطلاع دیں گے۔ </a:t>
            </a:r>
            <a:endParaRPr sz="4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8854253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232661" y="992777"/>
            <a:ext cx="21228230" cy="932764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باب چہارم ۔۔۔۔۔ حصہ 4 کا حاصل:۔</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ایک سربراہ کی حیثیت سے آپ کے پاس اینٹی کرپشن کا ماحول پیدا کرنے کا اختیار ہے اور یہ آپ کی ذمہ داری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آپ خود، ایمانداری، ذمہ داری، شفافیت اور جوابدہی کی مثال قائم کیجئے</a:t>
            </a:r>
            <a:r>
              <a:rPr lang="ur-PK" sz="5400"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اچھے اور کار آمد طریقہء کار  اور پالیسیاں آپ کیلئے کرپشن کو روکنے میں مددگار اور معاون ہوں گی۔</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پالیسیوں اور اُن پر عمل در آمد</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پابندیاں، جرمانے اور سزا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ضابطہء اخلاق اور ایکشن پلان</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6741535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36023" y="1018903"/>
            <a:ext cx="22703246" cy="9818072"/>
          </a:xfrm>
          <a:prstGeom prst="rect">
            <a:avLst/>
          </a:prstGeom>
        </p:spPr>
        <p:txBody>
          <a:bodyPr wrap="square">
            <a:spAutoFit/>
          </a:bodyPr>
          <a:lstStyle/>
          <a:p>
            <a:pPr algn="ctr" rtl="1"/>
            <a:r>
              <a:rPr lang="ur-PK" sz="8000" b="1" dirty="0" smtClean="0">
                <a:solidFill>
                  <a:srgbClr val="002060"/>
                </a:solidFill>
                <a:latin typeface="Jameel Noori Nastaleeq" pitchFamily="2" charset="-78"/>
                <a:cs typeface="Jameel Noori Nastaleeq" pitchFamily="2" charset="-78"/>
              </a:rPr>
              <a:t>اینٹی کرپشن کورس کا حاصل:۔ </a:t>
            </a:r>
            <a:endParaRPr lang="en-US" sz="8000" dirty="0" smtClean="0">
              <a:solidFill>
                <a:srgbClr val="002060"/>
              </a:solidFill>
              <a:latin typeface="Jameel Noori Nastaleeq" pitchFamily="2" charset="-78"/>
              <a:cs typeface="Jameel Noori Nastaleeq" pitchFamily="2" charset="-78"/>
            </a:endParaRPr>
          </a:p>
          <a:p>
            <a:pPr algn="r" rtl="1"/>
            <a:r>
              <a:rPr lang="ur-PK" sz="7200" b="1" dirty="0" smtClean="0">
                <a:solidFill>
                  <a:srgbClr val="000000"/>
                </a:solidFill>
                <a:latin typeface="Jameel Noori Nastaleeq" pitchFamily="2" charset="-78"/>
                <a:cs typeface="Jameel Noori Nastaleeq" pitchFamily="2" charset="-78"/>
              </a:rPr>
              <a:t> </a:t>
            </a:r>
            <a:endParaRPr lang="ur-PK" sz="7200" b="1" dirty="0" smtClean="0">
              <a:solidFill>
                <a:srgbClr val="000000"/>
              </a:solidFill>
              <a:latin typeface="Jameel Noori Nastaleeq" pitchFamily="2" charset="-78"/>
              <a:cs typeface="Jameel Noori Nastaleeq" pitchFamily="2" charset="-78"/>
            </a:endParaRPr>
          </a:p>
          <a:p>
            <a:pPr algn="r" rtl="1"/>
            <a:endParaRPr lang="en-US" sz="7200" dirty="0" smtClean="0">
              <a:solidFill>
                <a:srgbClr val="000000"/>
              </a:solidFill>
              <a:latin typeface="Jameel Noori Nastaleeq" pitchFamily="2" charset="-78"/>
              <a:cs typeface="Jameel Noori Nastaleeq" pitchFamily="2" charset="-78"/>
            </a:endParaRPr>
          </a:p>
          <a:p>
            <a:pPr algn="ctr" rtl="1"/>
            <a:r>
              <a:rPr lang="en-US" sz="7200" b="1" dirty="0" smtClean="0">
                <a:solidFill>
                  <a:srgbClr val="000000"/>
                </a:solidFill>
                <a:latin typeface="Jameel Noori Nastaleeq" pitchFamily="2" charset="-78"/>
                <a:cs typeface="Jameel Noori Nastaleeq" pitchFamily="2" charset="-78"/>
              </a:rPr>
              <a:t>”</a:t>
            </a:r>
            <a:r>
              <a:rPr lang="ur-PK" sz="7200" b="1" dirty="0" smtClean="0">
                <a:solidFill>
                  <a:srgbClr val="000000"/>
                </a:solidFill>
                <a:latin typeface="Jameel Noori Nastaleeq" pitchFamily="2" charset="-78"/>
                <a:cs typeface="Jameel Noori Nastaleeq" pitchFamily="2" charset="-78"/>
              </a:rPr>
              <a:t>اگر آپ تبدیلی چاہتے ہیں تو خود کو تبدیل کیجئے</a:t>
            </a:r>
            <a:r>
              <a:rPr lang="en-US" sz="7200" b="1" dirty="0" smtClean="0">
                <a:solidFill>
                  <a:srgbClr val="000000"/>
                </a:solidFill>
                <a:latin typeface="Jameel Noori Nastaleeq" pitchFamily="2" charset="-78"/>
                <a:cs typeface="Jameel Noori Nastaleeq" pitchFamily="2" charset="-78"/>
              </a:rPr>
              <a:t>“. </a:t>
            </a:r>
            <a:r>
              <a:rPr lang="ur-PK" sz="7200" b="1" dirty="0" smtClean="0">
                <a:solidFill>
                  <a:srgbClr val="000000"/>
                </a:solidFill>
                <a:latin typeface="Jameel Noori Nastaleeq" pitchFamily="2" charset="-78"/>
                <a:cs typeface="Jameel Noori Nastaleeq" pitchFamily="2" charset="-78"/>
              </a:rPr>
              <a:t>	</a:t>
            </a:r>
            <a:endParaRPr lang="en-US" sz="7200" dirty="0" smtClean="0">
              <a:solidFill>
                <a:srgbClr val="000000"/>
              </a:solidFill>
              <a:latin typeface="Jameel Noori Nastaleeq" pitchFamily="2" charset="-78"/>
              <a:cs typeface="Jameel Noori Nastaleeq" pitchFamily="2" charset="-78"/>
            </a:endParaRPr>
          </a:p>
          <a:p>
            <a:pPr algn="ctr" rtl="1"/>
            <a:r>
              <a:rPr lang="ur-PK" sz="7200" dirty="0" smtClean="0">
                <a:solidFill>
                  <a:srgbClr val="000000"/>
                </a:solidFill>
                <a:latin typeface="Jameel Noori Nastaleeq" pitchFamily="2" charset="-78"/>
                <a:cs typeface="Jameel Noori Nastaleeq" pitchFamily="2" charset="-78"/>
              </a:rPr>
              <a:t>مہاتما گاندھی</a:t>
            </a:r>
            <a:endParaRPr lang="en-US" sz="7200" dirty="0" smtClean="0">
              <a:solidFill>
                <a:srgbClr val="000000"/>
              </a:solidFill>
              <a:latin typeface="Jameel Noori Nastaleeq" pitchFamily="2" charset="-78"/>
              <a:cs typeface="Jameel Noori Nastaleeq" pitchFamily="2" charset="-78"/>
            </a:endParaRPr>
          </a:p>
          <a:p>
            <a:pPr algn="r" rtl="1"/>
            <a:r>
              <a:rPr lang="ur-PK" sz="7200" b="1" dirty="0" smtClean="0">
                <a:solidFill>
                  <a:srgbClr val="000000"/>
                </a:solidFill>
                <a:latin typeface="Jameel Noori Nastaleeq" pitchFamily="2" charset="-78"/>
                <a:cs typeface="Jameel Noori Nastaleeq" pitchFamily="2" charset="-78"/>
              </a:rPr>
              <a:t> </a:t>
            </a:r>
            <a:endParaRPr lang="ur-PK" sz="7200" b="1" dirty="0" smtClean="0">
              <a:solidFill>
                <a:srgbClr val="000000"/>
              </a:solidFill>
              <a:latin typeface="Jameel Noori Nastaleeq" pitchFamily="2" charset="-78"/>
              <a:cs typeface="Jameel Noori Nastaleeq" pitchFamily="2" charset="-78"/>
            </a:endParaRPr>
          </a:p>
          <a:p>
            <a:pPr algn="r" rtl="1"/>
            <a:endParaRPr lang="ur-PK" sz="7200" b="1" dirty="0" smtClean="0">
              <a:solidFill>
                <a:srgbClr val="000000"/>
              </a:solidFill>
              <a:latin typeface="Jameel Noori Nastaleeq" pitchFamily="2" charset="-78"/>
              <a:cs typeface="Jameel Noori Nastaleeq" pitchFamily="2" charset="-78"/>
            </a:endParaRPr>
          </a:p>
          <a:p>
            <a:pPr algn="r" rtl="1"/>
            <a:endParaRPr lang="en-US" sz="7200" dirty="0" smtClean="0">
              <a:solidFill>
                <a:srgbClr val="000000"/>
              </a:solidFill>
              <a:latin typeface="Jameel Noori Nastaleeq" pitchFamily="2" charset="-78"/>
              <a:cs typeface="Jameel Noori Nastaleeq" pitchFamily="2" charset="-78"/>
            </a:endParaRPr>
          </a:p>
          <a:p>
            <a:pPr algn="r" rtl="1"/>
            <a:r>
              <a:rPr lang="ur-PK" sz="4800" dirty="0" smtClean="0">
                <a:solidFill>
                  <a:srgbClr val="000000"/>
                </a:solidFill>
                <a:latin typeface="Jameel Noori Nastaleeq" pitchFamily="2" charset="-78"/>
                <a:cs typeface="Jameel Noori Nastaleeq" pitchFamily="2" charset="-78"/>
              </a:rPr>
              <a:t>آپ اکیلے نہیں ہیں۔ کرپشن کے خلاف متحد ہو کر جدوجہد کیجئے۔ آپ نے جو کچھ اِس کورس میں سیکھا ہے وہ </a:t>
            </a:r>
            <a:r>
              <a:rPr lang="ur-PK" sz="4800" dirty="0" smtClean="0">
                <a:solidFill>
                  <a:srgbClr val="000000"/>
                </a:solidFill>
                <a:latin typeface="Jameel Noori Nastaleeq" pitchFamily="2" charset="-78"/>
                <a:cs typeface="Jameel Noori Nastaleeq" pitchFamily="2" charset="-78"/>
              </a:rPr>
              <a:t>دوسروں </a:t>
            </a:r>
            <a:r>
              <a:rPr lang="ur-PK" sz="4800" dirty="0" smtClean="0">
                <a:solidFill>
                  <a:srgbClr val="000000"/>
                </a:solidFill>
                <a:latin typeface="Jameel Noori Nastaleeq" pitchFamily="2" charset="-78"/>
                <a:cs typeface="Jameel Noori Nastaleeq" pitchFamily="2" charset="-78"/>
              </a:rPr>
              <a:t>تک پہنچایئے۔ ایک بہتر اور محفوظ دنیا کیلئے۔</a:t>
            </a:r>
            <a:endParaRPr lang="en-US" sz="48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8623161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353165"/>
            <a:ext cx="19322561" cy="1048488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3600" dirty="0" smtClean="0">
                <a:solidFill>
                  <a:srgbClr val="000000"/>
                </a:solidFill>
                <a:latin typeface="+mn-lt"/>
              </a:rPr>
              <a:t>Slide 1: </a:t>
            </a:r>
            <a:r>
              <a:rPr lang="en-US" sz="3600" dirty="0" err="1" smtClean="0">
                <a:solidFill>
                  <a:srgbClr val="000000"/>
                </a:solidFill>
                <a:latin typeface="+mn-lt"/>
              </a:rPr>
              <a:t>Kåre</a:t>
            </a:r>
            <a:r>
              <a:rPr lang="en-US" sz="3600" dirty="0" smtClean="0">
                <a:solidFill>
                  <a:srgbClr val="000000"/>
                </a:solidFill>
                <a:latin typeface="+mn-lt"/>
              </a:rPr>
              <a:t> </a:t>
            </a:r>
            <a:r>
              <a:rPr lang="en-US" sz="3600" dirty="0" err="1" smtClean="0">
                <a:solidFill>
                  <a:srgbClr val="000000"/>
                </a:solidFill>
                <a:latin typeface="+mn-lt"/>
              </a:rPr>
              <a:t>Eriksen</a:t>
            </a:r>
            <a:r>
              <a:rPr lang="en-US" sz="3600" dirty="0" smtClean="0">
                <a:solidFill>
                  <a:srgbClr val="000000"/>
                </a:solidFill>
                <a:latin typeface="+mn-lt"/>
              </a:rPr>
              <a:t>, </a:t>
            </a:r>
            <a:r>
              <a:rPr lang="en-US" sz="3600" dirty="0" err="1" smtClean="0">
                <a:solidFill>
                  <a:srgbClr val="000000"/>
                </a:solidFill>
                <a:latin typeface="+mn-lt"/>
              </a:rPr>
              <a:t>Digni</a:t>
            </a:r>
            <a:endParaRPr lang="en-US" sz="3600" dirty="0" smtClean="0">
              <a:solidFill>
                <a:srgbClr val="000000"/>
              </a:solidFill>
              <a:latin typeface="+mn-lt"/>
            </a:endParaRPr>
          </a:p>
          <a:p>
            <a:pPr marL="685800" indent="-685800">
              <a:buFont typeface="Arial" panose="020B0604020202020204" pitchFamily="34" charset="0"/>
              <a:buChar char="•"/>
            </a:pPr>
            <a:r>
              <a:rPr lang="en-US" sz="3600" dirty="0" smtClean="0">
                <a:solidFill>
                  <a:srgbClr val="000000"/>
                </a:solidFill>
                <a:latin typeface="+mn-lt"/>
              </a:rPr>
              <a:t>Slide 2: </a:t>
            </a:r>
            <a:r>
              <a:rPr lang="en-US" sz="3600" dirty="0" smtClean="0">
                <a:solidFill>
                  <a:srgbClr val="000000"/>
                </a:solidFill>
                <a:latin typeface="+mn-lt"/>
                <a:hlinkClick r:id="rId2"/>
              </a:rPr>
              <a:t>Kaysha</a:t>
            </a:r>
            <a:r>
              <a:rPr lang="en-US" sz="3600" dirty="0">
                <a:solidFill>
                  <a:srgbClr val="000000"/>
                </a:solidFill>
                <a:latin typeface="+mn-lt"/>
              </a:rPr>
              <a:t> on Flickr under </a:t>
            </a:r>
            <a:r>
              <a:rPr lang="en-US" sz="3600" dirty="0">
                <a:solidFill>
                  <a:srgbClr val="000000"/>
                </a:solidFill>
                <a:latin typeface="+mn-lt"/>
                <a:hlinkClick r:id="rId3"/>
              </a:rPr>
              <a:t>CC BY-NC-ND </a:t>
            </a:r>
            <a:r>
              <a:rPr lang="en-US" sz="3600" dirty="0" smtClean="0">
                <a:solidFill>
                  <a:srgbClr val="000000"/>
                </a:solidFill>
                <a:latin typeface="+mn-lt"/>
                <a:hlinkClick r:id="rId3"/>
              </a:rPr>
              <a:t>2.0</a:t>
            </a:r>
            <a:r>
              <a:rPr lang="en-US" sz="3600" dirty="0" smtClean="0">
                <a:solidFill>
                  <a:srgbClr val="000000"/>
                </a:solidFill>
                <a:latin typeface="+mn-lt"/>
              </a:rPr>
              <a:t>-licence.</a:t>
            </a:r>
          </a:p>
          <a:p>
            <a:pPr marL="685800" indent="-685800">
              <a:buFont typeface="Arial" panose="020B0604020202020204" pitchFamily="34" charset="0"/>
              <a:buChar char="•"/>
            </a:pPr>
            <a:r>
              <a:rPr lang="en-US" sz="3600" dirty="0" smtClean="0">
                <a:solidFill>
                  <a:srgbClr val="000000"/>
                </a:solidFill>
                <a:latin typeface="+mn-lt"/>
              </a:rPr>
              <a:t>Slide 3: </a:t>
            </a:r>
            <a:r>
              <a:rPr lang="en-US" sz="3600" dirty="0" err="1" smtClean="0">
                <a:solidFill>
                  <a:srgbClr val="000000"/>
                </a:solidFill>
                <a:latin typeface="+mn-lt"/>
              </a:rPr>
              <a:t>Sigbjørn</a:t>
            </a:r>
            <a:r>
              <a:rPr lang="en-US" sz="3600" dirty="0" smtClean="0">
                <a:solidFill>
                  <a:srgbClr val="000000"/>
                </a:solidFill>
                <a:latin typeface="+mn-lt"/>
              </a:rPr>
              <a:t> </a:t>
            </a:r>
            <a:r>
              <a:rPr lang="en-US" sz="3600" dirty="0" err="1" smtClean="0">
                <a:solidFill>
                  <a:srgbClr val="000000"/>
                </a:solidFill>
                <a:latin typeface="+mn-lt"/>
              </a:rPr>
              <a:t>Kiserud</a:t>
            </a:r>
            <a:r>
              <a:rPr lang="en-US" sz="3600" dirty="0" smtClean="0">
                <a:solidFill>
                  <a:srgbClr val="000000"/>
                </a:solidFill>
                <a:latin typeface="+mn-lt"/>
              </a:rPr>
              <a:t>, </a:t>
            </a:r>
            <a:r>
              <a:rPr lang="en-US" sz="3600" dirty="0" err="1" smtClean="0">
                <a:solidFill>
                  <a:srgbClr val="000000"/>
                </a:solidFill>
                <a:latin typeface="+mn-lt"/>
              </a:rPr>
              <a:t>Digni</a:t>
            </a:r>
            <a:r>
              <a:rPr lang="en-US" sz="3600" dirty="0" smtClean="0">
                <a:solidFill>
                  <a:srgbClr val="000000"/>
                </a:solidFill>
                <a:latin typeface="+mn-lt"/>
              </a:rPr>
              <a:t>.</a:t>
            </a:r>
          </a:p>
          <a:p>
            <a:pPr marL="685800" indent="-685800">
              <a:buFont typeface="Arial" panose="020B0604020202020204" pitchFamily="34" charset="0"/>
              <a:buChar char="•"/>
            </a:pPr>
            <a:r>
              <a:rPr lang="en-US" sz="3600" dirty="0">
                <a:solidFill>
                  <a:srgbClr val="000000"/>
                </a:solidFill>
                <a:latin typeface="+mn-lt"/>
              </a:rPr>
              <a:t>Slide 4: </a:t>
            </a:r>
            <a:r>
              <a:rPr lang="en-US" sz="3600" dirty="0" smtClean="0">
                <a:solidFill>
                  <a:srgbClr val="000000"/>
                </a:solidFill>
                <a:latin typeface="+mn-lt"/>
                <a:hlinkClick r:id="rId4"/>
              </a:rPr>
              <a:t>Futureatlas.com</a:t>
            </a:r>
            <a:r>
              <a:rPr lang="en-US" sz="3600" dirty="0" smtClean="0">
                <a:solidFill>
                  <a:srgbClr val="000000"/>
                </a:solidFill>
                <a:latin typeface="+mn-lt"/>
              </a:rPr>
              <a:t> </a:t>
            </a:r>
            <a:r>
              <a:rPr lang="en-US" sz="3600" dirty="0">
                <a:solidFill>
                  <a:srgbClr val="000000"/>
                </a:solidFill>
                <a:latin typeface="+mn-lt"/>
              </a:rPr>
              <a:t>on Flickr under </a:t>
            </a:r>
            <a:r>
              <a:rPr lang="en-US" sz="3600" dirty="0">
                <a:solidFill>
                  <a:srgbClr val="000000"/>
                </a:solidFill>
                <a:latin typeface="+mn-lt"/>
                <a:hlinkClick r:id="rId5"/>
              </a:rPr>
              <a:t>CC BY </a:t>
            </a:r>
            <a:r>
              <a:rPr lang="en-US" sz="3600" dirty="0" smtClean="0">
                <a:solidFill>
                  <a:srgbClr val="000000"/>
                </a:solidFill>
                <a:latin typeface="+mn-lt"/>
                <a:hlinkClick r:id="rId5"/>
              </a:rPr>
              <a:t>2.0</a:t>
            </a:r>
            <a:r>
              <a:rPr lang="en-US" sz="3600" dirty="0" smtClean="0">
                <a:solidFill>
                  <a:srgbClr val="000000"/>
                </a:solidFill>
                <a:latin typeface="+mn-lt"/>
              </a:rPr>
              <a:t>-licence.</a:t>
            </a:r>
          </a:p>
          <a:p>
            <a:pPr marL="685800" indent="-685800">
              <a:buFont typeface="Arial" panose="020B0604020202020204" pitchFamily="34" charset="0"/>
              <a:buChar char="•"/>
            </a:pPr>
            <a:r>
              <a:rPr lang="en-US" sz="3600" dirty="0" smtClean="0">
                <a:solidFill>
                  <a:srgbClr val="000000"/>
                </a:solidFill>
                <a:latin typeface="+mn-lt"/>
              </a:rPr>
              <a:t>Slide 10: Elizabeth Laura </a:t>
            </a:r>
            <a:r>
              <a:rPr lang="en-US" sz="3600" dirty="0" err="1" smtClean="0">
                <a:solidFill>
                  <a:srgbClr val="000000"/>
                </a:solidFill>
                <a:latin typeface="+mn-lt"/>
              </a:rPr>
              <a:t>Walmann</a:t>
            </a:r>
            <a:r>
              <a:rPr lang="en-US" sz="3600" dirty="0" smtClean="0">
                <a:solidFill>
                  <a:srgbClr val="000000"/>
                </a:solidFill>
                <a:latin typeface="+mn-lt"/>
              </a:rPr>
              <a:t>, </a:t>
            </a:r>
            <a:r>
              <a:rPr lang="en-US" sz="3600" dirty="0" err="1" smtClean="0">
                <a:solidFill>
                  <a:srgbClr val="000000"/>
                </a:solidFill>
                <a:latin typeface="+mn-lt"/>
              </a:rPr>
              <a:t>Digni</a:t>
            </a:r>
            <a:r>
              <a:rPr lang="en-US" sz="3600" dirty="0" smtClean="0">
                <a:solidFill>
                  <a:srgbClr val="000000"/>
                </a:solidFill>
                <a:latin typeface="+mn-lt"/>
              </a:rPr>
              <a:t>.</a:t>
            </a:r>
          </a:p>
          <a:p>
            <a:pPr marL="685800" indent="-685800">
              <a:buFont typeface="Arial" panose="020B0604020202020204" pitchFamily="34" charset="0"/>
              <a:buChar char="•"/>
            </a:pPr>
            <a:r>
              <a:rPr lang="en-US" sz="3600" dirty="0" smtClean="0">
                <a:solidFill>
                  <a:srgbClr val="000000"/>
                </a:solidFill>
                <a:latin typeface="+mn-lt"/>
              </a:rPr>
              <a:t>Slide 43: </a:t>
            </a:r>
            <a:r>
              <a:rPr lang="en-US" sz="3600" dirty="0" err="1" smtClean="0">
                <a:solidFill>
                  <a:srgbClr val="000000"/>
                </a:solidFill>
                <a:latin typeface="+mn-lt"/>
              </a:rPr>
              <a:t>Kåre</a:t>
            </a:r>
            <a:r>
              <a:rPr lang="en-US" sz="3600" dirty="0" smtClean="0">
                <a:solidFill>
                  <a:srgbClr val="000000"/>
                </a:solidFill>
                <a:latin typeface="+mn-lt"/>
              </a:rPr>
              <a:t> </a:t>
            </a:r>
            <a:r>
              <a:rPr lang="en-US" sz="3600" dirty="0" err="1" smtClean="0">
                <a:solidFill>
                  <a:srgbClr val="000000"/>
                </a:solidFill>
                <a:latin typeface="+mn-lt"/>
              </a:rPr>
              <a:t>Eriksen</a:t>
            </a:r>
            <a:r>
              <a:rPr lang="en-US" sz="3600" dirty="0" smtClean="0">
                <a:solidFill>
                  <a:srgbClr val="000000"/>
                </a:solidFill>
                <a:latin typeface="+mn-lt"/>
              </a:rPr>
              <a:t>, </a:t>
            </a:r>
            <a:r>
              <a:rPr lang="en-US" sz="3600" dirty="0" err="1" smtClean="0">
                <a:solidFill>
                  <a:srgbClr val="000000"/>
                </a:solidFill>
                <a:latin typeface="+mn-lt"/>
              </a:rPr>
              <a:t>Digni</a:t>
            </a:r>
            <a:r>
              <a:rPr lang="en-US" sz="3600" dirty="0" smtClean="0">
                <a:solidFill>
                  <a:srgbClr val="000000"/>
                </a:solidFill>
                <a:latin typeface="+mn-lt"/>
              </a:rPr>
              <a:t>.</a:t>
            </a:r>
          </a:p>
          <a:p>
            <a:pPr marL="685800" indent="-685800">
              <a:buFont typeface="Arial" panose="020B0604020202020204" pitchFamily="34" charset="0"/>
              <a:buChar char="•"/>
            </a:pPr>
            <a:r>
              <a:rPr lang="en-US" sz="3600" dirty="0" smtClean="0">
                <a:solidFill>
                  <a:srgbClr val="000000"/>
                </a:solidFill>
                <a:latin typeface="+mn-lt"/>
              </a:rPr>
              <a:t>Slide 58: </a:t>
            </a:r>
            <a:r>
              <a:rPr lang="en-US" sz="3600" dirty="0" smtClean="0">
                <a:solidFill>
                  <a:srgbClr val="000000"/>
                </a:solidFill>
                <a:latin typeface="+mn-lt"/>
                <a:hlinkClick r:id="rId6"/>
              </a:rPr>
              <a:t>Devin Smith</a:t>
            </a:r>
            <a:r>
              <a:rPr lang="en-US" sz="3600" dirty="0">
                <a:solidFill>
                  <a:srgbClr val="000000"/>
                </a:solidFill>
                <a:latin typeface="+mn-lt"/>
              </a:rPr>
              <a:t> on Flickr under </a:t>
            </a:r>
            <a:r>
              <a:rPr lang="en-US" sz="3600" dirty="0">
                <a:solidFill>
                  <a:srgbClr val="000000"/>
                </a:solidFill>
                <a:latin typeface="+mn-lt"/>
                <a:hlinkClick r:id="rId5"/>
              </a:rPr>
              <a:t>CC BY </a:t>
            </a:r>
            <a:r>
              <a:rPr lang="en-US" sz="3600" dirty="0" smtClean="0">
                <a:solidFill>
                  <a:srgbClr val="000000"/>
                </a:solidFill>
                <a:latin typeface="+mn-lt"/>
                <a:hlinkClick r:id="rId5"/>
              </a:rPr>
              <a:t>2.0</a:t>
            </a:r>
            <a:r>
              <a:rPr lang="en-US" sz="3600" dirty="0" smtClean="0">
                <a:solidFill>
                  <a:srgbClr val="000000"/>
                </a:solidFill>
                <a:latin typeface="+mn-lt"/>
              </a:rPr>
              <a:t>-licence.</a:t>
            </a:r>
          </a:p>
          <a:p>
            <a:pPr marL="685800" indent="-685800">
              <a:buFont typeface="Arial" panose="020B0604020202020204" pitchFamily="34" charset="0"/>
              <a:buChar char="•"/>
            </a:pPr>
            <a:r>
              <a:rPr lang="en-US" sz="3600" dirty="0" smtClean="0">
                <a:solidFill>
                  <a:srgbClr val="000000"/>
                </a:solidFill>
                <a:latin typeface="+mn-lt"/>
              </a:rPr>
              <a:t>Slide 60: Screenshot of font Apple Color Emoji</a:t>
            </a:r>
          </a:p>
          <a:p>
            <a:pPr marL="685800" indent="-685800">
              <a:buFont typeface="Arial" panose="020B0604020202020204" pitchFamily="34" charset="0"/>
              <a:buChar char="•"/>
            </a:pPr>
            <a:r>
              <a:rPr lang="en-US" sz="3600" dirty="0">
                <a:solidFill>
                  <a:srgbClr val="000000"/>
                </a:solidFill>
                <a:latin typeface="+mn-lt"/>
              </a:rPr>
              <a:t>Slide 74: Zero </a:t>
            </a:r>
            <a:r>
              <a:rPr lang="en-US" sz="3600" dirty="0" smtClean="0">
                <a:solidFill>
                  <a:srgbClr val="000000"/>
                </a:solidFill>
                <a:latin typeface="+mn-lt"/>
              </a:rPr>
              <a:t>campaign from </a:t>
            </a:r>
            <a:r>
              <a:rPr lang="en-US" sz="3600" dirty="0" smtClean="0">
                <a:solidFill>
                  <a:srgbClr val="000000"/>
                </a:solidFill>
                <a:latin typeface="+mn-lt"/>
                <a:hlinkClick r:id="rId7"/>
              </a:rPr>
              <a:t>www.5thpillar.org</a:t>
            </a:r>
            <a:endParaRPr lang="en-US" sz="3600" dirty="0" smtClean="0">
              <a:solidFill>
                <a:srgbClr val="000000"/>
              </a:solidFill>
              <a:latin typeface="+mn-lt"/>
            </a:endParaRPr>
          </a:p>
          <a:p>
            <a:pPr marL="685800" indent="-685800">
              <a:buFont typeface="Arial" panose="020B0604020202020204" pitchFamily="34" charset="0"/>
              <a:buChar char="•"/>
            </a:pPr>
            <a:r>
              <a:rPr lang="en-US" sz="3600" dirty="0" smtClean="0">
                <a:solidFill>
                  <a:srgbClr val="000000"/>
                </a:solidFill>
                <a:latin typeface="+mn-lt"/>
              </a:rPr>
              <a:t>Slide 73, first row from left: </a:t>
            </a:r>
            <a:r>
              <a:rPr lang="en-US" sz="3600" dirty="0" err="1" smtClean="0">
                <a:solidFill>
                  <a:srgbClr val="000000"/>
                </a:solidFill>
                <a:latin typeface="+mn-lt"/>
                <a:hlinkClick r:id="rId8"/>
              </a:rPr>
              <a:t>Anirudh</a:t>
            </a:r>
            <a:r>
              <a:rPr lang="en-US" sz="3600" dirty="0" smtClean="0">
                <a:solidFill>
                  <a:srgbClr val="000000"/>
                </a:solidFill>
                <a:latin typeface="+mn-lt"/>
                <a:hlinkClick r:id="rId8"/>
              </a:rPr>
              <a:t> </a:t>
            </a:r>
            <a:r>
              <a:rPr lang="en-US" sz="3600" dirty="0" err="1" smtClean="0">
                <a:solidFill>
                  <a:srgbClr val="000000"/>
                </a:solidFill>
                <a:latin typeface="+mn-lt"/>
                <a:hlinkClick r:id="rId8"/>
              </a:rPr>
              <a:t>Koul</a:t>
            </a:r>
            <a:r>
              <a:rPr lang="en-US" sz="3600" dirty="0">
                <a:solidFill>
                  <a:srgbClr val="000000"/>
                </a:solidFill>
                <a:latin typeface="+mn-lt"/>
              </a:rPr>
              <a:t> on Flickr under </a:t>
            </a:r>
            <a:r>
              <a:rPr lang="en-US" sz="3600" dirty="0" smtClean="0">
                <a:solidFill>
                  <a:srgbClr val="000000"/>
                </a:solidFill>
                <a:latin typeface="+mn-lt"/>
                <a:hlinkClick r:id="rId9"/>
              </a:rPr>
              <a:t>CC </a:t>
            </a:r>
            <a:r>
              <a:rPr lang="en-US" sz="3600" dirty="0">
                <a:solidFill>
                  <a:srgbClr val="000000"/>
                </a:solidFill>
                <a:latin typeface="+mn-lt"/>
                <a:hlinkClick r:id="rId9"/>
              </a:rPr>
              <a:t>BY-NC </a:t>
            </a:r>
            <a:r>
              <a:rPr lang="en-US" sz="3600" dirty="0" smtClean="0">
                <a:solidFill>
                  <a:srgbClr val="000000"/>
                </a:solidFill>
                <a:latin typeface="+mn-lt"/>
                <a:hlinkClick r:id="rId9"/>
              </a:rPr>
              <a:t>2.0</a:t>
            </a:r>
            <a:r>
              <a:rPr lang="en-US" sz="3600" dirty="0" smtClean="0">
                <a:solidFill>
                  <a:srgbClr val="000000"/>
                </a:solidFill>
                <a:latin typeface="+mn-lt"/>
              </a:rPr>
              <a:t>-licence, </a:t>
            </a:r>
            <a:r>
              <a:rPr lang="en-US" sz="3600" dirty="0" smtClean="0">
                <a:solidFill>
                  <a:srgbClr val="000000"/>
                </a:solidFill>
                <a:latin typeface="+mn-lt"/>
                <a:hlinkClick r:id="rId10"/>
              </a:rPr>
              <a:t>David Yu</a:t>
            </a:r>
            <a:r>
              <a:rPr lang="en-US" sz="3600" dirty="0" smtClean="0">
                <a:solidFill>
                  <a:srgbClr val="000000"/>
                </a:solidFill>
                <a:latin typeface="+mn-lt"/>
              </a:rPr>
              <a:t> on Flickr under </a:t>
            </a:r>
            <a:r>
              <a:rPr lang="en-US" sz="3600" dirty="0" smtClean="0">
                <a:solidFill>
                  <a:srgbClr val="000000"/>
                </a:solidFill>
                <a:latin typeface="Calibri Light"/>
                <a:cs typeface="+mn-cs"/>
                <a:hlinkClick r:id="rId3"/>
              </a:rPr>
              <a:t>CC BY-NC-ND 2.0</a:t>
            </a:r>
            <a:r>
              <a:rPr lang="en-US" sz="3600" dirty="0" smtClean="0">
                <a:solidFill>
                  <a:srgbClr val="000000"/>
                </a:solidFill>
                <a:latin typeface="Calibri Light"/>
                <a:cs typeface="+mn-cs"/>
              </a:rPr>
              <a:t>-licence</a:t>
            </a:r>
            <a:r>
              <a:rPr lang="en-US" sz="3600" dirty="0" smtClean="0">
                <a:solidFill>
                  <a:srgbClr val="000000"/>
                </a:solidFill>
                <a:latin typeface="+mn-lt"/>
              </a:rPr>
              <a:t>, </a:t>
            </a:r>
            <a:r>
              <a:rPr lang="en-US" sz="3600" dirty="0" smtClean="0">
                <a:solidFill>
                  <a:srgbClr val="000000"/>
                </a:solidFill>
                <a:latin typeface="+mn-lt"/>
                <a:hlinkClick r:id="rId11"/>
              </a:rPr>
              <a:t>Robert Couse-Baker</a:t>
            </a:r>
            <a:r>
              <a:rPr lang="en-US" sz="3600" dirty="0" smtClean="0">
                <a:solidFill>
                  <a:srgbClr val="000000"/>
                </a:solidFill>
                <a:latin typeface="+mn-lt"/>
              </a:rPr>
              <a:t> on Flickr under</a:t>
            </a:r>
            <a:r>
              <a:rPr lang="en-US" sz="3600" dirty="0">
                <a:solidFill>
                  <a:srgbClr val="000000"/>
                </a:solidFill>
                <a:latin typeface="Calibri Light"/>
                <a:cs typeface="+mn-cs"/>
                <a:hlinkClick r:id="rId5"/>
              </a:rPr>
              <a:t> CC BY </a:t>
            </a:r>
            <a:r>
              <a:rPr lang="en-US" sz="3600" dirty="0" smtClean="0">
                <a:solidFill>
                  <a:srgbClr val="000000"/>
                </a:solidFill>
                <a:latin typeface="Calibri Light"/>
                <a:cs typeface="+mn-cs"/>
                <a:hlinkClick r:id="rId5"/>
              </a:rPr>
              <a:t>2.0</a:t>
            </a:r>
            <a:r>
              <a:rPr lang="en-US" sz="3600" dirty="0" smtClean="0">
                <a:solidFill>
                  <a:srgbClr val="000000"/>
                </a:solidFill>
                <a:latin typeface="Calibri Light"/>
                <a:cs typeface="+mn-cs"/>
              </a:rPr>
              <a:t>-licence</a:t>
            </a:r>
            <a:r>
              <a:rPr lang="en-US" sz="3600" dirty="0" smtClean="0">
                <a:solidFill>
                  <a:srgbClr val="000000"/>
                </a:solidFill>
                <a:latin typeface="+mn-lt"/>
              </a:rPr>
              <a:t> and </a:t>
            </a:r>
            <a:r>
              <a:rPr lang="en-US" sz="3600" dirty="0" err="1" smtClean="0">
                <a:solidFill>
                  <a:srgbClr val="000000"/>
                </a:solidFill>
                <a:latin typeface="+mn-lt"/>
              </a:rPr>
              <a:t>Sigbjørn</a:t>
            </a:r>
            <a:r>
              <a:rPr lang="en-US" sz="3600" dirty="0" smtClean="0">
                <a:solidFill>
                  <a:srgbClr val="000000"/>
                </a:solidFill>
                <a:latin typeface="+mn-lt"/>
              </a:rPr>
              <a:t> </a:t>
            </a:r>
            <a:r>
              <a:rPr lang="en-US" sz="3600" dirty="0" err="1" smtClean="0">
                <a:solidFill>
                  <a:srgbClr val="000000"/>
                </a:solidFill>
                <a:latin typeface="+mn-lt"/>
              </a:rPr>
              <a:t>Kiserud</a:t>
            </a:r>
            <a:r>
              <a:rPr lang="en-US" sz="3600" dirty="0" smtClean="0">
                <a:solidFill>
                  <a:srgbClr val="000000"/>
                </a:solidFill>
                <a:latin typeface="+mn-lt"/>
              </a:rPr>
              <a:t> (</a:t>
            </a:r>
            <a:r>
              <a:rPr lang="en-US" sz="3600" dirty="0" err="1" smtClean="0">
                <a:solidFill>
                  <a:srgbClr val="000000"/>
                </a:solidFill>
                <a:latin typeface="+mn-lt"/>
              </a:rPr>
              <a:t>Digni</a:t>
            </a:r>
            <a:r>
              <a:rPr lang="en-US" sz="3600" dirty="0" smtClean="0">
                <a:solidFill>
                  <a:srgbClr val="000000"/>
                </a:solidFill>
                <a:latin typeface="+mn-lt"/>
              </a:rPr>
              <a:t>).</a:t>
            </a:r>
          </a:p>
          <a:p>
            <a:pPr marL="685800" indent="-685800">
              <a:buFont typeface="Arial" panose="020B0604020202020204" pitchFamily="34" charset="0"/>
              <a:buChar char="•"/>
            </a:pPr>
            <a:r>
              <a:rPr lang="en-US" sz="3600" dirty="0" smtClean="0">
                <a:solidFill>
                  <a:srgbClr val="000000"/>
                </a:solidFill>
                <a:latin typeface="+mn-lt"/>
              </a:rPr>
              <a:t>Slide 73, second row from left: </a:t>
            </a:r>
            <a:r>
              <a:rPr lang="en-US" sz="3600" dirty="0" err="1" smtClean="0">
                <a:solidFill>
                  <a:srgbClr val="000000"/>
                </a:solidFill>
                <a:latin typeface="+mn-lt"/>
              </a:rPr>
              <a:t>Sigbjørn</a:t>
            </a:r>
            <a:r>
              <a:rPr lang="en-US" sz="3600" dirty="0" smtClean="0">
                <a:solidFill>
                  <a:srgbClr val="000000"/>
                </a:solidFill>
                <a:latin typeface="+mn-lt"/>
              </a:rPr>
              <a:t> </a:t>
            </a:r>
            <a:r>
              <a:rPr lang="en-US" sz="3600" dirty="0" err="1" smtClean="0">
                <a:solidFill>
                  <a:srgbClr val="000000"/>
                </a:solidFill>
                <a:latin typeface="+mn-lt"/>
              </a:rPr>
              <a:t>Kiserud</a:t>
            </a:r>
            <a:r>
              <a:rPr lang="en-US" sz="3600" dirty="0">
                <a:solidFill>
                  <a:srgbClr val="000000"/>
                </a:solidFill>
                <a:latin typeface="+mn-lt"/>
              </a:rPr>
              <a:t> </a:t>
            </a:r>
            <a:r>
              <a:rPr lang="en-US" sz="3600" dirty="0" smtClean="0">
                <a:solidFill>
                  <a:srgbClr val="000000"/>
                </a:solidFill>
                <a:latin typeface="+mn-lt"/>
              </a:rPr>
              <a:t>(</a:t>
            </a:r>
            <a:r>
              <a:rPr lang="en-US" sz="3600" dirty="0" err="1" smtClean="0">
                <a:solidFill>
                  <a:srgbClr val="000000"/>
                </a:solidFill>
                <a:latin typeface="+mn-lt"/>
              </a:rPr>
              <a:t>Digni</a:t>
            </a:r>
            <a:r>
              <a:rPr lang="en-US" sz="3600" dirty="0">
                <a:solidFill>
                  <a:srgbClr val="000000"/>
                </a:solidFill>
                <a:latin typeface="+mn-lt"/>
              </a:rPr>
              <a:t>) and </a:t>
            </a:r>
            <a:r>
              <a:rPr lang="en-US" sz="3600" dirty="0">
                <a:solidFill>
                  <a:srgbClr val="000000"/>
                </a:solidFill>
                <a:latin typeface="+mn-lt"/>
                <a:hlinkClick r:id="rId12"/>
              </a:rPr>
              <a:t>Erik (HASH) </a:t>
            </a:r>
            <a:r>
              <a:rPr lang="en-US" sz="3600" dirty="0" err="1" smtClean="0">
                <a:solidFill>
                  <a:srgbClr val="000000"/>
                </a:solidFill>
                <a:latin typeface="+mn-lt"/>
                <a:hlinkClick r:id="rId12"/>
              </a:rPr>
              <a:t>Hersman</a:t>
            </a:r>
            <a:r>
              <a:rPr lang="en-US" sz="3600" dirty="0" smtClean="0">
                <a:solidFill>
                  <a:srgbClr val="000000"/>
                </a:solidFill>
                <a:latin typeface="+mn-lt"/>
                <a:hlinkClick r:id="rId12"/>
              </a:rPr>
              <a:t> </a:t>
            </a:r>
            <a:r>
              <a:rPr lang="en-US" sz="3600" dirty="0" smtClean="0">
                <a:solidFill>
                  <a:srgbClr val="000000"/>
                </a:solidFill>
                <a:latin typeface="+mn-lt"/>
              </a:rPr>
              <a:t>on Flickr under </a:t>
            </a:r>
            <a:r>
              <a:rPr lang="en-US" sz="3600" dirty="0">
                <a:solidFill>
                  <a:srgbClr val="000000"/>
                </a:solidFill>
                <a:latin typeface="Calibri Light"/>
                <a:cs typeface="+mn-cs"/>
                <a:hlinkClick r:id="rId5"/>
              </a:rPr>
              <a:t>CC BY 2.0</a:t>
            </a:r>
            <a:r>
              <a:rPr lang="en-US" sz="3600" dirty="0">
                <a:solidFill>
                  <a:srgbClr val="000000"/>
                </a:solidFill>
                <a:latin typeface="Calibri Light"/>
                <a:cs typeface="+mn-cs"/>
              </a:rPr>
              <a:t>-licence </a:t>
            </a:r>
            <a:r>
              <a:rPr lang="en-US" sz="3600" dirty="0" smtClean="0">
                <a:solidFill>
                  <a:srgbClr val="000000"/>
                </a:solidFill>
                <a:latin typeface="+mn-lt"/>
              </a:rPr>
              <a:t>-</a:t>
            </a:r>
            <a:r>
              <a:rPr lang="en-US" sz="3600" dirty="0" err="1" smtClean="0">
                <a:solidFill>
                  <a:srgbClr val="000000"/>
                </a:solidFill>
                <a:latin typeface="+mn-lt"/>
              </a:rPr>
              <a:t>licence</a:t>
            </a:r>
            <a:r>
              <a:rPr lang="en-US" sz="3600" dirty="0" smtClean="0">
                <a:solidFill>
                  <a:srgbClr val="000000"/>
                </a:solidFill>
                <a:latin typeface="+mn-lt"/>
              </a:rPr>
              <a:t> and </a:t>
            </a:r>
            <a:r>
              <a:rPr lang="en-US" sz="3600" dirty="0" err="1" smtClean="0">
                <a:solidFill>
                  <a:srgbClr val="000000"/>
                </a:solidFill>
                <a:latin typeface="+mn-lt"/>
              </a:rPr>
              <a:t>Sigbjørn</a:t>
            </a:r>
            <a:r>
              <a:rPr lang="en-US" sz="3600" dirty="0" smtClean="0">
                <a:solidFill>
                  <a:srgbClr val="000000"/>
                </a:solidFill>
                <a:latin typeface="+mn-lt"/>
              </a:rPr>
              <a:t> </a:t>
            </a:r>
            <a:r>
              <a:rPr lang="en-US" sz="3600" dirty="0" err="1" smtClean="0">
                <a:solidFill>
                  <a:srgbClr val="000000"/>
                </a:solidFill>
                <a:latin typeface="+mn-lt"/>
              </a:rPr>
              <a:t>Kiserud</a:t>
            </a:r>
            <a:r>
              <a:rPr lang="en-US" sz="3600" dirty="0" smtClean="0">
                <a:solidFill>
                  <a:srgbClr val="000000"/>
                </a:solidFill>
                <a:latin typeface="+mn-lt"/>
              </a:rPr>
              <a:t> (</a:t>
            </a:r>
            <a:r>
              <a:rPr lang="en-US" sz="3600" dirty="0" err="1" smtClean="0">
                <a:solidFill>
                  <a:srgbClr val="000000"/>
                </a:solidFill>
                <a:latin typeface="+mn-lt"/>
              </a:rPr>
              <a:t>Digni</a:t>
            </a:r>
            <a:r>
              <a:rPr lang="en-US" sz="3600" dirty="0" smtClean="0">
                <a:solidFill>
                  <a:srgbClr val="000000"/>
                </a:solidFill>
                <a:latin typeface="+mn-lt"/>
              </a:rPr>
              <a:t>).</a:t>
            </a:r>
          </a:p>
          <a:p>
            <a:pPr marL="685800" indent="-685800">
              <a:buFont typeface="Arial" panose="020B0604020202020204" pitchFamily="34" charset="0"/>
              <a:buChar char="•"/>
            </a:pPr>
            <a:r>
              <a:rPr lang="en-US" sz="3600" dirty="0" smtClean="0">
                <a:solidFill>
                  <a:srgbClr val="000000"/>
                </a:solidFill>
                <a:latin typeface="+mn-lt"/>
              </a:rPr>
              <a:t>Slide 78: </a:t>
            </a:r>
            <a:r>
              <a:rPr lang="en-US" sz="3600" dirty="0" err="1" smtClean="0">
                <a:solidFill>
                  <a:srgbClr val="000000"/>
                </a:solidFill>
                <a:latin typeface="+mn-lt"/>
              </a:rPr>
              <a:t>Sigbjørn</a:t>
            </a:r>
            <a:r>
              <a:rPr lang="en-US" sz="3600" dirty="0" smtClean="0">
                <a:solidFill>
                  <a:srgbClr val="000000"/>
                </a:solidFill>
                <a:latin typeface="+mn-lt"/>
              </a:rPr>
              <a:t> </a:t>
            </a:r>
            <a:r>
              <a:rPr lang="en-US" sz="3600" dirty="0" err="1" smtClean="0">
                <a:solidFill>
                  <a:srgbClr val="000000"/>
                </a:solidFill>
                <a:latin typeface="+mn-lt"/>
              </a:rPr>
              <a:t>Kiserud</a:t>
            </a:r>
            <a:r>
              <a:rPr lang="en-US" sz="3600" dirty="0" smtClean="0">
                <a:solidFill>
                  <a:srgbClr val="000000"/>
                </a:solidFill>
                <a:latin typeface="+mn-lt"/>
              </a:rPr>
              <a:t>, </a:t>
            </a:r>
            <a:r>
              <a:rPr lang="en-US" sz="3600" dirty="0" err="1" smtClean="0">
                <a:solidFill>
                  <a:srgbClr val="000000"/>
                </a:solidFill>
                <a:latin typeface="+mn-lt"/>
              </a:rPr>
              <a:t>Digni</a:t>
            </a:r>
            <a:r>
              <a:rPr lang="en-US" sz="3600" dirty="0" smtClean="0">
                <a:solidFill>
                  <a:srgbClr val="000000"/>
                </a:solidFill>
                <a:latin typeface="+mn-lt"/>
              </a:rPr>
              <a:t>.</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Image Credits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xmlns="" val="4816922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817047"/>
            <a:ext cx="22168756" cy="1153132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n-US" sz="2800" dirty="0">
                <a:solidFill>
                  <a:srgbClr val="000000"/>
                </a:solidFill>
                <a:latin typeface="+mn-lt"/>
              </a:rPr>
              <a:t>Slides 2, 35, 71, 72, 75, 76, 95: Source or inspired by Transparency International. </a:t>
            </a:r>
          </a:p>
          <a:p>
            <a:pPr marL="685800" indent="-685800">
              <a:buFont typeface="Arial" panose="020B0604020202020204" pitchFamily="34" charset="0"/>
              <a:buChar char="•"/>
            </a:pPr>
            <a:r>
              <a:rPr lang="en-US" sz="2800" dirty="0">
                <a:solidFill>
                  <a:srgbClr val="000000"/>
                </a:solidFill>
                <a:latin typeface="+mn-lt"/>
              </a:rPr>
              <a:t>Slide 19   Grand corruption: Development Education.ie, “</a:t>
            </a:r>
            <a:r>
              <a:rPr lang="en-US" sz="2800" dirty="0" err="1">
                <a:solidFill>
                  <a:srgbClr val="000000"/>
                </a:solidFill>
                <a:latin typeface="+mn-lt"/>
              </a:rPr>
              <a:t>Definition”.Online</a:t>
            </a:r>
            <a:r>
              <a:rPr lang="en-US" sz="2800" dirty="0">
                <a:solidFill>
                  <a:srgbClr val="000000"/>
                </a:solidFill>
                <a:latin typeface="+mn-lt"/>
              </a:rPr>
              <a:t>. http://www.developmenteducation.ie/resources/glossary/. Accessed 16 September 2011.</a:t>
            </a:r>
          </a:p>
          <a:p>
            <a:pPr marL="685800" indent="-685800">
              <a:buFont typeface="Arial" panose="020B0604020202020204" pitchFamily="34" charset="0"/>
              <a:buChar char="•"/>
            </a:pPr>
            <a:r>
              <a:rPr lang="en-US" sz="2800" dirty="0">
                <a:solidFill>
                  <a:srgbClr val="000000"/>
                </a:solidFill>
                <a:latin typeface="+mn-lt"/>
              </a:rPr>
              <a:t>Petty corruption:  Oracle </a:t>
            </a:r>
            <a:r>
              <a:rPr lang="en-US" sz="2800" dirty="0" err="1">
                <a:solidFill>
                  <a:srgbClr val="000000"/>
                </a:solidFill>
                <a:latin typeface="+mn-lt"/>
              </a:rPr>
              <a:t>ThinkQuest</a:t>
            </a:r>
            <a:r>
              <a:rPr lang="en-US" sz="2800" dirty="0">
                <a:solidFill>
                  <a:srgbClr val="000000"/>
                </a:solidFill>
                <a:latin typeface="+mn-lt"/>
              </a:rPr>
              <a:t>: Education Foundation, “Definition”. Online. http://library.thinkquest.org/05aug/00282/other_glossary.htm. Accessed 16 September 2011.</a:t>
            </a:r>
          </a:p>
          <a:p>
            <a:pPr marL="685800" indent="-685800">
              <a:buFont typeface="Arial" panose="020B0604020202020204" pitchFamily="34" charset="0"/>
              <a:buChar char="•"/>
            </a:pPr>
            <a:r>
              <a:rPr lang="en-US" sz="2800" dirty="0">
                <a:solidFill>
                  <a:srgbClr val="000000"/>
                </a:solidFill>
                <a:latin typeface="+mn-lt"/>
              </a:rPr>
              <a:t>Slide 23:source:  http://finance.uark.edu/PDFS/RedFlagsFraud.pdf</a:t>
            </a:r>
          </a:p>
          <a:p>
            <a:pPr marL="685800" indent="-685800">
              <a:buFont typeface="Arial" panose="020B0604020202020204" pitchFamily="34" charset="0"/>
              <a:buChar char="•"/>
            </a:pPr>
            <a:r>
              <a:rPr lang="en-US" sz="2800" dirty="0">
                <a:solidFill>
                  <a:srgbClr val="000000"/>
                </a:solidFill>
                <a:latin typeface="+mn-lt"/>
              </a:rPr>
              <a:t>Slide 31, 32, 34, 35 source: http://www.schools.utah.gov/finance/Professional-Development/UFOMA/2a—UFOMA---Fraud-Triangle.aspx </a:t>
            </a:r>
          </a:p>
          <a:p>
            <a:pPr marL="685800" indent="-685800">
              <a:buFont typeface="Arial" panose="020B0604020202020204" pitchFamily="34" charset="0"/>
              <a:buChar char="•"/>
            </a:pPr>
            <a:r>
              <a:rPr lang="en-US" sz="2800" dirty="0">
                <a:solidFill>
                  <a:srgbClr val="000000"/>
                </a:solidFill>
                <a:latin typeface="+mn-lt"/>
              </a:rPr>
              <a:t>Slide 65: source: http://ipaidabribe.gy</a:t>
            </a:r>
          </a:p>
          <a:p>
            <a:pPr marL="685800" indent="-685800">
              <a:buFont typeface="Arial" panose="020B0604020202020204" pitchFamily="34" charset="0"/>
              <a:buChar char="•"/>
            </a:pPr>
            <a:r>
              <a:rPr lang="en-US" sz="2800" dirty="0">
                <a:solidFill>
                  <a:srgbClr val="000000"/>
                </a:solidFill>
                <a:latin typeface="+mn-lt"/>
              </a:rPr>
              <a:t>Slide 63: Pledge: INSPIRED BY: CORRUPTIONWATCH.ORG.ZA</a:t>
            </a:r>
          </a:p>
          <a:p>
            <a:pPr marL="685800" indent="-685800">
              <a:buFont typeface="Arial" panose="020B0604020202020204" pitchFamily="34" charset="0"/>
              <a:buChar char="•"/>
            </a:pPr>
            <a:r>
              <a:rPr lang="en-US" sz="2800" dirty="0">
                <a:solidFill>
                  <a:srgbClr val="000000"/>
                </a:solidFill>
                <a:latin typeface="+mn-lt"/>
              </a:rPr>
              <a:t>Slide 67 and 110: Code of Conduct: </a:t>
            </a:r>
          </a:p>
          <a:p>
            <a:pPr marL="685800" indent="-685800">
              <a:buFont typeface="Arial" panose="020B0604020202020204" pitchFamily="34" charset="0"/>
              <a:buChar char="•"/>
            </a:pPr>
            <a:r>
              <a:rPr lang="en-US" sz="2800" dirty="0">
                <a:solidFill>
                  <a:srgbClr val="000000"/>
                </a:solidFill>
                <a:latin typeface="+mn-lt"/>
              </a:rPr>
              <a:t>http://uganda.um.dk/en/~/media/Uganda/Documents/English%20site/AnticorruptionpolicyEnglishversion.pdf</a:t>
            </a:r>
          </a:p>
          <a:p>
            <a:pPr marL="685800" indent="-685800">
              <a:buFont typeface="Arial" panose="020B0604020202020204" pitchFamily="34" charset="0"/>
              <a:buChar char="•"/>
            </a:pPr>
            <a:r>
              <a:rPr lang="en-US" sz="2800" dirty="0">
                <a:solidFill>
                  <a:srgbClr val="000000"/>
                </a:solidFill>
                <a:latin typeface="+mn-lt"/>
              </a:rPr>
              <a:t>Slide 74: Source: http://en.wikipedia.org/wiki/Zero_rupee_note </a:t>
            </a:r>
          </a:p>
          <a:p>
            <a:pPr marL="685800" indent="-685800">
              <a:buFont typeface="Arial" panose="020B0604020202020204" pitchFamily="34" charset="0"/>
              <a:buChar char="•"/>
            </a:pPr>
            <a:r>
              <a:rPr lang="en-US" sz="2800" dirty="0">
                <a:solidFill>
                  <a:srgbClr val="000000"/>
                </a:solidFill>
                <a:latin typeface="+mn-lt"/>
              </a:rPr>
              <a:t>Slide 83 Inspired by: http://humanresources.about.com/ </a:t>
            </a:r>
          </a:p>
          <a:p>
            <a:pPr marL="685800" indent="-685800">
              <a:buFont typeface="Arial" panose="020B0604020202020204" pitchFamily="34" charset="0"/>
              <a:buChar char="•"/>
            </a:pPr>
            <a:r>
              <a:rPr lang="en-US" sz="2800" dirty="0">
                <a:solidFill>
                  <a:srgbClr val="000000"/>
                </a:solidFill>
                <a:latin typeface="+mn-lt"/>
              </a:rPr>
              <a:t>Slide 84: Inspired by: http://humanresources.about.com  and http://www.volunteer.vic.gov.au/</a:t>
            </a:r>
          </a:p>
          <a:p>
            <a:pPr marL="685800" indent="-685800">
              <a:buFont typeface="Arial" panose="020B0604020202020204" pitchFamily="34" charset="0"/>
              <a:buChar char="•"/>
            </a:pPr>
            <a:r>
              <a:rPr lang="en-US" sz="2800" dirty="0">
                <a:solidFill>
                  <a:srgbClr val="000000"/>
                </a:solidFill>
                <a:latin typeface="+mn-lt"/>
              </a:rPr>
              <a:t>Slide 89: Inspired by: http://www.volunteer.vic.gov.au/manage-your-volunteers/policies-and-procedures/implementing-policies-and-procedures</a:t>
            </a:r>
          </a:p>
          <a:p>
            <a:pPr marL="685800" indent="-685800">
              <a:buFont typeface="Arial" panose="020B0604020202020204" pitchFamily="34" charset="0"/>
              <a:buChar char="•"/>
            </a:pPr>
            <a:r>
              <a:rPr lang="en-US" sz="2800" dirty="0">
                <a:solidFill>
                  <a:srgbClr val="000000"/>
                </a:solidFill>
                <a:latin typeface="+mn-lt"/>
              </a:rPr>
              <a:t>Slide 96: http://www.merriam-webster.com/dictionary/transparent</a:t>
            </a:r>
          </a:p>
          <a:p>
            <a:pPr marL="685800" indent="-685800">
              <a:buFont typeface="Arial" panose="020B0604020202020204" pitchFamily="34" charset="0"/>
              <a:buChar char="•"/>
            </a:pPr>
            <a:r>
              <a:rPr lang="en-US" sz="2800" dirty="0">
                <a:solidFill>
                  <a:srgbClr val="000000"/>
                </a:solidFill>
                <a:latin typeface="+mn-lt"/>
              </a:rPr>
              <a:t>Slide 102 : Inspired by: http://www.forumsyd.org/PageFiles/1234/Guidelines%20-%</a:t>
            </a:r>
            <a:r>
              <a:rPr lang="en-US" sz="2800" dirty="0" smtClean="0">
                <a:solidFill>
                  <a:srgbClr val="000000"/>
                </a:solidFill>
                <a:latin typeface="+mn-lt"/>
              </a:rPr>
              <a:t>20suspected%20corruption.pdf?epslanguage=sv</a:t>
            </a:r>
            <a:endParaRPr lang="en-US" sz="2800" dirty="0">
              <a:solidFill>
                <a:srgbClr val="000000"/>
              </a:solidFill>
              <a:latin typeface="+mn-lt"/>
            </a:endParaRPr>
          </a:p>
        </p:txBody>
      </p:sp>
      <p:sp>
        <p:nvSpPr>
          <p:cNvPr id="7" name="Rectangle 14"/>
          <p:cNvSpPr/>
          <p:nvPr/>
        </p:nvSpPr>
        <p:spPr>
          <a:xfrm>
            <a:off x="1431211" y="339634"/>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smtClean="0">
                <a:solidFill>
                  <a:schemeClr val="accent1"/>
                </a:solidFill>
                <a:latin typeface="+mj-lt"/>
                <a:cs typeface="Lato Regular"/>
              </a:rPr>
              <a:t>Source Credits</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xmlns="" val="33097156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440595" y="4467322"/>
            <a:ext cx="20647024" cy="295461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n-US" sz="20000" dirty="0" smtClean="0">
                <a:solidFill>
                  <a:srgbClr val="000000"/>
                </a:solidFill>
                <a:latin typeface="+mj-lt"/>
              </a:rPr>
              <a:t>Thank you!</a:t>
            </a:r>
            <a:endParaRPr lang="en-US" sz="20000" dirty="0">
              <a:solidFill>
                <a:srgbClr val="000000"/>
              </a:solidFill>
              <a:latin typeface="+mj-lt"/>
            </a:endParaRPr>
          </a:p>
        </p:txBody>
      </p:sp>
      <p:sp>
        <p:nvSpPr>
          <p:cNvPr id="3" name="Subtitle 2"/>
          <p:cNvSpPr txBox="1">
            <a:spLocks/>
          </p:cNvSpPr>
          <p:nvPr/>
        </p:nvSpPr>
        <p:spPr>
          <a:xfrm>
            <a:off x="3027486" y="1528730"/>
            <a:ext cx="18372991" cy="350861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r>
              <a:rPr lang="en-US" sz="4000" dirty="0" err="1">
                <a:solidFill>
                  <a:srgbClr val="000000"/>
                </a:solidFill>
                <a:latin typeface="+mn-lt"/>
              </a:rPr>
              <a:t>Kaadinchey</a:t>
            </a:r>
            <a:r>
              <a:rPr lang="en-US" sz="4000" dirty="0">
                <a:solidFill>
                  <a:srgbClr val="000000"/>
                </a:solidFill>
                <a:latin typeface="+mn-lt"/>
              </a:rPr>
              <a:t> </a:t>
            </a:r>
            <a:r>
              <a:rPr lang="en-US" sz="4000" dirty="0" smtClean="0">
                <a:solidFill>
                  <a:srgbClr val="000000"/>
                </a:solidFill>
                <a:latin typeface="+mn-lt"/>
              </a:rPr>
              <a:t>la</a:t>
            </a:r>
          </a:p>
          <a:p>
            <a:pPr algn="ctr">
              <a:spcBef>
                <a:spcPts val="0"/>
              </a:spcBef>
            </a:pPr>
            <a:r>
              <a:rPr lang="th-TH" sz="4000" dirty="0">
                <a:solidFill>
                  <a:srgbClr val="000000"/>
                </a:solidFill>
                <a:latin typeface="+mn-lt"/>
              </a:rPr>
              <a:t>ขอขอบคุณ</a:t>
            </a:r>
          </a:p>
          <a:p>
            <a:pPr algn="ctr">
              <a:spcBef>
                <a:spcPts val="0"/>
              </a:spcBef>
            </a:pPr>
            <a:r>
              <a:rPr lang="en-US" sz="4000" dirty="0">
                <a:solidFill>
                  <a:srgbClr val="000000"/>
                </a:solidFill>
                <a:latin typeface="+mn-lt"/>
              </a:rPr>
              <a:t>gracias</a:t>
            </a:r>
          </a:p>
          <a:p>
            <a:pPr algn="ctr">
              <a:spcBef>
                <a:spcPts val="0"/>
              </a:spcBef>
            </a:pPr>
            <a:r>
              <a:rPr lang="en-US" sz="4000" dirty="0" err="1">
                <a:solidFill>
                  <a:srgbClr val="000000"/>
                </a:solidFill>
                <a:latin typeface="+mn-lt"/>
              </a:rPr>
              <a:t>takk</a:t>
            </a:r>
            <a:endParaRPr lang="en-US" sz="4000" dirty="0">
              <a:solidFill>
                <a:srgbClr val="000000"/>
              </a:solidFill>
              <a:latin typeface="+mn-lt"/>
            </a:endParaRPr>
          </a:p>
          <a:p>
            <a:pPr algn="ctr">
              <a:spcBef>
                <a:spcPts val="0"/>
              </a:spcBef>
            </a:pPr>
            <a:r>
              <a:rPr lang="ar-AE" sz="4000" dirty="0">
                <a:solidFill>
                  <a:srgbClr val="000000"/>
                </a:solidFill>
                <a:latin typeface="+mn-lt"/>
              </a:rPr>
              <a:t>مہربانی </a:t>
            </a:r>
          </a:p>
          <a:p>
            <a:pPr algn="ctr">
              <a:spcBef>
                <a:spcPts val="0"/>
              </a:spcBef>
            </a:pPr>
            <a:r>
              <a:rPr lang="bo-CN" sz="4000" dirty="0">
                <a:solidFill>
                  <a:srgbClr val="000000"/>
                </a:solidFill>
                <a:latin typeface="+mn-lt"/>
              </a:rPr>
              <a:t>བཀའ་དྲིན་ཆེ</a:t>
            </a:r>
            <a:r>
              <a:rPr lang="bo-CN" sz="4000" dirty="0" smtClean="0">
                <a:solidFill>
                  <a:srgbClr val="000000"/>
                </a:solidFill>
                <a:latin typeface="+mn-lt"/>
              </a:rPr>
              <a:t>་</a:t>
            </a:r>
            <a:endParaRPr lang="nb-NO" sz="4000" dirty="0" smtClean="0">
              <a:solidFill>
                <a:srgbClr val="000000"/>
              </a:solidFill>
              <a:latin typeface="+mn-lt"/>
            </a:endParaRPr>
          </a:p>
        </p:txBody>
      </p:sp>
      <p:sp>
        <p:nvSpPr>
          <p:cNvPr id="4" name="Subtitle 2"/>
          <p:cNvSpPr txBox="1">
            <a:spLocks/>
          </p:cNvSpPr>
          <p:nvPr/>
        </p:nvSpPr>
        <p:spPr>
          <a:xfrm>
            <a:off x="3027486" y="7116730"/>
            <a:ext cx="18372991" cy="572460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r>
              <a:rPr lang="vi-VN" sz="4000" dirty="0">
                <a:solidFill>
                  <a:srgbClr val="000000"/>
                </a:solidFill>
                <a:latin typeface="+mn-lt"/>
              </a:rPr>
              <a:t>cảm ơn bạn</a:t>
            </a:r>
          </a:p>
          <a:p>
            <a:pPr algn="ctr">
              <a:spcBef>
                <a:spcPts val="0"/>
              </a:spcBef>
            </a:pPr>
            <a:r>
              <a:rPr lang="en-US" sz="4000" dirty="0" err="1">
                <a:solidFill>
                  <a:srgbClr val="000000"/>
                </a:solidFill>
                <a:latin typeface="+mn-lt"/>
              </a:rPr>
              <a:t>gɔ̀ɗi</a:t>
            </a:r>
            <a:r>
              <a:rPr lang="en-US" sz="4000" dirty="0">
                <a:solidFill>
                  <a:srgbClr val="000000"/>
                </a:solidFill>
                <a:latin typeface="+mn-lt"/>
              </a:rPr>
              <a:t>́ </a:t>
            </a:r>
          </a:p>
          <a:p>
            <a:pPr algn="ctr">
              <a:spcBef>
                <a:spcPts val="0"/>
              </a:spcBef>
            </a:pPr>
            <a:r>
              <a:rPr lang="km-KH" sz="4000" dirty="0">
                <a:solidFill>
                  <a:srgbClr val="000000"/>
                </a:solidFill>
                <a:latin typeface="+mn-lt"/>
              </a:rPr>
              <a:t>សូមអរគុណអ្នក</a:t>
            </a:r>
          </a:p>
          <a:p>
            <a:pPr algn="ctr">
              <a:spcBef>
                <a:spcPts val="0"/>
              </a:spcBef>
            </a:pPr>
            <a:r>
              <a:rPr lang="en-US" sz="4000" dirty="0" err="1">
                <a:solidFill>
                  <a:srgbClr val="000000"/>
                </a:solidFill>
                <a:latin typeface="+mn-lt"/>
              </a:rPr>
              <a:t>merçi</a:t>
            </a:r>
            <a:endParaRPr lang="en-US" sz="4000" dirty="0">
              <a:solidFill>
                <a:srgbClr val="000000"/>
              </a:solidFill>
              <a:latin typeface="+mn-lt"/>
            </a:endParaRPr>
          </a:p>
          <a:p>
            <a:pPr algn="ctr">
              <a:spcBef>
                <a:spcPts val="0"/>
              </a:spcBef>
            </a:pPr>
            <a:r>
              <a:rPr lang="lo-LA" sz="4000" dirty="0">
                <a:solidFill>
                  <a:srgbClr val="000000"/>
                </a:solidFill>
                <a:latin typeface="+mn-lt"/>
              </a:rPr>
              <a:t>ຂໍຂອບໃຈທ່ານ</a:t>
            </a:r>
          </a:p>
          <a:p>
            <a:pPr algn="ctr">
              <a:spcBef>
                <a:spcPts val="0"/>
              </a:spcBef>
            </a:pPr>
            <a:r>
              <a:rPr lang="ar-AE" sz="4000" dirty="0">
                <a:solidFill>
                  <a:srgbClr val="000000"/>
                </a:solidFill>
                <a:latin typeface="+mn-lt"/>
              </a:rPr>
              <a:t>رەھمەت</a:t>
            </a:r>
          </a:p>
          <a:p>
            <a:pPr algn="ctr">
              <a:spcBef>
                <a:spcPts val="0"/>
              </a:spcBef>
            </a:pPr>
            <a:r>
              <a:rPr lang="en-US" sz="4000" dirty="0" err="1">
                <a:solidFill>
                  <a:srgbClr val="000000"/>
                </a:solidFill>
                <a:latin typeface="+mn-lt"/>
              </a:rPr>
              <a:t>terima</a:t>
            </a:r>
            <a:r>
              <a:rPr lang="en-US" sz="4000" dirty="0">
                <a:solidFill>
                  <a:srgbClr val="000000"/>
                </a:solidFill>
                <a:latin typeface="+mn-lt"/>
              </a:rPr>
              <a:t> </a:t>
            </a:r>
            <a:r>
              <a:rPr lang="en-US" sz="4000" dirty="0" err="1">
                <a:solidFill>
                  <a:srgbClr val="000000"/>
                </a:solidFill>
                <a:latin typeface="+mn-lt"/>
              </a:rPr>
              <a:t>kasih</a:t>
            </a:r>
            <a:endParaRPr lang="en-US" sz="4000" dirty="0">
              <a:solidFill>
                <a:srgbClr val="000000"/>
              </a:solidFill>
              <a:latin typeface="+mn-lt"/>
            </a:endParaRPr>
          </a:p>
          <a:p>
            <a:pPr algn="ctr">
              <a:spcBef>
                <a:spcPts val="0"/>
              </a:spcBef>
            </a:pPr>
            <a:r>
              <a:rPr lang="en-US" sz="4000" dirty="0" smtClean="0">
                <a:solidFill>
                  <a:srgbClr val="000000"/>
                </a:solidFill>
                <a:latin typeface="+mn-lt"/>
              </a:rPr>
              <a:t>Asante</a:t>
            </a:r>
          </a:p>
          <a:p>
            <a:pPr algn="ctr">
              <a:spcBef>
                <a:spcPts val="0"/>
              </a:spcBef>
            </a:pPr>
            <a:r>
              <a:rPr lang="az-Cyrl-AZ" sz="4000" dirty="0">
                <a:solidFill>
                  <a:srgbClr val="000000"/>
                </a:solidFill>
                <a:latin typeface="+mn-lt"/>
              </a:rPr>
              <a:t>баярлалаа</a:t>
            </a:r>
          </a:p>
          <a:p>
            <a:pPr algn="ctr">
              <a:spcBef>
                <a:spcPts val="0"/>
              </a:spcBef>
            </a:pPr>
            <a:r>
              <a:rPr lang="ja-JP" altLang="nb-NO" sz="4000" dirty="0">
                <a:solidFill>
                  <a:srgbClr val="000000"/>
                </a:solidFill>
                <a:latin typeface="+mn-lt"/>
              </a:rPr>
              <a:t>谢</a:t>
            </a:r>
            <a:r>
              <a:rPr lang="ja-JP" altLang="nb-NO" sz="4000" dirty="0" smtClean="0">
                <a:solidFill>
                  <a:srgbClr val="000000"/>
                </a:solidFill>
                <a:latin typeface="+mn-lt"/>
              </a:rPr>
              <a:t>谢</a:t>
            </a:r>
            <a:endParaRPr lang="ja-JP" altLang="nb-NO" sz="4000" dirty="0">
              <a:solidFill>
                <a:srgbClr val="000000"/>
              </a:solidFill>
              <a:latin typeface="+mn-lt"/>
            </a:endParaRPr>
          </a:p>
        </p:txBody>
      </p:sp>
    </p:spTree>
    <p:extLst>
      <p:ext uri="{BB962C8B-B14F-4D97-AF65-F5344CB8AC3E}">
        <p14:creationId xmlns:p14="http://schemas.microsoft.com/office/powerpoint/2010/main" xmlns="" val="23480811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55171"/>
            <a:ext cx="20647024" cy="1133640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endParaRPr sz="5400" b="1" smtClean="0">
              <a:solidFill>
                <a:srgbClr val="000000"/>
              </a:solidFill>
              <a:latin typeface="Jameel Noori Nastaleeq" pitchFamily="2" charset="-78"/>
              <a:cs typeface="Jameel Noori Nastaleeq" pitchFamily="2" charset="-78"/>
            </a:endParaRPr>
          </a:p>
          <a:p>
            <a:pPr algn="r" rtl="1"/>
            <a:r>
              <a:rPr lang="ur-PK" sz="8000" b="1" dirty="0" smtClean="0">
                <a:solidFill>
                  <a:srgbClr val="002060"/>
                </a:solidFill>
                <a:latin typeface="Jameel Noori Nastaleeq" pitchFamily="2" charset="-78"/>
                <a:cs typeface="Jameel Noori Nastaleeq" pitchFamily="2" charset="-78"/>
              </a:rPr>
              <a:t>کرپشن </a:t>
            </a:r>
            <a:r>
              <a:rPr lang="ur-PK" sz="8000" b="1" dirty="0">
                <a:solidFill>
                  <a:srgbClr val="002060"/>
                </a:solidFill>
                <a:latin typeface="Jameel Noori Nastaleeq" pitchFamily="2" charset="-78"/>
                <a:cs typeface="Jameel Noori Nastaleeq" pitchFamily="2" charset="-78"/>
              </a:rPr>
              <a:t>کیا ہے</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6000" b="1" dirty="0">
                <a:solidFill>
                  <a:srgbClr val="000000"/>
                </a:solidFill>
                <a:latin typeface="Jameel Noori Nastaleeq" pitchFamily="2" charset="-78"/>
                <a:cs typeface="Jameel Noori Nastaleeq" pitchFamily="2" charset="-78"/>
              </a:rPr>
              <a:t>کرپشن کی کچھ تعریفیں </a:t>
            </a:r>
            <a:r>
              <a:rPr sz="6000" b="1">
                <a:solidFill>
                  <a:srgbClr val="000000"/>
                </a:solidFill>
                <a:latin typeface="Jameel Noori Nastaleeq" pitchFamily="2" charset="-78"/>
                <a:cs typeface="Jameel Noori Nastaleeq" pitchFamily="2" charset="-78"/>
              </a:rPr>
              <a:t>Definitions </a:t>
            </a:r>
            <a:endParaRPr sz="6000" b="1"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1۔	بدعُنوانی اور  کرپشن کیا ہے</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2۔	ادارےیا تنظیم کی جانب سے دئے گئے اختیار کا اپنے ذاتی مفادات کیلئے غلط استعمال</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3۔	اپنے اختیارات سے تجا وز  کرتے ہوئے غیر    اخلاقی او ر  غیر قانونی ذرائع سے دوسروں  کے حقوق غصب کرنا اور اپنی ذات</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r>
              <a:rPr sz="540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او </a:t>
            </a:r>
            <a:r>
              <a:rPr lang="ur-PK" sz="5400" dirty="0">
                <a:solidFill>
                  <a:srgbClr val="000000"/>
                </a:solidFill>
                <a:latin typeface="Jameel Noori Nastaleeq" pitchFamily="2" charset="-78"/>
                <a:cs typeface="Jameel Noori Nastaleeq" pitchFamily="2" charset="-78"/>
              </a:rPr>
              <a:t>رعزیز   وا   قارب  کو فائدہ پہنچانا   ۔</a:t>
            </a:r>
            <a:endParaRPr sz="5400">
              <a:solidFill>
                <a:srgbClr val="000000"/>
              </a:solidFill>
              <a:latin typeface="Jameel Noori Nastaleeq" pitchFamily="2" charset="-78"/>
              <a:cs typeface="Jameel Noori Nastaleeq" pitchFamily="2" charset="-78"/>
            </a:endParaRPr>
          </a:p>
          <a:p>
            <a:pPr algn="r"/>
            <a:r>
              <a:rPr sz="5400">
                <a:solidFill>
                  <a:srgbClr val="000000"/>
                </a:solidFill>
                <a:latin typeface="Jameel Noori Nastaleeq" pitchFamily="2" charset="-78"/>
                <a:cs typeface="Jameel Noori Nastaleeq" pitchFamily="2" charset="-78"/>
              </a:rPr>
              <a:t> </a:t>
            </a:r>
          </a:p>
          <a:p>
            <a:pPr algn="r" rtl="1"/>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4582216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116291" y="3788229"/>
            <a:ext cx="22471520" cy="358671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23900" dirty="0">
                <a:solidFill>
                  <a:srgbClr val="000000"/>
                </a:solidFill>
                <a:latin typeface="Jameel Noori Nastaleeq" pitchFamily="2" charset="-78"/>
                <a:cs typeface="Jameel Noori Nastaleeq" pitchFamily="2" charset="-78"/>
              </a:rPr>
              <a:t>کرپشن کیوں نقصان دہ ہے؟</a:t>
            </a:r>
            <a:endParaRPr sz="239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75791078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64776" y="676433"/>
            <a:ext cx="21949149" cy="1441211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کرپشن کیوں نقصان دہ ہے</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8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یہ غیر شفاف عمل ہے  اور   کم اختیار افراد  کے لئے نقصان کا باعث ہے۔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اس کے نتیجے میں اخلاقی اقدار ختم ہوجاتی ہیں۔</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معاشی نقصان کا باعث بنتا ہے۔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عوام کا حکومت ،عدلیہ او ر دیگر عوامی خدمات کے اداروں سے اعتماد   اٹھ جاتا ہے۔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کرپشن کے نتیجے  میں غیر قانونی   سرگرمیوں میں اضافہ اور    جرائم  کو  فروغ  ملتا ہے۔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ایک نا  کا رہ او ر غیر فعال معا شرہ  جنم لیتا  ہے۔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خوف او ر عدم تحفظ   کا احساس   غالب رہتا ہے۔</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 </a:t>
            </a:r>
            <a:endParaRPr>
              <a:solidFill>
                <a:srgbClr val="000000"/>
              </a:solidFill>
              <a:latin typeface="Jameel Noori Nastaleeq" pitchFamily="2" charset="-78"/>
              <a:cs typeface="Jameel Noori Nastaleeq" pitchFamily="2" charset="-78"/>
            </a:endParaRPr>
          </a:p>
          <a:p>
            <a:pPr algn="r" rtl="1"/>
            <a:r>
              <a:rPr>
                <a:solidFill>
                  <a:srgbClr val="000000"/>
                </a:solidFill>
                <a:latin typeface="Jameel Noori Nastaleeq" pitchFamily="2" charset="-78"/>
                <a:cs typeface="Jameel Noori Nastaleeq" pitchFamily="2" charset="-78"/>
              </a:rPr>
              <a:t> </a:t>
            </a:r>
          </a:p>
          <a:p>
            <a:pPr algn="r" rtl="1"/>
            <a:r>
              <a:rPr lang="ur-PK" sz="3200" dirty="0">
                <a:solidFill>
                  <a:srgbClr val="0070C0"/>
                </a:solidFill>
                <a:latin typeface="Jameel Noori Nastaleeq" pitchFamily="2" charset="-78"/>
                <a:cs typeface="Jameel Noori Nastaleeq" pitchFamily="2" charset="-78"/>
              </a:rPr>
              <a:t>(میرے خیال میں دنیا بھر میں دہشت  گردی کی نسبت کرپشن اور  بدعُنوانی کے نتیجے  میں زیادہ افراد ہلاک ہوتے ہیں۔رابرٹ لگولوبی ،ایکز   یکٹوڈائریکٹر ، ٹرانسپیر ینسی انٹر نیشنل ۔یوگنڈا  کی اگست 2011 دور ہ اوسلو کے دوران گفتگو)۔</a:t>
            </a:r>
            <a:endParaRPr sz="3200">
              <a:solidFill>
                <a:srgbClr val="0070C0"/>
              </a:solidFill>
              <a:latin typeface="Jameel Noori Nastaleeq" pitchFamily="2" charset="-78"/>
              <a:cs typeface="Jameel Noori Nastaleeq" pitchFamily="2" charset="-78"/>
            </a:endParaRPr>
          </a:p>
          <a:p>
            <a:pPr algn="r" rtl="1"/>
            <a:endParaRPr>
              <a:solidFill>
                <a:srgbClr val="000000"/>
              </a:solidFill>
              <a:latin typeface="Jameel Noori Nastaleeq" pitchFamily="2" charset="-78"/>
              <a:cs typeface="Jameel Noori Nastaleeq" pitchFamily="2" charset="-78"/>
            </a:endParaRPr>
          </a:p>
          <a:p>
            <a:pPr algn="r" rtl="1"/>
            <a:r>
              <a:rPr>
                <a:solidFill>
                  <a:srgbClr val="000000"/>
                </a:solidFill>
                <a:latin typeface="Jameel Noori Nastaleeq" pitchFamily="2" charset="-78"/>
                <a:cs typeface="Jameel Noori Nastaleeq" pitchFamily="2" charset="-78"/>
              </a:rPr>
              <a:t> </a:t>
            </a:r>
          </a:p>
          <a:p>
            <a:pPr algn="r" rtl="1"/>
            <a:endParaRPr>
              <a:solidFill>
                <a:srgbClr val="000000"/>
              </a:solidFill>
              <a:latin typeface="Jameel Noori Nastaleeq" pitchFamily="2" charset="-78"/>
              <a:cs typeface="Jameel Noori Nastaleeq" pitchFamily="2" charset="-78"/>
            </a:endParaRPr>
          </a:p>
        </p:txBody>
      </p:sp>
      <p:sp>
        <p:nvSpPr>
          <p:cNvPr id="4" name="Oval 15"/>
          <p:cNvSpPr/>
          <p:nvPr/>
        </p:nvSpPr>
        <p:spPr>
          <a:xfrm>
            <a:off x="22649090" y="184825"/>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142"/>
          <p:cNvSpPr>
            <a:spLocks noChangeArrowheads="1"/>
          </p:cNvSpPr>
          <p:nvPr/>
        </p:nvSpPr>
        <p:spPr bwMode="auto">
          <a:xfrm>
            <a:off x="23136539" y="676433"/>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34269296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51114" y="1303030"/>
            <a:ext cx="21762811" cy="1033202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کیس </a:t>
            </a:r>
            <a:r>
              <a:rPr lang="ur-PK" sz="8000" b="1" dirty="0">
                <a:solidFill>
                  <a:srgbClr val="002060"/>
                </a:solidFill>
                <a:latin typeface="Jameel Noori Nastaleeq" pitchFamily="2" charset="-78"/>
                <a:cs typeface="Jameel Noori Nastaleeq" pitchFamily="2" charset="-78"/>
              </a:rPr>
              <a:t>اسٹڈی </a:t>
            </a:r>
            <a:r>
              <a:rPr lang="ur-PK" sz="8000" b="1" dirty="0" smtClean="0">
                <a:solidFill>
                  <a:srgbClr val="00206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a:r>
              <a:rPr lang="ur-PK" sz="5400" dirty="0">
                <a:solidFill>
                  <a:srgbClr val="000000"/>
                </a:solidFill>
                <a:latin typeface="Jameel Noori Nastaleeq" pitchFamily="2" charset="-78"/>
                <a:cs typeface="Jameel Noori Nastaleeq" pitchFamily="2" charset="-78"/>
              </a:rPr>
              <a:t>ایک دن دفتر آتے ہوئے ٹریفک پولیس والے نے روک لیا ۔کیونکہ آپ ہیلمٹ نہیں  پہنے ہوئے تھے۔پولیس والا آپ  کو  </a:t>
            </a:r>
            <a:r>
              <a:rPr lang="ur-PK" sz="5400" dirty="0" smtClean="0">
                <a:solidFill>
                  <a:srgbClr val="000000"/>
                </a:solidFill>
                <a:latin typeface="Jameel Noori Nastaleeq" pitchFamily="2" charset="-78"/>
                <a:cs typeface="Jameel Noori Nastaleeq" pitchFamily="2" charset="-78"/>
              </a:rPr>
              <a:t>چالان</a:t>
            </a:r>
            <a:endParaRPr sz="5400" smtClean="0">
              <a:solidFill>
                <a:srgbClr val="000000"/>
              </a:solidFill>
              <a:latin typeface="Jameel Noori Nastaleeq" pitchFamily="2" charset="-78"/>
              <a:cs typeface="Jameel Noori Nastaleeq" pitchFamily="2" charset="-78"/>
            </a:endParaRPr>
          </a:p>
          <a:p>
            <a:pPr algn="r"/>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کرنے لگا اور چالان  کی رقم دو سو  روپےتھی۔ لیکن پولیس والے نے آپ سے کہا کہ  اگر آپ اسے  ایک سو روپے ادا کریں تو وہ چالان </a:t>
            </a:r>
            <a:r>
              <a:rPr lang="ur-PK" sz="5400" dirty="0" smtClean="0">
                <a:solidFill>
                  <a:srgbClr val="000000"/>
                </a:solidFill>
                <a:latin typeface="Jameel Noori Nastaleeq" pitchFamily="2" charset="-78"/>
                <a:cs typeface="Jameel Noori Nastaleeq" pitchFamily="2" charset="-78"/>
              </a:rPr>
              <a:t>نہیں</a:t>
            </a:r>
            <a:endParaRPr sz="5400" smtClean="0">
              <a:solidFill>
                <a:srgbClr val="000000"/>
              </a:solidFill>
              <a:latin typeface="Jameel Noori Nastaleeq" pitchFamily="2" charset="-78"/>
              <a:cs typeface="Jameel Noori Nastaleeq" pitchFamily="2" charset="-78"/>
            </a:endParaRPr>
          </a:p>
          <a:p>
            <a:pPr algn="r"/>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کرے گا:</a:t>
            </a:r>
            <a:endParaRPr sz="5400">
              <a:solidFill>
                <a:srgbClr val="000000"/>
              </a:solidFill>
              <a:latin typeface="Jameel Noori Nastaleeq" pitchFamily="2" charset="-78"/>
              <a:cs typeface="Jameel Noori Nastaleeq" pitchFamily="2" charset="-78"/>
            </a:endParaRPr>
          </a:p>
          <a:p>
            <a:pPr algn="r"/>
            <a:endParaRPr lang="ur-PK" sz="5400" b="1" dirty="0" smtClean="0">
              <a:solidFill>
                <a:srgbClr val="000000"/>
              </a:solidFill>
              <a:latin typeface="Jameel Noori Nastaleeq" pitchFamily="2" charset="-78"/>
              <a:cs typeface="Jameel Noori Nastaleeq" pitchFamily="2" charset="-78"/>
            </a:endParaRPr>
          </a:p>
          <a:p>
            <a:pPr algn="r"/>
            <a:r>
              <a:rPr lang="ur-PK" sz="5400" b="1" dirty="0" smtClean="0">
                <a:solidFill>
                  <a:srgbClr val="000000"/>
                </a:solidFill>
                <a:latin typeface="Jameel Noori Nastaleeq" pitchFamily="2" charset="-78"/>
                <a:cs typeface="Jameel Noori Nastaleeq" pitchFamily="2" charset="-78"/>
              </a:rPr>
              <a:t>سوا </a:t>
            </a:r>
            <a:r>
              <a:rPr lang="ur-PK" sz="5400" b="1" dirty="0">
                <a:solidFill>
                  <a:srgbClr val="000000"/>
                </a:solidFill>
                <a:latin typeface="Jameel Noori Nastaleeq" pitchFamily="2" charset="-78"/>
                <a:cs typeface="Jameel Noori Nastaleeq" pitchFamily="2" charset="-78"/>
              </a:rPr>
              <a:t>لات :</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dirty="0">
                <a:solidFill>
                  <a:srgbClr val="000000"/>
                </a:solidFill>
                <a:latin typeface="Jameel Noori Nastaleeq" pitchFamily="2" charset="-78"/>
                <a:cs typeface="Jameel Noori Nastaleeq" pitchFamily="2" charset="-78"/>
              </a:rPr>
              <a:t>اس معا ملے میں کیا بُرائی ہے؟</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dirty="0">
                <a:solidFill>
                  <a:srgbClr val="000000"/>
                </a:solidFill>
                <a:latin typeface="Jameel Noori Nastaleeq" pitchFamily="2" charset="-78"/>
                <a:cs typeface="Jameel Noori Nastaleeq" pitchFamily="2" charset="-78"/>
              </a:rPr>
              <a:t>کیا آپ کو پولیس والے کو پیسے دے دینے چاہیئں؟</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dirty="0">
                <a:solidFill>
                  <a:srgbClr val="000000"/>
                </a:solidFill>
                <a:latin typeface="Jameel Noori Nastaleeq" pitchFamily="2" charset="-78"/>
                <a:cs typeface="Jameel Noori Nastaleeq" pitchFamily="2" charset="-78"/>
              </a:rPr>
              <a:t>کیا یہ ٹھیک ہوتا کہ پولیس والا آپ  سے  سو  روپے لے کر چھوڑ دیتا؟</a:t>
            </a:r>
            <a:endParaRPr lang="en-US" sz="5400" dirty="0">
              <a:solidFill>
                <a:srgbClr val="000000"/>
              </a:solidFill>
              <a:latin typeface="Jameel Noori Nastaleeq" pitchFamily="2" charset="-78"/>
              <a:cs typeface="Jameel Noori Nastaleeq" pitchFamily="2" charset="-78"/>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9940120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5298" y="1781935"/>
            <a:ext cx="19286723" cy="104535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14"/>
          <p:cNvSpPr/>
          <p:nvPr/>
        </p:nvSpPr>
        <p:spPr>
          <a:xfrm>
            <a:off x="13587351"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lgn="r">
              <a:tabLst>
                <a:tab pos="338143" algn="l"/>
              </a:tabLst>
            </a:pPr>
            <a:r>
              <a:rPr lang="ur-PK" sz="8001" b="1" dirty="0" smtClean="0">
                <a:solidFill>
                  <a:srgbClr val="002060"/>
                </a:solidFill>
                <a:latin typeface="Jameel Noori Nastaleeq" pitchFamily="2" charset="-78"/>
                <a:cs typeface="Jameel Noori Nastaleeq" pitchFamily="2" charset="-78"/>
              </a:rPr>
              <a:t>ویڈیو</a:t>
            </a:r>
            <a:endParaRPr lang="en-US" sz="8001" b="1" dirty="0">
              <a:solidFill>
                <a:srgbClr val="002060"/>
              </a:solidFill>
              <a:latin typeface="Jameel Noori Nastaleeq" pitchFamily="2" charset="-78"/>
              <a:cs typeface="Jameel Noori Nastaleeq" pitchFamily="2" charset="-78"/>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xmlns="" val="24513712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3587351"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lgn="r">
              <a:tabLst>
                <a:tab pos="338143" algn="l"/>
              </a:tabLst>
            </a:pPr>
            <a:r>
              <a:rPr lang="ur-PK" sz="8001" b="1" dirty="0" smtClean="0">
                <a:solidFill>
                  <a:schemeClr val="accent1"/>
                </a:solidFill>
                <a:latin typeface="Jameel Noori Nastaleeq" pitchFamily="2" charset="-78"/>
                <a:cs typeface="Jameel Noori Nastaleeq" pitchFamily="2" charset="-78"/>
              </a:rPr>
              <a:t>ویڈیو</a:t>
            </a:r>
            <a:endParaRPr lang="en-US" sz="8001" b="1" dirty="0">
              <a:solidFill>
                <a:schemeClr val="accent1"/>
              </a:solidFill>
              <a:latin typeface="Jameel Noori Nastaleeq" pitchFamily="2" charset="-78"/>
              <a:cs typeface="Jameel Noori Nastaleeq" pitchFamily="2" charset="-78"/>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
        <p:nvSpPr>
          <p:cNvPr id="11" name="Subtitle 2"/>
          <p:cNvSpPr txBox="1">
            <a:spLocks/>
          </p:cNvSpPr>
          <p:nvPr/>
        </p:nvSpPr>
        <p:spPr>
          <a:xfrm>
            <a:off x="2044387" y="3494314"/>
            <a:ext cx="20647024" cy="296205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اِس </a:t>
            </a:r>
            <a:r>
              <a:rPr lang="ur-PK" sz="5400" dirty="0">
                <a:solidFill>
                  <a:srgbClr val="000000"/>
                </a:solidFill>
                <a:latin typeface="Jameel Noori Nastaleeq" pitchFamily="2" charset="-78"/>
                <a:cs typeface="Jameel Noori Nastaleeq" pitchFamily="2" charset="-78"/>
              </a:rPr>
              <a:t>صورتحال کے بارے میں آپ کا کیا خیال ہے</a:t>
            </a:r>
            <a:r>
              <a:rPr lang="ur-PK" sz="5400" dirty="0" smtClean="0">
                <a:solidFill>
                  <a:srgbClr val="000000"/>
                </a:solidFill>
                <a:latin typeface="Jameel Noori Nastaleeq" pitchFamily="2" charset="-78"/>
                <a:cs typeface="Jameel Noori Nastaleeq" pitchFamily="2" charset="-78"/>
              </a:rPr>
              <a:t>؟</a:t>
            </a:r>
            <a:endParaRPr sz="5400" smtClean="0">
              <a:solidFill>
                <a:srgbClr val="000000"/>
              </a:solidFill>
              <a:latin typeface="Jameel Noori Nastaleeq" pitchFamily="2" charset="-78"/>
              <a:cs typeface="Jameel Noori Nastaleeq" pitchFamily="2" charset="-78"/>
            </a:endParaRP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آپ کا کیا ردعمل ہوگا؟ آپ کیا کریں گے؟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4513712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87829" y="706129"/>
            <a:ext cx="21573813" cy="531013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کیس اسٹڈی </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ادارے کا پروجیکٹ مینجر پراجیکٹ سے متعلق افراد  کی  میٹنگ طلب کرتا ہے یہ میٹنگ پراجیکٹ  کے دوسرے مرحلے کی تیاری  کے لئے </a:t>
            </a:r>
            <a:r>
              <a:rPr lang="ur-PK" sz="5400" dirty="0" smtClean="0">
                <a:solidFill>
                  <a:srgbClr val="000000"/>
                </a:solidFill>
                <a:latin typeface="Jameel Noori Nastaleeq" pitchFamily="2" charset="-78"/>
                <a:cs typeface="Jameel Noori Nastaleeq" pitchFamily="2" charset="-78"/>
              </a:rPr>
              <a:t>ہے</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میٹنگ دفتر کے اوقات میں ہوتی ہے لیکن میٹنگ کے بعد  ایک حکومتی نمائندہ میٹنگ میں  دیر سے بیٹھنے  کا  الاونٔس کا مطالبہ کرتا  / کرتی ہے۔ </a:t>
            </a:r>
            <a:endParaRPr sz="5400">
              <a:solidFill>
                <a:srgbClr val="000000"/>
              </a:solidFill>
              <a:latin typeface="Jameel Noori Nastaleeq" pitchFamily="2" charset="-78"/>
              <a:cs typeface="Jameel Noori Nastaleeq" pitchFamily="2" charset="-78"/>
            </a:endParaRPr>
          </a:p>
          <a:p>
            <a:pPr algn="r" rtl="1">
              <a:buClr>
                <a:schemeClr val="accent6">
                  <a:lumMod val="75000"/>
                </a:schemeClr>
              </a:buClr>
            </a:pPr>
            <a:endParaRPr lang="en-US" sz="5400" dirty="0">
              <a:solidFill>
                <a:srgbClr val="000000"/>
              </a:solidFill>
              <a:latin typeface="Jameel Noori Nastaleeq" pitchFamily="2" charset="-78"/>
              <a:cs typeface="Jameel Noori Nastaleeq" pitchFamily="2" charset="-78"/>
            </a:endParaRPr>
          </a:p>
        </p:txBody>
      </p:sp>
      <p:sp>
        <p:nvSpPr>
          <p:cNvPr id="12" name="Subtitle 2"/>
          <p:cNvSpPr txBox="1">
            <a:spLocks/>
          </p:cNvSpPr>
          <p:nvPr/>
        </p:nvSpPr>
        <p:spPr>
          <a:xfrm>
            <a:off x="2171701" y="6086475"/>
            <a:ext cx="20647024" cy="564971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6000" b="1" dirty="0" smtClean="0">
                <a:solidFill>
                  <a:srgbClr val="000000"/>
                </a:solidFill>
                <a:latin typeface="Jameel Noori Nastaleeq" pitchFamily="2" charset="-78"/>
                <a:cs typeface="Jameel Noori Nastaleeq" pitchFamily="2" charset="-78"/>
              </a:rPr>
              <a:t>سوالات</a:t>
            </a:r>
            <a:r>
              <a:rPr lang="ur-PK" sz="6000" b="1" dirty="0">
                <a:solidFill>
                  <a:srgbClr val="000000"/>
                </a:solidFill>
                <a:latin typeface="Jameel Noori Nastaleeq" pitchFamily="2" charset="-78"/>
                <a:cs typeface="Jameel Noori Nastaleeq" pitchFamily="2" charset="-78"/>
              </a:rPr>
              <a:t>:</a:t>
            </a:r>
            <a:endParaRPr sz="6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کیا وہ آپ کو قبول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حکومتی نمائندے نے پروجیکٹ مینجر کو رسید نہ دینے کا کہا</a:t>
            </a:r>
            <a:r>
              <a:rPr lang="ur-PK" sz="5400" dirty="0" smtClean="0">
                <a:solidFill>
                  <a:srgbClr val="000000"/>
                </a:solidFill>
                <a:latin typeface="Jameel Noori Nastaleeq" pitchFamily="2" charset="-78"/>
                <a:cs typeface="Jameel Noori Nastaleeq" pitchFamily="2" charset="-78"/>
              </a:rPr>
              <a:t>؟</a:t>
            </a:r>
            <a:endParaRPr sz="5400" smtClean="0">
              <a:solidFill>
                <a:srgbClr val="000000"/>
              </a:solidFill>
              <a:latin typeface="Jameel Noori Nastaleeq" pitchFamily="2" charset="-78"/>
              <a:cs typeface="Jameel Noori Nastaleeq" pitchFamily="2" charset="-78"/>
            </a:endParaRP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000" dirty="0">
                <a:solidFill>
                  <a:srgbClr val="000000"/>
                </a:solidFill>
                <a:latin typeface="Jameel Noori Nastaleeq" pitchFamily="2" charset="-78"/>
                <a:cs typeface="Jameel Noori Nastaleeq" pitchFamily="2" charset="-78"/>
              </a:rPr>
              <a:t>کیا آپ کے ملک میں ایسا ہوتا ہے؟</a:t>
            </a:r>
            <a:endParaRPr sz="4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000" dirty="0">
                <a:solidFill>
                  <a:srgbClr val="000000"/>
                </a:solidFill>
                <a:latin typeface="Jameel Noori Nastaleeq" pitchFamily="2" charset="-78"/>
                <a:cs typeface="Jameel Noori Nastaleeq" pitchFamily="2" charset="-78"/>
              </a:rPr>
              <a:t>کیا ایسی صورتحال سے کنارہ کشی کی جا سکتی ہے۔ کیسے؟</a:t>
            </a:r>
            <a:endParaRPr sz="4000">
              <a:solidFill>
                <a:srgbClr val="000000"/>
              </a:solidFill>
              <a:latin typeface="Jameel Noori Nastaleeq" pitchFamily="2" charset="-78"/>
              <a:cs typeface="Jameel Noori Nastaleeq" pitchFamily="2" charset="-78"/>
            </a:endParaRPr>
          </a:p>
        </p:txBody>
      </p:sp>
      <p:sp>
        <p:nvSpPr>
          <p:cNvPr id="13"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5"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16241900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847536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ur-PK" sz="5400" b="1" dirty="0">
                <a:solidFill>
                  <a:srgbClr val="000000"/>
                </a:solidFill>
                <a:latin typeface="Jameel Noori Nastaleeq" pitchFamily="2" charset="-78"/>
                <a:cs typeface="Jameel Noori Nastaleeq" pitchFamily="2" charset="-78"/>
              </a:rPr>
              <a:t>اعلیٰ سطح کی بد عُنوانی :</a:t>
            </a:r>
            <a:endParaRPr sz="5400">
              <a:solidFill>
                <a:srgbClr val="000000"/>
              </a:solidFill>
              <a:latin typeface="Jameel Noori Nastaleeq" pitchFamily="2" charset="-78"/>
              <a:cs typeface="Jameel Noori Nastaleeq" pitchFamily="2" charset="-78"/>
            </a:endParaRPr>
          </a:p>
          <a:p>
            <a:pPr algn="r"/>
            <a:r>
              <a:rPr lang="ur-PK" sz="5400" dirty="0">
                <a:solidFill>
                  <a:srgbClr val="000000"/>
                </a:solidFill>
                <a:latin typeface="Jameel Noori Nastaleeq" pitchFamily="2" charset="-78"/>
                <a:cs typeface="Jameel Noori Nastaleeq" pitchFamily="2" charset="-78"/>
              </a:rPr>
              <a:t>یہ بدعُنوانی  اعلیٰ  حکومتی سطح پر ہوتی ہے ۔جس میں بڑی  رقوم  کی خورد  برد اور   بدانتظامی ہوتی ہے۔مثلا ًسماجی بہبوداور ترقیاتی کاموں کیلئے  مختص رقم کو اپنے ذاتی مفاد اور   کاموں کیلئے استعمال کرنا۔</a:t>
            </a:r>
            <a:endParaRPr sz="5400">
              <a:solidFill>
                <a:srgbClr val="000000"/>
              </a:solidFill>
              <a:latin typeface="Jameel Noori Nastaleeq" pitchFamily="2" charset="-78"/>
              <a:cs typeface="Jameel Noori Nastaleeq" pitchFamily="2" charset="-78"/>
            </a:endParaRPr>
          </a:p>
          <a:p>
            <a:pPr algn="r"/>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a:r>
              <a:rPr lang="ur-PK" sz="5400" b="1" dirty="0">
                <a:solidFill>
                  <a:srgbClr val="000000"/>
                </a:solidFill>
                <a:latin typeface="Jameel Noori Nastaleeq" pitchFamily="2" charset="-78"/>
                <a:cs typeface="Jameel Noori Nastaleeq" pitchFamily="2" charset="-78"/>
              </a:rPr>
              <a:t>نچلی سطح کی بد عُنوانی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اس سطح پر چھوٹے چھوٹے معاملات  میں بد عُنوانی ہوتی ہے۔</a:t>
            </a:r>
            <a:r>
              <a:rPr lang="ur-PK" sz="5400" b="1" dirty="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مثلاً  پولیس اور عدالتی روزمرہ کے معاملات میں     بد عُنوانیاں اور کرپشن، لینڈ ڈپارٹمنٹ اور عوامی خدمات کے دیگر حکومتی اداروں میں معمول کی بدعُنوانیاں اور کرپشن۔</a:t>
            </a:r>
            <a:endParaRPr sz="5400">
              <a:solidFill>
                <a:srgbClr val="000000"/>
              </a:solidFill>
              <a:latin typeface="Jameel Noori Nastaleeq" pitchFamily="2" charset="-78"/>
              <a:cs typeface="Jameel Noori Nastaleeq" pitchFamily="2" charset="-78"/>
            </a:endParaRPr>
          </a:p>
          <a:p>
            <a:pPr algn="r"/>
            <a:r>
              <a:rPr sz="5400">
                <a:solidFill>
                  <a:srgbClr val="000000"/>
                </a:solidFill>
                <a:latin typeface="Jameel Noori Nastaleeq" pitchFamily="2" charset="-78"/>
                <a:cs typeface="Jameel Noori Nastaleeq" pitchFamily="2" charset="-78"/>
              </a:rPr>
              <a:t> </a:t>
            </a:r>
          </a:p>
          <a:p>
            <a:pPr algn="r"/>
            <a:endParaRPr lang="en-GB"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27612244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950211" y="467845"/>
            <a:ext cx="8586761"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lgn="r" rtl="1"/>
            <a:r>
              <a:rPr lang="ur-PK" sz="8000" b="1" dirty="0" smtClean="0">
                <a:solidFill>
                  <a:srgbClr val="002060"/>
                </a:solidFill>
                <a:latin typeface="Jameel Noori Nastaleeq" pitchFamily="2" charset="-78"/>
                <a:cs typeface="Jameel Noori Nastaleeq" pitchFamily="2" charset="-78"/>
              </a:rPr>
              <a:t>کیس اسٹڈی : </a:t>
            </a:r>
            <a:endParaRPr lang="en-US" sz="8000" dirty="0" smtClean="0">
              <a:solidFill>
                <a:srgbClr val="002060"/>
              </a:solidFill>
              <a:latin typeface="Jameel Noori Nastaleeq" pitchFamily="2" charset="-78"/>
              <a:cs typeface="Jameel Noori Nastaleeq" pitchFamily="2" charset="-78"/>
            </a:endParaRPr>
          </a:p>
        </p:txBody>
      </p:sp>
      <p:sp>
        <p:nvSpPr>
          <p:cNvPr id="17" name="TextBox 16"/>
          <p:cNvSpPr txBox="1"/>
          <p:nvPr/>
        </p:nvSpPr>
        <p:spPr>
          <a:xfrm>
            <a:off x="12487434" y="2068241"/>
            <a:ext cx="11083766" cy="12311063"/>
          </a:xfrm>
          <a:prstGeom prst="rect">
            <a:avLst/>
          </a:prstGeom>
          <a:noFill/>
        </p:spPr>
        <p:txBody>
          <a:bodyPr wrap="square" rtlCol="0">
            <a:spAutoFit/>
          </a:bodyPr>
          <a:lstStyle/>
          <a:p>
            <a:pPr algn="r" rtl="1"/>
            <a:endParaRPr lang="en-US" sz="40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پیٹر کئی  ماہ  سے اپنے انسپکٹر سے ڈرایئونگ سیکھ رہا تھا کچھ دن بعد اُسے ڈرایئونگ ٹیسٹ کیلئے جانا تھا اور وہ اسکے لئے تیار تھا۔ اس نے کار روکی اور اپنے اُستاد کی طرف سے آخری ہدایت کا انتظار کرنے لگا۔</a:t>
            </a:r>
            <a:endParaRPr lang="en-US"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a:t>
            </a:r>
            <a:endParaRPr lang="en-US"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لیکن استاد نے جو کہا اُسے توقع نہیں تھی۔ استاد نے کہا کہ اگر تمہیں ٹیسٹ پاس کرنا ہے تو انسپکٹر کو رشوت دینی ہوگی ۔ استاد نے کہا کہ اگر وہ اُسے سو ڈالرز دے تو وہ انسپکٹر کو ٹیسٹ دینے سے پہلے ہی تمیں پاس کروانے کا بندوبست کروا لے گا۔</a:t>
            </a:r>
            <a:endParaRPr lang="en-US" sz="5400" dirty="0" smtClean="0">
              <a:solidFill>
                <a:srgbClr val="000000"/>
              </a:solidFill>
              <a:latin typeface="Jameel Noori Nastaleeq" pitchFamily="2" charset="-78"/>
              <a:cs typeface="Jameel Noori Nastaleeq" pitchFamily="2" charset="-78"/>
            </a:endParaRPr>
          </a:p>
          <a:p>
            <a:pPr algn="r" rtl="1"/>
            <a:endParaRPr lang="en-US" sz="5400" dirty="0" smtClean="0">
              <a:solidFill>
                <a:srgbClr val="000000"/>
              </a:solidFill>
              <a:latin typeface="Jameel Noori Nastaleeq" pitchFamily="2" charset="-78"/>
              <a:cs typeface="Jameel Noori Nastaleeq" pitchFamily="2" charset="-78"/>
            </a:endParaRPr>
          </a:p>
          <a:p>
            <a:pPr lvl="0" algn="r" rtl="1"/>
            <a:r>
              <a:rPr lang="ur-PK" sz="5400" dirty="0" smtClean="0">
                <a:solidFill>
                  <a:srgbClr val="000000"/>
                </a:solidFill>
                <a:latin typeface="Jameel Noori Nastaleeq" pitchFamily="2" charset="-78"/>
                <a:cs typeface="Jameel Noori Nastaleeq" pitchFamily="2" charset="-78"/>
              </a:rPr>
              <a:t>اِس صورتحال کے بارے میں آپ کا کیا خیال ہے؟</a:t>
            </a:r>
            <a:endParaRPr lang="en-US" sz="5400" dirty="0" smtClean="0">
              <a:solidFill>
                <a:srgbClr val="000000"/>
              </a:solidFill>
              <a:latin typeface="Jameel Noori Nastaleeq" pitchFamily="2" charset="-78"/>
              <a:cs typeface="Jameel Noori Nastaleeq" pitchFamily="2" charset="-78"/>
            </a:endParaRPr>
          </a:p>
          <a:p>
            <a:pPr lvl="0" algn="r" rtl="1"/>
            <a:r>
              <a:rPr lang="ur-PK" sz="5400" dirty="0" smtClean="0">
                <a:solidFill>
                  <a:srgbClr val="000000"/>
                </a:solidFill>
                <a:latin typeface="Jameel Noori Nastaleeq" pitchFamily="2" charset="-78"/>
                <a:cs typeface="Jameel Noori Nastaleeq" pitchFamily="2" charset="-78"/>
              </a:rPr>
              <a:t>اِس صورتحال میں آپ کیا کریں گے؟</a:t>
            </a:r>
            <a:endParaRPr lang="en-US" sz="5400" dirty="0" smtClean="0">
              <a:solidFill>
                <a:srgbClr val="000000"/>
              </a:solidFill>
              <a:latin typeface="Jameel Noori Nastaleeq" pitchFamily="2" charset="-78"/>
              <a:cs typeface="Jameel Noori Nastaleeq" pitchFamily="2" charset="-78"/>
            </a:endParaRPr>
          </a:p>
          <a:p>
            <a:pPr lvl="0" algn="r" rtl="1"/>
            <a:endParaRPr lang="en-US" sz="4000" dirty="0" smtClean="0">
              <a:solidFill>
                <a:srgbClr val="000000"/>
              </a:solidFill>
              <a:latin typeface="Jameel Noori Nastaleeq" pitchFamily="2" charset="-78"/>
              <a:cs typeface="Jameel Noori Nastaleeq" pitchFamily="2" charset="-78"/>
            </a:endParaRPr>
          </a:p>
          <a:p>
            <a:pPr algn="r"/>
            <a:r>
              <a:rPr lang="en-US" sz="4000" dirty="0" smtClean="0">
                <a:solidFill>
                  <a:srgbClr val="000000"/>
                </a:solidFill>
                <a:latin typeface="Jameel Noori Nastaleeq" pitchFamily="2" charset="-78"/>
                <a:cs typeface="Jameel Noori Nastaleeq" pitchFamily="2" charset="-78"/>
              </a:rPr>
              <a:t> </a:t>
            </a:r>
          </a:p>
          <a:p>
            <a:pPr algn="r" rtl="1"/>
            <a:r>
              <a:rPr lang="en-US" sz="4000" dirty="0" smtClean="0">
                <a:solidFill>
                  <a:srgbClr val="000000"/>
                </a:solidFill>
                <a:latin typeface="Jameel Noori Nastaleeq" pitchFamily="2" charset="-78"/>
                <a:cs typeface="Jameel Noori Nastaleeq" pitchFamily="2" charset="-78"/>
              </a:rPr>
              <a:t> </a:t>
            </a:r>
          </a:p>
          <a:p>
            <a:pPr algn="r"/>
            <a:endParaRPr lang="en-US" sz="4000" dirty="0">
              <a:solidFill>
                <a:srgbClr val="000000"/>
              </a:solidFill>
              <a:latin typeface="Jameel Noori Nastaleeq" pitchFamily="2" charset="-78"/>
              <a:cs typeface="Jameel Noori Nastaleeq" pitchFamily="2" charset="-78"/>
            </a:endParaRPr>
          </a:p>
        </p:txBody>
      </p:sp>
      <p:grpSp>
        <p:nvGrpSpPr>
          <p:cNvPr id="7" name="Group 6"/>
          <p:cNvGrpSpPr/>
          <p:nvPr/>
        </p:nvGrpSpPr>
        <p:grpSpPr>
          <a:xfrm>
            <a:off x="12058921" y="12198605"/>
            <a:ext cx="11512280" cy="98580"/>
            <a:chOff x="4517996" y="10410325"/>
            <a:chExt cx="15868517" cy="158763"/>
          </a:xfrm>
        </p:grpSpPr>
        <p:sp>
          <p:nvSpPr>
            <p:cNvPr id="8" name="Rectangle 7"/>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lassholder for bilde 2"/>
          <p:cNvPicPr>
            <a:picLocks noGrp="1" noChangeAspect="1"/>
          </p:cNvPicPr>
          <p:nvPr>
            <p:ph type="pic" sz="quarter" idx="13"/>
          </p:nvPr>
        </p:nvPicPr>
        <p:blipFill>
          <a:blip r:embed="rId2" cstate="email">
            <a:extLst>
              <a:ext uri="{28A0092B-C50C-407E-A947-70E740481C1C}">
                <a14:useLocalDpi xmlns:a14="http://schemas.microsoft.com/office/drawing/2010/main" xmlns="" val="0"/>
              </a:ext>
            </a:extLst>
          </a:blip>
          <a:srcRect l="22129" r="22129"/>
          <a:stretch>
            <a:fillRect/>
          </a:stretch>
        </p:blipFill>
        <p:spPr>
          <a:xfrm>
            <a:off x="-528708" y="0"/>
            <a:ext cx="12585210" cy="13716000"/>
          </a:xfrm>
        </p:spPr>
      </p:pic>
      <p:sp>
        <p:nvSpPr>
          <p:cNvPr id="18"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9"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pic>
        <p:nvPicPr>
          <p:cNvPr id="20" name="Plassholder for bilde 3"/>
          <p:cNvPicPr>
            <a:picLocks noChangeAspect="1"/>
          </p:cNvPicPr>
          <p:nvPr/>
        </p:nvPicPr>
        <p:blipFill>
          <a:blip r:embed="rId3" cstate="print">
            <a:extLst>
              <a:ext uri="{28A0092B-C50C-407E-A947-70E740481C1C}">
                <a14:useLocalDpi xmlns:a14="http://schemas.microsoft.com/office/drawing/2010/main" xmlns="" val="0"/>
              </a:ext>
            </a:extLst>
          </a:blip>
          <a:srcRect l="19399" r="19399"/>
          <a:stretch>
            <a:fillRect/>
          </a:stretch>
        </p:blipFill>
        <p:spPr>
          <a:xfrm>
            <a:off x="-559198" y="0"/>
            <a:ext cx="12585210" cy="13716000"/>
          </a:xfrm>
          <a:prstGeom prst="rect">
            <a:avLst/>
          </a:prstGeom>
          <a:effectLst/>
        </p:spPr>
      </p:pic>
    </p:spTree>
    <p:extLst>
      <p:ext uri="{BB962C8B-B14F-4D97-AF65-F5344CB8AC3E}">
        <p14:creationId xmlns:p14="http://schemas.microsoft.com/office/powerpoint/2010/main" xmlns="" val="17033353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39211" y="587829"/>
            <a:ext cx="20647024" cy="1358111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کرپشن کی اقسام</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8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dirty="0">
                <a:solidFill>
                  <a:srgbClr val="000000"/>
                </a:solidFill>
                <a:latin typeface="Jameel Noori Nastaleeq" pitchFamily="2" charset="-78"/>
                <a:cs typeface="Jameel Noori Nastaleeq" pitchFamily="2" charset="-78"/>
              </a:rPr>
              <a:t>کِسی کام کیلئے غیر قانونی طور پر رقم یا خدمات کی پیشکش اور وصولی:</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sz="4400" b="1">
                <a:solidFill>
                  <a:srgbClr val="000000"/>
                </a:solidFill>
                <a:latin typeface="Jameel Noori Nastaleeq" pitchFamily="2" charset="-78"/>
                <a:cs typeface="Jameel Noori Nastaleeq" pitchFamily="2" charset="-78"/>
              </a:rPr>
              <a:t>Active</a:t>
            </a:r>
            <a:r>
              <a:rPr lang="ur-PK" sz="4400" b="1" dirty="0">
                <a:solidFill>
                  <a:srgbClr val="000000"/>
                </a:solidFill>
                <a:latin typeface="Jameel Noori Nastaleeq" pitchFamily="2" charset="-78"/>
                <a:cs typeface="Jameel Noori Nastaleeq" pitchFamily="2" charset="-78"/>
              </a:rPr>
              <a:t> فعال</a:t>
            </a:r>
            <a:r>
              <a:rPr lang="ur-PK" sz="4400" dirty="0">
                <a:solidFill>
                  <a:srgbClr val="000000"/>
                </a:solidFill>
                <a:latin typeface="Jameel Noori Nastaleeq" pitchFamily="2" charset="-78"/>
                <a:cs typeface="Jameel Noori Nastaleeq" pitchFamily="2" charset="-78"/>
              </a:rPr>
              <a:t>: 	</a:t>
            </a:r>
            <a:r>
              <a:rPr sz="4400" smtClean="0">
                <a:solidFill>
                  <a:srgbClr val="000000"/>
                </a:solidFill>
                <a:latin typeface="Jameel Noori Nastaleeq" pitchFamily="2" charset="-78"/>
                <a:cs typeface="Jameel Noori Nastaleeq" pitchFamily="2" charset="-78"/>
              </a:rPr>
              <a:t>	</a:t>
            </a:r>
            <a:r>
              <a:rPr lang="ur-PK" sz="4400" dirty="0" smtClean="0">
                <a:solidFill>
                  <a:srgbClr val="000000"/>
                </a:solidFill>
                <a:latin typeface="Jameel Noori Nastaleeq" pitchFamily="2" charset="-78"/>
                <a:cs typeface="Jameel Noori Nastaleeq" pitchFamily="2" charset="-78"/>
              </a:rPr>
              <a:t>جب </a:t>
            </a:r>
            <a:r>
              <a:rPr lang="ur-PK" sz="4400" dirty="0">
                <a:solidFill>
                  <a:srgbClr val="000000"/>
                </a:solidFill>
                <a:latin typeface="Jameel Noori Nastaleeq" pitchFamily="2" charset="-78"/>
                <a:cs typeface="Jameel Noori Nastaleeq" pitchFamily="2" charset="-78"/>
              </a:rPr>
              <a:t>رشوت دی جاتی ہے۔</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sz="4400" b="1">
                <a:solidFill>
                  <a:srgbClr val="000000"/>
                </a:solidFill>
                <a:latin typeface="Jameel Noori Nastaleeq" pitchFamily="2" charset="-78"/>
                <a:cs typeface="Jameel Noori Nastaleeq" pitchFamily="2" charset="-78"/>
              </a:rPr>
              <a:t>Passive</a:t>
            </a:r>
            <a:r>
              <a:rPr lang="ur-PK" sz="4400" b="1" dirty="0">
                <a:solidFill>
                  <a:srgbClr val="000000"/>
                </a:solidFill>
                <a:latin typeface="Jameel Noori Nastaleeq" pitchFamily="2" charset="-78"/>
                <a:cs typeface="Jameel Noori Nastaleeq" pitchFamily="2" charset="-78"/>
              </a:rPr>
              <a:t> غیر فعال:</a:t>
            </a:r>
            <a:r>
              <a:rPr lang="ur-PK" sz="4400" dirty="0">
                <a:solidFill>
                  <a:srgbClr val="000000"/>
                </a:solidFill>
                <a:latin typeface="Jameel Noori Nastaleeq" pitchFamily="2" charset="-78"/>
                <a:cs typeface="Jameel Noori Nastaleeq" pitchFamily="2" charset="-78"/>
              </a:rPr>
              <a:t> 	</a:t>
            </a:r>
            <a:r>
              <a:rPr sz="4400" smtClean="0">
                <a:solidFill>
                  <a:srgbClr val="000000"/>
                </a:solidFill>
                <a:latin typeface="Jameel Noori Nastaleeq" pitchFamily="2" charset="-78"/>
                <a:cs typeface="Jameel Noori Nastaleeq" pitchFamily="2" charset="-78"/>
              </a:rPr>
              <a:t>	</a:t>
            </a:r>
            <a:r>
              <a:rPr lang="ur-PK" sz="4400" dirty="0" smtClean="0">
                <a:solidFill>
                  <a:srgbClr val="000000"/>
                </a:solidFill>
                <a:latin typeface="Jameel Noori Nastaleeq" pitchFamily="2" charset="-78"/>
                <a:cs typeface="Jameel Noori Nastaleeq" pitchFamily="2" charset="-78"/>
              </a:rPr>
              <a:t>جب </a:t>
            </a:r>
            <a:r>
              <a:rPr lang="ur-PK" sz="4400" dirty="0">
                <a:solidFill>
                  <a:srgbClr val="000000"/>
                </a:solidFill>
                <a:latin typeface="Jameel Noori Nastaleeq" pitchFamily="2" charset="-78"/>
                <a:cs typeface="Jameel Noori Nastaleeq" pitchFamily="2" charset="-78"/>
              </a:rPr>
              <a:t>رشوت وصول کی جاتی ہے۔</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b="1" dirty="0">
                <a:solidFill>
                  <a:srgbClr val="000000"/>
                </a:solidFill>
                <a:latin typeface="Jameel Noori Nastaleeq" pitchFamily="2" charset="-78"/>
                <a:cs typeface="Jameel Noori Nastaleeq" pitchFamily="2" charset="-78"/>
              </a:rPr>
              <a:t>کمیشن (</a:t>
            </a:r>
            <a:r>
              <a:rPr sz="4400" b="1">
                <a:solidFill>
                  <a:srgbClr val="000000"/>
                </a:solidFill>
                <a:latin typeface="Jameel Noori Nastaleeq" pitchFamily="2" charset="-78"/>
                <a:cs typeface="Jameel Noori Nastaleeq" pitchFamily="2" charset="-78"/>
              </a:rPr>
              <a:t>Kick Back</a:t>
            </a:r>
            <a:r>
              <a:rPr lang="ur-PK" sz="4400" b="1" dirty="0">
                <a:solidFill>
                  <a:srgbClr val="000000"/>
                </a:solidFill>
                <a:latin typeface="Jameel Noori Nastaleeq" pitchFamily="2" charset="-78"/>
                <a:cs typeface="Jameel Noori Nastaleeq" pitchFamily="2" charset="-78"/>
              </a:rPr>
              <a:t>)</a:t>
            </a:r>
            <a:r>
              <a:rPr sz="4400" b="1">
                <a:solidFill>
                  <a:srgbClr val="000000"/>
                </a:solidFill>
                <a:latin typeface="Jameel Noori Nastaleeq" pitchFamily="2" charset="-78"/>
                <a:cs typeface="Jameel Noori Nastaleeq" pitchFamily="2" charset="-78"/>
              </a:rPr>
              <a:t>	</a:t>
            </a:r>
            <a:r>
              <a:rPr sz="4400" b="1" smtClean="0">
                <a:solidFill>
                  <a:srgbClr val="000000"/>
                </a:solidFill>
                <a:latin typeface="Jameel Noori Nastaleeq" pitchFamily="2" charset="-78"/>
                <a:cs typeface="Jameel Noori Nastaleeq" pitchFamily="2" charset="-78"/>
              </a:rPr>
              <a:t>	</a:t>
            </a:r>
            <a:r>
              <a:rPr lang="ur-PK" sz="4400" dirty="0" smtClean="0">
                <a:solidFill>
                  <a:srgbClr val="000000"/>
                </a:solidFill>
                <a:latin typeface="Jameel Noori Nastaleeq" pitchFamily="2" charset="-78"/>
                <a:cs typeface="Jameel Noori Nastaleeq" pitchFamily="2" charset="-78"/>
              </a:rPr>
              <a:t> </a:t>
            </a:r>
            <a:r>
              <a:rPr lang="ur-PK" sz="4400" dirty="0">
                <a:solidFill>
                  <a:srgbClr val="000000"/>
                </a:solidFill>
                <a:latin typeface="Jameel Noori Nastaleeq" pitchFamily="2" charset="-78"/>
                <a:cs typeface="Jameel Noori Nastaleeq" pitchFamily="2" charset="-78"/>
              </a:rPr>
              <a:t>غیر قانونی کمیشن</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b="1" dirty="0">
                <a:solidFill>
                  <a:srgbClr val="000000"/>
                </a:solidFill>
                <a:latin typeface="Jameel Noori Nastaleeq" pitchFamily="2" charset="-78"/>
                <a:cs typeface="Jameel Noori Nastaleeq" pitchFamily="2" charset="-78"/>
              </a:rPr>
              <a:t>اقرباء پروری :</a:t>
            </a:r>
            <a:r>
              <a:rPr lang="ur-PK" sz="4400" dirty="0">
                <a:solidFill>
                  <a:srgbClr val="000000"/>
                </a:solidFill>
                <a:latin typeface="Jameel Noori Nastaleeq" pitchFamily="2" charset="-78"/>
                <a:cs typeface="Jameel Noori Nastaleeq" pitchFamily="2" charset="-78"/>
              </a:rPr>
              <a:t> 		</a:t>
            </a:r>
            <a:r>
              <a:rPr lang="ur-PK" sz="4400" dirty="0" smtClean="0">
                <a:solidFill>
                  <a:srgbClr val="000000"/>
                </a:solidFill>
                <a:latin typeface="Jameel Noori Nastaleeq" pitchFamily="2" charset="-78"/>
                <a:cs typeface="Jameel Noori Nastaleeq" pitchFamily="2" charset="-78"/>
              </a:rPr>
              <a:t>رشتے </a:t>
            </a:r>
            <a:r>
              <a:rPr lang="ur-PK" sz="4400" dirty="0">
                <a:solidFill>
                  <a:srgbClr val="000000"/>
                </a:solidFill>
                <a:latin typeface="Jameel Noori Nastaleeq" pitchFamily="2" charset="-78"/>
                <a:cs typeface="Jameel Noori Nastaleeq" pitchFamily="2" charset="-78"/>
              </a:rPr>
              <a:t>داروں اور دوستوں کو نوازنا۔</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b="1" dirty="0">
                <a:solidFill>
                  <a:srgbClr val="000000"/>
                </a:solidFill>
                <a:latin typeface="Jameel Noori Nastaleeq" pitchFamily="2" charset="-78"/>
                <a:cs typeface="Jameel Noori Nastaleeq" pitchFamily="2" charset="-78"/>
              </a:rPr>
              <a:t>سہولت کاری کا معاوضہ:</a:t>
            </a:r>
            <a:r>
              <a:rPr lang="ur-PK" sz="4400" dirty="0">
                <a:solidFill>
                  <a:srgbClr val="000000"/>
                </a:solidFill>
                <a:latin typeface="Jameel Noori Nastaleeq" pitchFamily="2" charset="-78"/>
                <a:cs typeface="Jameel Noori Nastaleeq" pitchFamily="2" charset="-78"/>
              </a:rPr>
              <a:t> 	</a:t>
            </a:r>
            <a:r>
              <a:rPr sz="4400" smtClean="0">
                <a:solidFill>
                  <a:srgbClr val="000000"/>
                </a:solidFill>
                <a:latin typeface="Jameel Noori Nastaleeq" pitchFamily="2" charset="-78"/>
                <a:cs typeface="Jameel Noori Nastaleeq" pitchFamily="2" charset="-78"/>
              </a:rPr>
              <a:t>	</a:t>
            </a:r>
            <a:r>
              <a:rPr lang="ur-PK" sz="4400" dirty="0" smtClean="0">
                <a:solidFill>
                  <a:srgbClr val="000000"/>
                </a:solidFill>
                <a:latin typeface="Jameel Noori Nastaleeq" pitchFamily="2" charset="-78"/>
                <a:cs typeface="Jameel Noori Nastaleeq" pitchFamily="2" charset="-78"/>
              </a:rPr>
              <a:t>قانونی </a:t>
            </a:r>
            <a:r>
              <a:rPr lang="ur-PK" sz="4400" dirty="0">
                <a:solidFill>
                  <a:srgbClr val="000000"/>
                </a:solidFill>
                <a:latin typeface="Jameel Noori Nastaleeq" pitchFamily="2" charset="-78"/>
                <a:cs typeface="Jameel Noori Nastaleeq" pitchFamily="2" charset="-78"/>
              </a:rPr>
              <a:t>اور جائز کام کیلئے پیسے کا مطالبہ کرنا۔</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b="1" dirty="0">
                <a:solidFill>
                  <a:srgbClr val="000000"/>
                </a:solidFill>
                <a:latin typeface="Jameel Noori Nastaleeq" pitchFamily="2" charset="-78"/>
                <a:cs typeface="Jameel Noori Nastaleeq" pitchFamily="2" charset="-78"/>
              </a:rPr>
              <a:t>خفیہ لین دین:		</a:t>
            </a:r>
            <a:r>
              <a:rPr lang="ur-PK" sz="4400" dirty="0">
                <a:solidFill>
                  <a:srgbClr val="000000"/>
                </a:solidFill>
                <a:latin typeface="Jameel Noori Nastaleeq" pitchFamily="2" charset="-78"/>
                <a:cs typeface="Jameel Noori Nastaleeq" pitchFamily="2" charset="-78"/>
              </a:rPr>
              <a:t> دو یا دو سے زیادہ  پارٹیوں کے درمیان خفیہ اور غیر قانونی معاہدہ۔</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b="1" dirty="0">
                <a:solidFill>
                  <a:srgbClr val="000000"/>
                </a:solidFill>
                <a:latin typeface="Jameel Noori Nastaleeq" pitchFamily="2" charset="-78"/>
                <a:cs typeface="Jameel Noori Nastaleeq" pitchFamily="2" charset="-78"/>
              </a:rPr>
              <a:t>غبن، خیانت:</a:t>
            </a:r>
            <a:r>
              <a:rPr lang="ur-PK" sz="4400" dirty="0">
                <a:solidFill>
                  <a:srgbClr val="000000"/>
                </a:solidFill>
                <a:latin typeface="Jameel Noori Nastaleeq" pitchFamily="2" charset="-78"/>
                <a:cs typeface="Jameel Noori Nastaleeq" pitchFamily="2" charset="-78"/>
              </a:rPr>
              <a:t> 		امانت میں خیانت کرنا کسی مقصد کیلئے دی گئی رقم کا غلط استعمال کرنا۔</a:t>
            </a:r>
            <a:endParaRPr sz="4400">
              <a:solidFill>
                <a:srgbClr val="000000"/>
              </a:solidFill>
              <a:latin typeface="Jameel Noori Nastaleeq" pitchFamily="2" charset="-78"/>
              <a:cs typeface="Jameel Noori Nastaleeq" pitchFamily="2" charset="-78"/>
            </a:endParaRPr>
          </a:p>
          <a:p>
            <a:pPr algn="r" rtl="1"/>
            <a:r>
              <a:rPr lang="ur-PK" sz="4400" dirty="0">
                <a:solidFill>
                  <a:srgbClr val="000000"/>
                </a:solidFill>
                <a:latin typeface="Jameel Noori Nastaleeq" pitchFamily="2" charset="-78"/>
                <a:cs typeface="Jameel Noori Nastaleeq" pitchFamily="2" charset="-78"/>
              </a:rPr>
              <a:t> </a:t>
            </a:r>
            <a:endParaRPr sz="4400">
              <a:solidFill>
                <a:srgbClr val="000000"/>
              </a:solidFill>
              <a:latin typeface="Jameel Noori Nastaleeq" pitchFamily="2" charset="-78"/>
              <a:cs typeface="Jameel Noori Nastaleeq" pitchFamily="2" charset="-78"/>
            </a:endParaRPr>
          </a:p>
          <a:p>
            <a:pPr algn="r" rtl="1"/>
            <a:r>
              <a:rPr lang="ur-PK" sz="4400" dirty="0">
                <a:solidFill>
                  <a:srgbClr val="000000"/>
                </a:solidFill>
                <a:latin typeface="Jameel Noori Nastaleeq" pitchFamily="2" charset="-78"/>
                <a:cs typeface="Jameel Noori Nastaleeq" pitchFamily="2" charset="-78"/>
              </a:rPr>
              <a:t>سوال:			 کیا کبھی آپ کا اوپر دی گئی کرپشن / بدعنوانیوں سے واسطہ ہوا ہے۔</a:t>
            </a:r>
            <a:endParaRPr sz="4400">
              <a:solidFill>
                <a:srgbClr val="000000"/>
              </a:solidFill>
              <a:latin typeface="Jameel Noori Nastaleeq" pitchFamily="2" charset="-78"/>
              <a:cs typeface="Jameel Noori Nastaleeq" pitchFamily="2" charset="-78"/>
            </a:endParaRPr>
          </a:p>
          <a:p>
            <a:pPr algn="r" rtl="1"/>
            <a:r>
              <a:rPr lang="ur-PK" sz="3600" dirty="0">
                <a:solidFill>
                  <a:srgbClr val="000000"/>
                </a:solidFill>
                <a:latin typeface="Jameel Noori Nastaleeq" pitchFamily="2" charset="-78"/>
                <a:cs typeface="Jameel Noori Nastaleeq" pitchFamily="2" charset="-78"/>
              </a:rPr>
              <a:t> </a:t>
            </a:r>
            <a:endParaRPr sz="3600">
              <a:solidFill>
                <a:srgbClr val="000000"/>
              </a:solidFill>
              <a:latin typeface="Jameel Noori Nastaleeq" pitchFamily="2" charset="-78"/>
              <a:cs typeface="Jameel Noori Nastaleeq" pitchFamily="2" charset="-78"/>
            </a:endParaRPr>
          </a:p>
          <a:p>
            <a:pPr algn="r" rtl="1"/>
            <a:r>
              <a:rPr sz="3600">
                <a:solidFill>
                  <a:srgbClr val="000000"/>
                </a:solidFill>
                <a:latin typeface="Jameel Noori Nastaleeq" pitchFamily="2" charset="-78"/>
                <a:cs typeface="Jameel Noori Nastaleeq" pitchFamily="2" charset="-78"/>
              </a:rPr>
              <a:t> </a:t>
            </a:r>
          </a:p>
          <a:p>
            <a:pPr marL="685811" indent="-685811" algn="r" rtl="1"/>
            <a:endParaRPr lang="en-US" sz="36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0048581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662392" y="5416955"/>
            <a:ext cx="23053964" cy="426997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28700" b="1" dirty="0">
                <a:solidFill>
                  <a:srgbClr val="000000"/>
                </a:solidFill>
                <a:latin typeface="Jameel Noori Nastaleeq" pitchFamily="2" charset="-78"/>
                <a:cs typeface="Jameel Noori Nastaleeq" pitchFamily="2" charset="-78"/>
              </a:rPr>
              <a:t>کرپشن کہاں ہوتا ہے؟</a:t>
            </a:r>
            <a:endParaRPr sz="287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1581786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0" y="778973"/>
            <a:ext cx="19599991" cy="201589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r" rtl="1"/>
            <a:r>
              <a:rPr lang="ur-PK" sz="11500" b="1" dirty="0" smtClean="0">
                <a:solidFill>
                  <a:srgbClr val="002060"/>
                </a:solidFill>
                <a:latin typeface="Jameel Noori Nastaleeq" pitchFamily="2" charset="-78"/>
                <a:cs typeface="Jameel Noori Nastaleeq" pitchFamily="2" charset="-78"/>
              </a:rPr>
              <a:t>کرپشن کہاں ہوتا ہے؟</a:t>
            </a:r>
            <a:endParaRPr lang="en-US" sz="11500" dirty="0">
              <a:solidFill>
                <a:srgbClr val="002060"/>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extLst>
              <p:ext uri="{D42A27DB-BD31-4B8C-83A1-F6EECF244321}">
                <p14:modId xmlns:p14="http://schemas.microsoft.com/office/powerpoint/2010/main" xmlns="" val="2490713340"/>
              </p:ext>
            </p:extLst>
          </p:nvPr>
        </p:nvGraphicFramePr>
        <p:xfrm>
          <a:off x="2829434" y="2681665"/>
          <a:ext cx="19208318" cy="1039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589689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44387" y="718456"/>
            <a:ext cx="20647024" cy="1220227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اِنفرادی کرپشن  کی نشانیاں</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4000" b="1" smtClean="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ایسی </a:t>
            </a:r>
            <a:r>
              <a:rPr lang="ur-PK" sz="5400" dirty="0">
                <a:solidFill>
                  <a:srgbClr val="000000"/>
                </a:solidFill>
                <a:latin typeface="Jameel Noori Nastaleeq" pitchFamily="2" charset="-78"/>
                <a:cs typeface="Jameel Noori Nastaleeq" pitchFamily="2" charset="-78"/>
              </a:rPr>
              <a:t>طرز زندگی جو آمدنی سے مطابقت نہ  رکھتی ہو (آمدنی کے مقابلے میں ذیادہ اخراجات)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جان بوجھ کر اکیلے کام کرنا یا ہمیشہ اپنی پسند کے دوستوں کے ساتھ کام کرنا۔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خفیہ فون کالیں۔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پیٹی کیش رجسٹروں میں عام طور پر غلطیاں اور  </a:t>
            </a:r>
            <a:r>
              <a:rPr sz="5400">
                <a:solidFill>
                  <a:srgbClr val="000000"/>
                </a:solidFill>
                <a:latin typeface="Jameel Noori Nastaleeq" pitchFamily="2" charset="-78"/>
                <a:cs typeface="Jameel Noori Nastaleeq" pitchFamily="2" charset="-78"/>
              </a:rPr>
              <a:t>round figures </a:t>
            </a:r>
            <a:r>
              <a:rPr lang="ur-PK" sz="5400" dirty="0">
                <a:solidFill>
                  <a:srgbClr val="000000"/>
                </a:solidFill>
                <a:latin typeface="Jameel Noori Nastaleeq" pitchFamily="2" charset="-78"/>
                <a:cs typeface="Jameel Noori Nastaleeq" pitchFamily="2" charset="-78"/>
              </a:rPr>
              <a:t>  کا استعمال کرنا۔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عام طور پر   </a:t>
            </a:r>
            <a:r>
              <a:rPr sz="5400">
                <a:solidFill>
                  <a:srgbClr val="000000"/>
                </a:solidFill>
                <a:latin typeface="Jameel Noori Nastaleeq" pitchFamily="2" charset="-78"/>
                <a:cs typeface="Jameel Noori Nastaleeq" pitchFamily="2" charset="-78"/>
              </a:rPr>
              <a:t>invoices</a:t>
            </a:r>
            <a:r>
              <a:rPr lang="ur-PK" sz="5400" dirty="0">
                <a:solidFill>
                  <a:srgbClr val="000000"/>
                </a:solidFill>
                <a:latin typeface="Jameel Noori Nastaleeq" pitchFamily="2" charset="-78"/>
                <a:cs typeface="Jameel Noori Nastaleeq" pitchFamily="2" charset="-78"/>
              </a:rPr>
              <a:t>اور کیش میموز کا غلط یا غائب ہونا۔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جھنجھلاہٹ مشکوک حرکات وسکنات اور جارحانہ رویہّ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معاملات کو خفیہ رکھنا اور ذمہ داریوں کو بانٹنے سے  گریز کرنا۔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گاہگوں اور سپلائزر سےغیر معمولی ذاتی تعلقات۔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نشے کی عادت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ہمیشہ جلدی آنا اور دیر سے جانا</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8323381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208314"/>
            <a:ext cx="20647024" cy="1236796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11500" b="1" dirty="0">
                <a:solidFill>
                  <a:srgbClr val="002060"/>
                </a:solidFill>
                <a:latin typeface="Jameel Noori Nastaleeq" pitchFamily="2" charset="-78"/>
                <a:cs typeface="Jameel Noori Nastaleeq" pitchFamily="2" charset="-78"/>
              </a:rPr>
              <a:t>میرے اعمال اور  </a:t>
            </a:r>
            <a:r>
              <a:rPr lang="ur-PK" sz="11500" b="1" dirty="0" smtClean="0">
                <a:solidFill>
                  <a:srgbClr val="002060"/>
                </a:solidFill>
                <a:latin typeface="Jameel Noori Nastaleeq" pitchFamily="2" charset="-78"/>
                <a:cs typeface="Jameel Noori Nastaleeq" pitchFamily="2" charset="-78"/>
              </a:rPr>
              <a:t>کردار</a:t>
            </a:r>
            <a:endParaRPr sz="11500" b="1" smtClean="0">
              <a:solidFill>
                <a:srgbClr val="002060"/>
              </a:solidFill>
              <a:latin typeface="Jameel Noori Nastaleeq" pitchFamily="2" charset="-78"/>
              <a:cs typeface="Jameel Noori Nastaleeq" pitchFamily="2" charset="-78"/>
            </a:endParaRPr>
          </a:p>
          <a:p>
            <a:pPr algn="r" rtl="1"/>
            <a:endParaRPr sz="4400">
              <a:solidFill>
                <a:srgbClr val="000000"/>
              </a:solidFill>
              <a:latin typeface="Jameel Noori Nastaleeq" pitchFamily="2" charset="-78"/>
              <a:cs typeface="Jameel Noori Nastaleeq" pitchFamily="2" charset="-78"/>
            </a:endParaRPr>
          </a:p>
          <a:p>
            <a:pPr algn="r" rtl="1"/>
            <a:r>
              <a:rPr lang="ur-PK" sz="6000" b="1" dirty="0">
                <a:solidFill>
                  <a:srgbClr val="000000"/>
                </a:solidFill>
                <a:latin typeface="Jameel Noori Nastaleeq" pitchFamily="2" charset="-78"/>
                <a:cs typeface="Jameel Noori Nastaleeq" pitchFamily="2" charset="-78"/>
              </a:rPr>
              <a:t>اپنے آپ  سے چند سوالات:۔</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کیا مجھے بُرا محسوس ہوگا اگر میرے ساتھ کام کرنے والے اور میرے ڈونر میرے کام کے  بارے میں معلوم کریں اور با خبر رہیں ۔</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کیا میں کچھ افراد کو جوابدہ ہوں؟ اور پالیسیوں پر عمل کرنے کا پابند ہوں؟</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اپنے احتساب کیلئے تیار ہوں؟</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کیا میرے کام کرنے کے طریقہ کار میں دوسرے کی عزت کرنا شامل ہے؟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اگر لوگ میرے اعمال کو دہرائیں تو کیا اِس سے دوسروں کو نقصان ہوگا۔   </a:t>
            </a:r>
            <a:endParaRPr>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dirty="0">
                <a:solidFill>
                  <a:srgbClr val="000000"/>
                </a:solidFill>
                <a:latin typeface="Jameel Noori Nastaleeq" pitchFamily="2" charset="-78"/>
                <a:cs typeface="Jameel Noori Nastaleeq" pitchFamily="2" charset="-78"/>
              </a:rPr>
              <a:t>میرے ادارے میں ؟ </a:t>
            </a:r>
            <a:endParaRPr sz="36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dirty="0">
                <a:solidFill>
                  <a:srgbClr val="000000"/>
                </a:solidFill>
                <a:latin typeface="Jameel Noori Nastaleeq" pitchFamily="2" charset="-78"/>
                <a:cs typeface="Jameel Noori Nastaleeq" pitchFamily="2" charset="-78"/>
              </a:rPr>
              <a:t>میری کمیونٹی میں</a:t>
            </a:r>
            <a:r>
              <a:rPr lang="ur-PK" dirty="0" smtClean="0">
                <a:solidFill>
                  <a:srgbClr val="000000"/>
                </a:solidFill>
                <a:latin typeface="Jameel Noori Nastaleeq" pitchFamily="2" charset="-78"/>
                <a:cs typeface="Jameel Noori Nastaleeq" pitchFamily="2" charset="-78"/>
              </a:rPr>
              <a:t>؟</a:t>
            </a:r>
            <a:endParaRPr sz="8000">
              <a:solidFill>
                <a:srgbClr val="000000"/>
              </a:solidFill>
              <a:latin typeface="Jameel Noori Nastaleeq" pitchFamily="2" charset="-78"/>
              <a:cs typeface="Jameel Noori Nastaleeq" pitchFamily="2" charset="-78"/>
            </a:endParaRPr>
          </a:p>
          <a:p>
            <a:pPr algn="r" rtl="1"/>
            <a:r>
              <a:rPr lang="ar-SA" dirty="0">
                <a:solidFill>
                  <a:srgbClr val="000000"/>
                </a:solidFill>
                <a:latin typeface="Jameel Noori Nastaleeq" pitchFamily="2" charset="-78"/>
                <a:cs typeface="Jameel Noori Nastaleeq" pitchFamily="2" charset="-78"/>
              </a:rPr>
              <a:t> </a:t>
            </a:r>
            <a:endParaRPr lang="en-US" sz="46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423989941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979714"/>
            <a:ext cx="20647024" cy="1233359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اداروں میں کرپشن کی نشانیاں</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72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کمزور اور ڈھیلا ڈھالا مالیاتی نظام کرپشن کو چھپا سکتا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دو طرفہ ناجائز  رقوم کا حصول ،یعنی ایک ہی پراجیکٹ پر عمل درآمد کیلئے دو یا دو سے زائد  ڈونرز سے فنڈ حاصل کرنا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سامان کی خریداری یا خدمات کیلئے جعلی بل انوایسئس وغیرہ۔</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پالیساں اور طریقہ کار کی عدم موجودگی اور عمل دراآمد نہ ہونے کی صورت میں مندرجہ ذیل قسم کی پردہ پوشی ہوتی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ناجائز کمیشن  یہ ایسا کمیشن ہے جو ادارے کیلئے اشیاء خریدنے کا یا کرائے  پر لینے کا ذمہ دار  شخص اپنے ذاتی مفاد کیلئے حاصل کرتا /کرتی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کمیونٹی کے لوگوں سے سہولت حاصل کرنا جس میں جنسی مطالبہ بھی شامل ہوسکتا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فرضی ملازمت</a:t>
            </a:r>
            <a:r>
              <a:rPr sz="5400">
                <a:solidFill>
                  <a:srgbClr val="000000"/>
                </a:solidFill>
                <a:latin typeface="Jameel Noori Nastaleeq" pitchFamily="2" charset="-78"/>
                <a:cs typeface="Jameel Noori Nastaleeq" pitchFamily="2" charset="-78"/>
              </a:rPr>
              <a:t>   Ghost Employees </a:t>
            </a:r>
            <a:r>
              <a:rPr lang="ur-PK" sz="5400" dirty="0">
                <a:solidFill>
                  <a:srgbClr val="000000"/>
                </a:solidFill>
                <a:latin typeface="Jameel Noori Nastaleeq" pitchFamily="2" charset="-78"/>
                <a:cs typeface="Jameel Noori Nastaleeq" pitchFamily="2" charset="-78"/>
              </a:rPr>
              <a:t> ایسے ملازمین   جن کا تذکرہ صرف کاغذات میں ہوتا ہے تاکہ پروجیکٹ کی رقم بڑھا </a:t>
            </a:r>
            <a:r>
              <a:rPr lang="ur-PK" sz="5400" dirty="0" smtClean="0">
                <a:solidFill>
                  <a:srgbClr val="000000"/>
                </a:solidFill>
                <a:latin typeface="Jameel Noori Nastaleeq" pitchFamily="2" charset="-78"/>
                <a:cs typeface="Jameel Noori Nastaleeq" pitchFamily="2" charset="-78"/>
              </a:rPr>
              <a:t>کر</a:t>
            </a:r>
            <a:endParaRPr sz="5400" smtClean="0">
              <a:solidFill>
                <a:srgbClr val="000000"/>
              </a:solidFill>
              <a:latin typeface="Jameel Noori Nastaleeq" pitchFamily="2" charset="-78"/>
              <a:cs typeface="Jameel Noori Nastaleeq" pitchFamily="2" charset="-78"/>
            </a:endParaRP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حاصل کی جاسکے۔</a:t>
            </a:r>
            <a:endParaRPr sz="5400">
              <a:solidFill>
                <a:srgbClr val="000000"/>
              </a:solidFill>
              <a:latin typeface="Jameel Noori Nastaleeq" pitchFamily="2" charset="-78"/>
              <a:cs typeface="Jameel Noori Nastaleeq" pitchFamily="2" charset="-78"/>
            </a:endParaRPr>
          </a:p>
          <a:p>
            <a:pPr algn="r"/>
            <a:r>
              <a:rPr lang="ar-SA" sz="5400" dirty="0">
                <a:solidFill>
                  <a:srgbClr val="000000"/>
                </a:solidFill>
                <a:latin typeface="Jameel Noori Nastaleeq" pitchFamily="2" charset="-78"/>
                <a:cs typeface="Jameel Noori Nastaleeq" pitchFamily="2" charset="-78"/>
              </a:rPr>
              <a:t> </a:t>
            </a:r>
            <a:endParaRPr lang="en-US"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42235667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240972" y="2612571"/>
            <a:ext cx="24377650" cy="82176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ts val="600"/>
              </a:spcAft>
              <a:buClrTx/>
              <a:buSzTx/>
              <a:buFontTx/>
              <a:buNone/>
              <a:tabLst/>
            </a:pPr>
            <a:r>
              <a:rPr kumimoji="0" lang="ur-PK" altLang="zh-CN" sz="8000" b="1" i="0" u="none" strike="noStrike" cap="none" normalizeH="0" baseline="0" dirty="0" smtClean="0">
                <a:ln>
                  <a:noFill/>
                </a:ln>
                <a:solidFill>
                  <a:srgbClr val="002060"/>
                </a:solidFill>
                <a:effectLst/>
                <a:latin typeface="Jameel Noori Nastaleeq" pitchFamily="2" charset="-78"/>
                <a:ea typeface="SimSun" pitchFamily="2" charset="-122"/>
                <a:cs typeface="Jameel Noori Nastaleeq" pitchFamily="2" charset="-78"/>
              </a:rPr>
              <a:t>اداروں میں کرپشن کی نشانیاں</a:t>
            </a:r>
            <a:r>
              <a:rPr kumimoji="0" lang="ur-PK" altLang="zh-CN" sz="8000" b="1" i="0" u="none" strike="noStrike" cap="none" normalizeH="0" baseline="0" dirty="0" smtClean="0">
                <a:ln>
                  <a:noFill/>
                </a:ln>
                <a:solidFill>
                  <a:srgbClr val="002060"/>
                </a:solidFill>
                <a:effectLst/>
                <a:latin typeface="Jameel Noori Nastaleeq" pitchFamily="2" charset="-78"/>
                <a:ea typeface="SimSun" pitchFamily="2" charset="-122"/>
                <a:cs typeface="Jameel Noori Nastaleeq" pitchFamily="2" charset="-78"/>
              </a:rPr>
              <a:t>:</a:t>
            </a:r>
            <a:endParaRPr kumimoji="0" lang="en-US" altLang="zh-CN" sz="8000" b="1" i="0" u="none" strike="noStrike" cap="none" normalizeH="0" baseline="0" dirty="0" smtClean="0">
              <a:ln>
                <a:noFill/>
              </a:ln>
              <a:solidFill>
                <a:srgbClr val="002060"/>
              </a:solidFill>
              <a:effectLst/>
              <a:latin typeface="Jameel Noori Nastaleeq" pitchFamily="2" charset="-78"/>
              <a:ea typeface="SimSun" pitchFamily="2" charset="-122"/>
              <a:cs typeface="Jameel Noori Nastaleeq" pitchFamily="2" charset="-78"/>
            </a:endParaRPr>
          </a:p>
          <a:p>
            <a:pPr marL="0" marR="0" lvl="0" indent="0" algn="r" defTabSz="914400" rtl="1" eaLnBrk="1" fontAlgn="base" latinLnBrk="0" hangingPunct="1">
              <a:lnSpc>
                <a:spcPct val="100000"/>
              </a:lnSpc>
              <a:spcBef>
                <a:spcPct val="0"/>
              </a:spcBef>
              <a:spcAft>
                <a:spcPts val="600"/>
              </a:spcAft>
              <a:buClrTx/>
              <a:buSzTx/>
              <a:buFontTx/>
              <a:buNone/>
              <a:tabLst/>
            </a:pPr>
            <a:endParaRPr kumimoji="0" lang="en-US" altLang="zh-CN" sz="7200" b="0" i="0" u="none" strike="noStrike" cap="none" normalizeH="0" baseline="0" dirty="0" smtClean="0">
              <a:ln>
                <a:noFill/>
              </a:ln>
              <a:solidFill>
                <a:srgbClr val="00206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ts val="600"/>
              </a:spcAft>
              <a:buClrTx/>
              <a:buSzTx/>
              <a:buFontTx/>
              <a:buChar char="•"/>
              <a:tabLst/>
            </a:pPr>
            <a:r>
              <a:rPr kumimoji="0" lang="ur-PK" altLang="zh-CN" sz="48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پیچیدہ قانونی ڈھانچہ </a:t>
            </a:r>
            <a:r>
              <a:rPr kumimoji="0" lang="en-US" altLang="zh-CN" sz="48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 Complicated legal structure </a:t>
            </a:r>
            <a:r>
              <a:rPr kumimoji="0" lang="ur-PK" altLang="zh-CN" sz="48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اِس قسم کے کرپشن کو چھپا سکتا ہے۔</a:t>
            </a: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ts val="600"/>
              </a:spcAft>
              <a:buClrTx/>
              <a:buSzTx/>
              <a:buFontTx/>
              <a:buChar char="•"/>
              <a:tabLst/>
            </a:pPr>
            <a:r>
              <a:rPr kumimoji="0" lang="ur-PK" altLang="zh-CN" sz="48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فرضی این جی اوز جو صرف رقوم بٹورنے کیلئے بنائی گئی ہوں۔</a:t>
            </a: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ts val="600"/>
              </a:spcAft>
              <a:buClrTx/>
              <a:buSzTx/>
              <a:buFontTx/>
              <a:buChar char="•"/>
              <a:tabLst/>
            </a:pPr>
            <a:r>
              <a:rPr kumimoji="0" lang="ur-PK" altLang="zh-CN" sz="48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تمام اختیارات ایک شخص کے ہاتھ میں ہوں بورڈ ممبران اور ڈائرئکٹروں کیلئے اور کام کرنے کا کوئی سسٹم موجود نا ہو۔</a:t>
            </a: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ts val="600"/>
              </a:spcAft>
              <a:buClrTx/>
              <a:buSzTx/>
              <a:buFontTx/>
              <a:buChar char="•"/>
              <a:tabLst/>
            </a:pPr>
            <a:r>
              <a:rPr kumimoji="0" lang="ur-PK" altLang="zh-CN" sz="48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عجیب و غریب اور رپورٹ کرنے میں تاخیر پچھلی رپورٹوں سے نکال کر نئی رپورٹ میں لگانا   </a:t>
            </a:r>
            <a:r>
              <a:rPr kumimoji="0" lang="en-US" altLang="zh-CN" sz="48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Cut and Paste </a:t>
            </a:r>
            <a:r>
              <a:rPr kumimoji="0" lang="ur-PK" altLang="zh-CN" sz="48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 وغیرہ مندرجہ ذیل قسم کے کرپشن کو چھپا سکتا ہے۔</a:t>
            </a: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ts val="600"/>
              </a:spcAft>
              <a:buClrTx/>
              <a:buSzTx/>
              <a:buFontTx/>
              <a:buChar char="•"/>
              <a:tabLst/>
            </a:pPr>
            <a:r>
              <a:rPr kumimoji="0" lang="ur-PK" altLang="zh-CN" sz="48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 دو  ڈونرز  سے ایک ہی پراجیکٹ کیلئے  فنڈ کا حصول۔</a:t>
            </a: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ts val="600"/>
              </a:spcAft>
              <a:buClrTx/>
              <a:buSzTx/>
              <a:buFontTx/>
              <a:buChar char="•"/>
              <a:tabLst/>
            </a:pPr>
            <a:r>
              <a:rPr kumimoji="0" lang="ur-PK" altLang="zh-CN" sz="48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 یہ حقیقت کہ کوئی سرگرمی نہیں کی گئی لیکن رپورٹ کردی گئی۔</a:t>
            </a: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0" eaLnBrk="0" fontAlgn="base" latinLnBrk="0" hangingPunct="0">
              <a:lnSpc>
                <a:spcPct val="100000"/>
              </a:lnSpc>
              <a:spcBef>
                <a:spcPct val="0"/>
              </a:spcBef>
              <a:spcAft>
                <a:spcPts val="600"/>
              </a:spcAft>
              <a:buClrTx/>
              <a:buSzTx/>
              <a:buFontTx/>
              <a:buNone/>
              <a:tabLst/>
            </a:pPr>
            <a:endParaRPr kumimoji="0" lang="en-US" altLang="zh-CN" sz="4800" b="0" i="0" u="none" strike="noStrike" cap="none" normalizeH="0" baseline="0" dirty="0" smtClean="0">
              <a:ln>
                <a:noFill/>
              </a:ln>
              <a:solidFill>
                <a:srgbClr val="000000"/>
              </a:solidFill>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7370456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85800"/>
            <a:ext cx="20647024" cy="941074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ar-SA" sz="8000" b="1" dirty="0">
                <a:solidFill>
                  <a:srgbClr val="002060"/>
                </a:solidFill>
                <a:latin typeface="Jameel Noori Nastaleeq" pitchFamily="2" charset="-78"/>
                <a:cs typeface="Jameel Noori Nastaleeq" pitchFamily="2" charset="-78"/>
              </a:rPr>
              <a:t>اداروں میں کرپشن کی نشانیاں</a:t>
            </a:r>
            <a:r>
              <a:rPr lang="ar-SA"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اچانک اسٹاف کی ملازمت سے  برخاستگی</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ممکنہ وجوہات :۔</a:t>
            </a:r>
            <a:endParaRPr sz="5400">
              <a:solidFill>
                <a:srgbClr val="000000"/>
              </a:solidFill>
              <a:latin typeface="Jameel Noori Nastaleeq" pitchFamily="2" charset="-78"/>
              <a:cs typeface="Jameel Noori Nastaleeq" pitchFamily="2" charset="-78"/>
            </a:endParaRPr>
          </a:p>
          <a:p>
            <a:pPr algn="r" rtl="1"/>
            <a:r>
              <a:rPr lang="ar-SA" sz="5400" b="1" dirty="0">
                <a:solidFill>
                  <a:srgbClr val="000000"/>
                </a:solidFill>
                <a:latin typeface="Jameel Noori Nastaleeq" pitchFamily="2" charset="-78"/>
                <a:cs typeface="Jameel Noori Nastaleeq" pitchFamily="2" charset="-78"/>
              </a:rPr>
              <a:t>کرپشن پکڑا گیا ، ملازم کو برخاست کر دیا گیا لیکن واقعہ رپورٹ نہیں کیا گیا۔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اسٹاف ممبر نے کرپشن دیکھا اور خود ادارہ چھوڑ دیا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اطلاع دینے کا کوئی مناسب طریقہ کار موجود نہیں تھا۔</a:t>
            </a:r>
            <a:endParaRPr sz="5400">
              <a:solidFill>
                <a:srgbClr val="000000"/>
              </a:solidFill>
              <a:latin typeface="Jameel Noori Nastaleeq" pitchFamily="2" charset="-78"/>
              <a:cs typeface="Jameel Noori Nastaleeq" pitchFamily="2" charset="-78"/>
            </a:endParaRPr>
          </a:p>
          <a:p>
            <a:pPr algn="r" rtl="1"/>
            <a:r>
              <a:rPr lang="ur-PK" sz="4400" dirty="0">
                <a:solidFill>
                  <a:srgbClr val="000000"/>
                </a:solidFill>
                <a:latin typeface="Jameel Noori Nastaleeq" pitchFamily="2" charset="-78"/>
                <a:cs typeface="Jameel Noori Nastaleeq" pitchFamily="2" charset="-78"/>
              </a:rPr>
              <a:t> </a:t>
            </a:r>
            <a:endParaRPr sz="4400">
              <a:solidFill>
                <a:srgbClr val="000000"/>
              </a:solidFill>
              <a:latin typeface="Jameel Noori Nastaleeq" pitchFamily="2" charset="-78"/>
              <a:cs typeface="Jameel Noori Nastaleeq" pitchFamily="2" charset="-78"/>
            </a:endParaRPr>
          </a:p>
          <a:p>
            <a:pPr algn="r" rtl="1"/>
            <a:r>
              <a:rPr lang="ar-SA" sz="4400" dirty="0">
                <a:solidFill>
                  <a:srgbClr val="000000"/>
                </a:solidFill>
                <a:latin typeface="Jameel Noori Nastaleeq" pitchFamily="2" charset="-78"/>
                <a:cs typeface="Jameel Noori Nastaleeq" pitchFamily="2" charset="-78"/>
              </a:rPr>
              <a:t> </a:t>
            </a:r>
            <a:endParaRPr lang="en-US" sz="46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9881533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303030"/>
            <a:ext cx="20647024" cy="932764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کیس اسٹڈی:</a:t>
            </a:r>
            <a:endParaRPr sz="8000">
              <a:solidFill>
                <a:srgbClr val="00206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آپ اپنا شناختی کارڈ بنوانے شناختی کارڈ کے دفتر گئے ۔ وہاں لوگوں کی لمبی لائن لگی ہوئی تھی۔ دفتر میں آپ کا ایک رشتےدار کام کرتا </a:t>
            </a:r>
            <a:r>
              <a:rPr lang="ur-PK" sz="5400" dirty="0" smtClean="0">
                <a:solidFill>
                  <a:srgbClr val="000000"/>
                </a:solidFill>
                <a:latin typeface="Jameel Noori Nastaleeq" pitchFamily="2" charset="-78"/>
                <a:cs typeface="Jameel Noori Nastaleeq" pitchFamily="2" charset="-78"/>
              </a:rPr>
              <a:t>ہے</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جس نے آپ کو لائن میں کھڑا ہونے سے بچا لیا  اور آپ کا  کا م جلدی کروادیا۔ بعد میں آپ نے اسے بطور انعام پانچ سو روپے ادا کر </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دئے</a:t>
            </a:r>
            <a:r>
              <a:rPr lang="ur-PK" sz="5400" dirty="0">
                <a:solidFill>
                  <a:srgbClr val="000000"/>
                </a:solidFill>
                <a:latin typeface="Jameel Noori Nastaleeq" pitchFamily="2" charset="-78"/>
                <a:cs typeface="Jameel Noori Nastaleeq" pitchFamily="2" charset="-78"/>
              </a:rPr>
              <a:t>۔ </a:t>
            </a:r>
            <a:endParaRPr sz="5400"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سوالات:</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کیا آپ کا اور آپ کے رشتےدار کا عمل جائز تھا؟</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کیا آپ کے اس عمل سے دوسروں کو تکلیف پہنچی؟</a:t>
            </a:r>
            <a:endParaRPr sz="5400">
              <a:solidFill>
                <a:srgbClr val="000000"/>
              </a:solidFill>
              <a:latin typeface="Jameel Noori Nastaleeq" pitchFamily="2" charset="-78"/>
              <a:cs typeface="Jameel Noori Nastaleeq" pitchFamily="2" charset="-78"/>
            </a:endParaRPr>
          </a:p>
          <a:p>
            <a:pPr algn="r" rtl="1"/>
            <a:r>
              <a:rPr lang="ar-SA"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39134672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1781935"/>
            <a:ext cx="20647024" cy="631451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رول </a:t>
            </a:r>
            <a:r>
              <a:rPr lang="ur-PK" sz="8000" b="1" dirty="0" smtClean="0">
                <a:solidFill>
                  <a:srgbClr val="002060"/>
                </a:solidFill>
                <a:latin typeface="Jameel Noori Nastaleeq" pitchFamily="2" charset="-78"/>
                <a:cs typeface="Jameel Noori Nastaleeq" pitchFamily="2" charset="-78"/>
              </a:rPr>
              <a:t>پلے</a:t>
            </a:r>
            <a:endParaRPr sz="8000" b="1" smtClean="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آپ کی تنظیم اقلیتوں کے ساتھ امتیازی سلوک کے خلاف کام کر رہی ہے</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ایک حکومتی عہدیدار آپکے ادارے کے جنرل مینیجر کو ایک مخصوص رقم کی پیشکش کرتا ہے جس کے بدلے میں وہ چاہتا ہے کہ آپ </a:t>
            </a:r>
            <a:r>
              <a:rPr lang="ur-PK" sz="5400" dirty="0" smtClean="0">
                <a:solidFill>
                  <a:srgbClr val="000000"/>
                </a:solidFill>
                <a:latin typeface="Jameel Noori Nastaleeq" pitchFamily="2" charset="-78"/>
                <a:cs typeface="Jameel Noori Nastaleeq" pitchFamily="2" charset="-78"/>
              </a:rPr>
              <a:t>کا</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ادارہ اقلیتوں کے ساتھ امتیازی سلوک کے کُچھ واقعات کے بارے میں خاموشی اختیار کرلے۔</a:t>
            </a:r>
            <a:endParaRPr sz="5400">
              <a:solidFill>
                <a:srgbClr val="000000"/>
              </a:solidFill>
              <a:latin typeface="Jameel Noori Nastaleeq" pitchFamily="2" charset="-78"/>
              <a:cs typeface="Jameel Noori Nastaleeq" pitchFamily="2" charset="-78"/>
            </a:endParaRPr>
          </a:p>
          <a:p>
            <a:pPr algn="r"/>
            <a:r>
              <a:rPr lang="ar-SA" sz="5400" dirty="0">
                <a:solidFill>
                  <a:srgbClr val="000000"/>
                </a:solidFill>
                <a:latin typeface="Jameel Noori Nastaleeq" pitchFamily="2" charset="-78"/>
                <a:cs typeface="Jameel Noori Nastaleeq" pitchFamily="2" charset="-78"/>
              </a:rPr>
              <a:t> </a:t>
            </a:r>
            <a:endParaRPr lang="en-US" sz="5400" dirty="0">
              <a:solidFill>
                <a:srgbClr val="000000"/>
              </a:solidFill>
              <a:latin typeface="Jameel Noori Nastaleeq" pitchFamily="2" charset="-78"/>
              <a:cs typeface="Jameel Noori Nastaleeq" pitchFamily="2" charset="-78"/>
            </a:endParaRP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xmlns="" val="35282305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54560" y="11591365"/>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lassholder for bilde 2"/>
          <p:cNvPicPr>
            <a:picLocks noGrp="1" noChangeAspect="1"/>
          </p:cNvPicPr>
          <p:nvPr>
            <p:ph type="pic" sz="quarter" idx="13"/>
          </p:nvPr>
        </p:nvPicPr>
        <p:blipFill rotWithShape="1">
          <a:blip r:embed="rId2" cstate="email">
            <a:extLst>
              <a:ext uri="{28A0092B-C50C-407E-A947-70E740481C1C}">
                <a14:useLocalDpi xmlns:a14="http://schemas.microsoft.com/office/drawing/2010/main" xmlns="" val="0"/>
              </a:ext>
            </a:extLst>
          </a:blip>
          <a:srcRect l="69" t="40684" r="-69" b="9840"/>
          <a:stretch/>
        </p:blipFill>
        <p:spPr/>
      </p:pic>
      <p:sp>
        <p:nvSpPr>
          <p:cNvPr id="121858" name="Rectangle 2"/>
          <p:cNvSpPr>
            <a:spLocks noChangeArrowheads="1"/>
          </p:cNvSpPr>
          <p:nvPr/>
        </p:nvSpPr>
        <p:spPr bwMode="auto">
          <a:xfrm>
            <a:off x="0" y="0"/>
            <a:ext cx="2437765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ur-PK" altLang="zh-CN" sz="2200" b="1" i="0" u="none" strike="noStrike" cap="none" normalizeH="0" baseline="0" smtClean="0">
                <a:ln>
                  <a:noFill/>
                </a:ln>
                <a:solidFill>
                  <a:schemeClr val="tx1"/>
                </a:solidFill>
                <a:effectLst/>
                <a:latin typeface="Jameel Noori Nastaleeq" pitchFamily="2" charset="-78"/>
                <a:ea typeface="SimSun" pitchFamily="2" charset="-122"/>
                <a:cs typeface="Jameel Noori Nastaleeq" pitchFamily="2" charset="-78"/>
              </a:rPr>
              <a:t>کورس کا پس منظر</a:t>
            </a:r>
            <a:endParaRPr kumimoji="0" lang="ur-PK" altLang="zh-CN"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TextBox 16"/>
          <p:cNvSpPr txBox="1"/>
          <p:nvPr/>
        </p:nvSpPr>
        <p:spPr>
          <a:xfrm>
            <a:off x="4517083" y="8039968"/>
            <a:ext cx="15302469" cy="4370427"/>
          </a:xfrm>
          <a:prstGeom prst="rect">
            <a:avLst/>
          </a:prstGeom>
          <a:noFill/>
        </p:spPr>
        <p:txBody>
          <a:bodyPr wrap="square" rtlCol="0">
            <a:spAutoFit/>
          </a:bodyPr>
          <a:lstStyle/>
          <a:p>
            <a:pPr algn="r" rtl="1"/>
            <a:r>
              <a:rPr lang="ur-PK" sz="8000" b="1" dirty="0" smtClean="0">
                <a:solidFill>
                  <a:srgbClr val="002060"/>
                </a:solidFill>
                <a:latin typeface="Jameel Noori Nastaleeq" pitchFamily="2" charset="-78"/>
                <a:cs typeface="Jameel Noori Nastaleeq" pitchFamily="2" charset="-78"/>
              </a:rPr>
              <a:t>کورس کا پس منظر</a:t>
            </a:r>
            <a:endParaRPr lang="en-US" sz="8000" b="1" dirty="0" smtClean="0">
              <a:solidFill>
                <a:srgbClr val="002060"/>
              </a:solidFill>
              <a:latin typeface="Jameel Noori Nastaleeq" pitchFamily="2" charset="-78"/>
              <a:cs typeface="Jameel Noori Nastaleeq" pitchFamily="2" charset="-78"/>
            </a:endParaRPr>
          </a:p>
          <a:p>
            <a:pPr algn="r" rtl="1"/>
            <a:endParaRPr lang="en-US"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1۔ عوامی سطح پر کورس کی ضرورت </a:t>
            </a:r>
            <a:endParaRPr lang="en-US"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2۔ حقیقت پسندانہ حِکمت عملی ( قابل عمل حکمت عملی)</a:t>
            </a:r>
            <a:endParaRPr lang="en-US" sz="5400" dirty="0" smtClean="0">
              <a:solidFill>
                <a:srgbClr val="000000"/>
              </a:solidFill>
              <a:latin typeface="Jameel Noori Nastaleeq" pitchFamily="2" charset="-78"/>
              <a:cs typeface="Jameel Noori Nastaleeq" pitchFamily="2" charset="-78"/>
            </a:endParaRPr>
          </a:p>
          <a:p>
            <a:pPr algn="r"/>
            <a:endParaRPr lang="en-GB"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2810243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63687" y="4672476"/>
            <a:ext cx="21720855" cy="431678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13800" b="1" dirty="0">
                <a:solidFill>
                  <a:srgbClr val="000000"/>
                </a:solidFill>
                <a:latin typeface="Jameel Noori Nastaleeq" pitchFamily="2" charset="-78"/>
                <a:cs typeface="Jameel Noori Nastaleeq" pitchFamily="2" charset="-78"/>
              </a:rPr>
              <a:t>ایک ادارے میں کام کرنے والے کسی فرد کے </a:t>
            </a:r>
            <a:r>
              <a:rPr lang="ur-PK" sz="13800" b="1" dirty="0" smtClean="0">
                <a:solidFill>
                  <a:srgbClr val="000000"/>
                </a:solidFill>
                <a:latin typeface="Jameel Noori Nastaleeq" pitchFamily="2" charset="-78"/>
                <a:cs typeface="Jameel Noori Nastaleeq" pitchFamily="2" charset="-78"/>
              </a:rPr>
              <a:t>کرپشن</a:t>
            </a:r>
            <a:endParaRPr sz="13800" b="1" smtClean="0">
              <a:solidFill>
                <a:srgbClr val="000000"/>
              </a:solidFill>
              <a:latin typeface="Jameel Noori Nastaleeq" pitchFamily="2" charset="-78"/>
              <a:cs typeface="Jameel Noori Nastaleeq" pitchFamily="2" charset="-78"/>
            </a:endParaRPr>
          </a:p>
          <a:p>
            <a:pPr algn="ctr" rtl="1"/>
            <a:r>
              <a:rPr lang="ur-PK" sz="13800" b="1" dirty="0" smtClean="0">
                <a:solidFill>
                  <a:srgbClr val="000000"/>
                </a:solidFill>
                <a:latin typeface="Jameel Noori Nastaleeq" pitchFamily="2" charset="-78"/>
                <a:cs typeface="Jameel Noori Nastaleeq" pitchFamily="2" charset="-78"/>
              </a:rPr>
              <a:t> </a:t>
            </a:r>
            <a:r>
              <a:rPr lang="ur-PK" sz="13800" b="1" dirty="0">
                <a:solidFill>
                  <a:srgbClr val="000000"/>
                </a:solidFill>
                <a:latin typeface="Jameel Noori Nastaleeq" pitchFamily="2" charset="-78"/>
                <a:cs typeface="Jameel Noori Nastaleeq" pitchFamily="2" charset="-78"/>
              </a:rPr>
              <a:t>میں ملوث ہونے کی کیا وجوہات ہوتی ہیں ۔</a:t>
            </a:r>
            <a:endParaRPr sz="138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8077746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950805"/>
            <a:ext cx="20647024" cy="330138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فراڈ ٹرائی اینگل ( فراڈ کا مثلث </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1950ء میں علم جرائم کے ماہر (</a:t>
            </a:r>
            <a:r>
              <a:rPr sz="5400">
                <a:solidFill>
                  <a:srgbClr val="000000"/>
                </a:solidFill>
                <a:latin typeface="Jameel Noori Nastaleeq" pitchFamily="2" charset="-78"/>
                <a:cs typeface="Jameel Noori Nastaleeq" pitchFamily="2" charset="-78"/>
              </a:rPr>
              <a:t>Criminologists</a:t>
            </a:r>
            <a:r>
              <a:rPr lang="ur-PK" sz="5400" dirty="0">
                <a:solidFill>
                  <a:srgbClr val="000000"/>
                </a:solidFill>
                <a:latin typeface="Jameel Noori Nastaleeq" pitchFamily="2" charset="-78"/>
                <a:cs typeface="Jameel Noori Nastaleeq" pitchFamily="2" charset="-78"/>
              </a:rPr>
              <a:t>)  ڈاکٹر ڈونالڈ  اور کیسی نے فراڈ ٹرائی اینگل متعارف کروایا  ۔</a:t>
            </a:r>
            <a:endParaRPr lang="en-GB" sz="5400" dirty="0">
              <a:solidFill>
                <a:srgbClr val="000000"/>
              </a:solidFill>
              <a:latin typeface="Jameel Noori Nastaleeq" pitchFamily="2" charset="-78"/>
              <a:cs typeface="Jameel Noori Nastaleeq" pitchFamily="2" charset="-78"/>
            </a:endParaRPr>
          </a:p>
        </p:txBody>
      </p:sp>
      <p:sp>
        <p:nvSpPr>
          <p:cNvPr id="4" name="Subtitle 2"/>
          <p:cNvSpPr txBox="1">
            <a:spLocks/>
          </p:cNvSpPr>
          <p:nvPr/>
        </p:nvSpPr>
        <p:spPr>
          <a:xfrm>
            <a:off x="1866901" y="11621067"/>
            <a:ext cx="20647024" cy="75401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4000" dirty="0">
                <a:solidFill>
                  <a:srgbClr val="000000"/>
                </a:solidFill>
                <a:latin typeface="Jameel Noori Nastaleeq" pitchFamily="2" charset="-78"/>
                <a:cs typeface="Jameel Noori Nastaleeq" pitchFamily="2" charset="-78"/>
              </a:rPr>
              <a:t>آیئے دیکھتے ہیں کہ کیا اِس ٹرائی  اینگل کا اطلاق کرپشن پر بھی ہو سکتا ہے</a:t>
            </a:r>
            <a:r>
              <a:rPr lang="ur-PK" sz="4000" dirty="0" smtClean="0">
                <a:solidFill>
                  <a:srgbClr val="000000"/>
                </a:solidFill>
                <a:latin typeface="Jameel Noori Nastaleeq" pitchFamily="2" charset="-78"/>
                <a:cs typeface="Jameel Noori Nastaleeq" pitchFamily="2" charset="-78"/>
              </a:rPr>
              <a:t>؟۔</a:t>
            </a:r>
            <a:r>
              <a:rPr sz="4000" smtClean="0">
                <a:solidFill>
                  <a:srgbClr val="000000"/>
                </a:solidFill>
                <a:latin typeface="Jameel Noori Nastaleeq" pitchFamily="2" charset="-78"/>
                <a:cs typeface="Jameel Noori Nastaleeq" pitchFamily="2" charset="-78"/>
              </a:rPr>
              <a:t> </a:t>
            </a:r>
            <a:r>
              <a:rPr lang="ur-PK" sz="4000" dirty="0" smtClean="0">
                <a:solidFill>
                  <a:srgbClr val="000000"/>
                </a:solidFill>
                <a:latin typeface="Jameel Noori Nastaleeq" pitchFamily="2" charset="-78"/>
                <a:cs typeface="Jameel Noori Nastaleeq" pitchFamily="2" charset="-78"/>
              </a:rPr>
              <a:t>جی </a:t>
            </a:r>
            <a:r>
              <a:rPr lang="ur-PK" sz="4000" dirty="0">
                <a:solidFill>
                  <a:srgbClr val="000000"/>
                </a:solidFill>
                <a:latin typeface="Jameel Noori Nastaleeq" pitchFamily="2" charset="-78"/>
                <a:cs typeface="Jameel Noori Nastaleeq" pitchFamily="2" charset="-78"/>
              </a:rPr>
              <a:t>ہاں اکثر  مقامات پر یہ ہو سکتا ہے	</a:t>
            </a:r>
            <a:endParaRPr lang="en-GB" sz="4000" dirty="0">
              <a:solidFill>
                <a:srgbClr val="000000"/>
              </a:solidFill>
              <a:latin typeface="Jameel Noori Nastaleeq" pitchFamily="2" charset="-78"/>
              <a:cs typeface="Jameel Noori Nastaleeq" pitchFamily="2" charset="-78"/>
            </a:endParaRPr>
          </a:p>
        </p:txBody>
      </p:sp>
      <p:grpSp>
        <p:nvGrpSpPr>
          <p:cNvPr id="88065" name="Group 1"/>
          <p:cNvGrpSpPr>
            <a:grpSpLocks/>
          </p:cNvGrpSpPr>
          <p:nvPr/>
        </p:nvGrpSpPr>
        <p:grpSpPr bwMode="auto">
          <a:xfrm>
            <a:off x="10621215" y="5425145"/>
            <a:ext cx="4326031" cy="4735653"/>
            <a:chOff x="3685" y="62"/>
            <a:chExt cx="2772" cy="2561"/>
          </a:xfrm>
        </p:grpSpPr>
        <p:pic>
          <p:nvPicPr>
            <p:cNvPr id="88066" name="Picture 2" descr="3"/>
            <p:cNvPicPr>
              <a:picLocks noChangeAspect="1" noChangeArrowheads="1"/>
            </p:cNvPicPr>
            <p:nvPr/>
          </p:nvPicPr>
          <p:blipFill>
            <a:blip r:embed="rId2"/>
            <a:srcRect/>
            <a:stretch>
              <a:fillRect/>
            </a:stretch>
          </p:blipFill>
          <p:spPr bwMode="auto">
            <a:xfrm>
              <a:off x="3685" y="62"/>
              <a:ext cx="2772" cy="2463"/>
            </a:xfrm>
            <a:prstGeom prst="rect">
              <a:avLst/>
            </a:prstGeom>
            <a:noFill/>
            <a:ln w="9525">
              <a:noFill/>
              <a:miter lim="800000"/>
              <a:headEnd/>
              <a:tailEnd/>
            </a:ln>
          </p:spPr>
        </p:pic>
        <p:sp>
          <p:nvSpPr>
            <p:cNvPr id="88067" name="WordArt 3"/>
            <p:cNvSpPr>
              <a:spLocks noChangeArrowheads="1" noChangeShapeType="1" noTextEdit="1"/>
            </p:cNvSpPr>
            <p:nvPr/>
          </p:nvSpPr>
          <p:spPr bwMode="auto">
            <a:xfrm>
              <a:off x="4868" y="2338"/>
              <a:ext cx="431" cy="285"/>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دباؤ </a:t>
              </a:r>
              <a:endParaRPr lang="en-US" sz="3600" kern="10" spc="0">
                <a:ln w="9525">
                  <a:noFill/>
                  <a:round/>
                  <a:headEnd/>
                  <a:tailEnd/>
                </a:ln>
                <a:solidFill>
                  <a:srgbClr val="000000"/>
                </a:solidFill>
                <a:effectLst/>
                <a:latin typeface="Jameel Noori Nastaleeq"/>
                <a:cs typeface="Jameel Noori Nastaleeq"/>
              </a:endParaRPr>
            </a:p>
          </p:txBody>
        </p:sp>
        <p:sp>
          <p:nvSpPr>
            <p:cNvPr id="88068" name="WordArt 4"/>
            <p:cNvSpPr>
              <a:spLocks noChangeArrowheads="1" noChangeShapeType="1" noTextEdit="1"/>
            </p:cNvSpPr>
            <p:nvPr/>
          </p:nvSpPr>
          <p:spPr bwMode="auto">
            <a:xfrm>
              <a:off x="5827" y="1055"/>
              <a:ext cx="487" cy="400"/>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موقع</a:t>
              </a:r>
              <a:endParaRPr lang="en-US" sz="3600" kern="10" spc="0">
                <a:ln w="9525">
                  <a:noFill/>
                  <a:round/>
                  <a:headEnd/>
                  <a:tailEnd/>
                </a:ln>
                <a:solidFill>
                  <a:srgbClr val="000000"/>
                </a:solidFill>
                <a:effectLst/>
                <a:latin typeface="Jameel Noori Nastaleeq"/>
                <a:cs typeface="Jameel Noori Nastaleeq"/>
              </a:endParaRPr>
            </a:p>
          </p:txBody>
        </p:sp>
        <p:sp>
          <p:nvSpPr>
            <p:cNvPr id="88069" name="WordArt 5"/>
            <p:cNvSpPr>
              <a:spLocks noChangeArrowheads="1" noChangeShapeType="1" noTextEdit="1"/>
            </p:cNvSpPr>
            <p:nvPr/>
          </p:nvSpPr>
          <p:spPr bwMode="auto">
            <a:xfrm>
              <a:off x="3685" y="1055"/>
              <a:ext cx="564" cy="333"/>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توجیحات </a:t>
              </a:r>
              <a:endParaRPr lang="en-US" sz="3600" kern="10" spc="0">
                <a:ln w="9525">
                  <a:noFill/>
                  <a:round/>
                  <a:headEnd/>
                  <a:tailEnd/>
                </a:ln>
                <a:solidFill>
                  <a:srgbClr val="000000"/>
                </a:solidFill>
                <a:effectLst/>
                <a:latin typeface="Jameel Noori Nastaleeq"/>
                <a:cs typeface="Jameel Noori Nastaleeq"/>
              </a:endParaRPr>
            </a:p>
          </p:txBody>
        </p:sp>
      </p:grpSp>
    </p:spTree>
    <p:extLst>
      <p:ext uri="{BB962C8B-B14F-4D97-AF65-F5344CB8AC3E}">
        <p14:creationId xmlns:p14="http://schemas.microsoft.com/office/powerpoint/2010/main" xmlns="" val="23999483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436913"/>
            <a:ext cx="20647024" cy="1072597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6600" b="1" dirty="0">
                <a:solidFill>
                  <a:srgbClr val="002060"/>
                </a:solidFill>
                <a:latin typeface="Jameel Noori Nastaleeq" pitchFamily="2" charset="-78"/>
                <a:cs typeface="Jameel Noori Nastaleeq" pitchFamily="2" charset="-78"/>
              </a:rPr>
              <a:t>دباؤ (</a:t>
            </a:r>
            <a:r>
              <a:rPr sz="6600" b="1">
                <a:solidFill>
                  <a:srgbClr val="002060"/>
                </a:solidFill>
                <a:latin typeface="Jameel Noori Nastaleeq" pitchFamily="2" charset="-78"/>
                <a:cs typeface="Jameel Noori Nastaleeq" pitchFamily="2" charset="-78"/>
              </a:rPr>
              <a:t>Pressure</a:t>
            </a:r>
            <a:r>
              <a:rPr lang="ur-PK" sz="6600" b="1" dirty="0">
                <a:solidFill>
                  <a:srgbClr val="002060"/>
                </a:solidFill>
                <a:latin typeface="Jameel Noori Nastaleeq" pitchFamily="2" charset="-78"/>
                <a:cs typeface="Jameel Noori Nastaleeq" pitchFamily="2" charset="-78"/>
              </a:rPr>
              <a:t>) لوگ مختلف قسم کے دباؤ کی وجہ سے کرپشن کرنے کی ضرورت محسوس کرتے ہیں</a:t>
            </a:r>
            <a:r>
              <a:rPr lang="ur-PK" sz="6600" b="1" dirty="0" smtClean="0">
                <a:solidFill>
                  <a:srgbClr val="002060"/>
                </a:solidFill>
                <a:latin typeface="Jameel Noori Nastaleeq" pitchFamily="2" charset="-78"/>
                <a:cs typeface="Jameel Noori Nastaleeq" pitchFamily="2" charset="-78"/>
              </a:rPr>
              <a:t>۔</a:t>
            </a:r>
            <a:endParaRPr sz="6600" b="1" smtClean="0">
              <a:solidFill>
                <a:srgbClr val="002060"/>
              </a:solidFill>
              <a:latin typeface="Jameel Noori Nastaleeq" pitchFamily="2" charset="-78"/>
              <a:cs typeface="Jameel Noori Nastaleeq" pitchFamily="2" charset="-78"/>
            </a:endParaRPr>
          </a:p>
          <a:p>
            <a:pPr algn="r" rtl="1"/>
            <a:endParaRPr b="1">
              <a:solidFill>
                <a:srgbClr val="002060"/>
              </a:solidFill>
              <a:latin typeface="Jameel Noori Nastaleeq" pitchFamily="2" charset="-78"/>
              <a:cs typeface="Jameel Noori Nastaleeq" pitchFamily="2" charset="-78"/>
            </a:endParaRPr>
          </a:p>
          <a:p>
            <a:pPr algn="r" rtl="1"/>
            <a:r>
              <a:rPr lang="ur-PK" sz="8000" b="1" dirty="0">
                <a:solidFill>
                  <a:srgbClr val="000000"/>
                </a:solidFill>
                <a:latin typeface="Jameel Noori Nastaleeq" pitchFamily="2" charset="-78"/>
                <a:cs typeface="Jameel Noori Nastaleeq" pitchFamily="2" charset="-78"/>
              </a:rPr>
              <a:t>دباؤ مندرجہ ذیل ہو سکتے ہیں</a:t>
            </a:r>
            <a:r>
              <a:rPr lang="ur-PK" sz="8000" b="1" dirty="0" smtClean="0">
                <a:solidFill>
                  <a:srgbClr val="000000"/>
                </a:solidFill>
                <a:latin typeface="Jameel Noori Nastaleeq" pitchFamily="2" charset="-78"/>
                <a:cs typeface="Jameel Noori Nastaleeq" pitchFamily="2" charset="-78"/>
              </a:rPr>
              <a:t>۔</a:t>
            </a:r>
            <a:endParaRPr sz="8000" b="1" smtClean="0">
              <a:solidFill>
                <a:srgbClr val="000000"/>
              </a:solidFill>
              <a:latin typeface="Jameel Noori Nastaleeq" pitchFamily="2" charset="-78"/>
              <a:cs typeface="Jameel Noori Nastaleeq" pitchFamily="2" charset="-78"/>
            </a:endParaRPr>
          </a:p>
          <a:p>
            <a:pPr algn="r" rtl="1"/>
            <a:endParaRPr sz="60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600" dirty="0">
                <a:solidFill>
                  <a:srgbClr val="000000"/>
                </a:solidFill>
                <a:latin typeface="Jameel Noori Nastaleeq" pitchFamily="2" charset="-78"/>
                <a:cs typeface="Jameel Noori Nastaleeq" pitchFamily="2" charset="-78"/>
              </a:rPr>
              <a:t>معاشی اور مالی مسائل۔</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600" dirty="0">
                <a:solidFill>
                  <a:srgbClr val="000000"/>
                </a:solidFill>
                <a:latin typeface="Jameel Noori Nastaleeq" pitchFamily="2" charset="-78"/>
                <a:cs typeface="Jameel Noori Nastaleeq" pitchFamily="2" charset="-78"/>
              </a:rPr>
              <a:t>بیماری اور ہسپتالوں کے اخراجات۔</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600" dirty="0">
                <a:solidFill>
                  <a:srgbClr val="000000"/>
                </a:solidFill>
                <a:latin typeface="Jameel Noori Nastaleeq" pitchFamily="2" charset="-78"/>
                <a:cs typeface="Jameel Noori Nastaleeq" pitchFamily="2" charset="-78"/>
              </a:rPr>
              <a:t>آئندہ  کی فکر مثلاً رٹائر مِنٹ کے بعد کیا ہوگا۔</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600" dirty="0">
                <a:solidFill>
                  <a:srgbClr val="000000"/>
                </a:solidFill>
                <a:latin typeface="Jameel Noori Nastaleeq" pitchFamily="2" charset="-78"/>
                <a:cs typeface="Jameel Noori Nastaleeq" pitchFamily="2" charset="-78"/>
              </a:rPr>
              <a:t> معیار زندگی کو بڑھانے کی خواہش۔</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600" dirty="0">
                <a:solidFill>
                  <a:srgbClr val="000000"/>
                </a:solidFill>
                <a:latin typeface="Jameel Noori Nastaleeq" pitchFamily="2" charset="-78"/>
                <a:cs typeface="Jameel Noori Nastaleeq" pitchFamily="2" charset="-78"/>
              </a:rPr>
              <a:t>اخراجات کے مقابلے میں آمدنی کا کم ہونا۔</a:t>
            </a:r>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600" dirty="0">
                <a:solidFill>
                  <a:srgbClr val="000000"/>
                </a:solidFill>
                <a:latin typeface="Jameel Noori Nastaleeq" pitchFamily="2" charset="-78"/>
                <a:cs typeface="Jameel Noori Nastaleeq" pitchFamily="2" charset="-78"/>
              </a:rPr>
              <a:t>ضرورتمند عزیز اور دوست احباب کی اُمیدیں اور خواہشات۔</a:t>
            </a:r>
            <a:r>
              <a:rPr lang="ur-PK" dirty="0">
                <a:solidFill>
                  <a:srgbClr val="000000"/>
                </a:solidFill>
                <a:latin typeface="Jameel Noori Nastaleeq" pitchFamily="2" charset="-78"/>
                <a:cs typeface="Jameel Noori Nastaleeq" pitchFamily="2" charset="-78"/>
              </a:rPr>
              <a:t>		</a:t>
            </a:r>
            <a:endParaRPr sz="32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9931652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44779"/>
            <a:ext cx="20647024" cy="700701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نظام میں موجود دباؤ</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algn="r" rtl="1"/>
            <a:r>
              <a:rPr lang="ur-PK" sz="6000" dirty="0">
                <a:solidFill>
                  <a:srgbClr val="000000"/>
                </a:solidFill>
                <a:latin typeface="Jameel Noori Nastaleeq" pitchFamily="2" charset="-78"/>
                <a:cs typeface="Jameel Noori Nastaleeq" pitchFamily="2" charset="-78"/>
              </a:rPr>
              <a:t> (</a:t>
            </a:r>
            <a:r>
              <a:rPr sz="5400">
                <a:solidFill>
                  <a:srgbClr val="000000"/>
                </a:solidFill>
                <a:latin typeface="Jameel Noori Nastaleeq" pitchFamily="2" charset="-78"/>
                <a:cs typeface="Jameel Noori Nastaleeq" pitchFamily="2" charset="-78"/>
              </a:rPr>
              <a:t>Systemic Pressure</a:t>
            </a:r>
            <a:r>
              <a:rPr lang="ur-PK" sz="5400" dirty="0">
                <a:solidFill>
                  <a:srgbClr val="000000"/>
                </a:solidFill>
                <a:latin typeface="Jameel Noori Nastaleeq" pitchFamily="2" charset="-78"/>
                <a:cs typeface="Jameel Noori Nastaleeq" pitchFamily="2" charset="-78"/>
              </a:rPr>
              <a:t>) کرپشن کے کلچر کا دباؤ۔</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کچھ جگہوں پر دباؤ ہر وقت موجود رہتا ہے اور یہ سسٹم کا حصہ بن جاتا ہے۔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یہ سسٹم کرپشن پر ہی چل رہا ہوتا ہے۔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a:t>
            </a:r>
            <a:r>
              <a:rPr sz="5400">
                <a:solidFill>
                  <a:srgbClr val="000000"/>
                </a:solidFill>
                <a:latin typeface="Jameel Noori Nastaleeq" pitchFamily="2" charset="-78"/>
                <a:cs typeface="Jameel Noori Nastaleeq" pitchFamily="2" charset="-78"/>
              </a:rPr>
              <a:t>Systemic Pressure </a:t>
            </a:r>
            <a:r>
              <a:rPr lang="ur-PK" sz="5400" dirty="0">
                <a:solidFill>
                  <a:srgbClr val="000000"/>
                </a:solidFill>
                <a:latin typeface="Jameel Noori Nastaleeq" pitchFamily="2" charset="-78"/>
                <a:cs typeface="Jameel Noori Nastaleeq" pitchFamily="2" charset="-78"/>
              </a:rPr>
              <a:t>)نظام میں موجود دباؤ۔</a:t>
            </a:r>
            <a:endParaRPr sz="5400">
              <a:solidFill>
                <a:srgbClr val="000000"/>
              </a:solidFill>
              <a:latin typeface="Jameel Noori Nastaleeq" pitchFamily="2" charset="-78"/>
              <a:cs typeface="Jameel Noori Nastaleeq" pitchFamily="2" charset="-78"/>
            </a:endParaRPr>
          </a:p>
        </p:txBody>
      </p:sp>
      <p:grpSp>
        <p:nvGrpSpPr>
          <p:cNvPr id="86017" name="Group 1"/>
          <p:cNvGrpSpPr>
            <a:grpSpLocks/>
          </p:cNvGrpSpPr>
          <p:nvPr/>
        </p:nvGrpSpPr>
        <p:grpSpPr bwMode="auto">
          <a:xfrm>
            <a:off x="2351315" y="2242020"/>
            <a:ext cx="8200302" cy="8273580"/>
            <a:chOff x="1770" y="6186"/>
            <a:chExt cx="4514" cy="4044"/>
          </a:xfrm>
        </p:grpSpPr>
        <p:pic>
          <p:nvPicPr>
            <p:cNvPr id="86018" name="Picture 2" descr="11"/>
            <p:cNvPicPr>
              <a:picLocks noChangeAspect="1" noChangeArrowheads="1"/>
            </p:cNvPicPr>
            <p:nvPr/>
          </p:nvPicPr>
          <p:blipFill>
            <a:blip r:embed="rId2"/>
            <a:srcRect l="19322" r="17780"/>
            <a:stretch>
              <a:fillRect/>
            </a:stretch>
          </p:blipFill>
          <p:spPr bwMode="auto">
            <a:xfrm>
              <a:off x="1770" y="6186"/>
              <a:ext cx="4514" cy="4044"/>
            </a:xfrm>
            <a:prstGeom prst="rect">
              <a:avLst/>
            </a:prstGeom>
            <a:noFill/>
            <a:ln w="9525">
              <a:noFill/>
              <a:miter lim="800000"/>
              <a:headEnd/>
              <a:tailEnd/>
            </a:ln>
          </p:spPr>
        </p:pic>
        <p:sp>
          <p:nvSpPr>
            <p:cNvPr id="86019" name="WordArt 3"/>
            <p:cNvSpPr>
              <a:spLocks noChangeArrowheads="1" noChangeShapeType="1" noTextEdit="1"/>
            </p:cNvSpPr>
            <p:nvPr/>
          </p:nvSpPr>
          <p:spPr bwMode="auto">
            <a:xfrm>
              <a:off x="3420" y="6345"/>
              <a:ext cx="870" cy="390"/>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FFFFFF"/>
                  </a:solidFill>
                  <a:effectLst/>
                  <a:latin typeface="Jameel Noori Nastaleeq"/>
                  <a:cs typeface="Jameel Noori Nastaleeq"/>
                </a:rPr>
                <a:t>حکومت</a:t>
              </a:r>
              <a:endParaRPr lang="en-US" sz="3600" kern="10" spc="0">
                <a:ln w="9525">
                  <a:noFill/>
                  <a:round/>
                  <a:headEnd/>
                  <a:tailEnd/>
                </a:ln>
                <a:solidFill>
                  <a:srgbClr val="FFFFFF"/>
                </a:solidFill>
                <a:effectLst/>
                <a:latin typeface="Jameel Noori Nastaleeq"/>
                <a:cs typeface="Jameel Noori Nastaleeq"/>
              </a:endParaRPr>
            </a:p>
          </p:txBody>
        </p:sp>
        <p:sp>
          <p:nvSpPr>
            <p:cNvPr id="86020" name="WordArt 4"/>
            <p:cNvSpPr>
              <a:spLocks noChangeArrowheads="1" noChangeShapeType="1" noTextEdit="1"/>
            </p:cNvSpPr>
            <p:nvPr/>
          </p:nvSpPr>
          <p:spPr bwMode="auto">
            <a:xfrm>
              <a:off x="3060" y="7110"/>
              <a:ext cx="1605" cy="390"/>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FFFFFF"/>
                  </a:solidFill>
                  <a:effectLst/>
                  <a:latin typeface="Jameel Noori Nastaleeq"/>
                  <a:cs typeface="Jameel Noori Nastaleeq"/>
                </a:rPr>
                <a:t>پیشہ ورانہ نیٹ ورک</a:t>
              </a:r>
              <a:endParaRPr lang="en-US" sz="3600" kern="10" spc="0">
                <a:ln w="9525">
                  <a:noFill/>
                  <a:round/>
                  <a:headEnd/>
                  <a:tailEnd/>
                </a:ln>
                <a:solidFill>
                  <a:srgbClr val="FFFFFF"/>
                </a:solidFill>
                <a:effectLst/>
                <a:latin typeface="Jameel Noori Nastaleeq"/>
                <a:cs typeface="Jameel Noori Nastaleeq"/>
              </a:endParaRPr>
            </a:p>
          </p:txBody>
        </p:sp>
        <p:sp>
          <p:nvSpPr>
            <p:cNvPr id="86021" name="WordArt 5"/>
            <p:cNvSpPr>
              <a:spLocks noChangeArrowheads="1" noChangeShapeType="1" noTextEdit="1"/>
            </p:cNvSpPr>
            <p:nvPr/>
          </p:nvSpPr>
          <p:spPr bwMode="auto">
            <a:xfrm>
              <a:off x="3434" y="7841"/>
              <a:ext cx="945" cy="662"/>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FFFFFF"/>
                  </a:solidFill>
                  <a:effectLst/>
                  <a:latin typeface="Jameel Noori Nastaleeq"/>
                  <a:cs typeface="Jameel Noori Nastaleeq"/>
                </a:rPr>
                <a:t> رشتہ دار ، عزیز   </a:t>
              </a:r>
            </a:p>
            <a:p>
              <a:pPr algn="ctr" rtl="1"/>
              <a:r>
                <a:rPr lang="ur-PK" sz="3600" kern="10" spc="0" smtClean="0">
                  <a:ln w="9525">
                    <a:noFill/>
                    <a:round/>
                    <a:headEnd/>
                    <a:tailEnd/>
                  </a:ln>
                  <a:solidFill>
                    <a:srgbClr val="FFFFFF"/>
                  </a:solidFill>
                  <a:effectLst/>
                  <a:latin typeface="Jameel Noori Nastaleeq"/>
                  <a:cs typeface="Jameel Noori Nastaleeq"/>
                </a:rPr>
                <a:t>اوردوست</a:t>
              </a:r>
              <a:endParaRPr lang="en-US" sz="3600" kern="10" spc="0">
                <a:ln w="9525">
                  <a:noFill/>
                  <a:round/>
                  <a:headEnd/>
                  <a:tailEnd/>
                </a:ln>
                <a:solidFill>
                  <a:srgbClr val="FFFFFF"/>
                </a:solidFill>
                <a:effectLst/>
                <a:latin typeface="Jameel Noori Nastaleeq"/>
                <a:cs typeface="Jameel Noori Nastaleeq"/>
              </a:endParaRPr>
            </a:p>
          </p:txBody>
        </p:sp>
        <p:sp>
          <p:nvSpPr>
            <p:cNvPr id="86022" name="WordArt 6"/>
            <p:cNvSpPr>
              <a:spLocks noChangeArrowheads="1" noChangeShapeType="1" noTextEdit="1"/>
            </p:cNvSpPr>
            <p:nvPr/>
          </p:nvSpPr>
          <p:spPr bwMode="auto">
            <a:xfrm>
              <a:off x="3579" y="8828"/>
              <a:ext cx="711" cy="352"/>
            </a:xfrm>
            <a:prstGeom prst="rect">
              <a:avLst/>
            </a:prstGeom>
          </p:spPr>
          <p:txBody>
            <a:bodyPr wrap="none" fromWordArt="1">
              <a:prstTxWarp prst="textPlain">
                <a:avLst>
                  <a:gd name="adj" fmla="val 50000"/>
                </a:avLst>
              </a:prstTxWarp>
            </a:bodyPr>
            <a:lstStyle/>
            <a:p>
              <a:pPr algn="ctr" rtl="1"/>
              <a:r>
                <a:rPr lang="ur-PK" sz="3600" kern="10" spc="0" dirty="0" smtClean="0">
                  <a:ln w="9525">
                    <a:noFill/>
                    <a:round/>
                    <a:headEnd/>
                    <a:tailEnd/>
                  </a:ln>
                  <a:solidFill>
                    <a:srgbClr val="FFFF00"/>
                  </a:solidFill>
                  <a:effectLst/>
                  <a:latin typeface="Jameel Noori Nastaleeq"/>
                  <a:cs typeface="Jameel Noori Nastaleeq"/>
                </a:rPr>
                <a:t>(مدد)</a:t>
              </a:r>
              <a:endParaRPr lang="en-US" sz="3600" kern="10" spc="0" dirty="0">
                <a:ln w="9525">
                  <a:noFill/>
                  <a:round/>
                  <a:headEnd/>
                  <a:tailEnd/>
                </a:ln>
                <a:solidFill>
                  <a:srgbClr val="FFFF00"/>
                </a:solidFill>
                <a:effectLst/>
                <a:latin typeface="Jameel Noori Nastaleeq"/>
                <a:cs typeface="Jameel Noori Nastaleeq"/>
              </a:endParaRPr>
            </a:p>
          </p:txBody>
        </p:sp>
        <p:sp>
          <p:nvSpPr>
            <p:cNvPr id="86023" name="WordArt 7"/>
            <p:cNvSpPr>
              <a:spLocks noChangeArrowheads="1" noChangeShapeType="1" noTextEdit="1"/>
            </p:cNvSpPr>
            <p:nvPr/>
          </p:nvSpPr>
          <p:spPr bwMode="auto">
            <a:xfrm>
              <a:off x="3640" y="9404"/>
              <a:ext cx="464" cy="416"/>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FFFFFF"/>
                  </a:solidFill>
                  <a:effectLst/>
                  <a:latin typeface="Jameel Noori Nastaleeq"/>
                  <a:cs typeface="Jameel Noori Nastaleeq"/>
                </a:rPr>
                <a:t>آپکی</a:t>
              </a:r>
              <a:endParaRPr lang="en-US" sz="3600" kern="10" spc="0">
                <a:ln w="9525">
                  <a:noFill/>
                  <a:round/>
                  <a:headEnd/>
                  <a:tailEnd/>
                </a:ln>
                <a:solidFill>
                  <a:srgbClr val="FFFFFF"/>
                </a:solidFill>
                <a:effectLst/>
                <a:latin typeface="Jameel Noori Nastaleeq"/>
                <a:cs typeface="Jameel Noori Nastaleeq"/>
              </a:endParaRPr>
            </a:p>
          </p:txBody>
        </p:sp>
      </p:grpSp>
    </p:spTree>
    <p:extLst>
      <p:ext uri="{BB962C8B-B14F-4D97-AF65-F5344CB8AC3E}">
        <p14:creationId xmlns:p14="http://schemas.microsoft.com/office/powerpoint/2010/main" xmlns="" val="20365663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20745" y="1229461"/>
            <a:ext cx="20647024" cy="868336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موقع (</a:t>
            </a:r>
            <a:r>
              <a:rPr sz="8000" b="1">
                <a:solidFill>
                  <a:srgbClr val="002060"/>
                </a:solidFill>
                <a:latin typeface="Jameel Noori Nastaleeq" pitchFamily="2" charset="-78"/>
                <a:cs typeface="Jameel Noori Nastaleeq" pitchFamily="2" charset="-78"/>
              </a:rPr>
              <a:t>Opportunity</a:t>
            </a:r>
            <a:r>
              <a:rPr lang="ur-PK" sz="8000" b="1" dirty="0" smtClean="0">
                <a:solidFill>
                  <a:srgbClr val="002060"/>
                </a:solidFill>
                <a:latin typeface="Jameel Noori Nastaleeq" pitchFamily="2" charset="-78"/>
                <a:cs typeface="Jameel Noori Nastaleeq" pitchFamily="2" charset="-78"/>
              </a:rPr>
              <a:t>)</a:t>
            </a:r>
            <a:endParaRPr sz="8000" b="1"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موقع یا </a:t>
            </a:r>
            <a:r>
              <a:rPr sz="5400" b="1">
                <a:solidFill>
                  <a:srgbClr val="000000"/>
                </a:solidFill>
                <a:latin typeface="Jameel Noori Nastaleeq" pitchFamily="2" charset="-78"/>
                <a:cs typeface="Jameel Noori Nastaleeq" pitchFamily="2" charset="-78"/>
              </a:rPr>
              <a:t>Opportunity</a:t>
            </a:r>
            <a:r>
              <a:rPr lang="ur-PK" sz="5400" b="1" dirty="0">
                <a:solidFill>
                  <a:srgbClr val="000000"/>
                </a:solidFill>
                <a:latin typeface="Jameel Noori Nastaleeq" pitchFamily="2" charset="-78"/>
                <a:cs typeface="Jameel Noori Nastaleeq" pitchFamily="2" charset="-78"/>
              </a:rPr>
              <a:t> کا مطلب ایسی صورتحال جب پکڑے جائے بغیر کرپشن کرنے کا موقع ہو۔ </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dirty="0">
                <a:solidFill>
                  <a:srgbClr val="000000"/>
                </a:solidFill>
                <a:latin typeface="Jameel Noori Nastaleeq" pitchFamily="2" charset="-78"/>
                <a:cs typeface="Jameel Noori Nastaleeq" pitchFamily="2" charset="-78"/>
              </a:rPr>
              <a:t>ایسی صورتحال کی چند مثالیں۔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ڈھیلا ڈھالا  اور کمزور کنٹرول سسٹم۔</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کمزور انتظامیہ۔</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بڑی پوزیشن  جانچنے کا کوئی سسٹم نہ ہونا۔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p:txBody>
      </p:sp>
      <p:grpSp>
        <p:nvGrpSpPr>
          <p:cNvPr id="5" name="Group 1"/>
          <p:cNvGrpSpPr>
            <a:grpSpLocks/>
          </p:cNvGrpSpPr>
          <p:nvPr/>
        </p:nvGrpSpPr>
        <p:grpSpPr bwMode="auto">
          <a:xfrm>
            <a:off x="8141394" y="5633173"/>
            <a:ext cx="4326031" cy="4735653"/>
            <a:chOff x="3685" y="62"/>
            <a:chExt cx="2772" cy="2561"/>
          </a:xfrm>
        </p:grpSpPr>
        <p:pic>
          <p:nvPicPr>
            <p:cNvPr id="6" name="Picture 2" descr="3"/>
            <p:cNvPicPr>
              <a:picLocks noChangeAspect="1" noChangeArrowheads="1"/>
            </p:cNvPicPr>
            <p:nvPr/>
          </p:nvPicPr>
          <p:blipFill>
            <a:blip r:embed="rId2"/>
            <a:srcRect/>
            <a:stretch>
              <a:fillRect/>
            </a:stretch>
          </p:blipFill>
          <p:spPr bwMode="auto">
            <a:xfrm>
              <a:off x="3685" y="62"/>
              <a:ext cx="2772" cy="2463"/>
            </a:xfrm>
            <a:prstGeom prst="rect">
              <a:avLst/>
            </a:prstGeom>
            <a:noFill/>
            <a:ln w="9525">
              <a:noFill/>
              <a:miter lim="800000"/>
              <a:headEnd/>
              <a:tailEnd/>
            </a:ln>
          </p:spPr>
        </p:pic>
        <p:sp>
          <p:nvSpPr>
            <p:cNvPr id="9" name="WordArt 3"/>
            <p:cNvSpPr>
              <a:spLocks noChangeArrowheads="1" noChangeShapeType="1" noTextEdit="1"/>
            </p:cNvSpPr>
            <p:nvPr/>
          </p:nvSpPr>
          <p:spPr bwMode="auto">
            <a:xfrm>
              <a:off x="4868" y="2338"/>
              <a:ext cx="431" cy="285"/>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دباؤ </a:t>
              </a:r>
              <a:endParaRPr lang="en-US" sz="3600" kern="10" spc="0">
                <a:ln w="9525">
                  <a:noFill/>
                  <a:round/>
                  <a:headEnd/>
                  <a:tailEnd/>
                </a:ln>
                <a:solidFill>
                  <a:srgbClr val="000000"/>
                </a:solidFill>
                <a:effectLst/>
                <a:latin typeface="Jameel Noori Nastaleeq"/>
                <a:cs typeface="Jameel Noori Nastaleeq"/>
              </a:endParaRPr>
            </a:p>
          </p:txBody>
        </p:sp>
        <p:sp>
          <p:nvSpPr>
            <p:cNvPr id="10" name="WordArt 4"/>
            <p:cNvSpPr>
              <a:spLocks noChangeArrowheads="1" noChangeShapeType="1" noTextEdit="1"/>
            </p:cNvSpPr>
            <p:nvPr/>
          </p:nvSpPr>
          <p:spPr bwMode="auto">
            <a:xfrm>
              <a:off x="5827" y="1055"/>
              <a:ext cx="487" cy="400"/>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موقع</a:t>
              </a:r>
              <a:endParaRPr lang="en-US" sz="3600" kern="10" spc="0">
                <a:ln w="9525">
                  <a:noFill/>
                  <a:round/>
                  <a:headEnd/>
                  <a:tailEnd/>
                </a:ln>
                <a:solidFill>
                  <a:srgbClr val="000000"/>
                </a:solidFill>
                <a:effectLst/>
                <a:latin typeface="Jameel Noori Nastaleeq"/>
                <a:cs typeface="Jameel Noori Nastaleeq"/>
              </a:endParaRPr>
            </a:p>
          </p:txBody>
        </p:sp>
        <p:sp>
          <p:nvSpPr>
            <p:cNvPr id="11" name="WordArt 5"/>
            <p:cNvSpPr>
              <a:spLocks noChangeArrowheads="1" noChangeShapeType="1" noTextEdit="1"/>
            </p:cNvSpPr>
            <p:nvPr/>
          </p:nvSpPr>
          <p:spPr bwMode="auto">
            <a:xfrm>
              <a:off x="3685" y="1055"/>
              <a:ext cx="564" cy="333"/>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توجیحات </a:t>
              </a:r>
              <a:endParaRPr lang="en-US" sz="3600" kern="10" spc="0">
                <a:ln w="9525">
                  <a:noFill/>
                  <a:round/>
                  <a:headEnd/>
                  <a:tailEnd/>
                </a:ln>
                <a:solidFill>
                  <a:srgbClr val="000000"/>
                </a:solidFill>
                <a:effectLst/>
                <a:latin typeface="Jameel Noori Nastaleeq"/>
                <a:cs typeface="Jameel Noori Nastaleeq"/>
              </a:endParaRPr>
            </a:p>
          </p:txBody>
        </p:sp>
      </p:grpSp>
    </p:spTree>
    <p:extLst>
      <p:ext uri="{BB962C8B-B14F-4D97-AF65-F5344CB8AC3E}">
        <p14:creationId xmlns:p14="http://schemas.microsoft.com/office/powerpoint/2010/main" xmlns="" val="3018522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14812"/>
            <a:ext cx="20647024" cy="1244439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توجیحات اور وجوہات پیش کرنا۔ (</a:t>
            </a:r>
            <a:r>
              <a:rPr sz="8000" b="1">
                <a:solidFill>
                  <a:srgbClr val="002060"/>
                </a:solidFill>
                <a:latin typeface="Jameel Noori Nastaleeq" pitchFamily="2" charset="-78"/>
                <a:cs typeface="Jameel Noori Nastaleeq" pitchFamily="2" charset="-78"/>
              </a:rPr>
              <a:t>Rationalizations</a:t>
            </a:r>
            <a:r>
              <a:rPr lang="ur-PK" sz="8000" b="1" dirty="0">
                <a:solidFill>
                  <a:srgbClr val="002060"/>
                </a:solidFill>
                <a:latin typeface="Jameel Noori Nastaleeq" pitchFamily="2" charset="-78"/>
                <a:cs typeface="Jameel Noori Nastaleeq" pitchFamily="2" charset="-78"/>
              </a:rPr>
              <a:t>)	</a:t>
            </a:r>
            <a:endParaRPr sz="8000" b="1"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algn="r" rtl="1"/>
            <a:r>
              <a:rPr sz="5400" b="1">
                <a:solidFill>
                  <a:srgbClr val="000000"/>
                </a:solidFill>
                <a:latin typeface="Jameel Noori Nastaleeq" pitchFamily="2" charset="-78"/>
                <a:cs typeface="Jameel Noori Nastaleeq" pitchFamily="2" charset="-78"/>
              </a:rPr>
              <a:t>Rationalizations</a:t>
            </a:r>
            <a:r>
              <a:rPr lang="ur-PK" sz="5400" b="1" dirty="0">
                <a:solidFill>
                  <a:srgbClr val="000000"/>
                </a:solidFill>
                <a:latin typeface="Jameel Noori Nastaleeq" pitchFamily="2" charset="-78"/>
                <a:cs typeface="Jameel Noori Nastaleeq" pitchFamily="2" charset="-78"/>
              </a:rPr>
              <a:t> یا توجیحات پیش کرنے کا مطلب ہے کہ وہ افراد یا ادارے جو کرپشن میں ملوث ہیں اپنے ان اعمال کی وجوہات پیش کرتے ہیں۔</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عام طور پر اس قسم کی وجوہات پیش کی جاتی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سب کرتے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یہ تو ہمارے کام کا حصہ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یہ کرپشن تو نہیں ہے۔ یہ تو ایسا ہی ہوتا ہے اور ہوتا چلا آ رہا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ہم کسی کے کام میں آسانی کرتے ہیں یہ کرپشن تو نہیں ہے۔ ہم تو تعاون کر رہے ہیں۔</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a:p>
            <a:pPr algn="r"/>
            <a:endParaRPr lang="nl-BE" sz="5400" dirty="0">
              <a:solidFill>
                <a:srgbClr val="000000"/>
              </a:solidFill>
              <a:latin typeface="Jameel Noori Nastaleeq" pitchFamily="2" charset="-78"/>
              <a:cs typeface="Jameel Noori Nastaleeq" pitchFamily="2" charset="-78"/>
            </a:endParaRPr>
          </a:p>
        </p:txBody>
      </p:sp>
      <p:grpSp>
        <p:nvGrpSpPr>
          <p:cNvPr id="6" name="Group 1"/>
          <p:cNvGrpSpPr>
            <a:grpSpLocks/>
          </p:cNvGrpSpPr>
          <p:nvPr/>
        </p:nvGrpSpPr>
        <p:grpSpPr bwMode="auto">
          <a:xfrm>
            <a:off x="3012101" y="5633173"/>
            <a:ext cx="4326031" cy="4735653"/>
            <a:chOff x="3685" y="62"/>
            <a:chExt cx="2772" cy="2561"/>
          </a:xfrm>
        </p:grpSpPr>
        <p:pic>
          <p:nvPicPr>
            <p:cNvPr id="9" name="Picture 2" descr="3"/>
            <p:cNvPicPr>
              <a:picLocks noChangeAspect="1" noChangeArrowheads="1"/>
            </p:cNvPicPr>
            <p:nvPr/>
          </p:nvPicPr>
          <p:blipFill>
            <a:blip r:embed="rId2"/>
            <a:srcRect/>
            <a:stretch>
              <a:fillRect/>
            </a:stretch>
          </p:blipFill>
          <p:spPr bwMode="auto">
            <a:xfrm>
              <a:off x="3685" y="62"/>
              <a:ext cx="2772" cy="2463"/>
            </a:xfrm>
            <a:prstGeom prst="rect">
              <a:avLst/>
            </a:prstGeom>
            <a:noFill/>
            <a:ln w="9525">
              <a:noFill/>
              <a:miter lim="800000"/>
              <a:headEnd/>
              <a:tailEnd/>
            </a:ln>
          </p:spPr>
        </p:pic>
        <p:sp>
          <p:nvSpPr>
            <p:cNvPr id="10" name="WordArt 3"/>
            <p:cNvSpPr>
              <a:spLocks noChangeArrowheads="1" noChangeShapeType="1" noTextEdit="1"/>
            </p:cNvSpPr>
            <p:nvPr/>
          </p:nvSpPr>
          <p:spPr bwMode="auto">
            <a:xfrm>
              <a:off x="4868" y="2338"/>
              <a:ext cx="431" cy="285"/>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دباؤ </a:t>
              </a:r>
              <a:endParaRPr lang="en-US" sz="3600" kern="10" spc="0">
                <a:ln w="9525">
                  <a:noFill/>
                  <a:round/>
                  <a:headEnd/>
                  <a:tailEnd/>
                </a:ln>
                <a:solidFill>
                  <a:srgbClr val="000000"/>
                </a:solidFill>
                <a:effectLst/>
                <a:latin typeface="Jameel Noori Nastaleeq"/>
                <a:cs typeface="Jameel Noori Nastaleeq"/>
              </a:endParaRPr>
            </a:p>
          </p:txBody>
        </p:sp>
        <p:sp>
          <p:nvSpPr>
            <p:cNvPr id="11" name="WordArt 4"/>
            <p:cNvSpPr>
              <a:spLocks noChangeArrowheads="1" noChangeShapeType="1" noTextEdit="1"/>
            </p:cNvSpPr>
            <p:nvPr/>
          </p:nvSpPr>
          <p:spPr bwMode="auto">
            <a:xfrm>
              <a:off x="5827" y="1055"/>
              <a:ext cx="487" cy="400"/>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موقع</a:t>
              </a:r>
              <a:endParaRPr lang="en-US" sz="3600" kern="10" spc="0">
                <a:ln w="9525">
                  <a:noFill/>
                  <a:round/>
                  <a:headEnd/>
                  <a:tailEnd/>
                </a:ln>
                <a:solidFill>
                  <a:srgbClr val="000000"/>
                </a:solidFill>
                <a:effectLst/>
                <a:latin typeface="Jameel Noori Nastaleeq"/>
                <a:cs typeface="Jameel Noori Nastaleeq"/>
              </a:endParaRPr>
            </a:p>
          </p:txBody>
        </p:sp>
        <p:sp>
          <p:nvSpPr>
            <p:cNvPr id="12" name="WordArt 5"/>
            <p:cNvSpPr>
              <a:spLocks noChangeArrowheads="1" noChangeShapeType="1" noTextEdit="1"/>
            </p:cNvSpPr>
            <p:nvPr/>
          </p:nvSpPr>
          <p:spPr bwMode="auto">
            <a:xfrm>
              <a:off x="3685" y="1055"/>
              <a:ext cx="564" cy="333"/>
            </a:xfrm>
            <a:prstGeom prst="rect">
              <a:avLst/>
            </a:prstGeom>
          </p:spPr>
          <p:txBody>
            <a:bodyPr wrap="none" fromWordArt="1">
              <a:prstTxWarp prst="textPlain">
                <a:avLst>
                  <a:gd name="adj" fmla="val 50000"/>
                </a:avLst>
              </a:prstTxWarp>
            </a:bodyPr>
            <a:lstStyle/>
            <a:p>
              <a:pPr algn="ctr" rtl="1"/>
              <a:r>
                <a:rPr lang="ur-PK" sz="3600" kern="10" spc="0" smtClean="0">
                  <a:ln w="9525">
                    <a:noFill/>
                    <a:round/>
                    <a:headEnd/>
                    <a:tailEnd/>
                  </a:ln>
                  <a:solidFill>
                    <a:srgbClr val="000000"/>
                  </a:solidFill>
                  <a:effectLst/>
                  <a:latin typeface="Jameel Noori Nastaleeq"/>
                  <a:cs typeface="Jameel Noori Nastaleeq"/>
                </a:rPr>
                <a:t>توجیحات </a:t>
              </a:r>
              <a:endParaRPr lang="en-US" sz="3600" kern="10" spc="0">
                <a:ln w="9525">
                  <a:noFill/>
                  <a:round/>
                  <a:headEnd/>
                  <a:tailEnd/>
                </a:ln>
                <a:solidFill>
                  <a:srgbClr val="000000"/>
                </a:solidFill>
                <a:effectLst/>
                <a:latin typeface="Jameel Noori Nastaleeq"/>
                <a:cs typeface="Jameel Noori Nastaleeq"/>
              </a:endParaRPr>
            </a:p>
          </p:txBody>
        </p:sp>
      </p:grpSp>
    </p:spTree>
    <p:extLst>
      <p:ext uri="{BB962C8B-B14F-4D97-AF65-F5344CB8AC3E}">
        <p14:creationId xmlns:p14="http://schemas.microsoft.com/office/powerpoint/2010/main" xmlns="" val="19849283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31211" y="1303030"/>
            <a:ext cx="19338732" cy="108727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
        <p:nvSpPr>
          <p:cNvPr id="6" name="Rectangle 14"/>
          <p:cNvSpPr/>
          <p:nvPr/>
        </p:nvSpPr>
        <p:spPr>
          <a:xfrm>
            <a:off x="14104650" y="706128"/>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lgn="r">
              <a:tabLst>
                <a:tab pos="338143" algn="l"/>
              </a:tabLst>
            </a:pPr>
            <a:r>
              <a:rPr lang="ur-PK" sz="8001" dirty="0" smtClean="0">
                <a:solidFill>
                  <a:srgbClr val="002060"/>
                </a:solidFill>
                <a:latin typeface="Jameel Noori Nastaleeq" pitchFamily="2" charset="-78"/>
                <a:cs typeface="Jameel Noori Nastaleeq" pitchFamily="2" charset="-78"/>
              </a:rPr>
              <a:t>ویڈیو</a:t>
            </a:r>
            <a:endParaRPr lang="en-US" sz="8001" dirty="0">
              <a:solidFill>
                <a:srgbClr val="00206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9593527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2893867" y="1043228"/>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lgn="r">
              <a:tabLst>
                <a:tab pos="338143" algn="l"/>
              </a:tabLst>
            </a:pPr>
            <a:r>
              <a:rPr lang="ur-PK" sz="8001" dirty="0" smtClean="0">
                <a:solidFill>
                  <a:srgbClr val="002060"/>
                </a:solidFill>
                <a:latin typeface="Jameel Noori Nastaleeq" pitchFamily="2" charset="-78"/>
                <a:cs typeface="Jameel Noori Nastaleeq" pitchFamily="2" charset="-78"/>
              </a:rPr>
              <a:t>ویڈیو</a:t>
            </a:r>
            <a:endParaRPr lang="en-US" sz="8001" dirty="0">
              <a:solidFill>
                <a:srgbClr val="002060"/>
              </a:solidFill>
              <a:latin typeface="Jameel Noori Nastaleeq" pitchFamily="2" charset="-78"/>
              <a:cs typeface="Jameel Noori Nastaleeq" pitchFamily="2" charset="-78"/>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
        <p:nvSpPr>
          <p:cNvPr id="84993" name="Rectangle 1"/>
          <p:cNvSpPr>
            <a:spLocks noChangeArrowheads="1"/>
          </p:cNvSpPr>
          <p:nvPr/>
        </p:nvSpPr>
        <p:spPr bwMode="auto">
          <a:xfrm>
            <a:off x="449438" y="4433845"/>
            <a:ext cx="2268585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ur-PK" altLang="zh-CN" sz="54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سوالات</a:t>
            </a:r>
            <a:r>
              <a:rPr kumimoji="0" lang="ur-PK" altLang="zh-CN" sz="5400" b="1"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en-US" altLang="zh-CN" sz="5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ur-PK" altLang="zh-CN" sz="54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1۔  اگر آپ ٹیچر کی جگہ ہوں تو کیا کریں گے</a:t>
            </a:r>
            <a:r>
              <a:rPr kumimoji="0" lang="ur-PK" altLang="zh-CN" sz="54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zh-CN" sz="5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ur-PK" altLang="zh-CN" sz="54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2۔ آپ کے خیال میں ٹیچر نے ایسا کیوں کیا</a:t>
            </a:r>
            <a:r>
              <a:rPr kumimoji="0" lang="ur-PK" altLang="zh-CN" sz="54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zh-CN" sz="5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ur-PK" altLang="zh-CN" sz="5400" b="0" i="0" u="none" strike="noStrike" cap="none" normalizeH="0" baseline="0" dirty="0" smtClean="0">
                <a:ln>
                  <a:noFill/>
                </a:ln>
                <a:solidFill>
                  <a:srgbClr val="000000"/>
                </a:solidFill>
                <a:effectLst/>
                <a:latin typeface="Jameel Noori Nastaleeq" pitchFamily="2" charset="-78"/>
                <a:ea typeface="SimSun" pitchFamily="2" charset="-122"/>
                <a:cs typeface="Jameel Noori Nastaleeq" pitchFamily="2" charset="-78"/>
              </a:rPr>
              <a:t>3۔ تعلیمی شعبے میں کرپشن کے کیا ممکنہ نتائج ہو سکتے ہیں؟</a:t>
            </a:r>
            <a:endParaRPr kumimoji="0" lang="ur-PK" altLang="zh-CN" sz="5400" b="0" i="0" u="none" strike="noStrike" cap="none" normalizeH="0" baseline="0" dirty="0" smtClean="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xmlns="" val="19593527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76239" y="4641098"/>
            <a:ext cx="20645899" cy="693006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ur-PK" sz="16600" b="1" dirty="0">
                <a:solidFill>
                  <a:srgbClr val="000000"/>
                </a:solidFill>
                <a:latin typeface="Jameel Noori Nastaleeq" pitchFamily="2" charset="-78"/>
                <a:cs typeface="Jameel Noori Nastaleeq" pitchFamily="2" charset="-78"/>
              </a:rPr>
              <a:t>اداروں کی کرپشن میں ملوث ہونے کی </a:t>
            </a:r>
            <a:r>
              <a:rPr lang="ur-PK" sz="16600" b="1" dirty="0" smtClean="0">
                <a:solidFill>
                  <a:srgbClr val="000000"/>
                </a:solidFill>
                <a:latin typeface="Jameel Noori Nastaleeq" pitchFamily="2" charset="-78"/>
                <a:cs typeface="Jameel Noori Nastaleeq" pitchFamily="2" charset="-78"/>
              </a:rPr>
              <a:t>کیا</a:t>
            </a:r>
          </a:p>
          <a:p>
            <a:pPr algn="ctr">
              <a:buClr>
                <a:schemeClr val="accent6">
                  <a:lumMod val="75000"/>
                </a:schemeClr>
              </a:buClr>
            </a:pPr>
            <a:r>
              <a:rPr lang="ur-PK" sz="16600" b="1" dirty="0" smtClean="0">
                <a:solidFill>
                  <a:srgbClr val="000000"/>
                </a:solidFill>
                <a:latin typeface="Jameel Noori Nastaleeq" pitchFamily="2" charset="-78"/>
                <a:cs typeface="Jameel Noori Nastaleeq" pitchFamily="2" charset="-78"/>
              </a:rPr>
              <a:t> </a:t>
            </a:r>
            <a:r>
              <a:rPr lang="ur-PK" sz="16600" b="1" dirty="0">
                <a:solidFill>
                  <a:srgbClr val="000000"/>
                </a:solidFill>
                <a:latin typeface="Jameel Noori Nastaleeq" pitchFamily="2" charset="-78"/>
                <a:cs typeface="Jameel Noori Nastaleeq" pitchFamily="2" charset="-78"/>
              </a:rPr>
              <a:t>وجوہات ہو سکتی ہیں؟</a:t>
            </a:r>
            <a:endParaRPr sz="16600" b="1">
              <a:solidFill>
                <a:srgbClr val="000000"/>
              </a:solidFill>
              <a:latin typeface="Jameel Noori Nastaleeq" pitchFamily="2" charset="-78"/>
              <a:cs typeface="Jameel Noori Nastaleeq" pitchFamily="2" charset="-78"/>
            </a:endParaRPr>
          </a:p>
          <a:p>
            <a:pPr algn="ctr">
              <a:buClr>
                <a:schemeClr val="accent6">
                  <a:lumMod val="75000"/>
                </a:schemeClr>
              </a:buClr>
            </a:pPr>
            <a:endParaRPr lang="en-US" sz="11800" dirty="0">
              <a:solidFill>
                <a:srgbClr val="000000"/>
              </a:solidFill>
              <a:latin typeface="+mj-lt"/>
            </a:endParaRPr>
          </a:p>
        </p:txBody>
      </p:sp>
    </p:spTree>
    <p:extLst>
      <p:ext uri="{BB962C8B-B14F-4D97-AF65-F5344CB8AC3E}">
        <p14:creationId xmlns:p14="http://schemas.microsoft.com/office/powerpoint/2010/main" xmlns="" val="38612826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51114"/>
            <a:ext cx="20647024" cy="1244439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(جڑیں،</a:t>
            </a:r>
            <a:r>
              <a:rPr sz="8000" b="1">
                <a:solidFill>
                  <a:srgbClr val="002060"/>
                </a:solidFill>
                <a:latin typeface="Jameel Noori Nastaleeq" pitchFamily="2" charset="-78"/>
                <a:cs typeface="Jameel Noori Nastaleeq" pitchFamily="2" charset="-78"/>
              </a:rPr>
              <a:t>Roots</a:t>
            </a:r>
            <a:r>
              <a:rPr lang="ur-PK" sz="8000" b="1" dirty="0">
                <a:solidFill>
                  <a:srgbClr val="002060"/>
                </a:solidFill>
                <a:latin typeface="Jameel Noori Nastaleeq" pitchFamily="2" charset="-78"/>
                <a:cs typeface="Jameel Noori Nastaleeq" pitchFamily="2" charset="-78"/>
              </a:rPr>
              <a:t>) وجوہات۔ (ادارہ</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ادارے میں کرپشن کی جڑیں اور وجوہات بھی دباؤ، مواقع اور توجیحات بھی ہوتی ہیں۔ ایک ادارہ کرپشن کی یہ توجیحات پیش کر سکتا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ایمانداری سے کام کیا تو پیچھے رہ جائیں گے۔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رشوت کے بغیر کام چلانا تو مُشکل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پارٹنرزکو منافع چایئے، جن لوگوں نے ادارے میں رقم لگائی ہے اُنہیں زیادہ منافع چائیے۔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حکومت کرپٹ ہے اسلئے ٹیکس دینا پیسہ ضائع کرنا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ٹیکس دینے کے بجائے بہتر ہے کہ اِس پیسے سے کسی کی مدد کر دی جائے۔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سب ٹھیک ہے، آج کَل تو ایسا ہی ہو رہا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بعض اوقات ادارے غیرقانونی اقدامات کیلئے ایک پلیٹ فارم پر جمع ہو جاتے ہیں۔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3392141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186132" y="1389746"/>
            <a:ext cx="2327793"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rtl="1"/>
            <a:r>
              <a:rPr lang="ur-PK" sz="8000" b="1" dirty="0" smtClean="0">
                <a:solidFill>
                  <a:srgbClr val="002060"/>
                </a:solidFill>
                <a:latin typeface="Jameel Noori Nastaleeq" pitchFamily="2" charset="-78"/>
                <a:cs typeface="Jameel Noori Nastaleeq" pitchFamily="2" charset="-78"/>
              </a:rPr>
              <a:t>فہرست</a:t>
            </a:r>
            <a:endParaRPr lang="en-US" sz="8000" dirty="0">
              <a:solidFill>
                <a:srgbClr val="002060"/>
              </a:solidFill>
              <a:latin typeface="Jameel Noori Nastaleeq" pitchFamily="2" charset="-78"/>
              <a:cs typeface="Jameel Noori Nastaleeq" pitchFamily="2" charset="-78"/>
            </a:endParaRPr>
          </a:p>
        </p:txBody>
      </p:sp>
      <p:sp>
        <p:nvSpPr>
          <p:cNvPr id="8" name="Subtitle 2"/>
          <p:cNvSpPr txBox="1">
            <a:spLocks/>
          </p:cNvSpPr>
          <p:nvPr/>
        </p:nvSpPr>
        <p:spPr>
          <a:xfrm>
            <a:off x="1866901" y="4175923"/>
            <a:ext cx="20647024" cy="430114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6000" b="1" dirty="0">
                <a:solidFill>
                  <a:srgbClr val="000000"/>
                </a:solidFill>
                <a:latin typeface="Jameel Noori Nastaleeq" pitchFamily="2" charset="-78"/>
                <a:cs typeface="Jameel Noori Nastaleeq" pitchFamily="2" charset="-78"/>
              </a:rPr>
              <a:t>باب اوّل:</a:t>
            </a:r>
            <a:r>
              <a:rPr lang="ur-PK" sz="6000" dirty="0">
                <a:solidFill>
                  <a:srgbClr val="000000"/>
                </a:solidFill>
                <a:latin typeface="Jameel Noori Nastaleeq" pitchFamily="2" charset="-78"/>
                <a:cs typeface="Jameel Noori Nastaleeq" pitchFamily="2" charset="-78"/>
              </a:rPr>
              <a:t> </a:t>
            </a:r>
            <a:r>
              <a:rPr sz="6000">
                <a:solidFill>
                  <a:srgbClr val="000000"/>
                </a:solidFill>
                <a:latin typeface="Jameel Noori Nastaleeq" pitchFamily="2" charset="-78"/>
                <a:cs typeface="Jameel Noori Nastaleeq" pitchFamily="2" charset="-78"/>
              </a:rPr>
              <a:t>	</a:t>
            </a:r>
            <a:r>
              <a:rPr sz="6000" smtClean="0">
                <a:solidFill>
                  <a:srgbClr val="000000"/>
                </a:solidFill>
                <a:latin typeface="Jameel Noori Nastaleeq" pitchFamily="2" charset="-78"/>
                <a:cs typeface="Jameel Noori Nastaleeq" pitchFamily="2" charset="-78"/>
              </a:rPr>
              <a:t>	</a:t>
            </a:r>
            <a:r>
              <a:rPr lang="ur-PK" sz="6000" dirty="0" smtClean="0">
                <a:solidFill>
                  <a:srgbClr val="000000"/>
                </a:solidFill>
                <a:latin typeface="Jameel Noori Nastaleeq" pitchFamily="2" charset="-78"/>
                <a:cs typeface="Jameel Noori Nastaleeq" pitchFamily="2" charset="-78"/>
              </a:rPr>
              <a:t>معلومات </a:t>
            </a:r>
            <a:r>
              <a:rPr lang="ur-PK" sz="6000" dirty="0">
                <a:solidFill>
                  <a:srgbClr val="000000"/>
                </a:solidFill>
                <a:latin typeface="Jameel Noori Nastaleeq" pitchFamily="2" charset="-78"/>
                <a:cs typeface="Jameel Noori Nastaleeq" pitchFamily="2" charset="-78"/>
              </a:rPr>
              <a:t>میں اضافہ</a:t>
            </a:r>
            <a:endParaRPr sz="6000">
              <a:solidFill>
                <a:srgbClr val="000000"/>
              </a:solidFill>
              <a:latin typeface="Jameel Noori Nastaleeq" pitchFamily="2" charset="-78"/>
              <a:cs typeface="Jameel Noori Nastaleeq" pitchFamily="2" charset="-78"/>
            </a:endParaRPr>
          </a:p>
          <a:p>
            <a:pPr algn="r" rtl="1"/>
            <a:r>
              <a:rPr lang="ur-PK" sz="6000" b="1" dirty="0">
                <a:solidFill>
                  <a:srgbClr val="000000"/>
                </a:solidFill>
                <a:latin typeface="Jameel Noori Nastaleeq" pitchFamily="2" charset="-78"/>
                <a:cs typeface="Jameel Noori Nastaleeq" pitchFamily="2" charset="-78"/>
              </a:rPr>
              <a:t>باب دوئم:</a:t>
            </a:r>
            <a:r>
              <a:rPr lang="ur-PK" sz="6000" dirty="0">
                <a:solidFill>
                  <a:srgbClr val="000000"/>
                </a:solidFill>
                <a:latin typeface="Jameel Noori Nastaleeq" pitchFamily="2" charset="-78"/>
                <a:cs typeface="Jameel Noori Nastaleeq" pitchFamily="2" charset="-78"/>
              </a:rPr>
              <a:t> </a:t>
            </a:r>
            <a:r>
              <a:rPr sz="6000">
                <a:solidFill>
                  <a:srgbClr val="000000"/>
                </a:solidFill>
                <a:latin typeface="Jameel Noori Nastaleeq" pitchFamily="2" charset="-78"/>
                <a:cs typeface="Jameel Noori Nastaleeq" pitchFamily="2" charset="-78"/>
              </a:rPr>
              <a:t>	</a:t>
            </a:r>
            <a:r>
              <a:rPr sz="6000" smtClean="0">
                <a:solidFill>
                  <a:srgbClr val="000000"/>
                </a:solidFill>
                <a:latin typeface="Jameel Noori Nastaleeq" pitchFamily="2" charset="-78"/>
                <a:cs typeface="Jameel Noori Nastaleeq" pitchFamily="2" charset="-78"/>
              </a:rPr>
              <a:t>	</a:t>
            </a:r>
            <a:r>
              <a:rPr lang="ur-PK" sz="6000" dirty="0" smtClean="0">
                <a:solidFill>
                  <a:srgbClr val="000000"/>
                </a:solidFill>
                <a:latin typeface="Jameel Noori Nastaleeq" pitchFamily="2" charset="-78"/>
                <a:cs typeface="Jameel Noori Nastaleeq" pitchFamily="2" charset="-78"/>
              </a:rPr>
              <a:t>کرپشن </a:t>
            </a:r>
            <a:r>
              <a:rPr lang="ur-PK" sz="6000" dirty="0">
                <a:solidFill>
                  <a:srgbClr val="000000"/>
                </a:solidFill>
                <a:latin typeface="Jameel Noori Nastaleeq" pitchFamily="2" charset="-78"/>
                <a:cs typeface="Jameel Noori Nastaleeq" pitchFamily="2" charset="-78"/>
              </a:rPr>
              <a:t>کو روکنا</a:t>
            </a:r>
            <a:endParaRPr sz="6000">
              <a:solidFill>
                <a:srgbClr val="000000"/>
              </a:solidFill>
              <a:latin typeface="Jameel Noori Nastaleeq" pitchFamily="2" charset="-78"/>
              <a:cs typeface="Jameel Noori Nastaleeq" pitchFamily="2" charset="-78"/>
            </a:endParaRPr>
          </a:p>
          <a:p>
            <a:pPr algn="r" rtl="1"/>
            <a:r>
              <a:rPr lang="ur-PK" sz="6000" b="1" dirty="0">
                <a:solidFill>
                  <a:srgbClr val="000000"/>
                </a:solidFill>
                <a:latin typeface="Jameel Noori Nastaleeq" pitchFamily="2" charset="-78"/>
                <a:cs typeface="Jameel Noori Nastaleeq" pitchFamily="2" charset="-78"/>
              </a:rPr>
              <a:t>باب سوئم:</a:t>
            </a:r>
            <a:r>
              <a:rPr sz="6000">
                <a:solidFill>
                  <a:srgbClr val="000000"/>
                </a:solidFill>
                <a:latin typeface="Jameel Noori Nastaleeq" pitchFamily="2" charset="-78"/>
                <a:cs typeface="Jameel Noori Nastaleeq" pitchFamily="2" charset="-78"/>
              </a:rPr>
              <a:t>	</a:t>
            </a:r>
            <a:r>
              <a:rPr sz="6000" smtClean="0">
                <a:solidFill>
                  <a:srgbClr val="000000"/>
                </a:solidFill>
                <a:latin typeface="Jameel Noori Nastaleeq" pitchFamily="2" charset="-78"/>
                <a:cs typeface="Jameel Noori Nastaleeq" pitchFamily="2" charset="-78"/>
              </a:rPr>
              <a:t>	</a:t>
            </a:r>
            <a:r>
              <a:rPr lang="ur-PK" sz="6000" dirty="0" smtClean="0">
                <a:solidFill>
                  <a:srgbClr val="000000"/>
                </a:solidFill>
                <a:latin typeface="Jameel Noori Nastaleeq" pitchFamily="2" charset="-78"/>
                <a:cs typeface="Jameel Noori Nastaleeq" pitchFamily="2" charset="-78"/>
              </a:rPr>
              <a:t> </a:t>
            </a:r>
            <a:r>
              <a:rPr lang="ur-PK" sz="6000" dirty="0">
                <a:solidFill>
                  <a:srgbClr val="000000"/>
                </a:solidFill>
                <a:latin typeface="Jameel Noori Nastaleeq" pitchFamily="2" charset="-78"/>
                <a:cs typeface="Jameel Noori Nastaleeq" pitchFamily="2" charset="-78"/>
              </a:rPr>
              <a:t>عام افراد کرپشن کا مقابلہ کیسے کرسکتے ہیں؟</a:t>
            </a:r>
            <a:endParaRPr sz="6000">
              <a:solidFill>
                <a:srgbClr val="000000"/>
              </a:solidFill>
              <a:latin typeface="Jameel Noori Nastaleeq" pitchFamily="2" charset="-78"/>
              <a:cs typeface="Jameel Noori Nastaleeq" pitchFamily="2" charset="-78"/>
            </a:endParaRPr>
          </a:p>
          <a:p>
            <a:pPr algn="r" rtl="1"/>
            <a:r>
              <a:rPr lang="ur-PK" sz="6000" b="1" dirty="0">
                <a:solidFill>
                  <a:srgbClr val="000000"/>
                </a:solidFill>
                <a:latin typeface="Jameel Noori Nastaleeq" pitchFamily="2" charset="-78"/>
                <a:cs typeface="Jameel Noori Nastaleeq" pitchFamily="2" charset="-78"/>
              </a:rPr>
              <a:t>باب چہارم:</a:t>
            </a:r>
            <a:r>
              <a:rPr lang="ur-PK" sz="6000" dirty="0">
                <a:solidFill>
                  <a:srgbClr val="000000"/>
                </a:solidFill>
                <a:latin typeface="Jameel Noori Nastaleeq" pitchFamily="2" charset="-78"/>
                <a:cs typeface="Jameel Noori Nastaleeq" pitchFamily="2" charset="-78"/>
              </a:rPr>
              <a:t> </a:t>
            </a:r>
            <a:r>
              <a:rPr sz="6000">
                <a:solidFill>
                  <a:srgbClr val="000000"/>
                </a:solidFill>
                <a:latin typeface="Jameel Noori Nastaleeq" pitchFamily="2" charset="-78"/>
                <a:cs typeface="Jameel Noori Nastaleeq" pitchFamily="2" charset="-78"/>
              </a:rPr>
              <a:t>	</a:t>
            </a:r>
            <a:r>
              <a:rPr sz="6000" smtClean="0">
                <a:solidFill>
                  <a:srgbClr val="000000"/>
                </a:solidFill>
                <a:latin typeface="Jameel Noori Nastaleeq" pitchFamily="2" charset="-78"/>
                <a:cs typeface="Jameel Noori Nastaleeq" pitchFamily="2" charset="-78"/>
              </a:rPr>
              <a:t>	</a:t>
            </a:r>
            <a:r>
              <a:rPr lang="ur-PK" sz="6000" dirty="0" smtClean="0">
                <a:solidFill>
                  <a:srgbClr val="000000"/>
                </a:solidFill>
                <a:latin typeface="Jameel Noori Nastaleeq" pitchFamily="2" charset="-78"/>
                <a:cs typeface="Jameel Noori Nastaleeq" pitchFamily="2" charset="-78"/>
              </a:rPr>
              <a:t>پالیساں </a:t>
            </a:r>
            <a:r>
              <a:rPr lang="ur-PK" sz="6000" dirty="0">
                <a:solidFill>
                  <a:srgbClr val="000000"/>
                </a:solidFill>
                <a:latin typeface="Jameel Noori Nastaleeq" pitchFamily="2" charset="-78"/>
                <a:cs typeface="Jameel Noori Nastaleeq" pitchFamily="2" charset="-78"/>
              </a:rPr>
              <a:t>اور حکمت عملی مرتب کرنا</a:t>
            </a:r>
            <a:endParaRPr sz="60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4567058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945950"/>
            <a:ext cx="20647024" cy="832326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8000" b="1" dirty="0">
                <a:solidFill>
                  <a:srgbClr val="002060"/>
                </a:solidFill>
                <a:latin typeface="Jameel Noori Nastaleeq" pitchFamily="2" charset="-78"/>
                <a:cs typeface="Jameel Noori Nastaleeq" pitchFamily="2" charset="-78"/>
              </a:rPr>
              <a:t>اگر میرا ادارہ جُرم کر رہا ہے تو کیا مَیں بھی مُجرم ہوں؟</a:t>
            </a:r>
            <a:endParaRPr sz="800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کرپٹ ادارے میں کام کرنے والا ہر شخص کرپٹ نہیں ہوتا۔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تمام تر ذمہ داری بہرحال ادارے کے مالکان اور اعلیٰ عہدیداروں پر ہوتی ہے کہ وہ ادارے کو کرپشن سے پاک رکھیں۔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سے ہر ممکن د</a:t>
            </a:r>
            <a:r>
              <a:rPr sz="5400">
                <a:solidFill>
                  <a:srgbClr val="000000"/>
                </a:solidFill>
                <a:latin typeface="Jameel Noori Nastaleeq" pitchFamily="2" charset="-78"/>
                <a:cs typeface="Jameel Noori Nastaleeq" pitchFamily="2" charset="-78"/>
              </a:rPr>
              <a:t>ُ</a:t>
            </a:r>
            <a:r>
              <a:rPr lang="ur-PK" sz="5400" dirty="0">
                <a:solidFill>
                  <a:srgbClr val="000000"/>
                </a:solidFill>
                <a:latin typeface="Jameel Noori Nastaleeq" pitchFamily="2" charset="-78"/>
                <a:cs typeface="Jameel Noori Nastaleeq" pitchFamily="2" charset="-78"/>
              </a:rPr>
              <a:t>ور رہنا آپ کی ذمہ داری ہے۔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p:txBody>
      </p:sp>
    </p:spTree>
    <p:extLst>
      <p:ext uri="{BB962C8B-B14F-4D97-AF65-F5344CB8AC3E}">
        <p14:creationId xmlns:p14="http://schemas.microsoft.com/office/powerpoint/2010/main" xmlns="" val="25182619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1410515"/>
            <a:ext cx="20647024" cy="631451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رول </a:t>
            </a:r>
            <a:r>
              <a:rPr lang="ur-PK" sz="8000" b="1" dirty="0" smtClean="0">
                <a:solidFill>
                  <a:srgbClr val="002060"/>
                </a:solidFill>
                <a:latin typeface="Jameel Noori Nastaleeq" pitchFamily="2" charset="-78"/>
                <a:cs typeface="Jameel Noori Nastaleeq" pitchFamily="2" charset="-78"/>
              </a:rPr>
              <a:t>پلے</a:t>
            </a:r>
          </a:p>
          <a:p>
            <a:pPr algn="r" rtl="1"/>
            <a:endParaRPr lang="ur-PK" sz="5400" b="1" dirty="0">
              <a:solidFill>
                <a:srgbClr val="000000"/>
              </a:solidFill>
              <a:latin typeface="Jameel Noori Nastaleeq" pitchFamily="2" charset="-78"/>
              <a:cs typeface="Jameel Noori Nastaleeq" pitchFamily="2" charset="-78"/>
            </a:endParaRPr>
          </a:p>
          <a:p>
            <a:pPr algn="r" rtl="1"/>
            <a:endParaRPr lang="ur-PK" sz="5400" b="1" dirty="0" smtClean="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تعلیم </a:t>
            </a:r>
            <a:r>
              <a:rPr lang="ur-PK" sz="5400" dirty="0">
                <a:solidFill>
                  <a:srgbClr val="000000"/>
                </a:solidFill>
                <a:latin typeface="Jameel Noori Nastaleeq" pitchFamily="2" charset="-78"/>
                <a:cs typeface="Jameel Noori Nastaleeq" pitchFamily="2" charset="-78"/>
              </a:rPr>
              <a:t>پر کام کرنے والی ایک این جی او کے ڈائریکٹر نے مقامی حکومت</a:t>
            </a:r>
            <a:r>
              <a:rPr sz="5400">
                <a:solidFill>
                  <a:srgbClr val="000000"/>
                </a:solidFill>
                <a:latin typeface="Jameel Noori Nastaleeq" pitchFamily="2" charset="-78"/>
                <a:cs typeface="Jameel Noori Nastaleeq" pitchFamily="2" charset="-78"/>
              </a:rPr>
              <a:t>.</a:t>
            </a:r>
            <a:r>
              <a:rPr lang="ur-PK" sz="5400" dirty="0">
                <a:solidFill>
                  <a:srgbClr val="000000"/>
                </a:solidFill>
                <a:latin typeface="Jameel Noori Nastaleeq" pitchFamily="2" charset="-78"/>
                <a:cs typeface="Jameel Noori Nastaleeq" pitchFamily="2" charset="-78"/>
              </a:rPr>
              <a:t> (</a:t>
            </a:r>
            <a:r>
              <a:rPr sz="5400">
                <a:solidFill>
                  <a:srgbClr val="000000"/>
                </a:solidFill>
                <a:latin typeface="Jameel Noori Nastaleeq" pitchFamily="2" charset="-78"/>
                <a:cs typeface="Jameel Noori Nastaleeq" pitchFamily="2" charset="-78"/>
              </a:rPr>
              <a:t>Local Government </a:t>
            </a:r>
            <a:r>
              <a:rPr lang="ur-PK" sz="5400" dirty="0">
                <a:solidFill>
                  <a:srgbClr val="000000"/>
                </a:solidFill>
                <a:latin typeface="Jameel Noori Nastaleeq" pitchFamily="2" charset="-78"/>
                <a:cs typeface="Jameel Noori Nastaleeq" pitchFamily="2" charset="-78"/>
              </a:rPr>
              <a:t>)  کے کونسل آفس میں </a:t>
            </a:r>
            <a:r>
              <a:rPr lang="ur-PK" sz="5400" dirty="0" smtClean="0">
                <a:solidFill>
                  <a:srgbClr val="000000"/>
                </a:solidFill>
                <a:latin typeface="Jameel Noori Nastaleeq" pitchFamily="2" charset="-78"/>
                <a:cs typeface="Jameel Noori Nastaleeq" pitchFamily="2" charset="-78"/>
              </a:rPr>
              <a:t>اسکول</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کی بلڈنگ کی منظوری کے لئے درخواست جمع کروائی تھی۔ ڈائریکٹر کو اطلاع دی گئی ہے کہ وہ کونسل کے دفتر آ کر میئر سے مُلاقات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کرے</a:t>
            </a:r>
            <a:r>
              <a:rPr lang="ur-PK" sz="5400" dirty="0">
                <a:solidFill>
                  <a:srgbClr val="000000"/>
                </a:solidFill>
                <a:latin typeface="Jameel Noori Nastaleeq" pitchFamily="2" charset="-78"/>
                <a:cs typeface="Jameel Noori Nastaleeq" pitchFamily="2" charset="-78"/>
              </a:rPr>
              <a:t>، خوشخبری اُس کا انتظار کر رہی ہے۔	</a:t>
            </a:r>
            <a:endParaRPr sz="5400">
              <a:solidFill>
                <a:srgbClr val="000000"/>
              </a:solidFill>
              <a:latin typeface="Jameel Noori Nastaleeq" pitchFamily="2" charset="-78"/>
              <a:cs typeface="Jameel Noori Nastaleeq" pitchFamily="2" charset="-78"/>
            </a:endParaRP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xmlns="" val="17723232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1" y="744780"/>
            <a:ext cx="20874609" cy="697622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r" rtl="1"/>
            <a:r>
              <a:rPr lang="ur-PK" sz="8800" b="1" baseline="-25000" dirty="0" smtClean="0">
                <a:solidFill>
                  <a:srgbClr val="002060"/>
                </a:solidFill>
                <a:latin typeface="Jameel Noori Nastaleeq" pitchFamily="2" charset="-78"/>
                <a:cs typeface="Jameel Noori Nastaleeq" pitchFamily="2" charset="-78"/>
              </a:rPr>
              <a:t>	باب 1حصہ اول کا حاصل : ہم نے کیا سیکھا؟</a:t>
            </a:r>
            <a:endParaRPr lang="en-US" sz="8800" baseline="-25000" dirty="0" smtClean="0">
              <a:solidFill>
                <a:srgbClr val="002060"/>
              </a:solidFill>
              <a:latin typeface="Jameel Noori Nastaleeq" pitchFamily="2" charset="-78"/>
              <a:cs typeface="Jameel Noori Nastaleeq" pitchFamily="2" charset="-78"/>
            </a:endParaRPr>
          </a:p>
          <a:p>
            <a:pPr algn="r" rtl="1"/>
            <a:r>
              <a:rPr lang="ur-PK" sz="8000" baseline="-25000" dirty="0" smtClean="0">
                <a:solidFill>
                  <a:srgbClr val="000000"/>
                </a:solidFill>
                <a:latin typeface="Jameel Noori Nastaleeq" pitchFamily="2" charset="-78"/>
                <a:cs typeface="Jameel Noori Nastaleeq" pitchFamily="2" charset="-78"/>
              </a:rPr>
              <a:t> </a:t>
            </a:r>
            <a:endParaRPr lang="ur-PK" sz="8000" baseline="-25000" dirty="0" smtClean="0">
              <a:solidFill>
                <a:srgbClr val="000000"/>
              </a:solidFill>
              <a:latin typeface="Jameel Noori Nastaleeq" pitchFamily="2" charset="-78"/>
              <a:cs typeface="Jameel Noori Nastaleeq" pitchFamily="2" charset="-78"/>
            </a:endParaRPr>
          </a:p>
          <a:p>
            <a:pPr algn="r" rtl="1"/>
            <a:endParaRPr lang="ur-PK" sz="8000" baseline="-25000" dirty="0" smtClean="0">
              <a:solidFill>
                <a:srgbClr val="000000"/>
              </a:solidFill>
              <a:latin typeface="Jameel Noori Nastaleeq" pitchFamily="2" charset="-78"/>
              <a:cs typeface="Jameel Noori Nastaleeq" pitchFamily="2" charset="-78"/>
            </a:endParaRPr>
          </a:p>
          <a:p>
            <a:pPr algn="r" rtl="1"/>
            <a:endParaRPr lang="ur-PK" sz="8000" baseline="-25000" dirty="0" smtClean="0">
              <a:solidFill>
                <a:srgbClr val="000000"/>
              </a:solidFill>
              <a:latin typeface="Jameel Noori Nastaleeq" pitchFamily="2" charset="-78"/>
              <a:cs typeface="Jameel Noori Nastaleeq" pitchFamily="2" charset="-78"/>
            </a:endParaRPr>
          </a:p>
          <a:p>
            <a:pPr algn="r" rtl="1"/>
            <a:endParaRPr lang="en-US" sz="8000" baseline="-25000" dirty="0" smtClean="0">
              <a:solidFill>
                <a:srgbClr val="000000"/>
              </a:solidFill>
              <a:latin typeface="Jameel Noori Nastaleeq" pitchFamily="2" charset="-78"/>
              <a:cs typeface="Jameel Noori Nastaleeq" pitchFamily="2" charset="-78"/>
            </a:endParaRPr>
          </a:p>
          <a:p>
            <a:pPr algn="r" rtl="1"/>
            <a:r>
              <a:rPr lang="ur-PK" sz="8000" baseline="-25000" dirty="0" smtClean="0">
                <a:solidFill>
                  <a:srgbClr val="000000"/>
                </a:solidFill>
                <a:latin typeface="Jameel Noori Nastaleeq" pitchFamily="2" charset="-78"/>
                <a:cs typeface="Jameel Noori Nastaleeq" pitchFamily="2" charset="-78"/>
              </a:rPr>
              <a:t>1۔	 کرپشن کے خلاف کام کرنے کیلئے پہلا قدم کرپشن کو سمجھنا اور اِس کی جانکاری لینا ہے</a:t>
            </a:r>
            <a:r>
              <a:rPr lang="ur-PK" sz="8000" baseline="-25000" dirty="0" smtClean="0">
                <a:solidFill>
                  <a:srgbClr val="000000"/>
                </a:solidFill>
                <a:latin typeface="Jameel Noori Nastaleeq" pitchFamily="2" charset="-78"/>
                <a:cs typeface="Jameel Noori Nastaleeq" pitchFamily="2" charset="-78"/>
              </a:rPr>
              <a:t>۔</a:t>
            </a:r>
          </a:p>
          <a:p>
            <a:pPr algn="r" rtl="1"/>
            <a:endParaRPr lang="en-US" sz="8000" baseline="-25000" dirty="0" smtClean="0">
              <a:solidFill>
                <a:srgbClr val="000000"/>
              </a:solidFill>
              <a:latin typeface="Jameel Noori Nastaleeq" pitchFamily="2" charset="-78"/>
              <a:cs typeface="Jameel Noori Nastaleeq" pitchFamily="2" charset="-78"/>
            </a:endParaRPr>
          </a:p>
          <a:p>
            <a:pPr algn="r" rtl="1"/>
            <a:r>
              <a:rPr lang="ur-PK" sz="8000" baseline="-25000" dirty="0" smtClean="0">
                <a:solidFill>
                  <a:srgbClr val="000000"/>
                </a:solidFill>
                <a:latin typeface="Jameel Noori Nastaleeq" pitchFamily="2" charset="-78"/>
                <a:cs typeface="Jameel Noori Nastaleeq" pitchFamily="2" charset="-78"/>
              </a:rPr>
              <a:t>2۔	 کرپشن کے خلاف جہدوجہد کرنے سے پہلے اِس کی جڑوں اور وجوہات کو سمجھنا ضروری ہے۔</a:t>
            </a:r>
            <a:endParaRPr lang="en-US" sz="8000" baseline="-250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3591041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9535886"/>
            <a:ext cx="21547782" cy="2369837"/>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ctr" rtl="1"/>
            <a:r>
              <a:rPr lang="ur-PK" sz="13800" b="1" dirty="0" smtClean="0">
                <a:solidFill>
                  <a:srgbClr val="000000"/>
                </a:solidFill>
                <a:latin typeface="Jameel Noori Nastaleeq" pitchFamily="2" charset="-78"/>
                <a:cs typeface="Jameel Noori Nastaleeq" pitchFamily="2" charset="-78"/>
              </a:rPr>
              <a:t>باب دوم </a:t>
            </a:r>
            <a:r>
              <a:rPr lang="en-US" sz="13800" b="1" dirty="0" smtClean="0">
                <a:solidFill>
                  <a:srgbClr val="000000"/>
                </a:solidFill>
                <a:latin typeface="Jameel Noori Nastaleeq" pitchFamily="2" charset="-78"/>
                <a:cs typeface="Jameel Noori Nastaleeq" pitchFamily="2" charset="-78"/>
              </a:rPr>
              <a:t>		</a:t>
            </a:r>
            <a:r>
              <a:rPr lang="ur-PK" sz="13800" b="1" dirty="0" smtClean="0">
                <a:solidFill>
                  <a:srgbClr val="000000"/>
                </a:solidFill>
                <a:latin typeface="Jameel Noori Nastaleeq" pitchFamily="2" charset="-78"/>
                <a:cs typeface="Jameel Noori Nastaleeq" pitchFamily="2" charset="-78"/>
              </a:rPr>
              <a:t>(دوسرا حصہ) کرپشن سے بچاؤ</a:t>
            </a:r>
            <a:endParaRPr lang="en-US" sz="17300" b="1" dirty="0">
              <a:solidFill>
                <a:srgbClr val="000000"/>
              </a:solidFill>
              <a:latin typeface="Jameel Noori Nastaleeq" pitchFamily="2" charset="-78"/>
              <a:cs typeface="Jameel Noori Nastaleeq" pitchFamily="2" charset="-78"/>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Bilde 11"/>
          <p:cNvPicPr>
            <a:picLocks noChangeAspect="1"/>
          </p:cNvPicPr>
          <p:nvPr/>
        </p:nvPicPr>
        <p:blipFill rotWithShape="1">
          <a:blip r:embed="rId2" cstate="print">
            <a:extLst>
              <a:ext uri="{28A0092B-C50C-407E-A947-70E740481C1C}">
                <a14:useLocalDpi xmlns:a14="http://schemas.microsoft.com/office/drawing/2010/main" xmlns="" val="0"/>
              </a:ext>
            </a:extLst>
          </a:blip>
          <a:srcRect l="89" t="27388" r="-89" b="13251"/>
          <a:stretch/>
        </p:blipFill>
        <p:spPr>
          <a:xfrm>
            <a:off x="0" y="-108857"/>
            <a:ext cx="24377650" cy="9644743"/>
          </a:xfrm>
          <a:prstGeom prst="rect">
            <a:avLst/>
          </a:prstGeom>
        </p:spPr>
      </p:pic>
    </p:spTree>
    <p:extLst>
      <p:ext uri="{BB962C8B-B14F-4D97-AF65-F5344CB8AC3E}">
        <p14:creationId xmlns:p14="http://schemas.microsoft.com/office/powerpoint/2010/main" xmlns="" val="5431331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040576"/>
            <a:ext cx="20647024" cy="731889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8000" b="1" dirty="0">
                <a:solidFill>
                  <a:srgbClr val="002060"/>
                </a:solidFill>
                <a:latin typeface="Jameel Noori Nastaleeq" pitchFamily="2" charset="-78"/>
                <a:cs typeface="Jameel Noori Nastaleeq" pitchFamily="2" charset="-78"/>
              </a:rPr>
              <a:t>دوسرے حِصے میں مندرجہ ذیل باتوں پر غور کیا جائے گا</a:t>
            </a:r>
            <a:r>
              <a:rPr lang="ur-PK" sz="8000" b="1" dirty="0" smtClean="0">
                <a:solidFill>
                  <a:srgbClr val="00206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سے بچاؤ کیلئے ذاتی خصوصیات اور رویئے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سے بچاؤ کے لئے اداروں کی پالیساں اور طریقے۔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بہتر پالیساں اور طریقے: یہ کیا ہیں اور اُنکی اہمیت کیوں ہے؟</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p:txBody>
      </p:sp>
    </p:spTree>
    <p:extLst>
      <p:ext uri="{BB962C8B-B14F-4D97-AF65-F5344CB8AC3E}">
        <p14:creationId xmlns:p14="http://schemas.microsoft.com/office/powerpoint/2010/main" xmlns="" val="16605436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1600199"/>
            <a:ext cx="20645899" cy="362659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11500" b="1" dirty="0">
                <a:solidFill>
                  <a:srgbClr val="000000"/>
                </a:solidFill>
                <a:latin typeface="Jameel Noori Nastaleeq" pitchFamily="2" charset="-78"/>
                <a:cs typeface="Jameel Noori Nastaleeq" pitchFamily="2" charset="-78"/>
              </a:rPr>
              <a:t>وہ کون سی ذاتی خوبیاں اور خصوصیات ہیں جن کی وجہ سے </a:t>
            </a:r>
            <a:r>
              <a:rPr lang="ur-PK" sz="11500" b="1" dirty="0" smtClean="0">
                <a:solidFill>
                  <a:srgbClr val="000000"/>
                </a:solidFill>
                <a:latin typeface="Jameel Noori Nastaleeq" pitchFamily="2" charset="-78"/>
                <a:cs typeface="Jameel Noori Nastaleeq" pitchFamily="2" charset="-78"/>
              </a:rPr>
              <a:t>کوئی</a:t>
            </a:r>
          </a:p>
          <a:p>
            <a:pPr algn="r" rtl="1"/>
            <a:r>
              <a:rPr lang="ur-PK" sz="11500" b="1" dirty="0" smtClean="0">
                <a:solidFill>
                  <a:srgbClr val="000000"/>
                </a:solidFill>
                <a:latin typeface="Jameel Noori Nastaleeq" pitchFamily="2" charset="-78"/>
                <a:cs typeface="Jameel Noori Nastaleeq" pitchFamily="2" charset="-78"/>
              </a:rPr>
              <a:t> </a:t>
            </a:r>
            <a:r>
              <a:rPr lang="ur-PK" sz="11500" b="1" dirty="0">
                <a:solidFill>
                  <a:srgbClr val="000000"/>
                </a:solidFill>
                <a:latin typeface="Jameel Noori Nastaleeq" pitchFamily="2" charset="-78"/>
                <a:cs typeface="Jameel Noori Nastaleeq" pitchFamily="2" charset="-78"/>
              </a:rPr>
              <a:t>خود کو </a:t>
            </a:r>
            <a:r>
              <a:rPr lang="ur-PK" sz="11500" b="1" dirty="0" smtClean="0">
                <a:solidFill>
                  <a:srgbClr val="000000"/>
                </a:solidFill>
                <a:latin typeface="Jameel Noori Nastaleeq" pitchFamily="2" charset="-78"/>
                <a:cs typeface="Jameel Noori Nastaleeq" pitchFamily="2" charset="-78"/>
              </a:rPr>
              <a:t>کرپشن </a:t>
            </a:r>
            <a:r>
              <a:rPr lang="ur-PK" sz="11500" b="1" dirty="0">
                <a:solidFill>
                  <a:srgbClr val="000000"/>
                </a:solidFill>
                <a:latin typeface="Jameel Noori Nastaleeq" pitchFamily="2" charset="-78"/>
                <a:cs typeface="Jameel Noori Nastaleeq" pitchFamily="2" charset="-78"/>
              </a:rPr>
              <a:t>سے محفوظ رکھ سکتا / سکتی  ہے۔</a:t>
            </a:r>
            <a:endParaRPr sz="115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9519078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143000"/>
            <a:ext cx="20647024" cy="868336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ذاتی خوبیاں اور رویئے</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ایمانداری اپنائیے۔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اپنے اختیارات کا صحیح اور منصفانہ  استعمال کیجئے۔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اعتماد کے قابل بنئے۔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شفافیت اختیار کیجئے۔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مقامی قوانین، احکامات اور قواعدو ضوابط کا احترام کیجئے۔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کے افراد، بورڈ ممبران اور افسران کے سامنے جوابدہ  رہیئے۔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40199149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5356917"/>
            <a:ext cx="20645899" cy="214901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13800" b="1" dirty="0">
                <a:solidFill>
                  <a:srgbClr val="000000"/>
                </a:solidFill>
                <a:latin typeface="Jameel Noori Nastaleeq" pitchFamily="2" charset="-78"/>
                <a:cs typeface="Jameel Noori Nastaleeq" pitchFamily="2" charset="-78"/>
              </a:rPr>
              <a:t>ایک ادارہ ممکنہ کرپشن کو کیسے روک سکتا ہے؟</a:t>
            </a:r>
            <a:endParaRPr sz="138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5588900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914400"/>
            <a:ext cx="20647024" cy="1169649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ادارے کی مثبت پالیساں</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ایک </a:t>
            </a:r>
            <a:r>
              <a:rPr lang="ur-PK" sz="5400" dirty="0">
                <a:solidFill>
                  <a:srgbClr val="000000"/>
                </a:solidFill>
                <a:latin typeface="Jameel Noori Nastaleeq" pitchFamily="2" charset="-78"/>
                <a:cs typeface="Jameel Noori Nastaleeq" pitchFamily="2" charset="-78"/>
              </a:rPr>
              <a:t>ادارے کو با ضابطہ پالیسوں کی ضرورت ہوتی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کو روکنے کا ضابطہء اخلاق </a:t>
            </a:r>
            <a:r>
              <a:rPr sz="5400" smtClean="0">
                <a:solidFill>
                  <a:srgbClr val="000000"/>
                </a:solidFill>
                <a:latin typeface="Jameel Noori Nastaleeq" pitchFamily="2" charset="-78"/>
                <a:cs typeface="Jameel Noori Nastaleeq" pitchFamily="2" charset="-78"/>
              </a:rPr>
              <a:t>code </a:t>
            </a:r>
            <a:r>
              <a:rPr sz="5400">
                <a:solidFill>
                  <a:srgbClr val="000000"/>
                </a:solidFill>
                <a:latin typeface="Jameel Noori Nastaleeq" pitchFamily="2" charset="-78"/>
                <a:cs typeface="Jameel Noori Nastaleeq" pitchFamily="2" charset="-78"/>
              </a:rPr>
              <a:t>of conduct </a:t>
            </a: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کو روکنے کے باقاعدہ طے شدہ اصول۔</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طریقہ کار ، اندورنی اور بیرونی جانچ پڑتال۔</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رپورٹنگ کا نظام اور طریقے۔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کی اطلاع دینے کا شفاف اور محفوظ نظام اور طریقہ کار</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کرینوالوں کیلئے  پابندیوں کا نظام۔</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پراجیکٹ کے اثاثوں اور منتقلی کیلئے محفوظ اور شفاف پالیساں اور کار آمد طریقہ کار۔</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sz="5400">
                <a:solidFill>
                  <a:srgbClr val="000000"/>
                </a:solidFill>
                <a:latin typeface="Jameel Noori Nastaleeq" pitchFamily="2" charset="-78"/>
                <a:cs typeface="Jameel Noori Nastaleeq" pitchFamily="2" charset="-78"/>
              </a:rPr>
              <a:t> </a:t>
            </a:r>
          </a:p>
        </p:txBody>
      </p:sp>
    </p:spTree>
    <p:extLst>
      <p:ext uri="{BB962C8B-B14F-4D97-AF65-F5344CB8AC3E}">
        <p14:creationId xmlns:p14="http://schemas.microsoft.com/office/powerpoint/2010/main" xmlns="" val="41739937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89860"/>
            <a:ext cx="20647024" cy="1298505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5400" b="1" dirty="0">
                <a:solidFill>
                  <a:srgbClr val="000000"/>
                </a:solidFill>
                <a:latin typeface="Jameel Noori Nastaleeq" pitchFamily="2" charset="-78"/>
                <a:cs typeface="Jameel Noori Nastaleeq" pitchFamily="2" charset="-78"/>
              </a:rPr>
              <a:t>ادرارے کے مثبت اصول وضوابط			</a:t>
            </a:r>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مالیاتی امور میں شفافیت اور طریقہ:</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فیصلہ سازی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نگرانی اور رپورٹنگ (</a:t>
            </a:r>
            <a:r>
              <a:rPr sz="5400">
                <a:solidFill>
                  <a:srgbClr val="000000"/>
                </a:solidFill>
                <a:latin typeface="Jameel Noori Nastaleeq" pitchFamily="2" charset="-78"/>
                <a:cs typeface="Jameel Noori Nastaleeq" pitchFamily="2" charset="-78"/>
              </a:rPr>
              <a:t>Monitoring &amp; Reporting </a:t>
            </a:r>
            <a:r>
              <a:rPr lang="ur-PK" sz="5400" dirty="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اکاؤنٹس</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sz="540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اخراجات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انفرادی قوت کے استعمال کا بہتر طریقہء کار  </a:t>
            </a:r>
            <a:r>
              <a:rPr sz="5400" b="1">
                <a:solidFill>
                  <a:srgbClr val="000000"/>
                </a:solidFill>
                <a:latin typeface="Jameel Noori Nastaleeq" pitchFamily="2" charset="-78"/>
                <a:cs typeface="Jameel Noori Nastaleeq" pitchFamily="2" charset="-78"/>
              </a:rPr>
              <a:t>Proper Human Resources Management</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منصفانہ ادائیگی، سہولت، تنخواہیں اور  مراعات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ذمہ داریوں  کا واضح تعین اور تفصیلات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بہتر مستقبل اور ترقی کے مواقع اور طریقہء کار</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b="1" dirty="0">
                <a:solidFill>
                  <a:srgbClr val="000000"/>
                </a:solidFill>
                <a:latin typeface="Jameel Noori Nastaleeq" pitchFamily="2" charset="-78"/>
                <a:cs typeface="Jameel Noori Nastaleeq" pitchFamily="2" charset="-78"/>
              </a:rPr>
              <a:t>انتظامیہ اور اختیارات:۔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جوابدہی، غلطیوں کو تسیلم کرنا اور درست کرنا۔</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p:txBody>
      </p:sp>
    </p:spTree>
    <p:extLst>
      <p:ext uri="{BB962C8B-B14F-4D97-AF65-F5344CB8AC3E}">
        <p14:creationId xmlns:p14="http://schemas.microsoft.com/office/powerpoint/2010/main" xmlns="" val="4626824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2"/>
          <p:cNvSpPr>
            <a:spLocks noChangeArrowheads="1"/>
          </p:cNvSpPr>
          <p:nvPr/>
        </p:nvSpPr>
        <p:spPr bwMode="auto">
          <a:xfrm>
            <a:off x="22676282" y="182486"/>
            <a:ext cx="1447368" cy="1552800"/>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ln/>
          <a:extLst/>
        </p:spPr>
        <p:style>
          <a:lnRef idx="3">
            <a:schemeClr val="lt1"/>
          </a:lnRef>
          <a:fillRef idx="1">
            <a:schemeClr val="accent5"/>
          </a:fillRef>
          <a:effectRef idx="1">
            <a:schemeClr val="accent5"/>
          </a:effectRef>
          <a:fontRef idx="minor">
            <a:schemeClr val="lt1"/>
          </a:fontRef>
        </p:style>
        <p:txBody>
          <a:bodyPr wrap="none" lIns="91424" tIns="45712" rIns="91424" bIns="45712" anchor="ctr"/>
          <a:lstStyle/>
          <a:p>
            <a:pPr>
              <a:defRPr/>
            </a:pPr>
            <a:endParaRPr lang="en-US" dirty="0">
              <a:latin typeface="Lato Light"/>
            </a:endParaRPr>
          </a:p>
        </p:txBody>
      </p:sp>
      <p:sp>
        <p:nvSpPr>
          <p:cNvPr id="6" name="TextBox 16"/>
          <p:cNvSpPr txBox="1"/>
          <p:nvPr/>
        </p:nvSpPr>
        <p:spPr>
          <a:xfrm>
            <a:off x="403412" y="849086"/>
            <a:ext cx="22272870" cy="6032421"/>
          </a:xfrm>
          <a:prstGeom prst="rect">
            <a:avLst/>
          </a:prstGeom>
          <a:noFill/>
        </p:spPr>
        <p:txBody>
          <a:bodyPr wrap="square" rtlCol="0">
            <a:spAutoFit/>
          </a:bodyPr>
          <a:lstStyle/>
          <a:p>
            <a:pPr algn="r" rtl="1"/>
            <a:r>
              <a:rPr lang="ur-PK" sz="8000" dirty="0" smtClean="0">
                <a:solidFill>
                  <a:srgbClr val="002060"/>
                </a:solidFill>
                <a:latin typeface="Jameel Noori Nastaleeq" pitchFamily="2" charset="-78"/>
                <a:cs typeface="Jameel Noori Nastaleeq" pitchFamily="2" charset="-78"/>
              </a:rPr>
              <a:t>ا</a:t>
            </a:r>
            <a:r>
              <a:rPr lang="ur-PK" sz="8000" b="1" dirty="0" smtClean="0">
                <a:solidFill>
                  <a:srgbClr val="002060"/>
                </a:solidFill>
                <a:latin typeface="Jameel Noori Nastaleeq" pitchFamily="2" charset="-78"/>
                <a:cs typeface="Jameel Noori Nastaleeq" pitchFamily="2" charset="-78"/>
              </a:rPr>
              <a:t>صطلاحات  </a:t>
            </a:r>
            <a:r>
              <a:rPr lang="en-US" sz="8000" b="1" dirty="0" smtClean="0">
                <a:solidFill>
                  <a:srgbClr val="002060"/>
                </a:solidFill>
                <a:latin typeface="Jameel Noori Nastaleeq" pitchFamily="2" charset="-78"/>
                <a:cs typeface="Jameel Noori Nastaleeq" pitchFamily="2" charset="-78"/>
              </a:rPr>
              <a:t>(Terms) </a:t>
            </a:r>
            <a:endParaRPr lang="ur-PK" sz="8000" b="1" dirty="0" smtClean="0">
              <a:solidFill>
                <a:srgbClr val="002060"/>
              </a:solidFill>
              <a:latin typeface="Jameel Noori Nastaleeq" pitchFamily="2" charset="-78"/>
              <a:cs typeface="Jameel Noori Nastaleeq" pitchFamily="2" charset="-78"/>
            </a:endParaRPr>
          </a:p>
          <a:p>
            <a:pPr algn="r" rtl="1"/>
            <a:endParaRPr lang="ur-PK" sz="5400" b="1" dirty="0" smtClean="0">
              <a:solidFill>
                <a:srgbClr val="000000"/>
              </a:solidFill>
              <a:latin typeface="Jameel Noori Nastaleeq" pitchFamily="2" charset="-78"/>
              <a:cs typeface="Jameel Noori Nastaleeq" pitchFamily="2" charset="-78"/>
            </a:endParaRPr>
          </a:p>
          <a:p>
            <a:pPr algn="r" rtl="1"/>
            <a:endParaRPr lang="en-US" sz="5400" dirty="0" smtClean="0">
              <a:solidFill>
                <a:srgbClr val="000000"/>
              </a:solidFill>
              <a:latin typeface="Jameel Noori Nastaleeq" pitchFamily="2" charset="-78"/>
              <a:cs typeface="Jameel Noori Nastaleeq" pitchFamily="2" charset="-78"/>
            </a:endParaRPr>
          </a:p>
          <a:p>
            <a:pPr algn="r" rtl="1"/>
            <a:endParaRPr lang="en-US" sz="5400" dirty="0" smtClean="0">
              <a:solidFill>
                <a:srgbClr val="000000"/>
              </a:solidFill>
              <a:latin typeface="Jameel Noori Nastaleeq" pitchFamily="2" charset="-78"/>
              <a:cs typeface="Jameel Noori Nastaleeq" pitchFamily="2" charset="-78"/>
            </a:endParaRPr>
          </a:p>
          <a:p>
            <a:pPr algn="r" rtl="1"/>
            <a:r>
              <a:rPr lang="ur-PK" sz="7200" dirty="0" smtClean="0">
                <a:solidFill>
                  <a:srgbClr val="000000"/>
                </a:solidFill>
                <a:latin typeface="Jameel Noori Nastaleeq" pitchFamily="2" charset="-78"/>
                <a:cs typeface="Jameel Noori Nastaleeq" pitchFamily="2" charset="-78"/>
              </a:rPr>
              <a:t>کے بارے میں اِس کورس میں ادارے آرگنایئزیشن کی اصطلاح کا مطلب : کار و باری ادارہ، کمپنی اسکول مذہبی ادارے اور این جی اوز  شامل ہیں۔</a:t>
            </a:r>
            <a:endParaRPr lang="en-US" sz="72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4581379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240971"/>
            <a:ext cx="20647024" cy="927224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پالیساں اور طریقہء </a:t>
            </a:r>
            <a:r>
              <a:rPr lang="ur-PK" sz="8000" b="1" dirty="0">
                <a:solidFill>
                  <a:srgbClr val="002060"/>
                </a:solidFill>
                <a:latin typeface="Jameel Noori Nastaleeq" pitchFamily="2" charset="-78"/>
                <a:cs typeface="Jameel Noori Nastaleeq" pitchFamily="2" charset="-78"/>
              </a:rPr>
              <a:t>کارکیا  ہیں</a:t>
            </a:r>
            <a:r>
              <a:rPr lang="ur-PK" sz="8000" b="1" dirty="0">
                <a:solidFill>
                  <a:srgbClr val="002060"/>
                </a:solidFill>
                <a:latin typeface="Jameel Noori Nastaleeq" pitchFamily="2" charset="-78"/>
                <a:cs typeface="Jameel Noori Nastaleeq" pitchFamily="2" charset="-78"/>
              </a:rPr>
              <a:t>؟ </a:t>
            </a:r>
            <a:endParaRPr lang="ur-PK" sz="8000" b="1" dirty="0"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پالیساں، آسان زبان میں لکھے ہوئے اصول ضوابط  ہوتے ہیں۔ جنکی بنیاد پر  ادارے کو چلایا جاتا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طریقہءکار اُن طریقوں کو کہا جاتا ہے  جنکے ذریعے پالیسوں پر عمل درآمد کیا جاتا ہے ہر طریقے کی وضاحت ہونی چاہیئے کہ</a:t>
            </a:r>
            <a:r>
              <a:rPr lang="ur-PK" sz="5400" dirty="0" smtClean="0">
                <a:solidFill>
                  <a:srgbClr val="000000"/>
                </a:solidFill>
                <a:latin typeface="Jameel Noori Nastaleeq" pitchFamily="2" charset="-78"/>
                <a:cs typeface="Jameel Noori Nastaleeq" pitchFamily="2" charset="-78"/>
              </a:rPr>
              <a:t>۔</a:t>
            </a:r>
            <a:endParaRPr sz="5400" smtClean="0">
              <a:solidFill>
                <a:srgbClr val="000000"/>
              </a:solidFill>
              <a:latin typeface="Jameel Noori Nastaleeq" pitchFamily="2" charset="-78"/>
              <a:cs typeface="Jameel Noori Nastaleeq" pitchFamily="2" charset="-78"/>
            </a:endParaRP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dirty="0">
                <a:solidFill>
                  <a:srgbClr val="000000"/>
                </a:solidFill>
                <a:latin typeface="Jameel Noori Nastaleeq" pitchFamily="2" charset="-78"/>
                <a:cs typeface="Jameel Noori Nastaleeq" pitchFamily="2" charset="-78"/>
              </a:rPr>
              <a:t>کس کی کیا ذمہ داریاں ہیں؟</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dirty="0">
                <a:solidFill>
                  <a:srgbClr val="000000"/>
                </a:solidFill>
                <a:latin typeface="Jameel Noori Nastaleeq" pitchFamily="2" charset="-78"/>
                <a:cs typeface="Jameel Noori Nastaleeq" pitchFamily="2" charset="-78"/>
              </a:rPr>
              <a:t>کن اقدامات کی ضرورت ہے؟</a:t>
            </a:r>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4400" dirty="0">
                <a:solidFill>
                  <a:srgbClr val="000000"/>
                </a:solidFill>
                <a:latin typeface="Jameel Noori Nastaleeq" pitchFamily="2" charset="-78"/>
                <a:cs typeface="Jameel Noori Nastaleeq" pitchFamily="2" charset="-78"/>
              </a:rPr>
              <a:t>کون سے فارم یا دستاویز استعمال ہوں گے؟</a:t>
            </a:r>
            <a:endParaRPr sz="4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p:txBody>
      </p:sp>
    </p:spTree>
    <p:extLst>
      <p:ext uri="{BB962C8B-B14F-4D97-AF65-F5344CB8AC3E}">
        <p14:creationId xmlns:p14="http://schemas.microsoft.com/office/powerpoint/2010/main" xmlns="" val="25511854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22093" y="4607720"/>
            <a:ext cx="20647024" cy="5975189"/>
          </a:xfrm>
          <a:prstGeom prst="rect">
            <a:avLst/>
          </a:prstGeom>
        </p:spPr>
        <p:txBody>
          <a:bodyPr vert="horz" lIns="182843" tIns="91422" rIns="182843" bIns="91422" numCol="1" spcCol="548640" rtlCol="0" anchor="ctr">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5400" b="1" dirty="0">
                <a:solidFill>
                  <a:srgbClr val="000000"/>
                </a:solidFill>
                <a:latin typeface="Jameel Noori Nastaleeq" pitchFamily="2" charset="-78"/>
                <a:cs typeface="Jameel Noori Nastaleeq" pitchFamily="2" charset="-78"/>
              </a:rPr>
              <a:t>پالیسیاں اور طریقہء کار کون بناتا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پالیسیاں اور طریقہ ءکار  انتظامیہ  بناتی ہے اور اُن کی تصدیق اور اجازت بورڈ ممبران دیتے ہیں۔ادارے کی </a:t>
            </a:r>
            <a:r>
              <a:rPr lang="ur-PK" sz="5400" dirty="0" smtClean="0">
                <a:solidFill>
                  <a:srgbClr val="000000"/>
                </a:solidFill>
                <a:latin typeface="Jameel Noori Nastaleeq" pitchFamily="2" charset="-78"/>
                <a:cs typeface="Jameel Noori Nastaleeq" pitchFamily="2" charset="-78"/>
              </a:rPr>
              <a:t>انتظامیہ</a:t>
            </a:r>
            <a:endParaRPr sz="5400" smtClean="0">
              <a:solidFill>
                <a:srgbClr val="000000"/>
              </a:solidFill>
              <a:latin typeface="Jameel Noori Nastaleeq" pitchFamily="2" charset="-78"/>
              <a:cs typeface="Jameel Noori Nastaleeq" pitchFamily="2" charset="-78"/>
            </a:endParaRP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a:t>
            </a:r>
            <a:r>
              <a:rPr sz="5400">
                <a:solidFill>
                  <a:srgbClr val="000000"/>
                </a:solidFill>
                <a:latin typeface="Jameel Noori Nastaleeq" pitchFamily="2" charset="-78"/>
                <a:cs typeface="Jameel Noori Nastaleeq" pitchFamily="2" charset="-78"/>
              </a:rPr>
              <a:t>Management</a:t>
            </a:r>
            <a:r>
              <a:rPr lang="ur-PK" sz="5400" dirty="0">
                <a:solidFill>
                  <a:srgbClr val="000000"/>
                </a:solidFill>
                <a:latin typeface="Jameel Noori Nastaleeq" pitchFamily="2" charset="-78"/>
                <a:cs typeface="Jameel Noori Nastaleeq" pitchFamily="2" charset="-78"/>
              </a:rPr>
              <a:t>)</a:t>
            </a:r>
            <a:r>
              <a:rPr sz="540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اِس بات کو یقینی بناتی ہے کہ اصولوں اور طریقہءکار پر عمل ہو رہا ہے۔</a:t>
            </a:r>
            <a:endParaRPr sz="540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انتظامیہ بورڈ کو اطلاع فراہم کرتی ہے جو تمام مسائل اور امور کا قوانین کے مطابق عمل کو یقینی بناتا ہے۔</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p:txBody>
      </p:sp>
      <p:sp>
        <p:nvSpPr>
          <p:cNvPr id="7" name="Rectangle 14"/>
          <p:cNvSpPr/>
          <p:nvPr/>
        </p:nvSpPr>
        <p:spPr>
          <a:xfrm>
            <a:off x="1431210" y="744780"/>
            <a:ext cx="214287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8001" dirty="0">
                <a:solidFill>
                  <a:schemeClr val="accent1"/>
                </a:solidFill>
                <a:latin typeface="+mj-lt"/>
                <a:cs typeface="Lato Regular"/>
              </a:rPr>
              <a:t>Who </a:t>
            </a:r>
            <a:r>
              <a:rPr lang="en-US" sz="8001" dirty="0" smtClean="0">
                <a:solidFill>
                  <a:schemeClr val="accent1"/>
                </a:solidFill>
                <a:latin typeface="+mj-lt"/>
                <a:cs typeface="Lato Regular"/>
              </a:rPr>
              <a:t>Makes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Keeps Policies </a:t>
            </a:r>
            <a:r>
              <a:rPr lang="en-US" sz="8001" dirty="0">
                <a:solidFill>
                  <a:schemeClr val="accent1"/>
                </a:solidFill>
                <a:latin typeface="+mj-lt"/>
                <a:cs typeface="Lato Regular"/>
              </a:rPr>
              <a:t>and </a:t>
            </a:r>
            <a:r>
              <a:rPr lang="en-US" sz="8001" dirty="0" smtClean="0">
                <a:solidFill>
                  <a:schemeClr val="accent1"/>
                </a:solidFill>
                <a:latin typeface="+mj-lt"/>
                <a:cs typeface="Lato Regular"/>
              </a:rPr>
              <a:t>Procedures</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xmlns="" val="39924487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5" y="1303030"/>
            <a:ext cx="20159577" cy="1222382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lnSpc>
                <a:spcPct val="100000"/>
              </a:lnSpc>
              <a:spcAft>
                <a:spcPts val="600"/>
              </a:spcAft>
            </a:pPr>
            <a:r>
              <a:rPr lang="ur-PK" sz="8000" b="1" dirty="0">
                <a:solidFill>
                  <a:srgbClr val="002060"/>
                </a:solidFill>
                <a:latin typeface="Jameel Noori Nastaleeq" pitchFamily="2" charset="-78"/>
                <a:cs typeface="Jameel Noori Nastaleeq" pitchFamily="2" charset="-78"/>
              </a:rPr>
              <a:t>کیس اسٹڈی:</a:t>
            </a:r>
            <a:endParaRPr sz="8000">
              <a:solidFill>
                <a:srgbClr val="002060"/>
              </a:solidFill>
              <a:latin typeface="Jameel Noori Nastaleeq" pitchFamily="2" charset="-78"/>
              <a:cs typeface="Jameel Noori Nastaleeq" pitchFamily="2" charset="-78"/>
            </a:endParaRPr>
          </a:p>
          <a:p>
            <a:pPr algn="r" rtl="1">
              <a:lnSpc>
                <a:spcPct val="100000"/>
              </a:lnSpc>
              <a:spcAft>
                <a:spcPts val="600"/>
              </a:spcAft>
            </a:pPr>
            <a:r>
              <a:rPr lang="ur-PK" sz="5400" dirty="0">
                <a:solidFill>
                  <a:srgbClr val="000000"/>
                </a:solidFill>
                <a:latin typeface="Jameel Noori Nastaleeq" pitchFamily="2" charset="-78"/>
                <a:cs typeface="Jameel Noori Nastaleeq" pitchFamily="2" charset="-78"/>
              </a:rPr>
              <a:t>پراجیکٹ اسٹاف کے ممبران تین 3 روزہ کانفرنس برائے تعمیر استعداد</a:t>
            </a:r>
            <a:r>
              <a:rPr sz="5400">
                <a:solidFill>
                  <a:srgbClr val="000000"/>
                </a:solidFill>
                <a:latin typeface="Jameel Noori Nastaleeq" pitchFamily="2" charset="-78"/>
                <a:cs typeface="Jameel Noori Nastaleeq" pitchFamily="2" charset="-78"/>
              </a:rPr>
              <a:t>  (Capacity Building Conference) </a:t>
            </a:r>
            <a:r>
              <a:rPr lang="ur-PK" sz="5400" dirty="0">
                <a:solidFill>
                  <a:srgbClr val="000000"/>
                </a:solidFill>
                <a:latin typeface="Jameel Noori Nastaleeq" pitchFamily="2" charset="-78"/>
                <a:cs typeface="Jameel Noori Nastaleeq" pitchFamily="2" charset="-78"/>
              </a:rPr>
              <a:t>میں </a:t>
            </a:r>
            <a:r>
              <a:rPr lang="ur-PK" sz="5400" dirty="0" smtClean="0">
                <a:solidFill>
                  <a:srgbClr val="000000"/>
                </a:solidFill>
                <a:latin typeface="Jameel Noori Nastaleeq" pitchFamily="2" charset="-78"/>
                <a:cs typeface="Jameel Noori Nastaleeq" pitchFamily="2" charset="-78"/>
              </a:rPr>
              <a:t>شرکت </a:t>
            </a:r>
            <a:r>
              <a:rPr lang="ur-PK" sz="5400" dirty="0">
                <a:solidFill>
                  <a:srgbClr val="000000"/>
                </a:solidFill>
                <a:latin typeface="Jameel Noori Nastaleeq" pitchFamily="2" charset="-78"/>
                <a:cs typeface="Jameel Noori Nastaleeq" pitchFamily="2" charset="-78"/>
              </a:rPr>
              <a:t>کرتے ہیں۔ کانفرنس کی انتظامیہ کی جانب سے شرکا ء کو ہوٹل میں قیام وطعام کی سہولیات مہیا کی جاتی ہیں۔ کانفرنس کے اختتام پر پراجیکٹ کا کیشیئر اپنے شرکاء کو رہنے ، کھانے پینے اور  سفر کا الاؤنس ادا کرتا ہے۔ ایک اسٹاف ممبر اِس بات کی نشاندہی کرتا ہے کہ کھانا پینا اور رہائش کانفرنس کی انتظامیہ  کی جانب سے مفت فراہم کیا گیا تھا۔ لہذا الاؤنس میں سے یہ رقم کم کر دی جائے۔ پراجیکٹ کے دوسرے ممبران اِس بات سے ناخوش ہوتے ہیں اور اِس ایماندار اسٹاف ممبر کو خاموش رہنے کی  تنبیہ کرتے ہیں۔پراجیکٹ مینجر بھی اسٹاف سے بہتر تعلقات قائم رکھنے کی خاطر کہتا ہے کہ پورے الاؤنس ملنے دو سب کو فائدہ ہوگا۔ ہم چپ رہیں گے اور کسی کو کانوں کان خبر نہیں ہوگی۔</a:t>
            </a:r>
            <a:endParaRPr sz="5400">
              <a:solidFill>
                <a:srgbClr val="000000"/>
              </a:solidFill>
              <a:latin typeface="Jameel Noori Nastaleeq" pitchFamily="2" charset="-78"/>
              <a:cs typeface="Jameel Noori Nastaleeq" pitchFamily="2" charset="-78"/>
            </a:endParaRPr>
          </a:p>
          <a:p>
            <a:pPr algn="r" rtl="1">
              <a:lnSpc>
                <a:spcPct val="100000"/>
              </a:lnSpc>
              <a:spcAft>
                <a:spcPts val="600"/>
              </a:spcAft>
            </a:pPr>
            <a:r>
              <a:rPr lang="ur-PK" sz="5400" b="1" dirty="0">
                <a:solidFill>
                  <a:srgbClr val="000000"/>
                </a:solidFill>
                <a:latin typeface="Jameel Noori Nastaleeq" pitchFamily="2" charset="-78"/>
                <a:cs typeface="Jameel Noori Nastaleeq" pitchFamily="2" charset="-78"/>
              </a:rPr>
              <a:t>سوالات:		</a:t>
            </a:r>
            <a:endParaRPr sz="5400">
              <a:solidFill>
                <a:srgbClr val="000000"/>
              </a:solidFill>
              <a:latin typeface="Jameel Noori Nastaleeq" pitchFamily="2" charset="-78"/>
              <a:cs typeface="Jameel Noori Nastaleeq" pitchFamily="2" charset="-78"/>
            </a:endParaRPr>
          </a:p>
          <a:p>
            <a:pPr lvl="0" algn="r" rtl="1">
              <a:lnSpc>
                <a:spcPct val="100000"/>
              </a:lnSpc>
              <a:spcAft>
                <a:spcPts val="600"/>
              </a:spcAft>
            </a:pPr>
            <a:r>
              <a:rPr lang="ur-PK" sz="5400" b="1" dirty="0">
                <a:solidFill>
                  <a:srgbClr val="000000"/>
                </a:solidFill>
                <a:latin typeface="Jameel Noori Nastaleeq" pitchFamily="2" charset="-78"/>
                <a:cs typeface="Jameel Noori Nastaleeq" pitchFamily="2" charset="-78"/>
              </a:rPr>
              <a:t>یہاں  کیا غلط ہوا؟		</a:t>
            </a:r>
            <a:endParaRPr sz="5400">
              <a:solidFill>
                <a:srgbClr val="000000"/>
              </a:solidFill>
              <a:latin typeface="Jameel Noori Nastaleeq" pitchFamily="2" charset="-78"/>
              <a:cs typeface="Jameel Noori Nastaleeq" pitchFamily="2" charset="-78"/>
            </a:endParaRPr>
          </a:p>
          <a:p>
            <a:pPr lvl="0" algn="r" rtl="1">
              <a:lnSpc>
                <a:spcPct val="100000"/>
              </a:lnSpc>
              <a:spcAft>
                <a:spcPts val="600"/>
              </a:spcAft>
            </a:pPr>
            <a:r>
              <a:rPr lang="ur-PK" sz="5400" b="1" dirty="0">
                <a:solidFill>
                  <a:srgbClr val="000000"/>
                </a:solidFill>
                <a:latin typeface="Jameel Noori Nastaleeq" pitchFamily="2" charset="-78"/>
                <a:cs typeface="Jameel Noori Nastaleeq" pitchFamily="2" charset="-78"/>
              </a:rPr>
              <a:t>اِس صورتحال کے کیا منفی اثرات ہوسکتے ہیں؟</a:t>
            </a:r>
            <a:endParaRPr sz="5400">
              <a:solidFill>
                <a:srgbClr val="000000"/>
              </a:solidFill>
              <a:latin typeface="Jameel Noori Nastaleeq" pitchFamily="2" charset="-78"/>
              <a:cs typeface="Jameel Noori Nastaleeq" pitchFamily="2" charset="-78"/>
            </a:endParaRPr>
          </a:p>
          <a:p>
            <a:pPr algn="r" rtl="1">
              <a:lnSpc>
                <a:spcPct val="100000"/>
              </a:lnSpc>
              <a:spcAft>
                <a:spcPts val="600"/>
              </a:spcAft>
            </a:pPr>
            <a:r>
              <a:rPr sz="5400">
                <a:solidFill>
                  <a:srgbClr val="000000"/>
                </a:solidFill>
                <a:latin typeface="Jameel Noori Nastaleeq" pitchFamily="2" charset="-78"/>
                <a:cs typeface="Jameel Noori Nastaleeq" pitchFamily="2" charset="-78"/>
              </a:rPr>
              <a:t> </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28363856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1410515"/>
            <a:ext cx="20647024" cy="430575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رول پلے</a:t>
            </a:r>
            <a:r>
              <a:rPr lang="ur-PK" sz="8000" b="1" dirty="0" smtClean="0">
                <a:solidFill>
                  <a:srgbClr val="00206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صورتحال :</a:t>
            </a:r>
            <a:r>
              <a:rPr sz="5400" b="1">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باس اپنے دفتر میں ایک ملازم کو تنبیہ کرنے اور وارننگ دینے کیلئے بُلا تا ہے۔</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xmlns="" val="35815191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48922" y="1303030"/>
            <a:ext cx="20647024" cy="1144001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کیس اسٹڈی</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آپ ایک غیر سرکاری فلاحی تنظیم کے سربراہ ہیں۔ یہ تنظیم لوگوں کی سماجی ترقی اور تعمیری کاموں میں مصرُوف ہے۔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آپ کی تنظیم کو گاؤں میں پُل کی تعمیر کیلئے ایک بڑی رقم ملِی ہے، پُل کی تعمیر ایک بڑا منصوبہ ہے اور اِس منصوبے کیلئے خاطر خواہ رقم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بھی </a:t>
            </a:r>
            <a:r>
              <a:rPr lang="ur-PK" sz="5400" dirty="0">
                <a:solidFill>
                  <a:srgbClr val="000000"/>
                </a:solidFill>
                <a:latin typeface="Jameel Noori Nastaleeq" pitchFamily="2" charset="-78"/>
                <a:cs typeface="Jameel Noori Nastaleeq" pitchFamily="2" charset="-78"/>
              </a:rPr>
              <a:t>موجود ہے۔ آپ کا بھانجہ ایک تعمیراتی کمپنی کا مالِک ہے جو اِس بات پر بضد ہے کہ پُل کی تعمیر کا ٹھیکہ ملنا اسکا حق ہے، کیونکہ وہ </a:t>
            </a:r>
            <a:r>
              <a:rPr lang="ur-PK" sz="5400" dirty="0" smtClean="0">
                <a:solidFill>
                  <a:srgbClr val="000000"/>
                </a:solidFill>
                <a:latin typeface="Jameel Noori Nastaleeq" pitchFamily="2" charset="-78"/>
                <a:cs typeface="Jameel Noori Nastaleeq" pitchFamily="2" charset="-78"/>
              </a:rPr>
              <a:t>آپ</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کا قریبی رشتے دار ہے اور آپکے خاندان کا فرد ہے۔ آپکو خدشہ ہے کہ  اگر یہ ٹھیکہ بھانجے کو نہ دِیا گیا تو خاندان میں مسائل پیدا ہوں گے</a:t>
            </a:r>
            <a:r>
              <a:rPr lang="ur-PK" sz="5400"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سوالات:</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ایسی صورتحال میں آپکا  کیا  ردِّ عمل ہوگا؟</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آئندہ اِس  قسم کی صورتحال سے نمٹنے کیلئے کوئی اصُول بنایئے</a:t>
            </a:r>
            <a:r>
              <a:rPr lang="ur-PK" sz="5400" dirty="0" smtClean="0">
                <a:solidFill>
                  <a:srgbClr val="000000"/>
                </a:solidFill>
                <a:latin typeface="Jameel Noori Nastaleeq" pitchFamily="2" charset="-78"/>
                <a:cs typeface="Jameel Noori Nastaleeq" pitchFamily="2" charset="-78"/>
              </a:rPr>
              <a:t>؟</a:t>
            </a:r>
            <a:r>
              <a:rPr sz="5400">
                <a:solidFill>
                  <a:srgbClr val="000000"/>
                </a:solidFill>
                <a:latin typeface="Jameel Noori Nastaleeq" pitchFamily="2" charset="-78"/>
                <a:cs typeface="Jameel Noori Nastaleeq" pitchFamily="2" charset="-78"/>
              </a:rPr>
              <a:t> </a:t>
            </a: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3397934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3743" y="2183413"/>
            <a:ext cx="18944080" cy="106508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14"/>
          <p:cNvSpPr/>
          <p:nvPr/>
        </p:nvSpPr>
        <p:spPr>
          <a:xfrm>
            <a:off x="14695713" y="706129"/>
            <a:ext cx="7336999"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r" rtl="1"/>
            <a:r>
              <a:rPr lang="ur-PK" sz="8000" b="1" dirty="0" smtClean="0">
                <a:solidFill>
                  <a:srgbClr val="002060"/>
                </a:solidFill>
                <a:latin typeface="Jameel Noori Nastaleeq" pitchFamily="2" charset="-78"/>
                <a:cs typeface="Jameel Noori Nastaleeq" pitchFamily="2" charset="-78"/>
              </a:rPr>
              <a:t>خاندانی معاملات  (ویڈیو)</a:t>
            </a:r>
            <a:endParaRPr lang="en-US" sz="8000" dirty="0">
              <a:solidFill>
                <a:srgbClr val="002060"/>
              </a:solidFill>
              <a:latin typeface="Jameel Noori Nastaleeq" pitchFamily="2" charset="-78"/>
              <a:cs typeface="Jameel Noori Nastaleeq" pitchFamily="2" charset="-78"/>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xmlns="" val="34550292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3753959" y="1303030"/>
            <a:ext cx="7336999"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r" rtl="1"/>
            <a:r>
              <a:rPr lang="ur-PK" sz="8000" b="1" dirty="0" smtClean="0">
                <a:solidFill>
                  <a:srgbClr val="002060"/>
                </a:solidFill>
                <a:latin typeface="Jameel Noori Nastaleeq" pitchFamily="2" charset="-78"/>
                <a:cs typeface="Jameel Noori Nastaleeq" pitchFamily="2" charset="-78"/>
              </a:rPr>
              <a:t>خاندانی معاملات  (ویڈیو)</a:t>
            </a:r>
            <a:endParaRPr lang="en-US" sz="8000" dirty="0">
              <a:solidFill>
                <a:srgbClr val="002060"/>
              </a:solidFill>
              <a:latin typeface="Jameel Noori Nastaleeq" pitchFamily="2" charset="-78"/>
              <a:cs typeface="Jameel Noori Nastaleeq" pitchFamily="2" charset="-78"/>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
        <p:nvSpPr>
          <p:cNvPr id="64513" name="Rectangle 1"/>
          <p:cNvSpPr>
            <a:spLocks noChangeArrowheads="1"/>
          </p:cNvSpPr>
          <p:nvPr/>
        </p:nvSpPr>
        <p:spPr bwMode="auto">
          <a:xfrm>
            <a:off x="4585789" y="4897820"/>
            <a:ext cx="16930453"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r" defTabSz="914400" rtl="1" eaLnBrk="1" fontAlgn="base" latinLnBrk="0" hangingPunct="1">
              <a:lnSpc>
                <a:spcPct val="100000"/>
              </a:lnSpc>
              <a:spcBef>
                <a:spcPct val="0"/>
              </a:spcBef>
              <a:spcAft>
                <a:spcPct val="0"/>
              </a:spcAft>
              <a:buClrTx/>
              <a:buSzTx/>
              <a:buFontTx/>
              <a:buNone/>
              <a:tabLst/>
            </a:pPr>
            <a:r>
              <a:rPr kumimoji="0" lang="ur-PK" sz="6000" b="1" i="0" u="none" strike="noStrike" cap="none" normalizeH="0" baseline="0" dirty="0" smtClean="0">
                <a:ln>
                  <a:noFill/>
                </a:ln>
                <a:solidFill>
                  <a:srgbClr val="000000"/>
                </a:solidFill>
                <a:effectLst/>
                <a:latin typeface="Jameel Noori Nastaleeq" pitchFamily="2" charset="-78"/>
                <a:ea typeface="Calibri" pitchFamily="34" charset="0"/>
                <a:cs typeface="Jameel Noori Nastaleeq" pitchFamily="2" charset="-78"/>
              </a:rPr>
              <a:t>سولات:</a:t>
            </a:r>
            <a:endParaRPr kumimoji="0" lang="en-US" sz="72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ur-PK" sz="6000" b="0" i="0" u="none" strike="noStrike" cap="none" normalizeH="0" baseline="0" dirty="0" smtClean="0">
                <a:ln>
                  <a:noFill/>
                </a:ln>
                <a:solidFill>
                  <a:srgbClr val="000000"/>
                </a:solidFill>
                <a:effectLst/>
                <a:latin typeface="Jameel Noori Nastaleeq" pitchFamily="2" charset="-78"/>
                <a:ea typeface="Calibri" pitchFamily="34" charset="0"/>
                <a:cs typeface="Jameel Noori Nastaleeq" pitchFamily="2" charset="-78"/>
              </a:rPr>
              <a:t> اِس کہانی کے متعلق آپ کا کیا خیال ہے؟</a:t>
            </a:r>
            <a:endParaRPr kumimoji="0" lang="en-US" sz="72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ur-PK" sz="6000" b="0" i="0" u="none" strike="noStrike" cap="none" normalizeH="0" baseline="0" dirty="0" smtClean="0">
                <a:ln>
                  <a:noFill/>
                </a:ln>
                <a:solidFill>
                  <a:srgbClr val="000000"/>
                </a:solidFill>
                <a:effectLst/>
                <a:latin typeface="Jameel Noori Nastaleeq" pitchFamily="2" charset="-78"/>
                <a:ea typeface="Calibri" pitchFamily="34" charset="0"/>
                <a:cs typeface="Jameel Noori Nastaleeq" pitchFamily="2" charset="-78"/>
              </a:rPr>
              <a:t>کیا آپ کے ملک میں ایسا ہوتا ہے؟</a:t>
            </a:r>
            <a:endParaRPr kumimoji="0" lang="en-US" sz="7200" b="0" i="0" u="none" strike="noStrike" cap="none" normalizeH="0" baseline="0" dirty="0" smtClean="0">
              <a:ln>
                <a:noFill/>
              </a:ln>
              <a:solidFill>
                <a:srgbClr val="000000"/>
              </a:solidFill>
              <a:effectLst/>
              <a:latin typeface="Jameel Noori Nastaleeq" pitchFamily="2" charset="-78"/>
              <a:cs typeface="Jameel Noori Nastaleeq"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ur-PK" sz="6000" b="0" i="0" u="none" strike="noStrike" cap="none" normalizeH="0" baseline="0" dirty="0" smtClean="0">
                <a:ln>
                  <a:noFill/>
                </a:ln>
                <a:solidFill>
                  <a:srgbClr val="000000"/>
                </a:solidFill>
                <a:effectLst/>
                <a:latin typeface="Jameel Noori Nastaleeq" pitchFamily="2" charset="-78"/>
                <a:ea typeface="Calibri" pitchFamily="34" charset="0"/>
                <a:cs typeface="Jameel Noori Nastaleeq" pitchFamily="2" charset="-78"/>
              </a:rPr>
              <a:t>3۔	خاندان کے افراد کو ملازمت پر رکھنے کے متعلق  اور پالیسی کے متعلق آپ کا کیا خیال ہے؟</a:t>
            </a:r>
            <a:endParaRPr kumimoji="0" lang="ur-PK" sz="6600" b="0" i="0" u="none" strike="noStrike" cap="none" normalizeH="0" baseline="0" dirty="0" smtClean="0">
              <a:ln>
                <a:noFill/>
              </a:ln>
              <a:solidFill>
                <a:srgbClr val="000000"/>
              </a:solidFill>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4550292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947057"/>
            <a:ext cx="20647024" cy="932764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باب دوم :	دوسرے حصے کا حاصل : ہم نے کیا سیکھا</a:t>
            </a:r>
            <a:r>
              <a:rPr lang="ur-PK" sz="8000" b="1" dirty="0" smtClean="0">
                <a:solidFill>
                  <a:srgbClr val="002060"/>
                </a:solidFill>
                <a:latin typeface="Jameel Noori Nastaleeq" pitchFamily="2" charset="-78"/>
                <a:cs typeface="Jameel Noori Nastaleeq" pitchFamily="2" charset="-78"/>
              </a:rPr>
              <a:t>؟</a:t>
            </a:r>
          </a:p>
          <a:p>
            <a:pPr algn="r" rtl="1"/>
            <a:endParaRPr lang="ur-PK" sz="5400" b="1" dirty="0" smtClean="0">
              <a:solidFill>
                <a:srgbClr val="00000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اچھے </a:t>
            </a:r>
            <a:r>
              <a:rPr lang="ur-PK" sz="5400" b="1" dirty="0">
                <a:solidFill>
                  <a:srgbClr val="000000"/>
                </a:solidFill>
                <a:latin typeface="Jameel Noori Nastaleeq" pitchFamily="2" charset="-78"/>
                <a:cs typeface="Jameel Noori Nastaleeq" pitchFamily="2" charset="-78"/>
              </a:rPr>
              <a:t>اصول و ضوابط اور طریقہء کار کے ادارے پر اچھے اثرات ہوں گے</a:t>
            </a:r>
            <a:r>
              <a:rPr sz="5400">
                <a:solidFill>
                  <a:srgbClr val="000000"/>
                </a:solidFill>
                <a:latin typeface="Jameel Noori Nastaleeq" pitchFamily="2" charset="-78"/>
                <a:cs typeface="Jameel Noori Nastaleeq" pitchFamily="2" charset="-78"/>
              </a:rPr>
              <a:t>!</a:t>
            </a: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ذاتی خصوصیات اور رویئے  اور ادارے کے  معیار اور رویئے۔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کے معیار اور اصول</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لکھے ہوئے اصولوں پر عمل کرپشن کو روکتا ہے</a:t>
            </a:r>
            <a:r>
              <a:rPr sz="5400" b="1">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اچھی پالیسوں اور طریقہء کار کی اہمیت</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ar-SA"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0993855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077170"/>
            <a:ext cx="21547782"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ctr" rtl="1"/>
            <a:r>
              <a:rPr lang="ur-PK" sz="8000" b="1" dirty="0" smtClean="0">
                <a:solidFill>
                  <a:srgbClr val="000000"/>
                </a:solidFill>
                <a:latin typeface="Jameel Noori Nastaleeq" pitchFamily="2" charset="-78"/>
                <a:cs typeface="Jameel Noori Nastaleeq" pitchFamily="2" charset="-78"/>
              </a:rPr>
              <a:t>باب سوم </a:t>
            </a:r>
            <a:r>
              <a:rPr lang="en-US" sz="8000" b="1" dirty="0" smtClean="0">
                <a:solidFill>
                  <a:srgbClr val="000000"/>
                </a:solidFill>
                <a:latin typeface="Jameel Noori Nastaleeq" pitchFamily="2" charset="-78"/>
                <a:cs typeface="Jameel Noori Nastaleeq" pitchFamily="2" charset="-78"/>
              </a:rPr>
              <a:t> </a:t>
            </a:r>
            <a:r>
              <a:rPr lang="ur-PK" sz="8000" b="1" dirty="0" smtClean="0">
                <a:solidFill>
                  <a:srgbClr val="000000"/>
                </a:solidFill>
                <a:latin typeface="Jameel Noori Nastaleeq" pitchFamily="2" charset="-78"/>
                <a:cs typeface="Jameel Noori Nastaleeq" pitchFamily="2" charset="-78"/>
              </a:rPr>
              <a:t>تیسرا حصہ</a:t>
            </a:r>
            <a:r>
              <a:rPr lang="en-US" sz="8000" b="1" dirty="0" smtClean="0">
                <a:solidFill>
                  <a:srgbClr val="000000"/>
                </a:solidFill>
                <a:latin typeface="Jameel Noori Nastaleeq" pitchFamily="2" charset="-78"/>
                <a:cs typeface="Jameel Noori Nastaleeq" pitchFamily="2" charset="-78"/>
              </a:rPr>
              <a:t>	</a:t>
            </a:r>
            <a:r>
              <a:rPr lang="ur-PK" sz="8000" b="1" dirty="0" smtClean="0">
                <a:solidFill>
                  <a:srgbClr val="000000"/>
                </a:solidFill>
                <a:latin typeface="Jameel Noori Nastaleeq" pitchFamily="2" charset="-78"/>
                <a:cs typeface="Jameel Noori Nastaleeq" pitchFamily="2" charset="-78"/>
              </a:rPr>
              <a:t>آپ کرپشن کے خلاف کھڑے ہو سکتے ہیں۔</a:t>
            </a:r>
            <a:endParaRPr lang="en-US" sz="8000" dirty="0">
              <a:solidFill>
                <a:srgbClr val="000000"/>
              </a:solidFill>
              <a:latin typeface="Jameel Noori Nastaleeq" pitchFamily="2" charset="-78"/>
              <a:cs typeface="Jameel Noori Nastaleeq" pitchFamily="2" charset="-78"/>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Plassholder for bilde 3"/>
          <p:cNvPicPr>
            <a:picLocks noChangeAspect="1"/>
          </p:cNvPicPr>
          <p:nvPr/>
        </p:nvPicPr>
        <p:blipFill rotWithShape="1">
          <a:blip r:embed="rId2" cstate="print">
            <a:extLst>
              <a:ext uri="{28A0092B-C50C-407E-A947-70E740481C1C}">
                <a14:useLocalDpi xmlns:a14="http://schemas.microsoft.com/office/drawing/2010/main" xmlns="" val="0"/>
              </a:ext>
            </a:extLst>
          </a:blip>
          <a:srcRect l="-179" t="13363" r="179" b="33167"/>
          <a:stretch/>
        </p:blipFill>
        <p:spPr>
          <a:xfrm>
            <a:off x="-127001" y="-1"/>
            <a:ext cx="24884441" cy="9978593"/>
          </a:xfrm>
          <a:prstGeom prst="rect">
            <a:avLst/>
          </a:prstGeom>
          <a:effectLst/>
        </p:spPr>
      </p:pic>
    </p:spTree>
    <p:extLst>
      <p:ext uri="{BB962C8B-B14F-4D97-AF65-F5344CB8AC3E}">
        <p14:creationId xmlns:p14="http://schemas.microsoft.com/office/powerpoint/2010/main" xmlns="" val="10246104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431211" y="816429"/>
            <a:ext cx="20647024" cy="954924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تیسرے حصے میں ہم کیا سیکھیں گے</a:t>
            </a:r>
            <a:r>
              <a:rPr lang="ur-PK" sz="8000" b="1" dirty="0" smtClean="0">
                <a:solidFill>
                  <a:srgbClr val="002060"/>
                </a:solidFill>
                <a:latin typeface="Jameel Noori Nastaleeq" pitchFamily="2" charset="-78"/>
                <a:cs typeface="Jameel Noori Nastaleeq" pitchFamily="2" charset="-78"/>
              </a:rPr>
              <a:t>؟</a:t>
            </a:r>
          </a:p>
          <a:p>
            <a:pPr algn="r" rtl="1"/>
            <a:endParaRPr lang="ur-PK" sz="8000" b="1" dirty="0" smtClean="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dirty="0" smtClean="0">
                <a:solidFill>
                  <a:srgbClr val="000000"/>
                </a:solidFill>
                <a:latin typeface="Jameel Noori Nastaleeq" pitchFamily="2" charset="-78"/>
                <a:cs typeface="Jameel Noori Nastaleeq" pitchFamily="2" charset="-78"/>
              </a:rPr>
              <a:t>میں </a:t>
            </a:r>
            <a:r>
              <a:rPr lang="ur-PK" sz="5400" dirty="0">
                <a:solidFill>
                  <a:srgbClr val="000000"/>
                </a:solidFill>
                <a:latin typeface="Jameel Noori Nastaleeq" pitchFamily="2" charset="-78"/>
                <a:cs typeface="Jameel Noori Nastaleeq" pitchFamily="2" charset="-78"/>
              </a:rPr>
              <a:t>کرپشن کے خلاف انفرادی طور پر کیا کرسکتا/ سکتی ہوں؟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میں دوسروں کے ساتھ مل کر کرپشن کے خلاف جدوجہد کرسکتا/ کرسکتی ہوں؟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کے خلاف لڑائی میں کیا خطرات ہو تے ہیں؟</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a:p>
            <a:pPr algn="ctr" rtl="1"/>
            <a:r>
              <a:rPr lang="ur-PK" sz="4400" dirty="0">
                <a:solidFill>
                  <a:srgbClr val="000000"/>
                </a:solidFill>
                <a:latin typeface="Jameel Noori Nastaleeq" pitchFamily="2" charset="-78"/>
                <a:cs typeface="Jameel Noori Nastaleeq" pitchFamily="2" charset="-78"/>
              </a:rPr>
              <a:t>”جب برائی عام ہو جائے تو سچ کی آواز بلند کرناانقلابی عمل ہے۔“ (جارج اور ویل)</a:t>
            </a:r>
            <a:endParaRPr sz="4400">
              <a:solidFill>
                <a:srgbClr val="000000"/>
              </a:solidFill>
              <a:latin typeface="Jameel Noori Nastaleeq" pitchFamily="2" charset="-78"/>
              <a:cs typeface="Jameel Noori Nastaleeq" pitchFamily="2" charset="-78"/>
            </a:endParaRPr>
          </a:p>
          <a:p>
            <a:pPr algn="l" rtl="1"/>
            <a:r>
              <a:rPr lang="ar-SA"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l" rtl="1"/>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1039645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95688" y="12864385"/>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7766" name="Picture 6" descr="Picture2"/>
          <p:cNvPicPr>
            <a:picLocks noChangeAspect="1" noChangeArrowheads="1"/>
          </p:cNvPicPr>
          <p:nvPr/>
        </p:nvPicPr>
        <p:blipFill>
          <a:blip r:embed="rId2"/>
          <a:srcRect/>
          <a:stretch>
            <a:fillRect/>
          </a:stretch>
        </p:blipFill>
        <p:spPr bwMode="auto">
          <a:xfrm>
            <a:off x="2642892" y="349624"/>
            <a:ext cx="19786801" cy="10488705"/>
          </a:xfrm>
          <a:prstGeom prst="rect">
            <a:avLst/>
          </a:prstGeom>
          <a:noFill/>
          <a:ln w="9525">
            <a:noFill/>
            <a:miter lim="800000"/>
            <a:headEnd/>
            <a:tailEnd/>
          </a:ln>
        </p:spPr>
      </p:pic>
      <p:sp>
        <p:nvSpPr>
          <p:cNvPr id="117768" name="Rectangle 8"/>
          <p:cNvSpPr>
            <a:spLocks noChangeArrowheads="1"/>
          </p:cNvSpPr>
          <p:nvPr/>
        </p:nvSpPr>
        <p:spPr bwMode="auto">
          <a:xfrm>
            <a:off x="4032991" y="801264"/>
            <a:ext cx="17540076" cy="9660547"/>
          </a:xfrm>
          <a:prstGeom prst="rect">
            <a:avLst/>
          </a:prstGeom>
          <a:no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769" name="WordArt 9"/>
          <p:cNvSpPr>
            <a:spLocks noChangeArrowheads="1" noChangeShapeType="1" noTextEdit="1"/>
          </p:cNvSpPr>
          <p:nvPr/>
        </p:nvSpPr>
        <p:spPr bwMode="auto">
          <a:xfrm>
            <a:off x="15587417" y="8041341"/>
            <a:ext cx="5701704" cy="1688526"/>
          </a:xfrm>
          <a:prstGeom prst="rect">
            <a:avLst/>
          </a:prstGeom>
        </p:spPr>
        <p:txBody>
          <a:bodyPr wrap="none" fromWordArt="1">
            <a:prstTxWarp prst="textPlain">
              <a:avLst>
                <a:gd name="adj" fmla="val 50000"/>
              </a:avLst>
            </a:prstTxWarp>
          </a:bodyPr>
          <a:lstStyle/>
          <a:p>
            <a:pPr algn="ctr" rtl="1"/>
            <a:r>
              <a:rPr lang="ur-PK" sz="3600" kern="10" spc="0" dirty="0" smtClean="0">
                <a:ln w="9525">
                  <a:solidFill>
                    <a:srgbClr val="000000"/>
                  </a:solidFill>
                  <a:round/>
                  <a:headEnd/>
                  <a:tailEnd/>
                </a:ln>
                <a:solidFill>
                  <a:srgbClr val="000000"/>
                </a:solidFill>
                <a:effectLst>
                  <a:outerShdw dist="74053" dir="7257825" algn="ctr" rotWithShape="0">
                    <a:srgbClr val="868686"/>
                  </a:outerShdw>
                </a:effectLst>
                <a:latin typeface="Jameel Noori Nastaleeq"/>
                <a:cs typeface="Jameel Noori Nastaleeq"/>
              </a:rPr>
              <a:t>اُسے روکئے</a:t>
            </a:r>
            <a:endParaRPr lang="en-US" sz="3600" kern="10" spc="0" dirty="0">
              <a:ln w="9525">
                <a:solidFill>
                  <a:srgbClr val="000000"/>
                </a:solidFill>
                <a:round/>
                <a:headEnd/>
                <a:tailEnd/>
              </a:ln>
              <a:solidFill>
                <a:srgbClr val="000000"/>
              </a:solidFill>
              <a:effectLst>
                <a:outerShdw dist="74053" dir="7257825" algn="ctr" rotWithShape="0">
                  <a:srgbClr val="868686"/>
                </a:outerShdw>
              </a:effectLst>
              <a:latin typeface="Jameel Noori Nastaleeq"/>
              <a:cs typeface="Jameel Noori Nastaleeq"/>
            </a:endParaRPr>
          </a:p>
        </p:txBody>
      </p:sp>
      <p:sp>
        <p:nvSpPr>
          <p:cNvPr id="117770" name="Rectangle 10"/>
          <p:cNvSpPr>
            <a:spLocks noChangeArrowheads="1"/>
          </p:cNvSpPr>
          <p:nvPr/>
        </p:nvSpPr>
        <p:spPr bwMode="auto">
          <a:xfrm>
            <a:off x="4032991" y="801266"/>
            <a:ext cx="17540076" cy="2902386"/>
          </a:xfrm>
          <a:prstGeom prst="rect">
            <a:avLst/>
          </a:prstGeom>
          <a:gradFill rotWithShape="0">
            <a:gsLst>
              <a:gs pos="0">
                <a:srgbClr val="95B3D7"/>
              </a:gs>
              <a:gs pos="50000">
                <a:srgbClr val="DBE5F1"/>
              </a:gs>
              <a:gs pos="100000">
                <a:srgbClr val="95B3D7"/>
              </a:gs>
            </a:gsLst>
            <a:lin ang="18900000" scaled="1"/>
          </a:gradFill>
          <a:ln w="12700">
            <a:no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17767" name="WordArt 7"/>
          <p:cNvSpPr>
            <a:spLocks noChangeArrowheads="1" noChangeShapeType="1" noTextEdit="1"/>
          </p:cNvSpPr>
          <p:nvPr/>
        </p:nvSpPr>
        <p:spPr bwMode="auto">
          <a:xfrm>
            <a:off x="4495408" y="881947"/>
            <a:ext cx="16041259" cy="2821704"/>
          </a:xfrm>
          <a:prstGeom prst="rect">
            <a:avLst/>
          </a:prstGeom>
        </p:spPr>
        <p:txBody>
          <a:bodyPr wrap="none" fromWordArt="1">
            <a:prstTxWarp prst="textPlain">
              <a:avLst>
                <a:gd name="adj" fmla="val 50000"/>
              </a:avLst>
            </a:prstTxWarp>
          </a:bodyPr>
          <a:lstStyle/>
          <a:p>
            <a:pPr algn="ctr" rtl="1"/>
            <a:r>
              <a:rPr lang="ur-PK" sz="3600" kern="10" spc="0" dirty="0" smtClean="0">
                <a:ln w="9525">
                  <a:solidFill>
                    <a:srgbClr val="000000"/>
                  </a:solidFill>
                  <a:round/>
                  <a:headEnd/>
                  <a:tailEnd/>
                </a:ln>
                <a:solidFill>
                  <a:srgbClr val="000000"/>
                </a:solidFill>
                <a:effectLst>
                  <a:outerShdw dist="74053" dir="7257825" algn="ctr" rotWithShape="0">
                    <a:srgbClr val="868686"/>
                  </a:outerShdw>
                </a:effectLst>
                <a:latin typeface="Jameel Noori Nastaleeq"/>
                <a:cs typeface="Jameel Noori Nastaleeq"/>
              </a:rPr>
              <a:t>کرپشن موت کا سبب بھی ہے </a:t>
            </a:r>
            <a:endParaRPr lang="en-US" sz="3600" kern="10" spc="0" dirty="0">
              <a:ln w="9525">
                <a:solidFill>
                  <a:srgbClr val="000000"/>
                </a:solidFill>
                <a:round/>
                <a:headEnd/>
                <a:tailEnd/>
              </a:ln>
              <a:solidFill>
                <a:srgbClr val="000000"/>
              </a:solidFill>
              <a:effectLst>
                <a:outerShdw dist="74053" dir="7257825" algn="ctr" rotWithShape="0">
                  <a:srgbClr val="868686"/>
                </a:outerShdw>
              </a:effectLst>
              <a:latin typeface="Jameel Noori Nastaleeq"/>
              <a:cs typeface="Jameel Noori Nastaleeq"/>
            </a:endParaRPr>
          </a:p>
        </p:txBody>
      </p:sp>
      <p:sp>
        <p:nvSpPr>
          <p:cNvPr id="22" name="TextBox 16"/>
          <p:cNvSpPr txBox="1"/>
          <p:nvPr/>
        </p:nvSpPr>
        <p:spPr>
          <a:xfrm>
            <a:off x="7030130" y="11043407"/>
            <a:ext cx="11930550" cy="923330"/>
          </a:xfrm>
          <a:prstGeom prst="rect">
            <a:avLst/>
          </a:prstGeom>
          <a:noFill/>
        </p:spPr>
        <p:txBody>
          <a:bodyPr wrap="square" rtlCol="0">
            <a:spAutoFit/>
          </a:bodyPr>
          <a:lstStyle/>
          <a:p>
            <a:pPr algn="ctr" rtl="1"/>
            <a:r>
              <a:rPr lang="ur-PK" sz="5400" dirty="0" smtClean="0">
                <a:solidFill>
                  <a:srgbClr val="000000"/>
                </a:solidFill>
                <a:effectLst>
                  <a:outerShdw blurRad="50800" dist="38100" algn="tr" rotWithShape="0">
                    <a:prstClr val="black">
                      <a:alpha val="40000"/>
                    </a:prstClr>
                  </a:outerShdw>
                </a:effectLst>
                <a:latin typeface="Jameel Noori Nastaleeq" pitchFamily="2" charset="-78"/>
                <a:cs typeface="Jameel Noori Nastaleeq" pitchFamily="2" charset="-78"/>
              </a:rPr>
              <a:t>باب اور حصہ نمبر1: معلومات میں اضافہ</a:t>
            </a:r>
            <a:endParaRPr lang="en-US"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9988338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37691" y="4799786"/>
            <a:ext cx="11204049"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r" defTabSz="914400" rtl="1" fontAlgn="base">
              <a:spcBef>
                <a:spcPct val="0"/>
              </a:spcBef>
              <a:spcAft>
                <a:spcPts val="1000"/>
              </a:spcAft>
              <a:buClr>
                <a:srgbClr val="FFFFFF"/>
              </a:buClr>
              <a:buFont typeface="Symbol" pitchFamily="18" charset="2"/>
              <a:buChar char="·"/>
            </a:pPr>
            <a:r>
              <a:rPr lang="ur-PK" sz="6000" b="1" dirty="0" smtClean="0">
                <a:solidFill>
                  <a:srgbClr val="FFFFFF"/>
                </a:solidFill>
                <a:latin typeface="Jameel Noori Nastaleeq" pitchFamily="2" charset="-78"/>
                <a:ea typeface="Arial" pitchFamily="34" charset="0"/>
                <a:cs typeface="Jameel Noori Nastaleeq" pitchFamily="2" charset="-78"/>
              </a:rPr>
              <a:t>کرپشن سے آنکھیں بند کرنا</a:t>
            </a:r>
            <a:endParaRPr lang="en-US" sz="6000" b="1" dirty="0" smtClean="0">
              <a:solidFill>
                <a:srgbClr val="FFFFFF"/>
              </a:solidFill>
              <a:latin typeface="Jameel Noori Nastaleeq" pitchFamily="2" charset="-78"/>
              <a:ea typeface="Arial" pitchFamily="34" charset="0"/>
              <a:cs typeface="Jameel Noori Nastaleeq" pitchFamily="2" charset="-78"/>
            </a:endParaRPr>
          </a:p>
        </p:txBody>
      </p:sp>
      <p:sp>
        <p:nvSpPr>
          <p:cNvPr id="9" name="TextBox 6"/>
          <p:cNvSpPr txBox="1"/>
          <p:nvPr/>
        </p:nvSpPr>
        <p:spPr>
          <a:xfrm>
            <a:off x="6137691" y="5738915"/>
            <a:ext cx="11204049"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r" defTabSz="914400" rtl="1" fontAlgn="base">
              <a:spcBef>
                <a:spcPct val="0"/>
              </a:spcBef>
              <a:spcAft>
                <a:spcPts val="1000"/>
              </a:spcAft>
              <a:buClr>
                <a:srgbClr val="FFFFFF"/>
              </a:buClr>
              <a:buFont typeface="Symbol" pitchFamily="18" charset="2"/>
              <a:buChar char="·"/>
            </a:pPr>
            <a:r>
              <a:rPr lang="ur-PK" sz="6000" b="1" dirty="0" smtClean="0">
                <a:solidFill>
                  <a:srgbClr val="FFFFFF"/>
                </a:solidFill>
                <a:latin typeface="Jameel Noori Nastaleeq" pitchFamily="2" charset="-78"/>
                <a:ea typeface="Arial" pitchFamily="34" charset="0"/>
                <a:cs typeface="Jameel Noori Nastaleeq" pitchFamily="2" charset="-78"/>
              </a:rPr>
              <a:t>کان بند کرنا</a:t>
            </a:r>
            <a:endParaRPr lang="en-US" sz="6000" b="1" dirty="0" smtClean="0">
              <a:solidFill>
                <a:srgbClr val="FFFFFF"/>
              </a:solidFill>
              <a:latin typeface="Jameel Noori Nastaleeq" pitchFamily="2" charset="-78"/>
              <a:ea typeface="Arial" pitchFamily="34" charset="0"/>
              <a:cs typeface="Jameel Noori Nastaleeq" pitchFamily="2" charset="-78"/>
            </a:endParaRPr>
          </a:p>
        </p:txBody>
      </p:sp>
      <p:sp>
        <p:nvSpPr>
          <p:cNvPr id="10" name="TextBox 7"/>
          <p:cNvSpPr txBox="1"/>
          <p:nvPr/>
        </p:nvSpPr>
        <p:spPr>
          <a:xfrm>
            <a:off x="6137691" y="6704689"/>
            <a:ext cx="11204049"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r" defTabSz="914400" rtl="1" fontAlgn="base">
              <a:spcBef>
                <a:spcPct val="0"/>
              </a:spcBef>
              <a:spcAft>
                <a:spcPts val="1000"/>
              </a:spcAft>
              <a:buClr>
                <a:srgbClr val="FFFFFF"/>
              </a:buClr>
              <a:buFont typeface="Symbol" pitchFamily="18" charset="2"/>
              <a:buChar char="·"/>
            </a:pPr>
            <a:r>
              <a:rPr lang="ur-PK" sz="6000" b="1" dirty="0" smtClean="0">
                <a:solidFill>
                  <a:srgbClr val="FFFFFF"/>
                </a:solidFill>
                <a:latin typeface="Jameel Noori Nastaleeq" pitchFamily="2" charset="-78"/>
                <a:ea typeface="Arial" pitchFamily="34" charset="0"/>
                <a:cs typeface="Jameel Noori Nastaleeq" pitchFamily="2" charset="-78"/>
              </a:rPr>
              <a:t>خاموشی اختیار کرنا</a:t>
            </a:r>
            <a:endParaRPr lang="en-US" sz="6000" b="1" dirty="0" smtClean="0">
              <a:solidFill>
                <a:srgbClr val="FFFFFF"/>
              </a:solidFill>
              <a:latin typeface="Jameel Noori Nastaleeq" pitchFamily="2" charset="-78"/>
              <a:ea typeface="Arial" pitchFamily="34" charset="0"/>
              <a:cs typeface="Jameel Noori Nastaleeq" pitchFamily="2" charset="-78"/>
            </a:endParaRPr>
          </a:p>
        </p:txBody>
      </p:sp>
      <p:pic>
        <p:nvPicPr>
          <p:cNvPr id="1026" name="Picture 2" descr="http://cdn.makeuseof.com/wp-content/uploads/2015/06/33_emoji.png?26523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3110" y="9031594"/>
            <a:ext cx="14053209" cy="468440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6137691" y="3314532"/>
            <a:ext cx="11204049" cy="148556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rtl="1" fontAlgn="base">
              <a:spcBef>
                <a:spcPct val="0"/>
              </a:spcBef>
              <a:spcAft>
                <a:spcPts val="1000"/>
              </a:spcAft>
            </a:pPr>
            <a:r>
              <a:rPr lang="ur-PK" sz="6600" b="1" dirty="0" smtClean="0">
                <a:solidFill>
                  <a:schemeClr val="bg2"/>
                </a:solidFill>
                <a:latin typeface="Jameel Noori Nastaleeq" pitchFamily="2" charset="-78"/>
                <a:ea typeface="Arial" pitchFamily="34" charset="0"/>
                <a:cs typeface="Jameel Noori Nastaleeq" pitchFamily="2" charset="-78"/>
              </a:rPr>
              <a:t>ایماندار شخص یہ نہیں کرے گا</a:t>
            </a:r>
          </a:p>
        </p:txBody>
      </p:sp>
    </p:spTree>
    <p:extLst>
      <p:ext uri="{BB962C8B-B14F-4D97-AF65-F5344CB8AC3E}">
        <p14:creationId xmlns:p14="http://schemas.microsoft.com/office/powerpoint/2010/main" xmlns="" val="37366539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409701" y="1240971"/>
            <a:ext cx="20647024" cy="731889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آپ کرپشن کے خلاف کیسے جدوجہد کرسکتے ہیں؟</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اگر آپ کرپشن کا شِکار ہوئے ہوں تو آپ کیا کرسکتے ہیں؟</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عام لوگ کرپشن کے خلاف کیا کر سکتے ہیں زیادہ سے زیادہ تجاویز دیجئے؟</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a:p>
            <a:pPr algn="r" rtl="1"/>
            <a:r>
              <a:rPr lang="ur-PK" sz="5400" dirty="0">
                <a:solidFill>
                  <a:srgbClr val="000000"/>
                </a:solidFill>
                <a:latin typeface="Jameel Noori Nastaleeq" pitchFamily="2" charset="-78"/>
                <a:cs typeface="Jameel Noori Nastaleeq" pitchFamily="2" charset="-78"/>
              </a:rPr>
              <a:t>بُرے  لوگوں کے مظالم کے مقابلے میں اچھے لوگوں کی خاموشی زیادہ نقصان دہ ہوتی ہے۔</a:t>
            </a:r>
            <a:endParaRPr sz="5400">
              <a:solidFill>
                <a:srgbClr val="000000"/>
              </a:solidFill>
              <a:latin typeface="Jameel Noori Nastaleeq" pitchFamily="2" charset="-78"/>
              <a:cs typeface="Jameel Noori Nastaleeq" pitchFamily="2" charset="-78"/>
            </a:endParaRPr>
          </a:p>
          <a:p>
            <a:pPr rtl="1"/>
            <a:r>
              <a:rPr lang="ur-PK" sz="4000" b="1" dirty="0">
                <a:solidFill>
                  <a:srgbClr val="000000"/>
                </a:solidFill>
                <a:latin typeface="Jameel Noori Nastaleeq" pitchFamily="2" charset="-78"/>
                <a:cs typeface="Jameel Noori Nastaleeq" pitchFamily="2" charset="-78"/>
              </a:rPr>
              <a:t>(مارٹن لوتھر کنگ)</a:t>
            </a:r>
            <a:endParaRPr sz="40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738831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012371"/>
            <a:ext cx="20647024" cy="667461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کرپشن سے متعلق اپنے تجربات اور واقعات شیئر کیجئے</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کئی ایسی ویب سائٹ موجود ہیں جہاں لوگ کرپشن سے متعلق اپنے تجربات اور واقعات شیئر کرتے ہیں۔</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کیا </a:t>
            </a:r>
            <a:r>
              <a:rPr lang="ur-PK" sz="5400" dirty="0">
                <a:solidFill>
                  <a:srgbClr val="000000"/>
                </a:solidFill>
                <a:latin typeface="Jameel Noori Nastaleeq" pitchFamily="2" charset="-78"/>
                <a:cs typeface="Jameel Noori Nastaleeq" pitchFamily="2" charset="-78"/>
              </a:rPr>
              <a:t>آپ کے ملک کی کوئی ایسی ویب سائٹ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سوشل میڈیا پر تجربات اور واقعات شیئرکرنا ایک مؤثر ذریعہ ہے۔ جہاں لوگوں کو کرپشن اور اِس کے نقصانات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اور اِس سے بچنے کے طریقوں کو عام کیا جاسکتا ہے</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p:txBody>
      </p:sp>
      <p:sp>
        <p:nvSpPr>
          <p:cNvPr id="5" name="Freeform 74"/>
          <p:cNvSpPr>
            <a:spLocks noChangeArrowheads="1"/>
          </p:cNvSpPr>
          <p:nvPr/>
        </p:nvSpPr>
        <p:spPr bwMode="auto">
          <a:xfrm>
            <a:off x="17694149" y="8886914"/>
            <a:ext cx="3780322" cy="3731554"/>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6" name="Freeform 75"/>
          <p:cNvSpPr>
            <a:spLocks noChangeArrowheads="1"/>
          </p:cNvSpPr>
          <p:nvPr/>
        </p:nvSpPr>
        <p:spPr bwMode="auto">
          <a:xfrm>
            <a:off x="14092955" y="8883476"/>
            <a:ext cx="1999518" cy="3714362"/>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9" name="Freeform 85"/>
          <p:cNvSpPr>
            <a:spLocks noChangeArrowheads="1"/>
          </p:cNvSpPr>
          <p:nvPr/>
        </p:nvSpPr>
        <p:spPr bwMode="auto">
          <a:xfrm>
            <a:off x="8056078" y="8858117"/>
            <a:ext cx="4462106" cy="3587578"/>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10" name="Freeform 87"/>
          <p:cNvSpPr>
            <a:spLocks noChangeArrowheads="1"/>
          </p:cNvSpPr>
          <p:nvPr/>
        </p:nvSpPr>
        <p:spPr bwMode="auto">
          <a:xfrm>
            <a:off x="3029439" y="8858117"/>
            <a:ext cx="3514423" cy="358757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Tree>
    <p:extLst>
      <p:ext uri="{BB962C8B-B14F-4D97-AF65-F5344CB8AC3E}">
        <p14:creationId xmlns:p14="http://schemas.microsoft.com/office/powerpoint/2010/main" xmlns="" val="8065221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20969" y="1110342"/>
            <a:ext cx="21792956" cy="1186269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8000" b="1" dirty="0">
                <a:solidFill>
                  <a:srgbClr val="002060"/>
                </a:solidFill>
                <a:latin typeface="Jameel Noori Nastaleeq" pitchFamily="2" charset="-78"/>
                <a:cs typeface="Jameel Noori Nastaleeq" pitchFamily="2" charset="-78"/>
              </a:rPr>
              <a:t>انڈیا سے ایک سچی کہانی  : میں نے پولیس کو ہزار اور پانچ سو روپئے نہیں دیئے۔</a:t>
            </a:r>
            <a:endParaRPr sz="8000">
              <a:solidFill>
                <a:srgbClr val="002060"/>
              </a:solidFill>
              <a:latin typeface="Jameel Noori Nastaleeq" pitchFamily="2" charset="-78"/>
              <a:cs typeface="Jameel Noori Nastaleeq" pitchFamily="2" charset="-78"/>
            </a:endParaRPr>
          </a:p>
          <a:p>
            <a:pPr algn="r" rtl="1"/>
            <a:r>
              <a:rPr lang="ur-PK" sz="4400" b="1" dirty="0">
                <a:solidFill>
                  <a:srgbClr val="000000"/>
                </a:solidFill>
                <a:latin typeface="Jameel Noori Nastaleeq" pitchFamily="2" charset="-78"/>
                <a:cs typeface="Jameel Noori Nastaleeq" pitchFamily="2" charset="-78"/>
              </a:rPr>
              <a:t>		</a:t>
            </a:r>
            <a:r>
              <a:rPr lang="ur-PK" b="1" dirty="0">
                <a:solidFill>
                  <a:srgbClr val="000000"/>
                </a:solidFill>
                <a:latin typeface="Jameel Noori Nastaleeq" pitchFamily="2" charset="-78"/>
                <a:cs typeface="Jameel Noori Nastaleeq" pitchFamily="2" charset="-78"/>
              </a:rPr>
              <a:t>پاسپورٹ بنوانے کیلئے پولیس کا تصدیق نامہ، 17 جون 2014 میں رپورٹ شائع ہوئی۔</a:t>
            </a:r>
            <a:endParaRPr>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جیسا کہ آپ سب کو علم ہوگا کہ جب آپ پاسپورٹ بنوانے کیلئے درخواست دیتے ہیں تو پولیس کی جانب سے آپ کے ایڈریس کی تصدیق کی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جاتی ہے</a:t>
            </a:r>
            <a:r>
              <a:rPr lang="ur-PK" sz="5400" dirty="0">
                <a:solidFill>
                  <a:srgbClr val="000000"/>
                </a:solidFill>
                <a:latin typeface="Jameel Noori Nastaleeq" pitchFamily="2" charset="-78"/>
                <a:cs typeface="Jameel Noori Nastaleeq" pitchFamily="2" charset="-78"/>
              </a:rPr>
              <a:t>۔ عام طور پر پولیس والے ایڈریس کی تصدیق کیلئے کچھ رقم طلب کرتے ہیں۔ اور نہ دینے کی صورت میں آپ کے پتے کی تصدیق </a:t>
            </a:r>
            <a:r>
              <a:rPr lang="ur-PK" sz="5400" dirty="0" smtClean="0">
                <a:solidFill>
                  <a:srgbClr val="000000"/>
                </a:solidFill>
                <a:latin typeface="Jameel Noori Nastaleeq" pitchFamily="2" charset="-78"/>
                <a:cs typeface="Jameel Noori Nastaleeq" pitchFamily="2" charset="-78"/>
              </a:rPr>
              <a:t>کے</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بارے </a:t>
            </a:r>
            <a:r>
              <a:rPr lang="ur-PK" sz="5400" dirty="0" smtClean="0">
                <a:solidFill>
                  <a:srgbClr val="000000"/>
                </a:solidFill>
                <a:latin typeface="Jameel Noori Nastaleeq" pitchFamily="2" charset="-78"/>
                <a:cs typeface="Jameel Noori Nastaleeq" pitchFamily="2" charset="-78"/>
              </a:rPr>
              <a:t>میں </a:t>
            </a:r>
            <a:r>
              <a:rPr lang="ur-PK" sz="5400" dirty="0">
                <a:solidFill>
                  <a:srgbClr val="000000"/>
                </a:solidFill>
                <a:latin typeface="Jameel Noori Nastaleeq" pitchFamily="2" charset="-78"/>
                <a:cs typeface="Jameel Noori Nastaleeq" pitchFamily="2" charset="-78"/>
              </a:rPr>
              <a:t>غلط معلومات دے سکتے ہیں۔ اِس معاملے میں تاخیر کرسکتے ہیں۔پولیس اسٹیشن میں میرے پتے کی تصدیق کرنے کیلئے تھانے میں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ایک </a:t>
            </a:r>
            <a:r>
              <a:rPr lang="ur-PK" sz="5400" dirty="0">
                <a:solidFill>
                  <a:srgbClr val="000000"/>
                </a:solidFill>
                <a:latin typeface="Jameel Noori Nastaleeq" pitchFamily="2" charset="-78"/>
                <a:cs typeface="Jameel Noori Nastaleeq" pitchFamily="2" charset="-78"/>
              </a:rPr>
              <a:t>ہزار </a:t>
            </a:r>
            <a:r>
              <a:rPr lang="ur-PK" sz="5400" dirty="0" smtClean="0">
                <a:solidFill>
                  <a:srgbClr val="000000"/>
                </a:solidFill>
                <a:latin typeface="Jameel Noori Nastaleeq" pitchFamily="2" charset="-78"/>
                <a:cs typeface="Jameel Noori Nastaleeq" pitchFamily="2" charset="-78"/>
              </a:rPr>
              <a:t>روپئے </a:t>
            </a:r>
            <a:r>
              <a:rPr lang="ur-PK" sz="5400" dirty="0">
                <a:solidFill>
                  <a:srgbClr val="000000"/>
                </a:solidFill>
                <a:latin typeface="Jameel Noori Nastaleeq" pitchFamily="2" charset="-78"/>
                <a:cs typeface="Jameel Noori Nastaleeq" pitchFamily="2" charset="-78"/>
              </a:rPr>
              <a:t>اور سی آئی ڈی انسپکٹر کیلئے پانچ سو روپئے طلب کئے گئے۔ مجھے  ڈر تھا کہ اگر پیسے نہ دئے گئے تو یہ میری غلط رپورٹ دیں گے</a:t>
            </a:r>
            <a:r>
              <a:rPr lang="ur-PK" sz="5400" dirty="0" smtClean="0">
                <a:solidFill>
                  <a:srgbClr val="000000"/>
                </a:solidFill>
                <a:latin typeface="Jameel Noori Nastaleeq" pitchFamily="2" charset="-78"/>
                <a:cs typeface="Jameel Noori Nastaleeq" pitchFamily="2" charset="-78"/>
              </a:rPr>
              <a:t>۔</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پاسپورٹ </a:t>
            </a:r>
            <a:r>
              <a:rPr lang="ur-PK" sz="5400" dirty="0" smtClean="0">
                <a:solidFill>
                  <a:srgbClr val="000000"/>
                </a:solidFill>
                <a:latin typeface="Jameel Noori Nastaleeq" pitchFamily="2" charset="-78"/>
                <a:cs typeface="Jameel Noori Nastaleeq" pitchFamily="2" charset="-78"/>
              </a:rPr>
              <a:t>دینے </a:t>
            </a:r>
            <a:r>
              <a:rPr lang="ur-PK" sz="5400" dirty="0">
                <a:solidFill>
                  <a:srgbClr val="000000"/>
                </a:solidFill>
                <a:latin typeface="Jameel Noori Nastaleeq" pitchFamily="2" charset="-78"/>
                <a:cs typeface="Jameel Noori Nastaleeq" pitchFamily="2" charset="-78"/>
              </a:rPr>
              <a:t>میں بہت دیر کریں گے۔ لیکن میں رشوت دینا بھی نہیں چاہتا تھا۔ میں پولیس ڈپارٹمنٹ میں گیا اور پوری صورتحال بتائی مجھے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رشوت دینے </a:t>
            </a:r>
            <a:r>
              <a:rPr lang="ur-PK" sz="5400" dirty="0">
                <a:solidFill>
                  <a:srgbClr val="000000"/>
                </a:solidFill>
                <a:latin typeface="Jameel Noori Nastaleeq" pitchFamily="2" charset="-78"/>
                <a:cs typeface="Jameel Noori Nastaleeq" pitchFamily="2" charset="-78"/>
              </a:rPr>
              <a:t>کیلئے سختی سے منع کیا گیا۔ اُنھون نے علاقے کے ڈی ایس پی سے معلومات کیں اور میرے ایڈریس کی تصدیق ہوگئی۔ مجھے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ایڈریس </a:t>
            </a:r>
            <a:r>
              <a:rPr lang="ur-PK" sz="5400" dirty="0">
                <a:solidFill>
                  <a:srgbClr val="000000"/>
                </a:solidFill>
                <a:latin typeface="Jameel Noori Nastaleeq" pitchFamily="2" charset="-78"/>
                <a:cs typeface="Jameel Noori Nastaleeq" pitchFamily="2" charset="-78"/>
              </a:rPr>
              <a:t>کا تصدیق نامہ </a:t>
            </a:r>
            <a:r>
              <a:rPr lang="ur-PK" sz="5400" dirty="0" smtClean="0">
                <a:solidFill>
                  <a:srgbClr val="000000"/>
                </a:solidFill>
                <a:latin typeface="Jameel Noori Nastaleeq" pitchFamily="2" charset="-78"/>
                <a:cs typeface="Jameel Noori Nastaleeq" pitchFamily="2" charset="-78"/>
              </a:rPr>
              <a:t>بغیر </a:t>
            </a:r>
            <a:r>
              <a:rPr lang="ur-PK" sz="5400" dirty="0">
                <a:solidFill>
                  <a:srgbClr val="000000"/>
                </a:solidFill>
                <a:latin typeface="Jameel Noori Nastaleeq" pitchFamily="2" charset="-78"/>
                <a:cs typeface="Jameel Noori Nastaleeq" pitchFamily="2" charset="-78"/>
              </a:rPr>
              <a:t>رشوت دئے حاصل ہوگیا۔ برائے مہربانی آیئے اور کرپشن کے خلاف متحد ہوجایئے۔ شروع میں آپ کو یہ مشکل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لگے </a:t>
            </a:r>
            <a:r>
              <a:rPr lang="ur-PK" sz="5400" dirty="0">
                <a:solidFill>
                  <a:srgbClr val="000000"/>
                </a:solidFill>
                <a:latin typeface="Jameel Noori Nastaleeq" pitchFamily="2" charset="-78"/>
                <a:cs typeface="Jameel Noori Nastaleeq" pitchFamily="2" charset="-78"/>
              </a:rPr>
              <a:t>گا۔ اور آپ خوف </a:t>
            </a:r>
            <a:r>
              <a:rPr lang="ur-PK" sz="5400" dirty="0" smtClean="0">
                <a:solidFill>
                  <a:srgbClr val="000000"/>
                </a:solidFill>
                <a:latin typeface="Jameel Noori Nastaleeq" pitchFamily="2" charset="-78"/>
                <a:cs typeface="Jameel Noori Nastaleeq" pitchFamily="2" charset="-78"/>
              </a:rPr>
              <a:t>بھی </a:t>
            </a:r>
            <a:r>
              <a:rPr lang="ur-PK" sz="5400" dirty="0">
                <a:solidFill>
                  <a:srgbClr val="000000"/>
                </a:solidFill>
                <a:latin typeface="Jameel Noori Nastaleeq" pitchFamily="2" charset="-78"/>
                <a:cs typeface="Jameel Noori Nastaleeq" pitchFamily="2" charset="-78"/>
              </a:rPr>
              <a:t>محسوس کریں گے لیکن پولیس میں اچھےلوگ بھی موجود ہیں اُن سے مدد لیجئے اور ایک ایماندار شہری کی زندگی گزاریئے۔</a:t>
            </a:r>
            <a:endParaRPr sz="5400">
              <a:solidFill>
                <a:srgbClr val="000000"/>
              </a:solidFill>
              <a:latin typeface="Jameel Noori Nastaleeq" pitchFamily="2" charset="-78"/>
              <a:cs typeface="Jameel Noori Nastaleeq" pitchFamily="2" charset="-78"/>
            </a:endParaRPr>
          </a:p>
          <a:p>
            <a:pPr algn="r"/>
            <a:endParaRPr lang="en-US" sz="4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0093527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077681"/>
            <a:ext cx="20647024" cy="1069212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انفرادی </a:t>
            </a:r>
            <a:r>
              <a:rPr lang="ur-PK" sz="8000" b="1" dirty="0" smtClean="0">
                <a:solidFill>
                  <a:srgbClr val="002060"/>
                </a:solidFill>
                <a:latin typeface="Jameel Noori Nastaleeq" pitchFamily="2" charset="-78"/>
                <a:cs typeface="Jameel Noori Nastaleeq" pitchFamily="2" charset="-78"/>
              </a:rPr>
              <a:t>اقدامات</a:t>
            </a:r>
          </a:p>
          <a:p>
            <a:pPr algn="r" rtl="1"/>
            <a:endParaRPr sz="80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رشوت دینے اور لینے سے نکار۔</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آواز بلند کرنا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رسید کا لینا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سپروائزر سے رابطہ</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ساتھ کام کرنے والوں سے بات چیت</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ویڈیو/ تصاویر بنانا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نام اور نمبر لکھنا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کرپشن کی رپورٹ پولیس کو کرنا</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8087216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685800" y="620486"/>
            <a:ext cx="21828125" cy="1356675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عہد نامہ</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میں عہد کرتا/ کرتی ہوں</a:t>
            </a:r>
            <a:r>
              <a:rPr sz="5400">
                <a:solidFill>
                  <a:srgbClr val="000000"/>
                </a:solidFill>
                <a:latin typeface="Jameel Noori Nastaleeq" pitchFamily="2" charset="-78"/>
                <a:cs typeface="Jameel Noori Nastaleeq" pitchFamily="2" charset="-78"/>
              </a:rPr>
              <a:t>:</a:t>
            </a: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ایک ذمہ دار اور ایماندار شہری ہونے کا۔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رشوت نہ دینے اور رشوت نہ لینے کا۔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قوانین پر خود عمل کرنے کا اور اپنے ساتھ کام کرنے والوں کو بھی قوانین پر عمل کرنے کی ترغیب دینے کا اور وسائل کے جائز استعمال کا۔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اپنے اختیارات اور  عہدے کا ناجائز فائدہ نہ اُٹھانے کا۔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تمام معاملات  میں ایمانداری اپنانے کا۔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ہمیشہ اس بات کا خیال رکھنے کا کہ وسائل عوام کی فلاح و بہبود کے لئے ہوتے ہیں اور ذاتی مفاد کیلئےنہیں۔ </a:t>
            </a:r>
            <a:endParaRPr lang="ur-PK" sz="5400" dirty="0" smtClean="0">
              <a:solidFill>
                <a:srgbClr val="000000"/>
              </a:solidFill>
              <a:latin typeface="Jameel Noori Nastaleeq" pitchFamily="2" charset="-78"/>
              <a:cs typeface="Jameel Noori Nastaleeq" pitchFamily="2" charset="-78"/>
            </a:endParaRP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تجویز:   اِس عہد نامے کی کاپی بنایئے اور اگلی سلائیڈ میں دیئے گئے ضابطہء اخلاق</a:t>
            </a:r>
            <a:r>
              <a:rPr sz="5400">
                <a:solidFill>
                  <a:srgbClr val="000000"/>
                </a:solidFill>
                <a:latin typeface="Jameel Noori Nastaleeq" pitchFamily="2" charset="-78"/>
                <a:cs typeface="Jameel Noori Nastaleeq" pitchFamily="2" charset="-78"/>
              </a:rPr>
              <a:t>   Code of Conduct</a:t>
            </a:r>
            <a:r>
              <a:rPr lang="ar-SA" sz="5400" dirty="0">
                <a:solidFill>
                  <a:srgbClr val="000000"/>
                </a:solidFill>
                <a:latin typeface="Jameel Noori Nastaleeq" pitchFamily="2" charset="-78"/>
                <a:cs typeface="Jameel Noori Nastaleeq" pitchFamily="2" charset="-78"/>
              </a:rPr>
              <a:t> کی کاپی کے ساتھ شرکاء کو </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ar-SA" sz="5400" dirty="0">
                <a:solidFill>
                  <a:srgbClr val="000000"/>
                </a:solidFill>
                <a:latin typeface="Jameel Noori Nastaleeq" pitchFamily="2" charset="-78"/>
                <a:cs typeface="Jameel Noori Nastaleeq" pitchFamily="2" charset="-78"/>
              </a:rPr>
              <a:t>دیجئے  ۔</a:t>
            </a:r>
            <a:endParaRPr sz="5400">
              <a:solidFill>
                <a:srgbClr val="000000"/>
              </a:solidFill>
              <a:latin typeface="Jameel Noori Nastaleeq" pitchFamily="2" charset="-78"/>
              <a:cs typeface="Jameel Noori Nastaleeq" pitchFamily="2" charset="-78"/>
            </a:endParaRPr>
          </a:p>
          <a:p>
            <a:pPr algn="r"/>
            <a:endParaRPr lang="en-US" sz="4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2202744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87829"/>
            <a:ext cx="20647024" cy="932764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کرپشن کے خلاف ضابطہء اخلاق:</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ar-SA" sz="5400" b="1" dirty="0">
                <a:solidFill>
                  <a:srgbClr val="000000"/>
                </a:solidFill>
                <a:latin typeface="Jameel Noori Nastaleeq" pitchFamily="2" charset="-78"/>
                <a:cs typeface="Jameel Noori Nastaleeq" pitchFamily="2" charset="-78"/>
              </a:rPr>
              <a:t>کرپشں کے خلاف ضابطہء اخلاق ہمیں  ذمہ داریوں کا احساس دِلاتا ہے مثلاً: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قوانین کا احترام</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رشوت لینے اور دینے سے انکار</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کرپشن کی اطلاع دینے کے محتاط طریقے۔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ادارے  کے وسائل کا اپنی ذات کے لئے استعمال نہ کرنا۔</a:t>
            </a:r>
            <a:endParaRPr sz="5400">
              <a:solidFill>
                <a:srgbClr val="000000"/>
              </a:solidFill>
              <a:latin typeface="Jameel Noori Nastaleeq" pitchFamily="2" charset="-78"/>
              <a:cs typeface="Jameel Noori Nastaleeq" pitchFamily="2" charset="-78"/>
            </a:endParaRPr>
          </a:p>
          <a:p>
            <a:pPr algn="r" rtl="1"/>
            <a:r>
              <a:rPr sz="5400">
                <a:solidFill>
                  <a:srgbClr val="000000"/>
                </a:solidFill>
                <a:latin typeface="Jameel Noori Nastaleeq" pitchFamily="2" charset="-78"/>
                <a:cs typeface="Jameel Noori Nastaleeq" pitchFamily="2" charset="-78"/>
              </a:rPr>
              <a:t> </a:t>
            </a:r>
          </a:p>
          <a:p>
            <a:pPr algn="ctr" rtl="1"/>
            <a:r>
              <a:rPr lang="ar-SA" sz="5400" dirty="0">
                <a:latin typeface="Jameel Noori Nastaleeq" pitchFamily="2" charset="-78"/>
                <a:cs typeface="Jameel Noori Nastaleeq" pitchFamily="2" charset="-78"/>
              </a:rPr>
              <a:t>”نیک اور مشکل کام کرنا تقریباً ایک جیسے ہی ہیں“</a:t>
            </a:r>
            <a:r>
              <a:rPr sz="5400" b="1">
                <a:latin typeface="Jameel Noori Nastaleeq" pitchFamily="2" charset="-78"/>
                <a:cs typeface="Jameel Noori Nastaleeq" pitchFamily="2" charset="-78"/>
              </a:rPr>
              <a:t>(Steve Maraholi)  </a:t>
            </a:r>
            <a:r>
              <a:rPr sz="5400">
                <a:latin typeface="Jameel Noori Nastaleeq" pitchFamily="2" charset="-78"/>
                <a:cs typeface="Jameel Noori Nastaleeq" pitchFamily="2" charset="-78"/>
              </a:rPr>
              <a:t>       </a:t>
            </a:r>
          </a:p>
        </p:txBody>
      </p:sp>
    </p:spTree>
    <p:extLst>
      <p:ext uri="{BB962C8B-B14F-4D97-AF65-F5344CB8AC3E}">
        <p14:creationId xmlns:p14="http://schemas.microsoft.com/office/powerpoint/2010/main" xmlns="" val="20271605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87829" y="783771"/>
            <a:ext cx="21926096" cy="1273575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اینٹی کرپشن کاضابطہء اخلاق کا </a:t>
            </a:r>
            <a:r>
              <a:rPr lang="ur-PK" sz="8000" b="1" dirty="0" smtClean="0">
                <a:solidFill>
                  <a:srgbClr val="002060"/>
                </a:solidFill>
                <a:latin typeface="Jameel Noori Nastaleeq" pitchFamily="2" charset="-78"/>
                <a:cs typeface="Jameel Noori Nastaleeq" pitchFamily="2" charset="-78"/>
              </a:rPr>
              <a:t>نمونہ</a:t>
            </a:r>
          </a:p>
          <a:p>
            <a:pPr algn="r" rtl="1"/>
            <a:endParaRPr sz="8000">
              <a:solidFill>
                <a:srgbClr val="002060"/>
              </a:solidFill>
              <a:latin typeface="Jameel Noori Nastaleeq" pitchFamily="2" charset="-78"/>
              <a:cs typeface="Jameel Noori Nastaleeq" pitchFamily="2" charset="-78"/>
            </a:endParaRPr>
          </a:p>
          <a:p>
            <a:pPr algn="r" rtl="1"/>
            <a:r>
              <a:rPr lang="ur-PK" sz="4400" dirty="0">
                <a:solidFill>
                  <a:srgbClr val="000000"/>
                </a:solidFill>
                <a:latin typeface="Jameel Noori Nastaleeq" pitchFamily="2" charset="-78"/>
                <a:cs typeface="Jameel Noori Nastaleeq" pitchFamily="2" charset="-78"/>
              </a:rPr>
              <a:t>1</a:t>
            </a:r>
            <a:r>
              <a:rPr lang="ur-PK" dirty="0">
                <a:solidFill>
                  <a:srgbClr val="000000"/>
                </a:solidFill>
                <a:latin typeface="Jameel Noori Nastaleeq" pitchFamily="2" charset="-78"/>
                <a:cs typeface="Jameel Noori Nastaleeq" pitchFamily="2" charset="-78"/>
              </a:rPr>
              <a:t>۔	ہم اپنے ذاتی مفاد اور ادارے کے مفاد کے درمیان پیدا ہونے والی کسی کشمکش کا حصہ نہیں بنیں گے۔</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2۔	ہم کسی بھی قِسم کی رشوت نا ہی لیں گے اور نہ دیں گے۔</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3۔	ہم اپنی پوزیشن اور اختیارات کا فائدہ اُٹھاکر  کسی پر ناجائز اثر انداز ہونے کی کوشش نہیں کریں گے اور </a:t>
            </a:r>
            <a:r>
              <a:rPr lang="ur-PK" dirty="0" smtClean="0">
                <a:solidFill>
                  <a:srgbClr val="000000"/>
                </a:solidFill>
                <a:latin typeface="Jameel Noori Nastaleeq" pitchFamily="2" charset="-78"/>
                <a:cs typeface="Jameel Noori Nastaleeq" pitchFamily="2" charset="-78"/>
              </a:rPr>
              <a:t>نہ کسی کے ناجائز دباؤ میں آئیں گے۔</a:t>
            </a:r>
            <a:endParaRPr smtClean="0">
              <a:solidFill>
                <a:srgbClr val="000000"/>
              </a:solidFill>
              <a:latin typeface="Jameel Noori Nastaleeq" pitchFamily="2" charset="-78"/>
              <a:cs typeface="Jameel Noori Nastaleeq" pitchFamily="2" charset="-78"/>
            </a:endParaRPr>
          </a:p>
          <a:p>
            <a:pPr algn="r" rtl="1"/>
            <a:r>
              <a:rPr lang="ur-PK" dirty="0" smtClean="0">
                <a:solidFill>
                  <a:srgbClr val="000000"/>
                </a:solidFill>
                <a:latin typeface="Jameel Noori Nastaleeq" pitchFamily="2" charset="-78"/>
                <a:cs typeface="Jameel Noori Nastaleeq" pitchFamily="2" charset="-78"/>
              </a:rPr>
              <a:t>4</a:t>
            </a:r>
            <a:r>
              <a:rPr lang="ur-PK" dirty="0">
                <a:solidFill>
                  <a:srgbClr val="000000"/>
                </a:solidFill>
                <a:latin typeface="Jameel Noori Nastaleeq" pitchFamily="2" charset="-78"/>
                <a:cs typeface="Jameel Noori Nastaleeq" pitchFamily="2" charset="-78"/>
              </a:rPr>
              <a:t>۔	ہم اپنے ذاتی مفاد کیلئے کسی قسم کے غیر اخلاقی اور غیر قانونی ذرائع استعمال نہیں کریں گے اور بے ایمانی </a:t>
            </a:r>
            <a:r>
              <a:rPr lang="ur-PK" dirty="0" smtClean="0">
                <a:solidFill>
                  <a:srgbClr val="000000"/>
                </a:solidFill>
                <a:latin typeface="Jameel Noori Nastaleeq" pitchFamily="2" charset="-78"/>
                <a:cs typeface="Jameel Noori Nastaleeq" pitchFamily="2" charset="-78"/>
              </a:rPr>
              <a:t>کے </a:t>
            </a:r>
            <a:r>
              <a:rPr lang="ur-PK" dirty="0">
                <a:solidFill>
                  <a:srgbClr val="000000"/>
                </a:solidFill>
                <a:latin typeface="Jameel Noori Nastaleeq" pitchFamily="2" charset="-78"/>
                <a:cs typeface="Jameel Noori Nastaleeq" pitchFamily="2" charset="-78"/>
              </a:rPr>
              <a:t>راستے پر  نہیں چلیں گے۔</a:t>
            </a:r>
            <a:endParaRPr>
              <a:solidFill>
                <a:srgbClr val="000000"/>
              </a:solidFill>
              <a:latin typeface="Jameel Noori Nastaleeq" pitchFamily="2" charset="-78"/>
              <a:cs typeface="Jameel Noori Nastaleeq" pitchFamily="2" charset="-78"/>
            </a:endParaRPr>
          </a:p>
          <a:p>
            <a:pPr algn="r" rtl="1"/>
            <a:r>
              <a:rPr lang="ur-PK" dirty="0" smtClean="0">
                <a:solidFill>
                  <a:srgbClr val="000000"/>
                </a:solidFill>
                <a:latin typeface="Jameel Noori Nastaleeq" pitchFamily="2" charset="-78"/>
                <a:cs typeface="Jameel Noori Nastaleeq" pitchFamily="2" charset="-78"/>
              </a:rPr>
              <a:t>5۔</a:t>
            </a:r>
            <a:r>
              <a:rPr lang="ur-PK" dirty="0">
                <a:solidFill>
                  <a:srgbClr val="000000"/>
                </a:solidFill>
                <a:latin typeface="Jameel Noori Nastaleeq" pitchFamily="2" charset="-78"/>
                <a:cs typeface="Jameel Noori Nastaleeq" pitchFamily="2" charset="-78"/>
              </a:rPr>
              <a:t>	ہم ادارے کی جائیداد اور رقوم کو بے جا کاموں میں استعمال نہیں کریں گے۔</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6۔	ہم ایسے تحفے، تحائف  اور لین دین نہیں کریں گے جو ہمارے فرائض کی ادائیگی پر اثر انداز ہونے کیلئے ہوں۔ (ان میں وہ تحائف شامل نہیں جن کا </a:t>
            </a:r>
            <a:endParaRPr lang="ur-PK" dirty="0" smtClean="0">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	</a:t>
            </a:r>
            <a:r>
              <a:rPr lang="ur-PK" dirty="0" smtClean="0">
                <a:solidFill>
                  <a:srgbClr val="000000"/>
                </a:solidFill>
                <a:latin typeface="Jameel Noori Nastaleeq" pitchFamily="2" charset="-78"/>
                <a:cs typeface="Jameel Noori Nastaleeq" pitchFamily="2" charset="-78"/>
              </a:rPr>
              <a:t>تعلق ہماری</a:t>
            </a:r>
            <a:r>
              <a:rPr lang="ur-PK" dirty="0">
                <a:solidFill>
                  <a:srgbClr val="000000"/>
                </a:solidFill>
                <a:latin typeface="Jameel Noori Nastaleeq" pitchFamily="2" charset="-78"/>
                <a:cs typeface="Jameel Noori Nastaleeq" pitchFamily="2" charset="-78"/>
              </a:rPr>
              <a:t> </a:t>
            </a:r>
            <a:r>
              <a:rPr lang="ur-PK" dirty="0" smtClean="0">
                <a:solidFill>
                  <a:srgbClr val="000000"/>
                </a:solidFill>
                <a:latin typeface="Jameel Noori Nastaleeq" pitchFamily="2" charset="-78"/>
                <a:cs typeface="Jameel Noori Nastaleeq" pitchFamily="2" charset="-78"/>
              </a:rPr>
              <a:t>اچھی </a:t>
            </a:r>
            <a:r>
              <a:rPr lang="ur-PK" dirty="0">
                <a:solidFill>
                  <a:srgbClr val="000000"/>
                </a:solidFill>
                <a:latin typeface="Jameel Noori Nastaleeq" pitchFamily="2" charset="-78"/>
                <a:cs typeface="Jameel Noori Nastaleeq" pitchFamily="2" charset="-78"/>
              </a:rPr>
              <a:t>روایات سے ہے)</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7۔	ہم اپنے عزیز و اقارب کو اداروں کے معاملات مثلاً: ملازمت دینا،امدادی سامان کی فراہمی،خریدو فروخت </a:t>
            </a:r>
            <a:r>
              <a:rPr lang="ur-PK" dirty="0" smtClean="0">
                <a:solidFill>
                  <a:srgbClr val="000000"/>
                </a:solidFill>
                <a:latin typeface="Jameel Noori Nastaleeq" pitchFamily="2" charset="-78"/>
                <a:cs typeface="Jameel Noori Nastaleeq" pitchFamily="2" charset="-78"/>
              </a:rPr>
              <a:t>میں </a:t>
            </a:r>
            <a:r>
              <a:rPr lang="ur-PK" dirty="0">
                <a:solidFill>
                  <a:srgbClr val="000000"/>
                </a:solidFill>
                <a:latin typeface="Jameel Noori Nastaleeq" pitchFamily="2" charset="-78"/>
                <a:cs typeface="Jameel Noori Nastaleeq" pitchFamily="2" charset="-78"/>
              </a:rPr>
              <a:t>ترجیح  نہیں دیں گے۔ اقرباء پروری </a:t>
            </a:r>
            <a:endParaRPr lang="ur-PK" dirty="0" smtClean="0">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	</a:t>
            </a:r>
            <a:r>
              <a:rPr lang="ur-PK" dirty="0" smtClean="0">
                <a:solidFill>
                  <a:srgbClr val="000000"/>
                </a:solidFill>
                <a:latin typeface="Jameel Noori Nastaleeq" pitchFamily="2" charset="-78"/>
                <a:cs typeface="Jameel Noori Nastaleeq" pitchFamily="2" charset="-78"/>
              </a:rPr>
              <a:t>نہیں </a:t>
            </a:r>
            <a:r>
              <a:rPr lang="ur-PK" dirty="0">
                <a:solidFill>
                  <a:srgbClr val="000000"/>
                </a:solidFill>
                <a:latin typeface="Jameel Noori Nastaleeq" pitchFamily="2" charset="-78"/>
                <a:cs typeface="Jameel Noori Nastaleeq" pitchFamily="2" charset="-78"/>
              </a:rPr>
              <a:t>کریں گے۔</a:t>
            </a:r>
            <a:endParaRPr>
              <a:solidFill>
                <a:srgbClr val="000000"/>
              </a:solidFill>
              <a:latin typeface="Jameel Noori Nastaleeq" pitchFamily="2" charset="-78"/>
              <a:cs typeface="Jameel Noori Nastaleeq" pitchFamily="2" charset="-78"/>
            </a:endParaRPr>
          </a:p>
          <a:p>
            <a:pPr algn="r" rtl="1"/>
            <a:r>
              <a:rPr lang="ur-PK" dirty="0">
                <a:solidFill>
                  <a:srgbClr val="000000"/>
                </a:solidFill>
                <a:latin typeface="Jameel Noori Nastaleeq" pitchFamily="2" charset="-78"/>
                <a:cs typeface="Jameel Noori Nastaleeq" pitchFamily="2" charset="-78"/>
              </a:rPr>
              <a:t>8۔	اِس ضابطہء اخلاق کی خلاف ورزیوں کو رپورٹ کریں گے۔</a:t>
            </a:r>
            <a:r>
              <a:rPr>
                <a:solidFill>
                  <a:srgbClr val="000000"/>
                </a:solidFill>
                <a:latin typeface="Jameel Noori Nastaleeq" pitchFamily="2" charset="-78"/>
                <a:cs typeface="Jameel Noori Nastaleeq" pitchFamily="2" charset="-78"/>
              </a:rPr>
              <a:t> </a:t>
            </a:r>
            <a:r>
              <a:rPr sz="4400">
                <a:solidFill>
                  <a:srgbClr val="000000"/>
                </a:solidFill>
                <a:latin typeface="Jameel Noori Nastaleeq" pitchFamily="2" charset="-78"/>
                <a:cs typeface="Jameel Noori Nastaleeq" pitchFamily="2" charset="-78"/>
              </a:rPr>
              <a:t> </a:t>
            </a:r>
            <a:endParaRPr lang="ur-PK" sz="4400" dirty="0" smtClean="0">
              <a:solidFill>
                <a:srgbClr val="000000"/>
              </a:solidFill>
              <a:latin typeface="Jameel Noori Nastaleeq" pitchFamily="2" charset="-78"/>
              <a:cs typeface="Jameel Noori Nastaleeq" pitchFamily="2" charset="-78"/>
            </a:endParaRPr>
          </a:p>
          <a:p>
            <a:pPr algn="r" rtl="1"/>
            <a:r>
              <a:rPr sz="4400" smtClean="0">
                <a:solidFill>
                  <a:srgbClr val="000000"/>
                </a:solidFill>
                <a:latin typeface="Jameel Noori Nastaleeq" pitchFamily="2" charset="-78"/>
                <a:cs typeface="Jameel Noori Nastaleeq" pitchFamily="2" charset="-78"/>
              </a:rPr>
              <a:t>  </a:t>
            </a:r>
            <a:endParaRPr sz="4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849811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045029"/>
            <a:ext cx="20647024" cy="968774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(خطرے کی گھنٹی </a:t>
            </a:r>
            <a:r>
              <a:rPr sz="8000" b="1">
                <a:solidFill>
                  <a:srgbClr val="002060"/>
                </a:solidFill>
                <a:latin typeface="Jameel Noori Nastaleeq" pitchFamily="2" charset="-78"/>
                <a:cs typeface="Jameel Noori Nastaleeq" pitchFamily="2" charset="-78"/>
              </a:rPr>
              <a:t>whistle Blowing </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ar-SA" sz="5400" dirty="0">
                <a:solidFill>
                  <a:srgbClr val="000000"/>
                </a:solidFill>
                <a:latin typeface="Jameel Noori Nastaleeq" pitchFamily="2" charset="-78"/>
                <a:cs typeface="Jameel Noori Nastaleeq" pitchFamily="2" charset="-78"/>
              </a:rPr>
              <a:t>جب آپ کسی ادارے میں کام کر رہے ہو  اور آپ کو ادارے پر شک ہو  تو  آپ کچھ کرنے کا فیصلے کرتے ہیں کہ مستقبل</a:t>
            </a:r>
            <a:endParaRPr sz="5400">
              <a:solidFill>
                <a:srgbClr val="000000"/>
              </a:solidFill>
              <a:latin typeface="Jameel Noori Nastaleeq" pitchFamily="2" charset="-78"/>
              <a:cs typeface="Jameel Noori Nastaleeq" pitchFamily="2" charset="-78"/>
            </a:endParaRPr>
          </a:p>
          <a:p>
            <a:pPr algn="r" rtl="1"/>
            <a:r>
              <a:rPr lang="ar-SA" sz="5400" dirty="0">
                <a:solidFill>
                  <a:srgbClr val="000000"/>
                </a:solidFill>
                <a:latin typeface="Jameel Noori Nastaleeq" pitchFamily="2" charset="-78"/>
                <a:cs typeface="Jameel Noori Nastaleeq" pitchFamily="2" charset="-78"/>
              </a:rPr>
              <a:t> میں اُس قسم کی بد انتظامی  نہ ہو۔  ایسے لوگوں کو  خطرے کی گھنٹی بجانے والا کہتے ہیں۔</a:t>
            </a:r>
            <a:endParaRPr sz="5400">
              <a:solidFill>
                <a:srgbClr val="000000"/>
              </a:solidFill>
              <a:latin typeface="Jameel Noori Nastaleeq" pitchFamily="2" charset="-78"/>
              <a:cs typeface="Jameel Noori Nastaleeq" pitchFamily="2" charset="-78"/>
            </a:endParaRPr>
          </a:p>
          <a:p>
            <a:pPr algn="r" rtl="1"/>
            <a:r>
              <a:rPr lang="ar-SA"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ar-SA" sz="5400" b="1" dirty="0">
                <a:solidFill>
                  <a:srgbClr val="000000"/>
                </a:solidFill>
                <a:latin typeface="Jameel Noori Nastaleeq" pitchFamily="2" charset="-78"/>
                <a:cs typeface="Jameel Noori Nastaleeq" pitchFamily="2" charset="-78"/>
              </a:rPr>
              <a:t>یاد رکھو:</a:t>
            </a:r>
            <a:endParaRPr sz="5400" b="1">
              <a:solidFill>
                <a:srgbClr val="000000"/>
              </a:solidFill>
              <a:latin typeface="Jameel Noori Nastaleeq" pitchFamily="2" charset="-78"/>
              <a:cs typeface="Jameel Noori Nastaleeq" pitchFamily="2" charset="-78"/>
            </a:endParaRPr>
          </a:p>
          <a:p>
            <a:pPr lvl="0" algn="r" rtl="1">
              <a:buFont typeface="Arial" pitchFamily="34" charset="0"/>
              <a:buChar char="•"/>
            </a:pPr>
            <a:r>
              <a:rPr lang="ar-SA" sz="5400" dirty="0">
                <a:solidFill>
                  <a:srgbClr val="000000"/>
                </a:solidFill>
                <a:latin typeface="Jameel Noori Nastaleeq" pitchFamily="2" charset="-78"/>
                <a:cs typeface="Jameel Noori Nastaleeq" pitchFamily="2" charset="-78"/>
              </a:rPr>
              <a:t>    خطرے کی گھنٹی بجانا کرپشن اور بدانتظامی کے بارے میں ہے۔  وہ کوئی شکایتی نظام نہیں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sz="5400">
                <a:solidFill>
                  <a:srgbClr val="000000"/>
                </a:solidFill>
                <a:latin typeface="Jameel Noori Nastaleeq" pitchFamily="2" charset="-78"/>
                <a:cs typeface="Jameel Noori Nastaleeq" pitchFamily="2" charset="-78"/>
              </a:rPr>
              <a:t> </a:t>
            </a:r>
            <a:r>
              <a:rPr lang="ar-SA" sz="5400" dirty="0">
                <a:solidFill>
                  <a:srgbClr val="000000"/>
                </a:solidFill>
                <a:latin typeface="Jameel Noori Nastaleeq" pitchFamily="2" charset="-78"/>
                <a:cs typeface="Jameel Noori Nastaleeq" pitchFamily="2" charset="-78"/>
              </a:rPr>
              <a:t>   خطرے کی گھنٹی بجانا کرپشن کے خلاف ایک بنیادی اوزار ہے۔  لیکن بہت سے ملکوں اور اداروں میں خطرے کی گھنٹی </a:t>
            </a:r>
            <a:endParaRPr sz="5400">
              <a:solidFill>
                <a:srgbClr val="000000"/>
              </a:solidFill>
              <a:latin typeface="Jameel Noori Nastaleeq" pitchFamily="2" charset="-78"/>
              <a:cs typeface="Jameel Noori Nastaleeq" pitchFamily="2" charset="-78"/>
            </a:endParaRPr>
          </a:p>
          <a:p>
            <a:pPr algn="r" rtl="1"/>
            <a:r>
              <a:rPr lang="ar-SA" sz="5400" dirty="0">
                <a:solidFill>
                  <a:srgbClr val="000000"/>
                </a:solidFill>
                <a:latin typeface="Jameel Noori Nastaleeq" pitchFamily="2" charset="-78"/>
                <a:cs typeface="Jameel Noori Nastaleeq" pitchFamily="2" charset="-78"/>
              </a:rPr>
              <a:t>بجانے والا طریقہ موجود نہیں ہے۔  خطرے کی گھنٹی  بجانے والے کے لئے زندگی کا خطرہ ہو سکتا ہے۔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0868531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51114"/>
            <a:ext cx="20647024" cy="1069212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(خطرے کی گھنٹی </a:t>
            </a:r>
            <a:r>
              <a:rPr sz="8000" b="1">
                <a:solidFill>
                  <a:srgbClr val="002060"/>
                </a:solidFill>
                <a:latin typeface="Jameel Noori Nastaleeq" pitchFamily="2" charset="-78"/>
                <a:cs typeface="Jameel Noori Nastaleeq" pitchFamily="2" charset="-78"/>
              </a:rPr>
              <a:t>whistle Blowing </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کے لیئے خطرے کی اطلاع دینے کا کوئی محفوظ طریقہء کار ہونا بہت ضروری ہے :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جیسے سپروائزر کو اطلاع دینا ۔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بورڈ ممبران کو مطلع کرنا۔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خطرے کی اطلاع دینے کے طریقہ کار پر عمل درآمد، اگر وہ طریقہ موجود ہو  ۔ </a:t>
            </a:r>
            <a:endParaRPr lang="ur-PK" sz="5400" dirty="0" smtClean="0">
              <a:solidFill>
                <a:srgbClr val="000000"/>
              </a:solidFill>
              <a:latin typeface="Jameel Noori Nastaleeq" pitchFamily="2" charset="-78"/>
              <a:cs typeface="Jameel Noori Nastaleeq" pitchFamily="2" charset="-78"/>
            </a:endParaRPr>
          </a:p>
          <a:p>
            <a:pPr lvl="0"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یاد رکھیں:</a:t>
            </a:r>
            <a:endParaRPr sz="5400">
              <a:solidFill>
                <a:srgbClr val="000000"/>
              </a:solidFill>
              <a:latin typeface="Jameel Noori Nastaleeq" pitchFamily="2" charset="-78"/>
              <a:cs typeface="Jameel Noori Nastaleeq" pitchFamily="2" charset="-78"/>
            </a:endParaRPr>
          </a:p>
          <a:p>
            <a:pPr algn="r" rtl="1">
              <a:buFont typeface="Arial" pitchFamily="34" charset="0"/>
              <a:buChar char="•"/>
            </a:pPr>
            <a:r>
              <a:rPr lang="ur-PK" sz="5400" dirty="0">
                <a:solidFill>
                  <a:srgbClr val="000000"/>
                </a:solidFill>
                <a:latin typeface="Jameel Noori Nastaleeq" pitchFamily="2" charset="-78"/>
                <a:cs typeface="Jameel Noori Nastaleeq" pitchFamily="2" charset="-78"/>
              </a:rPr>
              <a:t>  اگر  اطلاع دینا خود آپ کے لیئے خطرے کا باعث ہو تو اپنا نام ظاہر نہ کریں۔  بد قسمتی سے اکثر ممالک میں خطرے کی</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گھنٹی بجانے کا کوئی طریقہء کار موجود نہیں ہوتا۔</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9308042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261981" y="1496291"/>
            <a:ext cx="6251944" cy="270852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ur-PK" sz="8000" b="1" dirty="0" smtClean="0">
                <a:solidFill>
                  <a:srgbClr val="002060"/>
                </a:solidFill>
                <a:latin typeface="Jameel Noori Nastaleeq" pitchFamily="2" charset="-78"/>
                <a:cs typeface="Jameel Noori Nastaleeq" pitchFamily="2" charset="-78"/>
              </a:rPr>
              <a:t>تعارف: کرپشن کیا ہے۔</a:t>
            </a:r>
            <a:endParaRPr lang="ur-PK" sz="8000" dirty="0" smtClean="0">
              <a:solidFill>
                <a:srgbClr val="002060"/>
              </a:solidFill>
              <a:latin typeface="Jameel Noori Nastaleeq" pitchFamily="2" charset="-78"/>
              <a:cs typeface="Jameel Noori Nastaleeq" pitchFamily="2" charset="-78"/>
            </a:endParaRPr>
          </a:p>
          <a:p>
            <a:pPr>
              <a:tabLst>
                <a:tab pos="338143" algn="l"/>
              </a:tabLst>
            </a:pPr>
            <a:endParaRPr lang="en-US" sz="8001" dirty="0">
              <a:solidFill>
                <a:schemeClr val="tx2"/>
              </a:solidFill>
              <a:latin typeface="Calibri" panose="020F0502020204030204" pitchFamily="34" charset="0"/>
              <a:cs typeface="Lato Regular"/>
            </a:endParaRPr>
          </a:p>
        </p:txBody>
      </p:sp>
      <p:sp>
        <p:nvSpPr>
          <p:cNvPr id="8" name="Subtitle 2"/>
          <p:cNvSpPr txBox="1">
            <a:spLocks/>
          </p:cNvSpPr>
          <p:nvPr/>
        </p:nvSpPr>
        <p:spPr>
          <a:xfrm>
            <a:off x="1866901" y="3519055"/>
            <a:ext cx="20647024" cy="756357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6000" b="1" dirty="0" smtClean="0">
                <a:solidFill>
                  <a:srgbClr val="000000"/>
                </a:solidFill>
                <a:latin typeface="Jameel Noori Nastaleeq" pitchFamily="2" charset="-78"/>
                <a:cs typeface="Jameel Noori Nastaleeq" pitchFamily="2" charset="-78"/>
              </a:rPr>
              <a:t>حصہ </a:t>
            </a:r>
            <a:r>
              <a:rPr lang="ur-PK" sz="6000" b="1" dirty="0">
                <a:solidFill>
                  <a:srgbClr val="000000"/>
                </a:solidFill>
                <a:latin typeface="Jameel Noori Nastaleeq" pitchFamily="2" charset="-78"/>
                <a:cs typeface="Jameel Noori Nastaleeq" pitchFamily="2" charset="-78"/>
              </a:rPr>
              <a:t>اول میں مندرجہ ذیل باتوں پر غور کریں گے </a:t>
            </a:r>
            <a:r>
              <a:rPr lang="ur-PK" sz="6000" b="1" dirty="0" smtClean="0">
                <a:solidFill>
                  <a:srgbClr val="000000"/>
                </a:solidFill>
                <a:latin typeface="Jameel Noori Nastaleeq" pitchFamily="2" charset="-78"/>
                <a:cs typeface="Jameel Noori Nastaleeq" pitchFamily="2" charset="-78"/>
              </a:rPr>
              <a:t>۔</a:t>
            </a:r>
          </a:p>
          <a:p>
            <a:pPr algn="r" rtl="1"/>
            <a:endParaRPr sz="6000" b="1">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کرپشن کیا ہے؟</a:t>
            </a:r>
            <a:endParaRPr sz="6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کرپشن خطرناک کیوں ہے؟</a:t>
            </a:r>
            <a:endParaRPr sz="6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یہ کیسا نظر آتا ہے؟</a:t>
            </a:r>
            <a:endParaRPr sz="6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کرپشن کہاں کہاں پایا جاتا ہے؟</a:t>
            </a:r>
            <a:endParaRPr sz="6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کرپشن کس طرح شروع ہوتا ہے؟</a:t>
            </a:r>
            <a:endParaRPr sz="60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6735748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70325" y="1665514"/>
            <a:ext cx="21796380" cy="819092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13800" b="1" dirty="0">
                <a:solidFill>
                  <a:srgbClr val="000000"/>
                </a:solidFill>
                <a:latin typeface="Jameel Noori Nastaleeq" pitchFamily="2" charset="-78"/>
                <a:cs typeface="Jameel Noori Nastaleeq" pitchFamily="2" charset="-78"/>
              </a:rPr>
              <a:t>میں کرپشن کے خلاف مہم میں دوسروں کو کیسے </a:t>
            </a:r>
            <a:endParaRPr lang="ur-PK" sz="13800" b="1" dirty="0">
              <a:solidFill>
                <a:srgbClr val="000000"/>
              </a:solidFill>
              <a:latin typeface="Jameel Noori Nastaleeq" pitchFamily="2" charset="-78"/>
              <a:cs typeface="Jameel Noori Nastaleeq" pitchFamily="2" charset="-78"/>
            </a:endParaRPr>
          </a:p>
          <a:p>
            <a:pPr algn="ctr" rtl="1"/>
            <a:r>
              <a:rPr lang="ur-PK" sz="13800" b="1" dirty="0" smtClean="0">
                <a:solidFill>
                  <a:srgbClr val="000000"/>
                </a:solidFill>
                <a:latin typeface="Jameel Noori Nastaleeq" pitchFamily="2" charset="-78"/>
                <a:cs typeface="Jameel Noori Nastaleeq" pitchFamily="2" charset="-78"/>
              </a:rPr>
              <a:t>شامل </a:t>
            </a:r>
            <a:r>
              <a:rPr lang="ur-PK" sz="13800" b="1" dirty="0">
                <a:solidFill>
                  <a:srgbClr val="000000"/>
                </a:solidFill>
                <a:latin typeface="Jameel Noori Nastaleeq" pitchFamily="2" charset="-78"/>
                <a:cs typeface="Jameel Noori Nastaleeq" pitchFamily="2" charset="-78"/>
              </a:rPr>
              <a:t>کر سکتا/ کرسکتی ہوں؟؟</a:t>
            </a:r>
            <a:endParaRPr sz="13800">
              <a:solidFill>
                <a:srgbClr val="000000"/>
              </a:solidFill>
              <a:latin typeface="Jameel Noori Nastaleeq" pitchFamily="2" charset="-78"/>
              <a:cs typeface="Jameel Noori Nastaleeq" pitchFamily="2" charset="-78"/>
            </a:endParaRPr>
          </a:p>
          <a:p>
            <a:pPr algn="ctr" rtl="1"/>
            <a:r>
              <a:rPr lang="ur-PK" sz="9600" b="1" dirty="0">
                <a:solidFill>
                  <a:srgbClr val="000000"/>
                </a:solidFill>
                <a:latin typeface="Jameel Noori Nastaleeq" pitchFamily="2" charset="-78"/>
                <a:cs typeface="Jameel Noori Nastaleeq" pitchFamily="2" charset="-78"/>
              </a:rPr>
              <a:t> </a:t>
            </a:r>
            <a:endParaRPr sz="9600">
              <a:solidFill>
                <a:srgbClr val="000000"/>
              </a:solidFill>
              <a:latin typeface="Jameel Noori Nastaleeq" pitchFamily="2" charset="-78"/>
              <a:cs typeface="Jameel Noori Nastaleeq" pitchFamily="2" charset="-78"/>
            </a:endParaRPr>
          </a:p>
          <a:p>
            <a:pPr algn="ctr" rtl="1"/>
            <a:r>
              <a:rPr sz="6000">
                <a:solidFill>
                  <a:srgbClr val="0070C0"/>
                </a:solidFill>
                <a:latin typeface="Jameel Noori Nastaleeq" pitchFamily="2" charset="-78"/>
                <a:cs typeface="Jameel Noori Nastaleeq" pitchFamily="2" charset="-78"/>
              </a:rPr>
              <a:t>		</a:t>
            </a:r>
            <a:r>
              <a:rPr lang="ur-PK" sz="6000" dirty="0">
                <a:solidFill>
                  <a:srgbClr val="0070C0"/>
                </a:solidFill>
                <a:latin typeface="Jameel Noori Nastaleeq" pitchFamily="2" charset="-78"/>
                <a:cs typeface="Jameel Noori Nastaleeq" pitchFamily="2" charset="-78"/>
              </a:rPr>
              <a:t>انفرادی طور پر ہم ایک قطرہ ہیں ۔ ملکر سمندر ہیں۔</a:t>
            </a:r>
            <a:r>
              <a:rPr sz="6000">
                <a:solidFill>
                  <a:srgbClr val="0070C0"/>
                </a:solidFill>
                <a:latin typeface="Jameel Noori Nastaleeq" pitchFamily="2" charset="-78"/>
                <a:cs typeface="Jameel Noori Nastaleeq" pitchFamily="2" charset="-78"/>
              </a:rPr>
              <a:t>		</a:t>
            </a:r>
          </a:p>
          <a:p>
            <a:pPr algn="ctr" rtl="1"/>
            <a:r>
              <a:rPr sz="6000">
                <a:solidFill>
                  <a:srgbClr val="000000"/>
                </a:solidFill>
                <a:latin typeface="Jameel Noori Nastaleeq" pitchFamily="2" charset="-78"/>
                <a:cs typeface="Jameel Noori Nastaleeq" pitchFamily="2" charset="-78"/>
              </a:rPr>
              <a:t>(Ryutasuki)</a:t>
            </a:r>
          </a:p>
        </p:txBody>
      </p:sp>
    </p:spTree>
    <p:extLst>
      <p:ext uri="{BB962C8B-B14F-4D97-AF65-F5344CB8AC3E}">
        <p14:creationId xmlns:p14="http://schemas.microsoft.com/office/powerpoint/2010/main" xmlns="" val="41347688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51114"/>
            <a:ext cx="20647024" cy="1069212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میں دوسروں کے ساتھ مل کر کیسے کام کر سکتا / کر سکتی ہوں</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r>
              <a:rPr lang="ur-PK" sz="5400" b="1" dirty="0" smtClean="0">
                <a:solidFill>
                  <a:srgbClr val="000000"/>
                </a:solidFill>
                <a:latin typeface="Jameel Noori Nastaleeq" pitchFamily="2" charset="-78"/>
                <a:cs typeface="Jameel Noori Nastaleeq" pitchFamily="2" charset="-78"/>
              </a:rPr>
              <a:t>شروعات</a:t>
            </a:r>
            <a:r>
              <a:rPr lang="ur-PK" sz="5400" b="1" dirty="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1۔	اپنے ملک اور بیرون ملک کرپشن کے خلاف کام کرنے والے اداروں سے رابطہ کیجیے۔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2۔	آگے آنے والی سلائیڈ ٹرانسپریسنی انٹرنیشنل سےمثاثر ہوکر بنائی گئی ہیں۔ اُنکی ٹول کٹ میں بہت اچھی </a:t>
            </a:r>
            <a:r>
              <a:rPr lang="ur-PK" sz="5400" dirty="0" smtClean="0">
                <a:solidFill>
                  <a:srgbClr val="000000"/>
                </a:solidFill>
                <a:latin typeface="Jameel Noori Nastaleeq" pitchFamily="2" charset="-78"/>
                <a:cs typeface="Jameel Noori Nastaleeq" pitchFamily="2" charset="-78"/>
              </a:rPr>
              <a:t>اورکار </a:t>
            </a:r>
            <a:r>
              <a:rPr lang="ur-PK" sz="5400" dirty="0">
                <a:solidFill>
                  <a:srgbClr val="000000"/>
                </a:solidFill>
                <a:latin typeface="Jameel Noori Nastaleeq" pitchFamily="2" charset="-78"/>
                <a:cs typeface="Jameel Noori Nastaleeq" pitchFamily="2" charset="-78"/>
              </a:rPr>
              <a:t>آمد تجاویز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اور </a:t>
            </a:r>
            <a:r>
              <a:rPr lang="ur-PK" sz="5400" dirty="0">
                <a:solidFill>
                  <a:srgbClr val="000000"/>
                </a:solidFill>
                <a:latin typeface="Jameel Noori Nastaleeq" pitchFamily="2" charset="-78"/>
                <a:cs typeface="Jameel Noori Nastaleeq" pitchFamily="2" charset="-78"/>
              </a:rPr>
              <a:t>ہدایت  شامل ہیں مقامی حالات کاجائز ہ لیجئے۔ کام شروع کرنے سے پہلے اِس بات </a:t>
            </a:r>
            <a:r>
              <a:rPr lang="ur-PK" sz="5400" dirty="0" smtClean="0">
                <a:solidFill>
                  <a:srgbClr val="000000"/>
                </a:solidFill>
                <a:latin typeface="Jameel Noori Nastaleeq" pitchFamily="2" charset="-78"/>
                <a:cs typeface="Jameel Noori Nastaleeq" pitchFamily="2" charset="-78"/>
              </a:rPr>
              <a:t>کایقین</a:t>
            </a:r>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کر </a:t>
            </a:r>
            <a:r>
              <a:rPr lang="ur-PK" sz="5400" dirty="0">
                <a:solidFill>
                  <a:srgbClr val="000000"/>
                </a:solidFill>
                <a:latin typeface="Jameel Noori Nastaleeq" pitchFamily="2" charset="-78"/>
                <a:cs typeface="Jameel Noori Nastaleeq" pitchFamily="2" charset="-78"/>
              </a:rPr>
              <a:t>لیجئے کہ آپکی سرگرمیاں </a:t>
            </a:r>
            <a:endParaRPr lang="ur-PK" sz="5400" dirty="0" smtClean="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قانونی </a:t>
            </a:r>
            <a:r>
              <a:rPr lang="ur-PK" sz="5400" dirty="0">
                <a:solidFill>
                  <a:srgbClr val="000000"/>
                </a:solidFill>
                <a:latin typeface="Jameel Noori Nastaleeq" pitchFamily="2" charset="-78"/>
                <a:cs typeface="Jameel Noori Nastaleeq" pitchFamily="2" charset="-78"/>
              </a:rPr>
              <a:t>طور پر درست ہیں۔ </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3۔</a:t>
            </a:r>
            <a:r>
              <a:rPr lang="ur-PK" sz="5400" dirty="0">
                <a:solidFill>
                  <a:srgbClr val="000000"/>
                </a:solidFill>
                <a:latin typeface="Jameel Noori Nastaleeq" pitchFamily="2" charset="-78"/>
                <a:cs typeface="Jameel Noori Nastaleeq" pitchFamily="2" charset="-78"/>
              </a:rPr>
              <a:t>	چیک کیجئے کہ کیا قانونی طور پر آپ گروپ بناکر کام کرسکتے ہیں۔ کچھ ممالک میں یہ جاننا بہت ضروری ہے کہ جو </a:t>
            </a:r>
            <a:r>
              <a:rPr lang="ur-PK" sz="5400" dirty="0" smtClean="0">
                <a:solidFill>
                  <a:srgbClr val="000000"/>
                </a:solidFill>
                <a:latin typeface="Jameel Noori Nastaleeq" pitchFamily="2" charset="-78"/>
                <a:cs typeface="Jameel Noori Nastaleeq" pitchFamily="2" charset="-78"/>
              </a:rPr>
              <a:t>سرگرمیاں </a:t>
            </a:r>
          </a:p>
          <a:p>
            <a:pPr algn="r" rtl="1"/>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آپ </a:t>
            </a:r>
            <a:r>
              <a:rPr lang="ur-PK" sz="5400" dirty="0">
                <a:solidFill>
                  <a:srgbClr val="000000"/>
                </a:solidFill>
                <a:latin typeface="Jameel Noori Nastaleeq" pitchFamily="2" charset="-78"/>
                <a:cs typeface="Jameel Noori Nastaleeq" pitchFamily="2" charset="-78"/>
              </a:rPr>
              <a:t>کریں  گے کیا آپ کو کوئی خطرہ تو نہیں ہوگا؟</a:t>
            </a:r>
            <a:endParaRPr sz="5400">
              <a:solidFill>
                <a:srgbClr val="000000"/>
              </a:solidFill>
              <a:latin typeface="Jameel Noori Nastaleeq" pitchFamily="2" charset="-78"/>
              <a:cs typeface="Jameel Noori Nastaleeq" pitchFamily="2" charset="-78"/>
            </a:endParaRPr>
          </a:p>
          <a:p>
            <a:pPr algn="r">
              <a:spcAft>
                <a:spcPts val="2400"/>
              </a:spcAft>
            </a:pPr>
            <a:endParaRPr lang="en-US"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6201673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51114"/>
            <a:ext cx="20647024" cy="968774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میں دوسروں کے ساتھ مل کر کیسے کام کرسکتا/ سکتی ہوں</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lvl="0" algn="r" rtl="1"/>
            <a:r>
              <a:rPr lang="ur-PK" sz="5400" b="1" dirty="0">
                <a:solidFill>
                  <a:srgbClr val="000000"/>
                </a:solidFill>
                <a:latin typeface="Jameel Noori Nastaleeq" pitchFamily="2" charset="-78"/>
                <a:cs typeface="Jameel Noori Nastaleeq" pitchFamily="2" charset="-78"/>
              </a:rPr>
              <a:t>خدشات:۔	</a:t>
            </a:r>
            <a:r>
              <a:rPr lang="ur-PK" sz="5400" b="1" dirty="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شروع کرنے سے پہلے حالات کا جائزہ لینا ضروری ہے۔ مندرجہ ذیل باتوں کا خیال رکھئے </a:t>
            </a:r>
            <a:r>
              <a:rPr lang="ur-PK" sz="5400" dirty="0" smtClean="0">
                <a:solidFill>
                  <a:srgbClr val="000000"/>
                </a:solidFill>
                <a:latin typeface="Jameel Noori Nastaleeq" pitchFamily="2" charset="-78"/>
                <a:cs typeface="Jameel Noori Nastaleeq" pitchFamily="2" charset="-78"/>
              </a:rPr>
              <a:t>:۔</a:t>
            </a:r>
          </a:p>
          <a:p>
            <a:pPr lvl="0" algn="r" rtl="1"/>
            <a:r>
              <a:rPr lang="ur-PK" sz="5400" b="1" dirty="0" smtClean="0">
                <a:solidFill>
                  <a:srgbClr val="000000"/>
                </a:solidFill>
                <a:latin typeface="Jameel Noori Nastaleeq" pitchFamily="2" charset="-78"/>
                <a:cs typeface="Jameel Noori Nastaleeq" pitchFamily="2" charset="-78"/>
              </a:rPr>
              <a:t>اجازت</a:t>
            </a:r>
            <a:r>
              <a:rPr lang="ur-PK" sz="5400" b="1" dirty="0">
                <a:solidFill>
                  <a:srgbClr val="000000"/>
                </a:solidFill>
                <a:latin typeface="Jameel Noori Nastaleeq" pitchFamily="2" charset="-78"/>
                <a:cs typeface="Jameel Noori Nastaleeq" pitchFamily="2" charset="-78"/>
              </a:rPr>
              <a:t>۔</a:t>
            </a:r>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	سرگرمی </a:t>
            </a:r>
            <a:r>
              <a:rPr lang="ur-PK" sz="5400" dirty="0">
                <a:solidFill>
                  <a:srgbClr val="000000"/>
                </a:solidFill>
                <a:latin typeface="Jameel Noori Nastaleeq" pitchFamily="2" charset="-78"/>
                <a:cs typeface="Jameel Noori Nastaleeq" pitchFamily="2" charset="-78"/>
              </a:rPr>
              <a:t>شروع کرنے سے پہلے معلوم کیجئے کہ کیا آپ کی سرگرمیاں قوانین کے مطابق </a:t>
            </a:r>
            <a:r>
              <a:rPr lang="ur-PK" sz="5400" dirty="0" smtClean="0">
                <a:solidFill>
                  <a:srgbClr val="000000"/>
                </a:solidFill>
                <a:latin typeface="Jameel Noori Nastaleeq" pitchFamily="2" charset="-78"/>
                <a:cs typeface="Jameel Noori Nastaleeq" pitchFamily="2" charset="-78"/>
              </a:rPr>
              <a:t>ہیں</a:t>
            </a:r>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یا </a:t>
            </a:r>
            <a:r>
              <a:rPr lang="ur-PK" sz="5400" dirty="0">
                <a:solidFill>
                  <a:srgbClr val="000000"/>
                </a:solidFill>
                <a:latin typeface="Jameel Noori Nastaleeq" pitchFamily="2" charset="-78"/>
                <a:cs typeface="Jameel Noori Nastaleeq" pitchFamily="2" charset="-78"/>
              </a:rPr>
              <a:t>نہیں؟ شک </a:t>
            </a:r>
            <a:r>
              <a:rPr lang="ur-PK" sz="5400" dirty="0" smtClean="0">
                <a:solidFill>
                  <a:srgbClr val="000000"/>
                </a:solidFill>
                <a:latin typeface="Jameel Noori Nastaleeq" pitchFamily="2" charset="-78"/>
                <a:cs typeface="Jameel Noori Nastaleeq" pitchFamily="2" charset="-78"/>
              </a:rPr>
              <a:t>کی</a:t>
            </a:r>
          </a:p>
          <a:p>
            <a:pPr lvl="0" algn="r" rtl="1"/>
            <a:r>
              <a:rPr lang="ur-PK" sz="5400" dirty="0" smtClean="0">
                <a:solidFill>
                  <a:srgbClr val="000000"/>
                </a:solidFill>
                <a:latin typeface="Jameel Noori Nastaleeq" pitchFamily="2" charset="-78"/>
                <a:cs typeface="Jameel Noori Nastaleeq" pitchFamily="2" charset="-78"/>
              </a:rPr>
              <a:t> 		صورت </a:t>
            </a:r>
            <a:r>
              <a:rPr lang="ur-PK" sz="5400" dirty="0">
                <a:solidFill>
                  <a:srgbClr val="000000"/>
                </a:solidFill>
                <a:latin typeface="Jameel Noori Nastaleeq" pitchFamily="2" charset="-78"/>
                <a:cs typeface="Jameel Noori Nastaleeq" pitchFamily="2" charset="-78"/>
              </a:rPr>
              <a:t>میں </a:t>
            </a:r>
            <a:r>
              <a:rPr lang="ur-PK" sz="5400" dirty="0" smtClean="0">
                <a:solidFill>
                  <a:srgbClr val="000000"/>
                </a:solidFill>
                <a:latin typeface="Jameel Noori Nastaleeq" pitchFamily="2" charset="-78"/>
                <a:cs typeface="Jameel Noori Nastaleeq" pitchFamily="2" charset="-78"/>
              </a:rPr>
              <a:t>کسی </a:t>
            </a:r>
            <a:r>
              <a:rPr lang="ur-PK" sz="5400" dirty="0">
                <a:solidFill>
                  <a:srgbClr val="000000"/>
                </a:solidFill>
                <a:latin typeface="Jameel Noori Nastaleeq" pitchFamily="2" charset="-78"/>
                <a:cs typeface="Jameel Noori Nastaleeq" pitchFamily="2" charset="-78"/>
              </a:rPr>
              <a:t>قانونی ماہرسے مشورہ کیجئے۔</a:t>
            </a:r>
            <a:endParaRPr sz="5400">
              <a:solidFill>
                <a:srgbClr val="000000"/>
              </a:solidFill>
              <a:latin typeface="Jameel Noori Nastaleeq" pitchFamily="2" charset="-78"/>
              <a:cs typeface="Jameel Noori Nastaleeq" pitchFamily="2" charset="-78"/>
            </a:endParaRPr>
          </a:p>
          <a:p>
            <a:pPr lvl="0" algn="r" rtl="1"/>
            <a:r>
              <a:rPr lang="ur-PK" sz="5400" b="1" dirty="0">
                <a:solidFill>
                  <a:srgbClr val="000000"/>
                </a:solidFill>
                <a:latin typeface="Jameel Noori Nastaleeq" pitchFamily="2" charset="-78"/>
                <a:cs typeface="Jameel Noori Nastaleeq" pitchFamily="2" charset="-78"/>
              </a:rPr>
              <a:t>حفاظت:۔	</a:t>
            </a:r>
            <a:r>
              <a:rPr lang="ur-PK" sz="5400" b="1" dirty="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اِس بات کا خیال رکھیں کہ گروپ کے لوگوں کو کسی قسم کا جسمانی نقصان نہ ہو۔ قانون نافذ </a:t>
            </a:r>
            <a:r>
              <a:rPr lang="ur-PK" sz="5400" dirty="0" smtClean="0">
                <a:solidFill>
                  <a:srgbClr val="000000"/>
                </a:solidFill>
                <a:latin typeface="Jameel Noori Nastaleeq" pitchFamily="2" charset="-78"/>
                <a:cs typeface="Jameel Noori Nastaleeq" pitchFamily="2" charset="-78"/>
              </a:rPr>
              <a:t>کرنے </a:t>
            </a:r>
            <a:r>
              <a:rPr lang="ur-PK" sz="5400" dirty="0">
                <a:solidFill>
                  <a:srgbClr val="000000"/>
                </a:solidFill>
                <a:latin typeface="Jameel Noori Nastaleeq" pitchFamily="2" charset="-78"/>
                <a:cs typeface="Jameel Noori Nastaleeq" pitchFamily="2" charset="-78"/>
              </a:rPr>
              <a:t>والے </a:t>
            </a:r>
            <a:endParaRPr lang="ur-PK" sz="5400" dirty="0" smtClean="0">
              <a:solidFill>
                <a:srgbClr val="000000"/>
              </a:solidFill>
              <a:latin typeface="Jameel Noori Nastaleeq" pitchFamily="2" charset="-78"/>
              <a:cs typeface="Jameel Noori Nastaleeq" pitchFamily="2" charset="-78"/>
            </a:endParaRPr>
          </a:p>
          <a:p>
            <a:pPr lvl="0" algn="r" rtl="1"/>
            <a:r>
              <a:rPr lang="ur-PK" sz="5400" dirty="0" smtClean="0">
                <a:solidFill>
                  <a:srgbClr val="000000"/>
                </a:solidFill>
                <a:latin typeface="Jameel Noori Nastaleeq" pitchFamily="2" charset="-78"/>
                <a:cs typeface="Jameel Noori Nastaleeq" pitchFamily="2" charset="-78"/>
              </a:rPr>
              <a:t>		اداروں </a:t>
            </a:r>
            <a:r>
              <a:rPr lang="ur-PK" sz="5400" dirty="0">
                <a:solidFill>
                  <a:srgbClr val="000000"/>
                </a:solidFill>
                <a:latin typeface="Jameel Noori Nastaleeq" pitchFamily="2" charset="-78"/>
                <a:cs typeface="Jameel Noori Nastaleeq" pitchFamily="2" charset="-78"/>
              </a:rPr>
              <a:t>کے ساتھ </a:t>
            </a:r>
            <a:r>
              <a:rPr lang="ur-PK" sz="5400" dirty="0" smtClean="0">
                <a:solidFill>
                  <a:srgbClr val="000000"/>
                </a:solidFill>
                <a:latin typeface="Jameel Noori Nastaleeq" pitchFamily="2" charset="-78"/>
                <a:cs typeface="Jameel Noori Nastaleeq" pitchFamily="2" charset="-78"/>
              </a:rPr>
              <a:t>تعاون </a:t>
            </a:r>
            <a:r>
              <a:rPr lang="ur-PK" sz="5400" dirty="0">
                <a:solidFill>
                  <a:srgbClr val="000000"/>
                </a:solidFill>
                <a:latin typeface="Jameel Noori Nastaleeq" pitchFamily="2" charset="-78"/>
                <a:cs typeface="Jameel Noori Nastaleeq" pitchFamily="2" charset="-78"/>
              </a:rPr>
              <a:t>کیجئے۔ </a:t>
            </a:r>
            <a:endParaRPr sz="5400">
              <a:solidFill>
                <a:srgbClr val="000000"/>
              </a:solidFill>
              <a:latin typeface="Jameel Noori Nastaleeq" pitchFamily="2" charset="-78"/>
              <a:cs typeface="Jameel Noori Nastaleeq" pitchFamily="2" charset="-78"/>
            </a:endParaRPr>
          </a:p>
          <a:p>
            <a:pPr lvl="0" algn="r" rtl="1"/>
            <a:r>
              <a:rPr lang="ur-PK" sz="5400" b="1" dirty="0">
                <a:solidFill>
                  <a:srgbClr val="000000"/>
                </a:solidFill>
                <a:latin typeface="Jameel Noori Nastaleeq" pitchFamily="2" charset="-78"/>
                <a:cs typeface="Jameel Noori Nastaleeq" pitchFamily="2" charset="-78"/>
              </a:rPr>
              <a:t>راز داری اور گمنامی:	</a:t>
            </a:r>
            <a:r>
              <a:rPr lang="ur-PK" sz="5400" dirty="0">
                <a:solidFill>
                  <a:srgbClr val="000000"/>
                </a:solidFill>
                <a:latin typeface="Jameel Noori Nastaleeq" pitchFamily="2" charset="-78"/>
                <a:cs typeface="Jameel Noori Nastaleeq" pitchFamily="2" charset="-78"/>
              </a:rPr>
              <a:t> سوشل میڈیا اور دیگر ٹیکنکل ذرائع کے استعمال میں راز داری اور احتیاط سے کام لیجئے اس میں </a:t>
            </a:r>
            <a:r>
              <a:rPr lang="ur-PK" sz="5400" dirty="0" smtClean="0">
                <a:solidFill>
                  <a:srgbClr val="000000"/>
                </a:solidFill>
                <a:latin typeface="Jameel Noori Nastaleeq" pitchFamily="2" charset="-78"/>
                <a:cs typeface="Jameel Noori Nastaleeq" pitchFamily="2" charset="-78"/>
              </a:rPr>
              <a:t>خطرات </a:t>
            </a:r>
            <a:r>
              <a:rPr lang="ur-PK" sz="5400" dirty="0">
                <a:solidFill>
                  <a:srgbClr val="000000"/>
                </a:solidFill>
                <a:latin typeface="Jameel Noori Nastaleeq" pitchFamily="2" charset="-78"/>
                <a:cs typeface="Jameel Noori Nastaleeq" pitchFamily="2" charset="-78"/>
              </a:rPr>
              <a:t>بھی </a:t>
            </a:r>
            <a:endParaRPr lang="ur-PK" sz="5400" dirty="0" smtClean="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ہوسکتے </a:t>
            </a:r>
            <a:r>
              <a:rPr lang="ur-PK" sz="5400" dirty="0">
                <a:solidFill>
                  <a:srgbClr val="000000"/>
                </a:solidFill>
                <a:latin typeface="Jameel Noori Nastaleeq" pitchFamily="2" charset="-78"/>
                <a:cs typeface="Jameel Noori Nastaleeq" pitchFamily="2" charset="-78"/>
              </a:rPr>
              <a:t>ہیں۔</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3497543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4"/>
          <p:cNvSpPr/>
          <p:nvPr/>
        </p:nvSpPr>
        <p:spPr>
          <a:xfrm>
            <a:off x="547343" y="11636265"/>
            <a:ext cx="20874609"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ctr" rtl="1"/>
            <a:r>
              <a:rPr lang="ur-PK" sz="8000" b="1" dirty="0" smtClean="0">
                <a:solidFill>
                  <a:srgbClr val="000000"/>
                </a:solidFill>
                <a:latin typeface="Jameel Noori Nastaleeq" pitchFamily="2" charset="-78"/>
                <a:cs typeface="Jameel Noori Nastaleeq" pitchFamily="2" charset="-78"/>
              </a:rPr>
              <a:t>اپنی کمیوینٹی کو شامل کیجئے۔</a:t>
            </a:r>
            <a:endParaRPr lang="en-US" sz="8000" dirty="0">
              <a:solidFill>
                <a:srgbClr val="000000"/>
              </a:solidFill>
              <a:latin typeface="Jameel Noori Nastaleeq" pitchFamily="2" charset="-78"/>
              <a:cs typeface="Jameel Noori Nastaleeq" pitchFamily="2" charset="-78"/>
            </a:endParaRPr>
          </a:p>
        </p:txBody>
      </p:sp>
      <p:pic>
        <p:nvPicPr>
          <p:cNvPr id="27" name="Bilde 2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7080992" y="-2"/>
            <a:ext cx="7296658" cy="4863251"/>
          </a:xfrm>
          <a:prstGeom prst="rect">
            <a:avLst/>
          </a:prstGeom>
        </p:spPr>
      </p:pic>
      <p:pic>
        <p:nvPicPr>
          <p:cNvPr id="28" name="Bilde 27"/>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0222649" y="9920"/>
            <a:ext cx="7239343" cy="4853329"/>
          </a:xfrm>
          <a:prstGeom prst="rect">
            <a:avLst/>
          </a:prstGeom>
        </p:spPr>
      </p:pic>
      <p:pic>
        <p:nvPicPr>
          <p:cNvPr id="30" name="Bilde 29"/>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3636271" y="-28014"/>
            <a:ext cx="7348377" cy="4891264"/>
          </a:xfrm>
          <a:prstGeom prst="rect">
            <a:avLst/>
          </a:prstGeom>
        </p:spPr>
      </p:pic>
      <p:pic>
        <p:nvPicPr>
          <p:cNvPr id="31" name="Bilde 30"/>
          <p:cNvPicPr>
            <a:picLocks noChangeAspect="1"/>
          </p:cNvPicPr>
          <p:nvPr/>
        </p:nvPicPr>
        <p:blipFill rotWithShape="1">
          <a:blip r:embed="rId5" cstate="email">
            <a:extLst>
              <a:ext uri="{28A0092B-C50C-407E-A947-70E740481C1C}">
                <a14:useLocalDpi xmlns:a14="http://schemas.microsoft.com/office/drawing/2010/main" xmlns="" val="0"/>
              </a:ext>
            </a:extLst>
          </a:blip>
          <a:srcRect l="24134"/>
          <a:stretch/>
        </p:blipFill>
        <p:spPr>
          <a:xfrm>
            <a:off x="-109728" y="-74510"/>
            <a:ext cx="4994752" cy="4937760"/>
          </a:xfrm>
          <a:prstGeom prst="rect">
            <a:avLst/>
          </a:prstGeom>
        </p:spPr>
      </p:pic>
      <p:pic>
        <p:nvPicPr>
          <p:cNvPr id="33" name="Bilde 32"/>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66863" y="4863248"/>
            <a:ext cx="9166565" cy="6109551"/>
          </a:xfrm>
          <a:prstGeom prst="rect">
            <a:avLst/>
          </a:prstGeom>
        </p:spPr>
      </p:pic>
      <p:pic>
        <p:nvPicPr>
          <p:cNvPr id="34" name="Bilde 33"/>
          <p:cNvPicPr>
            <a:picLocks noChangeAspect="1"/>
          </p:cNvPicPr>
          <p:nvPr/>
        </p:nvPicPr>
        <p:blipFill rotWithShape="1">
          <a:blip r:embed="rId7" cstate="email">
            <a:extLst>
              <a:ext uri="{28A0092B-C50C-407E-A947-70E740481C1C}">
                <a14:useLocalDpi xmlns:a14="http://schemas.microsoft.com/office/drawing/2010/main" xmlns="" val="0"/>
              </a:ext>
            </a:extLst>
          </a:blip>
          <a:srcRect r="22243"/>
          <a:stretch/>
        </p:blipFill>
        <p:spPr>
          <a:xfrm>
            <a:off x="15573654" y="4863248"/>
            <a:ext cx="8822538" cy="6099735"/>
          </a:xfrm>
          <a:prstGeom prst="rect">
            <a:avLst/>
          </a:prstGeom>
        </p:spPr>
      </p:pic>
      <p:pic>
        <p:nvPicPr>
          <p:cNvPr id="35" name="Bilde 34"/>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8190820" y="4863248"/>
            <a:ext cx="9172535" cy="6099736"/>
          </a:xfrm>
          <a:prstGeom prst="rect">
            <a:avLst/>
          </a:prstGeom>
        </p:spPr>
      </p:pic>
    </p:spTree>
    <p:extLst>
      <p:ext uri="{BB962C8B-B14F-4D97-AF65-F5344CB8AC3E}">
        <p14:creationId xmlns:p14="http://schemas.microsoft.com/office/powerpoint/2010/main" xmlns="" val="11214236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1" y="744780"/>
            <a:ext cx="20874609"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ctr" rtl="1"/>
            <a:r>
              <a:rPr lang="ur-PK" sz="8000" b="1" dirty="0" smtClean="0">
                <a:solidFill>
                  <a:srgbClr val="002060"/>
                </a:solidFill>
                <a:latin typeface="Jameel Noori Nastaleeq" pitchFamily="2" charset="-78"/>
                <a:cs typeface="Jameel Noori Nastaleeq" pitchFamily="2" charset="-78"/>
              </a:rPr>
              <a:t>زیرو ہیرو مہم کرپشن کے خلاف ایک پر امن اور عدم تعاون کی مہم ۔</a:t>
            </a:r>
            <a:endParaRPr lang="en-US" sz="8000" dirty="0">
              <a:solidFill>
                <a:srgbClr val="002060"/>
              </a:solidFill>
              <a:latin typeface="Jameel Noori Nastaleeq" pitchFamily="2" charset="-78"/>
              <a:cs typeface="Jameel Noori Nastaleeq" pitchFamily="2" charset="-78"/>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143" y="4268172"/>
            <a:ext cx="18857948" cy="9099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376443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0" y="881743"/>
            <a:ext cx="22513925" cy="1177241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800" b="1" dirty="0">
                <a:solidFill>
                  <a:srgbClr val="002060"/>
                </a:solidFill>
                <a:latin typeface="Jameel Noori Nastaleeq" pitchFamily="2" charset="-78"/>
                <a:cs typeface="Jameel Noori Nastaleeq" pitchFamily="2" charset="-78"/>
              </a:rPr>
              <a:t>علم اور آگہی دینا</a:t>
            </a:r>
            <a:r>
              <a:rPr lang="ur-PK" sz="8800" b="1" dirty="0" smtClean="0">
                <a:solidFill>
                  <a:srgbClr val="002060"/>
                </a:solidFill>
                <a:latin typeface="Jameel Noori Nastaleeq" pitchFamily="2" charset="-78"/>
                <a:cs typeface="Jameel Noori Nastaleeq" pitchFamily="2" charset="-78"/>
              </a:rPr>
              <a:t>:۔</a:t>
            </a:r>
          </a:p>
          <a:p>
            <a:pPr algn="r" rtl="1"/>
            <a:endParaRPr sz="54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ریسرچ کیجئے اور اشاعت کیجئے۔</a:t>
            </a:r>
            <a:endParaRPr sz="4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ایک مخصوص اینٹی کرپشن کورس تیار کیجئے ( اِسکی تیاری میں موجودہ کورس سے مدد لے سکتے ہیں) اِسے اسکولوں کے کورس میں شامل  کیجئے </a:t>
            </a:r>
            <a:endParaRPr sz="4000">
              <a:solidFill>
                <a:srgbClr val="000000"/>
              </a:solidFill>
              <a:latin typeface="Jameel Noori Nastaleeq" pitchFamily="2" charset="-78"/>
              <a:cs typeface="Jameel Noori Nastaleeq" pitchFamily="2" charset="-78"/>
            </a:endParaRPr>
          </a:p>
          <a:p>
            <a:pPr algn="r" rtl="1"/>
            <a:r>
              <a:rPr smtClean="0">
                <a:solidFill>
                  <a:srgbClr val="000000"/>
                </a:solidFill>
                <a:latin typeface="Jameel Noori Nastaleeq" pitchFamily="2" charset="-78"/>
                <a:cs typeface="Jameel Noori Nastaleeq" pitchFamily="2" charset="-78"/>
              </a:rPr>
              <a:t>  </a:t>
            </a:r>
            <a:r>
              <a:rPr lang="ur-PK" dirty="0" smtClean="0">
                <a:solidFill>
                  <a:srgbClr val="000000"/>
                </a:solidFill>
                <a:latin typeface="Jameel Noori Nastaleeq" pitchFamily="2" charset="-78"/>
                <a:cs typeface="Jameel Noori Nastaleeq" pitchFamily="2" charset="-78"/>
              </a:rPr>
              <a:t>غالباً </a:t>
            </a:r>
            <a:r>
              <a:rPr lang="ur-PK" dirty="0">
                <a:solidFill>
                  <a:srgbClr val="000000"/>
                </a:solidFill>
                <a:latin typeface="Jameel Noori Nastaleeq" pitchFamily="2" charset="-78"/>
                <a:cs typeface="Jameel Noori Nastaleeq" pitchFamily="2" charset="-78"/>
              </a:rPr>
              <a:t>اسے قومی سطح پر بھی متعارف کروایا جا سکتا ہے۔</a:t>
            </a:r>
            <a:endParaRPr sz="40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dirty="0">
                <a:solidFill>
                  <a:srgbClr val="000000"/>
                </a:solidFill>
                <a:latin typeface="Jameel Noori Nastaleeq" pitchFamily="2" charset="-78"/>
                <a:cs typeface="Jameel Noori Nastaleeq" pitchFamily="2" charset="-78"/>
              </a:rPr>
              <a:t>سمینار، ورکشاپ، مٹینگ وغیرہ کا انعقاد مندرجہ ذیل گروپوں کے ساتھ کیجئے</a:t>
            </a:r>
            <a:r>
              <a:rPr lang="ur-PK" dirty="0" smtClean="0">
                <a:solidFill>
                  <a:srgbClr val="000000"/>
                </a:solidFill>
                <a:latin typeface="Jameel Noori Nastaleeq" pitchFamily="2" charset="-78"/>
                <a:cs typeface="Jameel Noori Nastaleeq" pitchFamily="2" charset="-78"/>
              </a:rPr>
              <a:t>:۔</a:t>
            </a:r>
          </a:p>
          <a:p>
            <a:pPr lvl="0" algn="r" rtl="1"/>
            <a:endParaRPr lang="ur-PK" dirty="0" smtClean="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smtClean="0">
                <a:solidFill>
                  <a:srgbClr val="000000"/>
                </a:solidFill>
                <a:latin typeface="Jameel Noori Nastaleeq" pitchFamily="2" charset="-78"/>
                <a:cs typeface="Jameel Noori Nastaleeq" pitchFamily="2" charset="-78"/>
              </a:rPr>
              <a:t>این </a:t>
            </a:r>
            <a:r>
              <a:rPr lang="ur-PK" sz="4800" dirty="0">
                <a:solidFill>
                  <a:srgbClr val="000000"/>
                </a:solidFill>
                <a:latin typeface="Jameel Noori Nastaleeq" pitchFamily="2" charset="-78"/>
                <a:cs typeface="Jameel Noori Nastaleeq" pitchFamily="2" charset="-78"/>
              </a:rPr>
              <a:t>جی اوز اور دیگر سول سو سائیٹی کی تنظمیں۔</a:t>
            </a:r>
            <a:endParaRPr>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اسکول۔</a:t>
            </a:r>
            <a:endParaRPr sz="4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مقامی کمیوینٹی لیڈرز</a:t>
            </a:r>
            <a:endParaRPr sz="4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کمپنیاں۔</a:t>
            </a:r>
            <a:endParaRPr sz="4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مذہبی راہنما</a:t>
            </a:r>
            <a:endParaRPr sz="4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حکومتی ادارے</a:t>
            </a:r>
            <a:endParaRPr sz="4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3729979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91886"/>
            <a:ext cx="20647024" cy="1110043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9600" b="1" dirty="0">
                <a:solidFill>
                  <a:srgbClr val="002060"/>
                </a:solidFill>
                <a:latin typeface="Jameel Noori Nastaleeq" pitchFamily="2" charset="-78"/>
                <a:cs typeface="Jameel Noori Nastaleeq" pitchFamily="2" charset="-78"/>
              </a:rPr>
              <a:t>میڈیا اور نشر و  اشاعت:۔</a:t>
            </a:r>
            <a:endParaRPr sz="6600" b="1">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اپنے آئیڈیے اور واقعات مقامی، قومی اور بین الاقوامی اخبارات کو بھیجئے۔</a:t>
            </a:r>
            <a:endParaRPr sz="4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مراسلے</a:t>
            </a:r>
            <a:endParaRPr>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a:solidFill>
                  <a:srgbClr val="000000"/>
                </a:solidFill>
                <a:latin typeface="Jameel Noori Nastaleeq" pitchFamily="2" charset="-78"/>
                <a:cs typeface="Jameel Noori Nastaleeq" pitchFamily="2" charset="-78"/>
              </a:rPr>
              <a:t>انٹرویو اور آرٹیکلز</a:t>
            </a:r>
            <a:endParaRPr>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4800" dirty="0" smtClean="0">
                <a:solidFill>
                  <a:srgbClr val="000000"/>
                </a:solidFill>
                <a:latin typeface="Jameel Noori Nastaleeq" pitchFamily="2" charset="-78"/>
                <a:cs typeface="Jameel Noori Nastaleeq" pitchFamily="2" charset="-78"/>
              </a:rPr>
              <a:t>اشتہارات</a:t>
            </a:r>
          </a:p>
          <a:p>
            <a:pPr lvl="1" algn="r" rtl="1"/>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میگزین، رسالہ اور پرچے شائع کیجئے۔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تصویری کہانیاں اور کارٹون (ٹرانسپیرنسی، انٹر نیشنل  کا آئیڈیا)</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ویڈیوز اور فلمیں اور گانے وغیرہ ریکارڈ کیجئے۔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اپنے پروگراموں کی تشہیر کیلئے ٹی وی اور ریڈیو کا استعمال کیجئے۔</a:t>
            </a:r>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6000" dirty="0">
                <a:solidFill>
                  <a:srgbClr val="000000"/>
                </a:solidFill>
                <a:latin typeface="Jameel Noori Nastaleeq" pitchFamily="2" charset="-78"/>
                <a:cs typeface="Jameel Noori Nastaleeq" pitchFamily="2" charset="-78"/>
              </a:rPr>
              <a:t>سوشل میڈیا پر دوسروں سے تبادلئہ خیال کیجئے۔</a:t>
            </a:r>
            <a:endParaRPr>
              <a:solidFill>
                <a:srgbClr val="000000"/>
              </a:solidFill>
              <a:latin typeface="Jameel Noori Nastaleeq" pitchFamily="2" charset="-78"/>
              <a:cs typeface="Jameel Noori Nastaleeq" pitchFamily="2" charset="-78"/>
            </a:endParaRPr>
          </a:p>
        </p:txBody>
      </p:sp>
      <p:sp>
        <p:nvSpPr>
          <p:cNvPr id="4" name="Freeform 74"/>
          <p:cNvSpPr>
            <a:spLocks noChangeArrowheads="1"/>
          </p:cNvSpPr>
          <p:nvPr/>
        </p:nvSpPr>
        <p:spPr bwMode="auto">
          <a:xfrm>
            <a:off x="18546652" y="12257299"/>
            <a:ext cx="931240" cy="919227"/>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5" name="Freeform 75"/>
          <p:cNvSpPr>
            <a:spLocks noChangeArrowheads="1"/>
          </p:cNvSpPr>
          <p:nvPr/>
        </p:nvSpPr>
        <p:spPr bwMode="auto">
          <a:xfrm>
            <a:off x="13995805" y="12253861"/>
            <a:ext cx="492559" cy="914992"/>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6" name="Freeform 85"/>
          <p:cNvSpPr>
            <a:spLocks noChangeArrowheads="1"/>
          </p:cNvSpPr>
          <p:nvPr/>
        </p:nvSpPr>
        <p:spPr bwMode="auto">
          <a:xfrm>
            <a:off x="9687886" y="12228502"/>
            <a:ext cx="1099190" cy="883760"/>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9" name="Freeform 87"/>
          <p:cNvSpPr>
            <a:spLocks noChangeArrowheads="1"/>
          </p:cNvSpPr>
          <p:nvPr/>
        </p:nvSpPr>
        <p:spPr bwMode="auto">
          <a:xfrm>
            <a:off x="3947015" y="12228502"/>
            <a:ext cx="865739" cy="883760"/>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Tree>
    <p:extLst>
      <p:ext uri="{BB962C8B-B14F-4D97-AF65-F5344CB8AC3E}">
        <p14:creationId xmlns:p14="http://schemas.microsoft.com/office/powerpoint/2010/main" xmlns="" val="31559094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20486"/>
            <a:ext cx="20647024" cy="1220227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dirty="0">
                <a:solidFill>
                  <a:srgbClr val="002060"/>
                </a:solidFill>
                <a:latin typeface="Jameel Noori Nastaleeq" pitchFamily="2" charset="-78"/>
                <a:cs typeface="Jameel Noori Nastaleeq" pitchFamily="2" charset="-78"/>
              </a:rPr>
              <a:t>باب</a:t>
            </a:r>
            <a:r>
              <a:rPr lang="ur-PK" sz="8000" b="1" dirty="0">
                <a:solidFill>
                  <a:srgbClr val="002060"/>
                </a:solidFill>
                <a:latin typeface="Jameel Noori Nastaleeq" pitchFamily="2" charset="-78"/>
                <a:cs typeface="Jameel Noori Nastaleeq" pitchFamily="2" charset="-78"/>
              </a:rPr>
              <a:t> سوم :۔ تیسرے حصے کا حاصل : ہم نے کیا سیکھا</a:t>
            </a:r>
            <a:r>
              <a:rPr lang="ur-PK" sz="8000" b="1" dirty="0" smtClean="0">
                <a:solidFill>
                  <a:srgbClr val="002060"/>
                </a:solidFill>
                <a:latin typeface="Jameel Noori Nastaleeq" pitchFamily="2" charset="-78"/>
                <a:cs typeface="Jameel Noori Nastaleeq" pitchFamily="2" charset="-78"/>
              </a:rPr>
              <a:t>؟</a:t>
            </a:r>
          </a:p>
          <a:p>
            <a:pPr algn="r" rtl="1"/>
            <a:endParaRPr sz="4400">
              <a:solidFill>
                <a:srgbClr val="00206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آپ </a:t>
            </a:r>
            <a:r>
              <a:rPr lang="ur-PK" sz="5400" b="1" dirty="0">
                <a:solidFill>
                  <a:srgbClr val="000000"/>
                </a:solidFill>
                <a:latin typeface="Jameel Noori Nastaleeq" pitchFamily="2" charset="-78"/>
                <a:cs typeface="Jameel Noori Nastaleeq" pitchFamily="2" charset="-78"/>
              </a:rPr>
              <a:t>کی آواز اور سرگرمیاں فرق پیدا کرسکتی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اپنا واقعہ شیئر کیجئے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ایمانداری اپنائیے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عہد کیجئے</a:t>
            </a:r>
            <a:r>
              <a:rPr lang="ur-PK" sz="5400"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دوسروں کے ساتھ ملکر  آپ ذیادہ اثر انداز ہوسکتے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پہلا قدم صحیح سمت میں اٹھایئے۔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خطرات سے با خبر رہیئے۔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کمیونٹی کے لوگوں کو شامل کیجئے۔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علم اور آگہی دیجئے۔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0750093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077170"/>
            <a:ext cx="21547782" cy="172350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ctr" rtl="1"/>
            <a:r>
              <a:rPr lang="ur-PK" sz="9600" b="1" dirty="0" smtClean="0">
                <a:solidFill>
                  <a:srgbClr val="000000"/>
                </a:solidFill>
                <a:latin typeface="Jameel Noori Nastaleeq" pitchFamily="2" charset="-78"/>
                <a:cs typeface="Jameel Noori Nastaleeq" pitchFamily="2" charset="-78"/>
              </a:rPr>
              <a:t>باب چہارم (چوتھا حصہ کرپشن اور لیڈرشپ )</a:t>
            </a:r>
            <a:endParaRPr lang="en-US" sz="9600" b="1" dirty="0">
              <a:solidFill>
                <a:srgbClr val="000000"/>
              </a:solidFill>
              <a:latin typeface="Jameel Noori Nastaleeq" pitchFamily="2" charset="-78"/>
              <a:cs typeface="Jameel Noori Nastaleeq" pitchFamily="2" charset="-78"/>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lassholder for bilde 3"/>
          <p:cNvPicPr>
            <a:picLocks noGrp="1" noChangeAspect="1"/>
          </p:cNvPicPr>
          <p:nvPr>
            <p:ph type="pic" sz="quarter" idx="13"/>
          </p:nvPr>
        </p:nvPicPr>
        <p:blipFill rotWithShape="1">
          <a:blip r:embed="rId2" cstate="email">
            <a:extLst>
              <a:ext uri="{28A0092B-C50C-407E-A947-70E740481C1C}">
                <a14:useLocalDpi xmlns:a14="http://schemas.microsoft.com/office/drawing/2010/main" xmlns="" val="0"/>
              </a:ext>
            </a:extLst>
          </a:blip>
          <a:srcRect r="-117"/>
          <a:stretch/>
        </p:blipFill>
        <p:spPr>
          <a:xfrm>
            <a:off x="0" y="-1"/>
            <a:ext cx="24377650" cy="9001125"/>
          </a:xfrm>
        </p:spPr>
      </p:pic>
    </p:spTree>
    <p:extLst>
      <p:ext uri="{BB962C8B-B14F-4D97-AF65-F5344CB8AC3E}">
        <p14:creationId xmlns:p14="http://schemas.microsoft.com/office/powerpoint/2010/main" xmlns="" val="11260017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85800"/>
            <a:ext cx="20647024" cy="1074034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9600" b="1" dirty="0" smtClean="0">
                <a:solidFill>
                  <a:srgbClr val="002060"/>
                </a:solidFill>
                <a:latin typeface="Jameel Noori Nastaleeq" pitchFamily="2" charset="-78"/>
                <a:cs typeface="Jameel Noori Nastaleeq" pitchFamily="2" charset="-78"/>
              </a:rPr>
              <a:t>لیڈر </a:t>
            </a:r>
            <a:r>
              <a:rPr lang="ur-PK" sz="9600" b="1" dirty="0">
                <a:solidFill>
                  <a:srgbClr val="002060"/>
                </a:solidFill>
                <a:latin typeface="Jameel Noori Nastaleeq" pitchFamily="2" charset="-78"/>
                <a:cs typeface="Jameel Noori Nastaleeq" pitchFamily="2" charset="-78"/>
              </a:rPr>
              <a:t>(راہنما) کرپشن کو کیسے روک سکتے ہیں۔</a:t>
            </a:r>
            <a:endParaRPr sz="6000">
              <a:solidFill>
                <a:srgbClr val="002060"/>
              </a:solidFill>
              <a:latin typeface="Jameel Noori Nastaleeq" pitchFamily="2" charset="-78"/>
              <a:cs typeface="Jameel Noori Nastaleeq" pitchFamily="2" charset="-78"/>
            </a:endParaRPr>
          </a:p>
          <a:p>
            <a:pPr algn="r" rtl="1">
              <a:buFont typeface="Arial" pitchFamily="34" charset="0"/>
              <a:buChar char="•"/>
            </a:pPr>
            <a:r>
              <a:rPr lang="ur-PK" sz="800" b="1" dirty="0">
                <a:solidFill>
                  <a:srgbClr val="000000"/>
                </a:solidFill>
                <a:latin typeface="Jameel Noori Nastaleeq" pitchFamily="2" charset="-78"/>
                <a:cs typeface="Jameel Noori Nastaleeq" pitchFamily="2" charset="-78"/>
              </a:rPr>
              <a:t> </a:t>
            </a:r>
            <a:endParaRPr sz="7200">
              <a:solidFill>
                <a:srgbClr val="000000"/>
              </a:solidFill>
              <a:latin typeface="Jameel Noori Nastaleeq" pitchFamily="2" charset="-78"/>
              <a:cs typeface="Jameel Noori Nastaleeq" pitchFamily="2" charset="-78"/>
            </a:endParaRPr>
          </a:p>
          <a:p>
            <a:pPr algn="r" rtl="1"/>
            <a:r>
              <a:rPr lang="ur-PK" sz="7200" b="1" dirty="0" smtClean="0">
                <a:solidFill>
                  <a:srgbClr val="000000"/>
                </a:solidFill>
                <a:latin typeface="Jameel Noori Nastaleeq" pitchFamily="2" charset="-78"/>
                <a:cs typeface="Jameel Noori Nastaleeq" pitchFamily="2" charset="-78"/>
              </a:rPr>
              <a:t>حِصہ </a:t>
            </a:r>
            <a:r>
              <a:rPr lang="ur-PK" sz="7200" b="1" dirty="0">
                <a:solidFill>
                  <a:srgbClr val="000000"/>
                </a:solidFill>
                <a:latin typeface="Jameel Noori Nastaleeq" pitchFamily="2" charset="-78"/>
                <a:cs typeface="Jameel Noori Nastaleeq" pitchFamily="2" charset="-78"/>
              </a:rPr>
              <a:t>چہارم میں ہم مندرجہ ذیل باتوں پر غور کریں گے</a:t>
            </a:r>
            <a:r>
              <a:rPr lang="ur-PK" sz="7200" b="1" dirty="0" smtClean="0">
                <a:solidFill>
                  <a:srgbClr val="000000"/>
                </a:solidFill>
                <a:latin typeface="Jameel Noori Nastaleeq" pitchFamily="2" charset="-78"/>
                <a:cs typeface="Jameel Noori Nastaleeq" pitchFamily="2" charset="-78"/>
              </a:rPr>
              <a:t>۔</a:t>
            </a:r>
          </a:p>
          <a:p>
            <a:pPr algn="r" rtl="1"/>
            <a:endParaRPr>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7200" dirty="0">
                <a:solidFill>
                  <a:srgbClr val="000000"/>
                </a:solidFill>
                <a:latin typeface="Jameel Noori Nastaleeq" pitchFamily="2" charset="-78"/>
                <a:cs typeface="Jameel Noori Nastaleeq" pitchFamily="2" charset="-78"/>
              </a:rPr>
              <a:t>لیڈر کی حثیت سے آپ کرپشن سے بچاؤ کیلئے کیا کرسکتے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7200" dirty="0">
                <a:solidFill>
                  <a:srgbClr val="000000"/>
                </a:solidFill>
                <a:latin typeface="Jameel Noori Nastaleeq" pitchFamily="2" charset="-78"/>
                <a:cs typeface="Jameel Noori Nastaleeq" pitchFamily="2" charset="-78"/>
              </a:rPr>
              <a:t>شفافیت </a:t>
            </a:r>
            <a:r>
              <a:rPr sz="7200">
                <a:solidFill>
                  <a:srgbClr val="000000"/>
                </a:solidFill>
                <a:latin typeface="Jameel Noori Nastaleeq" pitchFamily="2" charset="-78"/>
                <a:cs typeface="Jameel Noori Nastaleeq" pitchFamily="2" charset="-78"/>
              </a:rPr>
              <a:t>Transparency </a:t>
            </a:r>
            <a:r>
              <a:rPr lang="ur-PK" sz="7200" dirty="0">
                <a:solidFill>
                  <a:srgbClr val="000000"/>
                </a:solidFill>
                <a:latin typeface="Jameel Noori Nastaleeq" pitchFamily="2" charset="-78"/>
                <a:cs typeface="Jameel Noori Nastaleeq" pitchFamily="2" charset="-78"/>
              </a:rPr>
              <a:t> کیوں اہم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7200" dirty="0">
                <a:solidFill>
                  <a:srgbClr val="000000"/>
                </a:solidFill>
                <a:latin typeface="Jameel Noori Nastaleeq" pitchFamily="2" charset="-78"/>
                <a:cs typeface="Jameel Noori Nastaleeq" pitchFamily="2" charset="-78"/>
              </a:rPr>
              <a:t>کرپشن کے خاتمے اور اُس سے بچنے کیلئے کون سے طریقے  کارآمد ہیں</a:t>
            </a:r>
            <a:r>
              <a:rPr lang="ur-PK" sz="7200"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000" dirty="0">
                <a:solidFill>
                  <a:srgbClr val="000000"/>
                </a:solidFill>
                <a:latin typeface="Jameel Noori Nastaleeq" pitchFamily="2" charset="-78"/>
                <a:cs typeface="Jameel Noori Nastaleeq" pitchFamily="2" charset="-78"/>
              </a:rPr>
              <a:t>کرپشن کو روکنے کیلئے کون سی پالیساں اور طریقہء کار اہم ہیں؟</a:t>
            </a:r>
            <a:endParaRPr sz="4400">
              <a:solidFill>
                <a:srgbClr val="000000"/>
              </a:solidFill>
              <a:latin typeface="Jameel Noori Nastaleeq" pitchFamily="2" charset="-78"/>
              <a:cs typeface="Jameel Noori Nastaleeq" pitchFamily="2" charset="-78"/>
            </a:endParaRPr>
          </a:p>
          <a:p>
            <a:pPr lvl="1" algn="r" rtl="1">
              <a:buFont typeface="Arial" pitchFamily="34" charset="0"/>
              <a:buChar char="•"/>
            </a:pPr>
            <a:r>
              <a:rPr lang="ur-PK" sz="6000" dirty="0">
                <a:solidFill>
                  <a:srgbClr val="000000"/>
                </a:solidFill>
                <a:latin typeface="Jameel Noori Nastaleeq" pitchFamily="2" charset="-78"/>
                <a:cs typeface="Jameel Noori Nastaleeq" pitchFamily="2" charset="-78"/>
              </a:rPr>
              <a:t>کرپشن پائے جانے کی صورت میں کون سے طریقے اور پابندیاں لگائی جاسکتی ہیں؟</a:t>
            </a:r>
            <a:endParaRPr sz="4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9923993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55171" y="1303031"/>
            <a:ext cx="21958754" cy="555943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r" rtl="1"/>
            <a:r>
              <a:rPr lang="ur-PK" sz="8000" b="1" dirty="0">
                <a:solidFill>
                  <a:srgbClr val="002060"/>
                </a:solidFill>
                <a:latin typeface="Jameel Noori Nastaleeq" pitchFamily="2" charset="-78"/>
                <a:cs typeface="Jameel Noori Nastaleeq" pitchFamily="2" charset="-78"/>
              </a:rPr>
              <a:t>کیس اسٹڈی </a:t>
            </a:r>
            <a:r>
              <a:rPr lang="ur-PK" sz="8000" b="1" dirty="0" smtClean="0">
                <a:solidFill>
                  <a:srgbClr val="00206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lvl="0" algn="r" rtl="1"/>
            <a:r>
              <a:rPr lang="ur-PK" sz="6000" dirty="0">
                <a:solidFill>
                  <a:srgbClr val="000000"/>
                </a:solidFill>
                <a:latin typeface="Jameel Noori Nastaleeq" pitchFamily="2" charset="-78"/>
                <a:cs typeface="Jameel Noori Nastaleeq" pitchFamily="2" charset="-78"/>
              </a:rPr>
              <a:t>ایک مقامی تنظیم کے اسٹاف ممبر  کو دفتری کام کے لئے گاڑِی کِرائے پر درکار ہے۔ ڈرائیور سے گفت وشنید کے بعد ایک دن کا </a:t>
            </a:r>
            <a:endParaRPr sz="6000" smtClean="0">
              <a:solidFill>
                <a:srgbClr val="000000"/>
              </a:solidFill>
              <a:latin typeface="Jameel Noori Nastaleeq" pitchFamily="2" charset="-78"/>
              <a:cs typeface="Jameel Noori Nastaleeq" pitchFamily="2" charset="-78"/>
            </a:endParaRPr>
          </a:p>
          <a:p>
            <a:pPr lvl="0" algn="r" rtl="1"/>
            <a:r>
              <a:rPr lang="ur-PK" sz="6000" dirty="0" smtClean="0">
                <a:solidFill>
                  <a:srgbClr val="000000"/>
                </a:solidFill>
                <a:latin typeface="Jameel Noori Nastaleeq" pitchFamily="2" charset="-78"/>
                <a:cs typeface="Jameel Noori Nastaleeq" pitchFamily="2" charset="-78"/>
              </a:rPr>
              <a:t>کرایہ دو  </a:t>
            </a:r>
            <a:r>
              <a:rPr lang="ur-PK" sz="6000" dirty="0">
                <a:solidFill>
                  <a:srgbClr val="000000"/>
                </a:solidFill>
                <a:latin typeface="Jameel Noori Nastaleeq" pitchFamily="2" charset="-78"/>
                <a:cs typeface="Jameel Noori Nastaleeq" pitchFamily="2" charset="-78"/>
              </a:rPr>
              <a:t>ہزار    روپے طے ہوجاتاہے۔ڈرائیور او راسٹاف ممبر کی ملی بھگت سے اسٹاف ممبرنتظیم کو تین ہزار  روپے کی رسید بنا کر دیتا </a:t>
            </a:r>
            <a:endParaRPr sz="6000" smtClean="0">
              <a:solidFill>
                <a:srgbClr val="000000"/>
              </a:solidFill>
              <a:latin typeface="Jameel Noori Nastaleeq" pitchFamily="2" charset="-78"/>
              <a:cs typeface="Jameel Noori Nastaleeq" pitchFamily="2" charset="-78"/>
            </a:endParaRPr>
          </a:p>
          <a:p>
            <a:pPr lvl="0" algn="r" rtl="1"/>
            <a:r>
              <a:rPr lang="ur-PK" sz="6000" dirty="0" smtClean="0">
                <a:solidFill>
                  <a:srgbClr val="000000"/>
                </a:solidFill>
                <a:latin typeface="Jameel Noori Nastaleeq" pitchFamily="2" charset="-78"/>
                <a:cs typeface="Jameel Noori Nastaleeq" pitchFamily="2" charset="-78"/>
              </a:rPr>
              <a:t>ہے۔ </a:t>
            </a:r>
            <a:r>
              <a:rPr lang="ur-PK" sz="6000" dirty="0">
                <a:solidFill>
                  <a:srgbClr val="000000"/>
                </a:solidFill>
                <a:latin typeface="Jameel Noori Nastaleeq" pitchFamily="2" charset="-78"/>
                <a:cs typeface="Jameel Noori Nastaleeq" pitchFamily="2" charset="-78"/>
              </a:rPr>
              <a:t>تاکہ </a:t>
            </a:r>
            <a:r>
              <a:rPr lang="ur-PK" sz="6000" dirty="0" smtClean="0">
                <a:solidFill>
                  <a:srgbClr val="000000"/>
                </a:solidFill>
                <a:latin typeface="Jameel Noori Nastaleeq" pitchFamily="2" charset="-78"/>
                <a:cs typeface="Jameel Noori Nastaleeq" pitchFamily="2" charset="-78"/>
              </a:rPr>
              <a:t>اسٹاف </a:t>
            </a:r>
            <a:r>
              <a:rPr lang="ur-PK" sz="6000" dirty="0">
                <a:solidFill>
                  <a:srgbClr val="000000"/>
                </a:solidFill>
                <a:latin typeface="Jameel Noori Nastaleeq" pitchFamily="2" charset="-78"/>
                <a:cs typeface="Jameel Noori Nastaleeq" pitchFamily="2" charset="-78"/>
              </a:rPr>
              <a:t>ممبر ایک ہزار روپے اپنی جیب میں ڈال لے۔</a:t>
            </a:r>
            <a:endParaRPr sz="6000">
              <a:solidFill>
                <a:srgbClr val="000000"/>
              </a:solidFill>
              <a:latin typeface="Jameel Noori Nastaleeq" pitchFamily="2" charset="-78"/>
              <a:cs typeface="Jameel Noori Nastaleeq" pitchFamily="2" charset="-78"/>
            </a:endParaRPr>
          </a:p>
        </p:txBody>
      </p:sp>
      <p:sp>
        <p:nvSpPr>
          <p:cNvPr id="12" name="Subtitle 2"/>
          <p:cNvSpPr txBox="1">
            <a:spLocks/>
          </p:cNvSpPr>
          <p:nvPr/>
        </p:nvSpPr>
        <p:spPr>
          <a:xfrm>
            <a:off x="2002066" y="8646077"/>
            <a:ext cx="20647024" cy="310748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lgn="r" rtl="1"/>
            <a:r>
              <a:rPr lang="ur-PK" sz="6000" b="1" dirty="0">
                <a:solidFill>
                  <a:srgbClr val="000000"/>
                </a:solidFill>
                <a:latin typeface="Jameel Noori Nastaleeq" pitchFamily="2" charset="-78"/>
                <a:cs typeface="Jameel Noori Nastaleeq" pitchFamily="2" charset="-78"/>
              </a:rPr>
              <a:t>سوال:</a:t>
            </a:r>
            <a:endParaRPr sz="6000">
              <a:solidFill>
                <a:srgbClr val="000000"/>
              </a:solidFill>
              <a:latin typeface="Jameel Noori Nastaleeq" pitchFamily="2" charset="-78"/>
              <a:cs typeface="Jameel Noori Nastaleeq" pitchFamily="2" charset="-78"/>
            </a:endParaRPr>
          </a:p>
          <a:p>
            <a:pPr lvl="0" algn="r" rtl="1"/>
            <a:r>
              <a:rPr lang="ur-PK" sz="6000" dirty="0">
                <a:solidFill>
                  <a:srgbClr val="000000"/>
                </a:solidFill>
                <a:latin typeface="Jameel Noori Nastaleeq" pitchFamily="2" charset="-78"/>
                <a:cs typeface="Jameel Noori Nastaleeq" pitchFamily="2" charset="-78"/>
              </a:rPr>
              <a:t>اس قسم کے کرپشن کی روک تھام کیلئے تنظیم کو کیا  اقدامات کرنے چاہئیں</a:t>
            </a:r>
            <a:r>
              <a:rPr lang="ur-PK" sz="6000" dirty="0" smtClean="0">
                <a:solidFill>
                  <a:srgbClr val="000000"/>
                </a:solidFill>
                <a:latin typeface="Jameel Noori Nastaleeq" pitchFamily="2" charset="-78"/>
                <a:cs typeface="Jameel Noori Nastaleeq" pitchFamily="2" charset="-78"/>
              </a:rPr>
              <a:t>؟</a:t>
            </a:r>
            <a:r>
              <a:rPr sz="6000" smtClean="0">
                <a:solidFill>
                  <a:srgbClr val="000000"/>
                </a:solidFill>
                <a:latin typeface="Jameel Noori Nastaleeq" pitchFamily="2" charset="-78"/>
                <a:cs typeface="Jameel Noori Nastaleeq" pitchFamily="2" charset="-78"/>
              </a:rPr>
              <a:t> </a:t>
            </a:r>
            <a:endParaRPr sz="6000">
              <a:solidFill>
                <a:srgbClr val="000000"/>
              </a:solidFill>
              <a:latin typeface="Jameel Noori Nastaleeq" pitchFamily="2" charset="-78"/>
              <a:cs typeface="Jameel Noori Nastaleeq" pitchFamily="2" charset="-78"/>
            </a:endParaRPr>
          </a:p>
          <a:p>
            <a:pPr algn="r">
              <a:buClr>
                <a:schemeClr val="accent6">
                  <a:lumMod val="75000"/>
                </a:schemeClr>
              </a:buClr>
            </a:pPr>
            <a:endParaRPr lang="en-GB" sz="5400" b="1" dirty="0">
              <a:solidFill>
                <a:srgbClr val="000000"/>
              </a:solidFill>
              <a:latin typeface="Jameel Noori Nastaleeq" pitchFamily="2" charset="-78"/>
              <a:cs typeface="Jameel Noori Nastaleeq" pitchFamily="2" charset="-78"/>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107966790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045029"/>
            <a:ext cx="20647024" cy="1208429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لیڈر شپ کے بارے میں چند اچھے اقوال:۔</a:t>
            </a:r>
            <a:endParaRPr sz="800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ہم صرف اُن اعمال کیلئے جوابدہ نہیں ہیں جو ہم نے کئے بلکہ اِس بات کے بھی جوابدہ ہیں جو  ہم نے نہیں کئے۔</a:t>
            </a:r>
            <a:r>
              <a:rPr sz="5400">
                <a:solidFill>
                  <a:srgbClr val="000000"/>
                </a:solidFill>
                <a:latin typeface="Jameel Noori Nastaleeq" pitchFamily="2" charset="-78"/>
                <a:cs typeface="Jameel Noori Nastaleeq" pitchFamily="2" charset="-78"/>
              </a:rPr>
              <a:t>	 </a:t>
            </a:r>
            <a:r>
              <a:rPr lang="ur-PK" sz="5400" b="1" dirty="0">
                <a:solidFill>
                  <a:srgbClr val="000000"/>
                </a:solidFill>
                <a:latin typeface="Jameel Noori Nastaleeq" pitchFamily="2" charset="-78"/>
                <a:cs typeface="Jameel Noori Nastaleeq" pitchFamily="2" charset="-78"/>
              </a:rPr>
              <a:t>(مولیئر)</a:t>
            </a:r>
            <a:r>
              <a:rPr lang="ur-PK" sz="5400" dirty="0">
                <a:solidFill>
                  <a:srgbClr val="000000"/>
                </a:solidFill>
                <a:latin typeface="Jameel Noori Nastaleeq" pitchFamily="2" charset="-78"/>
                <a:cs typeface="Jameel Noori Nastaleeq" pitchFamily="2" charset="-78"/>
              </a:rPr>
              <a:t> </a:t>
            </a:r>
            <a:endParaRPr lang="ur-PK" sz="5400" dirty="0" smtClean="0">
              <a:solidFill>
                <a:srgbClr val="000000"/>
              </a:solidFill>
              <a:latin typeface="Jameel Noori Nastaleeq" pitchFamily="2" charset="-78"/>
              <a:cs typeface="Jameel Noori Nastaleeq" pitchFamily="2" charset="-78"/>
            </a:endParaRP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عمل کے بغیر کچھ نہیں ہوسکتا	</a:t>
            </a:r>
            <a:r>
              <a:rPr sz="5400">
                <a:solidFill>
                  <a:srgbClr val="000000"/>
                </a:solidFill>
                <a:latin typeface="Jameel Noori Nastaleeq" pitchFamily="2" charset="-78"/>
                <a:cs typeface="Jameel Noori Nastaleeq" pitchFamily="2" charset="-78"/>
              </a:rPr>
              <a:t>	</a:t>
            </a:r>
            <a:r>
              <a:rPr lang="ur-PK" sz="5400" b="1" dirty="0">
                <a:solidFill>
                  <a:srgbClr val="000000"/>
                </a:solidFill>
                <a:latin typeface="Jameel Noori Nastaleeq" pitchFamily="2" charset="-78"/>
                <a:cs typeface="Jameel Noori Nastaleeq" pitchFamily="2" charset="-78"/>
              </a:rPr>
              <a:t> (مایا انجیلو</a:t>
            </a:r>
            <a:r>
              <a:rPr lang="ur-PK" sz="5400" b="1"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ایک راہنما کی حیثیت سے آپ پر ذمہ داری عائد ہوتی ہے کہ آپ کے اعمال اچھے ہوں تاکہ دوسرے  آپ کی تقلید کریں۔	 </a:t>
            </a:r>
            <a:r>
              <a:rPr lang="ur-PK" sz="5400" dirty="0" smtClean="0">
                <a:solidFill>
                  <a:srgbClr val="000000"/>
                </a:solidFill>
                <a:latin typeface="Jameel Noori Nastaleeq" pitchFamily="2" charset="-78"/>
                <a:cs typeface="Jameel Noori Nastaleeq" pitchFamily="2" charset="-78"/>
              </a:rPr>
              <a:t>									</a:t>
            </a:r>
            <a:r>
              <a:rPr lang="ur-PK" sz="5400" b="1" dirty="0" smtClean="0">
                <a:solidFill>
                  <a:srgbClr val="000000"/>
                </a:solidFill>
                <a:latin typeface="Jameel Noori Nastaleeq" pitchFamily="2" charset="-78"/>
                <a:cs typeface="Jameel Noori Nastaleeq" pitchFamily="2" charset="-78"/>
              </a:rPr>
              <a:t>(</a:t>
            </a:r>
            <a:r>
              <a:rPr lang="ur-PK" sz="5400" b="1" dirty="0">
                <a:solidFill>
                  <a:srgbClr val="000000"/>
                </a:solidFill>
                <a:latin typeface="Jameel Noori Nastaleeq" pitchFamily="2" charset="-78"/>
                <a:cs typeface="Jameel Noori Nastaleeq" pitchFamily="2" charset="-78"/>
              </a:rPr>
              <a:t>ھمیانشو </a:t>
            </a:r>
            <a:r>
              <a:rPr lang="ur-PK" sz="5400" b="1" dirty="0" smtClean="0">
                <a:solidFill>
                  <a:srgbClr val="000000"/>
                </a:solidFill>
                <a:latin typeface="Jameel Noori Nastaleeq" pitchFamily="2" charset="-78"/>
                <a:cs typeface="Jameel Noori Nastaleeq" pitchFamily="2" charset="-78"/>
              </a:rPr>
              <a:t>بھاپٹا)</a:t>
            </a: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با اختیار لوگوں کی یہ ذمہ داری ہے کہ وہ اُن لوگوں کا خیال رکھیں جن کے پاس اختیار نہیں ہے۔</a:t>
            </a:r>
            <a:endParaRPr sz="5400">
              <a:solidFill>
                <a:srgbClr val="000000"/>
              </a:solidFill>
              <a:latin typeface="Jameel Noori Nastaleeq" pitchFamily="2" charset="-78"/>
              <a:cs typeface="Jameel Noori Nastaleeq" pitchFamily="2" charset="-78"/>
            </a:endParaRPr>
          </a:p>
          <a:p>
            <a:r>
              <a:rPr sz="5400" b="1">
                <a:solidFill>
                  <a:srgbClr val="404140"/>
                </a:solidFill>
              </a:rPr>
              <a:t>Chinua Achebe</a:t>
            </a:r>
          </a:p>
          <a:p>
            <a:pPr algn="r"/>
            <a:endParaRPr lang="en-US"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1263081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63829" y="4021187"/>
            <a:ext cx="21112714" cy="367084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rtl="1"/>
            <a:r>
              <a:rPr lang="ur-PK" sz="11500" b="1" dirty="0">
                <a:solidFill>
                  <a:srgbClr val="000000"/>
                </a:solidFill>
                <a:latin typeface="Jameel Noori Nastaleeq" pitchFamily="2" charset="-78"/>
                <a:cs typeface="Jameel Noori Nastaleeq" pitchFamily="2" charset="-78"/>
              </a:rPr>
              <a:t>اچھے مؤثر لیڈر، اداروں، کمیونٹی، کمپینوں اور دیگر جگہوں</a:t>
            </a:r>
            <a:endParaRPr sz="11500">
              <a:solidFill>
                <a:srgbClr val="000000"/>
              </a:solidFill>
              <a:latin typeface="Jameel Noori Nastaleeq" pitchFamily="2" charset="-78"/>
              <a:cs typeface="Jameel Noori Nastaleeq" pitchFamily="2" charset="-78"/>
            </a:endParaRPr>
          </a:p>
          <a:p>
            <a:pPr algn="ctr" rtl="1"/>
            <a:r>
              <a:rPr lang="ur-PK" sz="11500" b="1" dirty="0">
                <a:solidFill>
                  <a:srgbClr val="000000"/>
                </a:solidFill>
                <a:latin typeface="Jameel Noori Nastaleeq" pitchFamily="2" charset="-78"/>
                <a:cs typeface="Jameel Noori Nastaleeq" pitchFamily="2" charset="-78"/>
              </a:rPr>
              <a:t>پر کرپشن روکنے کے لئےکیا کرسکتے ہیں؟</a:t>
            </a:r>
            <a:endParaRPr sz="115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9319792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338943"/>
            <a:ext cx="20647024" cy="567023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lgn="r" rtl="1"/>
            <a:r>
              <a:rPr sz="8000" b="1">
                <a:solidFill>
                  <a:srgbClr val="002060"/>
                </a:solidFill>
                <a:latin typeface="Jameel Noori Nastaleeq" pitchFamily="2" charset="-78"/>
                <a:cs typeface="Jameel Noori Nastaleeq" pitchFamily="2" charset="-78"/>
              </a:rPr>
              <a:t>	</a:t>
            </a:r>
            <a:r>
              <a:rPr lang="ur-PK" sz="8000" b="1" dirty="0">
                <a:solidFill>
                  <a:srgbClr val="002060"/>
                </a:solidFill>
                <a:latin typeface="Jameel Noori Nastaleeq" pitchFamily="2" charset="-78"/>
                <a:cs typeface="Jameel Noori Nastaleeq" pitchFamily="2" charset="-78"/>
              </a:rPr>
              <a:t>ایک لیڈر کی حیثت سے آپ کیا کرسکتے ہیں</a:t>
            </a:r>
            <a:r>
              <a:rPr lang="ur-PK" sz="8000" b="1" dirty="0" smtClean="0">
                <a:solidFill>
                  <a:srgbClr val="002060"/>
                </a:solidFill>
                <a:latin typeface="Jameel Noori Nastaleeq" pitchFamily="2" charset="-78"/>
                <a:cs typeface="Jameel Noori Nastaleeq" pitchFamily="2" charset="-78"/>
              </a:rPr>
              <a:t>؟</a:t>
            </a:r>
          </a:p>
          <a:p>
            <a:pPr marL="914400" indent="-914400" algn="r" rtl="1"/>
            <a:endParaRPr sz="8000">
              <a:solidFill>
                <a:srgbClr val="00206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smtClean="0">
                <a:solidFill>
                  <a:srgbClr val="000000"/>
                </a:solidFill>
                <a:latin typeface="Jameel Noori Nastaleeq" pitchFamily="2" charset="-78"/>
                <a:cs typeface="Jameel Noori Nastaleeq" pitchFamily="2" charset="-78"/>
              </a:rPr>
              <a:t>پالیساں </a:t>
            </a:r>
            <a:r>
              <a:rPr lang="ur-PK" sz="5400" dirty="0">
                <a:solidFill>
                  <a:srgbClr val="000000"/>
                </a:solidFill>
                <a:latin typeface="Jameel Noori Nastaleeq" pitchFamily="2" charset="-78"/>
                <a:cs typeface="Jameel Noori Nastaleeq" pitchFamily="2" charset="-78"/>
              </a:rPr>
              <a:t>اور طریقہء کار بنایئے۔</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شفافیت اپنایئے۔</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پالیسوں اور طریقوں کو رائج کیجئے۔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1654356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53002"/>
            <a:ext cx="20647024" cy="932764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پہلہ مرحلہ:	    پالیسیوں اور طریقہ کار کی تیاری</a:t>
            </a:r>
            <a:endParaRPr sz="8000">
              <a:solidFill>
                <a:srgbClr val="002060"/>
              </a:solidFill>
              <a:latin typeface="Jameel Noori Nastaleeq" pitchFamily="2" charset="-78"/>
              <a:cs typeface="Jameel Noori Nastaleeq" pitchFamily="2" charset="-78"/>
            </a:endParaRPr>
          </a:p>
          <a:p>
            <a:pPr algn="r" rtl="1"/>
            <a:endParaRPr lang="ur-PK" sz="5400" dirty="0"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یہ </a:t>
            </a:r>
            <a:r>
              <a:rPr lang="ur-PK" sz="5400" b="1" dirty="0">
                <a:solidFill>
                  <a:srgbClr val="000000"/>
                </a:solidFill>
                <a:latin typeface="Jameel Noori Nastaleeq" pitchFamily="2" charset="-78"/>
                <a:cs typeface="Jameel Noori Nastaleeq" pitchFamily="2" charset="-78"/>
              </a:rPr>
              <a:t>جاننے کی کوشش کیجئے کہ آپ کو کن پالیسوں اورطریقوں کی ضرورت ہوگی</a:t>
            </a:r>
            <a:r>
              <a:rPr lang="ur-PK" sz="5400" b="1"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ریسرچ اور معلومات کیجئے کہ دوسرے اداروں کے پاس کون سی پالیسیاں اور طریقے موجود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آپ کےادارے میں کیا مختلف اور الگ 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آپ کی ترجیحات کیا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اپنے ادارے کے افراد سے بات چیت کیجئے اور ان کے آئیڈئے اور خیالات معلوم کیجئے۔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23171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1077686"/>
            <a:ext cx="20647024" cy="731889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دوسرا مرحلہ : 	ڈرافٹ تیار کیجئے اسے بہتر بنائیے اور پالیساں لکھیئے۔</a:t>
            </a:r>
            <a:endParaRPr sz="8000">
              <a:solidFill>
                <a:srgbClr val="00206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پالیسیاں آسان زبان میں لکھیئے جنہیں آسانی سے سمجھا جا سکے۔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خود سے سوالات کیجئے کیا اس میں تمام ضروری چیزیں شامل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ان لوگوں سے مشاورت کیجئے جو پالیسیوں پر عمل در آمد کروانے کے ذمہ دار ہیں اور ان سے بھی جنھیں ان</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پالیسیوں </a:t>
            </a:r>
            <a:r>
              <a:rPr lang="ur-PK" sz="5400" dirty="0">
                <a:solidFill>
                  <a:srgbClr val="000000"/>
                </a:solidFill>
                <a:latin typeface="Jameel Noori Nastaleeq" pitchFamily="2" charset="-78"/>
                <a:cs typeface="Jameel Noori Nastaleeq" pitchFamily="2" charset="-78"/>
              </a:rPr>
              <a:t>کے ساتھ رہنا ہے۔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پالیسیوں کے بارے میں دوسروں سے رائے بھی لیجئے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323757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803499"/>
            <a:ext cx="20647024" cy="731889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تیسرا مرحلہ:		پالیسیوں کی منظوری</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lang="ur-PK" sz="5400" b="1" dirty="0"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قوانین سے واقف شخص کو اِس بات کا جائزہ لینا چاہئے کہ پالیسیاں ملکی قوانین کے مطابق بنائی گئی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کا بورڈ  پالیسیوں کی منظوری دے گا۔</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پالیسیوں کی تشہیر کا ایسا طریقہ بنانا ہوگا کہ ادارے سے متعلق تمام لوگوں(  </a:t>
            </a:r>
            <a:r>
              <a:rPr sz="5400">
                <a:solidFill>
                  <a:srgbClr val="000000"/>
                </a:solidFill>
                <a:latin typeface="Jameel Noori Nastaleeq" pitchFamily="2" charset="-78"/>
                <a:cs typeface="Jameel Noori Nastaleeq" pitchFamily="2" charset="-78"/>
              </a:rPr>
              <a:t>Stake holder </a:t>
            </a:r>
            <a:r>
              <a:rPr lang="ur-PK" sz="5400" dirty="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تک اُن کی رسائی ہوسکے۔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6931265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9563" y="2578322"/>
            <a:ext cx="16865360" cy="9481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14"/>
          <p:cNvSpPr/>
          <p:nvPr/>
        </p:nvSpPr>
        <p:spPr>
          <a:xfrm>
            <a:off x="1431210" y="744780"/>
            <a:ext cx="12506464"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lgn="r" rtl="1"/>
            <a:r>
              <a:rPr lang="ur-PK" sz="8000" b="1" dirty="0" smtClean="0">
                <a:solidFill>
                  <a:srgbClr val="002060"/>
                </a:solidFill>
                <a:latin typeface="Jameel Noori Nastaleeq" pitchFamily="2" charset="-78"/>
                <a:cs typeface="Jameel Noori Nastaleeq" pitchFamily="2" charset="-78"/>
              </a:rPr>
              <a:t>آفس میں فراڈ  (ویڈیو)</a:t>
            </a:r>
            <a:endParaRPr lang="en-US" sz="8000" dirty="0">
              <a:solidFill>
                <a:srgbClr val="002060"/>
              </a:solidFill>
              <a:latin typeface="Jameel Noori Nastaleeq" pitchFamily="2" charset="-78"/>
              <a:cs typeface="Jameel Noori Nastaleeq" pitchFamily="2" charset="-78"/>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xmlns="" val="40785776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475015" y="1303029"/>
            <a:ext cx="20647024" cy="667461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ویڈیو</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	مشق </a:t>
            </a:r>
            <a:r>
              <a:rPr lang="ur-PK" sz="5400" b="1" dirty="0">
                <a:solidFill>
                  <a:srgbClr val="000000"/>
                </a:solidFill>
                <a:latin typeface="Jameel Noori Nastaleeq" pitchFamily="2" charset="-78"/>
                <a:cs typeface="Jameel Noori Nastaleeq" pitchFamily="2" charset="-78"/>
              </a:rPr>
              <a:t>(سرگرمی)</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اِس دفتر میں کون  سے طریقے اور پالیسیاں رائج تھیں</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کون سی پالیسیاں اور طریقے موجود نہیں تھے اور اُن پر عمل نہیں ہو رہا تھا</a:t>
            </a:r>
            <a:r>
              <a:rPr lang="ur-PK" sz="5400" dirty="0" smtClean="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پہلے دِکھائی گئی سلائیڈوں میں سے وہ پالیساں اور طریقے لکھئے جو یہاں موجود نہیں تھے۔</a:t>
            </a:r>
            <a:endParaRPr sz="5400">
              <a:solidFill>
                <a:srgbClr val="000000"/>
              </a:solidFill>
              <a:latin typeface="Jameel Noori Nastaleeq" pitchFamily="2" charset="-78"/>
              <a:cs typeface="Jameel Noori Nastaleeq" pitchFamily="2" charset="-78"/>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xmlns="" val="39898745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6" y="227222"/>
            <a:ext cx="20647024" cy="1133640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sz="5400">
                <a:solidFill>
                  <a:srgbClr val="000000"/>
                </a:solidFill>
                <a:latin typeface="Jameel Noori Nastaleeq" pitchFamily="2" charset="-78"/>
                <a:cs typeface="Jameel Noori Nastaleeq" pitchFamily="2" charset="-78"/>
              </a:rPr>
              <a:t> </a:t>
            </a:r>
          </a:p>
          <a:p>
            <a:pPr algn="r" rtl="1"/>
            <a:r>
              <a:rPr lang="ur-PK" sz="8000" b="1" dirty="0">
                <a:solidFill>
                  <a:srgbClr val="002060"/>
                </a:solidFill>
                <a:latin typeface="Jameel Noori Nastaleeq" pitchFamily="2" charset="-78"/>
                <a:cs typeface="Jameel Noori Nastaleeq" pitchFamily="2" charset="-78"/>
              </a:rPr>
              <a:t>کیس اسٹڈی :۔</a:t>
            </a:r>
            <a:endParaRPr sz="8000">
              <a:solidFill>
                <a:srgbClr val="00206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endParaRPr lang="ur-PK" sz="5400" dirty="0"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ایک ادارے کے بورڈ ممبران مینجمنٹ  اور ذمہ داران، ادارے کیلئے پالیساں اور طریقہء کار مرتب کر رہے تھے۔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انھوں نے ادارے کے تمام افراد کو اِن پالیسیوں اور طریقوں کی کاپیاں فراہم کیں۔ انھیں معلوم ہوا کہ ذیادہ  تر افراد کو پالیسیوں </a:t>
            </a:r>
            <a:r>
              <a:rPr lang="ur-PK" sz="5400" dirty="0" smtClean="0">
                <a:solidFill>
                  <a:srgbClr val="000000"/>
                </a:solidFill>
                <a:latin typeface="Jameel Noori Nastaleeq" pitchFamily="2" charset="-78"/>
                <a:cs typeface="Jameel Noori Nastaleeq" pitchFamily="2" charset="-78"/>
              </a:rPr>
              <a:t>اور</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طریقوں کا علم نہیں تھا اور اگر تھا بھی تو اُن پر عمل نہیں ہو رہا تھا۔</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سوال</a:t>
            </a:r>
            <a:r>
              <a:rPr lang="ur-PK" sz="5400" b="1" dirty="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بورڈ ممبران اور منجمنٹ کو اِس بات کو یقینی بنانے کے لئے کیا کرنا چاہیئے کے ادارے کے ہر شخص کو</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پالیسیوں </a:t>
            </a:r>
            <a:r>
              <a:rPr lang="ur-PK" sz="5400" dirty="0">
                <a:solidFill>
                  <a:srgbClr val="000000"/>
                </a:solidFill>
                <a:latin typeface="Jameel Noori Nastaleeq" pitchFamily="2" charset="-78"/>
                <a:cs typeface="Jameel Noori Nastaleeq" pitchFamily="2" charset="-78"/>
              </a:rPr>
              <a:t>اور طریقوں  کا علم ہوجائے؟</a:t>
            </a:r>
            <a:endParaRPr sz="5400">
              <a:solidFill>
                <a:srgbClr val="000000"/>
              </a:solidFill>
              <a:latin typeface="Jameel Noori Nastaleeq" pitchFamily="2" charset="-78"/>
              <a:cs typeface="Jameel Noori Nastaleeq" pitchFamily="2" charset="-78"/>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1353668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979714"/>
            <a:ext cx="20647024" cy="868336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چوتھا </a:t>
            </a:r>
            <a:r>
              <a:rPr lang="ur-PK" sz="8000" b="1" dirty="0">
                <a:solidFill>
                  <a:srgbClr val="002060"/>
                </a:solidFill>
                <a:latin typeface="Jameel Noori Nastaleeq" pitchFamily="2" charset="-78"/>
                <a:cs typeface="Jameel Noori Nastaleeq" pitchFamily="2" charset="-78"/>
              </a:rPr>
              <a:t>مرحلہ :	قوانین اور اصولوں پر خود عمل کیجئے اور اچھی مثال قائم کیجئے</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قانون اور  اصولوں پر پہلے خود عمل کریں اور اچھی مثال قائم کرو۔</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ایک  تربیتی پرگروم کرو جس میں سب اسٹاف کو  شرکت کرو۔</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ٹریننگ میں سیشن کے اختتام پر شرکاء سے سوالات پوچھئے تاکہ معلوم ہوسکے کہ تمام لوگ سمجھ گئے ہیں۔</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پالیسیوں اور طریقہ کار کے بارے میں پوسٹر تیار کیجئے دیواروں  پر لگایئے تاکہ چلتے پھرتے سب کی نظر پڑے</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اور </a:t>
            </a:r>
            <a:r>
              <a:rPr lang="ur-PK" sz="5400" dirty="0">
                <a:solidFill>
                  <a:srgbClr val="000000"/>
                </a:solidFill>
                <a:latin typeface="Jameel Noori Nastaleeq" pitchFamily="2" charset="-78"/>
                <a:cs typeface="Jameel Noori Nastaleeq" pitchFamily="2" charset="-78"/>
              </a:rPr>
              <a:t>اُنھیں یاد ہوجائے۔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پالیسیوں اور طریقہ کار پر میٹنگوں میں بات کیجئے اور نیوز لیٹر میں شائع کیجئے۔ </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4173658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44386" y="706130"/>
            <a:ext cx="20647024" cy="1234077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کیس اسٹڈی:</a:t>
            </a:r>
            <a:endParaRPr sz="8000">
              <a:solidFill>
                <a:srgbClr val="00206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خدانخو استہ آپ کی بیٹی ٹریفک کے حادثے میں زخمی ہوگئ ہے۔آپ کو  علاج ،سرجری او ر ہسپتال میں داخلے کیلئے ایک خطیر رقم کی </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ضرورت </a:t>
            </a:r>
            <a:r>
              <a:rPr lang="ur-PK" sz="5400" dirty="0">
                <a:solidFill>
                  <a:srgbClr val="000000"/>
                </a:solidFill>
                <a:latin typeface="Jameel Noori Nastaleeq" pitchFamily="2" charset="-78"/>
                <a:cs typeface="Jameel Noori Nastaleeq" pitchFamily="2" charset="-78"/>
              </a:rPr>
              <a:t>ہے۔ زخموں کی نوعیت کی وجہ سے بیٹی کو کم از کم ایک ہفتے کیلئے ہسپتال میں داخل رہنا ضروری ہے ۔  علاج معالجے او </a:t>
            </a:r>
            <a:r>
              <a:rPr lang="ur-PK" sz="5400" dirty="0" smtClean="0">
                <a:solidFill>
                  <a:srgbClr val="000000"/>
                </a:solidFill>
                <a:latin typeface="Jameel Noori Nastaleeq" pitchFamily="2" charset="-78"/>
                <a:cs typeface="Jameel Noori Nastaleeq" pitchFamily="2" charset="-78"/>
              </a:rPr>
              <a:t>رہسپتال</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کے دیگر امور کیلئے خاطر خواہ رقم دینے کےباوجود مناسب توجہ نہیں مل رہی ہے۔آپ کی بیٹی  نرس کے لاپر واہ روئیے کی  شکایت </a:t>
            </a:r>
            <a:r>
              <a:rPr lang="ur-PK" sz="5400" dirty="0" smtClean="0">
                <a:solidFill>
                  <a:srgbClr val="000000"/>
                </a:solidFill>
                <a:latin typeface="Jameel Noori Nastaleeq" pitchFamily="2" charset="-78"/>
                <a:cs typeface="Jameel Noori Nastaleeq" pitchFamily="2" charset="-78"/>
              </a:rPr>
              <a:t>کرتی</a:t>
            </a:r>
            <a:endParaRPr sz="540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ہے ۔آپ سوچتے ہیں کہ اگر نرس کو کچھ رقم علیحدہ سے دے دی جائےتو  نرس بیٹی کو زیادہ توجہ دے گی</a:t>
            </a:r>
            <a:r>
              <a:rPr lang="ur-PK" sz="5400" dirty="0" smtClean="0">
                <a:solidFill>
                  <a:srgbClr val="000000"/>
                </a:solidFill>
                <a:latin typeface="Jameel Noori Nastaleeq" pitchFamily="2" charset="-78"/>
                <a:cs typeface="Jameel Noori Nastaleeq" pitchFamily="2" charset="-78"/>
              </a:rPr>
              <a:t>۔</a:t>
            </a:r>
            <a:endParaRPr sz="5400" smtClean="0">
              <a:solidFill>
                <a:srgbClr val="000000"/>
              </a:solidFill>
              <a:latin typeface="Jameel Noori Nastaleeq" pitchFamily="2" charset="-78"/>
              <a:cs typeface="Jameel Noori Nastaleeq" pitchFamily="2" charset="-78"/>
            </a:endParaRP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سوالات :</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ایسی صورتحال کے بارے میں آپ کے کیا احساسات ہیں؟</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 کیا نرس کو   اضافی رقم  دینا  غلط اقدام ہوگا؟</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ایسی صورتحال میں  آپ کیا کریں گے؟</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ایسی صورتحال میں آپ کیا کر سکتے ہیں؟</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a:t>
            </a:r>
            <a:endParaRPr lang="en-US" sz="5000" dirty="0">
              <a:solidFill>
                <a:srgbClr val="000000"/>
              </a:solidFill>
              <a:latin typeface="Jameel Noori Nastaleeq" pitchFamily="2" charset="-78"/>
              <a:cs typeface="Jameel Noori Nastaleeq" pitchFamily="2" charset="-78"/>
            </a:endParaRPr>
          </a:p>
        </p:txBody>
      </p:sp>
      <p:sp>
        <p:nvSpPr>
          <p:cNvPr id="13"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5"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29499021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816429"/>
            <a:ext cx="18372991" cy="932764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پانچواں  مرحلہ :		</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پالیسیوں </a:t>
            </a:r>
            <a:r>
              <a:rPr lang="ur-PK" sz="5400" b="1" dirty="0">
                <a:solidFill>
                  <a:srgbClr val="000000"/>
                </a:solidFill>
                <a:latin typeface="Jameel Noori Nastaleeq" pitchFamily="2" charset="-78"/>
                <a:cs typeface="Jameel Noori Nastaleeq" pitchFamily="2" charset="-78"/>
              </a:rPr>
              <a:t>کا مطالعہ کرتے رہئے اور اُنھیں بہتر سے بہتر بنانے کی کوشش جاری رکھیئے۔</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سماج </a:t>
            </a:r>
            <a:r>
              <a:rPr lang="ur-PK" sz="5400" dirty="0">
                <a:solidFill>
                  <a:srgbClr val="000000"/>
                </a:solidFill>
                <a:latin typeface="Jameel Noori Nastaleeq" pitchFamily="2" charset="-78"/>
                <a:cs typeface="Jameel Noori Nastaleeq" pitchFamily="2" charset="-78"/>
              </a:rPr>
              <a:t>افراد اور اداروں میں تبدیلی کا عمل جاری رہتا ہے۔ اِس بات کا خیال رکھئے کہ وقت کے ساتھ ساتھ آپ </a:t>
            </a:r>
            <a:r>
              <a:rPr lang="ur-PK" sz="5400" dirty="0" smtClean="0">
                <a:solidFill>
                  <a:srgbClr val="000000"/>
                </a:solidFill>
                <a:latin typeface="Jameel Noori Nastaleeq" pitchFamily="2" charset="-78"/>
                <a:cs typeface="Jameel Noori Nastaleeq" pitchFamily="2" charset="-78"/>
              </a:rPr>
              <a:t>کے</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ادارے کی پالیسیوں اور طریقہء کار میں بھی تبدیلی آئے تاکہ وہ آپکے اداروں کے اغراض و مقاصد کے مطابق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ہوں اور ملکی قوانین کے مطابق بھی ہوں</a:t>
            </a:r>
            <a:r>
              <a:rPr lang="ur-PK" sz="5400"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شرکاء </a:t>
            </a:r>
            <a:r>
              <a:rPr lang="ur-PK" sz="5400" dirty="0">
                <a:solidFill>
                  <a:srgbClr val="000000"/>
                </a:solidFill>
                <a:latin typeface="Jameel Noori Nastaleeq" pitchFamily="2" charset="-78"/>
                <a:cs typeface="Jameel Noori Nastaleeq" pitchFamily="2" charset="-78"/>
              </a:rPr>
              <a:t>سے معلوم کیجئے کہ مستقل تبدیلیاں کیوں اہم ہیں۔</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9965717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718457"/>
            <a:ext cx="18372991" cy="952154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پالیسی کی </a:t>
            </a:r>
            <a:r>
              <a:rPr lang="ur-PK" sz="8000" b="1" dirty="0" smtClean="0">
                <a:solidFill>
                  <a:srgbClr val="002060"/>
                </a:solidFill>
                <a:latin typeface="Jameel Noori Nastaleeq" pitchFamily="2" charset="-78"/>
                <a:cs typeface="Jameel Noori Nastaleeq" pitchFamily="2" charset="-78"/>
              </a:rPr>
              <a:t>مثال</a:t>
            </a:r>
          </a:p>
          <a:p>
            <a:pPr algn="r" rtl="1"/>
            <a:endParaRPr sz="8000">
              <a:solidFill>
                <a:srgbClr val="002060"/>
              </a:solidFill>
              <a:latin typeface="Jameel Noori Nastaleeq" pitchFamily="2" charset="-78"/>
              <a:cs typeface="Jameel Noori Nastaleeq" pitchFamily="2" charset="-78"/>
            </a:endParaRPr>
          </a:p>
          <a:p>
            <a:pPr algn="r" rtl="1"/>
            <a:r>
              <a:rPr lang="ur-PK" b="1" dirty="0" smtClean="0">
                <a:solidFill>
                  <a:srgbClr val="000000"/>
                </a:solidFill>
                <a:latin typeface="Jameel Noori Nastaleeq" pitchFamily="2" charset="-78"/>
                <a:cs typeface="Jameel Noori Nastaleeq" pitchFamily="2" charset="-78"/>
              </a:rPr>
              <a:t>مفادات </a:t>
            </a:r>
            <a:r>
              <a:rPr lang="ur-PK" b="1" dirty="0">
                <a:solidFill>
                  <a:srgbClr val="000000"/>
                </a:solidFill>
                <a:latin typeface="Jameel Noori Nastaleeq" pitchFamily="2" charset="-78"/>
                <a:cs typeface="Jameel Noori Nastaleeq" pitchFamily="2" charset="-78"/>
              </a:rPr>
              <a:t>کا ٹکراؤ:۔</a:t>
            </a:r>
            <a:endParaRPr>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اسٹاف </a:t>
            </a:r>
            <a:r>
              <a:rPr lang="ur-PK" sz="5400" dirty="0">
                <a:solidFill>
                  <a:srgbClr val="000000"/>
                </a:solidFill>
                <a:latin typeface="Jameel Noori Nastaleeq" pitchFamily="2" charset="-78"/>
                <a:cs typeface="Jameel Noori Nastaleeq" pitchFamily="2" charset="-78"/>
              </a:rPr>
              <a:t>کے ممبر کو ایسی صورتحال سے گریز کرنا چاہئے جہاں اُسکے ذاتی مفادات  اور ادارے کے مفادات </a:t>
            </a:r>
            <a:r>
              <a:rPr lang="ur-PK" sz="5400" dirty="0" smtClean="0">
                <a:solidFill>
                  <a:srgbClr val="000000"/>
                </a:solidFill>
                <a:latin typeface="Jameel Noori Nastaleeq" pitchFamily="2" charset="-78"/>
                <a:cs typeface="Jameel Noori Nastaleeq" pitchFamily="2" charset="-78"/>
              </a:rPr>
              <a:t>سے </a:t>
            </a:r>
            <a:r>
              <a:rPr lang="ur-PK" sz="5400" dirty="0">
                <a:solidFill>
                  <a:srgbClr val="000000"/>
                </a:solidFill>
                <a:latin typeface="Jameel Noori Nastaleeq" pitchFamily="2" charset="-78"/>
                <a:cs typeface="Jameel Noori Nastaleeq" pitchFamily="2" charset="-78"/>
              </a:rPr>
              <a:t>ٹکراؤ </a:t>
            </a:r>
            <a:endParaRPr lang="ur-PK" sz="5400" dirty="0" smtClean="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ہے۔ایسی صورتحال </a:t>
            </a:r>
            <a:r>
              <a:rPr lang="ur-PK" sz="5400" dirty="0">
                <a:solidFill>
                  <a:srgbClr val="000000"/>
                </a:solidFill>
                <a:latin typeface="Jameel Noori Nastaleeq" pitchFamily="2" charset="-78"/>
                <a:cs typeface="Jameel Noori Nastaleeq" pitchFamily="2" charset="-78"/>
              </a:rPr>
              <a:t>میں جہاں اُسکے ذاتی مفادات اور ادارے کے مفادات متصادم  ہوں اُس صورت </a:t>
            </a:r>
            <a:r>
              <a:rPr lang="ur-PK" sz="5400" dirty="0" smtClean="0">
                <a:solidFill>
                  <a:srgbClr val="000000"/>
                </a:solidFill>
                <a:latin typeface="Jameel Noori Nastaleeq" pitchFamily="2" charset="-78"/>
                <a:cs typeface="Jameel Noori Nastaleeq" pitchFamily="2" charset="-78"/>
              </a:rPr>
              <a:t>میں </a:t>
            </a:r>
            <a:r>
              <a:rPr lang="ur-PK" sz="5400" dirty="0">
                <a:solidFill>
                  <a:srgbClr val="000000"/>
                </a:solidFill>
                <a:latin typeface="Jameel Noori Nastaleeq" pitchFamily="2" charset="-78"/>
                <a:cs typeface="Jameel Noori Nastaleeq" pitchFamily="2" charset="-78"/>
              </a:rPr>
              <a:t>اسے خود </a:t>
            </a:r>
            <a:r>
              <a:rPr lang="ur-PK" sz="5400" dirty="0" smtClean="0">
                <a:solidFill>
                  <a:srgbClr val="000000"/>
                </a:solidFill>
                <a:latin typeface="Jameel Noori Nastaleeq" pitchFamily="2" charset="-78"/>
                <a:cs typeface="Jameel Noori Nastaleeq" pitchFamily="2" charset="-78"/>
              </a:rPr>
              <a:t>سے</a:t>
            </a:r>
          </a:p>
          <a:p>
            <a:pPr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فیصلہ نہیں کرنا </a:t>
            </a:r>
            <a:r>
              <a:rPr lang="ur-PK" sz="5400" dirty="0" smtClean="0">
                <a:solidFill>
                  <a:srgbClr val="000000"/>
                </a:solidFill>
                <a:latin typeface="Jameel Noori Nastaleeq" pitchFamily="2" charset="-78"/>
                <a:cs typeface="Jameel Noori Nastaleeq" pitchFamily="2" charset="-78"/>
              </a:rPr>
              <a:t>چاہیئے </a:t>
            </a:r>
            <a:r>
              <a:rPr lang="ur-PK" sz="5400" dirty="0">
                <a:solidFill>
                  <a:srgbClr val="000000"/>
                </a:solidFill>
                <a:latin typeface="Jameel Noori Nastaleeq" pitchFamily="2" charset="-78"/>
                <a:cs typeface="Jameel Noori Nastaleeq" pitchFamily="2" charset="-78"/>
              </a:rPr>
              <a:t>بلکہ اپنے سپروائزر سے صلاح مشورہ کرنا چاہیئے۔ اور فیصلہ اُن پر چھوڑ دینا چاہیئے</a:t>
            </a:r>
            <a:r>
              <a:rPr lang="ur-PK" sz="5400" dirty="0" smtClean="0">
                <a:solidFill>
                  <a:srgbClr val="000000"/>
                </a:solidFill>
                <a:latin typeface="Jameel Noori Nastaleeq" pitchFamily="2" charset="-78"/>
                <a:cs typeface="Jameel Noori Nastaleeq" pitchFamily="2" charset="-78"/>
              </a:rPr>
              <a:t>۔</a:t>
            </a:r>
          </a:p>
          <a:p>
            <a:pPr algn="r" rtl="1"/>
            <a:r>
              <a:rPr lang="ur-PK" sz="5400" dirty="0" smtClean="0">
                <a:solidFill>
                  <a:srgbClr val="000000"/>
                </a:solidFill>
                <a:latin typeface="Jameel Noori Nastaleeq" pitchFamily="2" charset="-78"/>
                <a:cs typeface="Jameel Noori Nastaleeq" pitchFamily="2" charset="-78"/>
              </a:rPr>
              <a:t>مفادات </a:t>
            </a:r>
            <a:r>
              <a:rPr lang="ur-PK" sz="5400" dirty="0">
                <a:solidFill>
                  <a:srgbClr val="000000"/>
                </a:solidFill>
                <a:latin typeface="Jameel Noori Nastaleeq" pitchFamily="2" charset="-78"/>
                <a:cs typeface="Jameel Noori Nastaleeq" pitchFamily="2" charset="-78"/>
              </a:rPr>
              <a:t>کا ٹکراؤ، ذاتی اور مالی تعلقات، مفادات کے ٹکراؤ کی صورتحال تب پیدا ہوتی ہے جب اسٹاف ممبر کے </a:t>
            </a:r>
            <a:r>
              <a:rPr lang="ur-PK" sz="5400" dirty="0" smtClean="0">
                <a:solidFill>
                  <a:srgbClr val="000000"/>
                </a:solidFill>
                <a:latin typeface="Jameel Noori Nastaleeq" pitchFamily="2" charset="-78"/>
                <a:cs typeface="Jameel Noori Nastaleeq" pitchFamily="2" charset="-78"/>
              </a:rPr>
              <a:t>ذاتی</a:t>
            </a:r>
          </a:p>
          <a:p>
            <a:pPr algn="r" rtl="1"/>
            <a:r>
              <a:rPr lang="ur-PK" sz="5400" dirty="0" smtClean="0">
                <a:solidFill>
                  <a:srgbClr val="000000"/>
                </a:solidFill>
                <a:latin typeface="Jameel Noori Nastaleeq" pitchFamily="2" charset="-78"/>
                <a:cs typeface="Jameel Noori Nastaleeq" pitchFamily="2" charset="-78"/>
              </a:rPr>
              <a:t> مفادات ادارے </a:t>
            </a:r>
            <a:r>
              <a:rPr lang="ur-PK" sz="5400" dirty="0">
                <a:solidFill>
                  <a:srgbClr val="000000"/>
                </a:solidFill>
                <a:latin typeface="Jameel Noori Nastaleeq" pitchFamily="2" charset="-78"/>
                <a:cs typeface="Jameel Noori Nastaleeq" pitchFamily="2" charset="-78"/>
              </a:rPr>
              <a:t>کے مفادات کے آڑے آجائیں۔</a:t>
            </a:r>
            <a:endParaRPr sz="5400">
              <a:solidFill>
                <a:srgbClr val="000000"/>
              </a:solidFill>
              <a:latin typeface="Jameel Noori Nastaleeq" pitchFamily="2" charset="-78"/>
              <a:cs typeface="Jameel Noori Nastaleeq" pitchFamily="2" charset="-78"/>
            </a:endParaRPr>
          </a:p>
          <a:p>
            <a:pPr marL="884238" algn="r">
              <a:spcAft>
                <a:spcPts val="1200"/>
              </a:spcAft>
            </a:pPr>
            <a:r>
              <a:rPr lang="en-US" dirty="0" smtClean="0">
                <a:solidFill>
                  <a:srgbClr val="000000"/>
                </a:solidFill>
                <a:latin typeface="Jameel Noori Nastaleeq" pitchFamily="2" charset="-78"/>
                <a:cs typeface="Jameel Noori Nastaleeq" pitchFamily="2" charset="-78"/>
              </a:rPr>
              <a:t>.</a:t>
            </a:r>
            <a:endParaRPr lang="en-US"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20057481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816429"/>
            <a:ext cx="18372991" cy="1133640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پالیسی </a:t>
            </a:r>
            <a:r>
              <a:rPr lang="ur-PK" sz="8000" b="1" dirty="0">
                <a:solidFill>
                  <a:srgbClr val="002060"/>
                </a:solidFill>
                <a:latin typeface="Jameel Noori Nastaleeq" pitchFamily="2" charset="-78"/>
                <a:cs typeface="Jameel Noori Nastaleeq" pitchFamily="2" charset="-78"/>
              </a:rPr>
              <a:t>کی مثالیں۔	</a:t>
            </a:r>
            <a:endParaRPr sz="8000">
              <a:solidFill>
                <a:srgbClr val="002060"/>
              </a:solidFill>
              <a:latin typeface="Jameel Noori Nastaleeq" pitchFamily="2" charset="-78"/>
              <a:cs typeface="Jameel Noori Nastaleeq" pitchFamily="2" charset="-78"/>
            </a:endParaRPr>
          </a:p>
          <a:p>
            <a:pPr algn="r" rtl="1"/>
            <a:r>
              <a:rPr sz="5400" b="1">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فعال </a:t>
            </a:r>
            <a:r>
              <a:rPr lang="ur-PK" sz="5400" b="1" dirty="0">
                <a:solidFill>
                  <a:srgbClr val="000000"/>
                </a:solidFill>
                <a:latin typeface="Jameel Noori Nastaleeq" pitchFamily="2" charset="-78"/>
                <a:cs typeface="Jameel Noori Nastaleeq" pitchFamily="2" charset="-78"/>
              </a:rPr>
              <a:t>اور غیر فعال رشوتیں (لینے اور دینے والی رشوت)</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ادارے کی منظوری کے بغیر کام کے معاملات میں کسی بھی قسم کی مراعات حاصل کرنے کی اجازت نہیں ہے</a:t>
            </a:r>
            <a:r>
              <a:rPr lang="ur-PK" sz="5400"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سیرو تقریح اور کھانے پینے کی اشیاء۔</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جن افراد کا ادارے کے کام سے تعلق ہو اُن سے ادارے کے اسٹاف ممبران کو سیرو تفریح اور کھانے پینے کی اشیاء </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قبول کرنے کی اجازت نہیں ہے</a:t>
            </a:r>
            <a:r>
              <a:rPr lang="ur-PK" sz="5400"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ادارے کی جائیداد:۔</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ادارے کے اسٹاف ممبران کو ادارے کی جائیداد اور قیمتی اشیاء کا ذاتی استعمال اور خرید فروخت ممنوع ہے۔</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39852675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89857"/>
            <a:ext cx="18372991" cy="1270087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اسٹاف پالیسی:۔ </a:t>
            </a:r>
            <a:endParaRPr lang="ur-PK" sz="8000" b="1" dirty="0" smtClean="0">
              <a:solidFill>
                <a:srgbClr val="002060"/>
              </a:solidFill>
              <a:latin typeface="Jameel Noori Nastaleeq" pitchFamily="2" charset="-78"/>
              <a:cs typeface="Jameel Noori Nastaleeq" pitchFamily="2" charset="-78"/>
            </a:endParaRPr>
          </a:p>
          <a:p>
            <a:pPr algn="r" rtl="1"/>
            <a:endParaRPr sz="8000">
              <a:solidFill>
                <a:srgbClr val="00206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واضح </a:t>
            </a:r>
            <a:r>
              <a:rPr lang="ur-PK" sz="5400" dirty="0">
                <a:solidFill>
                  <a:srgbClr val="000000"/>
                </a:solidFill>
                <a:latin typeface="Jameel Noori Nastaleeq" pitchFamily="2" charset="-78"/>
                <a:cs typeface="Jameel Noori Nastaleeq" pitchFamily="2" charset="-78"/>
              </a:rPr>
              <a:t>پالیسیاں اور طریقہء کار نہایت ضروری ہیں۔ اگر پالیسیاں اور اصول و ضوابطہ ءموجود نا ہوں تو لوگوں سے عمل </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در </a:t>
            </a:r>
            <a:r>
              <a:rPr lang="ur-PK" sz="5400" dirty="0">
                <a:solidFill>
                  <a:srgbClr val="000000"/>
                </a:solidFill>
                <a:latin typeface="Jameel Noori Nastaleeq" pitchFamily="2" charset="-78"/>
                <a:cs typeface="Jameel Noori Nastaleeq" pitchFamily="2" charset="-78"/>
              </a:rPr>
              <a:t>آمد کی توقع نہیں رکھ سکتے</a:t>
            </a:r>
            <a:r>
              <a:rPr lang="ur-PK" sz="5400"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r>
              <a:rPr lang="ur-PK" sz="5400" b="1" dirty="0" smtClean="0">
                <a:solidFill>
                  <a:srgbClr val="000000"/>
                </a:solidFill>
                <a:latin typeface="Jameel Noori Nastaleeq" pitchFamily="2" charset="-78"/>
                <a:cs typeface="Jameel Noori Nastaleeq" pitchFamily="2" charset="-78"/>
              </a:rPr>
              <a:t>اسٹاف </a:t>
            </a:r>
            <a:r>
              <a:rPr lang="ur-PK" sz="5400" b="1" dirty="0">
                <a:solidFill>
                  <a:srgbClr val="000000"/>
                </a:solidFill>
                <a:latin typeface="Jameel Noori Nastaleeq" pitchFamily="2" charset="-78"/>
                <a:cs typeface="Jameel Noori Nastaleeq" pitchFamily="2" charset="-78"/>
              </a:rPr>
              <a:t>پالیسی کے مندرجات/ نکات کی مثالیں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ذاتی رویئے اور اخلاق</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ضروری اشیاء کا استعمال مثلاً چابیاں، کمپیوٹر، ٹیلفون، ای میل، انٹرنیٹ وغیرہ۔</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تحفظ، سیکورٹی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رازداری</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مالک اور ملازم کے حقوق</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خلاف ورزیوں کی صورت میں پابندیاں اور  سزائیں</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285107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6" y="1303030"/>
            <a:ext cx="20647024" cy="1169649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کیس اسٹڈی</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آپ </a:t>
            </a:r>
            <a:r>
              <a:rPr lang="ur-PK" sz="5400" dirty="0">
                <a:solidFill>
                  <a:srgbClr val="000000"/>
                </a:solidFill>
                <a:latin typeface="Jameel Noori Nastaleeq" pitchFamily="2" charset="-78"/>
                <a:cs typeface="Jameel Noori Nastaleeq" pitchFamily="2" charset="-78"/>
              </a:rPr>
              <a:t>ایک بڑی کمپنی میں پرچیز آفیسر ہیں اور بڑی خریداریوں کی ذمہ داری آپ پر ہے۔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آپ کی کمپنی کو پانچ  عدد  ٹویوٹا  ہائی ایس وین خریدنِی ہیں، آپ تین مختلف کار ڈیلرز  سے رابطہ کرتے ہیں اور اُنکی قیمتیں معلوم</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کرتے ہیں ۔ ان  ڈیلرز میں سے ایک آپکا  دوست ہے۔ جو آپکو یہ پیشکش کرتا ہے کہ اگر آپ اِسکی کمپنی سے گاڑیاں خریدیں گے</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تو اِس کے بدلے میں اِس کی کمپنی آپکی ذاتی  کار کی مفت سروس کِیا کرے گی، آپ اپنے دوست کی اِس پیشکش کو قبول کر لیتے ہیں</a:t>
            </a:r>
            <a:endParaRPr sz="5400">
              <a:solidFill>
                <a:srgbClr val="000000"/>
              </a:solidFill>
              <a:latin typeface="Jameel Noori Nastaleeq" pitchFamily="2" charset="-78"/>
              <a:cs typeface="Jameel Noori Nastaleeq" pitchFamily="2" charset="-78"/>
            </a:endParaRPr>
          </a:p>
          <a:p>
            <a:pPr algn="r" rtl="1"/>
            <a:r>
              <a:rPr lang="ur-PK" sz="5400" dirty="0">
                <a:solidFill>
                  <a:srgbClr val="000000"/>
                </a:solidFill>
                <a:latin typeface="Jameel Noori Nastaleeq" pitchFamily="2" charset="-78"/>
                <a:cs typeface="Jameel Noori Nastaleeq" pitchFamily="2" charset="-78"/>
              </a:rPr>
              <a:t> اور اس کی کمپنی سے گاڑیاں خریدنے کا   معاہدہ کر لیتے ہیں</a:t>
            </a:r>
            <a:r>
              <a:rPr lang="ur-PK" sz="5400" dirty="0" smtClean="0">
                <a:solidFill>
                  <a:srgbClr val="000000"/>
                </a:solidFill>
                <a:latin typeface="Jameel Noori Nastaleeq" pitchFamily="2" charset="-78"/>
                <a:cs typeface="Jameel Noori Nastaleeq" pitchFamily="2" charset="-78"/>
              </a:rPr>
              <a:t>۔</a:t>
            </a:r>
          </a:p>
          <a:p>
            <a:pPr algn="r" rtl="1"/>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سوالات</a:t>
            </a:r>
            <a:r>
              <a:rPr lang="ur-PK" sz="5400" dirty="0">
                <a:solidFill>
                  <a:srgbClr val="000000"/>
                </a:solidFill>
                <a:latin typeface="Jameel Noori Nastaleeq" pitchFamily="2" charset="-78"/>
                <a:cs typeface="Jameel Noori Nastaleeq" pitchFamily="2" charset="-78"/>
              </a:rPr>
              <a:t>:</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اس معاہدے کے بارے میں آپکا  کیا  خیال ہے؟</a:t>
            </a:r>
            <a:endParaRPr sz="5400">
              <a:solidFill>
                <a:srgbClr val="000000"/>
              </a:solidFill>
              <a:latin typeface="Jameel Noori Nastaleeq" pitchFamily="2" charset="-78"/>
              <a:cs typeface="Jameel Noori Nastaleeq" pitchFamily="2" charset="-78"/>
            </a:endParaRPr>
          </a:p>
          <a:p>
            <a:pPr lvl="0" algn="r" rtl="1"/>
            <a:r>
              <a:rPr lang="ur-PK" sz="5400" dirty="0">
                <a:solidFill>
                  <a:srgbClr val="000000"/>
                </a:solidFill>
                <a:latin typeface="Jameel Noori Nastaleeq" pitchFamily="2" charset="-78"/>
                <a:cs typeface="Jameel Noori Nastaleeq" pitchFamily="2" charset="-78"/>
              </a:rPr>
              <a:t>کیا آپ اس قسم کے معاملات کی درستگی کے لئے کچھ پالیسیاں اصُول و ضوابط مرتب کرنے کی تجاویز دے سکتے  ہیں ؟</a:t>
            </a:r>
            <a:endParaRPr sz="5400">
              <a:solidFill>
                <a:srgbClr val="000000"/>
              </a:solidFill>
              <a:latin typeface="Jameel Noori Nastaleeq" pitchFamily="2" charset="-78"/>
              <a:cs typeface="Jameel Noori Nastaleeq" pitchFamily="2" charset="-78"/>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xmlns="" val="36978467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979714"/>
            <a:ext cx="18372991" cy="767898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خریداری کی پالیسی کی مثال  </a:t>
            </a:r>
            <a:r>
              <a:rPr lang="ur-PK" sz="8000" b="1" dirty="0" smtClean="0">
                <a:solidFill>
                  <a:srgbClr val="002060"/>
                </a:solidFill>
                <a:latin typeface="Jameel Noori Nastaleeq" pitchFamily="2" charset="-78"/>
                <a:cs typeface="Jameel Noori Nastaleeq" pitchFamily="2" charset="-78"/>
              </a:rPr>
              <a:t>:</a:t>
            </a:r>
          </a:p>
          <a:p>
            <a:pPr algn="r" rtl="1"/>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خریداری:۔</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ادارے کی تمام خریداریوں کے لئے ایک بڑی کمیٹی کا قیام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یہ کمیٹی تمام خریداریوں کی ذمہ دار ہوگی۔ یہ کمیٹی خریداری کے شفاف اصول بنائے گی جن کی بدولت خریداری</a:t>
            </a:r>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کےمعاملات </a:t>
            </a:r>
            <a:r>
              <a:rPr lang="ur-PK" sz="5400" dirty="0">
                <a:solidFill>
                  <a:srgbClr val="000000"/>
                </a:solidFill>
                <a:latin typeface="Jameel Noori Nastaleeq" pitchFamily="2" charset="-78"/>
                <a:cs typeface="Jameel Noori Nastaleeq" pitchFamily="2" charset="-78"/>
              </a:rPr>
              <a:t>میں شفافیت اور ایمانداری بر قرار رہے۔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یہ کمیٹی  مونیٹر کرے گی تمام خریداری کے طریقے کار کو کو وہ اصولوں کے مطابق ہیں کہ نہیں۔</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3583189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47178"/>
            <a:ext cx="18372991" cy="767898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شفافیت </a:t>
            </a:r>
          </a:p>
          <a:p>
            <a:pPr algn="r" rtl="1"/>
            <a:endParaRPr sz="8000">
              <a:solidFill>
                <a:srgbClr val="002060"/>
              </a:solidFill>
              <a:latin typeface="Jameel Noori Nastaleeq" pitchFamily="2" charset="-78"/>
              <a:cs typeface="Jameel Noori Nastaleeq" pitchFamily="2" charset="-78"/>
            </a:endParaRPr>
          </a:p>
          <a:p>
            <a:pPr algn="r" rtl="1"/>
            <a:r>
              <a:rPr lang="ur-PK" sz="5400" b="1" dirty="0" smtClean="0">
                <a:solidFill>
                  <a:srgbClr val="000000"/>
                </a:solidFill>
                <a:latin typeface="Jameel Noori Nastaleeq" pitchFamily="2" charset="-78"/>
                <a:cs typeface="Jameel Noori Nastaleeq" pitchFamily="2" charset="-78"/>
              </a:rPr>
              <a:t>	شفافیت </a:t>
            </a:r>
            <a:r>
              <a:rPr lang="ur-PK" sz="5400" b="1" dirty="0">
                <a:solidFill>
                  <a:srgbClr val="000000"/>
                </a:solidFill>
                <a:latin typeface="Jameel Noori Nastaleeq" pitchFamily="2" charset="-78"/>
                <a:cs typeface="Jameel Noori Nastaleeq" pitchFamily="2" charset="-78"/>
              </a:rPr>
              <a:t>کی تعریف :۔</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ادارے کے معاملات کو اِس طریقے سے چلانا کہ آپ کے اعمال کی جانچ اور پڑتال کی جاسکے۔</a:t>
            </a:r>
            <a:endParaRPr sz="5400">
              <a:solidFill>
                <a:srgbClr val="000000"/>
              </a:solidFill>
              <a:latin typeface="Jameel Noori Nastaleeq" pitchFamily="2" charset="-78"/>
              <a:cs typeface="Jameel Noori Nastaleeq" pitchFamily="2" charset="-78"/>
            </a:endParaRPr>
          </a:p>
          <a:p>
            <a:pPr marL="914400" lvl="0" indent="-914400" algn="r" rtl="1">
              <a:buFont typeface="+mj-lt"/>
              <a:buAutoNum type="arabicPeriod"/>
            </a:pPr>
            <a:r>
              <a:rPr lang="ur-PK" sz="5400" dirty="0">
                <a:solidFill>
                  <a:srgbClr val="000000"/>
                </a:solidFill>
                <a:latin typeface="Jameel Noori Nastaleeq" pitchFamily="2" charset="-78"/>
                <a:cs typeface="Jameel Noori Nastaleeq" pitchFamily="2" charset="-78"/>
              </a:rPr>
              <a:t>ادارے اور اُس میں کام کرنے والے افراد  کے درمیان معاملات کا واضح اور شفاف ہونا، شفافیت کے فسلفسے</a:t>
            </a:r>
            <a:endParaRPr sz="5400">
              <a:solidFill>
                <a:srgbClr val="000000"/>
              </a:solidFill>
              <a:latin typeface="Jameel Noori Nastaleeq" pitchFamily="2" charset="-78"/>
              <a:cs typeface="Jameel Noori Nastaleeq" pitchFamily="2" charset="-78"/>
            </a:endParaRPr>
          </a:p>
          <a:p>
            <a:pPr marL="914400" indent="-914400" algn="r" rtl="1"/>
            <a:r>
              <a:rPr sz="5400" smtClean="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کی </a:t>
            </a:r>
            <a:r>
              <a:rPr lang="ur-PK" sz="5400" dirty="0">
                <a:solidFill>
                  <a:srgbClr val="000000"/>
                </a:solidFill>
                <a:latin typeface="Jameel Noori Nastaleeq" pitchFamily="2" charset="-78"/>
                <a:cs typeface="Jameel Noori Nastaleeq" pitchFamily="2" charset="-78"/>
              </a:rPr>
              <a:t>بنیاد ہے</a:t>
            </a:r>
            <a:r>
              <a:rPr lang="ur-PK" sz="5400" dirty="0" smtClean="0">
                <a:solidFill>
                  <a:srgbClr val="000000"/>
                </a:solidFill>
                <a:latin typeface="Jameel Noori Nastaleeq" pitchFamily="2" charset="-78"/>
                <a:cs typeface="Jameel Noori Nastaleeq" pitchFamily="2" charset="-78"/>
              </a:rPr>
              <a:t>۔</a:t>
            </a:r>
          </a:p>
          <a:p>
            <a:pPr marL="914400" lvl="0" indent="-914400" algn="r" rtl="1"/>
            <a:r>
              <a:rPr sz="5400" smtClean="0">
                <a:solidFill>
                  <a:srgbClr val="000000"/>
                </a:solidFill>
                <a:latin typeface="Jameel Noori Nastaleeq" pitchFamily="2" charset="-78"/>
                <a:cs typeface="Jameel Noori Nastaleeq" pitchFamily="2" charset="-78"/>
              </a:rPr>
              <a:t>.</a:t>
            </a:r>
            <a:r>
              <a:rPr sz="5400" smtClean="0">
                <a:solidFill>
                  <a:srgbClr val="000000"/>
                </a:solidFill>
                <a:latin typeface="Jameel Noori Nastaleeq" pitchFamily="2" charset="-78"/>
                <a:cs typeface="Jameel Noori Nastaleeq" pitchFamily="2" charset="-78"/>
              </a:rPr>
              <a:t>3 </a:t>
            </a:r>
            <a:r>
              <a:rPr lang="ur-PK" sz="5400" dirty="0" smtClean="0">
                <a:solidFill>
                  <a:srgbClr val="000000"/>
                </a:solidFill>
                <a:latin typeface="Jameel Noori Nastaleeq" pitchFamily="2" charset="-78"/>
                <a:cs typeface="Jameel Noori Nastaleeq" pitchFamily="2" charset="-78"/>
              </a:rPr>
              <a:t>آسانی </a:t>
            </a:r>
            <a:r>
              <a:rPr lang="ur-PK" sz="5400" dirty="0">
                <a:solidFill>
                  <a:srgbClr val="000000"/>
                </a:solidFill>
                <a:latin typeface="Jameel Noori Nastaleeq" pitchFamily="2" charset="-78"/>
                <a:cs typeface="Jameel Noori Nastaleeq" pitchFamily="2" charset="-78"/>
              </a:rPr>
              <a:t>سے دیکھے جانا اور سمجھ میں آجانا، ایماندار اور کھلا ہوا، پوشیدہ نا ہونا۔</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13820080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51114" y="914400"/>
            <a:ext cx="20827721" cy="832326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smtClean="0">
                <a:solidFill>
                  <a:srgbClr val="002060"/>
                </a:solidFill>
                <a:latin typeface="Jameel Noori Nastaleeq" pitchFamily="2" charset="-78"/>
                <a:cs typeface="Jameel Noori Nastaleeq" pitchFamily="2" charset="-78"/>
              </a:rPr>
              <a:t>شفافیت </a:t>
            </a:r>
            <a:r>
              <a:rPr lang="ur-PK" sz="8000" b="1" dirty="0">
                <a:solidFill>
                  <a:srgbClr val="002060"/>
                </a:solidFill>
                <a:latin typeface="Jameel Noori Nastaleeq" pitchFamily="2" charset="-78"/>
                <a:cs typeface="Jameel Noori Nastaleeq" pitchFamily="2" charset="-78"/>
              </a:rPr>
              <a:t>:۔</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اصولی طور پر سرکاری افسران ،حکومتی عہدیداران، اور اداروں کے اعلی عہدیدارن کی یہ ذمہ داری ہے کہ وہ اپنے معاملات </a:t>
            </a:r>
            <a:r>
              <a:rPr lang="ur-PK" sz="5400" dirty="0" smtClean="0">
                <a:solidFill>
                  <a:srgbClr val="000000"/>
                </a:solidFill>
                <a:latin typeface="Jameel Noori Nastaleeq" pitchFamily="2" charset="-78"/>
                <a:cs typeface="Jameel Noori Nastaleeq" pitchFamily="2" charset="-78"/>
              </a:rPr>
              <a:t>میں</a:t>
            </a: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شفافیت کو اپنائیں اور معاملات کو اِس طرح چلائیں کہ جنھیں  با آسانی سمجھا جا سکے</a:t>
            </a:r>
            <a:r>
              <a:rPr lang="ur-PK" sz="5400" dirty="0" smtClean="0">
                <a:solidFill>
                  <a:srgbClr val="000000"/>
                </a:solidFill>
                <a:latin typeface="Jameel Noori Nastaleeq" pitchFamily="2" charset="-78"/>
                <a:cs typeface="Jameel Noori Nastaleeq" pitchFamily="2" charset="-78"/>
              </a:rPr>
              <a:t>۔</a:t>
            </a:r>
            <a:endParaRPr sz="5400" smtClean="0">
              <a:solidFill>
                <a:srgbClr val="000000"/>
              </a:solidFill>
              <a:latin typeface="Jameel Noori Nastaleeq" pitchFamily="2" charset="-78"/>
              <a:cs typeface="Jameel Noori Nastaleeq" pitchFamily="2" charset="-78"/>
            </a:endParaRPr>
          </a:p>
          <a:p>
            <a:pPr lvl="0" algn="r" rtl="1">
              <a:buFont typeface="Arial" pitchFamily="34" charset="0"/>
              <a:buChar char="•"/>
            </a:pP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صرف معلومات کا موجود ہونا ہی شفافیت کے لئے  کافی نہیں ہوتا۔ڈھیر ساری اور پیچیدہ صورت میں معلومات </a:t>
            </a:r>
            <a:r>
              <a:rPr lang="ur-PK" sz="5400" dirty="0" smtClean="0">
                <a:solidFill>
                  <a:srgbClr val="000000"/>
                </a:solidFill>
                <a:latin typeface="Jameel Noori Nastaleeq" pitchFamily="2" charset="-78"/>
                <a:cs typeface="Jameel Noori Nastaleeq" pitchFamily="2" charset="-78"/>
              </a:rPr>
              <a:t>کی</a:t>
            </a:r>
            <a:r>
              <a:rPr lang="ur-PK" sz="5400" dirty="0">
                <a:solidFill>
                  <a:srgbClr val="000000"/>
                </a:solidFill>
                <a:latin typeface="Jameel Noori Nastaleeq" pitchFamily="2" charset="-78"/>
                <a:cs typeface="Jameel Noori Nastaleeq" pitchFamily="2" charset="-78"/>
              </a:rPr>
              <a:t> </a:t>
            </a:r>
            <a:r>
              <a:rPr lang="ur-PK" sz="5400" dirty="0" smtClean="0">
                <a:solidFill>
                  <a:srgbClr val="000000"/>
                </a:solidFill>
                <a:latin typeface="Jameel Noori Nastaleeq" pitchFamily="2" charset="-78"/>
                <a:cs typeface="Jameel Noori Nastaleeq" pitchFamily="2" charset="-78"/>
              </a:rPr>
              <a:t>موجودگی شفافیت</a:t>
            </a:r>
          </a:p>
          <a:p>
            <a:pPr lvl="0" algn="r" rtl="1"/>
            <a:r>
              <a:rPr lang="ur-PK" sz="5400" dirty="0" smtClean="0">
                <a:solidFill>
                  <a:srgbClr val="000000"/>
                </a:solidFill>
                <a:latin typeface="Jameel Noori Nastaleeq" pitchFamily="2" charset="-78"/>
                <a:cs typeface="Jameel Noori Nastaleeq" pitchFamily="2" charset="-78"/>
              </a:rPr>
              <a:t> </a:t>
            </a:r>
            <a:r>
              <a:rPr lang="ur-PK" sz="5400" dirty="0">
                <a:solidFill>
                  <a:srgbClr val="000000"/>
                </a:solidFill>
                <a:latin typeface="Jameel Noori Nastaleeq" pitchFamily="2" charset="-78"/>
                <a:cs typeface="Jameel Noori Nastaleeq" pitchFamily="2" charset="-78"/>
              </a:rPr>
              <a:t>کے بجائے سمجھنے میں مشکل بھی ہوسکتی ہے۔</a:t>
            </a:r>
            <a:endParaRPr sz="5400">
              <a:solidFill>
                <a:srgbClr val="000000"/>
              </a:solidFill>
              <a:latin typeface="Jameel Noori Nastaleeq" pitchFamily="2" charset="-78"/>
              <a:cs typeface="Jameel Noori Nastaleeq" pitchFamily="2" charset="-78"/>
            </a:endParaRPr>
          </a:p>
          <a:p>
            <a:pPr marL="685800" indent="-685800" algn="r"/>
            <a:endParaRPr lang="en-US" sz="54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4395803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683330" y="1406426"/>
            <a:ext cx="18372991" cy="907834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شفافیت:۔</a:t>
            </a:r>
            <a:endParaRPr sz="8000">
              <a:solidFill>
                <a:srgbClr val="002060"/>
              </a:solidFill>
              <a:latin typeface="Jameel Noori Nastaleeq" pitchFamily="2" charset="-78"/>
              <a:cs typeface="Jameel Noori Nastaleeq" pitchFamily="2" charset="-78"/>
            </a:endParaRPr>
          </a:p>
          <a:p>
            <a:pPr algn="r" rtl="1"/>
            <a:endParaRPr sz="4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b="1" dirty="0">
                <a:solidFill>
                  <a:srgbClr val="000000"/>
                </a:solidFill>
                <a:latin typeface="Jameel Noori Nastaleeq" pitchFamily="2" charset="-78"/>
                <a:cs typeface="Jameel Noori Nastaleeq" pitchFamily="2" charset="-78"/>
              </a:rPr>
              <a:t>معلومات کو جمع کیجئے اور شائع کیجئے  تاکہ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یہ معاملات سے متعلق ہو سادہ الفاظ میں ہو لوگ اِس تک با آسانی پہنچ سکیں اور سمجھ سکیں</a:t>
            </a:r>
            <a:r>
              <a:rPr lang="ur-PK" sz="5400"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صیحح اور وقت کے مطابق ہو:۔ معلومات درست ہوں۔ اشاعت سے پہلے تمام اسٹیک ہولڈرز  (فریقین</a:t>
            </a:r>
            <a:r>
              <a:rPr lang="ur-PK" sz="5400" dirty="0" smtClean="0">
                <a:solidFill>
                  <a:srgbClr val="000000"/>
                </a:solidFill>
                <a:latin typeface="Jameel Noori Nastaleeq" pitchFamily="2" charset="-78"/>
                <a:cs typeface="Jameel Noori Nastaleeq" pitchFamily="2" charset="-78"/>
              </a:rPr>
              <a:t>)</a:t>
            </a:r>
          </a:p>
          <a:p>
            <a:pPr lvl="0" algn="r" rtl="1"/>
            <a:endParaRPr sz="5400">
              <a:solidFill>
                <a:srgbClr val="000000"/>
              </a:solidFill>
              <a:latin typeface="Jameel Noori Nastaleeq" pitchFamily="2" charset="-78"/>
              <a:cs typeface="Jameel Noori Nastaleeq" pitchFamily="2" charset="-78"/>
            </a:endParaRPr>
          </a:p>
          <a:p>
            <a:pPr algn="r" rtl="1"/>
            <a:r>
              <a:rPr lang="ur-PK" sz="5400" dirty="0" smtClean="0">
                <a:solidFill>
                  <a:srgbClr val="000000"/>
                </a:solidFill>
                <a:latin typeface="Jameel Noori Nastaleeq" pitchFamily="2" charset="-78"/>
                <a:cs typeface="Jameel Noori Nastaleeq" pitchFamily="2" charset="-78"/>
              </a:rPr>
              <a:t>اسے </a:t>
            </a:r>
            <a:r>
              <a:rPr lang="ur-PK" sz="5400" dirty="0">
                <a:solidFill>
                  <a:srgbClr val="000000"/>
                </a:solidFill>
                <a:latin typeface="Jameel Noori Nastaleeq" pitchFamily="2" charset="-78"/>
                <a:cs typeface="Jameel Noori Nastaleeq" pitchFamily="2" charset="-78"/>
              </a:rPr>
              <a:t>پڑھ کر اپنا نقطہء نظر دے سکیں۔ معلومات مکمل اور درست ہونی چائیں۔</a:t>
            </a:r>
            <a:endParaRPr sz="5400">
              <a:solidFill>
                <a:srgbClr val="000000"/>
              </a:solidFill>
              <a:latin typeface="Jameel Noori Nastaleeq" pitchFamily="2" charset="-78"/>
              <a:cs typeface="Jameel Noori Nastaleeq" pitchFamily="2" charset="-78"/>
            </a:endParaRPr>
          </a:p>
          <a:p>
            <a:pPr marL="685800" indent="-685800" algn="r">
              <a:buFont typeface="Arial" pitchFamily="34" charset="0"/>
              <a:buChar char="•"/>
            </a:pPr>
            <a:endParaRPr lang="en-US" sz="4600" dirty="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7728765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2" y="816429"/>
            <a:ext cx="18043422" cy="832326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rtl="1"/>
            <a:r>
              <a:rPr lang="ur-PK" sz="8000" b="1" dirty="0">
                <a:solidFill>
                  <a:srgbClr val="002060"/>
                </a:solidFill>
                <a:latin typeface="Jameel Noori Nastaleeq" pitchFamily="2" charset="-78"/>
                <a:cs typeface="Jameel Noori Nastaleeq" pitchFamily="2" charset="-78"/>
              </a:rPr>
              <a:t>مالی معاملات میں شفافیت:۔</a:t>
            </a:r>
            <a:endParaRPr sz="8000">
              <a:solidFill>
                <a:srgbClr val="00206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 </a:t>
            </a:r>
            <a:endParaRPr sz="5400">
              <a:solidFill>
                <a:srgbClr val="000000"/>
              </a:solidFill>
              <a:latin typeface="Jameel Noori Nastaleeq" pitchFamily="2" charset="-78"/>
              <a:cs typeface="Jameel Noori Nastaleeq" pitchFamily="2" charset="-78"/>
            </a:endParaRPr>
          </a:p>
          <a:p>
            <a:pPr algn="r" rtl="1"/>
            <a:r>
              <a:rPr lang="ur-PK" sz="5400" b="1" dirty="0">
                <a:solidFill>
                  <a:srgbClr val="000000"/>
                </a:solidFill>
                <a:latin typeface="Jameel Noori Nastaleeq" pitchFamily="2" charset="-78"/>
                <a:cs typeface="Jameel Noori Nastaleeq" pitchFamily="2" charset="-78"/>
              </a:rPr>
              <a:t>مالی پالیسی اور طریقے کار کی مثالیں: </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مختلف کاموں کے افراد کا چناؤ ۔۔۔۔ چیک پر دستخط اور بینک ٹرانسفر کیلئے مخصوص افراد کی تقرری</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 بِلوں، انؤائسوں  کی منظوری کیلئے مخصوص افراد کا انتخاب اور ذمہ داری۔</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اکاؤنٹس کا ایسا نظام جس میں ردو بدل نہیں کیا جاسکے۔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ایک بیرونی اکاؤنٹنٹ کی تقرری جو ادارے کے اکاؤنٹنگ  سٹم کی دیکھ بھال اور جانچ پڑتال کرے۔</a:t>
            </a:r>
            <a:endParaRPr sz="5400">
              <a:solidFill>
                <a:srgbClr val="000000"/>
              </a:solidFill>
              <a:latin typeface="Jameel Noori Nastaleeq" pitchFamily="2" charset="-78"/>
              <a:cs typeface="Jameel Noori Nastaleeq" pitchFamily="2" charset="-78"/>
            </a:endParaRPr>
          </a:p>
          <a:p>
            <a:pPr lvl="0" algn="r" rtl="1">
              <a:buFont typeface="Arial" pitchFamily="34" charset="0"/>
              <a:buChar char="•"/>
            </a:pPr>
            <a:r>
              <a:rPr lang="ur-PK" sz="5400" dirty="0">
                <a:solidFill>
                  <a:srgbClr val="000000"/>
                </a:solidFill>
                <a:latin typeface="Jameel Noori Nastaleeq" pitchFamily="2" charset="-78"/>
                <a:cs typeface="Jameel Noori Nastaleeq" pitchFamily="2" charset="-78"/>
              </a:rPr>
              <a:t>ایک رجسٹرڈ اور مستند آڈٹ فرم کے ذریعہ ادارے کا سالانہ آڈٹ کا انتظام۔</a:t>
            </a:r>
            <a:endParaRPr sz="5400">
              <a:solidFill>
                <a:srgbClr val="000000"/>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xmlns="" val="5399584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Epicenter">
      <a:dk1>
        <a:srgbClr val="737572"/>
      </a:dk1>
      <a:lt1>
        <a:sysClr val="window" lastClr="FFFFFF"/>
      </a:lt1>
      <a:dk2>
        <a:srgbClr val="445469"/>
      </a:dk2>
      <a:lt2>
        <a:srgbClr val="FFFFFF"/>
      </a:lt2>
      <a:accent1>
        <a:srgbClr val="393A56"/>
      </a:accent1>
      <a:accent2>
        <a:srgbClr val="5C4F69"/>
      </a:accent2>
      <a:accent3>
        <a:srgbClr val="8F4660"/>
      </a:accent3>
      <a:accent4>
        <a:srgbClr val="CE5969"/>
      </a:accent4>
      <a:accent5>
        <a:srgbClr val="FE994B"/>
      </a:accent5>
      <a:accent6>
        <a:srgbClr val="FCC448"/>
      </a:accent6>
      <a:hlink>
        <a:srgbClr val="8E4660"/>
      </a:hlink>
      <a:folHlink>
        <a:srgbClr val="FCC448"/>
      </a:folHlink>
    </a:clrScheme>
    <a:fontScheme name="Anti Corruption cours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38947</TotalTime>
  <Words>4772</Words>
  <Application>Microsoft Office PowerPoint</Application>
  <PresentationFormat>Custom</PresentationFormat>
  <Paragraphs>917</Paragraphs>
  <Slides>115</Slides>
  <Notes>11</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Default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Sigbjørn Pettersen Kiserud</dc:creator>
  <cp:lastModifiedBy>Ramchand</cp:lastModifiedBy>
  <cp:revision>4344</cp:revision>
  <dcterms:created xsi:type="dcterms:W3CDTF">2014-11-12T21:47:38Z</dcterms:created>
  <dcterms:modified xsi:type="dcterms:W3CDTF">2016-09-28T07:40:25Z</dcterms:modified>
</cp:coreProperties>
</file>