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43" r:id="rId2"/>
    <p:sldId id="289" r:id="rId3"/>
    <p:sldId id="258" r:id="rId4"/>
    <p:sldId id="322" r:id="rId5"/>
    <p:sldId id="323" r:id="rId6"/>
    <p:sldId id="324" r:id="rId7"/>
    <p:sldId id="325" r:id="rId8"/>
    <p:sldId id="326" r:id="rId9"/>
    <p:sldId id="331" r:id="rId10"/>
    <p:sldId id="338" r:id="rId11"/>
    <p:sldId id="332" r:id="rId12"/>
    <p:sldId id="333" r:id="rId13"/>
    <p:sldId id="334" r:id="rId14"/>
    <p:sldId id="344" r:id="rId15"/>
    <p:sldId id="335" r:id="rId16"/>
    <p:sldId id="336" r:id="rId17"/>
    <p:sldId id="337" r:id="rId18"/>
    <p:sldId id="345" r:id="rId19"/>
    <p:sldId id="327" r:id="rId20"/>
    <p:sldId id="328" r:id="rId21"/>
    <p:sldId id="329" r:id="rId22"/>
    <p:sldId id="341" r:id="rId23"/>
    <p:sldId id="346" r:id="rId24"/>
    <p:sldId id="347" r:id="rId25"/>
    <p:sldId id="34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94660"/>
  </p:normalViewPr>
  <p:slideViewPr>
    <p:cSldViewPr snapToGrid="0">
      <p:cViewPr varScale="1">
        <p:scale>
          <a:sx n="102" d="100"/>
          <a:sy n="102" d="100"/>
        </p:scale>
        <p:origin x="7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28CDB-F6B1-AA66-21B7-27CF56D0B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223632C-B3FF-47FA-C659-C86B3537F6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9851FD4-20A5-693E-AF02-F3CC1900E454}"/>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5" name="Footer Placeholder 4">
            <a:extLst>
              <a:ext uri="{FF2B5EF4-FFF2-40B4-BE49-F238E27FC236}">
                <a16:creationId xmlns:a16="http://schemas.microsoft.com/office/drawing/2014/main" id="{8B5470C9-6160-398F-2AA6-96E1F23D8D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891A3B3-C21F-EE65-004D-B8041001450E}"/>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799349577"/>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05DD-F083-5FCF-0DF6-63504FC9F26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C0B7326-3455-4E62-ABC0-F10988A5F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E55749D-5D01-6B41-150F-3E2CE18FFDE9}"/>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5" name="Footer Placeholder 4">
            <a:extLst>
              <a:ext uri="{FF2B5EF4-FFF2-40B4-BE49-F238E27FC236}">
                <a16:creationId xmlns:a16="http://schemas.microsoft.com/office/drawing/2014/main" id="{98445D89-13D9-8BB0-A4BE-B351DC8B451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EF483D0-DC27-73CE-AF16-9F0DDC10C3C5}"/>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2621067164"/>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0149D-9A12-5964-B9B9-A3BB65F306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A9D1568-9A3C-9E5E-826A-983471DE69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40EAE65-FCE4-A8BF-E19F-5042D02F889B}"/>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5" name="Footer Placeholder 4">
            <a:extLst>
              <a:ext uri="{FF2B5EF4-FFF2-40B4-BE49-F238E27FC236}">
                <a16:creationId xmlns:a16="http://schemas.microsoft.com/office/drawing/2014/main" id="{1C057A93-8DF5-9142-B80B-B5A109AD122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C0ACB1E-F374-9C13-796A-034146C70996}"/>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660582303"/>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9966-BBBE-342F-8026-F35E698C49F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ED7B0FA-4FCA-2483-C141-AF76DB4331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3467128-86B7-5F8F-5A26-61D95295C241}"/>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5" name="Footer Placeholder 4">
            <a:extLst>
              <a:ext uri="{FF2B5EF4-FFF2-40B4-BE49-F238E27FC236}">
                <a16:creationId xmlns:a16="http://schemas.microsoft.com/office/drawing/2014/main" id="{752C087C-464F-D71B-AA94-F7701311CC6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91DBE11-C720-8184-2335-D232F88D631B}"/>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300479789"/>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BF5E-DDA0-CCCC-3D68-D4BE45B4B5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0DDFC85-7DD4-E3AF-1383-0AF8B760F9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B4937C-A40C-805E-23ED-FFC3BBF89C95}"/>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5" name="Footer Placeholder 4">
            <a:extLst>
              <a:ext uri="{FF2B5EF4-FFF2-40B4-BE49-F238E27FC236}">
                <a16:creationId xmlns:a16="http://schemas.microsoft.com/office/drawing/2014/main" id="{17DCC7AE-3655-733E-4C5A-2B3BA9AF4EB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82D4591-0ED5-8D36-7BD0-96E0E6402B6B}"/>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974599262"/>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106E-3F2A-CEA1-1C1C-064081F2891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061B8C9-1B9F-B120-3399-FAD7C1B70F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22D0FD5-6449-1E19-AE41-F7CFB1EEF9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6096475-FE10-330C-8C0B-81FCC49E94EF}"/>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6" name="Footer Placeholder 5">
            <a:extLst>
              <a:ext uri="{FF2B5EF4-FFF2-40B4-BE49-F238E27FC236}">
                <a16:creationId xmlns:a16="http://schemas.microsoft.com/office/drawing/2014/main" id="{0FF43903-E222-67BB-858A-06FF0F13627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C664015-B037-1C50-9914-CF994479F1CD}"/>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3123462458"/>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E378-EF25-3CEA-3A85-B0B975FA4EA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2A69206-08C2-5077-08A0-5D847D4151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673D14-F1B2-4FD0-6E8F-4BFA1182DC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40907D8-F31D-663B-0100-0C7B16ADAB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9375F3-5B2B-60E2-42E8-A31D55ED6A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3E03599-9E3C-EEE8-2EA0-1CB7C151247D}"/>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8" name="Footer Placeholder 7">
            <a:extLst>
              <a:ext uri="{FF2B5EF4-FFF2-40B4-BE49-F238E27FC236}">
                <a16:creationId xmlns:a16="http://schemas.microsoft.com/office/drawing/2014/main" id="{83D5EB8C-FC1F-0A6A-920F-82B322610BA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09D916E-614F-FDF4-58B5-C18FBD03D60F}"/>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2752796376"/>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CB97-2C2F-572A-AC1E-4DBCD151266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08A3408-AEEA-85C4-0A58-8BB795870CDC}"/>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4" name="Footer Placeholder 3">
            <a:extLst>
              <a:ext uri="{FF2B5EF4-FFF2-40B4-BE49-F238E27FC236}">
                <a16:creationId xmlns:a16="http://schemas.microsoft.com/office/drawing/2014/main" id="{92A98BBF-E4E4-E9D6-14B5-A620AB0957C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8BE1C91-75D4-B21D-8C65-D27E2B924F97}"/>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329110799"/>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89F94-1FF8-13DF-0E5C-ABF1EDBADD60}"/>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3" name="Footer Placeholder 2">
            <a:extLst>
              <a:ext uri="{FF2B5EF4-FFF2-40B4-BE49-F238E27FC236}">
                <a16:creationId xmlns:a16="http://schemas.microsoft.com/office/drawing/2014/main" id="{24E24D9D-2661-14D6-7C3E-50135E396816}"/>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3B068E9-605F-EBFC-7385-E00279D99944}"/>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3127706480"/>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0DDE-C93D-D924-1AB3-43D105436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07B0B21-9432-7EA7-DD21-71191B178C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47DF3EA-2588-B359-9CBC-F54BB8C19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CEE93-55EF-DCB1-F459-188A8ABF9EC2}"/>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6" name="Footer Placeholder 5">
            <a:extLst>
              <a:ext uri="{FF2B5EF4-FFF2-40B4-BE49-F238E27FC236}">
                <a16:creationId xmlns:a16="http://schemas.microsoft.com/office/drawing/2014/main" id="{6110710E-57E2-9E3A-126F-3B30A70B3EC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607CA19-37D3-D66F-2B66-74DBF9CD442F}"/>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2404699476"/>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C213-3D6A-AC84-C66E-0A4442ED9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9597948-C2B1-A37C-434D-C61B027A2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3854D27-A7D0-6A46-1E40-AE815108D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3E1DCD-B60B-8048-C147-886E7F3358AA}"/>
              </a:ext>
            </a:extLst>
          </p:cNvPr>
          <p:cNvSpPr>
            <a:spLocks noGrp="1"/>
          </p:cNvSpPr>
          <p:nvPr>
            <p:ph type="dt" sz="half" idx="10"/>
          </p:nvPr>
        </p:nvSpPr>
        <p:spPr/>
        <p:txBody>
          <a:bodyPr/>
          <a:lstStyle/>
          <a:p>
            <a:fld id="{5FBF3CEE-9592-4135-92ED-AFFC708E9536}" type="datetimeFigureOut">
              <a:rPr lang="en-IN" smtClean="0"/>
              <a:t>23-04-2024</a:t>
            </a:fld>
            <a:endParaRPr lang="en-IN"/>
          </a:p>
        </p:txBody>
      </p:sp>
      <p:sp>
        <p:nvSpPr>
          <p:cNvPr id="6" name="Footer Placeholder 5">
            <a:extLst>
              <a:ext uri="{FF2B5EF4-FFF2-40B4-BE49-F238E27FC236}">
                <a16:creationId xmlns:a16="http://schemas.microsoft.com/office/drawing/2014/main" id="{58A79460-741C-394B-BE16-578CB617EBB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4227EA2-CBFB-BB8F-FDF3-D536EF5224B5}"/>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017060890"/>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FCED3B-D17E-A4CF-2306-8D901FB9A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17AD92D-43E7-E1B8-56C7-02C8040AB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1572C69-9780-E1C4-19FF-0F7A4787B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F3CEE-9592-4135-92ED-AFFC708E9536}" type="datetimeFigureOut">
              <a:rPr lang="en-IN" smtClean="0"/>
              <a:t>23-04-2024</a:t>
            </a:fld>
            <a:endParaRPr lang="en-IN"/>
          </a:p>
        </p:txBody>
      </p:sp>
      <p:sp>
        <p:nvSpPr>
          <p:cNvPr id="5" name="Footer Placeholder 4">
            <a:extLst>
              <a:ext uri="{FF2B5EF4-FFF2-40B4-BE49-F238E27FC236}">
                <a16:creationId xmlns:a16="http://schemas.microsoft.com/office/drawing/2014/main" id="{94568B47-8652-FFD2-CAD9-91FC939BD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16173DD-3625-D7A5-6300-E811ECCA3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5022B-114E-4526-9DF6-8F6A23DA88ED}" type="slidenum">
              <a:rPr lang="en-IN" smtClean="0"/>
              <a:t>‹nr.›</a:t>
            </a:fld>
            <a:endParaRPr lang="en-IN"/>
          </a:p>
        </p:txBody>
      </p:sp>
    </p:spTree>
    <p:extLst>
      <p:ext uri="{BB962C8B-B14F-4D97-AF65-F5344CB8AC3E}">
        <p14:creationId xmlns:p14="http://schemas.microsoft.com/office/powerpoint/2010/main" val="139467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mp4"/><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P3"/><Relationship Id="rId4" Type="http://schemas.microsoft.com/office/2007/relationships/media" Target="../media/media2.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70C25DB-D88F-A489-259D-F996D007F2AE}"/>
              </a:ext>
            </a:extLst>
          </p:cNvPr>
          <p:cNvPicPr>
            <a:picLocks noChangeAspect="1"/>
          </p:cNvPicPr>
          <p:nvPr>
            <a:videoFile r:link="rId2"/>
            <p:extLst>
              <p:ext uri="{DAA4B4D4-6D71-4841-9C94-3DE7FCFB9230}">
                <p14:media xmlns:p14="http://schemas.microsoft.com/office/powerpoint/2010/main" r:embed="rId3">
                  <p14:trim end="13376"/>
                </p14:media>
              </p:ext>
            </p:extLst>
          </p:nvPr>
        </p:nvPicPr>
        <p:blipFill>
          <a:blip r:embed="rId7"/>
          <a:stretch>
            <a:fillRect/>
          </a:stretch>
        </p:blipFill>
        <p:spPr>
          <a:xfrm>
            <a:off x="0" y="11907"/>
            <a:ext cx="12192000" cy="6846093"/>
          </a:xfrm>
          <a:prstGeom prst="rect">
            <a:avLst/>
          </a:prstGeom>
        </p:spPr>
      </p:pic>
      <p:sp>
        <p:nvSpPr>
          <p:cNvPr id="2" name="Title 1">
            <a:extLst>
              <a:ext uri="{FF2B5EF4-FFF2-40B4-BE49-F238E27FC236}">
                <a16:creationId xmlns:a16="http://schemas.microsoft.com/office/drawing/2014/main" id="{8426148D-5F5E-2D6D-1CAA-17D11967B199}"/>
              </a:ext>
            </a:extLst>
          </p:cNvPr>
          <p:cNvSpPr>
            <a:spLocks noGrp="1"/>
          </p:cNvSpPr>
          <p:nvPr>
            <p:ph type="ctrTitle"/>
          </p:nvPr>
        </p:nvSpPr>
        <p:spPr>
          <a:xfrm>
            <a:off x="762933" y="2347255"/>
            <a:ext cx="10666133" cy="1067604"/>
          </a:xfrm>
        </p:spPr>
        <p:txBody>
          <a:bodyPr>
            <a:noAutofit/>
          </a:bodyPr>
          <a:lstStyle/>
          <a:p>
            <a:r>
              <a:rPr lang="nl-BE" sz="8800" b="1" dirty="0">
                <a:solidFill>
                  <a:schemeClr val="bg1"/>
                </a:solidFill>
                <a:effectLst>
                  <a:outerShdw blurRad="38100" dist="38100" dir="2700000" algn="tl">
                    <a:srgbClr val="000000">
                      <a:alpha val="43137"/>
                    </a:srgbClr>
                  </a:outerShdw>
                </a:effectLst>
                <a:latin typeface="Amasis MT Pro" panose="02040504050005020304" pitchFamily="18" charset="0"/>
              </a:rPr>
              <a:t>Woord van Leven</a:t>
            </a:r>
          </a:p>
        </p:txBody>
      </p:sp>
      <p:sp>
        <p:nvSpPr>
          <p:cNvPr id="4" name="Title 1">
            <a:extLst>
              <a:ext uri="{FF2B5EF4-FFF2-40B4-BE49-F238E27FC236}">
                <a16:creationId xmlns:a16="http://schemas.microsoft.com/office/drawing/2014/main" id="{947DA7DD-C1D1-0CD5-3C7C-65E383CB9E9D}"/>
              </a:ext>
            </a:extLst>
          </p:cNvPr>
          <p:cNvSpPr txBox="1">
            <a:spLocks/>
          </p:cNvSpPr>
          <p:nvPr/>
        </p:nvSpPr>
        <p:spPr>
          <a:xfrm>
            <a:off x="8007383" y="3986236"/>
            <a:ext cx="3601823" cy="9828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masis MT Pro" panose="02040504050005020304" pitchFamily="18" charset="0"/>
                <a:ea typeface="+mj-ea"/>
                <a:cs typeface="+mj-cs"/>
              </a:rPr>
              <a:t>Mei 2024</a:t>
            </a:r>
            <a:endParaRPr kumimoji="0" lang="en-IN"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masis MT Pro" panose="02040504050005020304" pitchFamily="18" charset="0"/>
              <a:ea typeface="+mj-ea"/>
              <a:cs typeface="+mj-cs"/>
            </a:endParaRPr>
          </a:p>
        </p:txBody>
      </p:sp>
      <p:pic>
        <p:nvPicPr>
          <p:cNvPr id="3" name="05 Mei">
            <a:hlinkClick r:id="" action="ppaction://media"/>
            <a:extLst>
              <a:ext uri="{FF2B5EF4-FFF2-40B4-BE49-F238E27FC236}">
                <a16:creationId xmlns:a16="http://schemas.microsoft.com/office/drawing/2014/main" id="{89610E34-89B0-B904-615E-4F7ECE73D97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25500" y="493713"/>
            <a:ext cx="609600" cy="609600"/>
          </a:xfrm>
          <a:prstGeom prst="rect">
            <a:avLst/>
          </a:prstGeom>
        </p:spPr>
      </p:pic>
    </p:spTree>
    <p:custDataLst>
      <p:tags r:id="rId1"/>
    </p:custDataLst>
    <p:extLst>
      <p:ext uri="{BB962C8B-B14F-4D97-AF65-F5344CB8AC3E}">
        <p14:creationId xmlns:p14="http://schemas.microsoft.com/office/powerpoint/2010/main" val="166399253"/>
      </p:ext>
    </p:extLst>
  </p:cSld>
  <p:clrMapOvr>
    <a:masterClrMapping/>
  </p:clrMapOvr>
  <mc:AlternateContent xmlns:mc="http://schemas.openxmlformats.org/markup-compatibility/2006" xmlns:p14="http://schemas.microsoft.com/office/powerpoint/2010/main">
    <mc:Choice Requires="p14">
      <p:transition spd="slow" p14:dur="1250" advTm="8727">
        <p:fade/>
      </p:transition>
    </mc:Choice>
    <mc:Fallback xmlns="">
      <p:transition spd="slow" advTm="8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 repeatCount="indefinite" fill="hold" display="0">
                  <p:stCondLst>
                    <p:cond delay="indefinite"/>
                  </p:stCondLst>
                  <p:endCondLst>
                    <p:cond evt="onStopAudio" delay="0">
                      <p:tgtEl>
                        <p:sldTgt/>
                      </p:tgtEl>
                    </p:cond>
                  </p:endCondLst>
                </p:cTn>
                <p:tgtEl>
                  <p:spTgt spid="3"/>
                </p:tgtEl>
              </p:cMediaNode>
            </p:audio>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3" objId="3"/>
        <p14:playEvt time="27" objId="5"/>
        <p14:stopEvt time="8052"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70C25DB-D88F-A489-259D-F996D007F2AE}"/>
              </a:ext>
            </a:extLst>
          </p:cNvPr>
          <p:cNvPicPr>
            <a:picLocks noChangeAspect="1"/>
          </p:cNvPicPr>
          <p:nvPr>
            <a:videoFile r:link="rId1"/>
            <p:extLst>
              <p:ext uri="{DAA4B4D4-6D71-4841-9C94-3DE7FCFB9230}">
                <p14:media xmlns:p14="http://schemas.microsoft.com/office/powerpoint/2010/main" r:embed="rId2">
                  <p14:trim end="13376"/>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8426148D-5F5E-2D6D-1CAA-17D11967B199}"/>
              </a:ext>
            </a:extLst>
          </p:cNvPr>
          <p:cNvSpPr>
            <a:spLocks noGrp="1"/>
          </p:cNvSpPr>
          <p:nvPr>
            <p:ph type="ctrTitle"/>
          </p:nvPr>
        </p:nvSpPr>
        <p:spPr>
          <a:xfrm>
            <a:off x="762933" y="2495746"/>
            <a:ext cx="10666133" cy="1522447"/>
          </a:xfrm>
        </p:spPr>
        <p:txBody>
          <a:bodyPr>
            <a:noAutofit/>
          </a:bodyPr>
          <a:lstStyle/>
          <a:p>
            <a:r>
              <a:rPr lang="nl-NL" sz="4800" b="1" dirty="0">
                <a:solidFill>
                  <a:srgbClr val="FFFF00"/>
                </a:solidFill>
                <a:latin typeface="Amasis MT Pro" panose="02040504050005020304" pitchFamily="18" charset="0"/>
              </a:rPr>
              <a:t>"Wie niet liefheeft kent God niet, want God is liefde."</a:t>
            </a:r>
            <a:endParaRPr lang="en-IN" sz="4800" b="1" dirty="0">
              <a:solidFill>
                <a:srgbClr val="FFFF00"/>
              </a:solidFill>
              <a:latin typeface="Amasis MT Pro" panose="02040504050005020304" pitchFamily="18" charset="0"/>
            </a:endParaRPr>
          </a:p>
        </p:txBody>
      </p:sp>
    </p:spTree>
    <p:extLst>
      <p:ext uri="{BB962C8B-B14F-4D97-AF65-F5344CB8AC3E}">
        <p14:creationId xmlns:p14="http://schemas.microsoft.com/office/powerpoint/2010/main" val="163229423"/>
      </p:ext>
    </p:extLst>
  </p:cSld>
  <p:clrMapOvr>
    <a:masterClrMapping/>
  </p:clrMapOvr>
  <mc:AlternateContent xmlns:mc="http://schemas.openxmlformats.org/markup-compatibility/2006" xmlns:p14="http://schemas.microsoft.com/office/powerpoint/2010/main">
    <mc:Choice Requires="p14">
      <p:transition spd="slow" p14:dur="1250" advTm="9045">
        <p:fade/>
      </p:transition>
    </mc:Choice>
    <mc:Fallback xmlns="">
      <p:transition spd="slow" advTm="9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4" objId="5"/>
        <p14:stopEvt time="8049"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llow flowers and rocks in front of a stone wall&#10;&#10;Description automatically generated">
            <a:extLst>
              <a:ext uri="{FF2B5EF4-FFF2-40B4-BE49-F238E27FC236}">
                <a16:creationId xmlns:a16="http://schemas.microsoft.com/office/drawing/2014/main" id="{81C49947-84F1-37B2-8833-E75E4ED8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746501" y="3942736"/>
            <a:ext cx="10698998" cy="2582522"/>
          </a:xfrm>
          <a:solidFill>
            <a:schemeClr val="bg2">
              <a:alpha val="54000"/>
            </a:schemeClr>
          </a:solidFill>
        </p:spPr>
        <p:txBody>
          <a:bodyPr>
            <a:normAutofit fontScale="90000"/>
          </a:bodyPr>
          <a:lstStyle/>
          <a:p>
            <a:r>
              <a:rPr lang="nl-NL" sz="4000" b="1" dirty="0">
                <a:solidFill>
                  <a:srgbClr val="C00000"/>
                </a:solidFill>
                <a:latin typeface="Amasis MT Pro" panose="02040504050005020304" pitchFamily="18" charset="0"/>
                <a:cs typeface="Aldhabi" panose="01000000000000000000" pitchFamily="2" charset="-78"/>
              </a:rPr>
              <a:t>God kennen, die ons heeft geschapen en die ons van binnenuit kent en die de diepste waarheid van alle dingen kent, is altijd een verlangen geweest van het menselijk hart, ook al is het misschien onbewust. </a:t>
            </a:r>
            <a:endParaRPr lang="en-IN" sz="4000" b="1" dirty="0">
              <a:solidFill>
                <a:srgbClr val="C00000"/>
              </a:solidFill>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1744415570"/>
      </p:ext>
    </p:extLst>
  </p:cSld>
  <p:clrMapOvr>
    <a:masterClrMapping/>
  </p:clrMapOvr>
  <mc:AlternateContent xmlns:mc="http://schemas.openxmlformats.org/markup-compatibility/2006" xmlns:p14="http://schemas.microsoft.com/office/powerpoint/2010/main">
    <mc:Choice Requires="p14">
      <p:transition spd="slow" p14:dur="1250" advTm="14745">
        <p:fade/>
      </p:transition>
    </mc:Choice>
    <mc:Fallback xmlns="">
      <p:transition spd="slow" advTm="14745">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sun shining through the leaves of a tree&#10;&#10;Description automatically generated">
            <a:extLst>
              <a:ext uri="{FF2B5EF4-FFF2-40B4-BE49-F238E27FC236}">
                <a16:creationId xmlns:a16="http://schemas.microsoft.com/office/drawing/2014/main" id="{04C531B7-B64E-E994-28EA-204182043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81649" y="4085864"/>
            <a:ext cx="10828702" cy="2453831"/>
          </a:xfrm>
          <a:noFill/>
        </p:spPr>
        <p:txBody>
          <a:bodyPr>
            <a:normAutofit fontScale="90000"/>
          </a:bodyPr>
          <a:lstStyle/>
          <a:p>
            <a:r>
              <a:rPr lang="nl-NL" sz="3600" b="1" dirty="0">
                <a:solidFill>
                  <a:srgbClr val="FFFF00"/>
                </a:solidFill>
                <a:latin typeface="Amasis MT Pro" panose="02040504050005020304" pitchFamily="18" charset="0"/>
                <a:cs typeface="Aldhabi" panose="01000000000000000000" pitchFamily="2" charset="-78"/>
              </a:rPr>
              <a:t>Als Hij liefde is, kunnen we door lief te hebben zoals Hij, een glimp opvangen van deze waarheid. We kunnen groeien in de kennis van God omdat we in wezen Zijn leven </a:t>
            </a:r>
            <a:r>
              <a:rPr lang="nl-NL" sz="3600" b="1" dirty="0" err="1">
                <a:solidFill>
                  <a:srgbClr val="FFFF00"/>
                </a:solidFill>
                <a:latin typeface="Amasis MT Pro" panose="02040504050005020304" pitchFamily="18" charset="0"/>
                <a:cs typeface="Aldhabi" panose="01000000000000000000" pitchFamily="2" charset="-78"/>
              </a:rPr>
              <a:t>leven</a:t>
            </a:r>
            <a:r>
              <a:rPr lang="nl-NL" sz="3600" b="1" dirty="0">
                <a:solidFill>
                  <a:srgbClr val="FFFF00"/>
                </a:solidFill>
                <a:latin typeface="Amasis MT Pro" panose="02040504050005020304" pitchFamily="18" charset="0"/>
                <a:cs typeface="Aldhabi" panose="01000000000000000000" pitchFamily="2" charset="-78"/>
              </a:rPr>
              <a:t> en in Zijn licht wandelen. </a:t>
            </a:r>
            <a:endParaRPr lang="en-IN" sz="3600" b="1" dirty="0">
              <a:solidFill>
                <a:srgbClr val="FFFF00"/>
              </a:solidFill>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2998684202"/>
      </p:ext>
    </p:extLst>
  </p:cSld>
  <p:clrMapOvr>
    <a:masterClrMapping/>
  </p:clrMapOvr>
  <mc:AlternateContent xmlns:mc="http://schemas.openxmlformats.org/markup-compatibility/2006" xmlns:p14="http://schemas.microsoft.com/office/powerpoint/2010/main">
    <mc:Choice Requires="p14">
      <p:transition spd="slow" p14:dur="1250" advTm="13674">
        <p:fade/>
      </p:transition>
    </mc:Choice>
    <mc:Fallback xmlns="">
      <p:transition spd="slow" advTm="13674">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dandelions in a field of grass&#10;&#10;Description automatically generated">
            <a:extLst>
              <a:ext uri="{FF2B5EF4-FFF2-40B4-BE49-F238E27FC236}">
                <a16:creationId xmlns:a16="http://schemas.microsoft.com/office/drawing/2014/main" id="{D7F5AA9A-BEED-7D06-AAD1-15CFF2422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314445" y="4592285"/>
            <a:ext cx="11563109" cy="1851949"/>
          </a:xfrm>
          <a:solidFill>
            <a:schemeClr val="bg2">
              <a:alpha val="52000"/>
            </a:schemeClr>
          </a:solidFill>
        </p:spPr>
        <p:txBody>
          <a:bodyPr>
            <a:normAutofit fontScale="90000"/>
          </a:bodyPr>
          <a:lstStyle/>
          <a:p>
            <a:r>
              <a:rPr lang="nl-NL" sz="3200" b="1" dirty="0">
                <a:latin typeface="Amasis MT Pro" panose="02040504050005020304" pitchFamily="18" charset="0"/>
                <a:cs typeface="Aldhabi" panose="01000000000000000000" pitchFamily="2" charset="-78"/>
              </a:rPr>
              <a:t>En dit wordt ten volle bereikt wanneer de liefde wederzijds is. Als we elkaar liefhebben, "blijft God in ons".  Het is een beetje zoals met de twee elektrische polen: als ze elkaar raken, gaat het licht branden en verlicht het wat ons omringt.</a:t>
            </a:r>
            <a:endParaRPr lang="en-IN" sz="3200" b="1" dirty="0">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3516905445"/>
      </p:ext>
    </p:extLst>
  </p:cSld>
  <p:clrMapOvr>
    <a:masterClrMapping/>
  </p:clrMapOvr>
  <mc:AlternateContent xmlns:mc="http://schemas.openxmlformats.org/markup-compatibility/2006" xmlns:p14="http://schemas.microsoft.com/office/powerpoint/2010/main">
    <mc:Choice Requires="p14">
      <p:transition spd="slow" p14:dur="1250" advTm="14573">
        <p:fade/>
      </p:transition>
    </mc:Choice>
    <mc:Fallback xmlns="">
      <p:transition spd="slow" advTm="1457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70C25DB-D88F-A489-259D-F996D007F2AE}"/>
              </a:ext>
            </a:extLst>
          </p:cNvPr>
          <p:cNvPicPr>
            <a:picLocks noChangeAspect="1"/>
          </p:cNvPicPr>
          <p:nvPr>
            <a:videoFile r:link="rId1"/>
            <p:extLst>
              <p:ext uri="{DAA4B4D4-6D71-4841-9C94-3DE7FCFB9230}">
                <p14:media xmlns:p14="http://schemas.microsoft.com/office/powerpoint/2010/main" r:embed="rId2">
                  <p14:trim end="13376"/>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8426148D-5F5E-2D6D-1CAA-17D11967B199}"/>
              </a:ext>
            </a:extLst>
          </p:cNvPr>
          <p:cNvSpPr>
            <a:spLocks noGrp="1"/>
          </p:cNvSpPr>
          <p:nvPr>
            <p:ph type="ctrTitle"/>
          </p:nvPr>
        </p:nvSpPr>
        <p:spPr>
          <a:xfrm>
            <a:off x="762933" y="2111604"/>
            <a:ext cx="10666133" cy="1463530"/>
          </a:xfrm>
        </p:spPr>
        <p:txBody>
          <a:bodyPr>
            <a:noAutofit/>
          </a:bodyPr>
          <a:lstStyle/>
          <a:p>
            <a:r>
              <a:rPr lang="nl-NL" sz="4800" b="1" dirty="0">
                <a:solidFill>
                  <a:srgbClr val="FFFF00"/>
                </a:solidFill>
                <a:latin typeface="Amasis MT Pro" panose="02040504050005020304" pitchFamily="18" charset="0"/>
              </a:rPr>
              <a:t>"Wie niet liefheeft kent God niet, want God is liefde."</a:t>
            </a:r>
            <a:endParaRPr lang="en-IN" sz="4800" b="1" dirty="0">
              <a:solidFill>
                <a:srgbClr val="FFFF00"/>
              </a:solidFill>
              <a:latin typeface="Amasis MT Pro" panose="02040504050005020304" pitchFamily="18" charset="0"/>
            </a:endParaRPr>
          </a:p>
        </p:txBody>
      </p:sp>
    </p:spTree>
    <p:extLst>
      <p:ext uri="{BB962C8B-B14F-4D97-AF65-F5344CB8AC3E}">
        <p14:creationId xmlns:p14="http://schemas.microsoft.com/office/powerpoint/2010/main" val="2905272736"/>
      </p:ext>
    </p:extLst>
  </p:cSld>
  <p:clrMapOvr>
    <a:masterClrMapping/>
  </p:clrMapOvr>
  <mc:AlternateContent xmlns:mc="http://schemas.openxmlformats.org/markup-compatibility/2006" xmlns:p14="http://schemas.microsoft.com/office/powerpoint/2010/main">
    <mc:Choice Requires="p14">
      <p:transition spd="slow" p14:dur="1250" advTm="8657">
        <p:fade/>
      </p:transition>
    </mc:Choice>
    <mc:Fallback xmlns="">
      <p:transition spd="slow" advTm="86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3" objId="5"/>
        <p14:stopEvt time="8052"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10;&#10;Description automatically generated">
            <a:extLst>
              <a:ext uri="{FF2B5EF4-FFF2-40B4-BE49-F238E27FC236}">
                <a16:creationId xmlns:a16="http://schemas.microsoft.com/office/drawing/2014/main" id="{29C7B007-DEA6-176C-7606-A08B14CAA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233602" y="3315880"/>
            <a:ext cx="11724796" cy="3018098"/>
          </a:xfrm>
          <a:noFill/>
        </p:spPr>
        <p:txBody>
          <a:bodyPr>
            <a:normAutofit fontScale="90000"/>
          </a:bodyPr>
          <a:lstStyle/>
          <a:p>
            <a: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Getuigen dat God liefde is, bevestigt Chiara </a:t>
            </a:r>
            <a:r>
              <a:rPr lang="nl-NL" sz="3200" b="1" dirty="0" err="1">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Lubich</a:t>
            </a:r>
            <a: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 is "de grote revolutie waartoe we vandaag  geroepen zijn; dat getuigenis moeten we geven aan de wereld vandaag, de wereld in de ban van velerlei spanningen", net zoals "de eerste christenen deze overtuiging presenteerden aan de heidense wereld van hun tijd".   </a:t>
            </a:r>
            <a:b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br>
            <a: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Hoe doe je dat? Hoe kun je deze liefde beleven die van God komt?</a:t>
            </a:r>
            <a:endParaRPr lang="en-IN"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3054715456"/>
      </p:ext>
    </p:extLst>
  </p:cSld>
  <p:clrMapOvr>
    <a:masterClrMapping/>
  </p:clrMapOvr>
  <mc:AlternateContent xmlns:mc="http://schemas.openxmlformats.org/markup-compatibility/2006" xmlns:p14="http://schemas.microsoft.com/office/powerpoint/2010/main">
    <mc:Choice Requires="p14">
      <p:transition spd="slow" p14:dur="1250" advTm="19085">
        <p:fade/>
      </p:transition>
    </mc:Choice>
    <mc:Fallback xmlns="">
      <p:transition spd="slow" advTm="19085">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flower in a field&#10;&#10;Description automatically generated">
            <a:extLst>
              <a:ext uri="{FF2B5EF4-FFF2-40B4-BE49-F238E27FC236}">
                <a16:creationId xmlns:a16="http://schemas.microsoft.com/office/drawing/2014/main" id="{53501100-38A7-3181-DCBA-6D907D504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007261" y="807334"/>
            <a:ext cx="5324354" cy="5243332"/>
          </a:xfrm>
          <a:solidFill>
            <a:srgbClr val="FFFF00">
              <a:alpha val="56000"/>
            </a:srgbClr>
          </a:solidFill>
        </p:spPr>
        <p:txBody>
          <a:bodyPr>
            <a:normAutofit/>
          </a:bodyPr>
          <a:lstStyle/>
          <a:p>
            <a:r>
              <a:rPr lang="nl-NL" sz="3600" b="1" dirty="0">
                <a:latin typeface="Amasis MT Pro" panose="02040504050005020304" pitchFamily="18" charset="0"/>
                <a:cs typeface="Aldhabi" panose="01000000000000000000" pitchFamily="2" charset="-78"/>
              </a:rPr>
              <a:t>Door van Zijn Zoon te leren om die in praktijk te brengen, vooral “in dienst van onze broers en zusters, vooral van hen die naast ons staan. Je doet dat door te beginnen met iets kleins, met de meest eenvoudige diensten. </a:t>
            </a:r>
            <a:endParaRPr lang="en-IN" sz="3600" b="1" dirty="0">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2488472537"/>
      </p:ext>
    </p:extLst>
  </p:cSld>
  <p:clrMapOvr>
    <a:masterClrMapping/>
  </p:clrMapOvr>
  <mc:AlternateContent xmlns:mc="http://schemas.openxmlformats.org/markup-compatibility/2006" xmlns:p14="http://schemas.microsoft.com/office/powerpoint/2010/main">
    <mc:Choice Requires="p14">
      <p:transition spd="slow" p14:dur="1250" advTm="15009">
        <p:fade/>
      </p:transition>
    </mc:Choice>
    <mc:Fallback xmlns="">
      <p:transition spd="slow" advTm="15009">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t growing between rocks&#10;&#10;Description automatically generated">
            <a:extLst>
              <a:ext uri="{FF2B5EF4-FFF2-40B4-BE49-F238E27FC236}">
                <a16:creationId xmlns:a16="http://schemas.microsoft.com/office/drawing/2014/main" id="{ACA5D758-1771-2C07-C68F-080E09714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457338" y="2582944"/>
            <a:ext cx="11277323" cy="3808427"/>
          </a:xfrm>
          <a:noFill/>
        </p:spPr>
        <p:txBody>
          <a:bodyPr>
            <a:normAutofit fontScale="90000"/>
          </a:bodyPr>
          <a:lstStyle/>
          <a:p>
            <a: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We kunnen ernaar streven om, in navolging van Jezus, de eersten te zijn om onze broers en zusters lief te hebben, onthecht van onszelf. We kunnen ernaar streven om alle moeilijkheden en kruisen te omarmen, klein of groot, die zo een liefde met zich mee kan brengen. Op deze manier zal het niet lang duren voordat ook wij tot de ervaring van God komen, tot gemeenschap met Hem, en tot die volheid van licht, vrede en innerlijke vreugde waartoe Jezus ons wil brengen.” </a:t>
            </a:r>
            <a:endParaRPr lang="en-IN"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406415209"/>
      </p:ext>
    </p:extLst>
  </p:cSld>
  <p:clrMapOvr>
    <a:masterClrMapping/>
  </p:clrMapOvr>
  <mc:AlternateContent xmlns:mc="http://schemas.openxmlformats.org/markup-compatibility/2006" xmlns:p14="http://schemas.microsoft.com/office/powerpoint/2010/main">
    <mc:Choice Requires="p14">
      <p:transition spd="slow" p14:dur="1250" advTm="19766">
        <p:fade/>
      </p:transition>
    </mc:Choice>
    <mc:Fallback xmlns="">
      <p:transition spd="slow" advTm="19766">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70C25DB-D88F-A489-259D-F996D007F2AE}"/>
              </a:ext>
            </a:extLst>
          </p:cNvPr>
          <p:cNvPicPr>
            <a:picLocks noChangeAspect="1"/>
          </p:cNvPicPr>
          <p:nvPr>
            <a:videoFile r:link="rId1"/>
            <p:extLst>
              <p:ext uri="{DAA4B4D4-6D71-4841-9C94-3DE7FCFB9230}">
                <p14:media xmlns:p14="http://schemas.microsoft.com/office/powerpoint/2010/main" r:embed="rId2">
                  <p14:trim end="13376"/>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8426148D-5F5E-2D6D-1CAA-17D11967B199}"/>
              </a:ext>
            </a:extLst>
          </p:cNvPr>
          <p:cNvSpPr>
            <a:spLocks noGrp="1"/>
          </p:cNvSpPr>
          <p:nvPr>
            <p:ph type="ctrTitle"/>
          </p:nvPr>
        </p:nvSpPr>
        <p:spPr>
          <a:xfrm>
            <a:off x="762933" y="2092751"/>
            <a:ext cx="10666133" cy="1755760"/>
          </a:xfrm>
        </p:spPr>
        <p:txBody>
          <a:bodyPr>
            <a:noAutofit/>
          </a:bodyPr>
          <a:lstStyle/>
          <a:p>
            <a:r>
              <a:rPr lang="nl-NL" sz="4800" b="1" dirty="0">
                <a:solidFill>
                  <a:srgbClr val="FFFF00"/>
                </a:solidFill>
                <a:latin typeface="Amasis MT Pro" panose="02040504050005020304" pitchFamily="18" charset="0"/>
              </a:rPr>
              <a:t>"Wie niet liefheeft kent God niet, want God is liefde."</a:t>
            </a:r>
            <a:endParaRPr lang="en-IN" sz="4800" b="1" dirty="0">
              <a:solidFill>
                <a:srgbClr val="FFFF00"/>
              </a:solidFill>
              <a:latin typeface="Amasis MT Pro" panose="02040504050005020304" pitchFamily="18" charset="0"/>
            </a:endParaRPr>
          </a:p>
        </p:txBody>
      </p:sp>
    </p:spTree>
    <p:extLst>
      <p:ext uri="{BB962C8B-B14F-4D97-AF65-F5344CB8AC3E}">
        <p14:creationId xmlns:p14="http://schemas.microsoft.com/office/powerpoint/2010/main" val="2338599914"/>
      </p:ext>
    </p:extLst>
  </p:cSld>
  <p:clrMapOvr>
    <a:masterClrMapping/>
  </p:clrMapOvr>
  <mc:AlternateContent xmlns:mc="http://schemas.openxmlformats.org/markup-compatibility/2006" xmlns:p14="http://schemas.microsoft.com/office/powerpoint/2010/main">
    <mc:Choice Requires="p14">
      <p:transition spd="slow" p14:dur="1250" advTm="8626">
        <p:fade/>
      </p:transition>
    </mc:Choice>
    <mc:Fallback xmlns="">
      <p:transition spd="slow" advTm="86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9" objId="5"/>
        <p14:stopEvt time="8067"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lant&#10;&#10;Description automatically generated">
            <a:extLst>
              <a:ext uri="{FF2B5EF4-FFF2-40B4-BE49-F238E27FC236}">
                <a16:creationId xmlns:a16="http://schemas.microsoft.com/office/drawing/2014/main" id="{8754E410-40B8-12CE-4AF4-5064790CA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88" y="0"/>
            <a:ext cx="12219387" cy="6873405"/>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096000" y="2648932"/>
            <a:ext cx="5434731" cy="3086024"/>
          </a:xfrm>
          <a:noFill/>
        </p:spPr>
        <p:txBody>
          <a:bodyPr>
            <a:normAutofit/>
          </a:bodyPr>
          <a:lstStyle/>
          <a:p>
            <a:pPr algn="r"/>
            <a: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Santa bezoekt vaak een katholiek bejaardentehuis. ‘Op een dag ontmoet ze samen met haar vriendin Roberta een rijke oude man van standing, </a:t>
            </a:r>
            <a:r>
              <a:rPr lang="nl-NL" sz="3200" b="1" dirty="0" err="1">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Aldo</a:t>
            </a:r>
            <a: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 </a:t>
            </a:r>
            <a:endParaRPr lang="en-IN"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1234028767"/>
      </p:ext>
    </p:extLst>
  </p:cSld>
  <p:clrMapOvr>
    <a:masterClrMapping/>
  </p:clrMapOvr>
  <mc:AlternateContent xmlns:mc="http://schemas.openxmlformats.org/markup-compatibility/2006" xmlns:p14="http://schemas.microsoft.com/office/powerpoint/2010/main">
    <mc:Choice Requires="p14">
      <p:transition spd="slow" p14:dur="1250" advTm="11535">
        <p:fade/>
      </p:transition>
    </mc:Choice>
    <mc:Fallback xmlns="">
      <p:transition spd="slow" advTm="1153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70C25DB-D88F-A489-259D-F996D007F2AE}"/>
              </a:ext>
            </a:extLst>
          </p:cNvPr>
          <p:cNvPicPr>
            <a:picLocks noChangeAspect="1"/>
          </p:cNvPicPr>
          <p:nvPr>
            <a:videoFile r:link="rId2"/>
            <p:extLst>
              <p:ext uri="{DAA4B4D4-6D71-4841-9C94-3DE7FCFB9230}">
                <p14:media xmlns:p14="http://schemas.microsoft.com/office/powerpoint/2010/main" r:embed="rId3">
                  <p14:trim end="13423"/>
                </p14:media>
              </p:ext>
            </p:extLst>
          </p:nvPr>
        </p:nvPicPr>
        <p:blipFill>
          <a:blip r:embed="rId5"/>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8426148D-5F5E-2D6D-1CAA-17D11967B199}"/>
              </a:ext>
            </a:extLst>
          </p:cNvPr>
          <p:cNvSpPr>
            <a:spLocks noGrp="1"/>
          </p:cNvSpPr>
          <p:nvPr>
            <p:ph type="ctrTitle"/>
          </p:nvPr>
        </p:nvSpPr>
        <p:spPr>
          <a:xfrm>
            <a:off x="762933" y="2309567"/>
            <a:ext cx="10666133" cy="1567224"/>
          </a:xfrm>
        </p:spPr>
        <p:txBody>
          <a:bodyPr>
            <a:noAutofit/>
          </a:bodyPr>
          <a:lstStyle/>
          <a:p>
            <a:r>
              <a:rPr lang="nl-NL" sz="4800" b="1" dirty="0">
                <a:solidFill>
                  <a:srgbClr val="FFFF00"/>
                </a:solidFill>
                <a:effectLst>
                  <a:outerShdw blurRad="38100" dist="38100" dir="2700000" algn="tl">
                    <a:srgbClr val="000000">
                      <a:alpha val="43137"/>
                    </a:srgbClr>
                  </a:outerShdw>
                </a:effectLst>
                <a:latin typeface="Amasis MT Pro" panose="02040504050005020304" pitchFamily="18" charset="0"/>
              </a:rPr>
              <a:t>"Wie niet liefheeft kent God niet, want God is liefde."</a:t>
            </a:r>
            <a:endParaRPr lang="en-IN" sz="4800" b="1" dirty="0">
              <a:solidFill>
                <a:srgbClr val="FFFF00"/>
              </a:solidFill>
              <a:effectLst>
                <a:outerShdw blurRad="38100" dist="38100" dir="2700000" algn="tl">
                  <a:srgbClr val="000000">
                    <a:alpha val="43137"/>
                  </a:srgbClr>
                </a:outerShdw>
              </a:effectLst>
              <a:latin typeface="Amasis MT Pro" panose="02040504050005020304" pitchFamily="18" charset="0"/>
            </a:endParaRPr>
          </a:p>
        </p:txBody>
      </p:sp>
      <p:sp>
        <p:nvSpPr>
          <p:cNvPr id="3" name="Title 1">
            <a:extLst>
              <a:ext uri="{FF2B5EF4-FFF2-40B4-BE49-F238E27FC236}">
                <a16:creationId xmlns:a16="http://schemas.microsoft.com/office/drawing/2014/main" id="{D8B95972-34F7-A7F7-72D3-87D934915EB5}"/>
              </a:ext>
            </a:extLst>
          </p:cNvPr>
          <p:cNvSpPr txBox="1">
            <a:spLocks/>
          </p:cNvSpPr>
          <p:nvPr/>
        </p:nvSpPr>
        <p:spPr>
          <a:xfrm>
            <a:off x="6659749" y="4245556"/>
            <a:ext cx="4918476" cy="9828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masis MT Pro" panose="02040504050005020304" pitchFamily="18" charset="0"/>
                <a:ea typeface="+mj-ea"/>
                <a:cs typeface="+mj-cs"/>
              </a:rPr>
              <a: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masis MT Pro" panose="02040504050005020304" pitchFamily="18" charset="0"/>
                <a:ea typeface="+mj-ea"/>
                <a:cs typeface="+mj-cs"/>
              </a:rPr>
              <a:t>1 Johannes 4, 8)</a:t>
            </a:r>
            <a:endParaRPr kumimoji="0" lang="en-I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masis MT Pro" panose="02040504050005020304" pitchFamily="18" charset="0"/>
              <a:ea typeface="+mj-ea"/>
              <a:cs typeface="+mj-cs"/>
            </a:endParaRPr>
          </a:p>
        </p:txBody>
      </p:sp>
    </p:spTree>
    <p:custDataLst>
      <p:tags r:id="rId1"/>
    </p:custDataLst>
    <p:extLst>
      <p:ext uri="{BB962C8B-B14F-4D97-AF65-F5344CB8AC3E}">
        <p14:creationId xmlns:p14="http://schemas.microsoft.com/office/powerpoint/2010/main" val="1070069975"/>
      </p:ext>
    </p:extLst>
  </p:cSld>
  <p:clrMapOvr>
    <a:masterClrMapping/>
  </p:clrMapOvr>
  <mc:AlternateContent xmlns:mc="http://schemas.openxmlformats.org/markup-compatibility/2006" xmlns:p14="http://schemas.microsoft.com/office/powerpoint/2010/main">
    <mc:Choice Requires="p14">
      <p:transition spd="slow" p14:dur="1250" advTm="9179">
        <p:fade/>
      </p:transition>
    </mc:Choice>
    <mc:Fallback xmlns="">
      <p:transition spd="slow" advTm="91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2" objId="5"/>
        <p14:stopEvt time="8007"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lant&#10;&#10;Description automatically generated">
            <a:extLst>
              <a:ext uri="{FF2B5EF4-FFF2-40B4-BE49-F238E27FC236}">
                <a16:creationId xmlns:a16="http://schemas.microsoft.com/office/drawing/2014/main" id="{96969707-D892-B0DD-C1F9-24EB73E12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45701"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5265526" y="1659118"/>
            <a:ext cx="6018835" cy="4518302"/>
          </a:xfrm>
          <a:noFill/>
        </p:spPr>
        <p:txBody>
          <a:bodyPr>
            <a:normAutofit fontScale="90000"/>
          </a:bodyPr>
          <a:lstStyle/>
          <a:p>
            <a:r>
              <a:rPr lang="nl-NL" sz="3200" b="1" dirty="0">
                <a:solidFill>
                  <a:srgbClr val="FFFF00"/>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Hij kijkt de twee jonge vrouwen aan met een sombere blik: "Waarom komen jullie hier? Wat willen jullie van ons? Laat ons in vrede sterven!" Santa laat zich niet uit haar lood slaan en zegt tegen hem: "We zijn hier voor u, om een paar uur samen te zijn, om elkaar te leren kennen, om vrienden te worden."’</a:t>
            </a:r>
            <a:endParaRPr lang="en-IN" sz="3200" b="1" dirty="0">
              <a:solidFill>
                <a:srgbClr val="FFFF00"/>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267615627"/>
      </p:ext>
    </p:extLst>
  </p:cSld>
  <p:clrMapOvr>
    <a:masterClrMapping/>
  </p:clrMapOvr>
  <mc:AlternateContent xmlns:mc="http://schemas.openxmlformats.org/markup-compatibility/2006" xmlns:p14="http://schemas.microsoft.com/office/powerpoint/2010/main">
    <mc:Choice Requires="p14">
      <p:transition spd="slow" p14:dur="1250" advTm="15298">
        <p:fade/>
      </p:transition>
    </mc:Choice>
    <mc:Fallback xmlns="">
      <p:transition spd="slow" advTm="15298">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lant&#10;&#10;Description automatically generated">
            <a:extLst>
              <a:ext uri="{FF2B5EF4-FFF2-40B4-BE49-F238E27FC236}">
                <a16:creationId xmlns:a16="http://schemas.microsoft.com/office/drawing/2014/main" id="{3FCE5EAE-9D84-17E3-DAB8-A9C98D043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87"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791972" y="2318994"/>
            <a:ext cx="10842375" cy="3293891"/>
          </a:xfrm>
          <a:noFill/>
        </p:spPr>
        <p:txBody>
          <a:bodyPr>
            <a:normAutofit/>
          </a:bodyPr>
          <a:lstStyle/>
          <a:p>
            <a:pPr algn="l"/>
            <a:r>
              <a:rPr lang="nl-NL" sz="3200" b="1" dirty="0">
                <a:solidFill>
                  <a:srgbClr val="FFFF00"/>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De twee gaan regelmatig terug. Roberta doet het verhaal: ‘Die man was bijzonder gesloten en erg terneergeslagen. Hij geloofde niet in God. Santa was de enige die erin slaagde zijn hart binnen te dringen, met grote fijngevoeligheid. Ze luisterde urenlang naar hem. Ze bad voor hem en gaf hem eens een rozenkrans, die hij aannam. </a:t>
            </a:r>
            <a:endParaRPr lang="en-IN" sz="3200" b="1" dirty="0">
              <a:solidFill>
                <a:srgbClr val="FFFF00"/>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3403885455"/>
      </p:ext>
    </p:extLst>
  </p:cSld>
  <p:clrMapOvr>
    <a:masterClrMapping/>
  </p:clrMapOvr>
  <mc:AlternateContent xmlns:mc="http://schemas.openxmlformats.org/markup-compatibility/2006" xmlns:p14="http://schemas.microsoft.com/office/powerpoint/2010/main">
    <mc:Choice Requires="p14">
      <p:transition spd="slow" p14:dur="1250" advTm="15690">
        <p:fade/>
      </p:transition>
    </mc:Choice>
    <mc:Fallback xmlns="">
      <p:transition spd="slow" advTm="1569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dandelions&#10;&#10;Description automatically generated">
            <a:extLst>
              <a:ext uri="{FF2B5EF4-FFF2-40B4-BE49-F238E27FC236}">
                <a16:creationId xmlns:a16="http://schemas.microsoft.com/office/drawing/2014/main" id="{81A46C84-8A3C-9FA5-88BF-BA0D4165D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773337" y="386499"/>
            <a:ext cx="5023411" cy="4178341"/>
          </a:xfrm>
          <a:noFill/>
        </p:spPr>
        <p:txBody>
          <a:bodyPr>
            <a:normAutofit fontScale="90000"/>
          </a:bodyPr>
          <a:lstStyle/>
          <a:p>
            <a:pPr algn="r"/>
            <a: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Op een dag verneemt Santa dat </a:t>
            </a:r>
            <a:r>
              <a:rPr lang="nl-NL" sz="3200" b="1" dirty="0" err="1">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Aldo</a:t>
            </a:r>
            <a: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 is gestorven terwijl hij haar naam noemde. De pijn vanwege zijn dood wordt verzacht door het feit dat hij vredig is gestorven, met in zijn handen de rozenkrans die ze hem op een dag had gegeven.’</a:t>
            </a:r>
            <a:endParaRPr lang="en-IN"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1531309413"/>
      </p:ext>
    </p:extLst>
  </p:cSld>
  <p:clrMapOvr>
    <a:masterClrMapping/>
  </p:clrMapOvr>
  <mc:AlternateContent xmlns:mc="http://schemas.openxmlformats.org/markup-compatibility/2006" xmlns:p14="http://schemas.microsoft.com/office/powerpoint/2010/main">
    <mc:Choice Requires="p14">
      <p:transition spd="slow" p14:dur="1250" advTm="15272">
        <p:fade/>
      </p:transition>
    </mc:Choice>
    <mc:Fallback xmlns="">
      <p:transition spd="slow" advTm="15272">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70C25DB-D88F-A489-259D-F996D007F2AE}"/>
              </a:ext>
            </a:extLst>
          </p:cNvPr>
          <p:cNvPicPr>
            <a:picLocks noChangeAspect="1"/>
          </p:cNvPicPr>
          <p:nvPr>
            <a:videoFile r:link="rId1"/>
            <p:extLst>
              <p:ext uri="{DAA4B4D4-6D71-4841-9C94-3DE7FCFB9230}">
                <p14:media xmlns:p14="http://schemas.microsoft.com/office/powerpoint/2010/main" r:embed="rId2">
                  <p14:trim end="13376"/>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8426148D-5F5E-2D6D-1CAA-17D11967B199}"/>
              </a:ext>
            </a:extLst>
          </p:cNvPr>
          <p:cNvSpPr>
            <a:spLocks noGrp="1"/>
          </p:cNvSpPr>
          <p:nvPr>
            <p:ph type="ctrTitle"/>
          </p:nvPr>
        </p:nvSpPr>
        <p:spPr>
          <a:xfrm>
            <a:off x="762933" y="2196445"/>
            <a:ext cx="10666133" cy="1642639"/>
          </a:xfrm>
        </p:spPr>
        <p:txBody>
          <a:bodyPr>
            <a:noAutofit/>
          </a:bodyPr>
          <a:lstStyle/>
          <a:p>
            <a:r>
              <a:rPr lang="nl-NL" sz="4800" b="1" dirty="0">
                <a:solidFill>
                  <a:srgbClr val="FFFF00"/>
                </a:solidFill>
                <a:latin typeface="Amasis MT Pro" panose="02040504050005020304" pitchFamily="18" charset="0"/>
              </a:rPr>
              <a:t>"Wie niet liefheeft kent God niet, want God is liefde."</a:t>
            </a:r>
            <a:endParaRPr lang="en-IN" sz="4800" b="1" dirty="0">
              <a:solidFill>
                <a:srgbClr val="FFFF00"/>
              </a:solidFill>
              <a:latin typeface="Amasis MT Pro" panose="02040504050005020304" pitchFamily="18" charset="0"/>
            </a:endParaRPr>
          </a:p>
        </p:txBody>
      </p:sp>
    </p:spTree>
    <p:extLst>
      <p:ext uri="{BB962C8B-B14F-4D97-AF65-F5344CB8AC3E}">
        <p14:creationId xmlns:p14="http://schemas.microsoft.com/office/powerpoint/2010/main" val="3412664968"/>
      </p:ext>
    </p:extLst>
  </p:cSld>
  <p:clrMapOvr>
    <a:masterClrMapping/>
  </p:clrMapOvr>
  <mc:AlternateContent xmlns:mc="http://schemas.openxmlformats.org/markup-compatibility/2006" xmlns:p14="http://schemas.microsoft.com/office/powerpoint/2010/main">
    <mc:Choice Requires="p14">
      <p:transition spd="slow" p14:dur="1250" advTm="11254">
        <p:fade/>
      </p:transition>
    </mc:Choice>
    <mc:Fallback xmlns="">
      <p:transition spd="slow" advTm="11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30" objId="5"/>
        <p14:stopEvt time="8067" objId="5"/>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uiten&#10;&#10;Automatisch gegenereerde beschrijving">
            <a:extLst>
              <a:ext uri="{FF2B5EF4-FFF2-40B4-BE49-F238E27FC236}">
                <a16:creationId xmlns:a16="http://schemas.microsoft.com/office/drawing/2014/main" id="{3342DED3-214B-409A-8BB7-2E9748FF1B7E}"/>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jdelijke aanduiding voor inhoud 2">
            <a:extLst>
              <a:ext uri="{FF2B5EF4-FFF2-40B4-BE49-F238E27FC236}">
                <a16:creationId xmlns:a16="http://schemas.microsoft.com/office/drawing/2014/main" id="{B1653EF2-D1F1-4DA5-AB3A-6AFB949005E6}"/>
              </a:ext>
            </a:extLst>
          </p:cNvPr>
          <p:cNvSpPr>
            <a:spLocks noGrp="1"/>
          </p:cNvSpPr>
          <p:nvPr>
            <p:ph idx="1"/>
          </p:nvPr>
        </p:nvSpPr>
        <p:spPr>
          <a:xfrm>
            <a:off x="838200" y="1825625"/>
            <a:ext cx="10515600" cy="2275320"/>
          </a:xfrm>
        </p:spPr>
        <p:txBody>
          <a:bodyPr>
            <a:normAutofit lnSpcReduction="10000"/>
          </a:bodyPr>
          <a:lstStyle/>
          <a:p>
            <a:pPr marL="0" indent="0">
              <a:buNone/>
            </a:pPr>
            <a:r>
              <a:rPr lang="nl-BE" sz="2000" dirty="0"/>
              <a:t>Het </a:t>
            </a:r>
            <a:r>
              <a:rPr lang="nl-BE" sz="2400" dirty="0"/>
              <a:t>Woord van Leven </a:t>
            </a:r>
            <a:r>
              <a:rPr lang="nl-BE" sz="2000" dirty="0"/>
              <a:t>wordt verdeeld in 96 talen en bereikt zo miljoenen mensen via post, radio, TV en internet.</a:t>
            </a:r>
          </a:p>
          <a:p>
            <a:pPr marL="0" indent="0">
              <a:buNone/>
            </a:pPr>
            <a:endParaRPr lang="nl-BE" sz="2000" dirty="0"/>
          </a:p>
          <a:p>
            <a:pPr marL="0" indent="0">
              <a:buNone/>
            </a:pPr>
            <a:r>
              <a:rPr lang="nl-BE" sz="2000" dirty="0"/>
              <a:t>Tekst van </a:t>
            </a:r>
            <a:r>
              <a:rPr lang="nl-BE" sz="2000" dirty="0" err="1"/>
              <a:t>Silvano</a:t>
            </a:r>
            <a:r>
              <a:rPr lang="nl-BE" sz="2000" dirty="0"/>
              <a:t> </a:t>
            </a:r>
            <a:r>
              <a:rPr lang="nl-BE" sz="2000" dirty="0" err="1"/>
              <a:t>Malini</a:t>
            </a:r>
            <a:r>
              <a:rPr lang="nl-BE" sz="2000" dirty="0"/>
              <a:t> en het team Woord van Leven (Rome, Italië)</a:t>
            </a:r>
          </a:p>
          <a:p>
            <a:pPr marL="0" indent="0">
              <a:buNone/>
            </a:pPr>
            <a:r>
              <a:rPr lang="nl-BE" sz="2000" dirty="0"/>
              <a:t>Grafische vormgeving: Federico Aldrighetti (Bangalore,India)</a:t>
            </a:r>
          </a:p>
          <a:p>
            <a:pPr marL="0" indent="0">
              <a:buNone/>
            </a:pPr>
            <a:r>
              <a:rPr lang="nl-BE" sz="2000" dirty="0"/>
              <a:t>Bewerking van deze versie: Mon Van Schoor</a:t>
            </a:r>
          </a:p>
        </p:txBody>
      </p:sp>
    </p:spTree>
    <p:extLst>
      <p:ext uri="{BB962C8B-B14F-4D97-AF65-F5344CB8AC3E}">
        <p14:creationId xmlns:p14="http://schemas.microsoft.com/office/powerpoint/2010/main" val="1633959324"/>
      </p:ext>
    </p:extLst>
  </p:cSld>
  <p:clrMapOvr>
    <a:masterClrMapping/>
  </p:clrMapOvr>
  <mc:AlternateContent xmlns:mc="http://schemas.openxmlformats.org/markup-compatibility/2006" xmlns:p14="http://schemas.microsoft.com/office/powerpoint/2010/main">
    <mc:Choice Requires="p14">
      <p:transition spd="slow" p14:dur="1250" advTm="10715">
        <p:fade/>
      </p:transition>
    </mc:Choice>
    <mc:Fallback xmlns="">
      <p:transition spd="slow" advTm="10715">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E700E-4F97-D3AA-4C2F-9BD1C01EA543}"/>
              </a:ext>
            </a:extLst>
          </p:cNvPr>
          <p:cNvSpPr>
            <a:spLocks noGrp="1"/>
          </p:cNvSpPr>
          <p:nvPr>
            <p:ph type="title"/>
          </p:nvPr>
        </p:nvSpPr>
        <p:spPr/>
        <p:txBody>
          <a:bodyPr/>
          <a:lstStyle/>
          <a:p>
            <a:endParaRPr lang="fr-BE"/>
          </a:p>
        </p:txBody>
      </p:sp>
      <p:sp>
        <p:nvSpPr>
          <p:cNvPr id="3" name="Tijdelijke aanduiding voor inhoud 2">
            <a:extLst>
              <a:ext uri="{FF2B5EF4-FFF2-40B4-BE49-F238E27FC236}">
                <a16:creationId xmlns:a16="http://schemas.microsoft.com/office/drawing/2014/main" id="{8B101A8C-65E2-9225-2570-3ACCF3A6A1B4}"/>
              </a:ext>
            </a:extLst>
          </p:cNvPr>
          <p:cNvSpPr>
            <a:spLocks noGrp="1"/>
          </p:cNvSpPr>
          <p:nvPr>
            <p:ph idx="1"/>
          </p:nvPr>
        </p:nvSpPr>
        <p:spPr/>
        <p:txBody>
          <a:bodyPr/>
          <a:lstStyle/>
          <a:p>
            <a:endParaRPr lang="fr-BE"/>
          </a:p>
        </p:txBody>
      </p:sp>
    </p:spTree>
    <p:extLst>
      <p:ext uri="{BB962C8B-B14F-4D97-AF65-F5344CB8AC3E}">
        <p14:creationId xmlns:p14="http://schemas.microsoft.com/office/powerpoint/2010/main" val="1829410735"/>
      </p:ext>
    </p:extLst>
  </p:cSld>
  <p:clrMapOvr>
    <a:masterClrMapping/>
  </p:clrMapOvr>
  <mc:AlternateContent xmlns:mc="http://schemas.openxmlformats.org/markup-compatibility/2006" xmlns:p14="http://schemas.microsoft.com/office/powerpoint/2010/main">
    <mc:Choice Requires="p14">
      <p:transition spd="slow" p14:dur="1250" advTm="1000">
        <p:fade/>
      </p:transition>
    </mc:Choice>
    <mc:Fallback xmlns="">
      <p:transition spd="slow" advTm="1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tree branch with flowers and green leaves&#10;&#10;Description automatically generated">
            <a:extLst>
              <a:ext uri="{FF2B5EF4-FFF2-40B4-BE49-F238E27FC236}">
                <a16:creationId xmlns:a16="http://schemas.microsoft.com/office/drawing/2014/main" id="{6892034C-FDFB-43A7-737D-3ABEE5D4A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1049776" y="3539613"/>
            <a:ext cx="10089398" cy="2897154"/>
          </a:xfrm>
          <a:noFill/>
        </p:spPr>
        <p:txBody>
          <a:bodyPr>
            <a:normAutofit fontScale="90000"/>
          </a:bodyPr>
          <a:lstStyle/>
          <a:p>
            <a:r>
              <a:rPr lang="nl-NL" sz="3600" b="1" dirty="0">
                <a:solidFill>
                  <a:schemeClr val="bg1"/>
                </a:solidFill>
                <a:latin typeface="Amasis MT Pro" panose="02040504050005020304" pitchFamily="18" charset="0"/>
                <a:cs typeface="Aldhabi" panose="01000000000000000000" pitchFamily="2" charset="-78"/>
              </a:rPr>
              <a:t>Deze zin komt uit de eerste brief van Johannes. De brief is gericht aan een groep christenen in Klein-Azië. Hij wil hen aanmoedigen de gemeenschap met elkaar te herstellen. Ze zijn immers verdeeld vanwege verschillende inzichten en verwoordingen van het geloof.</a:t>
            </a:r>
            <a:endParaRPr lang="en-IN" sz="3600" b="1" dirty="0">
              <a:solidFill>
                <a:schemeClr val="bg1"/>
              </a:solidFill>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4083497628"/>
      </p:ext>
    </p:extLst>
  </p:cSld>
  <p:clrMapOvr>
    <a:masterClrMapping/>
  </p:clrMapOvr>
  <mc:AlternateContent xmlns:mc="http://schemas.openxmlformats.org/markup-compatibility/2006" xmlns:p14="http://schemas.microsoft.com/office/powerpoint/2010/main">
    <mc:Choice Requires="p14">
      <p:transition spd="slow" p14:dur="1250" advTm="12176">
        <p:fade/>
      </p:transition>
    </mc:Choice>
    <mc:Fallback xmlns="">
      <p:transition spd="slow" advTm="1217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ranch with leaves&#10;&#10;Description automatically generated">
            <a:extLst>
              <a:ext uri="{FF2B5EF4-FFF2-40B4-BE49-F238E27FC236}">
                <a16:creationId xmlns:a16="http://schemas.microsoft.com/office/drawing/2014/main" id="{62D6C7CA-4AB2-A539-7F20-ECCB5545F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1075881" y="3261674"/>
            <a:ext cx="10040237" cy="3381790"/>
          </a:xfrm>
          <a:noFill/>
        </p:spPr>
        <p:txBody>
          <a:bodyPr>
            <a:normAutofit/>
          </a:bodyPr>
          <a:lstStyle/>
          <a:p>
            <a:pPr algn="l"/>
            <a: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De auteur spoort hen aan om in gedachten te houden wat "vanaf het begin" van de christelijke prediking is verkondigd. En hij herhaalt wat de eerste leerlingen in hun leven met de Heer gezien en gehoord hebben, wat ze met hun handen hebben aangeraakt. </a:t>
            </a:r>
            <a:endParaRPr lang="en-IN"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3409670022"/>
      </p:ext>
    </p:extLst>
  </p:cSld>
  <p:clrMapOvr>
    <a:masterClrMapping/>
  </p:clrMapOvr>
  <mc:AlternateContent xmlns:mc="http://schemas.openxmlformats.org/markup-compatibility/2006" xmlns:p14="http://schemas.microsoft.com/office/powerpoint/2010/main">
    <mc:Choice Requires="p14">
      <p:transition spd="slow" p14:dur="1250" advTm="12633">
        <p:fade/>
      </p:transition>
    </mc:Choice>
    <mc:Fallback xmlns="">
      <p:transition spd="slow" advTm="1263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purple flowers&#10;&#10;Description automatically generated">
            <a:extLst>
              <a:ext uri="{FF2B5EF4-FFF2-40B4-BE49-F238E27FC236}">
                <a16:creationId xmlns:a16="http://schemas.microsoft.com/office/drawing/2014/main" id="{261C6D26-1E5B-D4C0-B920-95BB25381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88" y="0"/>
            <a:ext cx="12219387" cy="6873405"/>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506836" y="3044858"/>
            <a:ext cx="6923411" cy="2516534"/>
          </a:xfrm>
          <a:noFill/>
        </p:spPr>
        <p:txBody>
          <a:bodyPr>
            <a:normAutofit/>
          </a:bodyPr>
          <a:lstStyle/>
          <a:p>
            <a:pPr algn="l"/>
            <a:r>
              <a:rPr lang="nl-NL" sz="3200" b="1" dirty="0">
                <a:solidFill>
                  <a:srgbClr val="FFFF00"/>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Het doel is dat ook deze gemeenschap met de eerste leerlingen verbonden is en daardoor dus ook met Jezus en met de Vader. </a:t>
            </a:r>
            <a:endParaRPr lang="en-IN" sz="3200" b="1" dirty="0">
              <a:solidFill>
                <a:srgbClr val="FFFF00"/>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3943099041"/>
      </p:ext>
    </p:extLst>
  </p:cSld>
  <p:clrMapOvr>
    <a:masterClrMapping/>
  </p:clrMapOvr>
  <mc:AlternateContent xmlns:mc="http://schemas.openxmlformats.org/markup-compatibility/2006" xmlns:p14="http://schemas.microsoft.com/office/powerpoint/2010/main">
    <mc:Choice Requires="p14">
      <p:transition spd="slow" p14:dur="1250" advTm="10313">
        <p:fade/>
      </p:transition>
    </mc:Choice>
    <mc:Fallback xmlns="">
      <p:transition spd="slow" advTm="10313">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white and yellow flowers&#10;&#10;Description automatically generated">
            <a:extLst>
              <a:ext uri="{FF2B5EF4-FFF2-40B4-BE49-F238E27FC236}">
                <a16:creationId xmlns:a16="http://schemas.microsoft.com/office/drawing/2014/main" id="{1E1EC503-5A4C-828C-5D4D-453B06540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861415" y="743446"/>
            <a:ext cx="4701320" cy="5539367"/>
          </a:xfrm>
          <a:solidFill>
            <a:schemeClr val="bg1">
              <a:alpha val="65000"/>
            </a:schemeClr>
          </a:solidFill>
        </p:spPr>
        <p:txBody>
          <a:bodyPr>
            <a:normAutofit/>
          </a:bodyPr>
          <a:lstStyle/>
          <a:p>
            <a:r>
              <a:rPr lang="nl-NL" sz="3200" b="1" dirty="0">
                <a:latin typeface="Amasis MT Pro" panose="02040504050005020304" pitchFamily="18" charset="0"/>
                <a:cs typeface="Aldhabi" panose="01000000000000000000" pitchFamily="2" charset="-78"/>
              </a:rPr>
              <a:t>Om de essentie van de ontvangen boodschap en openbaring in herinnering te brengen, benadrukt de auteur het volgende. In Jezus heeft God ons als eerste liefgehad en het menselijk bestaan met al zijn beperkingen en zwakheden ten einde toe op zich genomen. </a:t>
            </a:r>
            <a:endParaRPr lang="en-IN" sz="3200" b="1" dirty="0">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3003720469"/>
      </p:ext>
    </p:extLst>
  </p:cSld>
  <p:clrMapOvr>
    <a:masterClrMapping/>
  </p:clrMapOvr>
  <mc:AlternateContent xmlns:mc="http://schemas.openxmlformats.org/markup-compatibility/2006" xmlns:p14="http://schemas.microsoft.com/office/powerpoint/2010/main">
    <mc:Choice Requires="p14">
      <p:transition spd="slow" p14:dur="1250" advTm="12891">
        <p:fade/>
      </p:transition>
    </mc:Choice>
    <mc:Fallback xmlns="">
      <p:transition spd="slow" advTm="1289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vines with a hill in the background&#10;&#10;Description automatically generated">
            <a:extLst>
              <a:ext uri="{FF2B5EF4-FFF2-40B4-BE49-F238E27FC236}">
                <a16:creationId xmlns:a16="http://schemas.microsoft.com/office/drawing/2014/main" id="{E4E5E7BA-3CF9-7ED7-1BF1-9FECA4644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558117" y="461914"/>
            <a:ext cx="5043600" cy="5355422"/>
          </a:xfrm>
          <a:noFill/>
        </p:spPr>
        <p:txBody>
          <a:bodyPr>
            <a:normAutofit fontScale="90000"/>
          </a:bodyPr>
          <a:lstStyle/>
          <a:p>
            <a:pPr algn="r"/>
            <a:r>
              <a:rPr lang="nl-NL" sz="3200" b="1" dirty="0">
                <a:solidFill>
                  <a:srgbClr val="FFFF00"/>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Aan het kruis voelde Jezus aan den lijve de scheiding die er is tussen ons en de Vader. Door zichzelf helemaal te geven hief Hij die scheiding op. Met een grenzeloze en onvoorwaardelijke liefde bracht Hij herstel en genezing. Hij liet ons zien wat de liefde is die Hij ons door zijn woorden en leven had geleerd. </a:t>
            </a:r>
            <a:endParaRPr lang="en-IN" sz="3200" b="1" dirty="0">
              <a:solidFill>
                <a:srgbClr val="FFFF00"/>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1860423038"/>
      </p:ext>
    </p:extLst>
  </p:cSld>
  <p:clrMapOvr>
    <a:masterClrMapping/>
  </p:clrMapOvr>
  <mc:AlternateContent xmlns:mc="http://schemas.openxmlformats.org/markup-compatibility/2006" xmlns:p14="http://schemas.microsoft.com/office/powerpoint/2010/main">
    <mc:Choice Requires="p14">
      <p:transition spd="slow" p14:dur="1250" advTm="16707">
        <p:fade/>
      </p:transition>
    </mc:Choice>
    <mc:Fallback xmlns="">
      <p:transition spd="slow" advTm="1670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yellow flowers&#10;&#10;Description automatically generated">
            <a:extLst>
              <a:ext uri="{FF2B5EF4-FFF2-40B4-BE49-F238E27FC236}">
                <a16:creationId xmlns:a16="http://schemas.microsoft.com/office/drawing/2014/main" id="{DC4324CE-AE57-68DF-FE07-B1D7C8233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68"/>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927678" y="3523268"/>
            <a:ext cx="10336643" cy="2962332"/>
          </a:xfrm>
          <a:noFill/>
        </p:spPr>
        <p:txBody>
          <a:bodyPr>
            <a:noAutofit/>
          </a:bodyPr>
          <a:lstStyle/>
          <a:p>
            <a:r>
              <a:rPr lang="nl-NL"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Uit het voorbeeld van Jezus kunnen we opmaken dat liefhebben echt wel moed en inspanning vraagt, met het risico dat we stoten op tegenstand en lijden. Maar wie op deze manier liefheeft, heeft deel aan het leven van God, ervaart de vrijheid die van God komt en de vreugde van wie zichzelf geeft. </a:t>
            </a:r>
            <a:endParaRPr lang="en-IN" sz="32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1467304698"/>
      </p:ext>
    </p:extLst>
  </p:cSld>
  <p:clrMapOvr>
    <a:masterClrMapping/>
  </p:clrMapOvr>
  <mc:AlternateContent xmlns:mc="http://schemas.openxmlformats.org/markup-compatibility/2006" xmlns:p14="http://schemas.microsoft.com/office/powerpoint/2010/main">
    <mc:Choice Requires="p14">
      <p:transition spd="slow" p14:dur="1250" advTm="17125">
        <p:fade/>
      </p:transition>
    </mc:Choice>
    <mc:Fallback xmlns="">
      <p:transition spd="slow" advTm="17125">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branch with leaves on it&#10;&#10;Description automatically generated">
            <a:extLst>
              <a:ext uri="{FF2B5EF4-FFF2-40B4-BE49-F238E27FC236}">
                <a16:creationId xmlns:a16="http://schemas.microsoft.com/office/drawing/2014/main" id="{D31D013E-D47D-CD17-CFDC-0F426DCF9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419543" y="970713"/>
            <a:ext cx="4614370" cy="4916573"/>
          </a:xfrm>
          <a:noFill/>
        </p:spPr>
        <p:txBody>
          <a:bodyPr>
            <a:noAutofit/>
          </a:bodyPr>
          <a:lstStyle/>
          <a:p>
            <a:pPr algn="l"/>
            <a:r>
              <a:rPr lang="nl-NL" sz="3200" b="1" dirty="0">
                <a:solidFill>
                  <a:schemeClr val="bg1"/>
                </a:solidFill>
                <a:latin typeface="Amasis MT Pro" panose="02040504050005020304" pitchFamily="18" charset="0"/>
                <a:cs typeface="Aldhabi" panose="01000000000000000000" pitchFamily="2" charset="-78"/>
              </a:rPr>
              <a:t>Door lief te hebben zoals Jezus ons heeft liefgehad, bevrijden we ons van het egoïsme dat ons afsluit van de gemeenschap met onze broers en zusters en met God, en kunnen we die gemeenschap ervaren. </a:t>
            </a:r>
            <a:endParaRPr lang="en-IN" sz="3200" b="1" dirty="0">
              <a:solidFill>
                <a:schemeClr val="bg1"/>
              </a:solidFill>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1760164564"/>
      </p:ext>
    </p:extLst>
  </p:cSld>
  <p:clrMapOvr>
    <a:masterClrMapping/>
  </p:clrMapOvr>
  <mc:AlternateContent xmlns:mc="http://schemas.openxmlformats.org/markup-compatibility/2006" xmlns:p14="http://schemas.microsoft.com/office/powerpoint/2010/main">
    <mc:Choice Requires="p14">
      <p:transition spd="slow" p14:dur="1250" advTm="11572">
        <p:fade/>
      </p:transition>
    </mc:Choice>
    <mc:Fallback xmlns="">
      <p:transition spd="slow" advTm="11572">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1007</Words>
  <Application>Microsoft Office PowerPoint</Application>
  <PresentationFormat>Breedbeeld</PresentationFormat>
  <Paragraphs>30</Paragraphs>
  <Slides>25</Slides>
  <Notes>0</Notes>
  <HiddenSlides>0</HiddenSlides>
  <MMClips>7</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25</vt:i4>
      </vt:variant>
    </vt:vector>
  </HeadingPairs>
  <TitlesOfParts>
    <vt:vector size="30" baseType="lpstr">
      <vt:lpstr>Amasis MT Pro</vt:lpstr>
      <vt:lpstr>Arial</vt:lpstr>
      <vt:lpstr>Calibri</vt:lpstr>
      <vt:lpstr>Calibri Light</vt:lpstr>
      <vt:lpstr>1_Office Theme</vt:lpstr>
      <vt:lpstr>Woord van Leven</vt:lpstr>
      <vt:lpstr>"Wie niet liefheeft kent God niet, want God is liefde."</vt:lpstr>
      <vt:lpstr>Deze zin komt uit de eerste brief van Johannes. De brief is gericht aan een groep christenen in Klein-Azië. Hij wil hen aanmoedigen de gemeenschap met elkaar te herstellen. Ze zijn immers verdeeld vanwege verschillende inzichten en verwoordingen van het geloof.</vt:lpstr>
      <vt:lpstr>De auteur spoort hen aan om in gedachten te houden wat "vanaf het begin" van de christelijke prediking is verkondigd. En hij herhaalt wat de eerste leerlingen in hun leven met de Heer gezien en gehoord hebben, wat ze met hun handen hebben aangeraakt. </vt:lpstr>
      <vt:lpstr>Het doel is dat ook deze gemeenschap met de eerste leerlingen verbonden is en daardoor dus ook met Jezus en met de Vader. </vt:lpstr>
      <vt:lpstr>Om de essentie van de ontvangen boodschap en openbaring in herinnering te brengen, benadrukt de auteur het volgende. In Jezus heeft God ons als eerste liefgehad en het menselijk bestaan met al zijn beperkingen en zwakheden ten einde toe op zich genomen. </vt:lpstr>
      <vt:lpstr>Aan het kruis voelde Jezus aan den lijve de scheiding die er is tussen ons en de Vader. Door zichzelf helemaal te geven hief Hij die scheiding op. Met een grenzeloze en onvoorwaardelijke liefde bracht Hij herstel en genezing. Hij liet ons zien wat de liefde is die Hij ons door zijn woorden en leven had geleerd. </vt:lpstr>
      <vt:lpstr>Uit het voorbeeld van Jezus kunnen we opmaken dat liefhebben echt wel moed en inspanning vraagt, met het risico dat we stoten op tegenstand en lijden. Maar wie op deze manier liefheeft, heeft deel aan het leven van God, ervaart de vrijheid die van God komt en de vreugde van wie zichzelf geeft. </vt:lpstr>
      <vt:lpstr>Door lief te hebben zoals Jezus ons heeft liefgehad, bevrijden we ons van het egoïsme dat ons afsluit van de gemeenschap met onze broers en zusters en met God, en kunnen we die gemeenschap ervaren. </vt:lpstr>
      <vt:lpstr>"Wie niet liefheeft kent God niet, want God is liefde."</vt:lpstr>
      <vt:lpstr>God kennen, die ons heeft geschapen en die ons van binnenuit kent en die de diepste waarheid van alle dingen kent, is altijd een verlangen geweest van het menselijk hart, ook al is het misschien onbewust. </vt:lpstr>
      <vt:lpstr>Als Hij liefde is, kunnen we door lief te hebben zoals Hij, een glimp opvangen van deze waarheid. We kunnen groeien in de kennis van God omdat we in wezen Zijn leven leven en in Zijn licht wandelen. </vt:lpstr>
      <vt:lpstr>En dit wordt ten volle bereikt wanneer de liefde wederzijds is. Als we elkaar liefhebben, "blijft God in ons".  Het is een beetje zoals met de twee elektrische polen: als ze elkaar raken, gaat het licht branden en verlicht het wat ons omringt.</vt:lpstr>
      <vt:lpstr>"Wie niet liefheeft kent God niet, want God is liefde."</vt:lpstr>
      <vt:lpstr>Getuigen dat God liefde is, bevestigt Chiara Lubich, is "de grote revolutie waartoe we vandaag  geroepen zijn; dat getuigenis moeten we geven aan de wereld vandaag, de wereld in de ban van velerlei spanningen", net zoals "de eerste christenen deze overtuiging presenteerden aan de heidense wereld van hun tijd".    Hoe doe je dat? Hoe kun je deze liefde beleven die van God komt?</vt:lpstr>
      <vt:lpstr>Door van Zijn Zoon te leren om die in praktijk te brengen, vooral “in dienst van onze broers en zusters, vooral van hen die naast ons staan. Je doet dat door te beginnen met iets kleins, met de meest eenvoudige diensten. </vt:lpstr>
      <vt:lpstr>We kunnen ernaar streven om, in navolging van Jezus, de eersten te zijn om onze broers en zusters lief te hebben, onthecht van onszelf. We kunnen ernaar streven om alle moeilijkheden en kruisen te omarmen, klein of groot, die zo een liefde met zich mee kan brengen. Op deze manier zal het niet lang duren voordat ook wij tot de ervaring van God komen, tot gemeenschap met Hem, en tot die volheid van licht, vrede en innerlijke vreugde waartoe Jezus ons wil brengen.” </vt:lpstr>
      <vt:lpstr>"Wie niet liefheeft kent God niet, want God is liefde."</vt:lpstr>
      <vt:lpstr>Santa bezoekt vaak een katholiek bejaardentehuis. ‘Op een dag ontmoet ze samen met haar vriendin Roberta een rijke oude man van standing, Aldo. </vt:lpstr>
      <vt:lpstr>Hij kijkt de twee jonge vrouwen aan met een sombere blik: "Waarom komen jullie hier? Wat willen jullie van ons? Laat ons in vrede sterven!" Santa laat zich niet uit haar lood slaan en zegt tegen hem: "We zijn hier voor u, om een paar uur samen te zijn, om elkaar te leren kennen, om vrienden te worden."’</vt:lpstr>
      <vt:lpstr>De twee gaan regelmatig terug. Roberta doet het verhaal: ‘Die man was bijzonder gesloten en erg terneergeslagen. Hij geloofde niet in God. Santa was de enige die erin slaagde zijn hart binnen te dringen, met grote fijngevoeligheid. Ze luisterde urenlang naar hem. Ze bad voor hem en gaf hem eens een rozenkrans, die hij aannam. </vt:lpstr>
      <vt:lpstr>Op een dag verneemt Santa dat Aldo is gestorven terwijl hij haar naam noemde. De pijn vanwege zijn dood wordt verzacht door het feit dat hij vredig is gestorven, met in zijn handen de rozenkrans die ze hem op een dag had gegeven.’</vt:lpstr>
      <vt:lpstr>"Wie niet liefheeft kent God niet, want God is liefde."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Federico Aldrighetti</dc:creator>
  <cp:lastModifiedBy>Mon Van Schoor</cp:lastModifiedBy>
  <cp:revision>24</cp:revision>
  <dcterms:created xsi:type="dcterms:W3CDTF">2024-04-15T07:34:10Z</dcterms:created>
  <dcterms:modified xsi:type="dcterms:W3CDTF">2024-04-23T07:54:24Z</dcterms:modified>
</cp:coreProperties>
</file>