
<file path=[Content_Types].xml><?xml version="1.0" encoding="utf-8"?>
<Types xmlns="http://schemas.openxmlformats.org/package/2006/content-types">
  <Default Extension="bin" ContentType="image/jpeg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2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3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50" r:id="rId5"/>
    <p:sldMasterId id="2147483696" r:id="rId6"/>
    <p:sldMasterId id="2147483726" r:id="rId7"/>
    <p:sldMasterId id="2147483742" r:id="rId8"/>
    <p:sldMasterId id="2147483758" r:id="rId9"/>
    <p:sldMasterId id="2147483774" r:id="rId10"/>
    <p:sldMasterId id="2147483790" r:id="rId11"/>
    <p:sldMasterId id="2147483806" r:id="rId12"/>
    <p:sldMasterId id="2147483822" r:id="rId13"/>
    <p:sldMasterId id="2147483838" r:id="rId14"/>
    <p:sldMasterId id="2147483854" r:id="rId15"/>
    <p:sldMasterId id="2147483870" r:id="rId16"/>
    <p:sldMasterId id="2147483886" r:id="rId17"/>
  </p:sldMasterIdLst>
  <p:notesMasterIdLst>
    <p:notesMasterId r:id="rId67"/>
  </p:notesMasterIdLst>
  <p:sldIdLst>
    <p:sldId id="256" r:id="rId18"/>
    <p:sldId id="379" r:id="rId19"/>
    <p:sldId id="378" r:id="rId20"/>
    <p:sldId id="377" r:id="rId21"/>
    <p:sldId id="376" r:id="rId22"/>
    <p:sldId id="375" r:id="rId23"/>
    <p:sldId id="374" r:id="rId24"/>
    <p:sldId id="384" r:id="rId25"/>
    <p:sldId id="373" r:id="rId26"/>
    <p:sldId id="372" r:id="rId27"/>
    <p:sldId id="383" r:id="rId28"/>
    <p:sldId id="382" r:id="rId29"/>
    <p:sldId id="381" r:id="rId30"/>
    <p:sldId id="380" r:id="rId31"/>
    <p:sldId id="385" r:id="rId32"/>
    <p:sldId id="258" r:id="rId33"/>
    <p:sldId id="261" r:id="rId34"/>
    <p:sldId id="367" r:id="rId35"/>
    <p:sldId id="313" r:id="rId36"/>
    <p:sldId id="288" r:id="rId37"/>
    <p:sldId id="289" r:id="rId38"/>
    <p:sldId id="290" r:id="rId39"/>
    <p:sldId id="291" r:id="rId40"/>
    <p:sldId id="292" r:id="rId41"/>
    <p:sldId id="364" r:id="rId42"/>
    <p:sldId id="327" r:id="rId43"/>
    <p:sldId id="387" r:id="rId44"/>
    <p:sldId id="294" r:id="rId45"/>
    <p:sldId id="361" r:id="rId46"/>
    <p:sldId id="293" r:id="rId47"/>
    <p:sldId id="311" r:id="rId48"/>
    <p:sldId id="312" r:id="rId49"/>
    <p:sldId id="370" r:id="rId50"/>
    <p:sldId id="295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88" r:id="rId66"/>
  </p:sldIdLst>
  <p:sldSz cx="12192000" cy="6858000"/>
  <p:notesSz cx="12192000" cy="6858000"/>
  <p:embeddedFontLst>
    <p:embeddedFont>
      <p:font typeface="ATHOBM+Arial-BoldMT" panose="020B0604020202020204" charset="0"/>
      <p:regular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DSQUBW+Arial Bold" panose="020B0604020202020204" charset="0"/>
      <p:regular r:id="rId73"/>
    </p:embeddedFont>
    <p:embeddedFont>
      <p:font typeface="FFWPOJ+Arial-BoldMT" panose="020B0604020202020204" charset="0"/>
      <p:regular r:id="rId74"/>
    </p:embeddedFont>
    <p:embeddedFont>
      <p:font typeface="JWQCIK+Arial Italic" panose="020B0604020202020204" charset="0"/>
      <p:regular r:id="rId75"/>
    </p:embeddedFont>
    <p:embeddedFont>
      <p:font typeface="LRUSDE+Arial" panose="020B0604020202020204" charset="0"/>
      <p:regular r:id="rId76"/>
    </p:embeddedFont>
    <p:embeddedFont>
      <p:font typeface="MLTGHK+BatonTurbo-Bold" panose="020B0604020202020204"/>
      <p:regular r:id="rId77"/>
    </p:embeddedFont>
    <p:embeddedFont>
      <p:font typeface="SBDKAI+Arial Bold" panose="020B0604020202020204" charset="0"/>
      <p:regular r:id="rId78"/>
    </p:embeddedFont>
    <p:embeddedFont>
      <p:font typeface="Times New Roman" panose="02020603050405020304" pitchFamily="18" charset="0"/>
      <p:regular r:id="rId79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F64F55-1E51-F913-3DA1-D7B157574A51}" name="Sluijter, Martine" initials="SM" userId="S::m.sluijter@utrecht.nl::c5d9bdb3-3387-433c-9069-2283e85bed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A9CEEC-AE36-1806-4413-50B39C17A741}" v="43" dt="2023-09-13T10:26:17.212"/>
    <p1510:client id="{AD41ABEF-2971-41E3-9889-43843AFAFD13}" v="1" dt="2023-09-13T09:15:52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0" autoAdjust="0"/>
    <p:restoredTop sz="89124" autoAdjust="0"/>
  </p:normalViewPr>
  <p:slideViewPr>
    <p:cSldViewPr>
      <p:cViewPr varScale="1">
        <p:scale>
          <a:sx n="57" d="100"/>
          <a:sy n="57" d="100"/>
        </p:scale>
        <p:origin x="728" y="3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font" Target="fonts/font1.fntdata"/><Relationship Id="rId84" Type="http://schemas.microsoft.com/office/2015/10/relationships/revisionInfo" Target="revisionInfo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font" Target="fonts/font5.fntdata"/><Relationship Id="rId80" Type="http://schemas.openxmlformats.org/officeDocument/2006/relationships/presProps" Target="presProps.xml"/><Relationship Id="rId85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font" Target="fonts/font9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61" Type="http://schemas.openxmlformats.org/officeDocument/2006/relationships/slide" Target="slides/slide44.xml"/><Relationship Id="rId8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B813E-A7AE-4617-BDEC-1FA9B6322D5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54A4158-8098-4092-B203-AC180BAE53F0}">
      <dgm:prSet phldrT="[Tekst]"/>
      <dgm:spPr/>
      <dgm:t>
        <a:bodyPr/>
        <a:lstStyle/>
        <a:p>
          <a:r>
            <a:rPr lang="nl-NL" dirty="0">
              <a:latin typeface="Arial" panose="020B0604020202020204"/>
            </a:rPr>
            <a:t>Woningbouwopgave</a:t>
          </a:r>
          <a:endParaRPr lang="nl-NL" dirty="0"/>
        </a:p>
      </dgm:t>
    </dgm:pt>
    <dgm:pt modelId="{0AA8BE52-CC66-4FE1-9A3D-46F8B18EB5F5}" type="parTrans" cxnId="{0FBE1814-75B5-48DE-A348-AD0EF65656AF}">
      <dgm:prSet/>
      <dgm:spPr/>
      <dgm:t>
        <a:bodyPr/>
        <a:lstStyle/>
        <a:p>
          <a:endParaRPr lang="nl-NL"/>
        </a:p>
      </dgm:t>
    </dgm:pt>
    <dgm:pt modelId="{A06ADB60-BB64-48DD-9AC0-880D99BEEC75}" type="sibTrans" cxnId="{0FBE1814-75B5-48DE-A348-AD0EF65656AF}">
      <dgm:prSet/>
      <dgm:spPr/>
      <dgm:t>
        <a:bodyPr/>
        <a:lstStyle/>
        <a:p>
          <a:endParaRPr lang="nl-NL"/>
        </a:p>
      </dgm:t>
    </dgm:pt>
    <dgm:pt modelId="{7E4EBA69-53FA-44E4-9AE5-3E3BB7E25376}">
      <dgm:prSet phldrT="[Tekst]"/>
      <dgm:spPr>
        <a:solidFill>
          <a:srgbClr val="32AB27">
            <a:alpha val="50000"/>
          </a:srgbClr>
        </a:solidFill>
      </dgm:spPr>
      <dgm:t>
        <a:bodyPr/>
        <a:lstStyle/>
        <a:p>
          <a:pPr rtl="0"/>
          <a:r>
            <a:rPr lang="nl-NL" dirty="0">
              <a:latin typeface="Arial" panose="020B0604020202020204"/>
            </a:rPr>
            <a:t> Versterken Groen</a:t>
          </a:r>
          <a:endParaRPr lang="nl-NL" dirty="0"/>
        </a:p>
      </dgm:t>
    </dgm:pt>
    <dgm:pt modelId="{5544EEAF-710E-4BED-A837-A8D613B7CFAE}" type="parTrans" cxnId="{6E732DC6-CA89-452A-BFA2-E6211C34B3FF}">
      <dgm:prSet/>
      <dgm:spPr/>
      <dgm:t>
        <a:bodyPr/>
        <a:lstStyle/>
        <a:p>
          <a:endParaRPr lang="nl-NL"/>
        </a:p>
      </dgm:t>
    </dgm:pt>
    <dgm:pt modelId="{9096D8A1-3209-4B0D-9106-533F7735894E}" type="sibTrans" cxnId="{6E732DC6-CA89-452A-BFA2-E6211C34B3FF}">
      <dgm:prSet/>
      <dgm:spPr/>
      <dgm:t>
        <a:bodyPr/>
        <a:lstStyle/>
        <a:p>
          <a:endParaRPr lang="nl-NL"/>
        </a:p>
      </dgm:t>
    </dgm:pt>
    <dgm:pt modelId="{E5EE0160-C515-4B71-81C2-D548D07113AA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pPr rtl="0"/>
          <a:r>
            <a:rPr lang="nl-NL" dirty="0"/>
            <a:t>Mobiliteit</a:t>
          </a:r>
        </a:p>
      </dgm:t>
    </dgm:pt>
    <dgm:pt modelId="{1D404992-989F-4704-B5C0-75666B7DFE0D}" type="parTrans" cxnId="{7C5661D4-3C79-4E5D-AE10-7550F66F4CC1}">
      <dgm:prSet/>
      <dgm:spPr/>
      <dgm:t>
        <a:bodyPr/>
        <a:lstStyle/>
        <a:p>
          <a:endParaRPr lang="nl-NL"/>
        </a:p>
      </dgm:t>
    </dgm:pt>
    <dgm:pt modelId="{09D0A5BB-53C3-4AF5-9A2D-B3BE83C600FE}" type="sibTrans" cxnId="{7C5661D4-3C79-4E5D-AE10-7550F66F4CC1}">
      <dgm:prSet/>
      <dgm:spPr/>
      <dgm:t>
        <a:bodyPr/>
        <a:lstStyle/>
        <a:p>
          <a:endParaRPr lang="nl-NL"/>
        </a:p>
      </dgm:t>
    </dgm:pt>
    <dgm:pt modelId="{4CC11101-EE9F-4E33-85BB-B4501302F9A7}" type="pres">
      <dgm:prSet presAssocID="{E27B813E-A7AE-4617-BDEC-1FA9B6322D5B}" presName="compositeShape" presStyleCnt="0">
        <dgm:presLayoutVars>
          <dgm:chMax val="7"/>
          <dgm:dir/>
          <dgm:resizeHandles val="exact"/>
        </dgm:presLayoutVars>
      </dgm:prSet>
      <dgm:spPr/>
    </dgm:pt>
    <dgm:pt modelId="{5EAAD895-B9A2-46AF-A70D-C4117CD18256}" type="pres">
      <dgm:prSet presAssocID="{D54A4158-8098-4092-B203-AC180BAE53F0}" presName="circ1" presStyleLbl="vennNode1" presStyleIdx="0" presStyleCnt="3"/>
      <dgm:spPr/>
    </dgm:pt>
    <dgm:pt modelId="{61DECF62-DEAC-4522-96F0-AB89D56BA18B}" type="pres">
      <dgm:prSet presAssocID="{D54A4158-8098-4092-B203-AC180BAE53F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A1EA565-B35F-4827-8EE0-2CE3C4FCC545}" type="pres">
      <dgm:prSet presAssocID="{7E4EBA69-53FA-44E4-9AE5-3E3BB7E25376}" presName="circ2" presStyleLbl="vennNode1" presStyleIdx="1" presStyleCnt="3"/>
      <dgm:spPr/>
    </dgm:pt>
    <dgm:pt modelId="{9EC17523-306F-4776-9B4F-6DEF0711BC06}" type="pres">
      <dgm:prSet presAssocID="{7E4EBA69-53FA-44E4-9AE5-3E3BB7E2537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6DC3E2F-29F1-42D5-AC79-4166A6F7EF36}" type="pres">
      <dgm:prSet presAssocID="{E5EE0160-C515-4B71-81C2-D548D07113AA}" presName="circ3" presStyleLbl="vennNode1" presStyleIdx="2" presStyleCnt="3"/>
      <dgm:spPr/>
    </dgm:pt>
    <dgm:pt modelId="{8AE0AB04-4A15-41BE-A8C3-C27A4235D01B}" type="pres">
      <dgm:prSet presAssocID="{E5EE0160-C515-4B71-81C2-D548D07113A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FBE1814-75B5-48DE-A348-AD0EF65656AF}" srcId="{E27B813E-A7AE-4617-BDEC-1FA9B6322D5B}" destId="{D54A4158-8098-4092-B203-AC180BAE53F0}" srcOrd="0" destOrd="0" parTransId="{0AA8BE52-CC66-4FE1-9A3D-46F8B18EB5F5}" sibTransId="{A06ADB60-BB64-48DD-9AC0-880D99BEEC75}"/>
    <dgm:cxn modelId="{1641831D-BDDB-403D-A8EC-6F3029E58CDC}" type="presOf" srcId="{E5EE0160-C515-4B71-81C2-D548D07113AA}" destId="{46DC3E2F-29F1-42D5-AC79-4166A6F7EF36}" srcOrd="0" destOrd="0" presId="urn:microsoft.com/office/officeart/2005/8/layout/venn1"/>
    <dgm:cxn modelId="{7849C959-3C44-41DB-B8FA-C8DA2A03A189}" type="presOf" srcId="{E5EE0160-C515-4B71-81C2-D548D07113AA}" destId="{8AE0AB04-4A15-41BE-A8C3-C27A4235D01B}" srcOrd="1" destOrd="0" presId="urn:microsoft.com/office/officeart/2005/8/layout/venn1"/>
    <dgm:cxn modelId="{87297190-B015-46E9-8A57-0C18052EB677}" type="presOf" srcId="{7E4EBA69-53FA-44E4-9AE5-3E3BB7E25376}" destId="{CA1EA565-B35F-4827-8EE0-2CE3C4FCC545}" srcOrd="0" destOrd="0" presId="urn:microsoft.com/office/officeart/2005/8/layout/venn1"/>
    <dgm:cxn modelId="{16F7D3B2-29F9-46A5-AE1E-F8E1C267DD70}" type="presOf" srcId="{E27B813E-A7AE-4617-BDEC-1FA9B6322D5B}" destId="{4CC11101-EE9F-4E33-85BB-B4501302F9A7}" srcOrd="0" destOrd="0" presId="urn:microsoft.com/office/officeart/2005/8/layout/venn1"/>
    <dgm:cxn modelId="{82A79EBB-D6E8-4299-AFA0-72633B86FFB5}" type="presOf" srcId="{D54A4158-8098-4092-B203-AC180BAE53F0}" destId="{5EAAD895-B9A2-46AF-A70D-C4117CD18256}" srcOrd="0" destOrd="0" presId="urn:microsoft.com/office/officeart/2005/8/layout/venn1"/>
    <dgm:cxn modelId="{CEF80AC3-A80A-42FD-90CD-373DCD953CE8}" type="presOf" srcId="{7E4EBA69-53FA-44E4-9AE5-3E3BB7E25376}" destId="{9EC17523-306F-4776-9B4F-6DEF0711BC06}" srcOrd="1" destOrd="0" presId="urn:microsoft.com/office/officeart/2005/8/layout/venn1"/>
    <dgm:cxn modelId="{6E732DC6-CA89-452A-BFA2-E6211C34B3FF}" srcId="{E27B813E-A7AE-4617-BDEC-1FA9B6322D5B}" destId="{7E4EBA69-53FA-44E4-9AE5-3E3BB7E25376}" srcOrd="1" destOrd="0" parTransId="{5544EEAF-710E-4BED-A837-A8D613B7CFAE}" sibTransId="{9096D8A1-3209-4B0D-9106-533F7735894E}"/>
    <dgm:cxn modelId="{7C5661D4-3C79-4E5D-AE10-7550F66F4CC1}" srcId="{E27B813E-A7AE-4617-BDEC-1FA9B6322D5B}" destId="{E5EE0160-C515-4B71-81C2-D548D07113AA}" srcOrd="2" destOrd="0" parTransId="{1D404992-989F-4704-B5C0-75666B7DFE0D}" sibTransId="{09D0A5BB-53C3-4AF5-9A2D-B3BE83C600FE}"/>
    <dgm:cxn modelId="{72CFC4EE-CEFD-4EC8-9287-22F8258E9075}" type="presOf" srcId="{D54A4158-8098-4092-B203-AC180BAE53F0}" destId="{61DECF62-DEAC-4522-96F0-AB89D56BA18B}" srcOrd="1" destOrd="0" presId="urn:microsoft.com/office/officeart/2005/8/layout/venn1"/>
    <dgm:cxn modelId="{B253B628-F8B7-46A0-9FAD-F0D3F6F78C05}" type="presParOf" srcId="{4CC11101-EE9F-4E33-85BB-B4501302F9A7}" destId="{5EAAD895-B9A2-46AF-A70D-C4117CD18256}" srcOrd="0" destOrd="0" presId="urn:microsoft.com/office/officeart/2005/8/layout/venn1"/>
    <dgm:cxn modelId="{438B6099-B2F2-4955-AE26-C1ACFD134D58}" type="presParOf" srcId="{4CC11101-EE9F-4E33-85BB-B4501302F9A7}" destId="{61DECF62-DEAC-4522-96F0-AB89D56BA18B}" srcOrd="1" destOrd="0" presId="urn:microsoft.com/office/officeart/2005/8/layout/venn1"/>
    <dgm:cxn modelId="{91008FAD-C60E-4111-A129-331704AC459C}" type="presParOf" srcId="{4CC11101-EE9F-4E33-85BB-B4501302F9A7}" destId="{CA1EA565-B35F-4827-8EE0-2CE3C4FCC545}" srcOrd="2" destOrd="0" presId="urn:microsoft.com/office/officeart/2005/8/layout/venn1"/>
    <dgm:cxn modelId="{AFCE0C9C-7EBE-4580-9DF7-C3A2D1B8F0C4}" type="presParOf" srcId="{4CC11101-EE9F-4E33-85BB-B4501302F9A7}" destId="{9EC17523-306F-4776-9B4F-6DEF0711BC06}" srcOrd="3" destOrd="0" presId="urn:microsoft.com/office/officeart/2005/8/layout/venn1"/>
    <dgm:cxn modelId="{F57EF3CD-0BC2-4252-AF1A-A560728BB34C}" type="presParOf" srcId="{4CC11101-EE9F-4E33-85BB-B4501302F9A7}" destId="{46DC3E2F-29F1-42D5-AC79-4166A6F7EF36}" srcOrd="4" destOrd="0" presId="urn:microsoft.com/office/officeart/2005/8/layout/venn1"/>
    <dgm:cxn modelId="{5F535735-7A82-4B42-83B8-D36AC591A3A7}" type="presParOf" srcId="{4CC11101-EE9F-4E33-85BB-B4501302F9A7}" destId="{8AE0AB04-4A15-41BE-A8C3-C27A4235D01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AD895-B9A2-46AF-A70D-C4117CD18256}">
      <dsp:nvSpPr>
        <dsp:cNvPr id="0" name=""/>
        <dsp:cNvSpPr/>
      </dsp:nvSpPr>
      <dsp:spPr>
        <a:xfrm>
          <a:off x="3721364" y="56786"/>
          <a:ext cx="2725737" cy="27257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latin typeface="Arial" panose="020B0604020202020204"/>
            </a:rPr>
            <a:t>Woningbouwopgave</a:t>
          </a:r>
          <a:endParaRPr lang="nl-NL" sz="1700" kern="1200" dirty="0"/>
        </a:p>
      </dsp:txBody>
      <dsp:txXfrm>
        <a:off x="4084795" y="533790"/>
        <a:ext cx="1998874" cy="1226581"/>
      </dsp:txXfrm>
    </dsp:sp>
    <dsp:sp modelId="{CA1EA565-B35F-4827-8EE0-2CE3C4FCC545}">
      <dsp:nvSpPr>
        <dsp:cNvPr id="0" name=""/>
        <dsp:cNvSpPr/>
      </dsp:nvSpPr>
      <dsp:spPr>
        <a:xfrm>
          <a:off x="4704901" y="1760372"/>
          <a:ext cx="2725737" cy="2725737"/>
        </a:xfrm>
        <a:prstGeom prst="ellipse">
          <a:avLst/>
        </a:prstGeom>
        <a:solidFill>
          <a:srgbClr val="32AB27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latin typeface="Arial" panose="020B0604020202020204"/>
            </a:rPr>
            <a:t> Versterken Groen</a:t>
          </a:r>
          <a:endParaRPr lang="nl-NL" sz="1700" kern="1200" dirty="0"/>
        </a:p>
      </dsp:txBody>
      <dsp:txXfrm>
        <a:off x="5538522" y="2464521"/>
        <a:ext cx="1635442" cy="1499155"/>
      </dsp:txXfrm>
    </dsp:sp>
    <dsp:sp modelId="{46DC3E2F-29F1-42D5-AC79-4166A6F7EF36}">
      <dsp:nvSpPr>
        <dsp:cNvPr id="0" name=""/>
        <dsp:cNvSpPr/>
      </dsp:nvSpPr>
      <dsp:spPr>
        <a:xfrm>
          <a:off x="2737827" y="1760372"/>
          <a:ext cx="2725737" cy="2725737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Mobiliteit</a:t>
          </a:r>
        </a:p>
      </dsp:txBody>
      <dsp:txXfrm>
        <a:off x="2994500" y="2464521"/>
        <a:ext cx="1635442" cy="1499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1A7CC-ED1D-4226-9A41-2A4E86348A10}" type="datetimeFigureOut">
              <a:rPr lang="nl-NL" smtClean="0"/>
              <a:t>27-9-2023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7CC1C-05B1-4C20-A5CB-16C5C98E6C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7985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l-NL" sz="1800" b="0" i="0" u="none" strike="noStrike" baseline="0">
              <a:solidFill>
                <a:srgbClr val="000000"/>
              </a:solidFill>
              <a:latin typeface="Helvetica 55 Roman"/>
            </a:endParaRPr>
          </a:p>
          <a:p>
            <a:r>
              <a:rPr lang="nl-NL" sz="1800" b="1" i="0" u="none" strike="noStrike" baseline="0">
                <a:solidFill>
                  <a:srgbClr val="000000"/>
                </a:solidFill>
                <a:latin typeface="Helvetica 55 Roman"/>
              </a:rPr>
              <a:t>Plek</a:t>
            </a:r>
            <a:endParaRPr lang="nl-NL" sz="1800" b="0" i="0" u="none" strike="noStrike" baseline="0">
              <a:solidFill>
                <a:srgbClr val="000000"/>
              </a:solidFill>
              <a:latin typeface="Helvetica 55 Roman"/>
            </a:endParaRPr>
          </a:p>
          <a:p>
            <a:r>
              <a:rPr lang="nl-NL" sz="1800" b="0" i="0" u="none" strike="noStrike" baseline="0">
                <a:solidFill>
                  <a:srgbClr val="000000"/>
                </a:solidFill>
                <a:latin typeface="Helvetica Neue"/>
              </a:rPr>
              <a:t>Werken op buurt, straat of portiekniveau.</a:t>
            </a:r>
            <a:endParaRPr lang="nl-NL" sz="1800" b="0" i="0" u="none" strike="noStrike" baseline="0">
              <a:solidFill>
                <a:srgbClr val="000000"/>
              </a:solidFill>
              <a:latin typeface="Helvetica 55 Roman"/>
            </a:endParaRPr>
          </a:p>
          <a:p>
            <a:endParaRPr lang="nl-NL" sz="1800" b="0" i="0" u="none" strike="noStrike" baseline="0">
              <a:solidFill>
                <a:srgbClr val="000000"/>
              </a:solidFill>
              <a:latin typeface="Helvetica 55 Roman"/>
            </a:endParaRPr>
          </a:p>
          <a:p>
            <a:r>
              <a:rPr lang="nl-NL" sz="1800" b="1" i="0" u="none" strike="noStrike" baseline="0">
                <a:solidFill>
                  <a:srgbClr val="000000"/>
                </a:solidFill>
                <a:latin typeface="Helvetica 55 Roman"/>
              </a:rPr>
              <a:t>Kans</a:t>
            </a:r>
            <a:endParaRPr lang="nl-NL" sz="1800" b="0" i="0" u="none" strike="noStrike" baseline="0">
              <a:solidFill>
                <a:srgbClr val="000000"/>
              </a:solidFill>
              <a:latin typeface="Helvetica 55 Roman"/>
            </a:endParaRPr>
          </a:p>
          <a:p>
            <a:r>
              <a:rPr lang="nl-NL" sz="1800" b="0" i="0" u="none" strike="noStrike" baseline="0">
                <a:solidFill>
                  <a:srgbClr val="000000"/>
                </a:solidFill>
                <a:latin typeface="Helvetica Neue"/>
              </a:rPr>
              <a:t>Kansen op sociaal, fysiek, veiligheid en economisch vlak verbinden waardoor ze meer effect hebben (1+1 = 3). Elke kans draagt bij aan meerdere ambities.</a:t>
            </a:r>
          </a:p>
          <a:p>
            <a:endParaRPr lang="nl-NL" sz="1800" b="0" i="0" u="none" strike="noStrike" baseline="0">
              <a:solidFill>
                <a:srgbClr val="000000"/>
              </a:solidFill>
              <a:latin typeface="Helvetica Neue"/>
            </a:endParaRPr>
          </a:p>
          <a:p>
            <a:r>
              <a:rPr lang="nl-NL" sz="1800" b="1" i="0" u="none" strike="noStrike" baseline="0">
                <a:solidFill>
                  <a:srgbClr val="000000"/>
                </a:solidFill>
                <a:latin typeface="Helvetica 55 Roman"/>
              </a:rPr>
              <a:t>Coalitie</a:t>
            </a:r>
            <a:endParaRPr lang="nl-NL" sz="1800" b="0" i="0" u="none" strike="noStrike" baseline="0">
              <a:solidFill>
                <a:srgbClr val="000000"/>
              </a:solidFill>
              <a:latin typeface="Helvetica 55 Roman"/>
            </a:endParaRPr>
          </a:p>
          <a:p>
            <a:r>
              <a:rPr lang="nl-NL" sz="1800" b="0" i="0" u="none" strike="noStrike" baseline="0">
                <a:solidFill>
                  <a:srgbClr val="000000"/>
                </a:solidFill>
                <a:latin typeface="Helvetica Neue" panose="02000503000000020004"/>
              </a:rPr>
              <a:t>Coalities per kans sluiten om samen een zo groot mogelijk effect te realiseren.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DEEE3-82E6-4940-B0BF-9A9E584A793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940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1 Park de </a:t>
            </a:r>
            <a:r>
              <a:rPr lang="en-US" dirty="0" err="1">
                <a:cs typeface="Calibri"/>
              </a:rPr>
              <a:t>Gagel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Park de </a:t>
            </a:r>
            <a:r>
              <a:rPr lang="en-US" dirty="0" err="1">
                <a:cs typeface="Calibri"/>
              </a:rPr>
              <a:t>Watertoren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belangrijke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groene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plekken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2 Meer </a:t>
            </a:r>
            <a:r>
              <a:rPr lang="en-US" dirty="0" err="1">
                <a:cs typeface="Calibri"/>
              </a:rPr>
              <a:t>variatie</a:t>
            </a:r>
            <a:r>
              <a:rPr lang="en-US" dirty="0">
                <a:cs typeface="Calibri"/>
              </a:rPr>
              <a:t> in het </a:t>
            </a:r>
            <a:r>
              <a:rPr lang="en-US" dirty="0" err="1">
                <a:cs typeface="Calibri"/>
              </a:rPr>
              <a:t>groen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3 </a:t>
            </a:r>
            <a:r>
              <a:rPr lang="en-US" dirty="0" err="1">
                <a:cs typeface="Calibri"/>
              </a:rPr>
              <a:t>Waar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bouwen</a:t>
            </a:r>
            <a:r>
              <a:rPr lang="en-US" dirty="0">
                <a:cs typeface="Calibri"/>
              </a:rPr>
              <a:t> in het </a:t>
            </a:r>
            <a:r>
              <a:rPr lang="en-US" dirty="0" err="1">
                <a:cs typeface="Calibri"/>
              </a:rPr>
              <a:t>groen</a:t>
            </a:r>
            <a:r>
              <a:rPr lang="en-US" dirty="0">
                <a:cs typeface="Calibri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1F6AF-B13D-4B7D-AED4-7B721697B337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655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 </a:t>
            </a:r>
            <a:r>
              <a:rPr lang="en-US" err="1">
                <a:cs typeface="Calibri"/>
              </a:rPr>
              <a:t>Transformeren</a:t>
            </a:r>
            <a:r>
              <a:rPr lang="en-US">
                <a:cs typeface="Calibri"/>
              </a:rPr>
              <a:t> van </a:t>
            </a:r>
            <a:r>
              <a:rPr lang="en-US" err="1">
                <a:cs typeface="Calibri"/>
              </a:rPr>
              <a:t>parkeerplaatsen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naar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groenzones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ontmoetingsplekken</a:t>
            </a:r>
          </a:p>
          <a:p>
            <a:r>
              <a:rPr lang="en-US">
                <a:cs typeface="Calibri"/>
              </a:rPr>
              <a:t>2 </a:t>
            </a:r>
            <a:r>
              <a:rPr lang="en-US" err="1">
                <a:cs typeface="Calibri"/>
              </a:rPr>
              <a:t>Autoluwe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straten</a:t>
            </a:r>
            <a:r>
              <a:rPr lang="en-US">
                <a:cs typeface="Calibri"/>
              </a:rPr>
              <a:t> / </a:t>
            </a:r>
            <a:r>
              <a:rPr lang="en-US" err="1">
                <a:cs typeface="Calibri"/>
              </a:rPr>
              <a:t>buurten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1F6AF-B13D-4B7D-AED4-7B721697B337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82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Kwantitatieve weergave online opbrengst.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982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DEEE3-82E6-4940-B0BF-9A9E584A7930}" type="slidenum"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98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465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Kwantitatieve weergave online opbrengst.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982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DEEE3-82E6-4940-B0BF-9A9E584A7930}" type="slidenum"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98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036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982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DEEE3-82E6-4940-B0BF-9A9E584A7930}" type="slidenum"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98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68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DEEE3-82E6-4940-B0BF-9A9E584A79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138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DEEE3-82E6-4940-B0BF-9A9E584A79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902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DEEE3-82E6-4940-B0BF-9A9E584A79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105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DEEE3-82E6-4940-B0BF-9A9E584A79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451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DEEE3-82E6-4940-B0BF-9A9E584A79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669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DEEE3-82E6-4940-B0BF-9A9E584A793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2821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DEEE3-82E6-4940-B0BF-9A9E584A79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689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DEEE3-82E6-4940-B0BF-9A9E584A79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614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DEEE3-82E6-4940-B0BF-9A9E584A79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90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DEEE3-82E6-4940-B0BF-9A9E584A793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076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Lagere scholen (7 in totaal)</a:t>
            </a:r>
          </a:p>
          <a:p>
            <a:r>
              <a:rPr lang="nl-NL" dirty="0"/>
              <a:t>Maria van Hongarijedreef (circa 300, sociaal, huur en </a:t>
            </a:r>
            <a:r>
              <a:rPr lang="nl-NL" dirty="0" err="1"/>
              <a:t>vs</a:t>
            </a:r>
            <a:r>
              <a:rPr lang="nl-NL" dirty="0"/>
              <a:t>)</a:t>
            </a:r>
          </a:p>
          <a:p>
            <a:r>
              <a:rPr lang="nl-NL" dirty="0"/>
              <a:t>De Buurt (340 huur woningen. AM)</a:t>
            </a:r>
          </a:p>
          <a:p>
            <a:r>
              <a:rPr lang="nl-NL" dirty="0"/>
              <a:t>De </a:t>
            </a:r>
            <a:r>
              <a:rPr lang="nl-NL" dirty="0" err="1"/>
              <a:t>cube</a:t>
            </a:r>
            <a:r>
              <a:rPr lang="nl-NL" dirty="0"/>
              <a:t>; studentenwoningen 640, met Oproer </a:t>
            </a:r>
            <a:r>
              <a:rPr lang="nl-NL" dirty="0" err="1"/>
              <a:t>Biercafe</a:t>
            </a:r>
            <a:r>
              <a:rPr lang="nl-NL" dirty="0"/>
              <a:t>, eerst in Cab gebouw </a:t>
            </a:r>
          </a:p>
          <a:p>
            <a:r>
              <a:rPr lang="nl-NL" dirty="0"/>
              <a:t>Brailledreef</a:t>
            </a:r>
          </a:p>
          <a:p>
            <a:r>
              <a:rPr lang="nl-NL" dirty="0"/>
              <a:t>Humberdreef</a:t>
            </a:r>
          </a:p>
          <a:p>
            <a:r>
              <a:rPr lang="nl-NL" dirty="0"/>
              <a:t>Antoniuskwartier, 200 grondgebonden woningen op voormalig terrein ziekenhuis </a:t>
            </a:r>
          </a:p>
          <a:p>
            <a:r>
              <a:rPr lang="nl-NL" dirty="0" err="1"/>
              <a:t>Camposdreef</a:t>
            </a:r>
            <a:r>
              <a:rPr lang="nl-NL" dirty="0"/>
              <a:t>, voormalige school, 13 </a:t>
            </a:r>
            <a:r>
              <a:rPr lang="nl-NL" dirty="0" err="1"/>
              <a:t>energieneutrale</a:t>
            </a:r>
            <a:r>
              <a:rPr lang="nl-NL" dirty="0"/>
              <a:t> appartementen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DEEE3-82E6-4940-B0BF-9A9E584A793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838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Focus op dan ter inzage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CC1C-05B1-4C20-A5CB-16C5C98E6C5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511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1F6AF-B13D-4B7D-AED4-7B721697B337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091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 </a:t>
            </a:r>
            <a:r>
              <a:rPr lang="en-US" err="1">
                <a:cs typeface="Calibri"/>
              </a:rPr>
              <a:t>Grondgebonden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woningen</a:t>
            </a:r>
          </a:p>
          <a:p>
            <a:r>
              <a:rPr lang="en-US">
                <a:cs typeface="Calibri"/>
              </a:rPr>
              <a:t>2 </a:t>
            </a:r>
            <a:r>
              <a:rPr lang="en-US" err="1">
                <a:cs typeface="Calibri"/>
              </a:rPr>
              <a:t>Nieuwe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appartementen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gebouwen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3 Bouwen op </a:t>
            </a:r>
            <a:r>
              <a:rPr lang="en-US" err="1">
                <a:cs typeface="Calibri"/>
              </a:rPr>
              <a:t>bestaande</a:t>
            </a:r>
            <a:r>
              <a:rPr lang="en-US">
                <a:cs typeface="Calibri"/>
              </a:rPr>
              <a:t> flats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nieuwe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toevoegen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1F6AF-B13D-4B7D-AED4-7B721697B337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844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 </a:t>
            </a:r>
            <a:r>
              <a:rPr lang="en-US" err="1">
                <a:cs typeface="Calibri"/>
              </a:rPr>
              <a:t>Zorgen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voor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ogen</a:t>
            </a:r>
            <a:r>
              <a:rPr lang="en-US">
                <a:cs typeface="Calibri"/>
              </a:rPr>
              <a:t> op </a:t>
            </a:r>
            <a:r>
              <a:rPr lang="en-US" err="1">
                <a:cs typeface="Calibri"/>
              </a:rPr>
              <a:t>straat</a:t>
            </a:r>
          </a:p>
          <a:p>
            <a:r>
              <a:rPr lang="en-US">
                <a:cs typeface="Calibri"/>
              </a:rPr>
              <a:t>2 </a:t>
            </a:r>
            <a:r>
              <a:rPr lang="en-US" err="1">
                <a:cs typeface="Calibri"/>
              </a:rPr>
              <a:t>Levendigheid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dmv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nieuwe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bebouwing</a:t>
            </a:r>
          </a:p>
          <a:p>
            <a:r>
              <a:rPr lang="en-US">
                <a:cs typeface="Calibri"/>
              </a:rPr>
              <a:t>3 </a:t>
            </a:r>
            <a:r>
              <a:rPr lang="en-US" err="1">
                <a:cs typeface="Calibri"/>
              </a:rPr>
              <a:t>Ontmoetingsplekken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entrees op maaiveld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1F6AF-B13D-4B7D-AED4-7B721697B337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69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 </a:t>
            </a:r>
            <a:r>
              <a:rPr lang="en-US" err="1">
                <a:cs typeface="Calibri"/>
              </a:rPr>
              <a:t>Gemeenschappelijke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binnentuin</a:t>
            </a:r>
          </a:p>
          <a:p>
            <a:r>
              <a:rPr lang="en-US">
                <a:cs typeface="Calibri"/>
              </a:rPr>
              <a:t>2 </a:t>
            </a:r>
            <a:r>
              <a:rPr lang="en-US" err="1">
                <a:cs typeface="Calibri"/>
              </a:rPr>
              <a:t>KLeinschalige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buurtwinkels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3 </a:t>
            </a:r>
            <a:r>
              <a:rPr lang="en-US" err="1">
                <a:cs typeface="Calibri"/>
              </a:rPr>
              <a:t>Nieuwbouw</a:t>
            </a:r>
            <a:r>
              <a:rPr lang="en-US">
                <a:cs typeface="Calibri"/>
              </a:rPr>
              <a:t> met </a:t>
            </a:r>
            <a:r>
              <a:rPr lang="en-US" err="1">
                <a:cs typeface="Calibri"/>
              </a:rPr>
              <a:t>horeca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winkels</a:t>
            </a:r>
            <a:r>
              <a:rPr lang="en-US">
                <a:cs typeface="Calibri"/>
              </a:rPr>
              <a:t> op 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1F6AF-B13D-4B7D-AED4-7B721697B337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3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5503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737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43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10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52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3957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04B0F-5AE4-EDDB-5802-538FDAC0E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BDD33B-6213-7CAA-C6AA-57C624980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AEBD7-556E-D27F-F09C-5882157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70E1-CEB7-4B5F-80AE-501490938C5A}" type="datetimeFigureOut">
              <a:rPr lang="nl-NL" smtClean="0"/>
              <a:t>27-9-2023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34BABD-C7EE-3CBB-9D7E-6C72E2BD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092AA-0ACF-AA6C-8002-ADFBF3F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7973-576A-4152-87BD-85A5D52DEC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966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42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982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3748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005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4284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631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219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45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1697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837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737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43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10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52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395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2411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04B0F-5AE4-EDDB-5802-538FDAC0E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BDD33B-6213-7CAA-C6AA-57C624980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AEBD7-556E-D27F-F09C-5882157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70E1-CEB7-4B5F-80AE-501490938C5A}" type="datetimeFigureOut">
              <a:rPr lang="nl-NL" smtClean="0"/>
              <a:t>27-9-2023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34BABD-C7EE-3CBB-9D7E-6C72E2BD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092AA-0ACF-AA6C-8002-ADFBF3F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7973-576A-4152-87BD-85A5D52DEC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966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42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982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3748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0053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631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219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45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1697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83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8525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737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43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10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52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3957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04B0F-5AE4-EDDB-5802-538FDAC0E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BDD33B-6213-7CAA-C6AA-57C624980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AEBD7-556E-D27F-F09C-5882157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70E1-CEB7-4B5F-80AE-501490938C5A}" type="datetimeFigureOut">
              <a:rPr lang="nl-NL" smtClean="0"/>
              <a:t>27-9-2023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34BABD-C7EE-3CBB-9D7E-6C72E2BD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092AA-0ACF-AA6C-8002-ADFBF3F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7973-576A-4152-87BD-85A5D52DEC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966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42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982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3748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00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33488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631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219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45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16977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837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737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43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10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52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395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08256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04B0F-5AE4-EDDB-5802-538FDAC0E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BDD33B-6213-7CAA-C6AA-57C624980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AEBD7-556E-D27F-F09C-5882157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70E1-CEB7-4B5F-80AE-501490938C5A}" type="datetimeFigureOut">
              <a:rPr lang="nl-NL" smtClean="0"/>
              <a:t>27-9-2023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34BABD-C7EE-3CBB-9D7E-6C72E2BD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092AA-0ACF-AA6C-8002-ADFBF3F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7973-576A-4152-87BD-85A5D52DEC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966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42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982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3748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00535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631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2197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453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16977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83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42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737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43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10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524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3957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04B0F-5AE4-EDDB-5802-538FDAC0E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BDD33B-6213-7CAA-C6AA-57C624980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AEBD7-556E-D27F-F09C-5882157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70E1-CEB7-4B5F-80AE-501490938C5A}" type="datetimeFigureOut">
              <a:rPr lang="nl-NL" smtClean="0"/>
              <a:t>27-9-2023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34BABD-C7EE-3CBB-9D7E-6C72E2BD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092AA-0ACF-AA6C-8002-ADFBF3F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7973-576A-4152-87BD-85A5D52DEC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966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42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982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3748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005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9826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631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219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453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1697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8378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737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43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10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52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395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37484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04B0F-5AE4-EDDB-5802-538FDAC0E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BDD33B-6213-7CAA-C6AA-57C624980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AEBD7-556E-D27F-F09C-5882157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70E1-CEB7-4B5F-80AE-501490938C5A}" type="datetimeFigureOut">
              <a:rPr lang="nl-NL" smtClean="0"/>
              <a:t>27-9-2023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34BABD-C7EE-3CBB-9D7E-6C72E2BD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092AA-0ACF-AA6C-8002-ADFBF3F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7973-576A-4152-87BD-85A5D52DEC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9660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42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982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3748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00535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631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2197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45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16977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8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00535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7379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432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101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524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39577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04B0F-5AE4-EDDB-5802-538FDAC0E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BDD33B-6213-7CAA-C6AA-57C624980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AEBD7-556E-D27F-F09C-5882157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70E1-CEB7-4B5F-80AE-501490938C5A}" type="datetimeFigureOut">
              <a:rPr lang="nl-NL" smtClean="0"/>
              <a:t>27-9-2023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34BABD-C7EE-3CBB-9D7E-6C72E2BD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092AA-0ACF-AA6C-8002-ADFBF3F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7973-576A-4152-87BD-85A5D52DEC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9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712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63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21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4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169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8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73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4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1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5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39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5698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04B0F-5AE4-EDDB-5802-538FDAC0E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BDD33B-6213-7CAA-C6AA-57C624980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AEBD7-556E-D27F-F09C-5882157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70E1-CEB7-4B5F-80AE-501490938C5A}" type="datetimeFigureOut">
              <a:rPr lang="nl-NL" smtClean="0"/>
              <a:t>27-9-2023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34BABD-C7EE-3CBB-9D7E-6C72E2BD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092AA-0ACF-AA6C-8002-ADFBF3F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7973-576A-4152-87BD-85A5D52DEC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96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42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98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374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005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63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21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4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169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8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41370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73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4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1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5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3957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04B0F-5AE4-EDDB-5802-538FDAC0E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BDD33B-6213-7CAA-C6AA-57C624980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AEBD7-556E-D27F-F09C-5882157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70E1-CEB7-4B5F-80AE-501490938C5A}" type="datetimeFigureOut">
              <a:rPr lang="nl-NL" smtClean="0"/>
              <a:t>27-9-2023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34BABD-C7EE-3CBB-9D7E-6C72E2BD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092AA-0ACF-AA6C-8002-ADFBF3F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7973-576A-4152-87BD-85A5D52DEC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966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42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98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3748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00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93081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631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21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45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169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837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73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4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10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5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395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44839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04B0F-5AE4-EDDB-5802-538FDAC0E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BDD33B-6213-7CAA-C6AA-57C624980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AEBD7-556E-D27F-F09C-5882157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70E1-CEB7-4B5F-80AE-501490938C5A}" type="datetimeFigureOut">
              <a:rPr lang="nl-NL" smtClean="0"/>
              <a:t>27-9-2023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34BABD-C7EE-3CBB-9D7E-6C72E2BD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092AA-0ACF-AA6C-8002-ADFBF3F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7973-576A-4152-87BD-85A5D52DEC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96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42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982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3748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0053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631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219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45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1697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8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61120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737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4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10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52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3957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04B0F-5AE4-EDDB-5802-538FDAC0E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BDD33B-6213-7CAA-C6AA-57C624980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AEBD7-556E-D27F-F09C-5882157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70E1-CEB7-4B5F-80AE-501490938C5A}" type="datetimeFigureOut">
              <a:rPr lang="nl-NL" smtClean="0"/>
              <a:t>27-9-2023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34BABD-C7EE-3CBB-9D7E-6C72E2BD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092AA-0ACF-AA6C-8002-ADFBF3F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7973-576A-4152-87BD-85A5D52DEC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966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42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982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3748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00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593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631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219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45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1697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837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737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43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10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52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395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4978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04B0F-5AE4-EDDB-5802-538FDAC0E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BDD33B-6213-7CAA-C6AA-57C624980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AEBD7-556E-D27F-F09C-5882157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70E1-CEB7-4B5F-80AE-501490938C5A}" type="datetimeFigureOut">
              <a:rPr lang="nl-NL" smtClean="0"/>
              <a:t>27-9-2023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34BABD-C7EE-3CBB-9D7E-6C72E2BD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092AA-0ACF-AA6C-8002-ADFBF3F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7973-576A-4152-87BD-85A5D52DEC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966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42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982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3748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0053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631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219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45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1697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8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2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7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52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67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2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07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7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724" r:id="rId3"/>
    <p:sldLayoutId id="2147483723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25" r:id="rId15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9.pn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1500" y="307765"/>
            <a:ext cx="11357148" cy="57708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>
              <a:lnSpc>
                <a:spcPts val="4466"/>
              </a:lnSpc>
              <a:spcBef>
                <a:spcPts val="0"/>
              </a:spcBef>
              <a:spcAft>
                <a:spcPts val="0"/>
              </a:spcAft>
            </a:pPr>
            <a:r>
              <a:rPr sz="4000" b="1" dirty="0" err="1">
                <a:solidFill>
                  <a:srgbClr val="CC0000"/>
                </a:solidFill>
                <a:latin typeface="Arial"/>
                <a:cs typeface="Arial"/>
              </a:rPr>
              <a:t>Omgevingsvisie</a:t>
            </a:r>
            <a:r>
              <a:rPr sz="4000" b="1" spc="34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4000" b="1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lang="nl-NL" sz="4000" b="1" dirty="0" err="1">
                <a:solidFill>
                  <a:srgbClr val="CC0000"/>
                </a:solidFill>
                <a:latin typeface="Arial"/>
                <a:cs typeface="Arial"/>
              </a:rPr>
              <a:t>vervecht</a:t>
            </a:r>
            <a:r>
              <a:rPr lang="nl-NL" sz="4000" b="1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endParaRPr sz="4000" b="1" dirty="0">
              <a:solidFill>
                <a:srgbClr val="CC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D735CB-41FE-4CE1-A1D5-E65A9679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17001"/>
            <a:ext cx="11231997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Wat doen we (al)? 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65B4D37-B68C-EDA1-99A6-0931C2EE2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-56508" y="1366610"/>
            <a:ext cx="5288397" cy="823912"/>
          </a:xfrm>
        </p:spPr>
        <p:txBody>
          <a:bodyPr/>
          <a:lstStyle/>
          <a:p>
            <a:pPr algn="ctr"/>
            <a:r>
              <a:rPr lang="en-US" dirty="0"/>
              <a:t>RUIMTELIJKE PROJECTEN</a:t>
            </a:r>
          </a:p>
          <a:p>
            <a:pPr algn="ctr"/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FD7C0BF-3D94-42AC-9E9A-0A10FB068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859" y="1878874"/>
            <a:ext cx="9642820" cy="46726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776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Brouwerij Oproer heropent na brand in Overvecht: 'Als bier op tafel komt,  verbroederen mensen vanzelf' - RTV Utrecht">
            <a:extLst>
              <a:ext uri="{FF2B5EF4-FFF2-40B4-BE49-F238E27FC236}">
                <a16:creationId xmlns:a16="http://schemas.microsoft.com/office/drawing/2014/main" id="{8AA1E44E-D7D5-479E-9EC4-9CDE965EA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t="21044" r="-112" b="11933"/>
          <a:stretch/>
        </p:blipFill>
        <p:spPr bwMode="auto">
          <a:xfrm>
            <a:off x="4141704" y="3154382"/>
            <a:ext cx="3238806" cy="13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VE Einsteindreef-Humberdreef – Op deze website vindt u belangrijke  informatie over de VVE Einsteindreef-Humberdreef">
            <a:extLst>
              <a:ext uri="{FF2B5EF4-FFF2-40B4-BE49-F238E27FC236}">
                <a16:creationId xmlns:a16="http://schemas.microsoft.com/office/drawing/2014/main" id="{FBD8B142-3353-433C-B8EC-DE4BED581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/>
          <a:stretch/>
        </p:blipFill>
        <p:spPr bwMode="auto">
          <a:xfrm>
            <a:off x="136998" y="5023355"/>
            <a:ext cx="3821247" cy="177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lanvoorraad en prognose woningbouw • MPSO 2017 Utrecht">
            <a:extLst>
              <a:ext uri="{FF2B5EF4-FFF2-40B4-BE49-F238E27FC236}">
                <a16:creationId xmlns:a16="http://schemas.microsoft.com/office/drawing/2014/main" id="{B12E915A-349A-4B27-A753-0E9DF7437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"/>
          <a:stretch/>
        </p:blipFill>
        <p:spPr bwMode="auto">
          <a:xfrm>
            <a:off x="136999" y="2618170"/>
            <a:ext cx="3821246" cy="23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fficiële start bouw DeBuurt in Utrecht Overvecht - AM | Inspiring space">
            <a:extLst>
              <a:ext uri="{FF2B5EF4-FFF2-40B4-BE49-F238E27FC236}">
                <a16:creationId xmlns:a16="http://schemas.microsoft.com/office/drawing/2014/main" id="{5CC3EEDB-1DED-4E7A-9A82-9B82FE72B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0" b="8466"/>
          <a:stretch/>
        </p:blipFill>
        <p:spPr bwMode="auto">
          <a:xfrm>
            <a:off x="4141704" y="1140402"/>
            <a:ext cx="4609361" cy="190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toniuskwartier - Utrecht - TimpaanTimpaanOntwikkelen met aandacht –">
            <a:extLst>
              <a:ext uri="{FF2B5EF4-FFF2-40B4-BE49-F238E27FC236}">
                <a16:creationId xmlns:a16="http://schemas.microsoft.com/office/drawing/2014/main" id="{6CA7E120-3047-428A-8B08-5337EAA7F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38830" r="34301" b="13201"/>
          <a:stretch/>
        </p:blipFill>
        <p:spPr bwMode="auto">
          <a:xfrm>
            <a:off x="4141704" y="4652892"/>
            <a:ext cx="3641032" cy="21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euw studentencomplex voor Utrecht Overvecht - architectenweb.nl">
            <a:extLst>
              <a:ext uri="{FF2B5EF4-FFF2-40B4-BE49-F238E27FC236}">
                <a16:creationId xmlns:a16="http://schemas.microsoft.com/office/drawing/2014/main" id="{3398F7B7-084B-487A-BA68-EB73738C8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3" t="11891" r="22962" b="19934"/>
          <a:stretch/>
        </p:blipFill>
        <p:spPr bwMode="auto">
          <a:xfrm>
            <a:off x="7478549" y="3154382"/>
            <a:ext cx="1781236" cy="13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463A7D2-F25C-42E8-B26B-ED42C9FE5F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461" r="8124" b="7382"/>
          <a:stretch/>
        </p:blipFill>
        <p:spPr>
          <a:xfrm>
            <a:off x="9324304" y="3153738"/>
            <a:ext cx="2711077" cy="14206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DE799ED-CF18-4FB7-85E9-FE1E0D1F60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529" t="9186" r="3125" b="9597"/>
          <a:stretch/>
        </p:blipFill>
        <p:spPr>
          <a:xfrm>
            <a:off x="136998" y="812839"/>
            <a:ext cx="3811375" cy="1772817"/>
          </a:xfrm>
          <a:prstGeom prst="rect">
            <a:avLst/>
          </a:prstGeom>
        </p:spPr>
      </p:pic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61F56064-890E-4474-9D89-1DEA6F537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E6C752DA-13D3-46D4-9C15-5D63397B4775}"/>
              </a:ext>
            </a:extLst>
          </p:cNvPr>
          <p:cNvSpPr txBox="1">
            <a:spLocks/>
          </p:cNvSpPr>
          <p:nvPr/>
        </p:nvSpPr>
        <p:spPr>
          <a:xfrm>
            <a:off x="1337583" y="2031624"/>
            <a:ext cx="2640702" cy="412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7" indent="-228577" algn="l" defTabSz="914312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5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9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0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8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0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>
                <a:solidFill>
                  <a:schemeClr val="bg1"/>
                </a:solidFill>
              </a:rPr>
              <a:t>Lagere</a:t>
            </a:r>
            <a:r>
              <a:rPr lang="nl-NL" sz="2000" b="1"/>
              <a:t> </a:t>
            </a:r>
            <a:r>
              <a:rPr lang="nl-NL" sz="2000" b="1">
                <a:solidFill>
                  <a:schemeClr val="bg1"/>
                </a:solidFill>
              </a:rPr>
              <a:t>scholen</a:t>
            </a:r>
            <a:endParaRPr lang="nl-NL" sz="200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06A2A685-B0BB-4036-B94E-8F6C3F886B5E}"/>
              </a:ext>
            </a:extLst>
          </p:cNvPr>
          <p:cNvSpPr txBox="1">
            <a:spLocks/>
          </p:cNvSpPr>
          <p:nvPr/>
        </p:nvSpPr>
        <p:spPr>
          <a:xfrm>
            <a:off x="9447892" y="4171791"/>
            <a:ext cx="2640702" cy="412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7" indent="-228577" algn="l" defTabSz="914312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5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9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0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8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0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>
                <a:solidFill>
                  <a:schemeClr val="bg1"/>
                </a:solidFill>
              </a:rPr>
              <a:t>Brailledreef</a:t>
            </a:r>
            <a:endParaRPr lang="nl-NL" sz="200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EA633205-E755-4FF4-BFF6-F5950DB57932}"/>
              </a:ext>
            </a:extLst>
          </p:cNvPr>
          <p:cNvSpPr txBox="1">
            <a:spLocks/>
          </p:cNvSpPr>
          <p:nvPr/>
        </p:nvSpPr>
        <p:spPr>
          <a:xfrm>
            <a:off x="910364" y="4574423"/>
            <a:ext cx="3047881" cy="4128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577" indent="-228577" algn="l" defTabSz="914312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5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9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0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8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0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>
                <a:solidFill>
                  <a:schemeClr val="bg1"/>
                </a:solidFill>
              </a:rPr>
              <a:t>Maria van Hongarijedreef</a:t>
            </a:r>
            <a:endParaRPr lang="nl-NL" sz="200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595394B4-7F41-48F8-8BC2-7CB896D0148B}"/>
              </a:ext>
            </a:extLst>
          </p:cNvPr>
          <p:cNvSpPr txBox="1">
            <a:spLocks/>
          </p:cNvSpPr>
          <p:nvPr/>
        </p:nvSpPr>
        <p:spPr>
          <a:xfrm>
            <a:off x="1249042" y="6332132"/>
            <a:ext cx="2640702" cy="412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7" indent="-228577" algn="l" defTabSz="914312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5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9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0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8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0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>
                <a:solidFill>
                  <a:schemeClr val="bg1"/>
                </a:solidFill>
              </a:rPr>
              <a:t>Humberdreef</a:t>
            </a:r>
            <a:endParaRPr lang="nl-NL" sz="200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5C520DDB-5C6F-4EBE-8558-637324F87789}"/>
              </a:ext>
            </a:extLst>
          </p:cNvPr>
          <p:cNvSpPr txBox="1">
            <a:spLocks/>
          </p:cNvSpPr>
          <p:nvPr/>
        </p:nvSpPr>
        <p:spPr>
          <a:xfrm>
            <a:off x="3749938" y="6348514"/>
            <a:ext cx="2640702" cy="412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7" indent="-228577" algn="l" defTabSz="914312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5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9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0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8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0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>
                <a:solidFill>
                  <a:schemeClr val="bg1"/>
                </a:solidFill>
              </a:rPr>
              <a:t>Antoniuskwartier</a:t>
            </a:r>
            <a:endParaRPr lang="nl-NL" sz="200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72A347-763A-47C7-BDD2-2C3627FD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692" y="189912"/>
            <a:ext cx="7118950" cy="948510"/>
          </a:xfrm>
          <a:noFill/>
        </p:spPr>
        <p:txBody>
          <a:bodyPr>
            <a:normAutofit/>
          </a:bodyPr>
          <a:lstStyle/>
          <a:p>
            <a:pPr algn="r"/>
            <a:r>
              <a:rPr lang="nl-NL" sz="3600" dirty="0">
                <a:solidFill>
                  <a:schemeClr val="accent1"/>
                </a:solidFill>
              </a:rPr>
              <a:t> Voorbeelden (gerealiseerd) </a:t>
            </a:r>
          </a:p>
        </p:txBody>
      </p: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58A1B864-621B-4438-B285-EE0271B285BF}"/>
              </a:ext>
            </a:extLst>
          </p:cNvPr>
          <p:cNvSpPr txBox="1">
            <a:spLocks/>
          </p:cNvSpPr>
          <p:nvPr/>
        </p:nvSpPr>
        <p:spPr>
          <a:xfrm>
            <a:off x="2724688" y="2654846"/>
            <a:ext cx="2640702" cy="412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7" indent="-228577" algn="l" defTabSz="914312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5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9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0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8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0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>
                <a:solidFill>
                  <a:schemeClr val="bg1"/>
                </a:solidFill>
              </a:rPr>
              <a:t>De Buurt</a:t>
            </a:r>
            <a:endParaRPr lang="nl-NL" sz="200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E474167F-63ED-4E8C-8180-2EDB1ED8508F}"/>
              </a:ext>
            </a:extLst>
          </p:cNvPr>
          <p:cNvSpPr txBox="1">
            <a:spLocks/>
          </p:cNvSpPr>
          <p:nvPr/>
        </p:nvSpPr>
        <p:spPr>
          <a:xfrm>
            <a:off x="5962220" y="4141092"/>
            <a:ext cx="2640702" cy="412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7" indent="-228577" algn="l" defTabSz="914312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5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9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0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8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0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>
                <a:solidFill>
                  <a:schemeClr val="bg1"/>
                </a:solidFill>
              </a:rPr>
              <a:t>Oproer   The </a:t>
            </a:r>
            <a:r>
              <a:rPr lang="nl-NL" sz="2000" b="1" err="1">
                <a:solidFill>
                  <a:schemeClr val="bg1"/>
                </a:solidFill>
              </a:rPr>
              <a:t>Fizz</a:t>
            </a:r>
            <a:endParaRPr lang="nl-NL" sz="200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3A0D7-7322-45BC-A8F6-088C2CDAF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9"/>
          <a:stretch/>
        </p:blipFill>
        <p:spPr bwMode="auto">
          <a:xfrm>
            <a:off x="7870234" y="4652892"/>
            <a:ext cx="3072723" cy="213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F03C81C7-38B7-4268-BD1E-CB23A4D89361}"/>
              </a:ext>
            </a:extLst>
          </p:cNvPr>
          <p:cNvSpPr txBox="1">
            <a:spLocks/>
          </p:cNvSpPr>
          <p:nvPr/>
        </p:nvSpPr>
        <p:spPr>
          <a:xfrm>
            <a:off x="7078344" y="6381328"/>
            <a:ext cx="2640702" cy="412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7" indent="-228577" algn="l" defTabSz="914312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5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9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0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8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0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 err="1">
                <a:solidFill>
                  <a:schemeClr val="bg1"/>
                </a:solidFill>
              </a:rPr>
              <a:t>Camposdreef</a:t>
            </a:r>
            <a:endParaRPr lang="nl-NL" sz="200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5" name="Afbeelding 4" descr="Afbeelding met lucht, gebouw, buiten&#10;&#10;Automatisch gegenereerde beschrijving">
            <a:extLst>
              <a:ext uri="{FF2B5EF4-FFF2-40B4-BE49-F238E27FC236}">
                <a16:creationId xmlns:a16="http://schemas.microsoft.com/office/drawing/2014/main" id="{B0156EC5-C145-3423-3848-9BFD782030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340" y="1140401"/>
            <a:ext cx="2528169" cy="1896127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8F1DBD9-F918-E9F3-80D9-5B9D023376F7}"/>
              </a:ext>
            </a:extLst>
          </p:cNvPr>
          <p:cNvSpPr txBox="1">
            <a:spLocks/>
          </p:cNvSpPr>
          <p:nvPr/>
        </p:nvSpPr>
        <p:spPr>
          <a:xfrm>
            <a:off x="8751065" y="2637660"/>
            <a:ext cx="2640702" cy="412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7" indent="-228577" algn="l" defTabSz="914312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5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9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0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8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0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 err="1">
                <a:solidFill>
                  <a:schemeClr val="bg1"/>
                </a:solidFill>
              </a:rPr>
              <a:t>Werradreef</a:t>
            </a:r>
            <a:endParaRPr lang="nl-NL" sz="200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82843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605D605-A174-1697-7B00-F220DDEB7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Bouwprojecten (wonen, werk, voorzieningen)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D6872DEC-620C-3FDF-C4D1-99FF9F7CE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3523441"/>
              </p:ext>
            </p:extLst>
          </p:nvPr>
        </p:nvGraphicFramePr>
        <p:xfrm>
          <a:off x="2344487" y="2625552"/>
          <a:ext cx="3648065" cy="1827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8065">
                  <a:extLst>
                    <a:ext uri="{9D8B030D-6E8A-4147-A177-3AD203B41FA5}">
                      <a16:colId xmlns:a16="http://schemas.microsoft.com/office/drawing/2014/main" val="3201488619"/>
                    </a:ext>
                  </a:extLst>
                </a:gridCol>
              </a:tblGrid>
              <a:tr h="387462">
                <a:tc>
                  <a:txBody>
                    <a:bodyPr/>
                    <a:lstStyle/>
                    <a:p>
                      <a:r>
                        <a:rPr lang="nl-NL" dirty="0"/>
                        <a:t>In uitvoering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153810"/>
                  </a:ext>
                </a:extLst>
              </a:tr>
              <a:tr h="355297">
                <a:tc>
                  <a:txBody>
                    <a:bodyPr/>
                    <a:lstStyle/>
                    <a:p>
                      <a:r>
                        <a:rPr lang="nl-NL" sz="1600" dirty="0"/>
                        <a:t>De Mix (180)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93306"/>
                  </a:ext>
                </a:extLst>
              </a:tr>
              <a:tr h="373826">
                <a:tc>
                  <a:txBody>
                    <a:bodyPr/>
                    <a:lstStyle/>
                    <a:p>
                      <a:r>
                        <a:rPr lang="nl-NL" sz="1600" dirty="0"/>
                        <a:t>Ivoordreef (310)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9281"/>
                  </a:ext>
                </a:extLst>
              </a:tr>
              <a:tr h="355297">
                <a:tc>
                  <a:txBody>
                    <a:bodyPr/>
                    <a:lstStyle/>
                    <a:p>
                      <a:r>
                        <a:rPr lang="nl-NL" sz="1600" dirty="0"/>
                        <a:t>Jagerskade (67)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478144"/>
                  </a:ext>
                </a:extLst>
              </a:tr>
              <a:tr h="355297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600276"/>
                  </a:ext>
                </a:extLst>
              </a:tr>
            </a:tbl>
          </a:graphicData>
        </a:graphic>
      </p:graphicFrame>
      <p:pic>
        <p:nvPicPr>
          <p:cNvPr id="3078" name="Picture 6" descr="De Mix - Woonin">
            <a:extLst>
              <a:ext uri="{FF2B5EF4-FFF2-40B4-BE49-F238E27FC236}">
                <a16:creationId xmlns:a16="http://schemas.microsoft.com/office/drawing/2014/main" id="{6F2E5404-8AF4-9D97-361C-881A7C9BC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/>
          <a:stretch/>
        </p:blipFill>
        <p:spPr bwMode="auto">
          <a:xfrm>
            <a:off x="2344487" y="4704344"/>
            <a:ext cx="4800600" cy="204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Jagerskade: bouw woningen | gemeente Utrecht">
            <a:extLst>
              <a:ext uri="{FF2B5EF4-FFF2-40B4-BE49-F238E27FC236}">
                <a16:creationId xmlns:a16="http://schemas.microsoft.com/office/drawing/2014/main" id="{EDCBFBF9-28D2-2129-84B8-37520EFC4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45" y="4704344"/>
            <a:ext cx="4363278" cy="204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een bezwaren meer; nieuwe buurt met ruim 300 woningen rond Ivoordreef in  Utrecht stap dichterbij | Utrecht | AD.nl">
            <a:extLst>
              <a:ext uri="{FF2B5EF4-FFF2-40B4-BE49-F238E27FC236}">
                <a16:creationId xmlns:a16="http://schemas.microsoft.com/office/drawing/2014/main" id="{2DF03438-B4A6-36A8-D438-4D9200FD7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49" y="1059468"/>
            <a:ext cx="5439274" cy="351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49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605D605-A174-1697-7B00-F220DDEB7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Bouwprojecten (wonen, werk, voorzieningen)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D6872DEC-620C-3FDF-C4D1-99FF9F7CE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663699"/>
              </p:ext>
            </p:extLst>
          </p:nvPr>
        </p:nvGraphicFramePr>
        <p:xfrm>
          <a:off x="1463644" y="1184378"/>
          <a:ext cx="4532964" cy="5077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964">
                  <a:extLst>
                    <a:ext uri="{9D8B030D-6E8A-4147-A177-3AD203B41FA5}">
                      <a16:colId xmlns:a16="http://schemas.microsoft.com/office/drawing/2014/main" val="2259635908"/>
                    </a:ext>
                  </a:extLst>
                </a:gridCol>
              </a:tblGrid>
              <a:tr h="308838">
                <a:tc>
                  <a:txBody>
                    <a:bodyPr/>
                    <a:lstStyle/>
                    <a:p>
                      <a:r>
                        <a:rPr lang="nl-NL" dirty="0"/>
                        <a:t>In planvoorbereiding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153810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/>
                        <a:t>Einsteindreef 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93306"/>
                  </a:ext>
                </a:extLst>
              </a:tr>
              <a:tr h="352765">
                <a:tc>
                  <a:txBody>
                    <a:bodyPr/>
                    <a:lstStyle/>
                    <a:p>
                      <a:r>
                        <a:rPr lang="nl-NL" sz="1600" dirty="0"/>
                        <a:t>Gagelkwartier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9281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/>
                        <a:t>Overvecht Centrum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478144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/>
                        <a:t>Pahud de Mortangesdreef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600276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 err="1"/>
                        <a:t>Rosendael</a:t>
                      </a:r>
                      <a:r>
                        <a:rPr lang="nl-NL" sz="1600" dirty="0"/>
                        <a:t> (zorg &amp; woningen)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011754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/>
                        <a:t>Zuylenstede (zorg &amp; woningen)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687663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/>
                        <a:t>Tuincentrum </a:t>
                      </a:r>
                      <a:r>
                        <a:rPr lang="nl-NL" sz="1600" dirty="0" err="1"/>
                        <a:t>Steck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695027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/>
                        <a:t>Watertoren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525019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/>
                        <a:t>Fortuna/Heradreef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173549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err="1"/>
                        <a:t>Brandenburghdreef</a:t>
                      </a:r>
                      <a:endParaRPr lang="nl-NL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345540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/>
                        <a:t>Kaap Hoorndreef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086093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/>
                        <a:t>Hanoidreef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532434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/>
                        <a:t>Pandvisies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26348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728998"/>
                  </a:ext>
                </a:extLst>
              </a:tr>
            </a:tbl>
          </a:graphicData>
        </a:graphic>
      </p:graphicFrame>
      <p:pic>
        <p:nvPicPr>
          <p:cNvPr id="4098" name="Picture 2" descr="Careyn Rosendael | Careyn">
            <a:extLst>
              <a:ext uri="{FF2B5EF4-FFF2-40B4-BE49-F238E27FC236}">
                <a16:creationId xmlns:a16="http://schemas.microsoft.com/office/drawing/2014/main" id="{2851EF0F-31AD-5FBF-050F-2FF16CE7D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394" y="1184378"/>
            <a:ext cx="5282194" cy="245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DC09546-A405-8F06-30A3-C4397DB8A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393" y="3739452"/>
            <a:ext cx="5282193" cy="237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561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605D605-A174-1697-7B00-F220DDEB7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Bouwprojecten (wonen, werk, voorzieningen)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D6872DEC-620C-3FDF-C4D1-99FF9F7CE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7040073"/>
              </p:ext>
            </p:extLst>
          </p:nvPr>
        </p:nvGraphicFramePr>
        <p:xfrm>
          <a:off x="1749013" y="1323000"/>
          <a:ext cx="3472139" cy="2394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2139">
                  <a:extLst>
                    <a:ext uri="{9D8B030D-6E8A-4147-A177-3AD203B41FA5}">
                      <a16:colId xmlns:a16="http://schemas.microsoft.com/office/drawing/2014/main" val="4269623372"/>
                    </a:ext>
                  </a:extLst>
                </a:gridCol>
              </a:tblGrid>
              <a:tr h="308838">
                <a:tc>
                  <a:txBody>
                    <a:bodyPr/>
                    <a:lstStyle/>
                    <a:p>
                      <a:r>
                        <a:rPr lang="nl-NL" dirty="0"/>
                        <a:t>Langere termijn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153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1600" dirty="0"/>
                        <a:t>Stationsomgeving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93306"/>
                  </a:ext>
                </a:extLst>
              </a:tr>
              <a:tr h="352765">
                <a:tc>
                  <a:txBody>
                    <a:bodyPr/>
                    <a:lstStyle/>
                    <a:p>
                      <a:r>
                        <a:rPr lang="nl-NL" sz="1600" dirty="0"/>
                        <a:t>RWZI-terrein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9281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 err="1"/>
                        <a:t>Fransicusdreef</a:t>
                      </a:r>
                      <a:r>
                        <a:rPr lang="nl-NL" sz="1600" dirty="0"/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478144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/>
                        <a:t>Locaties omgevingsvisie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600276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r>
                        <a:rPr lang="nl-NL" sz="1600" dirty="0"/>
                        <a:t>Bedrijventerrein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011754"/>
                  </a:ext>
                </a:extLst>
              </a:tr>
              <a:tr h="308838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687663"/>
                  </a:ext>
                </a:extLst>
              </a:tr>
            </a:tbl>
          </a:graphicData>
        </a:graphic>
      </p:graphicFrame>
      <p:pic>
        <p:nvPicPr>
          <p:cNvPr id="2" name="Afbeelding 1">
            <a:extLst>
              <a:ext uri="{FF2B5EF4-FFF2-40B4-BE49-F238E27FC236}">
                <a16:creationId xmlns:a16="http://schemas.microsoft.com/office/drawing/2014/main" id="{4F4ED6B8-EBB3-2BAE-C797-3CB4D9960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457" y="1323000"/>
            <a:ext cx="6126438" cy="3407500"/>
          </a:xfrm>
          <a:prstGeom prst="rect">
            <a:avLst/>
          </a:prstGeom>
        </p:spPr>
      </p:pic>
      <p:pic>
        <p:nvPicPr>
          <p:cNvPr id="5126" name="Picture 6" descr="Station Overvecht">
            <a:extLst>
              <a:ext uri="{FF2B5EF4-FFF2-40B4-BE49-F238E27FC236}">
                <a16:creationId xmlns:a16="http://schemas.microsoft.com/office/drawing/2014/main" id="{908E48A7-9D80-AF32-0AE3-FE431E10C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36" y="3837594"/>
            <a:ext cx="5928229" cy="270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451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353C05A7-9DA2-DAD9-B535-DD2B7CA3B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4294201"/>
            <a:ext cx="4616450" cy="20160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DDE0A0C-1073-D60D-8770-4C3DBB948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" t="4720" r="-1786" b="15326"/>
          <a:stretch/>
        </p:blipFill>
        <p:spPr>
          <a:xfrm>
            <a:off x="7698317" y="4105487"/>
            <a:ext cx="4161376" cy="22068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2574FB-8947-EF08-D644-0138F0BA2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650" y="704691"/>
            <a:ext cx="5113866" cy="21042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D735CB-41FE-4CE1-A1D5-E65A9679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68" y="-132384"/>
            <a:ext cx="11231997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Wat hebben we nodig? 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9FF4C57-355A-FA48-975C-E7A4138A8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7" y="1642591"/>
            <a:ext cx="5288397" cy="823912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graphicFrame>
        <p:nvGraphicFramePr>
          <p:cNvPr id="8" name="Tijdelijke aanduiding voor inhoud 7">
            <a:extLst>
              <a:ext uri="{FF2B5EF4-FFF2-40B4-BE49-F238E27FC236}">
                <a16:creationId xmlns:a16="http://schemas.microsoft.com/office/drawing/2014/main" id="{A7E28EA8-9F56-4B7E-A31B-59AE62C783B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71014221"/>
              </p:ext>
            </p:extLst>
          </p:nvPr>
        </p:nvGraphicFramePr>
        <p:xfrm>
          <a:off x="1544844" y="1747676"/>
          <a:ext cx="10168466" cy="4542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DE9AFF4B-174C-4E01-963A-7977E70D24F3}"/>
              </a:ext>
            </a:extLst>
          </p:cNvPr>
          <p:cNvSpPr txBox="1"/>
          <p:nvPr/>
        </p:nvSpPr>
        <p:spPr>
          <a:xfrm>
            <a:off x="5373233" y="3427753"/>
            <a:ext cx="2592288" cy="7600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</a:rPr>
              <a:t>Omgevingsvisie</a:t>
            </a:r>
            <a:endParaRPr lang="nl-NL" sz="2400" b="1">
              <a:solidFill>
                <a:srgbClr val="FF0000"/>
              </a:solidFill>
              <a:cs typeface="Arial"/>
            </a:endParaRPr>
          </a:p>
          <a:p>
            <a:pPr algn="ctr"/>
            <a:r>
              <a:rPr lang="nl-NL" sz="2400" b="1" dirty="0">
                <a:solidFill>
                  <a:srgbClr val="FF0000"/>
                </a:solidFill>
              </a:rPr>
              <a:t>Overvecht</a:t>
            </a:r>
            <a:endParaRPr lang="nl-NL" sz="2400" b="1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F1ECAA7-A249-BC2D-75F2-F34A753167B3}"/>
              </a:ext>
            </a:extLst>
          </p:cNvPr>
          <p:cNvSpPr txBox="1"/>
          <p:nvPr/>
        </p:nvSpPr>
        <p:spPr>
          <a:xfrm>
            <a:off x="2566458" y="3073734"/>
            <a:ext cx="33602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 dirty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KEUZES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9EF8F16-FAC6-0FB5-FFB6-19F83B986813}"/>
              </a:ext>
            </a:extLst>
          </p:cNvPr>
          <p:cNvSpPr txBox="1"/>
          <p:nvPr/>
        </p:nvSpPr>
        <p:spPr>
          <a:xfrm>
            <a:off x="8397874" y="3073733"/>
            <a:ext cx="33602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 dirty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KANSEN</a:t>
            </a:r>
          </a:p>
        </p:txBody>
      </p:sp>
    </p:spTree>
    <p:extLst>
      <p:ext uri="{BB962C8B-B14F-4D97-AF65-F5344CB8AC3E}">
        <p14:creationId xmlns:p14="http://schemas.microsoft.com/office/powerpoint/2010/main" val="2056449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1500" y="610657"/>
            <a:ext cx="5364320" cy="93226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CC0000"/>
                </a:solidFill>
                <a:latin typeface="DSQUBW+Arial Bold"/>
                <a:cs typeface="DSQUBW+Arial Bold"/>
              </a:rPr>
              <a:t>Omgevingsvisie</a:t>
            </a:r>
            <a:r>
              <a:rPr sz="3200" b="1" spc="-29" dirty="0">
                <a:solidFill>
                  <a:srgbClr val="CC0000"/>
                </a:solidFill>
                <a:latin typeface="DSQUBW+Arial Bold"/>
                <a:cs typeface="DSQUBW+Arial Bold"/>
              </a:rPr>
              <a:t> </a:t>
            </a:r>
            <a:r>
              <a:rPr sz="3200" b="1" dirty="0">
                <a:solidFill>
                  <a:srgbClr val="CC0000"/>
                </a:solidFill>
                <a:latin typeface="DSQUBW+Arial Bold"/>
                <a:cs typeface="DSQUBW+Arial Bold"/>
              </a:rPr>
              <a:t>Overvecht</a:t>
            </a:r>
          </a:p>
          <a:p>
            <a:pPr marL="0" marR="0">
              <a:lnSpc>
                <a:spcPts val="3459"/>
              </a:lnSpc>
              <a:spcBef>
                <a:spcPts val="0"/>
              </a:spcBef>
              <a:spcAft>
                <a:spcPts val="0"/>
              </a:spcAft>
            </a:pPr>
            <a:endParaRPr sz="3200" b="1" dirty="0">
              <a:solidFill>
                <a:srgbClr val="CC0000"/>
              </a:solidFill>
              <a:latin typeface="DSQUBW+Arial Bold"/>
              <a:cs typeface="DSQUBW+Arial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8192" y="4992011"/>
            <a:ext cx="10433465" cy="8348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3"/>
              </a:lnSpc>
              <a:spcBef>
                <a:spcPts val="0"/>
              </a:spcBef>
              <a:spcAft>
                <a:spcPts val="0"/>
              </a:spcAft>
            </a:pPr>
            <a:r>
              <a:rPr sz="2400" spc="-45" dirty="0">
                <a:solidFill>
                  <a:srgbClr val="FFFFFF"/>
                </a:solidFill>
                <a:latin typeface="LRUSDE+Arial"/>
                <a:cs typeface="LRUSDE+Arial"/>
              </a:rPr>
              <a:t>We</a:t>
            </a:r>
            <a:r>
              <a:rPr sz="2400" spc="47" dirty="0">
                <a:solidFill>
                  <a:srgbClr val="FFFFFF"/>
                </a:solidFill>
                <a:latin typeface="LRUSDE+Arial"/>
                <a:cs typeface="LRUSDE+Arial"/>
              </a:rPr>
              <a:t> </a:t>
            </a:r>
            <a:r>
              <a:rPr sz="2400" dirty="0">
                <a:solidFill>
                  <a:srgbClr val="FFFFFF"/>
                </a:solidFill>
                <a:latin typeface="LRUSDE+Arial"/>
                <a:cs typeface="LRUSDE+Arial"/>
              </a:rPr>
              <a:t>maken keuzes voor hoe we willen</a:t>
            </a:r>
            <a:r>
              <a:rPr sz="2400" spc="48" dirty="0">
                <a:solidFill>
                  <a:srgbClr val="FFFFFF"/>
                </a:solidFill>
                <a:latin typeface="LRUSDE+Arial"/>
                <a:cs typeface="LRUSDE+Arial"/>
              </a:rPr>
              <a:t> </a:t>
            </a:r>
            <a:r>
              <a:rPr sz="2400" dirty="0">
                <a:solidFill>
                  <a:srgbClr val="FFFFFF"/>
                </a:solidFill>
                <a:latin typeface="LRUSDE+Arial"/>
                <a:cs typeface="LRUSDE+Arial"/>
              </a:rPr>
              <a:t>dat de wijk</a:t>
            </a:r>
            <a:r>
              <a:rPr sz="2400" spc="25" dirty="0">
                <a:solidFill>
                  <a:srgbClr val="FFFFFF"/>
                </a:solidFill>
                <a:latin typeface="LRUSDE+Arial"/>
                <a:cs typeface="LRUSDE+Arial"/>
              </a:rPr>
              <a:t> </a:t>
            </a:r>
            <a:r>
              <a:rPr sz="2400" dirty="0">
                <a:solidFill>
                  <a:srgbClr val="FFFFFF"/>
                </a:solidFill>
                <a:latin typeface="LRUSDE+Arial"/>
                <a:cs typeface="LRUSDE+Arial"/>
              </a:rPr>
              <a:t>er in 2040 uit</a:t>
            </a:r>
            <a:r>
              <a:rPr sz="2400" spc="11" dirty="0">
                <a:solidFill>
                  <a:srgbClr val="FFFFFF"/>
                </a:solidFill>
                <a:latin typeface="LRUSDE+Arial"/>
                <a:cs typeface="LRUSDE+Arial"/>
              </a:rPr>
              <a:t> </a:t>
            </a:r>
            <a:r>
              <a:rPr sz="2400" dirty="0">
                <a:solidFill>
                  <a:srgbClr val="FFFFFF"/>
                </a:solidFill>
                <a:latin typeface="LRUSDE+Arial"/>
                <a:cs typeface="LRUSDE+Arial"/>
              </a:rPr>
              <a:t>komt te</a:t>
            </a:r>
            <a:r>
              <a:rPr sz="2400" spc="-13" dirty="0">
                <a:solidFill>
                  <a:srgbClr val="FFFFFF"/>
                </a:solidFill>
                <a:latin typeface="LRUSDE+Arial"/>
                <a:cs typeface="LRUSDE+Arial"/>
              </a:rPr>
              <a:t> </a:t>
            </a:r>
            <a:r>
              <a:rPr sz="2400" dirty="0">
                <a:solidFill>
                  <a:srgbClr val="FFFFFF"/>
                </a:solidFill>
                <a:latin typeface="LRUSDE+Arial"/>
                <a:cs typeface="LRUSDE+Arial"/>
              </a:rPr>
              <a:t>zien.</a:t>
            </a:r>
          </a:p>
          <a:p>
            <a:pPr marL="0" marR="0">
              <a:lnSpc>
                <a:spcPts val="2681"/>
              </a:lnSpc>
              <a:spcBef>
                <a:spcPts val="908"/>
              </a:spcBef>
              <a:spcAft>
                <a:spcPts val="0"/>
              </a:spcAft>
            </a:pPr>
            <a:r>
              <a:rPr sz="2400" spc="-25" dirty="0">
                <a:solidFill>
                  <a:srgbClr val="FFFFFF"/>
                </a:solidFill>
                <a:latin typeface="LRUSDE+Arial"/>
                <a:cs typeface="LRUSDE+Arial"/>
              </a:rPr>
              <a:t>Toekomstige</a:t>
            </a:r>
            <a:r>
              <a:rPr sz="2400" spc="37" dirty="0">
                <a:solidFill>
                  <a:srgbClr val="FFFFFF"/>
                </a:solidFill>
                <a:latin typeface="LRUSDE+Arial"/>
                <a:cs typeface="LRUSDE+Arial"/>
              </a:rPr>
              <a:t> </a:t>
            </a:r>
            <a:r>
              <a:rPr sz="2400" dirty="0">
                <a:solidFill>
                  <a:srgbClr val="FFFFFF"/>
                </a:solidFill>
                <a:latin typeface="LRUSDE+Arial"/>
                <a:cs typeface="LRUSDE+Arial"/>
              </a:rPr>
              <a:t>plannen</a:t>
            </a:r>
            <a:r>
              <a:rPr sz="2400" spc="36" dirty="0">
                <a:solidFill>
                  <a:srgbClr val="FFFFFF"/>
                </a:solidFill>
                <a:latin typeface="LRUSDE+Arial"/>
                <a:cs typeface="LRUSDE+Arial"/>
              </a:rPr>
              <a:t> </a:t>
            </a:r>
            <a:r>
              <a:rPr sz="2400" dirty="0">
                <a:solidFill>
                  <a:srgbClr val="FFFFFF"/>
                </a:solidFill>
                <a:latin typeface="LRUSDE+Arial"/>
                <a:cs typeface="LRUSDE+Arial"/>
              </a:rPr>
              <a:t>worden</a:t>
            </a:r>
            <a:r>
              <a:rPr sz="2400" spc="14" dirty="0">
                <a:solidFill>
                  <a:srgbClr val="FFFFFF"/>
                </a:solidFill>
                <a:latin typeface="LRUSDE+Arial"/>
                <a:cs typeface="LRUSDE+Arial"/>
              </a:rPr>
              <a:t> </a:t>
            </a:r>
            <a:r>
              <a:rPr sz="2400" dirty="0">
                <a:solidFill>
                  <a:srgbClr val="FFFFFF"/>
                </a:solidFill>
                <a:latin typeface="LRUSDE+Arial"/>
                <a:cs typeface="LRUSDE+Arial"/>
              </a:rPr>
              <a:t>getoetst aan Omgevingsvisie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02868" y="348278"/>
            <a:ext cx="6612595" cy="914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466"/>
              </a:lnSpc>
              <a:spcBef>
                <a:spcPts val="0"/>
              </a:spcBef>
              <a:spcAft>
                <a:spcPts val="0"/>
              </a:spcAft>
            </a:pPr>
            <a:r>
              <a:rPr sz="4000" b="1" spc="-22" dirty="0">
                <a:solidFill>
                  <a:srgbClr val="CC0000"/>
                </a:solidFill>
                <a:latin typeface="DSQUBW+Arial Bold"/>
                <a:cs typeface="DSQUBW+Arial Bold"/>
              </a:rPr>
              <a:t>Omgevingsvisie</a:t>
            </a:r>
            <a:r>
              <a:rPr sz="4000" b="1" spc="25" dirty="0">
                <a:solidFill>
                  <a:srgbClr val="CC0000"/>
                </a:solidFill>
                <a:latin typeface="DSQUBW+Arial Bold"/>
                <a:cs typeface="DSQUBW+Arial Bold"/>
              </a:rPr>
              <a:t> </a:t>
            </a:r>
            <a:r>
              <a:rPr sz="4000" b="1" spc="-25" dirty="0">
                <a:solidFill>
                  <a:srgbClr val="CC0000"/>
                </a:solidFill>
                <a:latin typeface="DSQUBW+Arial Bold"/>
                <a:cs typeface="DSQUBW+Arial Bold"/>
              </a:rPr>
              <a:t>Overvecht</a:t>
            </a:r>
          </a:p>
          <a:p>
            <a:pPr marL="0" marR="0">
              <a:lnSpc>
                <a:spcPts val="2238"/>
              </a:lnSpc>
              <a:spcBef>
                <a:spcPts val="197"/>
              </a:spcBef>
              <a:spcAft>
                <a:spcPts val="0"/>
              </a:spcAft>
            </a:pPr>
            <a:r>
              <a:rPr sz="2000" b="1" spc="-19" dirty="0">
                <a:solidFill>
                  <a:srgbClr val="CC0000"/>
                </a:solidFill>
                <a:latin typeface="DSQUBW+Arial Bold"/>
                <a:cs typeface="DSQUBW+Arial Bold"/>
              </a:rPr>
              <a:t>Waar</a:t>
            </a:r>
            <a:r>
              <a:rPr sz="2000" b="1" spc="-45" dirty="0">
                <a:solidFill>
                  <a:srgbClr val="CC0000"/>
                </a:solidFill>
                <a:latin typeface="DSQUBW+Arial Bold"/>
                <a:cs typeface="DSQUBW+Arial Bold"/>
              </a:rPr>
              <a:t> </a:t>
            </a:r>
            <a:r>
              <a:rPr sz="2000" b="1" spc="-20" dirty="0">
                <a:solidFill>
                  <a:srgbClr val="CC0000"/>
                </a:solidFill>
                <a:latin typeface="DSQUBW+Arial Bold"/>
                <a:cs typeface="DSQUBW+Arial Bold"/>
              </a:rPr>
              <a:t>staan</a:t>
            </a:r>
            <a:r>
              <a:rPr sz="2000" b="1" spc="-42" dirty="0">
                <a:solidFill>
                  <a:srgbClr val="CC0000"/>
                </a:solidFill>
                <a:latin typeface="DSQUBW+Arial Bold"/>
                <a:cs typeface="DSQUBW+Arial Bold"/>
              </a:rPr>
              <a:t> </a:t>
            </a:r>
            <a:r>
              <a:rPr sz="2000" b="1" spc="25" dirty="0">
                <a:solidFill>
                  <a:srgbClr val="CC0000"/>
                </a:solidFill>
                <a:latin typeface="DSQUBW+Arial Bold"/>
                <a:cs typeface="DSQUBW+Arial Bold"/>
              </a:rPr>
              <a:t>we</a:t>
            </a:r>
            <a:r>
              <a:rPr sz="2000" b="1" spc="-108" dirty="0">
                <a:solidFill>
                  <a:srgbClr val="CC0000"/>
                </a:solidFill>
                <a:latin typeface="DSQUBW+Arial Bold"/>
                <a:cs typeface="DSQUBW+Arial Bold"/>
              </a:rPr>
              <a:t> </a:t>
            </a:r>
            <a:r>
              <a:rPr sz="2000" b="1" spc="-21" dirty="0">
                <a:solidFill>
                  <a:srgbClr val="CC0000"/>
                </a:solidFill>
                <a:latin typeface="DSQUBW+Arial Bold"/>
                <a:cs typeface="DSQUBW+Arial Bold"/>
              </a:rPr>
              <a:t>nu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2071" y="5770629"/>
            <a:ext cx="4070284" cy="237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71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Fase</a:t>
            </a:r>
            <a:r>
              <a:rPr sz="1400" b="1" spc="123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0:</a:t>
            </a:r>
            <a:r>
              <a:rPr sz="1400" b="1" spc="128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voorbereiding</a:t>
            </a:r>
            <a:r>
              <a:rPr sz="1400" b="1" spc="1255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Fase</a:t>
            </a:r>
            <a:r>
              <a:rPr sz="1400" b="1" spc="87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1:</a:t>
            </a:r>
            <a:r>
              <a:rPr sz="1400" b="1" spc="103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SBDKAI+Arial Bold"/>
                <a:cs typeface="SBDKAI+Arial Bold"/>
              </a:rPr>
              <a:t>dilemma’s</a:t>
            </a:r>
            <a:r>
              <a:rPr sz="1400" b="1" spc="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en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958207" y="5770629"/>
            <a:ext cx="1802522" cy="4512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71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Fase</a:t>
            </a:r>
            <a:r>
              <a:rPr sz="1400" b="1" spc="99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2:</a:t>
            </a:r>
            <a:r>
              <a:rPr sz="1400" b="1" spc="103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ontwerp</a:t>
            </a:r>
            <a:r>
              <a:rPr sz="1400" b="1" spc="79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en</a:t>
            </a:r>
          </a:p>
          <a:p>
            <a:pPr marL="0" marR="0">
              <a:lnSpc>
                <a:spcPts val="1568"/>
              </a:lnSpc>
              <a:spcBef>
                <a:spcPts val="113"/>
              </a:spcBef>
              <a:spcAft>
                <a:spcPts val="0"/>
              </a:spcAft>
            </a:pPr>
            <a:r>
              <a:rPr sz="1400" b="1" spc="-11" dirty="0">
                <a:solidFill>
                  <a:srgbClr val="231F20"/>
                </a:solidFill>
                <a:latin typeface="DSQUBW+Arial Bold"/>
                <a:cs typeface="DSQUBW+Arial Bold"/>
              </a:rPr>
              <a:t>onderzoek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04050" y="5771209"/>
            <a:ext cx="1739851" cy="4509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8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Fase</a:t>
            </a:r>
            <a:r>
              <a:rPr sz="1400" b="1" spc="93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3:</a:t>
            </a:r>
            <a:r>
              <a:rPr sz="1400" b="1" spc="103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toetsen</a:t>
            </a:r>
            <a:r>
              <a:rPr sz="1400" b="1" spc="74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en</a:t>
            </a:r>
          </a:p>
          <a:p>
            <a:pPr marL="0" marR="0">
              <a:lnSpc>
                <a:spcPts val="1568"/>
              </a:lnSpc>
              <a:spcBef>
                <a:spcPts val="113"/>
              </a:spcBef>
              <a:spcAft>
                <a:spcPts val="0"/>
              </a:spcAft>
            </a:pPr>
            <a:r>
              <a:rPr sz="1400" b="1" spc="-11" dirty="0">
                <a:solidFill>
                  <a:srgbClr val="231F20"/>
                </a:solidFill>
                <a:latin typeface="DSQUBW+Arial Bold"/>
                <a:cs typeface="DSQUBW+Arial Bold"/>
              </a:rPr>
              <a:t>beoordelen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015730" y="5770629"/>
            <a:ext cx="1842145" cy="4512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71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Fase</a:t>
            </a:r>
            <a:r>
              <a:rPr sz="1400" b="1" spc="99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4:</a:t>
            </a:r>
            <a:r>
              <a:rPr sz="1400" b="1" spc="101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inspraak</a:t>
            </a:r>
            <a:r>
              <a:rPr sz="1400" b="1" spc="78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en</a:t>
            </a:r>
          </a:p>
          <a:p>
            <a:pPr marL="0" marR="0">
              <a:lnSpc>
                <a:spcPts val="1568"/>
              </a:lnSpc>
              <a:spcBef>
                <a:spcPts val="113"/>
              </a:spcBef>
              <a:spcAft>
                <a:spcPts val="0"/>
              </a:spcAft>
            </a:pPr>
            <a:r>
              <a:rPr sz="1400" b="1" spc="-11" dirty="0">
                <a:solidFill>
                  <a:srgbClr val="231F20"/>
                </a:solidFill>
                <a:latin typeface="DSQUBW+Arial Bold"/>
                <a:cs typeface="DSQUBW+Arial Bold"/>
              </a:rPr>
              <a:t>besluitvorming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2071" y="5984569"/>
            <a:ext cx="1606532" cy="237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8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en</a:t>
            </a:r>
            <a:r>
              <a:rPr sz="1400" b="1" spc="134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basis</a:t>
            </a:r>
            <a:r>
              <a:rPr sz="1400" b="1" spc="116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DSQUBW+Arial Bold"/>
                <a:cs typeface="DSQUBW+Arial Bold"/>
              </a:rPr>
              <a:t>op</a:t>
            </a:r>
            <a:r>
              <a:rPr sz="1400" b="1" spc="139" dirty="0">
                <a:solidFill>
                  <a:srgbClr val="231F20"/>
                </a:solidFill>
                <a:latin typeface="DSQUBW+Arial Bold"/>
                <a:cs typeface="DSQUBW+Arial Bold"/>
              </a:rPr>
              <a:t> </a:t>
            </a:r>
            <a:r>
              <a:rPr sz="1400" b="1" spc="-24" dirty="0">
                <a:solidFill>
                  <a:srgbClr val="231F20"/>
                </a:solidFill>
                <a:latin typeface="DSQUBW+Arial Bold"/>
                <a:cs typeface="DSQUBW+Arial Bold"/>
              </a:rPr>
              <a:t>orde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811526" y="5984569"/>
            <a:ext cx="1123517" cy="237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8"/>
              </a:lnSpc>
              <a:spcBef>
                <a:spcPts val="0"/>
              </a:spcBef>
              <a:spcAft>
                <a:spcPts val="0"/>
              </a:spcAft>
            </a:pPr>
            <a:r>
              <a:rPr sz="1400" b="1" spc="-12" dirty="0">
                <a:solidFill>
                  <a:srgbClr val="231F20"/>
                </a:solidFill>
                <a:latin typeface="DSQUBW+Arial Bold"/>
                <a:cs typeface="DSQUBW+Arial Bold"/>
              </a:rPr>
              <a:t>voorkeuren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22071" y="6205230"/>
            <a:ext cx="169126" cy="143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31"/>
              </a:lnSpc>
              <a:spcBef>
                <a:spcPts val="0"/>
              </a:spcBef>
              <a:spcAft>
                <a:spcPts val="0"/>
              </a:spcAft>
            </a:pPr>
            <a:r>
              <a:rPr sz="750" dirty="0">
                <a:solidFill>
                  <a:srgbClr val="231F20"/>
                </a:solidFill>
                <a:latin typeface="LRUSDE+Arial"/>
                <a:cs typeface="LRUSDE+Arial"/>
              </a:rPr>
              <a:t>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004050" y="6205534"/>
            <a:ext cx="174340" cy="143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31"/>
              </a:lnSpc>
              <a:spcBef>
                <a:spcPts val="0"/>
              </a:spcBef>
              <a:spcAft>
                <a:spcPts val="0"/>
              </a:spcAft>
            </a:pPr>
            <a:r>
              <a:rPr sz="750" i="1" dirty="0">
                <a:solidFill>
                  <a:srgbClr val="231F20"/>
                </a:solidFill>
                <a:latin typeface="JWQCIK+Arial Italic"/>
                <a:cs typeface="JWQCIK+Arial Italic"/>
              </a:rPr>
              <a:t>(</a:t>
            </a:r>
          </a:p>
        </p:txBody>
      </p:sp>
      <p:pic>
        <p:nvPicPr>
          <p:cNvPr id="13" name="Afbeelding 12" descr="Afbeelding met tekst, Lettertype, lijn, diagram&#10;&#10;Automatisch gegenereerde beschrijving">
            <a:extLst>
              <a:ext uri="{FF2B5EF4-FFF2-40B4-BE49-F238E27FC236}">
                <a16:creationId xmlns:a16="http://schemas.microsoft.com/office/drawing/2014/main" id="{72658538-2E4E-883B-72D3-A5A86F94A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4" y="2361776"/>
            <a:ext cx="11447632" cy="27312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71500" y="307765"/>
            <a:ext cx="10391873" cy="5379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DSQUBW+Arial Bold"/>
                <a:ea typeface="+mn-ea"/>
                <a:cs typeface="DSQUBW+Arial Bold"/>
              </a:rPr>
              <a:t>Keuzes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DSQUBW+Arial Bold"/>
              <a:ea typeface="+mn-ea"/>
              <a:cs typeface="DSQUBW+Arial Bold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48037F63-415B-8246-76C1-E57D32C0F1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F1E193F-FCAA-A287-23AE-B232C58CE1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B3EB4364-7DA4-42BA-F524-9D7CBDA56E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BA9C0D0-F177-99C1-514E-20FAFB98F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79"/>
          <a:stretch/>
        </p:blipFill>
        <p:spPr>
          <a:xfrm>
            <a:off x="0" y="1052736"/>
            <a:ext cx="12192000" cy="679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86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6845032" y="3543210"/>
            <a:ext cx="3078889" cy="2823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3539524" y="3539073"/>
            <a:ext cx="3078504" cy="2813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8315" y="3557054"/>
            <a:ext cx="3077839" cy="27952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999" y="521096"/>
            <a:ext cx="6091461" cy="492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Bereikbaarheid</a:t>
            </a:r>
            <a:r>
              <a:rPr kumimoji="0" sz="3200" b="0" i="0" u="none" strike="noStrike" kern="1200" cap="none" spc="9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&amp;</a:t>
            </a:r>
            <a:r>
              <a:rPr kumimoji="0" sz="3200" b="0" i="0" u="none" strike="noStrike" kern="1200" cap="none" spc="89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woningbouw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8000" y="1548060"/>
            <a:ext cx="9153691" cy="1464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•</a:t>
            </a:r>
            <a:r>
              <a:rPr kumimoji="0" sz="2000" b="0" i="0" u="none" strike="noStrike" kern="1200" cap="none" spc="599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-2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Waar</a:t>
            </a:r>
            <a:r>
              <a:rPr kumimoji="0" sz="2000" b="0" i="0" u="none" strike="noStrike" kern="1200" cap="none" spc="8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bouwen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5000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nieuwe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woningen?</a:t>
            </a:r>
          </a:p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•</a:t>
            </a:r>
            <a:r>
              <a:rPr kumimoji="0" sz="2000" b="0" i="0" u="none" strike="noStrike" kern="1200" cap="none" spc="599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Hoe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zorgen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dat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deze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goed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bereikbaar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zijn?</a:t>
            </a:r>
          </a:p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•</a:t>
            </a:r>
            <a:r>
              <a:rPr kumimoji="0" sz="2000" b="0" i="0" u="none" strike="noStrike" kern="1200" cap="none" spc="599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Is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het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huidige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openbaar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vervoer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(bus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+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trein)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hiervoor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voldoende,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of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is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er</a:t>
            </a:r>
          </a:p>
          <a:p>
            <a:pPr marL="22860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een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nieuwe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verbinding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nodig?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753145" y="7196684"/>
            <a:ext cx="305257" cy="249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540932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650191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69731" y="1196811"/>
            <a:ext cx="5364320" cy="52367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ts val="3582"/>
              </a:lnSpc>
            </a:pPr>
            <a:r>
              <a:rPr lang="en-US" sz="5400" b="1" dirty="0">
                <a:solidFill>
                  <a:srgbClr val="CC0000"/>
                </a:solidFill>
                <a:latin typeface="DSQUBW+Arial Bold"/>
                <a:cs typeface="DSQUBW+Arial Bold"/>
              </a:rPr>
              <a:t>WAAROM? </a:t>
            </a:r>
          </a:p>
        </p:txBody>
      </p:sp>
    </p:spTree>
    <p:extLst>
      <p:ext uri="{BB962C8B-B14F-4D97-AF65-F5344CB8AC3E}">
        <p14:creationId xmlns:p14="http://schemas.microsoft.com/office/powerpoint/2010/main" val="757268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6858000" y="3556000"/>
            <a:ext cx="3062221" cy="28037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3556000" y="3556000"/>
            <a:ext cx="3063001" cy="2795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9270" y="3557054"/>
            <a:ext cx="3078927" cy="27950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999" y="521096"/>
            <a:ext cx="4887021" cy="492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Woningtype</a:t>
            </a:r>
            <a:r>
              <a:rPr kumimoji="0" sz="3200" b="0" i="0" u="none" strike="noStrike" kern="1200" cap="none" spc="9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&amp;</a:t>
            </a:r>
            <a:r>
              <a:rPr kumimoji="0" sz="3200" b="0" i="0" u="none" strike="noStrike" kern="1200" cap="none" spc="89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bewoners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8000" y="1548060"/>
            <a:ext cx="9104668" cy="702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•</a:t>
            </a:r>
            <a:r>
              <a:rPr kumimoji="0" sz="2000" b="0" i="0" u="none" strike="noStrike" kern="1200" cap="none" spc="599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Aan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welk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type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woningen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is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behoefte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om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in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vraag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van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Overvechters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te</a:t>
            </a:r>
          </a:p>
          <a:p>
            <a:pPr marL="22860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voorzien?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8000" y="2310060"/>
            <a:ext cx="6830273" cy="702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•</a:t>
            </a:r>
            <a:r>
              <a:rPr kumimoji="0" sz="2000" b="0" i="0" u="none" strike="noStrike" kern="1200" cap="none" spc="599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Zijn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dit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appartementen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of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grondgebonden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woningen?</a:t>
            </a:r>
          </a:p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•</a:t>
            </a:r>
            <a:r>
              <a:rPr kumimoji="0" sz="2000" b="0" i="0" u="none" strike="noStrike" kern="1200" cap="none" spc="599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Hoe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voegen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die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toe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aan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bestaande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A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wijk?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749486" y="7196684"/>
            <a:ext cx="308915" cy="249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540932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261614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6840213" y="3811054"/>
            <a:ext cx="3081771" cy="279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3546299" y="3791119"/>
            <a:ext cx="3061127" cy="28309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7841" y="3808945"/>
            <a:ext cx="3060119" cy="27961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999" y="521096"/>
            <a:ext cx="4939854" cy="492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Kwaliteit</a:t>
            </a:r>
            <a:r>
              <a:rPr kumimoji="0" sz="3200" b="0" i="0" u="none" strike="noStrike" kern="1200" cap="none" spc="89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&amp;</a:t>
            </a:r>
            <a:r>
              <a:rPr kumimoji="0" sz="3200" b="0" i="0" u="none" strike="noStrike" kern="1200" cap="none" spc="89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transformatie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8000" y="1548060"/>
            <a:ext cx="9415738" cy="1464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Het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transformeren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toevoegen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van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woningen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kan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als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middel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worden</a:t>
            </a:r>
          </a:p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ingezet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om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kwaliteit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van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leefomgeving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verbeteren.</a:t>
            </a:r>
          </a:p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•</a:t>
            </a:r>
            <a:r>
              <a:rPr kumimoji="0" sz="2000" b="0" i="0" u="none" strike="noStrike" kern="1200" cap="none" spc="599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Op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welke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plekken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in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wijk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is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hieraan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behoefte?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welke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plekken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moeten</a:t>
            </a:r>
          </a:p>
          <a:p>
            <a:pPr marL="22860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juist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zo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blijven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als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ze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zijn?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8000" y="3072060"/>
            <a:ext cx="9328871" cy="702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•</a:t>
            </a:r>
            <a:r>
              <a:rPr kumimoji="0" sz="2000" b="0" i="0" u="none" strike="noStrike" kern="1200" cap="none" spc="599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Moet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er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hiervoor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gesloopt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worden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of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kunnen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huidige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woningen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worden</a:t>
            </a:r>
          </a:p>
          <a:p>
            <a:pPr marL="22860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getransformeerd?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761985" y="7196684"/>
            <a:ext cx="296418" cy="249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540932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634137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6842647" y="3556000"/>
            <a:ext cx="3076222" cy="276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3556000" y="3556000"/>
            <a:ext cx="3066296" cy="279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8333" y="3542272"/>
            <a:ext cx="3078727" cy="2824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999" y="521096"/>
            <a:ext cx="4842191" cy="492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18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Voorzieningen</a:t>
            </a:r>
            <a:r>
              <a:rPr kumimoji="0" sz="3200" b="0" i="0" u="none" strike="noStrike" kern="1200" cap="none" spc="108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&amp;</a:t>
            </a:r>
            <a:r>
              <a:rPr kumimoji="0" sz="3200" b="0" i="0" u="none" strike="noStrike" kern="1200" cap="none" spc="89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werken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8000" y="1548060"/>
            <a:ext cx="9256480" cy="702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Met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toename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van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het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aantal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bewoners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neemt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ook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behoefte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aan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banen</a:t>
            </a:r>
          </a:p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voorzieningen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toe.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8000" y="2310060"/>
            <a:ext cx="8963107" cy="1083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•</a:t>
            </a:r>
            <a:r>
              <a:rPr kumimoji="0" sz="2000" b="0" i="0" u="none" strike="noStrike" kern="1200" cap="none" spc="599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-12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Welk</a:t>
            </a:r>
            <a:r>
              <a:rPr kumimoji="0" sz="2000" b="0" i="0" u="none" strike="noStrike" kern="1200" cap="none" spc="67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type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ruimtes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moeten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worden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gemaakt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in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wijk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om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hieraan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een</a:t>
            </a:r>
          </a:p>
          <a:p>
            <a:pPr marL="22860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plek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bieden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(bijv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voor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nieuwe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buurtcentra,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lokale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ondernemers,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enz),</a:t>
            </a:r>
          </a:p>
          <a:p>
            <a:pPr marL="22860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waar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in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wijk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moeten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die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landen?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751164" y="7196684"/>
            <a:ext cx="307238" cy="249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540932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679804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6844974" y="3556000"/>
            <a:ext cx="3074425" cy="27961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3542665" y="3556000"/>
            <a:ext cx="3074670" cy="28079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0441" y="3543999"/>
            <a:ext cx="3075238" cy="28081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7809" y="521096"/>
            <a:ext cx="6644128" cy="46166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Verdichten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vergroenen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D01F2B"/>
              </a:solidFill>
              <a:effectLst/>
              <a:uLnTx/>
              <a:uFillTx/>
              <a:latin typeface="ATHOBM+Arial-BoldMT"/>
              <a:ea typeface="+mn-ea"/>
              <a:cs typeface="ATHOBM+Arial-Bold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8000" y="1548060"/>
            <a:ext cx="8692090" cy="1083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Met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toename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van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het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aantal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bewoners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is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ook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behoefte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aan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meer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groen.</a:t>
            </a:r>
          </a:p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•</a:t>
            </a:r>
            <a:r>
              <a:rPr kumimoji="0" sz="2000" b="0" i="0" u="none" strike="noStrike" kern="1200" cap="none" spc="599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-12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Welk</a:t>
            </a:r>
            <a:r>
              <a:rPr kumimoji="0" sz="2000" b="0" i="0" u="none" strike="noStrike" kern="1200" cap="none" spc="67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groen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moet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worden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behouden,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waar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groen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toegevoegd,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waar</a:t>
            </a:r>
          </a:p>
          <a:p>
            <a:pPr marL="22860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verbeterd?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8000" y="2691060"/>
            <a:ext cx="7608019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•</a:t>
            </a:r>
            <a:r>
              <a:rPr kumimoji="0" sz="2000" b="0" i="0" u="none" strike="noStrike" kern="1200" cap="none" spc="599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Op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welke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plekken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zou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bouwen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in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het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groen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acceptabel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zijn?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749486" y="7196684"/>
            <a:ext cx="308915" cy="249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540932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517826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6844140" y="3556000"/>
            <a:ext cx="3075720" cy="27961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3542249" y="3556000"/>
            <a:ext cx="3076575" cy="2809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9394" y="3543333"/>
            <a:ext cx="3076701" cy="28017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999" y="521096"/>
            <a:ext cx="4962891" cy="492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18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Verdichten</a:t>
            </a:r>
            <a:r>
              <a:rPr kumimoji="0" sz="3200" b="0" i="0" u="none" strike="noStrike" kern="1200" cap="none" spc="108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&amp;</a:t>
            </a:r>
            <a:r>
              <a:rPr kumimoji="0" sz="3200" b="0" i="0" u="none" strike="noStrike" kern="1200" cap="none" spc="89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vergroenen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8000" y="1548060"/>
            <a:ext cx="8536897" cy="702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err="1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Dit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 err="1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vereist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 err="1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ook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 err="1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andere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 err="1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invulling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van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 err="1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mobiliteit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: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minder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 err="1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straatparkeren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minder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brede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 err="1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straten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8000" y="2310060"/>
            <a:ext cx="4620473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•</a:t>
            </a:r>
            <a:r>
              <a:rPr kumimoji="0" sz="2000" b="0" i="0" u="none" strike="noStrike" kern="1200" cap="none" spc="599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-2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Waar</a:t>
            </a:r>
            <a:r>
              <a:rPr kumimoji="0" sz="2000" b="0" i="0" u="none" strike="noStrike" kern="1200" cap="none" spc="8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willen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we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dat,</a:t>
            </a:r>
            <a:r>
              <a:rPr kumimoji="0" sz="2000" b="0" i="0" u="none" strike="noStrike" kern="1200" cap="none" spc="56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waar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juist</a:t>
            </a:r>
            <a:r>
              <a:rPr kumimoji="0" sz="2000" b="0" i="0" u="none" strike="noStrike" kern="1200" cap="none" spc="55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niet?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721448" y="7196684"/>
            <a:ext cx="336956" cy="249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540932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88014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71500" y="307765"/>
            <a:ext cx="10391873" cy="526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DSQUBW+Arial Bold"/>
                <a:ea typeface="+mn-ea"/>
                <a:cs typeface="DSQUBW+Arial Bold"/>
              </a:rPr>
              <a:t>Participatieproces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DSQUBW+Arial Bold"/>
              <a:ea typeface="+mn-ea"/>
              <a:cs typeface="DSQUBW+Arial Bold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B094796-AAEC-20A5-8468-1B0072222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778" t="18756" r="40" b="22917"/>
          <a:stretch/>
        </p:blipFill>
        <p:spPr>
          <a:xfrm>
            <a:off x="-168696" y="1052736"/>
            <a:ext cx="4752528" cy="35961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7CB3228-46DA-C956-FC0F-B0D5E14C1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73" t="22704" r="15360" b="18501"/>
          <a:stretch/>
        </p:blipFill>
        <p:spPr>
          <a:xfrm>
            <a:off x="6976794" y="404664"/>
            <a:ext cx="3662310" cy="2304256"/>
          </a:xfrm>
          <a:prstGeom prst="rect">
            <a:avLst/>
          </a:prstGeom>
        </p:spPr>
      </p:pic>
      <p:pic>
        <p:nvPicPr>
          <p:cNvPr id="6" name="Afbeelding 5" descr="Afbeelding met gebouw, meubels, kleding, tafel&#10;&#10;Automatisch gegenereerde beschrijving">
            <a:extLst>
              <a:ext uri="{FF2B5EF4-FFF2-40B4-BE49-F238E27FC236}">
                <a16:creationId xmlns:a16="http://schemas.microsoft.com/office/drawing/2014/main" id="{7044B290-80AA-9652-8B9D-BA3536C249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 t="33976" r="32596" b="15060"/>
          <a:stretch/>
        </p:blipFill>
        <p:spPr>
          <a:xfrm>
            <a:off x="5087888" y="2850803"/>
            <a:ext cx="5863655" cy="400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12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800A9-3789-4EBD-8DAC-5069361ED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Opbrengst participatie</a:t>
            </a:r>
            <a:br>
              <a:rPr lang="nl-NL" dirty="0"/>
            </a:br>
            <a:endParaRPr lang="nl-NL" sz="2000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08E6BECE-BD93-FB74-8B6A-646BCC9BCFFD}"/>
              </a:ext>
            </a:extLst>
          </p:cNvPr>
          <p:cNvSpPr txBox="1"/>
          <p:nvPr/>
        </p:nvSpPr>
        <p:spPr>
          <a:xfrm>
            <a:off x="427800" y="1138334"/>
            <a:ext cx="9404935" cy="369332"/>
          </a:xfrm>
          <a:prstGeom prst="rect">
            <a:avLst/>
          </a:prstGeom>
          <a:noFill/>
        </p:spPr>
        <p:txBody>
          <a:bodyPr wrap="square" tIns="0" bIns="0" rtlCol="0" anchor="b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
</a:t>
            </a:r>
            <a:r>
              <a:rPr lang="da-DK" sz="1200" b="1" dirty="0">
                <a:latin typeface="Arial" pitchFamily="34" charset="0"/>
                <a:cs typeface="Arial" pitchFamily="34" charset="0"/>
              </a:rPr>
              <a:t>Wat vind jij mooi of goed in Overvecht?</a:t>
            </a:r>
            <a:endParaRPr kumimoji="0" lang="da-DK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FBB6A20-9B4B-1A85-F42D-8907C49F5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7" t="15047" r="19351" b="8000"/>
          <a:stretch/>
        </p:blipFill>
        <p:spPr>
          <a:xfrm>
            <a:off x="1631504" y="1772816"/>
            <a:ext cx="8388932" cy="4733543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AA1FBF4-50CE-9A25-7DB0-E9BAA4CC887B}"/>
              </a:ext>
            </a:extLst>
          </p:cNvPr>
          <p:cNvSpPr txBox="1"/>
          <p:nvPr/>
        </p:nvSpPr>
        <p:spPr>
          <a:xfrm>
            <a:off x="2351584" y="1772816"/>
            <a:ext cx="1800200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nl-NL" dirty="0"/>
              <a:t>RUIMTE &amp;</a:t>
            </a:r>
          </a:p>
        </p:txBody>
      </p:sp>
    </p:spTree>
    <p:extLst>
      <p:ext uri="{BB962C8B-B14F-4D97-AF65-F5344CB8AC3E}">
        <p14:creationId xmlns:p14="http://schemas.microsoft.com/office/powerpoint/2010/main" val="3836445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800A9-3789-4EBD-8DAC-5069361ED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Opbrengst participatie</a:t>
            </a:r>
            <a:endParaRPr lang="nl-NL" sz="2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D84FD3-598C-43A8-94D9-2215C91C4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nl-NL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" indent="0" fontAlgn="base">
              <a:lnSpc>
                <a:spcPts val="1400"/>
              </a:lnSpc>
              <a:buNone/>
            </a:pPr>
            <a:endParaRPr lang="nl-NL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4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nl-NL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fontAlgn="base">
              <a:lnSpc>
                <a:spcPts val="1400"/>
              </a:lnSpc>
              <a:buSzPts val="1000"/>
              <a:buNone/>
              <a:tabLst>
                <a:tab pos="457200" algn="l"/>
              </a:tabLst>
            </a:pPr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nl-NL" dirty="0"/>
          </a:p>
        </p:txBody>
      </p:sp>
      <p:pic>
        <p:nvPicPr>
          <p:cNvPr id="5" name="object" descr="grey.jpg">
            <a:extLst>
              <a:ext uri="{FF2B5EF4-FFF2-40B4-BE49-F238E27FC236}">
                <a16:creationId xmlns:a16="http://schemas.microsoft.com/office/drawing/2014/main" id="{922253B5-BC72-E75F-285E-430BAE53E48B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427" y="1799132"/>
            <a:ext cx="7602702" cy="414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08E6BECE-BD93-FB74-8B6A-646BCC9BCFFD}"/>
              </a:ext>
            </a:extLst>
          </p:cNvPr>
          <p:cNvSpPr txBox="1"/>
          <p:nvPr/>
        </p:nvSpPr>
        <p:spPr>
          <a:xfrm>
            <a:off x="427800" y="1138334"/>
            <a:ext cx="9404935" cy="369332"/>
          </a:xfrm>
          <a:prstGeom prst="rect">
            <a:avLst/>
          </a:prstGeom>
          <a:noFill/>
        </p:spPr>
        <p:txBody>
          <a:bodyPr wrap="square" tIns="0" bIns="0" rtlCol="0" anchor="b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
Wat moet er volgens jou gebeuren zodat bewoners meer tevreden zijn over de wijk of hun buurt?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DEC1519-15B2-7BB0-755B-D10DAB8AD6DD}"/>
              </a:ext>
            </a:extLst>
          </p:cNvPr>
          <p:cNvSpPr txBox="1"/>
          <p:nvPr/>
        </p:nvSpPr>
        <p:spPr>
          <a:xfrm>
            <a:off x="4367808" y="2132856"/>
            <a:ext cx="6722765" cy="21602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1239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8BD39-D2FE-92D5-DDF6-31A67F65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Belangrijkste dilemma’s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D141F4-C03B-97A6-080D-079606F79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Bouwen versus groen</a:t>
            </a:r>
          </a:p>
          <a:p>
            <a:r>
              <a:rPr lang="nl-NL" dirty="0"/>
              <a:t>Behoud sociale cohesie versus sloop-nieuwbouw</a:t>
            </a:r>
          </a:p>
          <a:p>
            <a:r>
              <a:rPr lang="nl-NL" dirty="0"/>
              <a:t>Bereikbaarheid auto versus verkeersveiligheid en ruimtelijke kwaliteit</a:t>
            </a:r>
          </a:p>
          <a:p>
            <a:r>
              <a:rPr lang="nl-NL" dirty="0"/>
              <a:t>Snel OV maar verder lopen versus langzamer OV dichterbij huis</a:t>
            </a:r>
          </a:p>
          <a:p>
            <a:r>
              <a:rPr lang="nl-NL" dirty="0"/>
              <a:t>Rust versus drukte in het groen</a:t>
            </a:r>
          </a:p>
          <a:p>
            <a:r>
              <a:rPr lang="nl-NL" dirty="0"/>
              <a:t>Investeren in groen: kwaliteit versus kwantiteit</a:t>
            </a:r>
          </a:p>
          <a:p>
            <a:r>
              <a:rPr lang="nl-NL" dirty="0"/>
              <a:t>Onderhouden groen versus natuurlijk groen</a:t>
            </a:r>
          </a:p>
          <a:p>
            <a:r>
              <a:rPr lang="nl-NL" dirty="0"/>
              <a:t>Groene energie voor de wijk versus windmolens in Noorderpark</a:t>
            </a:r>
          </a:p>
          <a:p>
            <a:r>
              <a:rPr lang="nl-NL" dirty="0"/>
              <a:t>Haalbaarheid versus …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8632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800A9-3789-4EBD-8DAC-5069361E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00" y="0"/>
            <a:ext cx="11284200" cy="1215000"/>
          </a:xfrm>
        </p:spPr>
        <p:txBody>
          <a:bodyPr/>
          <a:lstStyle/>
          <a:p>
            <a:r>
              <a:rPr lang="nl-NL" dirty="0"/>
              <a:t>Opbrengst participatie: verdiepende vragen</a:t>
            </a:r>
            <a:endParaRPr lang="nl-NL" sz="2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D84FD3-598C-43A8-94D9-2215C91C4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900" y="1412776"/>
            <a:ext cx="5642100" cy="489654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nl-NL" sz="1800" b="1" dirty="0">
                <a:solidFill>
                  <a:srgbClr val="CC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Bouwen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Niet in hoofdgroenstructuur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Mooi en gewaagde architectuur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nl-NL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Vooral betaalbare huur- en koopwoningen, maar ook koopwoningen in midden- en hoger segment</a:t>
            </a:r>
          </a:p>
          <a:p>
            <a:pPr marL="0" indent="0">
              <a:lnSpc>
                <a:spcPts val="1400"/>
              </a:lnSpc>
              <a:buNone/>
            </a:pPr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1400"/>
              </a:lnSpc>
              <a:buNone/>
            </a:pPr>
            <a:r>
              <a:rPr lang="nl-N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Soort woningen waar behoefte aan is: </a:t>
            </a:r>
            <a:r>
              <a:rPr lang="nl-N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Betaalbare seniorenwoningen </a:t>
            </a:r>
            <a:r>
              <a:rPr lang="nl-N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Speciale woonvormen met gemeenschappelijke ruimtes/voorzieningen of gedeelde woongroepen</a:t>
            </a:r>
            <a:endParaRPr lang="nl-N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Woningen voor gezinnen </a:t>
            </a:r>
            <a:r>
              <a:rPr lang="nl-N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Studenten en starters woningen </a:t>
            </a:r>
            <a:r>
              <a:rPr lang="nl-N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Woningen met tuinen </a:t>
            </a:r>
            <a:r>
              <a:rPr lang="nl-N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Woningen voor jonge ouderen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Gecombineerde functies, zoals op de begane grond winkels/voorzieningen en daar boven woningen </a:t>
            </a:r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46" lvl="1" indent="-2286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nl-NL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46" lvl="1" indent="-2286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nl-NL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nl-NL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nl-NL" dirty="0"/>
          </a:p>
        </p:txBody>
      </p:sp>
      <p:pic>
        <p:nvPicPr>
          <p:cNvPr id="5" name="Afbeelding 4" descr="Afbeelding met kleding, stoel, scène, persoon&#10;&#10;Automatisch gegenereerde beschrijving">
            <a:extLst>
              <a:ext uri="{FF2B5EF4-FFF2-40B4-BE49-F238E27FC236}">
                <a16:creationId xmlns:a16="http://schemas.microsoft.com/office/drawing/2014/main" id="{091061DA-BC48-702F-D812-BF26B9E9B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08" y="1412776"/>
            <a:ext cx="5982954" cy="33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92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F51AC90-3602-4BFB-BB50-6ACD8F4F2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8" y="1955447"/>
            <a:ext cx="4956883" cy="351112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489289A-A5D2-49F9-892D-B2E3FD549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724" y="968365"/>
            <a:ext cx="6050822" cy="534636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32FCE67-6368-4ED4-8D76-C95B11407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 anchor="ctr">
            <a:normAutofit/>
          </a:bodyPr>
          <a:lstStyle/>
          <a:p>
            <a:r>
              <a:rPr lang="nl-NL" dirty="0">
                <a:cs typeface="Arial"/>
              </a:rPr>
              <a:t>Wijkaanpak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6A16ECC1-5FF2-6D05-F641-556E1A0E9792}"/>
              </a:ext>
            </a:extLst>
          </p:cNvPr>
          <p:cNvSpPr/>
          <p:nvPr/>
        </p:nvSpPr>
        <p:spPr>
          <a:xfrm>
            <a:off x="5761212" y="1438409"/>
            <a:ext cx="5710334" cy="13491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42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EDDDB-CBCE-48DA-A9FE-E9F3E35EF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Proces en participatie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606F0946-C991-4828-A596-DBADC7AE8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4" r="4147" b="18554"/>
          <a:stretch/>
        </p:blipFill>
        <p:spPr>
          <a:xfrm>
            <a:off x="1" y="1323000"/>
            <a:ext cx="12192000" cy="4770297"/>
          </a:xfr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3410C3A-74FC-471C-22D6-DE2C74A3ED02}"/>
              </a:ext>
            </a:extLst>
          </p:cNvPr>
          <p:cNvSpPr/>
          <p:nvPr/>
        </p:nvSpPr>
        <p:spPr>
          <a:xfrm>
            <a:off x="2783632" y="4149080"/>
            <a:ext cx="4320480" cy="1584176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542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160000" cy="7601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4000" y="452115"/>
            <a:ext cx="6266463" cy="5772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0" i="0" u="none" strike="noStrike" kern="1200" cap="none" spc="0" normalizeH="0" baseline="0" noProof="0" dirty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Denkrichting</a:t>
            </a:r>
            <a:r>
              <a:rPr kumimoji="0" sz="3800" b="0" i="0" u="none" strike="noStrike" kern="1200" cap="none" spc="106" normalizeH="0" baseline="0" noProof="0" dirty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800" b="0" i="0" u="none" strike="noStrike" kern="1200" cap="none" spc="0" normalizeH="0" baseline="0" noProof="0" dirty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(voorbeeld</a:t>
            </a:r>
            <a:r>
              <a:rPr kumimoji="0" sz="3800" b="0" i="0" u="none" strike="noStrike" kern="1200" cap="none" spc="106" normalizeH="0" baseline="0" noProof="0" dirty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800" b="0" i="0" u="none" strike="noStrike" kern="1200" cap="none" spc="0" normalizeH="0" baseline="0" noProof="0" dirty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1)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09662" y="1926276"/>
            <a:ext cx="944101" cy="194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Sportstrook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730500" y="2007238"/>
            <a:ext cx="920818" cy="194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Verdichting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730500" y="2185038"/>
            <a:ext cx="1231664" cy="194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Franciscusdreef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792662" y="2375538"/>
            <a:ext cx="951880" cy="3719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Gebouwen</a:t>
            </a:r>
          </a:p>
          <a:p>
            <a:pPr marL="0" marR="0" lvl="0" indent="0" algn="l" defTabSz="914400" rtl="0" eaLnBrk="1" fontAlgn="auto" latinLnBrk="0" hangingPunct="1">
              <a:lnSpc>
                <a:spcPts val="1228"/>
              </a:lnSpc>
              <a:spcBef>
                <a:spcPts val="1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in</a:t>
            </a:r>
            <a:r>
              <a:rPr kumimoji="0" sz="11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het</a:t>
            </a:r>
            <a:r>
              <a:rPr kumimoji="0" sz="11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groen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984375" y="3332801"/>
            <a:ext cx="897557" cy="3719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Uitbreiding</a:t>
            </a:r>
          </a:p>
          <a:p>
            <a:pPr marL="0" marR="0" lvl="0" indent="0" algn="l" defTabSz="914400" rtl="0" eaLnBrk="1" fontAlgn="auto" latinLnBrk="0" hangingPunct="1">
              <a:lnSpc>
                <a:spcPts val="1228"/>
              </a:lnSpc>
              <a:spcBef>
                <a:spcPts val="1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Vechtzoom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65662" y="3893188"/>
            <a:ext cx="866523" cy="3719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FWPOJ+Arial-BoldMT"/>
                <a:ea typeface="+mn-ea"/>
                <a:cs typeface="FFWPOJ+Arial-BoldMT"/>
              </a:rPr>
              <a:t>HOV-</a:t>
            </a:r>
          </a:p>
          <a:p>
            <a:pPr marL="0" marR="0" lvl="0" indent="0" algn="l" defTabSz="914400" rtl="0" eaLnBrk="1" fontAlgn="auto" latinLnBrk="0" hangingPunct="1">
              <a:lnSpc>
                <a:spcPts val="1228"/>
              </a:lnSpc>
              <a:spcBef>
                <a:spcPts val="1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verbinding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919662" y="4653601"/>
            <a:ext cx="920818" cy="3719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Verdichting</a:t>
            </a:r>
          </a:p>
          <a:p>
            <a:pPr marL="0" marR="0" lvl="0" indent="0" algn="l" defTabSz="914400" rtl="0" eaLnBrk="1" fontAlgn="auto" latinLnBrk="0" hangingPunct="1">
              <a:lnSpc>
                <a:spcPts val="1228"/>
              </a:lnSpc>
              <a:spcBef>
                <a:spcPts val="1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centrum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078662" y="5112388"/>
            <a:ext cx="920818" cy="3719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Verdichting</a:t>
            </a:r>
          </a:p>
          <a:p>
            <a:pPr marL="0" marR="0" lvl="0" indent="0" algn="l" defTabSz="914400" rtl="0" eaLnBrk="1" fontAlgn="auto" latinLnBrk="0" hangingPunct="1">
              <a:lnSpc>
                <a:spcPts val="1228"/>
              </a:lnSpc>
              <a:spcBef>
                <a:spcPts val="1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station</a:t>
            </a:r>
          </a:p>
        </p:txBody>
      </p:sp>
    </p:spTree>
    <p:extLst>
      <p:ext uri="{BB962C8B-B14F-4D97-AF65-F5344CB8AC3E}">
        <p14:creationId xmlns:p14="http://schemas.microsoft.com/office/powerpoint/2010/main" val="3105431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160000" cy="762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4000" y="452115"/>
            <a:ext cx="6266463" cy="5772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0" i="0" u="none" strike="noStrike" kern="1200" cap="none" spc="0" normalizeH="0" baseline="0" noProof="0" dirty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Denkrichting</a:t>
            </a:r>
            <a:r>
              <a:rPr kumimoji="0" sz="3800" b="0" i="0" u="none" strike="noStrike" kern="1200" cap="none" spc="106" normalizeH="0" baseline="0" noProof="0" dirty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800" b="0" i="0" u="none" strike="noStrike" kern="1200" cap="none" spc="0" normalizeH="0" baseline="0" noProof="0" dirty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(voorbeeld</a:t>
            </a:r>
            <a:r>
              <a:rPr kumimoji="0" sz="3800" b="0" i="0" u="none" strike="noStrike" kern="1200" cap="none" spc="106" normalizeH="0" baseline="0" noProof="0" dirty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 </a:t>
            </a:r>
            <a:r>
              <a:rPr kumimoji="0" sz="3800" b="0" i="0" u="none" strike="noStrike" kern="1200" cap="none" spc="0" normalizeH="0" baseline="0" noProof="0" dirty="0">
                <a:ln>
                  <a:noFill/>
                </a:ln>
                <a:solidFill>
                  <a:srgbClr val="D01F2B"/>
                </a:solidFill>
                <a:effectLst/>
                <a:uLnTx/>
                <a:uFillTx/>
                <a:latin typeface="ATHOBM+Arial-BoldMT"/>
                <a:ea typeface="+mn-ea"/>
                <a:cs typeface="ATHOBM+Arial-BoldMT"/>
              </a:rPr>
              <a:t>2)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53331" y="2382252"/>
            <a:ext cx="929551" cy="232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Sportstrook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59412" y="2826752"/>
            <a:ext cx="1370444" cy="409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Sterke randen</a:t>
            </a:r>
            <a:r>
              <a:rPr kumimoji="0" sz="1100" b="0" i="0" u="none" strike="noStrike" kern="120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van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stedelijke</a:t>
            </a:r>
            <a:r>
              <a:rPr kumimoji="0" sz="1100" b="0" i="0" u="none" strike="noStrike" kern="1200" cap="none" spc="-1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eilanden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235450" y="3404602"/>
            <a:ext cx="632688" cy="232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Groene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235450" y="3582402"/>
            <a:ext cx="365023" cy="232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lint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417762" y="3626852"/>
            <a:ext cx="886523" cy="409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Uitbreiding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Vechtzoom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770019" y="4471402"/>
            <a:ext cx="907199" cy="409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Verdichting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stempels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50374" y="4585702"/>
            <a:ext cx="907199" cy="409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Verdichting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centrum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254375" y="5989052"/>
            <a:ext cx="842657" cy="409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HOV-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LTGHK+BatonTurbo-Bold"/>
                <a:ea typeface="+mn-ea"/>
                <a:cs typeface="MLTGHK+BatonTurbo-Bold"/>
              </a:rPr>
              <a:t>verbinding</a:t>
            </a:r>
          </a:p>
        </p:txBody>
      </p:sp>
    </p:spTree>
    <p:extLst>
      <p:ext uri="{BB962C8B-B14F-4D97-AF65-F5344CB8AC3E}">
        <p14:creationId xmlns:p14="http://schemas.microsoft.com/office/powerpoint/2010/main" val="1268359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3F3336-08AA-CCB9-A98E-65895E51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Woningbouw - compact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7C8C633-8A94-A489-2A59-E12749E2D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393" y="980728"/>
            <a:ext cx="8621263" cy="316835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9EA99BA-BFF1-BECC-2AA0-FD5B97B617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04" t="34251" r="51772" b="27950"/>
          <a:stretch/>
        </p:blipFill>
        <p:spPr>
          <a:xfrm>
            <a:off x="2135560" y="3550464"/>
            <a:ext cx="2880320" cy="259228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BB9EE03-55E1-CF90-98D2-B1B52DD56EB0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10710E5-D76C-EF0D-4CA2-C23BF52037A3}"/>
              </a:ext>
            </a:extLst>
          </p:cNvPr>
          <p:cNvSpPr txBox="1"/>
          <p:nvPr/>
        </p:nvSpPr>
        <p:spPr>
          <a:xfrm>
            <a:off x="5178678" y="4149080"/>
            <a:ext cx="6533321" cy="213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Concentreren op locaties zoals Centrumgebied, rond station Overvecht is een goede optie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Versterkt community, dichtbij centrale faciliteiten, raakt de natuur minder, beperkte verstoring tijdens bouw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Teveel de hoogte in, moet met diversiteit gebouwd worden 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Gevaar voor bestaande groen 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355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6E3865-88CA-7117-77EB-95B26D8F5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Woningbouw - verspreid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821FE0A-9E5B-6DC4-A2FD-A88B3B79A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4" t="38450" r="46456" b="26900"/>
          <a:stretch/>
        </p:blipFill>
        <p:spPr>
          <a:xfrm>
            <a:off x="2135560" y="3717032"/>
            <a:ext cx="3528392" cy="237626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A22EF55-F047-CFEF-8EE4-07B9A6898EA5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0990F99-67A5-E74A-5CB0-6EB32C0F8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1"/>
          <a:stretch/>
        </p:blipFill>
        <p:spPr>
          <a:xfrm>
            <a:off x="3569128" y="1052735"/>
            <a:ext cx="8621263" cy="346063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D069257-2E69-3066-FA73-76701FE6B759}"/>
              </a:ext>
            </a:extLst>
          </p:cNvPr>
          <p:cNvSpPr txBox="1"/>
          <p:nvPr/>
        </p:nvSpPr>
        <p:spPr>
          <a:xfrm>
            <a:off x="6384032" y="4513372"/>
            <a:ext cx="6096000" cy="1969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Voordelen: 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Zorgt voor diversiteit door de wijk, wat leidt tot versmelting 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Nadelen; 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Bouw impact </a:t>
            </a:r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langer en op meer plaatsen</a:t>
            </a: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 koste van groen 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11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Voorzieningen - compact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D2DFD1-78E2-D348-F195-43CC68E5F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B5F964-B3E0-1824-7268-E7559F56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1052736"/>
            <a:ext cx="8383669" cy="32213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E18B2ED-3FCD-EA06-F5CF-B1084055F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4" t="23750" r="54134" b="42650"/>
          <a:stretch/>
        </p:blipFill>
        <p:spPr>
          <a:xfrm>
            <a:off x="2207568" y="3732669"/>
            <a:ext cx="2520280" cy="230425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EB8FF7E-C782-D9BC-F2DC-2A89BA9848CF}"/>
              </a:ext>
            </a:extLst>
          </p:cNvPr>
          <p:cNvSpPr txBox="1"/>
          <p:nvPr/>
        </p:nvSpPr>
        <p:spPr>
          <a:xfrm>
            <a:off x="5221424" y="4367067"/>
            <a:ext cx="6096000" cy="1866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makkelijk te vinden 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rust en groen behouden in de buurten zelf 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Minder binding met de wijk 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 lange reistijd 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976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Voorzieningen - verspreid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87DC40-6755-A7B3-9826-FC7924FB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1052736"/>
            <a:ext cx="8383668" cy="307364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DD84BA0-3892-97A1-C794-6BD292F95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4" t="43700" r="50000" b="22237"/>
          <a:stretch/>
        </p:blipFill>
        <p:spPr>
          <a:xfrm>
            <a:off x="2207568" y="3712358"/>
            <a:ext cx="3024336" cy="233603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2A8899A-CE07-816F-487C-8ED136BE10B9}"/>
              </a:ext>
            </a:extLst>
          </p:cNvPr>
          <p:cNvSpPr txBox="1"/>
          <p:nvPr/>
        </p:nvSpPr>
        <p:spPr>
          <a:xfrm>
            <a:off x="5616000" y="3861048"/>
            <a:ext cx="6096000" cy="275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Mensen kunnen zelfstandig naar de voorzieningen. Vooral voor ouderen is dichtbij belangrijk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Sociale controle, levendiger, buurtgevoel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Levensvatbaarheid. Gevaar voor leegstand wat onveiligheid en sfeerafname met zich meebrengt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Meer vervoer door heel Overvecht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96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Groen – compact bouwen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veel ruimte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FB67643-A1FF-96D1-4925-AA5AB46E2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025" y="1124744"/>
            <a:ext cx="8357379" cy="308058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39FA656-E2D8-7A0A-FE92-26663E0C0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3" t="36350" r="53544" b="29587"/>
          <a:stretch/>
        </p:blipFill>
        <p:spPr>
          <a:xfrm>
            <a:off x="2263302" y="3717032"/>
            <a:ext cx="2592288" cy="233603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F3867C8-EE70-0A0C-F222-8E339D9CDE9F}"/>
              </a:ext>
            </a:extLst>
          </p:cNvPr>
          <p:cNvSpPr txBox="1"/>
          <p:nvPr/>
        </p:nvSpPr>
        <p:spPr>
          <a:xfrm>
            <a:off x="4943872" y="4005064"/>
            <a:ext cx="7128792" cy="2256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Biedt meer ruimte voor groen, wat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Overvechters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belangrijk vinden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Gebouwen moeten wel mooi zijn</a:t>
            </a: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l-NL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Nadelen;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Kleine kinderen uit hoogbouwwoningen kunnen nauwelijks zelfstandig buiten spelen. Dan is het groen er alleen om naar te kijken.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288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Groen – minder hoog bouwen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focus op beter benutten groen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AB1B85C-BBA6-325B-D743-B7B9411FA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4" t="26901" r="51181" b="39037"/>
          <a:stretch/>
        </p:blipFill>
        <p:spPr>
          <a:xfrm>
            <a:off x="2207568" y="3717032"/>
            <a:ext cx="2880320" cy="2336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456FB8-E2EC-53A9-A17C-68A144ACC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1196752"/>
            <a:ext cx="7135778" cy="317697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4F00293-944B-34F6-B33A-5AB4B3401DBC}"/>
              </a:ext>
            </a:extLst>
          </p:cNvPr>
          <p:cNvSpPr txBox="1"/>
          <p:nvPr/>
        </p:nvSpPr>
        <p:spPr>
          <a:xfrm>
            <a:off x="5208230" y="4509120"/>
            <a:ext cx="6895093" cy="2256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Minder hoogbouw betekent meer betrokkenheid van bewoners met de omgeving.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Groen opofferen voor woningen geniet enkel de voorkeur als dit groen ook daadwerkelijk het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leefgenot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stimuleert.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80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Versterken stadsparken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8F557D1-B65A-C14A-E8BF-A657DCC23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4" y="1124744"/>
            <a:ext cx="8255922" cy="29942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0014B91-A60C-A934-2910-D85E76E65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4" t="29000" r="40550" b="36936"/>
          <a:stretch/>
        </p:blipFill>
        <p:spPr>
          <a:xfrm>
            <a:off x="2207568" y="3717032"/>
            <a:ext cx="4176464" cy="233603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ED1A8B1-3B57-FC49-0586-E7AE4A3B6066}"/>
              </a:ext>
            </a:extLst>
          </p:cNvPr>
          <p:cNvSpPr txBox="1"/>
          <p:nvPr/>
        </p:nvSpPr>
        <p:spPr>
          <a:xfrm>
            <a:off x="6456039" y="3653756"/>
            <a:ext cx="5740973" cy="2655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Stadsparken brengen groen én gezelligheid samen. Een park geeft meer verbondenheid en het is fijn dat mensen hierdoor in contact kunnen komen.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 dit moment zijn alle wegen naar de parken toe, gevaarlijk. Dit trekt veel mensen van buiten de wijk, die vaak afval en onrust creëren in de wijk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52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757B1B-D8C4-4C40-92F9-6FC81BFF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Utrecht groeit: en Overvecht dus ook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4D2B215-2FFE-485D-9954-C5BED788C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100" y="1124744"/>
            <a:ext cx="5425487" cy="4351337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A677FE3-CBC7-48F0-9E31-946AA50584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95" y="1401335"/>
            <a:ext cx="3947618" cy="379815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55294B8-BEED-41A2-A336-F1CAAE0D0A98}"/>
              </a:ext>
            </a:extLst>
          </p:cNvPr>
          <p:cNvSpPr txBox="1"/>
          <p:nvPr/>
        </p:nvSpPr>
        <p:spPr>
          <a:xfrm>
            <a:off x="1932898" y="1340768"/>
            <a:ext cx="1368152" cy="43204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nl-NL" sz="20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445723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Verbinden omliggende natuur met de wijk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42F85495-6D07-7D7C-4673-082E824A8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777" y="980728"/>
            <a:ext cx="8051329" cy="355632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64D03ED-BF51-A58B-39B0-6DB9FCC4B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4" t="29000" r="49410" b="36936"/>
          <a:stretch/>
        </p:blipFill>
        <p:spPr>
          <a:xfrm>
            <a:off x="2207568" y="3645024"/>
            <a:ext cx="3096344" cy="233603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46EED0A-86F4-BBFE-6BF0-32CF86D223AA}"/>
              </a:ext>
            </a:extLst>
          </p:cNvPr>
          <p:cNvSpPr txBox="1"/>
          <p:nvPr/>
        </p:nvSpPr>
        <p:spPr>
          <a:xfrm>
            <a:off x="5616000" y="4518128"/>
            <a:ext cx="6096000" cy="1764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Maakt het prettig om doorheen te wandelen/ fietsen. Meer natuurlijk groen is ook goed voor de biodiversiteit.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Houdt de natuur de natuur.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8645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Parken beter gebruiken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68B9D005-4252-712F-EB6B-B92F733F4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885" y="1052736"/>
            <a:ext cx="7945871" cy="358288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CA83201-5E0B-619E-985A-C9E0FFFF6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3" t="41600" r="53544" b="24337"/>
          <a:stretch/>
        </p:blipFill>
        <p:spPr>
          <a:xfrm>
            <a:off x="2203309" y="3717032"/>
            <a:ext cx="2592288" cy="233603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164A42F-A87F-34C9-A0A4-E537E910562D}"/>
              </a:ext>
            </a:extLst>
          </p:cNvPr>
          <p:cNvSpPr txBox="1"/>
          <p:nvPr/>
        </p:nvSpPr>
        <p:spPr>
          <a:xfrm>
            <a:off x="4583832" y="4203636"/>
            <a:ext cx="7272808" cy="1868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Zowel park de Gagel en park de Watertoren hebben veel gras wat niet vaak wordt benut. Meer faciliteiten en meer biodiversiteit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Nadelen: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Natuur haar gang laten gaan.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61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Wegen versmallen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2BC272-17BB-6DDE-7BDB-AC856A665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4" t="33200" r="51772" b="32737"/>
          <a:stretch/>
        </p:blipFill>
        <p:spPr>
          <a:xfrm>
            <a:off x="2207568" y="3757261"/>
            <a:ext cx="2808312" cy="2336035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751582E5-9DF5-E4E1-21CA-AC5C53872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895" y="1105176"/>
            <a:ext cx="8406754" cy="340394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423FC24-559B-5D37-F52F-A6159D2D7B52}"/>
              </a:ext>
            </a:extLst>
          </p:cNvPr>
          <p:cNvSpPr txBox="1"/>
          <p:nvPr/>
        </p:nvSpPr>
        <p:spPr>
          <a:xfrm>
            <a:off x="5159896" y="4365104"/>
            <a:ext cx="6912768" cy="2461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ruime asfaltwegen nodigen uit tot veel en hard rijdend autoverkeer en verhinderen dat kinderen op straat kunnen spelen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woonbuurten kunnen wegen misschien versmald, maar je blijft doorgaande wegen nodig hebben.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626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Minder doorgaand verkeer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F1C2D344-DBE9-B694-0BDA-817E1D217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68" y="1052736"/>
            <a:ext cx="7940381" cy="36524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24C1802-07F9-AB96-89A5-0AE2016D00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94" t="44750" r="56497" b="21187"/>
          <a:stretch/>
        </p:blipFill>
        <p:spPr>
          <a:xfrm>
            <a:off x="2207568" y="3717032"/>
            <a:ext cx="2232248" cy="233603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16D9F67-867B-AAD6-44E3-9DA7D9DDFA25}"/>
              </a:ext>
            </a:extLst>
          </p:cNvPr>
          <p:cNvSpPr txBox="1"/>
          <p:nvPr/>
        </p:nvSpPr>
        <p:spPr>
          <a:xfrm>
            <a:off x="4900084" y="4581128"/>
            <a:ext cx="6096000" cy="206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Voordelen: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Vermindert hardrijden/racen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Nadelen: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Mogelijkheid om de wijk te verlaten in de spits voor mensen die buiten de wijk werken en auto afhankelijk zijn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Veel omrijden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42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Verbeterde fiets- en wandelroutes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605974B-8AB5-D7A6-23BE-25E178002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4" t="35300" r="40550" b="32150"/>
          <a:stretch/>
        </p:blipFill>
        <p:spPr>
          <a:xfrm>
            <a:off x="2207568" y="3748811"/>
            <a:ext cx="4176464" cy="2232248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A2AFC62F-628C-24D6-D259-6C97A94C4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42" y="1124744"/>
            <a:ext cx="8024994" cy="365246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06BEF07-316B-21C1-9E78-4CEDC3BE57D3}"/>
              </a:ext>
            </a:extLst>
          </p:cNvPr>
          <p:cNvSpPr txBox="1"/>
          <p:nvPr/>
        </p:nvSpPr>
        <p:spPr>
          <a:xfrm>
            <a:off x="6528048" y="4509120"/>
            <a:ext cx="6096000" cy="1766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Veiliger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Beter voor het milieu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Vooral geen extra brug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831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Parkeren in hubs aan de rand van de buurt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A15D1626-4E04-338E-F339-16690E8FC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837" y="1268760"/>
            <a:ext cx="7925983" cy="30334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299BA2-2560-1DE2-3D93-33E6823BC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94" t="36217" r="50000" b="29720"/>
          <a:stretch/>
        </p:blipFill>
        <p:spPr>
          <a:xfrm>
            <a:off x="2207568" y="3645024"/>
            <a:ext cx="3024336" cy="233603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26497E2-B33C-1920-B432-9ED0DDF1F772}"/>
              </a:ext>
            </a:extLst>
          </p:cNvPr>
          <p:cNvSpPr txBox="1"/>
          <p:nvPr/>
        </p:nvSpPr>
        <p:spPr>
          <a:xfrm>
            <a:off x="4799856" y="4157579"/>
            <a:ext cx="6096000" cy="2358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Waarom hubs aan de rand van de buurt en niet aan de rand van de wijk?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Hubs zijn qua sociale veiligheid kwetsbaar, zeker in Overvecht.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Liever voor de deur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5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Parkeren onder nieuwe gebouwen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A15D1626-4E04-338E-F339-16690E8FC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837" y="1268760"/>
            <a:ext cx="7925983" cy="30334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DBF21E8-DF62-072F-18F5-77CE21862F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94" t="38450" r="41141" b="27487"/>
          <a:stretch/>
        </p:blipFill>
        <p:spPr>
          <a:xfrm>
            <a:off x="2207568" y="3717032"/>
            <a:ext cx="4104456" cy="233603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5E03ACCE-CA77-B5E1-1E95-A65684C11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845" y="1031853"/>
            <a:ext cx="7853975" cy="376529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CFD3F2D-77BF-BE2D-6E67-57E1D7D56FBE}"/>
              </a:ext>
            </a:extLst>
          </p:cNvPr>
          <p:cNvSpPr txBox="1"/>
          <p:nvPr/>
        </p:nvSpPr>
        <p:spPr>
          <a:xfrm>
            <a:off x="6312024" y="4941168"/>
            <a:ext cx="6096000" cy="1766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Meer ruimte voor groen en voorzieningen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Veiliger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Duur, investeringen kunnen ook anders worden ingezet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001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Beter busnetwerk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A15D1626-4E04-338E-F339-16690E8FC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837" y="1268760"/>
            <a:ext cx="7925983" cy="3033401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2B9A2D07-AAC4-BFC8-D5F6-E64A7F66B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46" y="1147985"/>
            <a:ext cx="7951174" cy="303340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6B42303-E612-5239-C131-FFCBF845E4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94" t="39500" r="52953" b="26437"/>
          <a:stretch/>
        </p:blipFill>
        <p:spPr>
          <a:xfrm>
            <a:off x="2207568" y="3717032"/>
            <a:ext cx="2664296" cy="233603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D3C58B0-A9E1-D7A9-CFAC-53C2FA6C320C}"/>
              </a:ext>
            </a:extLst>
          </p:cNvPr>
          <p:cNvSpPr txBox="1"/>
          <p:nvPr/>
        </p:nvSpPr>
        <p:spPr>
          <a:xfrm>
            <a:off x="5231904" y="4377768"/>
            <a:ext cx="6096000" cy="1766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Voordelen: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Goede OV bereikbaarheid is heel belangrijk, vooral voor ouderen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Nadelen: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lastig als dit in conflict komt met meer ruimte voor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219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4BE5C-0334-DCFF-F4F8-DFEA0E14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Snelle OV-verbinding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71D1D8-3CD2-C4FC-9170-AF1B72644FEF}"/>
              </a:ext>
            </a:extLst>
          </p:cNvPr>
          <p:cNvSpPr txBox="1"/>
          <p:nvPr/>
        </p:nvSpPr>
        <p:spPr>
          <a:xfrm>
            <a:off x="480000" y="3645024"/>
            <a:ext cx="1799576" cy="23360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Slecht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Matig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Neutraal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Zeer goed idee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Geen mening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A15D1626-4E04-338E-F339-16690E8FC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837" y="1268760"/>
            <a:ext cx="7925983" cy="3033401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2B9A2D07-AAC4-BFC8-D5F6-E64A7F66B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46" y="1147985"/>
            <a:ext cx="7951174" cy="3033401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B2A5D991-7744-185F-820C-1491A087F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498" y="1113618"/>
            <a:ext cx="8068154" cy="318854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34202CE-7665-6249-FB2E-091AFF1078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94" t="40550" r="58859" b="25387"/>
          <a:stretch/>
        </p:blipFill>
        <p:spPr>
          <a:xfrm>
            <a:off x="2207568" y="3685253"/>
            <a:ext cx="1944216" cy="233603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F3F1776-000D-4A23-8631-B991EB95351C}"/>
              </a:ext>
            </a:extLst>
          </p:cNvPr>
          <p:cNvSpPr txBox="1"/>
          <p:nvPr/>
        </p:nvSpPr>
        <p:spPr>
          <a:xfrm>
            <a:off x="4483282" y="4181386"/>
            <a:ext cx="6096000" cy="206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Voordelen: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snelle OV-verbinding is nodig in drukke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gebieden maar vooral om snel in het centrum te komen.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Nadelen: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Duur en inflexibel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 ver voor ouderen en mensen met een beperking.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932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1500" y="307765"/>
            <a:ext cx="11357148" cy="57708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Omgevingsvisie</a:t>
            </a:r>
            <a:r>
              <a:rPr kumimoji="0" sz="4000" b="1" i="0" u="none" strike="noStrike" kern="1200" cap="none" spc="34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vervecht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140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D45EF532-CDA2-4A8E-A99B-1F37F14C61ED}"/>
              </a:ext>
            </a:extLst>
          </p:cNvPr>
          <p:cNvSpPr/>
          <p:nvPr/>
        </p:nvSpPr>
        <p:spPr>
          <a:xfrm>
            <a:off x="119336" y="6021288"/>
            <a:ext cx="1368152" cy="747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37B9229-B491-4348-BF2B-471007CFC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135" y="160743"/>
            <a:ext cx="9402459" cy="6536514"/>
          </a:xfr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AA158814-070A-4F51-9909-E73C63C77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95" y="706156"/>
            <a:ext cx="2242518" cy="954352"/>
          </a:xfrm>
        </p:spPr>
        <p:txBody>
          <a:bodyPr>
            <a:normAutofit fontScale="90000"/>
          </a:bodyPr>
          <a:lstStyle/>
          <a:p>
            <a:pPr algn="ctr"/>
            <a:br>
              <a:rPr lang="nl-NL" sz="2400" dirty="0">
                <a:solidFill>
                  <a:srgbClr val="C00000"/>
                </a:solidFill>
                <a:latin typeface="Helvetica Neue" panose="02000503000000020004"/>
              </a:rPr>
            </a:br>
            <a:r>
              <a:rPr lang="nl-NL" sz="2400" dirty="0">
                <a:solidFill>
                  <a:srgbClr val="C00000"/>
                </a:solidFill>
                <a:latin typeface="Helvetica Neue" panose="02000503000000020004"/>
              </a:rPr>
              <a:t>RUIMTELIJKE</a:t>
            </a:r>
            <a:br>
              <a:rPr lang="nl-NL" sz="2400" dirty="0">
                <a:solidFill>
                  <a:srgbClr val="C00000"/>
                </a:solidFill>
                <a:latin typeface="Helvetica Neue" panose="02000503000000020004"/>
              </a:rPr>
            </a:br>
            <a:r>
              <a:rPr lang="nl-NL" sz="2400" dirty="0">
                <a:solidFill>
                  <a:srgbClr val="C00000"/>
                </a:solidFill>
                <a:latin typeface="Helvetica Neue" panose="02000503000000020004"/>
              </a:rPr>
              <a:t>STRATEGIE</a:t>
            </a:r>
            <a:br>
              <a:rPr lang="nl-NL" sz="2400" dirty="0">
                <a:solidFill>
                  <a:srgbClr val="C00000"/>
                </a:solidFill>
                <a:latin typeface="Helvetica Neue" panose="02000503000000020004"/>
              </a:rPr>
            </a:br>
            <a:r>
              <a:rPr lang="nl-NL" sz="2400" dirty="0">
                <a:solidFill>
                  <a:srgbClr val="C00000"/>
                </a:solidFill>
                <a:latin typeface="Helvetica Neue" panose="02000503000000020004"/>
              </a:rPr>
              <a:t>UTRECHT</a:t>
            </a:r>
            <a:br>
              <a:rPr lang="nl-NL" sz="2400" dirty="0">
                <a:solidFill>
                  <a:srgbClr val="C00000"/>
                </a:solidFill>
                <a:latin typeface="Helvetica Neue" panose="02000503000000020004"/>
              </a:rPr>
            </a:br>
            <a:r>
              <a:rPr lang="nl-NL" sz="2400" dirty="0">
                <a:solidFill>
                  <a:srgbClr val="C00000"/>
                </a:solidFill>
                <a:latin typeface="Helvetica Neue" panose="02000503000000020004"/>
              </a:rPr>
              <a:t>2040</a:t>
            </a:r>
          </a:p>
        </p:txBody>
      </p:sp>
    </p:spTree>
    <p:extLst>
      <p:ext uri="{BB962C8B-B14F-4D97-AF65-F5344CB8AC3E}">
        <p14:creationId xmlns:p14="http://schemas.microsoft.com/office/powerpoint/2010/main" val="2444723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D45EF532-CDA2-4A8E-A99B-1F37F14C61ED}"/>
              </a:ext>
            </a:extLst>
          </p:cNvPr>
          <p:cNvSpPr/>
          <p:nvPr/>
        </p:nvSpPr>
        <p:spPr>
          <a:xfrm>
            <a:off x="119336" y="6021288"/>
            <a:ext cx="1368152" cy="747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8A4DFB1-CB33-CA6C-C851-25362B4CAF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884" y="2008057"/>
            <a:ext cx="6570834" cy="2841886"/>
          </a:xfrm>
          <a:prstGeom prst="rect">
            <a:avLst/>
          </a:prstGeom>
          <a:noFill/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CC7441C7-2B58-E9F7-09DF-930BF60F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10-minuten stad en barcode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72EA897-F6CB-6BF6-F183-E9CE25007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00" y="1323000"/>
            <a:ext cx="4897729" cy="482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39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B6993A7-AEC6-4992-8665-1F149C1E2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897" y="2336040"/>
            <a:ext cx="3889568" cy="27580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37C8D7-7B57-4CB5-AD93-135EBD7E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27" y="120402"/>
            <a:ext cx="11284200" cy="1215000"/>
          </a:xfrm>
        </p:spPr>
        <p:txBody>
          <a:bodyPr/>
          <a:lstStyle/>
          <a:p>
            <a:r>
              <a:rPr lang="nl-NL" dirty="0"/>
              <a:t>Ruimtelijke opgave Overvecht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0E92BC0-FA49-43EA-A49C-834C2073A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143" y="1607311"/>
            <a:ext cx="5382000" cy="4083774"/>
          </a:xfrm>
          <a:ln>
            <a:solidFill>
              <a:srgbClr val="CC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nl-NL" u="sng"/>
              <a:t>Wijkverbetering = wijkaanpak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9652F555-A3A5-4A07-BA78-C4CC0C327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0063" y="1630571"/>
            <a:ext cx="5725193" cy="4083774"/>
          </a:xfrm>
          <a:ln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nl-NL" u="sng" dirty="0">
                <a:cs typeface="Arial"/>
              </a:rPr>
              <a:t>Utrecht Groeit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06EAE8-A4AA-4DE0-A039-B3BD0EFF9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7" y="2684362"/>
            <a:ext cx="2254574" cy="15969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5C1597E-9498-4C76-A6AE-401A550E1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19" y="2757112"/>
            <a:ext cx="2903115" cy="258615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1E8649A-E56D-4687-AF20-979004339F40}"/>
              </a:ext>
            </a:extLst>
          </p:cNvPr>
          <p:cNvSpPr txBox="1"/>
          <p:nvPr/>
        </p:nvSpPr>
        <p:spPr>
          <a:xfrm>
            <a:off x="2233183" y="1893438"/>
            <a:ext cx="2520280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nl-NL"/>
              <a:t>Fysiek en Sociaal</a:t>
            </a:r>
          </a:p>
        </p:txBody>
      </p:sp>
      <p:sp>
        <p:nvSpPr>
          <p:cNvPr id="12" name="Pijl: links/rechts 11">
            <a:extLst>
              <a:ext uri="{FF2B5EF4-FFF2-40B4-BE49-F238E27FC236}">
                <a16:creationId xmlns:a16="http://schemas.microsoft.com/office/drawing/2014/main" id="{71E7713D-DCFC-419D-AE51-1DA03D46479E}"/>
              </a:ext>
            </a:extLst>
          </p:cNvPr>
          <p:cNvSpPr/>
          <p:nvPr/>
        </p:nvSpPr>
        <p:spPr>
          <a:xfrm>
            <a:off x="4989514" y="2271141"/>
            <a:ext cx="2024848" cy="883666"/>
          </a:xfrm>
          <a:prstGeom prst="leftRightArrow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Bliksemflits 12">
            <a:extLst>
              <a:ext uri="{FF2B5EF4-FFF2-40B4-BE49-F238E27FC236}">
                <a16:creationId xmlns:a16="http://schemas.microsoft.com/office/drawing/2014/main" id="{BB414E78-D76B-4CDE-9DBD-9F7DEACA9D65}"/>
              </a:ext>
            </a:extLst>
          </p:cNvPr>
          <p:cNvSpPr/>
          <p:nvPr/>
        </p:nvSpPr>
        <p:spPr>
          <a:xfrm>
            <a:off x="5564022" y="3977349"/>
            <a:ext cx="1108811" cy="1534192"/>
          </a:xfrm>
          <a:prstGeom prst="lightningBol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A66C94B-3E47-4F86-9BB3-E66B4680C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91" y="2317448"/>
            <a:ext cx="2222124" cy="3145984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8C762A24-9F88-477B-9A11-CDE31A2DDAC6}"/>
              </a:ext>
            </a:extLst>
          </p:cNvPr>
          <p:cNvSpPr txBox="1"/>
          <p:nvPr/>
        </p:nvSpPr>
        <p:spPr>
          <a:xfrm>
            <a:off x="5564022" y="2757112"/>
            <a:ext cx="964026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C472A5E-B1D0-4A1F-87A6-1B03F4EDCF2D}"/>
              </a:ext>
            </a:extLst>
          </p:cNvPr>
          <p:cNvSpPr txBox="1"/>
          <p:nvPr/>
        </p:nvSpPr>
        <p:spPr>
          <a:xfrm>
            <a:off x="4989514" y="2554308"/>
            <a:ext cx="2222125" cy="3386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pPr algn="l"/>
            <a:r>
              <a:rPr lang="nl-NL"/>
              <a:t>Versterken en aanvullen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7241DAB-C46F-43BC-A129-857F2F1B4AC4}"/>
              </a:ext>
            </a:extLst>
          </p:cNvPr>
          <p:cNvSpPr txBox="1"/>
          <p:nvPr/>
        </p:nvSpPr>
        <p:spPr>
          <a:xfrm>
            <a:off x="5524550" y="4405789"/>
            <a:ext cx="2222125" cy="3386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l"/>
            <a:r>
              <a:rPr lang="nl-NL"/>
              <a:t>spanning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9194D06-1CD9-42E2-844F-B9604E1CD5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9471" y="4405789"/>
            <a:ext cx="2769621" cy="1197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228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4E0A674-28B0-84F6-7A2A-43E2E9962449}"/>
              </a:ext>
            </a:extLst>
          </p:cNvPr>
          <p:cNvSpPr txBox="1"/>
          <p:nvPr/>
        </p:nvSpPr>
        <p:spPr>
          <a:xfrm>
            <a:off x="1069731" y="1196811"/>
            <a:ext cx="5364320" cy="52367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ts val="3582"/>
              </a:lnSpc>
            </a:pPr>
            <a:r>
              <a:rPr lang="en-US" sz="5400" b="1" dirty="0">
                <a:solidFill>
                  <a:srgbClr val="CC0000"/>
                </a:solidFill>
                <a:latin typeface="Calibri"/>
                <a:cs typeface="DSQUBW+Arial Bold"/>
              </a:rPr>
              <a:t>HOE?</a:t>
            </a:r>
            <a:r>
              <a:rPr lang="en-US" sz="5400" b="1" dirty="0">
                <a:solidFill>
                  <a:srgbClr val="CC0000"/>
                </a:solidFill>
                <a:latin typeface="DSQUBW+Arial Bold"/>
                <a:cs typeface="DSQUBW+Arial Bold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6188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F2BAF-7CBD-4745-84A3-2EEE4E6A5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 anchor="ctr">
            <a:normAutofit/>
          </a:bodyPr>
          <a:lstStyle/>
          <a:p>
            <a:r>
              <a:rPr lang="nl-NL" dirty="0"/>
              <a:t>Ruimtelijke aanpak: hoe? 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2458BC44-D7B8-445B-9A8B-55FB9AA6F842}"/>
              </a:ext>
            </a:extLst>
          </p:cNvPr>
          <p:cNvSpPr txBox="1">
            <a:spLocks/>
          </p:cNvSpPr>
          <p:nvPr/>
        </p:nvSpPr>
        <p:spPr>
          <a:xfrm>
            <a:off x="0" y="1436098"/>
            <a:ext cx="11520656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7" indent="-228577" algn="l" defTabSz="914312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5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9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0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8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0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sz="3000" dirty="0">
                <a:solidFill>
                  <a:srgbClr val="FF0000"/>
                </a:solidFill>
              </a:rPr>
              <a:t>Wonen</a:t>
            </a:r>
            <a:r>
              <a:rPr lang="nl-NL" sz="3000" dirty="0"/>
              <a:t>: een grotere en gemengde woningvoorraad (+ 5000)</a:t>
            </a:r>
          </a:p>
          <a:p>
            <a:pPr lvl="1"/>
            <a:r>
              <a:rPr lang="nl-NL" sz="3000" dirty="0">
                <a:solidFill>
                  <a:srgbClr val="FF0000"/>
                </a:solidFill>
              </a:rPr>
              <a:t>Openbare Ruimte en Groen</a:t>
            </a:r>
            <a:r>
              <a:rPr lang="nl-NL" sz="3000" dirty="0"/>
              <a:t>: toevoeging van kwaliteit; meer ruimte voor verblijven en ontmoeten</a:t>
            </a:r>
          </a:p>
          <a:p>
            <a:pPr lvl="1"/>
            <a:r>
              <a:rPr lang="nl-NL" sz="3000" dirty="0">
                <a:solidFill>
                  <a:srgbClr val="FF0000"/>
                </a:solidFill>
              </a:rPr>
              <a:t>Voorzieningen</a:t>
            </a:r>
            <a:r>
              <a:rPr lang="nl-NL" sz="3000" dirty="0"/>
              <a:t>: beter aanbod en voorzieningen groeien mee. </a:t>
            </a:r>
          </a:p>
          <a:p>
            <a:pPr lvl="1"/>
            <a:r>
              <a:rPr lang="nl-NL" sz="3000" dirty="0">
                <a:solidFill>
                  <a:srgbClr val="FF0000"/>
                </a:solidFill>
              </a:rPr>
              <a:t>Mobiliteit</a:t>
            </a:r>
            <a:r>
              <a:rPr lang="nl-NL" sz="3000" dirty="0"/>
              <a:t>: meer ruimte voor fiets, voetganger en OV, minder voor de auto. Vergroten verkeersveiligheid. </a:t>
            </a:r>
          </a:p>
          <a:p>
            <a:pPr lvl="1"/>
            <a:r>
              <a:rPr lang="nl-NL" sz="3000" dirty="0">
                <a:solidFill>
                  <a:srgbClr val="FF0000"/>
                </a:solidFill>
              </a:rPr>
              <a:t>Wijkeconomie</a:t>
            </a:r>
            <a:r>
              <a:rPr lang="nl-NL" sz="3000" dirty="0"/>
              <a:t>: versterken en vergroten werkgelegenheid. Van functie gescheiden naar functiemenging (+ 3000 banen)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00039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-GU-new  -  Alleen-lezen" id="{CE5F2A7C-68F3-4535-A802-27E07E7F7CA2}" vid="{FDE71D26-C596-44FA-BFDD-478EE8709F7B}"/>
    </a:ext>
  </a:extLst>
</a:theme>
</file>

<file path=ppt/theme/theme11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-GU-new  -  Alleen-lezen" id="{CE5F2A7C-68F3-4535-A802-27E07E7F7CA2}" vid="{FDE71D26-C596-44FA-BFDD-478EE8709F7B}"/>
    </a:ext>
  </a:extLst>
</a:theme>
</file>

<file path=ppt/theme/theme12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-GU-new  -  Alleen-lezen" id="{CE5F2A7C-68F3-4535-A802-27E07E7F7CA2}" vid="{FDE71D26-C596-44FA-BFDD-478EE8709F7B}"/>
    </a:ext>
  </a:extLst>
</a:theme>
</file>

<file path=ppt/theme/theme13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-GU-new  -  Alleen-lezen" id="{CE5F2A7C-68F3-4535-A802-27E07E7F7CA2}" vid="{FDE71D26-C596-44FA-BFDD-478EE8709F7B}"/>
    </a:ext>
  </a:extLst>
</a:theme>
</file>

<file path=ppt/theme/theme14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-GU-new  -  Alleen-lezen" id="{CE5F2A7C-68F3-4535-A802-27E07E7F7CA2}" vid="{FDE71D26-C596-44FA-BFDD-478EE8709F7B}"/>
    </a:ext>
  </a:extLst>
</a:theme>
</file>

<file path=ppt/theme/theme1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-GU-new  -  Alleen-lezen" id="{CE5F2A7C-68F3-4535-A802-27E07E7F7CA2}" vid="{FDE71D26-C596-44FA-BFDD-478EE8709F7B}"/>
    </a:ext>
  </a:extLst>
</a:theme>
</file>

<file path=ppt/theme/theme3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-GU-new  -  Alleen-lezen" id="{CE5F2A7C-68F3-4535-A802-27E07E7F7CA2}" vid="{FDE71D26-C596-44FA-BFDD-478EE8709F7B}"/>
    </a:ext>
  </a:extLst>
</a:theme>
</file>

<file path=ppt/theme/theme4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-GU-new  -  Alleen-lezen" id="{CE5F2A7C-68F3-4535-A802-27E07E7F7CA2}" vid="{FDE71D26-C596-44FA-BFDD-478EE8709F7B}"/>
    </a:ext>
  </a:extLst>
</a:theme>
</file>

<file path=ppt/theme/theme5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-GU-new  -  Alleen-lezen" id="{CE5F2A7C-68F3-4535-A802-27E07E7F7CA2}" vid="{FDE71D26-C596-44FA-BFDD-478EE8709F7B}"/>
    </a:ext>
  </a:extLst>
</a:theme>
</file>

<file path=ppt/theme/theme6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-GU-new  -  Alleen-lezen" id="{CE5F2A7C-68F3-4535-A802-27E07E7F7CA2}" vid="{FDE71D26-C596-44FA-BFDD-478EE8709F7B}"/>
    </a:ext>
  </a:extLst>
</a:theme>
</file>

<file path=ppt/theme/theme7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-GU-new  -  Alleen-lezen" id="{CE5F2A7C-68F3-4535-A802-27E07E7F7CA2}" vid="{FDE71D26-C596-44FA-BFDD-478EE8709F7B}"/>
    </a:ext>
  </a:extLst>
</a:theme>
</file>

<file path=ppt/theme/theme8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-GU-new  -  Alleen-lezen" id="{CE5F2A7C-68F3-4535-A802-27E07E7F7CA2}" vid="{FDE71D26-C596-44FA-BFDD-478EE8709F7B}"/>
    </a:ext>
  </a:extLst>
</a:theme>
</file>

<file path=ppt/theme/theme9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-GU-new  -  Alleen-lezen" id="{CE5F2A7C-68F3-4535-A802-27E07E7F7CA2}" vid="{FDE71D26-C596-44FA-BFDD-478EE8709F7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190AAD2024DA4A91ADEC0A896B0255" ma:contentTypeVersion="13" ma:contentTypeDescription="Een nieuw document maken." ma:contentTypeScope="" ma:versionID="400e4b4cdfb302ed552e227f87f71cd3">
  <xsd:schema xmlns:xsd="http://www.w3.org/2001/XMLSchema" xmlns:xs="http://www.w3.org/2001/XMLSchema" xmlns:p="http://schemas.microsoft.com/office/2006/metadata/properties" xmlns:ns2="2b39b5a2-b74e-4cc3-8f77-a60cdce5c1f7" xmlns:ns3="e0e307df-a533-466c-a2a4-eea42d21a292" targetNamespace="http://schemas.microsoft.com/office/2006/metadata/properties" ma:root="true" ma:fieldsID="0e5fb066989bf7be8a2ce9e9a201a631" ns2:_="" ns3:_="">
    <xsd:import namespace="2b39b5a2-b74e-4cc3-8f77-a60cdce5c1f7"/>
    <xsd:import namespace="e0e307df-a533-466c-a2a4-eea42d21a29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39b5a2-b74e-4cc3-8f77-a60cdce5c1f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559b3b7-f511-4c2d-a37d-e2e17c0455f9}" ma:internalName="TaxCatchAll" ma:showField="CatchAllData" ma:web="2b39b5a2-b74e-4cc3-8f77-a60cdce5c1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307df-a533-466c-a2a4-eea42d21a2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425ec6a0-244e-4cb9-ab66-ebcbcfe305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e307df-a533-466c-a2a4-eea42d21a292">
      <Terms xmlns="http://schemas.microsoft.com/office/infopath/2007/PartnerControls"/>
    </lcf76f155ced4ddcb4097134ff3c332f>
    <TaxCatchAll xmlns="2b39b5a2-b74e-4cc3-8f77-a60cdce5c1f7" xsi:nil="true"/>
    <SharedWithUsers xmlns="2b39b5a2-b74e-4cc3-8f77-a60cdce5c1f7">
      <UserInfo>
        <DisplayName>Kaal, Irmo</DisplayName>
        <AccountId>13</AccountId>
        <AccountType/>
      </UserInfo>
      <UserInfo>
        <DisplayName>Sluijter, Martine</DisplayName>
        <AccountId>40</AccountId>
        <AccountType/>
      </UserInfo>
      <UserInfo>
        <DisplayName>Kati Dijk</DisplayName>
        <AccountId>150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D877822-BEEF-43D9-888F-38969871AE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3E43BC-DA15-4527-879F-803B08C2E291}">
  <ds:schemaRefs>
    <ds:schemaRef ds:uri="2b39b5a2-b74e-4cc3-8f77-a60cdce5c1f7"/>
    <ds:schemaRef ds:uri="e0e307df-a533-466c-a2a4-eea42d21a2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71AB5D4-C07E-42A9-88F9-F63ADB7CA80B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e0e307df-a533-466c-a2a4-eea42d21a292"/>
    <ds:schemaRef ds:uri="http://schemas.microsoft.com/office/2006/documentManagement/types"/>
    <ds:schemaRef ds:uri="2b39b5a2-b74e-4cc3-8f77-a60cdce5c1f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1378</TotalTime>
  <Words>1796</Words>
  <Application>Microsoft Office PowerPoint</Application>
  <PresentationFormat>Breedbeeld</PresentationFormat>
  <Paragraphs>439</Paragraphs>
  <Slides>49</Slides>
  <Notes>22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14</vt:i4>
      </vt:variant>
      <vt:variant>
        <vt:lpstr>Diatitels</vt:lpstr>
      </vt:variant>
      <vt:variant>
        <vt:i4>49</vt:i4>
      </vt:variant>
    </vt:vector>
  </HeadingPairs>
  <TitlesOfParts>
    <vt:vector size="76" baseType="lpstr">
      <vt:lpstr>MLTGHK+BatonTurbo-Bold</vt:lpstr>
      <vt:lpstr>Calibri</vt:lpstr>
      <vt:lpstr>FFWPOJ+Arial-BoldMT</vt:lpstr>
      <vt:lpstr>ATHOBM+Arial-BoldMT</vt:lpstr>
      <vt:lpstr>Helvetica 55 Roman</vt:lpstr>
      <vt:lpstr>Helvetica Neue</vt:lpstr>
      <vt:lpstr>LRUSDE+Arial</vt:lpstr>
      <vt:lpstr>SBDKAI+Arial Bold</vt:lpstr>
      <vt:lpstr>Arial</vt:lpstr>
      <vt:lpstr>Times New Roman</vt:lpstr>
      <vt:lpstr>DSQUBW+Arial Bold</vt:lpstr>
      <vt:lpstr>JWQCIK+Arial Italic</vt:lpstr>
      <vt:lpstr>Symbol</vt:lpstr>
      <vt:lpstr>Theme Office</vt:lpstr>
      <vt:lpstr>Kantoorthema</vt:lpstr>
      <vt:lpstr>Kantoorthema</vt:lpstr>
      <vt:lpstr>Kantoorthema</vt:lpstr>
      <vt:lpstr>Kantoorthema</vt:lpstr>
      <vt:lpstr>Kantoorthema</vt:lpstr>
      <vt:lpstr>Kantoorthema</vt:lpstr>
      <vt:lpstr>Kantoorthema</vt:lpstr>
      <vt:lpstr>Kantoorthema</vt:lpstr>
      <vt:lpstr>Kantoorthema</vt:lpstr>
      <vt:lpstr>Kantoorthema</vt:lpstr>
      <vt:lpstr>Kantoorthema</vt:lpstr>
      <vt:lpstr>Kantoorthema</vt:lpstr>
      <vt:lpstr>Kantoorthema</vt:lpstr>
      <vt:lpstr>PowerPoint-presentatie</vt:lpstr>
      <vt:lpstr>PowerPoint-presentatie</vt:lpstr>
      <vt:lpstr>Wijkaanpak</vt:lpstr>
      <vt:lpstr>Utrecht groeit: en Overvecht dus ook</vt:lpstr>
      <vt:lpstr> RUIMTELIJKE STRATEGIE UTRECHT 2040</vt:lpstr>
      <vt:lpstr>10-minuten stad en barcode</vt:lpstr>
      <vt:lpstr>Ruimtelijke opgave Overvecht</vt:lpstr>
      <vt:lpstr>PowerPoint-presentatie</vt:lpstr>
      <vt:lpstr>Ruimtelijke aanpak: hoe? </vt:lpstr>
      <vt:lpstr>Wat doen we (al)? </vt:lpstr>
      <vt:lpstr> Voorbeelden (gerealiseerd) </vt:lpstr>
      <vt:lpstr>Bouwprojecten (wonen, werk, voorzieningen)</vt:lpstr>
      <vt:lpstr>Bouwprojecten (wonen, werk, voorzieningen)</vt:lpstr>
      <vt:lpstr>Bouwprojecten (wonen, werk, voorzieningen)</vt:lpstr>
      <vt:lpstr>Wat hebben we nodig? 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Opbrengst participatie </vt:lpstr>
      <vt:lpstr>Opbrengst participatie</vt:lpstr>
      <vt:lpstr>Belangrijkste dilemma’s</vt:lpstr>
      <vt:lpstr>Opbrengst participatie: verdiepende vragen</vt:lpstr>
      <vt:lpstr>Proces en participatie</vt:lpstr>
      <vt:lpstr>PowerPoint-presentatie</vt:lpstr>
      <vt:lpstr>PowerPoint-presentatie</vt:lpstr>
      <vt:lpstr>Woningbouw - compact</vt:lpstr>
      <vt:lpstr>Woningbouw - verspreid</vt:lpstr>
      <vt:lpstr>Voorzieningen - compact</vt:lpstr>
      <vt:lpstr>Voorzieningen - verspreid</vt:lpstr>
      <vt:lpstr>Groen – compact bouwen  veel ruimte </vt:lpstr>
      <vt:lpstr>Groen – minder hoog bouwen  focus op beter benutten groen</vt:lpstr>
      <vt:lpstr>Versterken stadsparken</vt:lpstr>
      <vt:lpstr>Verbinden omliggende natuur met de wijk</vt:lpstr>
      <vt:lpstr>Parken beter gebruiken</vt:lpstr>
      <vt:lpstr>Wegen versmallen</vt:lpstr>
      <vt:lpstr>Minder doorgaand verkeer</vt:lpstr>
      <vt:lpstr>Verbeterde fiets- en wandelroutes</vt:lpstr>
      <vt:lpstr>Parkeren in hubs aan de rand van de buurt</vt:lpstr>
      <vt:lpstr>Parkeren onder nieuwe gebouwen</vt:lpstr>
      <vt:lpstr>Beter busnetwerk</vt:lpstr>
      <vt:lpstr>Snelle OV-verbinding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E Wegdam</cp:lastModifiedBy>
  <cp:revision>161</cp:revision>
  <dcterms:modified xsi:type="dcterms:W3CDTF">2023-09-27T15:32:18Z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0x01010031190AAD2024DA4A91ADEC0A896B0255</vt:lpwstr>
  </property>
  <property fmtid="{D5CDD505-2E9C-101B-9397-08002B2CF9AE}" pid="3" name="MediaServiceImageTags">
    <vt:lpwstr/>
  </property>
</Properties>
</file>