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56" r:id="rId4"/>
    <p:sldId id="260" r:id="rId5"/>
    <p:sldId id="259" r:id="rId6"/>
    <p:sldId id="257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3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10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3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7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0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7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6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0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8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47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01C5-F2FD-4BAB-ACC3-9C24FB54CF87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2211-562D-479B-8434-7F03664D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96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liN249p_ZAhUM7RQKHT4sD_wQjRwIBw&amp;url=http://www.offroadsafety.org/get-out/land-navigation/determining-relief-and-elevation-mgrs&amp;psig=AOvVaw0dbOBgLy98eDW2DZ3tOpf8&amp;ust=1518509350678189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 smtClean="0"/>
              <a:t>Supervision</a:t>
            </a:r>
          </a:p>
          <a:p>
            <a:pPr algn="ctr"/>
            <a:endParaRPr lang="en-GB" sz="4000" u="sng" dirty="0"/>
          </a:p>
          <a:p>
            <a:pPr marL="571500" indent="-571500">
              <a:buFontTx/>
              <a:buChar char="-"/>
            </a:pPr>
            <a:r>
              <a:rPr lang="en-GB" sz="4000" dirty="0" smtClean="0"/>
              <a:t>Remote supervision</a:t>
            </a:r>
          </a:p>
          <a:p>
            <a:pPr marL="571500" indent="-571500">
              <a:buFontTx/>
              <a:buChar char="-"/>
            </a:pPr>
            <a:endParaRPr lang="en-GB" sz="4000" dirty="0"/>
          </a:p>
          <a:p>
            <a:pPr marL="571500" indent="-571500">
              <a:buFontTx/>
              <a:buChar char="-"/>
            </a:pPr>
            <a:r>
              <a:rPr lang="en-GB" sz="4000" dirty="0" smtClean="0"/>
              <a:t>Training (on practice)</a:t>
            </a:r>
          </a:p>
          <a:p>
            <a:pPr marL="571500" indent="-571500">
              <a:buFontTx/>
              <a:buChar char="-"/>
            </a:pPr>
            <a:endParaRPr lang="en-GB" sz="4000" dirty="0"/>
          </a:p>
          <a:p>
            <a:pPr marL="571500" indent="-571500">
              <a:buFontTx/>
              <a:buChar char="-"/>
            </a:pPr>
            <a:r>
              <a:rPr lang="en-GB" sz="4000" dirty="0" smtClean="0"/>
              <a:t>Checkpoints and checkpoint cards</a:t>
            </a:r>
          </a:p>
          <a:p>
            <a:pPr marL="571500" indent="-571500">
              <a:buFontTx/>
              <a:buChar char="-"/>
            </a:pPr>
            <a:endParaRPr lang="en-GB" sz="4000" dirty="0"/>
          </a:p>
          <a:p>
            <a:pPr marL="571500" indent="-571500">
              <a:buFontTx/>
              <a:buChar char="-"/>
            </a:pPr>
            <a:r>
              <a:rPr lang="en-GB" sz="4000" dirty="0" smtClean="0"/>
              <a:t>Full supervision on campsite</a:t>
            </a:r>
            <a:endParaRPr lang="en-GB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956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Checkpoint Cards</a:t>
            </a:r>
            <a:endParaRPr lang="en-GB" sz="28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05766" y="1604506"/>
            <a:ext cx="7848872" cy="4992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05766" y="1605620"/>
            <a:ext cx="7848872" cy="7514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05766" y="1604506"/>
            <a:ext cx="3384376" cy="752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05766" y="15800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Team Name: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090142" y="156856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Members: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05766" y="2357058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Day -          Checkpoint Number - 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05766" y="2795121"/>
            <a:ext cx="3444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6 fig Grid Reference –</a:t>
            </a:r>
          </a:p>
          <a:p>
            <a:endParaRPr lang="en-GB" sz="2000" dirty="0"/>
          </a:p>
          <a:p>
            <a:r>
              <a:rPr lang="en-GB" sz="2000" dirty="0" smtClean="0"/>
              <a:t>Estimated time of arrival –</a:t>
            </a:r>
          </a:p>
          <a:p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 smtClean="0"/>
              <a:t>Actual time of arrival -  </a:t>
            </a:r>
          </a:p>
          <a:p>
            <a:endParaRPr lang="en-GB" sz="2000" dirty="0" smtClean="0"/>
          </a:p>
          <a:p>
            <a:r>
              <a:rPr lang="en-GB" sz="2000" dirty="0" smtClean="0"/>
              <a:t>Time of departure – </a:t>
            </a:r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Any Issues - 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2322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each checkpoint you will complete a checkpoint card and leave it tied up in a plastic wallet. You will also prepare another one to estimate when you will get to the next checkpoint and take it with you.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60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Symbols</a:t>
            </a:r>
            <a:endParaRPr lang="en-GB" sz="2800" b="1" u="sng" dirty="0"/>
          </a:p>
        </p:txBody>
      </p:sp>
      <p:pic>
        <p:nvPicPr>
          <p:cNvPr id="1028" name="Picture 4" descr="Image result for map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23220"/>
            <a:ext cx="6367409" cy="630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620688"/>
            <a:ext cx="24482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Maps use symbols rather than writing what to expect at a location</a:t>
            </a:r>
          </a:p>
          <a:p>
            <a:endParaRPr lang="en-GB" dirty="0"/>
          </a:p>
          <a:p>
            <a:r>
              <a:rPr lang="en-GB" dirty="0" smtClean="0"/>
              <a:t>The more you use a map the more confident you will become with symbols</a:t>
            </a:r>
          </a:p>
          <a:p>
            <a:endParaRPr lang="en-GB" dirty="0"/>
          </a:p>
          <a:p>
            <a:r>
              <a:rPr lang="en-GB" dirty="0" smtClean="0"/>
              <a:t>Maps come with a key that will show what each symbol means – you can use this as a reference point both during planning and expeditions. 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61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Types of Path and Footpath Signs</a:t>
            </a:r>
            <a:endParaRPr lang="en-GB" sz="2800" b="1" u="sng" dirty="0"/>
          </a:p>
        </p:txBody>
      </p:sp>
      <p:pic>
        <p:nvPicPr>
          <p:cNvPr id="5" name="Picture 2" descr="Image result for types of path ordnance survey 1: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" y="764704"/>
            <a:ext cx="9125883" cy="338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Image result for footpath sig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Image result for footpath sig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77322"/>
            <a:ext cx="2088232" cy="15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footpath sig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047" y="4293456"/>
            <a:ext cx="192405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ublic footpath sig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297834"/>
            <a:ext cx="1752129" cy="252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public footpath sign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54361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70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Distance</a:t>
            </a:r>
            <a:endParaRPr lang="en-GB" sz="28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0" y="742309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Each grid square is </a:t>
            </a:r>
            <a:r>
              <a:rPr lang="en-GB" sz="2800" dirty="0" err="1" smtClean="0"/>
              <a:t>1km</a:t>
            </a:r>
            <a:r>
              <a:rPr lang="en-GB" sz="2800" dirty="0" smtClean="0"/>
              <a:t> across – </a:t>
            </a:r>
            <a:r>
              <a:rPr lang="en-GB" sz="2800" dirty="0" err="1" smtClean="0"/>
              <a:t>1.5km</a:t>
            </a:r>
            <a:r>
              <a:rPr lang="en-GB" sz="2800" dirty="0" smtClean="0"/>
              <a:t> on a diagonal</a:t>
            </a:r>
          </a:p>
          <a:p>
            <a:endParaRPr lang="en-GB" sz="2800" dirty="0"/>
          </a:p>
          <a:p>
            <a:r>
              <a:rPr lang="en-GB" sz="2800" dirty="0" smtClean="0"/>
              <a:t>The size of the squares is different depending on the detail of the map – we will be using 1:50000 maps where each grid square is </a:t>
            </a:r>
            <a:r>
              <a:rPr lang="en-GB" sz="2800" dirty="0" err="1" smtClean="0"/>
              <a:t>2cm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You group will probably walk:</a:t>
            </a:r>
          </a:p>
          <a:p>
            <a:endParaRPr lang="en-GB" sz="2800" dirty="0"/>
          </a:p>
          <a:p>
            <a:r>
              <a:rPr lang="en-GB" sz="2800" dirty="0" smtClean="0"/>
              <a:t>2 km/hour on average with a rucksack </a:t>
            </a:r>
          </a:p>
          <a:p>
            <a:r>
              <a:rPr lang="en-GB" sz="2800" dirty="0" smtClean="0"/>
              <a:t>3 km/hour if fit and on flat, easy to walk ground</a:t>
            </a:r>
          </a:p>
          <a:p>
            <a:r>
              <a:rPr lang="en-GB" sz="2800" dirty="0" smtClean="0"/>
              <a:t>1 km/hour walking uphill or difficult terrain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1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Direction</a:t>
            </a:r>
            <a:endParaRPr lang="en-GB" sz="2800" b="1" u="sng" dirty="0"/>
          </a:p>
        </p:txBody>
      </p:sp>
      <p:pic>
        <p:nvPicPr>
          <p:cNvPr id="1026" name="Picture 2" descr="Image result for 16 point compass ro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620688"/>
            <a:ext cx="5976664" cy="597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573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Using A Compass</a:t>
            </a:r>
            <a:endParaRPr lang="en-GB" sz="2800" b="1" u="sng" dirty="0"/>
          </a:p>
        </p:txBody>
      </p:sp>
      <p:pic>
        <p:nvPicPr>
          <p:cNvPr id="2050" name="Picture 2" descr="Image result for using a comp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418461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using a compa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Image result for using a compa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0" y="1556792"/>
            <a:ext cx="447531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0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Calculating Height</a:t>
            </a:r>
            <a:endParaRPr lang="en-GB" sz="2800" b="1" u="sng" dirty="0"/>
          </a:p>
        </p:txBody>
      </p:sp>
      <p:pic>
        <p:nvPicPr>
          <p:cNvPr id="3074" name="Picture 2" descr="Image result for contour lines 1:5000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019" y="745697"/>
            <a:ext cx="6207961" cy="564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60028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230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Whitby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Whitby High School</dc:creator>
  <cp:lastModifiedBy>S Austin</cp:lastModifiedBy>
  <cp:revision>17</cp:revision>
  <dcterms:created xsi:type="dcterms:W3CDTF">2018-02-09T14:05:33Z</dcterms:created>
  <dcterms:modified xsi:type="dcterms:W3CDTF">2019-02-11T12:34:46Z</dcterms:modified>
</cp:coreProperties>
</file>