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57" r:id="rId4"/>
    <p:sldId id="258" r:id="rId5"/>
    <p:sldId id="265" r:id="rId6"/>
    <p:sldId id="266" r:id="rId7"/>
    <p:sldId id="264" r:id="rId8"/>
    <p:sldId id="272" r:id="rId9"/>
    <p:sldId id="267" r:id="rId10"/>
    <p:sldId id="268" r:id="rId11"/>
    <p:sldId id="281" r:id="rId12"/>
    <p:sldId id="275" r:id="rId13"/>
    <p:sldId id="262" r:id="rId14"/>
    <p:sldId id="263" r:id="rId15"/>
    <p:sldId id="269" r:id="rId16"/>
    <p:sldId id="271" r:id="rId17"/>
    <p:sldId id="261" r:id="rId18"/>
    <p:sldId id="279" r:id="rId19"/>
    <p:sldId id="277" r:id="rId20"/>
    <p:sldId id="278" r:id="rId21"/>
    <p:sldId id="280" r:id="rId22"/>
    <p:sldId id="259" r:id="rId23"/>
    <p:sldId id="260" r:id="rId24"/>
    <p:sldId id="282"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0B3C077-D3B8-49A7-82E7-2F359A0AA4D9}" type="datetimeFigureOut">
              <a:rPr lang="en-GB" smtClean="0"/>
              <a:t>20/01/2020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2C5E209-9E83-4416-A573-23E06F83F7D8}" type="slidenum">
              <a:rPr lang="en-GB" smtClean="0"/>
              <a:t>‹#›</a:t>
            </a:fld>
            <a:endParaRPr lang="en-GB"/>
          </a:p>
        </p:txBody>
      </p:sp>
    </p:spTree>
    <p:extLst>
      <p:ext uri="{BB962C8B-B14F-4D97-AF65-F5344CB8AC3E}">
        <p14:creationId xmlns:p14="http://schemas.microsoft.com/office/powerpoint/2010/main" val="345442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A9E5D0-DB0E-4C20-83AF-44061987D5D1}" type="slidenum">
              <a:rPr lang="en-GB" smtClean="0"/>
              <a:t>7</a:t>
            </a:fld>
            <a:endParaRPr lang="en-GB"/>
          </a:p>
        </p:txBody>
      </p:sp>
    </p:spTree>
    <p:extLst>
      <p:ext uri="{BB962C8B-B14F-4D97-AF65-F5344CB8AC3E}">
        <p14:creationId xmlns:p14="http://schemas.microsoft.com/office/powerpoint/2010/main" val="63648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C39276-F25D-45D6-B7FA-A20E7A721E95}"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31577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C39276-F25D-45D6-B7FA-A20E7A721E95}"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306339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C39276-F25D-45D6-B7FA-A20E7A721E95}"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9708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C39276-F25D-45D6-B7FA-A20E7A721E95}"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129132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C39276-F25D-45D6-B7FA-A20E7A721E95}"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237647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C39276-F25D-45D6-B7FA-A20E7A721E95}"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408977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C39276-F25D-45D6-B7FA-A20E7A721E95}" type="datetimeFigureOut">
              <a:rPr lang="en-GB" smtClean="0"/>
              <a:t>20/01/2020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78411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C39276-F25D-45D6-B7FA-A20E7A721E95}" type="datetimeFigureOut">
              <a:rPr lang="en-GB" smtClean="0"/>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11820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39276-F25D-45D6-B7FA-A20E7A721E95}" type="datetimeFigureOut">
              <a:rPr lang="en-GB" smtClean="0"/>
              <a:t>20/01/2020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427039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39276-F25D-45D6-B7FA-A20E7A721E95}"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187414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39276-F25D-45D6-B7FA-A20E7A721E95}"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51C6E-523E-47B4-9119-657829E5AF20}" type="slidenum">
              <a:rPr lang="en-GB" smtClean="0"/>
              <a:t>‹#›</a:t>
            </a:fld>
            <a:endParaRPr lang="en-GB"/>
          </a:p>
        </p:txBody>
      </p:sp>
    </p:spTree>
    <p:extLst>
      <p:ext uri="{BB962C8B-B14F-4D97-AF65-F5344CB8AC3E}">
        <p14:creationId xmlns:p14="http://schemas.microsoft.com/office/powerpoint/2010/main" val="283489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39276-F25D-45D6-B7FA-A20E7A721E95}" type="datetimeFigureOut">
              <a:rPr lang="en-GB" smtClean="0"/>
              <a:t>20/01/2020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51C6E-523E-47B4-9119-657829E5AF20}" type="slidenum">
              <a:rPr lang="en-GB" smtClean="0"/>
              <a:t>‹#›</a:t>
            </a:fld>
            <a:endParaRPr lang="en-GB"/>
          </a:p>
        </p:txBody>
      </p:sp>
    </p:spTree>
    <p:extLst>
      <p:ext uri="{BB962C8B-B14F-4D97-AF65-F5344CB8AC3E}">
        <p14:creationId xmlns:p14="http://schemas.microsoft.com/office/powerpoint/2010/main" val="31840610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http://www.dofe.org/media/viewfile.aspx?filepath=1_20080826120421_e_@@_DofE_full_logo.jpg&amp;filetype=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www.ramblers.org.uk/advice/safety/walking-near-livestock.aspx"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hyperlink" Target="https://www.dofe.org/5ways-countrysideco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t>First Aid and Expedition Safety</a:t>
            </a:r>
            <a:endParaRPr lang="en-GB" dirty="0"/>
          </a:p>
        </p:txBody>
      </p:sp>
      <p:sp>
        <p:nvSpPr>
          <p:cNvPr id="3" name="Subtitle 2"/>
          <p:cNvSpPr>
            <a:spLocks noGrp="1"/>
          </p:cNvSpPr>
          <p:nvPr>
            <p:ph type="subTitle" idx="1"/>
          </p:nvPr>
        </p:nvSpPr>
        <p:spPr>
          <a:xfrm>
            <a:off x="1187624" y="1546787"/>
            <a:ext cx="6400800" cy="1752600"/>
          </a:xfrm>
        </p:spPr>
        <p:txBody>
          <a:bodyPr/>
          <a:lstStyle/>
          <a:p>
            <a:r>
              <a:rPr lang="en-GB" dirty="0" smtClean="0"/>
              <a:t>Bronze Duke of Edinburgh</a:t>
            </a:r>
            <a:endParaRPr lang="en-GB" dirty="0"/>
          </a:p>
        </p:txBody>
      </p:sp>
      <p:pic>
        <p:nvPicPr>
          <p:cNvPr id="6" name="Picture 2" descr="http://www.dofe.org/media/viewfile.aspx?filepath=1_20080826120421_e_@@_DofE_full_logo.jpg&amp;filetype=5"/>
          <p:cNvPicPr>
            <a:picLocks noChangeAspect="1" noChangeArrowheads="1"/>
          </p:cNvPicPr>
          <p:nvPr/>
        </p:nvPicPr>
        <p:blipFill>
          <a:blip r:embed="rId3" r:link="rId4" cstate="print"/>
          <a:srcRect/>
          <a:stretch>
            <a:fillRect/>
          </a:stretch>
        </p:blipFill>
        <p:spPr bwMode="auto">
          <a:xfrm>
            <a:off x="1835696" y="3212975"/>
            <a:ext cx="1446082" cy="2296719"/>
          </a:xfrm>
          <a:prstGeom prst="rect">
            <a:avLst/>
          </a:prstGeom>
          <a:gradFill flip="none" rotWithShape="1">
            <a:gsLst>
              <a:gs pos="0">
                <a:schemeClr val="bg1">
                  <a:lumMod val="85000"/>
                  <a:alpha val="90000"/>
                </a:schemeClr>
              </a:gs>
              <a:gs pos="53000">
                <a:srgbClr val="D4DEFF"/>
              </a:gs>
              <a:gs pos="83000">
                <a:srgbClr val="D4DEFF"/>
              </a:gs>
              <a:gs pos="100000">
                <a:srgbClr val="96AB94"/>
              </a:gs>
            </a:gsLst>
            <a:lin ang="13500000" scaled="1"/>
            <a:tileRect/>
          </a:gradFill>
          <a:ln w="9525">
            <a:noFill/>
            <a:miter lim="800000"/>
            <a:headEnd/>
            <a:tailEnd/>
          </a:ln>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256" y="3212866"/>
            <a:ext cx="3121000" cy="23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636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cs typeface="Arial" pitchFamily="34" charset="0"/>
              </a:rPr>
              <a:t>Insect Bites</a:t>
            </a:r>
            <a:endParaRPr lang="en-GB" sz="5400" b="1" dirty="0">
              <a:solidFill>
                <a:srgbClr val="FF0000"/>
              </a:solidFill>
              <a:cs typeface="Arial" pitchFamily="34" charset="0"/>
            </a:endParaRPr>
          </a:p>
        </p:txBody>
      </p:sp>
      <p:pic>
        <p:nvPicPr>
          <p:cNvPr id="4" name="Content Placeholder 3" descr="insect bite"/>
          <p:cNvPicPr>
            <a:picLocks noGrp="1"/>
          </p:cNvPicPr>
          <p:nvPr>
            <p:ph idx="1"/>
          </p:nvPr>
        </p:nvPicPr>
        <p:blipFill>
          <a:blip r:embed="rId3" cstate="print"/>
          <a:srcRect/>
          <a:stretch>
            <a:fillRect/>
          </a:stretch>
        </p:blipFill>
        <p:spPr bwMode="auto">
          <a:xfrm>
            <a:off x="1115616" y="1988840"/>
            <a:ext cx="3099792" cy="3528392"/>
          </a:xfrm>
          <a:prstGeom prst="rect">
            <a:avLst/>
          </a:prstGeom>
          <a:noFill/>
          <a:ln w="9525">
            <a:noFill/>
            <a:miter lim="800000"/>
            <a:headEnd/>
            <a:tailEnd/>
          </a:ln>
        </p:spPr>
      </p:pic>
      <p:sp>
        <p:nvSpPr>
          <p:cNvPr id="7" name="TextBox 6"/>
          <p:cNvSpPr txBox="1"/>
          <p:nvPr/>
        </p:nvSpPr>
        <p:spPr>
          <a:xfrm>
            <a:off x="4788024" y="1225689"/>
            <a:ext cx="3744416" cy="5632311"/>
          </a:xfrm>
          <a:prstGeom prst="rect">
            <a:avLst/>
          </a:prstGeom>
          <a:noFill/>
        </p:spPr>
        <p:txBody>
          <a:bodyPr wrap="square" rtlCol="0">
            <a:spAutoFit/>
          </a:bodyPr>
          <a:lstStyle/>
          <a:p>
            <a:pPr lvl="0" fontAlgn="base">
              <a:spcBef>
                <a:spcPct val="0"/>
              </a:spcBef>
              <a:spcAft>
                <a:spcPct val="0"/>
              </a:spcAft>
            </a:pPr>
            <a:r>
              <a:rPr kumimoji="0" lang="en-US" sz="2000" b="1" i="0" u="none" strike="noStrike" cap="none" normalizeH="0" baseline="0" dirty="0" smtClean="0">
                <a:ln>
                  <a:noFill/>
                </a:ln>
                <a:solidFill>
                  <a:schemeClr val="tx1"/>
                </a:solidFill>
                <a:effectLst/>
                <a:ea typeface="Times New Roman" pitchFamily="18" charset="0"/>
              </a:rPr>
              <a:t>Prevention:</a:t>
            </a:r>
          </a:p>
          <a:p>
            <a:pPr lvl="0" fontAlgn="base">
              <a:spcBef>
                <a:spcPct val="0"/>
              </a:spcBef>
              <a:spcAft>
                <a:spcPct val="0"/>
              </a:spcAft>
            </a:pPr>
            <a:endParaRPr kumimoji="0" lang="en-GB" sz="20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ea typeface="Times New Roman" pitchFamily="18" charset="0"/>
              </a:rPr>
              <a:t>Use insect repellent</a:t>
            </a:r>
          </a:p>
          <a:p>
            <a:pPr lvl="0" eaLnBrk="0" fontAlgn="base" hangingPunct="0">
              <a:spcBef>
                <a:spcPct val="0"/>
              </a:spcBef>
              <a:spcAft>
                <a:spcPct val="0"/>
              </a:spcAft>
              <a:buFontTx/>
              <a:buChar char="•"/>
            </a:pPr>
            <a:endParaRPr lang="en-US" sz="2000" dirty="0"/>
          </a:p>
          <a:p>
            <a:pPr lvl="0" eaLnBrk="0" fontAlgn="base" hangingPunct="0">
              <a:spcBef>
                <a:spcPct val="0"/>
              </a:spcBef>
              <a:spcAft>
                <a:spcPct val="0"/>
              </a:spcAft>
              <a:buFontTx/>
              <a:buChar char="•"/>
            </a:pPr>
            <a:endParaRPr kumimoji="0" lang="en-GB" sz="20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n-US" sz="2000" b="1" i="0" u="none" strike="noStrike" cap="none" normalizeH="0" baseline="0" dirty="0" smtClean="0">
                <a:ln>
                  <a:noFill/>
                </a:ln>
                <a:solidFill>
                  <a:schemeClr val="tx1"/>
                </a:solidFill>
                <a:effectLst/>
                <a:ea typeface="Times New Roman" pitchFamily="18" charset="0"/>
              </a:rPr>
              <a:t>Treatment:</a:t>
            </a:r>
          </a:p>
          <a:p>
            <a:pPr lvl="0" eaLnBrk="0" fontAlgn="base" hangingPunct="0">
              <a:spcBef>
                <a:spcPct val="0"/>
              </a:spcBef>
              <a:spcAft>
                <a:spcPct val="0"/>
              </a:spcAft>
            </a:pPr>
            <a:endParaRPr kumimoji="0" lang="en-GB" sz="20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ea typeface="Times New Roman" pitchFamily="18" charset="0"/>
              </a:rPr>
              <a:t>Keep clean and treat as minor abrasion</a:t>
            </a:r>
          </a:p>
          <a:p>
            <a:pPr lvl="0" eaLnBrk="0" fontAlgn="base" hangingPunct="0">
              <a:spcBef>
                <a:spcPct val="0"/>
              </a:spcBef>
              <a:spcAft>
                <a:spcPct val="0"/>
              </a:spcAft>
            </a:pPr>
            <a:endParaRPr kumimoji="0" lang="en-US" sz="2000" b="0" i="0" u="none" strike="noStrike" cap="none" normalizeH="0" baseline="0" dirty="0" smtClean="0">
              <a:ln>
                <a:noFill/>
              </a:ln>
              <a:solidFill>
                <a:schemeClr val="tx1"/>
              </a:solidFill>
              <a:effectLst/>
              <a:ea typeface="Times New Roman" pitchFamily="18"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ea typeface="Times New Roman" pitchFamily="18" charset="0"/>
              </a:rPr>
              <a:t>Some people suffer a reaction to bites – report this to your supervisor</a:t>
            </a:r>
          </a:p>
          <a:p>
            <a:pPr lvl="0" eaLnBrk="0" fontAlgn="base" hangingPunct="0">
              <a:spcBef>
                <a:spcPct val="0"/>
              </a:spcBef>
              <a:spcAft>
                <a:spcPct val="0"/>
              </a:spcAft>
            </a:pPr>
            <a:endParaRPr kumimoji="0" lang="en-US" sz="2000" b="0" i="0" u="none" strike="noStrike" cap="none" normalizeH="0" baseline="0" dirty="0" smtClean="0">
              <a:ln>
                <a:noFill/>
              </a:ln>
              <a:solidFill>
                <a:schemeClr val="tx1"/>
              </a:solidFill>
              <a:effectLst/>
              <a:ea typeface="Times New Roman" pitchFamily="18" charset="0"/>
            </a:endParaRPr>
          </a:p>
          <a:p>
            <a:pPr lvl="0"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ea typeface="Times New Roman" pitchFamily="18" charset="0"/>
              </a:rPr>
              <a:t>If known to suffer a reaction, keep anti-histamine cream or tablets in your personal first aid kit and use as necessary</a:t>
            </a:r>
            <a:endParaRPr kumimoji="0" lang="en-GB" sz="2000" b="0" i="0" u="none" strike="noStrike" cap="none" normalizeH="0" baseline="0" dirty="0" smtClean="0">
              <a:ln>
                <a:noFill/>
              </a:ln>
              <a:solidFill>
                <a:schemeClr val="tx1"/>
              </a:solidFill>
              <a:effectLst/>
            </a:endParaRPr>
          </a:p>
        </p:txBody>
      </p:sp>
    </p:spTree>
    <p:custDataLst>
      <p:tags r:id="rId1"/>
    </p:custDataLst>
    <p:extLst>
      <p:ext uri="{BB962C8B-B14F-4D97-AF65-F5344CB8AC3E}">
        <p14:creationId xmlns:p14="http://schemas.microsoft.com/office/powerpoint/2010/main" val="29968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 calcmode="lin" valueType="num">
                                      <p:cBhvr additive="base">
                                        <p:cTn id="23" dur="2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 calcmode="lin" valueType="num">
                                      <p:cBhvr additive="base">
                                        <p:cTn id="27" dur="2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788487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4108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Mosquito Head Net</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85" t="30461" r="34498" b="26254"/>
          <a:stretch/>
        </p:blipFill>
        <p:spPr bwMode="auto">
          <a:xfrm>
            <a:off x="383310" y="1484784"/>
            <a:ext cx="3020290" cy="266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540" t="18281" r="41095" b="10167"/>
          <a:stretch/>
        </p:blipFill>
        <p:spPr bwMode="auto">
          <a:xfrm>
            <a:off x="3491880" y="1484784"/>
            <a:ext cx="3456384" cy="478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4132" t="25286" r="29366" b="24023"/>
          <a:stretch/>
        </p:blipFill>
        <p:spPr bwMode="auto">
          <a:xfrm>
            <a:off x="7236296" y="1824033"/>
            <a:ext cx="167021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47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672" y="5760"/>
            <a:ext cx="8686800" cy="1210146"/>
          </a:xfrm>
        </p:spPr>
        <p:txBody>
          <a:bodyPr>
            <a:noAutofit/>
          </a:bodyPr>
          <a:lstStyle/>
          <a:p>
            <a:pPr algn="l"/>
            <a:r>
              <a:rPr lang="en-GB" sz="3600" b="1" dirty="0" smtClean="0">
                <a:solidFill>
                  <a:schemeClr val="bg2">
                    <a:lumMod val="75000"/>
                  </a:schemeClr>
                </a:solidFill>
              </a:rPr>
              <a:t>Hyp</a:t>
            </a:r>
            <a:r>
              <a:rPr lang="en-GB" sz="6000" b="1" dirty="0" smtClean="0">
                <a:solidFill>
                  <a:schemeClr val="bg2">
                    <a:lumMod val="75000"/>
                  </a:schemeClr>
                </a:solidFill>
              </a:rPr>
              <a:t>o</a:t>
            </a:r>
            <a:r>
              <a:rPr lang="en-GB" sz="3600" b="1" dirty="0" smtClean="0">
                <a:solidFill>
                  <a:schemeClr val="bg2">
                    <a:lumMod val="75000"/>
                  </a:schemeClr>
                </a:solidFill>
              </a:rPr>
              <a:t>thermia – too COLD</a:t>
            </a:r>
            <a:r>
              <a:rPr lang="en-GB" sz="3600" b="1" dirty="0" smtClean="0"/>
              <a:t/>
            </a:r>
            <a:br>
              <a:rPr lang="en-GB" sz="3600" b="1" dirty="0" smtClean="0"/>
            </a:br>
            <a:r>
              <a:rPr lang="en-GB" sz="3600" dirty="0"/>
              <a:t>Core temp drops below 35˚C (95˚F</a:t>
            </a:r>
            <a:r>
              <a:rPr lang="en-GB" sz="3600" dirty="0" smtClean="0"/>
              <a:t>)</a:t>
            </a:r>
            <a:endParaRPr lang="en-GB" sz="3600" b="1" dirty="0"/>
          </a:p>
        </p:txBody>
      </p:sp>
      <p:sp>
        <p:nvSpPr>
          <p:cNvPr id="3" name="Content Placeholder 2"/>
          <p:cNvSpPr>
            <a:spLocks noGrp="1"/>
          </p:cNvSpPr>
          <p:nvPr>
            <p:ph idx="1"/>
          </p:nvPr>
        </p:nvSpPr>
        <p:spPr>
          <a:xfrm>
            <a:off x="611560" y="1916832"/>
            <a:ext cx="6048672" cy="4353346"/>
          </a:xfrm>
        </p:spPr>
        <p:txBody>
          <a:bodyPr>
            <a:normAutofit/>
          </a:bodyPr>
          <a:lstStyle/>
          <a:p>
            <a:pPr marL="0" indent="0">
              <a:spcBef>
                <a:spcPts val="1200"/>
              </a:spcBef>
              <a:spcAft>
                <a:spcPts val="600"/>
              </a:spcAft>
              <a:buNone/>
            </a:pPr>
            <a:r>
              <a:rPr lang="en-GB" b="1" dirty="0" smtClean="0"/>
              <a:t>Symptoms</a:t>
            </a:r>
          </a:p>
          <a:p>
            <a:pPr marL="0" indent="0">
              <a:spcBef>
                <a:spcPts val="1200"/>
              </a:spcBef>
              <a:spcAft>
                <a:spcPts val="600"/>
              </a:spcAft>
              <a:buNone/>
            </a:pPr>
            <a:r>
              <a:rPr lang="en-GB" dirty="0"/>
              <a:t>Shivering; cold, pale </a:t>
            </a:r>
            <a:r>
              <a:rPr lang="en-GB" dirty="0" smtClean="0"/>
              <a:t>skin</a:t>
            </a:r>
          </a:p>
          <a:p>
            <a:pPr marL="0" indent="0">
              <a:spcBef>
                <a:spcPts val="1200"/>
              </a:spcBef>
              <a:spcAft>
                <a:spcPts val="600"/>
              </a:spcAft>
              <a:buNone/>
            </a:pPr>
            <a:r>
              <a:rPr lang="en-GB" dirty="0" smtClean="0"/>
              <a:t>Apathy &amp; disorientation </a:t>
            </a:r>
            <a:endParaRPr lang="en-GB" dirty="0"/>
          </a:p>
          <a:p>
            <a:pPr marL="0" indent="0">
              <a:spcBef>
                <a:spcPts val="1200"/>
              </a:spcBef>
              <a:spcAft>
                <a:spcPts val="600"/>
              </a:spcAft>
              <a:buNone/>
            </a:pPr>
            <a:r>
              <a:rPr lang="en-GB" dirty="0"/>
              <a:t>Slow </a:t>
            </a:r>
            <a:r>
              <a:rPr lang="en-GB" dirty="0" smtClean="0"/>
              <a:t>&amp;shallow </a:t>
            </a:r>
            <a:r>
              <a:rPr lang="en-GB" dirty="0"/>
              <a:t>breathing </a:t>
            </a:r>
          </a:p>
          <a:p>
            <a:pPr marL="0" indent="0">
              <a:spcBef>
                <a:spcPts val="1200"/>
              </a:spcBef>
              <a:spcAft>
                <a:spcPts val="600"/>
              </a:spcAft>
              <a:buNone/>
            </a:pPr>
            <a:r>
              <a:rPr lang="en-GB" dirty="0" smtClean="0"/>
              <a:t>Slow &amp;weakening </a:t>
            </a:r>
            <a:r>
              <a:rPr lang="en-GB" dirty="0"/>
              <a:t>pulse</a:t>
            </a:r>
          </a:p>
          <a:p>
            <a:pPr marL="0" indent="0">
              <a:spcBef>
                <a:spcPts val="1200"/>
              </a:spcBef>
              <a:spcAft>
                <a:spcPts val="600"/>
              </a:spcAft>
              <a:buNone/>
            </a:pPr>
            <a:endParaRPr lang="en-GB" dirty="0" smtClean="0"/>
          </a:p>
        </p:txBody>
      </p:sp>
      <p:sp>
        <p:nvSpPr>
          <p:cNvPr id="4" name="Content Placeholder 2"/>
          <p:cNvSpPr txBox="1">
            <a:spLocks/>
          </p:cNvSpPr>
          <p:nvPr/>
        </p:nvSpPr>
        <p:spPr>
          <a:xfrm>
            <a:off x="5220072" y="1811957"/>
            <a:ext cx="3923928" cy="384929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600"/>
              </a:spcAft>
              <a:buFont typeface="Arial" pitchFamily="34" charset="0"/>
              <a:buNone/>
            </a:pPr>
            <a:r>
              <a:rPr lang="en-GB" b="1" dirty="0" smtClean="0"/>
              <a:t>Action</a:t>
            </a:r>
          </a:p>
          <a:p>
            <a:pPr marL="0" indent="0">
              <a:spcBef>
                <a:spcPts val="1200"/>
              </a:spcBef>
              <a:spcAft>
                <a:spcPts val="600"/>
              </a:spcAft>
              <a:buFont typeface="Arial" pitchFamily="34" charset="0"/>
              <a:buNone/>
            </a:pPr>
            <a:r>
              <a:rPr lang="en-GB" dirty="0" smtClean="0"/>
              <a:t>Spot early: keep warm</a:t>
            </a:r>
          </a:p>
          <a:p>
            <a:pPr marL="0" indent="0">
              <a:spcBef>
                <a:spcPts val="1200"/>
              </a:spcBef>
              <a:spcAft>
                <a:spcPts val="600"/>
              </a:spcAft>
              <a:buFont typeface="Arial" pitchFamily="34" charset="0"/>
              <a:buNone/>
            </a:pPr>
            <a:r>
              <a:rPr lang="en-GB" dirty="0" smtClean="0"/>
              <a:t>Keep/get dry</a:t>
            </a:r>
          </a:p>
          <a:p>
            <a:pPr marL="0" indent="0">
              <a:spcBef>
                <a:spcPts val="1200"/>
              </a:spcBef>
              <a:spcAft>
                <a:spcPts val="600"/>
              </a:spcAft>
              <a:buFont typeface="Arial" pitchFamily="34" charset="0"/>
              <a:buNone/>
            </a:pPr>
            <a:r>
              <a:rPr lang="en-GB" dirty="0" smtClean="0"/>
              <a:t>Drink hot coffee/tea with sugar</a:t>
            </a:r>
          </a:p>
          <a:p>
            <a:pPr marL="0" indent="0">
              <a:spcBef>
                <a:spcPts val="1200"/>
              </a:spcBef>
              <a:spcAft>
                <a:spcPts val="600"/>
              </a:spcAft>
              <a:buFont typeface="Arial" pitchFamily="34" charset="0"/>
              <a:buNone/>
            </a:pPr>
            <a:r>
              <a:rPr lang="en-GB" dirty="0" smtClean="0"/>
              <a:t>GET HELP</a:t>
            </a:r>
          </a:p>
        </p:txBody>
      </p:sp>
    </p:spTree>
    <p:custDataLst>
      <p:tags r:id="rId1"/>
    </p:custDataLst>
    <p:extLst>
      <p:ext uri="{BB962C8B-B14F-4D97-AF65-F5344CB8AC3E}">
        <p14:creationId xmlns:p14="http://schemas.microsoft.com/office/powerpoint/2010/main" val="125887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672" y="-9098"/>
            <a:ext cx="8267328" cy="1354162"/>
          </a:xfrm>
        </p:spPr>
        <p:txBody>
          <a:bodyPr>
            <a:noAutofit/>
          </a:bodyPr>
          <a:lstStyle/>
          <a:p>
            <a:pPr algn="l"/>
            <a:r>
              <a:rPr lang="en-GB" sz="3600" b="1" dirty="0" smtClean="0">
                <a:solidFill>
                  <a:srgbClr val="FF0000"/>
                </a:solidFill>
              </a:rPr>
              <a:t>Hyp</a:t>
            </a:r>
            <a:r>
              <a:rPr lang="en-GB" sz="6000" b="1" dirty="0" smtClean="0">
                <a:solidFill>
                  <a:srgbClr val="FF0000"/>
                </a:solidFill>
              </a:rPr>
              <a:t>er</a:t>
            </a:r>
            <a:r>
              <a:rPr lang="en-GB" sz="3600" b="1" dirty="0" smtClean="0">
                <a:solidFill>
                  <a:srgbClr val="FF0000"/>
                </a:solidFill>
              </a:rPr>
              <a:t>thermia – too HOT</a:t>
            </a:r>
            <a:r>
              <a:rPr lang="en-GB" sz="3600" b="1" dirty="0" smtClean="0"/>
              <a:t/>
            </a:r>
            <a:br>
              <a:rPr lang="en-GB" sz="3600" b="1" dirty="0" smtClean="0"/>
            </a:br>
            <a:r>
              <a:rPr lang="en-GB" sz="3400" dirty="0"/>
              <a:t>Core temp goes above </a:t>
            </a:r>
            <a:r>
              <a:rPr lang="en-GB" sz="3400" dirty="0" smtClean="0"/>
              <a:t>37.5–38.3°C </a:t>
            </a:r>
            <a:r>
              <a:rPr lang="en-GB" sz="3400" dirty="0"/>
              <a:t>(</a:t>
            </a:r>
            <a:r>
              <a:rPr lang="en-GB" sz="3400" dirty="0" smtClean="0"/>
              <a:t>100–101°F)</a:t>
            </a:r>
            <a:r>
              <a:rPr lang="en-GB" sz="3600" b="1" dirty="0" smtClean="0"/>
              <a:t>  </a:t>
            </a:r>
            <a:endParaRPr lang="en-GB" sz="3600" b="1" dirty="0"/>
          </a:p>
        </p:txBody>
      </p:sp>
      <p:sp>
        <p:nvSpPr>
          <p:cNvPr id="3" name="Content Placeholder 2"/>
          <p:cNvSpPr>
            <a:spLocks noGrp="1"/>
          </p:cNvSpPr>
          <p:nvPr>
            <p:ph idx="1"/>
          </p:nvPr>
        </p:nvSpPr>
        <p:spPr>
          <a:xfrm>
            <a:off x="827584" y="1628800"/>
            <a:ext cx="4968552" cy="4392488"/>
          </a:xfrm>
        </p:spPr>
        <p:txBody>
          <a:bodyPr>
            <a:normAutofit lnSpcReduction="10000"/>
          </a:bodyPr>
          <a:lstStyle/>
          <a:p>
            <a:pPr marL="0" indent="0">
              <a:lnSpc>
                <a:spcPct val="110000"/>
              </a:lnSpc>
              <a:spcBef>
                <a:spcPts val="1200"/>
              </a:spcBef>
              <a:spcAft>
                <a:spcPts val="600"/>
              </a:spcAft>
              <a:buNone/>
            </a:pPr>
            <a:r>
              <a:rPr lang="en-GB" b="1" dirty="0" smtClean="0"/>
              <a:t>Symptoms</a:t>
            </a:r>
          </a:p>
          <a:p>
            <a:pPr marL="0" indent="0">
              <a:lnSpc>
                <a:spcPct val="110000"/>
              </a:lnSpc>
              <a:spcBef>
                <a:spcPts val="1200"/>
              </a:spcBef>
              <a:spcAft>
                <a:spcPts val="600"/>
              </a:spcAft>
              <a:buNone/>
            </a:pPr>
            <a:r>
              <a:rPr lang="en-GB" dirty="0" smtClean="0"/>
              <a:t>Hot, dry skin</a:t>
            </a:r>
          </a:p>
          <a:p>
            <a:pPr marL="0" indent="0">
              <a:lnSpc>
                <a:spcPct val="110000"/>
              </a:lnSpc>
              <a:spcBef>
                <a:spcPts val="1200"/>
              </a:spcBef>
              <a:spcAft>
                <a:spcPts val="600"/>
              </a:spcAft>
              <a:buNone/>
            </a:pPr>
            <a:r>
              <a:rPr lang="en-GB" dirty="0" smtClean="0"/>
              <a:t>Nausea &amp; vomiting</a:t>
            </a:r>
            <a:endParaRPr lang="en-GB" dirty="0"/>
          </a:p>
          <a:p>
            <a:pPr marL="0" indent="0">
              <a:lnSpc>
                <a:spcPct val="110000"/>
              </a:lnSpc>
              <a:spcBef>
                <a:spcPts val="1200"/>
              </a:spcBef>
              <a:spcAft>
                <a:spcPts val="600"/>
              </a:spcAft>
              <a:buNone/>
            </a:pPr>
            <a:r>
              <a:rPr lang="en-GB" dirty="0" smtClean="0"/>
              <a:t>Headaches/fainting/dizzy </a:t>
            </a:r>
            <a:endParaRPr lang="en-GB" dirty="0"/>
          </a:p>
          <a:p>
            <a:pPr marL="0" indent="0">
              <a:lnSpc>
                <a:spcPct val="110000"/>
              </a:lnSpc>
              <a:spcBef>
                <a:spcPts val="1200"/>
              </a:spcBef>
              <a:spcAft>
                <a:spcPts val="600"/>
              </a:spcAft>
              <a:buNone/>
            </a:pPr>
            <a:r>
              <a:rPr lang="en-GB" dirty="0" smtClean="0"/>
              <a:t>Confused or hostile</a:t>
            </a:r>
          </a:p>
          <a:p>
            <a:pPr marL="0" indent="0">
              <a:lnSpc>
                <a:spcPct val="110000"/>
              </a:lnSpc>
              <a:spcBef>
                <a:spcPts val="1200"/>
              </a:spcBef>
              <a:spcAft>
                <a:spcPts val="600"/>
              </a:spcAft>
              <a:buNone/>
            </a:pPr>
            <a:r>
              <a:rPr lang="en-GB" dirty="0" smtClean="0"/>
              <a:t>May appear drunk</a:t>
            </a:r>
            <a:endParaRPr lang="en-GB" dirty="0"/>
          </a:p>
          <a:p>
            <a:pPr marL="0" indent="0">
              <a:spcBef>
                <a:spcPts val="1200"/>
              </a:spcBef>
              <a:spcAft>
                <a:spcPts val="600"/>
              </a:spcAft>
              <a:buNone/>
            </a:pPr>
            <a:endParaRPr lang="en-GB" dirty="0" smtClean="0"/>
          </a:p>
        </p:txBody>
      </p:sp>
      <p:sp>
        <p:nvSpPr>
          <p:cNvPr id="4" name="Content Placeholder 2"/>
          <p:cNvSpPr txBox="1">
            <a:spLocks/>
          </p:cNvSpPr>
          <p:nvPr/>
        </p:nvSpPr>
        <p:spPr>
          <a:xfrm>
            <a:off x="5220072" y="1739949"/>
            <a:ext cx="3923928" cy="38492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600"/>
              </a:spcAft>
              <a:buFont typeface="Arial" pitchFamily="34" charset="0"/>
              <a:buNone/>
            </a:pPr>
            <a:r>
              <a:rPr lang="en-GB" b="1" dirty="0" smtClean="0"/>
              <a:t>Action</a:t>
            </a:r>
          </a:p>
          <a:p>
            <a:pPr marL="0" indent="0">
              <a:spcBef>
                <a:spcPts val="1200"/>
              </a:spcBef>
              <a:spcAft>
                <a:spcPts val="600"/>
              </a:spcAft>
              <a:buFont typeface="Arial" pitchFamily="34" charset="0"/>
              <a:buNone/>
            </a:pPr>
            <a:r>
              <a:rPr lang="en-GB" dirty="0" smtClean="0"/>
              <a:t>Drink water</a:t>
            </a:r>
          </a:p>
          <a:p>
            <a:pPr marL="0" indent="0">
              <a:spcBef>
                <a:spcPts val="1200"/>
              </a:spcBef>
              <a:spcAft>
                <a:spcPts val="600"/>
              </a:spcAft>
              <a:buFont typeface="Arial" pitchFamily="34" charset="0"/>
              <a:buNone/>
            </a:pPr>
            <a:r>
              <a:rPr lang="en-GB" dirty="0" smtClean="0"/>
              <a:t>Get in shade</a:t>
            </a:r>
          </a:p>
          <a:p>
            <a:pPr marL="0" indent="0">
              <a:spcBef>
                <a:spcPts val="1200"/>
              </a:spcBef>
              <a:spcAft>
                <a:spcPts val="600"/>
              </a:spcAft>
              <a:buFont typeface="Arial" pitchFamily="34" charset="0"/>
              <a:buNone/>
            </a:pPr>
            <a:r>
              <a:rPr lang="en-GB" dirty="0" smtClean="0"/>
              <a:t>Fresh air</a:t>
            </a:r>
          </a:p>
          <a:p>
            <a:pPr marL="0" indent="0">
              <a:spcBef>
                <a:spcPts val="1200"/>
              </a:spcBef>
              <a:spcAft>
                <a:spcPts val="600"/>
              </a:spcAft>
              <a:buFont typeface="Arial" pitchFamily="34" charset="0"/>
              <a:buNone/>
            </a:pPr>
            <a:r>
              <a:rPr lang="en-GB" dirty="0" smtClean="0"/>
              <a:t>GET HELP</a:t>
            </a:r>
          </a:p>
        </p:txBody>
      </p:sp>
    </p:spTree>
    <p:custDataLst>
      <p:tags r:id="rId1"/>
    </p:custDataLst>
    <p:extLst>
      <p:ext uri="{BB962C8B-B14F-4D97-AF65-F5344CB8AC3E}">
        <p14:creationId xmlns:p14="http://schemas.microsoft.com/office/powerpoint/2010/main" val="32392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cs typeface="Arial" pitchFamily="34" charset="0"/>
              </a:rPr>
              <a:t>Twists and Sprains</a:t>
            </a:r>
            <a:endParaRPr lang="en-GB" sz="5400" b="1" dirty="0">
              <a:solidFill>
                <a:srgbClr val="FF0000"/>
              </a:solidFill>
              <a:cs typeface="Arial" pitchFamily="34" charset="0"/>
            </a:endParaRPr>
          </a:p>
        </p:txBody>
      </p:sp>
      <p:pic>
        <p:nvPicPr>
          <p:cNvPr id="4" name="Content Placeholder 3" descr="http://ruudvisser.files.wordpress.com/2007/09/sprained_ankle_448.jpg"/>
          <p:cNvPicPr>
            <a:picLocks noGrp="1"/>
          </p:cNvPicPr>
          <p:nvPr>
            <p:ph idx="1"/>
          </p:nvPr>
        </p:nvPicPr>
        <p:blipFill>
          <a:blip r:embed="rId3" cstate="print"/>
          <a:srcRect/>
          <a:stretch>
            <a:fillRect/>
          </a:stretch>
        </p:blipFill>
        <p:spPr bwMode="auto">
          <a:xfrm>
            <a:off x="6156176" y="1356951"/>
            <a:ext cx="2376264" cy="1832218"/>
          </a:xfrm>
          <a:prstGeom prst="rect">
            <a:avLst/>
          </a:prstGeom>
          <a:noFill/>
          <a:ln w="9525">
            <a:noFill/>
            <a:miter lim="800000"/>
            <a:headEnd/>
            <a:tailEnd/>
          </a:ln>
        </p:spPr>
      </p:pic>
      <p:pic>
        <p:nvPicPr>
          <p:cNvPr id="5" name="Picture 4" descr="http://t3.gstatic.com/images?q=tbn:vEYfuKCtjSKPcM:http://www.mikefairclough.com/files/randomthoughts/ankle-2.jpg&amp;t=1"/>
          <p:cNvPicPr/>
          <p:nvPr/>
        </p:nvPicPr>
        <p:blipFill>
          <a:blip r:embed="rId4" cstate="print"/>
          <a:srcRect/>
          <a:stretch>
            <a:fillRect/>
          </a:stretch>
        </p:blipFill>
        <p:spPr bwMode="auto">
          <a:xfrm>
            <a:off x="827584" y="3501008"/>
            <a:ext cx="3024336" cy="2423914"/>
          </a:xfrm>
          <a:prstGeom prst="rect">
            <a:avLst/>
          </a:prstGeom>
          <a:noFill/>
          <a:ln w="9525">
            <a:noFill/>
            <a:miter lim="800000"/>
            <a:headEnd/>
            <a:tailEnd/>
          </a:ln>
        </p:spPr>
      </p:pic>
      <p:sp>
        <p:nvSpPr>
          <p:cNvPr id="6" name="TextBox 5"/>
          <p:cNvSpPr txBox="1"/>
          <p:nvPr/>
        </p:nvSpPr>
        <p:spPr>
          <a:xfrm>
            <a:off x="1115616" y="1484784"/>
            <a:ext cx="3600400" cy="1015663"/>
          </a:xfrm>
          <a:prstGeom prst="rect">
            <a:avLst/>
          </a:prstGeom>
          <a:noFill/>
        </p:spPr>
        <p:txBody>
          <a:bodyPr wrap="square" rtlCol="0">
            <a:spAutoFit/>
          </a:bodyPr>
          <a:lstStyle/>
          <a:p>
            <a:r>
              <a:rPr lang="en-GB" sz="2000" b="1" dirty="0" smtClean="0">
                <a:latin typeface="Arial" pitchFamily="34" charset="0"/>
                <a:cs typeface="Arial" pitchFamily="34" charset="0"/>
              </a:rPr>
              <a:t>Treatment:</a:t>
            </a:r>
          </a:p>
          <a:p>
            <a:endParaRPr lang="en-GB" sz="2000" b="1" dirty="0" smtClean="0">
              <a:latin typeface="Arial" pitchFamily="34" charset="0"/>
              <a:cs typeface="Arial" pitchFamily="34" charset="0"/>
            </a:endParaRPr>
          </a:p>
          <a:p>
            <a:endParaRPr lang="en-GB" sz="1000" dirty="0" smtClean="0">
              <a:latin typeface="Arial" pitchFamily="34" charset="0"/>
              <a:cs typeface="Arial" pitchFamily="34" charset="0"/>
            </a:endParaRPr>
          </a:p>
          <a:p>
            <a:endParaRPr lang="en-GB" sz="1000" dirty="0" smtClean="0">
              <a:latin typeface="Arial" pitchFamily="34" charset="0"/>
              <a:cs typeface="Arial" pitchFamily="34" charset="0"/>
            </a:endParaRPr>
          </a:p>
        </p:txBody>
      </p:sp>
      <p:sp>
        <p:nvSpPr>
          <p:cNvPr id="10" name="TextBox 9"/>
          <p:cNvSpPr txBox="1"/>
          <p:nvPr/>
        </p:nvSpPr>
        <p:spPr>
          <a:xfrm>
            <a:off x="4283968" y="2941692"/>
            <a:ext cx="4032448" cy="2954655"/>
          </a:xfrm>
          <a:prstGeom prst="rect">
            <a:avLst/>
          </a:prstGeom>
          <a:noFill/>
        </p:spPr>
        <p:txBody>
          <a:bodyPr wrap="square" rtlCol="0">
            <a:spAutoFit/>
          </a:bodyPr>
          <a:lstStyle/>
          <a:p>
            <a:r>
              <a:rPr lang="en-US" dirty="0"/>
              <a:t> </a:t>
            </a:r>
            <a:endParaRPr lang="en-GB" dirty="0"/>
          </a:p>
          <a:p>
            <a:pPr lvl="0">
              <a:buFont typeface="Arial" pitchFamily="34" charset="0"/>
              <a:buChar char="•"/>
            </a:pPr>
            <a:r>
              <a:rPr lang="en-US" dirty="0">
                <a:latin typeface="Arial" pitchFamily="34" charset="0"/>
                <a:cs typeface="Arial" pitchFamily="34" charset="0"/>
              </a:rPr>
              <a:t>Stop and </a:t>
            </a:r>
            <a:r>
              <a:rPr lang="en-US" dirty="0" smtClean="0">
                <a:latin typeface="Arial" pitchFamily="34" charset="0"/>
                <a:cs typeface="Arial" pitchFamily="34" charset="0"/>
              </a:rPr>
              <a:t>rest</a:t>
            </a:r>
          </a:p>
          <a:p>
            <a:pPr lvl="0">
              <a:buFont typeface="Arial" pitchFamily="34" charset="0"/>
              <a:buChar char="•"/>
            </a:pPr>
            <a:endParaRPr lang="en-GB" sz="800" dirty="0">
              <a:latin typeface="Arial" pitchFamily="34" charset="0"/>
              <a:cs typeface="Arial" pitchFamily="34" charset="0"/>
            </a:endParaRPr>
          </a:p>
          <a:p>
            <a:pPr lvl="0">
              <a:buFont typeface="Arial" pitchFamily="34" charset="0"/>
              <a:buChar char="•"/>
            </a:pPr>
            <a:r>
              <a:rPr lang="en-US" dirty="0">
                <a:latin typeface="Arial" pitchFamily="34" charset="0"/>
                <a:cs typeface="Arial" pitchFamily="34" charset="0"/>
              </a:rPr>
              <a:t>Apply a damp towel or t-shirt to help reduce </a:t>
            </a:r>
            <a:r>
              <a:rPr lang="en-US" dirty="0" smtClean="0">
                <a:latin typeface="Arial" pitchFamily="34" charset="0"/>
                <a:cs typeface="Arial" pitchFamily="34" charset="0"/>
              </a:rPr>
              <a:t>swelling</a:t>
            </a:r>
          </a:p>
          <a:p>
            <a:pPr lvl="0"/>
            <a:endParaRPr lang="en-GB" sz="800" dirty="0">
              <a:latin typeface="Arial" pitchFamily="34" charset="0"/>
              <a:cs typeface="Arial" pitchFamily="34" charset="0"/>
            </a:endParaRPr>
          </a:p>
          <a:p>
            <a:pPr lvl="0">
              <a:buFont typeface="Arial" pitchFamily="34" charset="0"/>
              <a:buChar char="•"/>
            </a:pPr>
            <a:r>
              <a:rPr lang="en-US" dirty="0">
                <a:latin typeface="Arial" pitchFamily="34" charset="0"/>
                <a:cs typeface="Arial" pitchFamily="34" charset="0"/>
              </a:rPr>
              <a:t>Elevate injured limb to reduce </a:t>
            </a:r>
            <a:r>
              <a:rPr lang="en-US" dirty="0" smtClean="0">
                <a:latin typeface="Arial" pitchFamily="34" charset="0"/>
                <a:cs typeface="Arial" pitchFamily="34" charset="0"/>
              </a:rPr>
              <a:t>swelling</a:t>
            </a:r>
          </a:p>
          <a:p>
            <a:pPr lvl="0"/>
            <a:endParaRPr lang="en-GB" sz="800" dirty="0">
              <a:latin typeface="Arial" pitchFamily="34" charset="0"/>
              <a:cs typeface="Arial" pitchFamily="34" charset="0"/>
            </a:endParaRPr>
          </a:p>
          <a:p>
            <a:pPr lvl="0">
              <a:buFont typeface="Arial" pitchFamily="34" charset="0"/>
              <a:buChar char="•"/>
            </a:pPr>
            <a:r>
              <a:rPr lang="en-US" dirty="0">
                <a:latin typeface="Arial" pitchFamily="34" charset="0"/>
                <a:cs typeface="Arial" pitchFamily="34" charset="0"/>
              </a:rPr>
              <a:t>If the pain does not ease, treat as a more serious sprain or fracture</a:t>
            </a:r>
            <a:endParaRPr lang="en-GB" dirty="0">
              <a:latin typeface="Arial" pitchFamily="34" charset="0"/>
              <a:cs typeface="Arial" pitchFamily="34" charset="0"/>
            </a:endParaRPr>
          </a:p>
          <a:p>
            <a:endParaRPr lang="en-GB" dirty="0"/>
          </a:p>
        </p:txBody>
      </p:sp>
      <p:sp>
        <p:nvSpPr>
          <p:cNvPr id="8" name="TextBox 7"/>
          <p:cNvSpPr txBox="1"/>
          <p:nvPr/>
        </p:nvSpPr>
        <p:spPr>
          <a:xfrm>
            <a:off x="1259632" y="1988840"/>
            <a:ext cx="360040" cy="1200329"/>
          </a:xfrm>
          <a:prstGeom prst="rect">
            <a:avLst/>
          </a:prstGeom>
          <a:noFill/>
        </p:spPr>
        <p:txBody>
          <a:bodyPr wrap="square" rtlCol="0">
            <a:spAutoFit/>
          </a:bodyPr>
          <a:lstStyle/>
          <a:p>
            <a:pPr algn="ctr"/>
            <a:r>
              <a:rPr lang="en-GB" b="1" dirty="0" smtClean="0">
                <a:solidFill>
                  <a:srgbClr val="FF0000"/>
                </a:solidFill>
                <a:latin typeface="Arial" pitchFamily="34" charset="0"/>
                <a:cs typeface="Arial" pitchFamily="34" charset="0"/>
              </a:rPr>
              <a:t>R</a:t>
            </a:r>
          </a:p>
          <a:p>
            <a:pPr algn="ctr"/>
            <a:r>
              <a:rPr lang="en-GB" b="1" dirty="0" smtClean="0">
                <a:solidFill>
                  <a:srgbClr val="FF0000"/>
                </a:solidFill>
                <a:latin typeface="Arial" pitchFamily="34" charset="0"/>
                <a:cs typeface="Arial" pitchFamily="34" charset="0"/>
              </a:rPr>
              <a:t>I</a:t>
            </a:r>
          </a:p>
          <a:p>
            <a:pPr algn="ctr"/>
            <a:r>
              <a:rPr lang="en-GB" b="1" dirty="0" smtClean="0">
                <a:solidFill>
                  <a:srgbClr val="FF0000"/>
                </a:solidFill>
                <a:latin typeface="Arial" pitchFamily="34" charset="0"/>
                <a:cs typeface="Arial" pitchFamily="34" charset="0"/>
              </a:rPr>
              <a:t>C</a:t>
            </a:r>
          </a:p>
          <a:p>
            <a:pPr algn="ctr"/>
            <a:r>
              <a:rPr lang="en-GB" b="1" dirty="0" smtClean="0">
                <a:solidFill>
                  <a:srgbClr val="FF0000"/>
                </a:solidFill>
                <a:latin typeface="Arial" pitchFamily="34" charset="0"/>
                <a:cs typeface="Arial" pitchFamily="34" charset="0"/>
              </a:rPr>
              <a:t>E</a:t>
            </a:r>
            <a:endParaRPr lang="en-GB" b="1" dirty="0">
              <a:solidFill>
                <a:srgbClr val="FF0000"/>
              </a:solidFill>
              <a:latin typeface="Arial" pitchFamily="34" charset="0"/>
              <a:cs typeface="Arial" pitchFamily="34" charset="0"/>
            </a:endParaRPr>
          </a:p>
        </p:txBody>
      </p:sp>
      <p:sp>
        <p:nvSpPr>
          <p:cNvPr id="12" name="TextBox 11"/>
          <p:cNvSpPr txBox="1"/>
          <p:nvPr/>
        </p:nvSpPr>
        <p:spPr>
          <a:xfrm>
            <a:off x="1475656" y="1988840"/>
            <a:ext cx="1368152" cy="1200329"/>
          </a:xfrm>
          <a:prstGeom prst="rect">
            <a:avLst/>
          </a:prstGeom>
          <a:noFill/>
        </p:spPr>
        <p:txBody>
          <a:bodyPr wrap="square" rtlCol="0">
            <a:spAutoFit/>
          </a:bodyPr>
          <a:lstStyle/>
          <a:p>
            <a:r>
              <a:rPr lang="en-GB" dirty="0" err="1" smtClean="0">
                <a:latin typeface="Arial" pitchFamily="34" charset="0"/>
                <a:cs typeface="Arial" pitchFamily="34" charset="0"/>
              </a:rPr>
              <a:t>est</a:t>
            </a:r>
            <a:endParaRPr lang="en-GB" dirty="0" smtClean="0">
              <a:latin typeface="Arial" pitchFamily="34" charset="0"/>
              <a:cs typeface="Arial" pitchFamily="34" charset="0"/>
            </a:endParaRPr>
          </a:p>
          <a:p>
            <a:r>
              <a:rPr lang="en-GB" dirty="0" err="1" smtClean="0">
                <a:latin typeface="Arial" pitchFamily="34" charset="0"/>
                <a:cs typeface="Arial" pitchFamily="34" charset="0"/>
              </a:rPr>
              <a:t>ce</a:t>
            </a:r>
            <a:endParaRPr lang="en-GB" dirty="0" smtClean="0">
              <a:latin typeface="Arial" pitchFamily="34" charset="0"/>
              <a:cs typeface="Arial" pitchFamily="34" charset="0"/>
            </a:endParaRPr>
          </a:p>
          <a:p>
            <a:r>
              <a:rPr lang="en-GB" dirty="0" err="1" smtClean="0">
                <a:latin typeface="Arial" pitchFamily="34" charset="0"/>
                <a:cs typeface="Arial" pitchFamily="34" charset="0"/>
              </a:rPr>
              <a:t>ompression</a:t>
            </a:r>
            <a:endParaRPr lang="en-GB" dirty="0" smtClean="0">
              <a:latin typeface="Arial" pitchFamily="34" charset="0"/>
              <a:cs typeface="Arial" pitchFamily="34" charset="0"/>
            </a:endParaRPr>
          </a:p>
          <a:p>
            <a:r>
              <a:rPr lang="en-GB" dirty="0" err="1" smtClean="0">
                <a:latin typeface="Arial" pitchFamily="34" charset="0"/>
                <a:cs typeface="Arial" pitchFamily="34" charset="0"/>
              </a:rPr>
              <a:t>levation</a:t>
            </a:r>
            <a:endParaRPr lang="en-GB"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018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ox(in)">
                                      <p:cBhvr>
                                        <p:cTn id="16" dur="2000"/>
                                        <p:tgtEl>
                                          <p:spTgt spid="10">
                                            <p:txEl>
                                              <p:pRg st="0" end="0"/>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ox(in)">
                                      <p:cBhvr>
                                        <p:cTn id="19" dur="2000"/>
                                        <p:tgtEl>
                                          <p:spTgt spid="10">
                                            <p:txEl>
                                              <p:pRg st="1" end="1"/>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ox(in)">
                                      <p:cBhvr>
                                        <p:cTn id="22" dur="2000"/>
                                        <p:tgtEl>
                                          <p:spTgt spid="10">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box(in)">
                                      <p:cBhvr>
                                        <p:cTn id="25" dur="2000"/>
                                        <p:tgtEl>
                                          <p:spTgt spid="10">
                                            <p:txEl>
                                              <p:pRg st="5" end="5"/>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box(in)">
                                      <p:cBhvr>
                                        <p:cTn id="28"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Breaks/Fracture</a:t>
            </a:r>
            <a:endParaRPr lang="en-GB" dirty="0">
              <a:solidFill>
                <a:srgbClr val="FF0000"/>
              </a:solidFill>
            </a:endParaRPr>
          </a:p>
        </p:txBody>
      </p:sp>
      <p:sp>
        <p:nvSpPr>
          <p:cNvPr id="3" name="Content Placeholder 2"/>
          <p:cNvSpPr>
            <a:spLocks noGrp="1"/>
          </p:cNvSpPr>
          <p:nvPr>
            <p:ph idx="1"/>
          </p:nvPr>
        </p:nvSpPr>
        <p:spPr>
          <a:xfrm>
            <a:off x="457201" y="1600200"/>
            <a:ext cx="6419056" cy="4525963"/>
          </a:xfrm>
        </p:spPr>
        <p:txBody>
          <a:bodyPr>
            <a:normAutofit fontScale="92500" lnSpcReduction="10000"/>
          </a:bodyPr>
          <a:lstStyle/>
          <a:p>
            <a:r>
              <a:rPr lang="en-GB" dirty="0" smtClean="0"/>
              <a:t>A break or crack in the bone is called a fracture.</a:t>
            </a:r>
          </a:p>
          <a:p>
            <a:r>
              <a:rPr lang="en-GB" dirty="0" smtClean="0"/>
              <a:t>Open – bone is exposed at the surface where it breaks the skin. The casualty may suffer bleeding and shock, infection is a risk.</a:t>
            </a:r>
          </a:p>
          <a:p>
            <a:r>
              <a:rPr lang="en-GB" dirty="0" smtClean="0"/>
              <a:t>Closed fracture – the skin is not broken, although the bone ends may damage nearby tissues and blood vessels. Internal bleeding is a risk.</a:t>
            </a:r>
            <a:endParaRPr lang="en-GB" dirty="0"/>
          </a:p>
        </p:txBody>
      </p:sp>
      <p:pic>
        <p:nvPicPr>
          <p:cNvPr id="2050" name="Picture 2" descr="http://medical.tpub.com/14274/img/14274_199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717032"/>
            <a:ext cx="2456742" cy="28803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5095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Head Injury</a:t>
            </a:r>
            <a:endParaRPr lang="en-GB" dirty="0">
              <a:solidFill>
                <a:srgbClr val="FF0000"/>
              </a:solidFill>
            </a:endParaRPr>
          </a:p>
        </p:txBody>
      </p:sp>
      <p:sp>
        <p:nvSpPr>
          <p:cNvPr id="3" name="Content Placeholder 2"/>
          <p:cNvSpPr>
            <a:spLocks noGrp="1"/>
          </p:cNvSpPr>
          <p:nvPr>
            <p:ph idx="1"/>
          </p:nvPr>
        </p:nvSpPr>
        <p:spPr>
          <a:xfrm>
            <a:off x="457200" y="1600200"/>
            <a:ext cx="5626968" cy="4525963"/>
          </a:xfrm>
        </p:spPr>
        <p:txBody>
          <a:bodyPr>
            <a:normAutofit lnSpcReduction="10000"/>
          </a:bodyPr>
          <a:lstStyle/>
          <a:p>
            <a:r>
              <a:rPr lang="en-GB" sz="2800" dirty="0" smtClean="0"/>
              <a:t>Blow to the head (fall, hit tree/bridge) – concussion (brain movement in the skull) </a:t>
            </a:r>
          </a:p>
          <a:p>
            <a:r>
              <a:rPr lang="en-GB" sz="2800" dirty="0" smtClean="0"/>
              <a:t>Always suspect a neck injury as well.</a:t>
            </a:r>
          </a:p>
          <a:p>
            <a:r>
              <a:rPr lang="en-GB" sz="2800" dirty="0" smtClean="0"/>
              <a:t>Casualty maybe confused, blurred vision, headache, loss of memory, dizziness or nausea.</a:t>
            </a:r>
          </a:p>
          <a:p>
            <a:r>
              <a:rPr lang="en-GB" sz="2800" dirty="0" smtClean="0"/>
              <a:t>Monitor vital signs, support neck injuries.</a:t>
            </a:r>
          </a:p>
          <a:p>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40" t="16869" r="32000" b="16218"/>
          <a:stretch/>
        </p:blipFill>
        <p:spPr bwMode="auto">
          <a:xfrm>
            <a:off x="5879136" y="1412776"/>
            <a:ext cx="323796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135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Unresponsive </a:t>
            </a:r>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89" t="13173" r="35007" b="19426"/>
          <a:stretch/>
        </p:blipFill>
        <p:spPr bwMode="auto">
          <a:xfrm>
            <a:off x="539552" y="1265868"/>
            <a:ext cx="3679405" cy="519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064" t="11889" r="32166" b="14291"/>
          <a:stretch/>
        </p:blipFill>
        <p:spPr bwMode="auto">
          <a:xfrm>
            <a:off x="4572000" y="1265170"/>
            <a:ext cx="3923393" cy="517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1432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Cattle</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246" r="20962" b="6645"/>
          <a:stretch/>
        </p:blipFill>
        <p:spPr bwMode="auto">
          <a:xfrm>
            <a:off x="1259632" y="1539736"/>
            <a:ext cx="6408712" cy="51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7999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36912"/>
            <a:ext cx="7581528" cy="998984"/>
          </a:xfrm>
        </p:spPr>
        <p:txBody>
          <a:bodyPr>
            <a:noAutofit/>
          </a:bodyPr>
          <a:lstStyle/>
          <a:p>
            <a:r>
              <a:rPr lang="en-GB" sz="9600" dirty="0" smtClean="0"/>
              <a:t>Prevention</a:t>
            </a:r>
            <a:endParaRPr lang="en-GB" sz="9600" dirty="0"/>
          </a:p>
        </p:txBody>
      </p:sp>
    </p:spTree>
    <p:custDataLst>
      <p:tags r:id="rId1"/>
    </p:custDataLst>
    <p:extLst>
      <p:ext uri="{BB962C8B-B14F-4D97-AF65-F5344CB8AC3E}">
        <p14:creationId xmlns:p14="http://schemas.microsoft.com/office/powerpoint/2010/main" val="1773416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92" t="22541" r="37186" b="31348"/>
          <a:stretch/>
        </p:blipFill>
        <p:spPr bwMode="auto">
          <a:xfrm>
            <a:off x="1619672" y="404664"/>
            <a:ext cx="6120680" cy="43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9612" y="5099140"/>
            <a:ext cx="7200800" cy="646331"/>
          </a:xfrm>
          <a:prstGeom prst="rect">
            <a:avLst/>
          </a:prstGeom>
          <a:noFill/>
        </p:spPr>
        <p:txBody>
          <a:bodyPr wrap="square" rtlCol="0">
            <a:spAutoFit/>
          </a:bodyPr>
          <a:lstStyle/>
          <a:p>
            <a:r>
              <a:rPr lang="en-GB" dirty="0">
                <a:hlinkClick r:id="rId4"/>
              </a:rPr>
              <a:t>http://</a:t>
            </a:r>
            <a:r>
              <a:rPr lang="en-GB" dirty="0" smtClean="0">
                <a:hlinkClick r:id="rId4"/>
              </a:rPr>
              <a:t>www.ramblers.org.uk/advice/safety/walking-near-livestock.aspx</a:t>
            </a:r>
            <a:endParaRPr lang="en-GB" dirty="0" smtClean="0"/>
          </a:p>
          <a:p>
            <a:endParaRPr lang="en-GB" dirty="0"/>
          </a:p>
        </p:txBody>
      </p:sp>
    </p:spTree>
    <p:custDataLst>
      <p:tags r:id="rId1"/>
    </p:custDataLst>
    <p:extLst>
      <p:ext uri="{BB962C8B-B14F-4D97-AF65-F5344CB8AC3E}">
        <p14:creationId xmlns:p14="http://schemas.microsoft.com/office/powerpoint/2010/main" val="122496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Lightning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Do </a:t>
            </a:r>
            <a:r>
              <a:rPr lang="en-GB" dirty="0"/>
              <a:t>not sit under a tree, for example, to stay dry. Lightning will strike trees as they are high, and you don't want to be close by</a:t>
            </a:r>
            <a:r>
              <a:rPr lang="en-GB" dirty="0" smtClean="0"/>
              <a:t>!</a:t>
            </a:r>
          </a:p>
          <a:p>
            <a:r>
              <a:rPr lang="en-GB" dirty="0" smtClean="0"/>
              <a:t>Do </a:t>
            </a:r>
            <a:r>
              <a:rPr lang="en-GB" dirty="0"/>
              <a:t>not seek shelter in a cave or old mine. If lightning strikes the ground above the cave, it will take the shortest route downwards, which will be through the empty air of the cave</a:t>
            </a:r>
            <a:r>
              <a:rPr lang="en-GB" dirty="0" smtClean="0"/>
              <a:t>.</a:t>
            </a:r>
          </a:p>
          <a:p>
            <a:r>
              <a:rPr lang="en-GB" dirty="0" smtClean="0"/>
              <a:t>Place </a:t>
            </a:r>
            <a:r>
              <a:rPr lang="en-GB" dirty="0"/>
              <a:t>any metal and/or electrical objects away from you; at least 20 metres away. Such items include; mobile </a:t>
            </a:r>
            <a:r>
              <a:rPr lang="en-GB" dirty="0" smtClean="0"/>
              <a:t>phone.</a:t>
            </a:r>
          </a:p>
          <a:p>
            <a:r>
              <a:rPr lang="en-GB" dirty="0" smtClean="0"/>
              <a:t>If </a:t>
            </a:r>
            <a:r>
              <a:rPr lang="en-GB" dirty="0"/>
              <a:t>possible and safe to do so, descend to lower </a:t>
            </a:r>
            <a:r>
              <a:rPr lang="en-GB" dirty="0" smtClean="0"/>
              <a:t>ground.</a:t>
            </a:r>
          </a:p>
          <a:p>
            <a:r>
              <a:rPr lang="en-GB" dirty="0" smtClean="0"/>
              <a:t>Sit </a:t>
            </a:r>
            <a:r>
              <a:rPr lang="en-GB" dirty="0"/>
              <a:t>on your rucksack (which insulates you from the ground) on the hillside, with feet off the ground too, and wait for the storm to </a:t>
            </a:r>
            <a:r>
              <a:rPr lang="en-GB" dirty="0" smtClean="0"/>
              <a:t>pass. Do not sit in a large group. </a:t>
            </a:r>
            <a:endParaRPr lang="en-GB" dirty="0"/>
          </a:p>
        </p:txBody>
      </p:sp>
    </p:spTree>
    <p:custDataLst>
      <p:tags r:id="rId1"/>
    </p:custDataLst>
    <p:extLst>
      <p:ext uri="{BB962C8B-B14F-4D97-AF65-F5344CB8AC3E}">
        <p14:creationId xmlns:p14="http://schemas.microsoft.com/office/powerpoint/2010/main" val="335604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Options if something goes wrong</a:t>
            </a:r>
            <a:br>
              <a:rPr lang="en-GB" dirty="0" smtClean="0"/>
            </a:br>
            <a:r>
              <a:rPr lang="en-GB" dirty="0" smtClean="0"/>
              <a:t>for example: lost, angry farmer/public</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Fixing and carrying on</a:t>
            </a:r>
          </a:p>
          <a:p>
            <a:r>
              <a:rPr lang="en-GB" dirty="0" smtClean="0"/>
              <a:t>Staying still</a:t>
            </a:r>
          </a:p>
          <a:p>
            <a:r>
              <a:rPr lang="en-GB" dirty="0" smtClean="0"/>
              <a:t>Going forward to next checkpoint</a:t>
            </a:r>
          </a:p>
          <a:p>
            <a:r>
              <a:rPr lang="en-GB" dirty="0" smtClean="0"/>
              <a:t>Going back to last checkpoint</a:t>
            </a:r>
          </a:p>
          <a:p>
            <a:r>
              <a:rPr lang="en-GB" dirty="0" smtClean="0"/>
              <a:t>If serious 999, and explain the situation to the police</a:t>
            </a:r>
          </a:p>
          <a:p>
            <a:r>
              <a:rPr lang="en-GB" dirty="0" smtClean="0"/>
              <a:t>If group splits it is important at least 1 person stays with casualty and at least two seek help. Those who stay behind could use a tent for shelter, apply warm clothes.</a:t>
            </a:r>
            <a:endParaRPr lang="en-GB" dirty="0"/>
          </a:p>
        </p:txBody>
      </p:sp>
    </p:spTree>
    <p:custDataLst>
      <p:tags r:id="rId1"/>
    </p:custDataLst>
    <p:extLst>
      <p:ext uri="{BB962C8B-B14F-4D97-AF65-F5344CB8AC3E}">
        <p14:creationId xmlns:p14="http://schemas.microsoft.com/office/powerpoint/2010/main" val="20145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Aid Kit</a:t>
            </a:r>
            <a:endParaRPr lang="en-GB" dirty="0"/>
          </a:p>
        </p:txBody>
      </p:sp>
      <p:sp>
        <p:nvSpPr>
          <p:cNvPr id="3" name="Content Placeholder 2"/>
          <p:cNvSpPr>
            <a:spLocks noGrp="1"/>
          </p:cNvSpPr>
          <p:nvPr>
            <p:ph idx="1"/>
          </p:nvPr>
        </p:nvSpPr>
        <p:spPr/>
        <p:txBody>
          <a:bodyPr/>
          <a:lstStyle/>
          <a:p>
            <a:r>
              <a:rPr lang="en-GB" dirty="0" smtClean="0"/>
              <a:t>What should be in it? Where should it be?</a:t>
            </a:r>
          </a:p>
          <a:p>
            <a:r>
              <a:rPr lang="en-GB" dirty="0" smtClean="0"/>
              <a:t>Have a look at the first aid kit examples.</a:t>
            </a:r>
          </a:p>
          <a:p>
            <a:r>
              <a:rPr lang="en-GB" dirty="0" smtClean="0"/>
              <a:t>Must have pass/fail</a:t>
            </a:r>
          </a:p>
          <a:p>
            <a:endParaRPr lang="en-GB" dirty="0"/>
          </a:p>
        </p:txBody>
      </p:sp>
      <p:pic>
        <p:nvPicPr>
          <p:cNvPr id="4" name="Picture 2" descr="http://stethoscope.medisave.co.uk/media/catalog/product/cache/1/image/9df78eab33525d08d6e5fb8d27136e95/7/0/70-piece-first-aid-kit-ref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554256"/>
            <a:ext cx="3168352" cy="3168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lifesystems.co.uk/img/fak/600/1010-Sterile-First-Aid-K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681" y="3554257"/>
            <a:ext cx="3168352" cy="31683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7067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28992" cy="6555641"/>
          </a:xfrm>
          <a:prstGeom prst="rect">
            <a:avLst/>
          </a:prstGeom>
        </p:spPr>
        <p:txBody>
          <a:bodyPr wrap="square">
            <a:spAutoFit/>
          </a:bodyPr>
          <a:lstStyle/>
          <a:p>
            <a:pPr fontAlgn="t">
              <a:buFont typeface="Arial" panose="020B0604020202020204" pitchFamily="34" charset="0"/>
              <a:buChar char="•"/>
            </a:pPr>
            <a:r>
              <a:rPr lang="en-GB" sz="1200" b="1" dirty="0">
                <a:latin typeface="inherit"/>
              </a:rPr>
              <a:t>Ensure hot food is cooked all the way through.</a:t>
            </a:r>
            <a:r>
              <a:rPr lang="en-GB" sz="1200" dirty="0">
                <a:latin typeface="inherit"/>
              </a:rPr>
              <a:t> Thorough cooking kills harmful bacteria in food. So, it’s important to make sure that your meals are cooked properly. Always check that food is piping hot all the way through – it should be steaming. Stirring food when it is cooking allows the heat to be evenly distributed. Remember: don’t use the same utensils or containers for raw and cooked food, and never reheat your meals more than once</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Make sure you clean up and wash up after every meal</a:t>
            </a:r>
            <a:r>
              <a:rPr lang="en-GB" sz="1200" dirty="0">
                <a:latin typeface="inherit"/>
              </a:rPr>
              <a:t>. Leftover food and waste can cause stomach upsets and will attract all sorts of pests, so make sure you dispose of it responsibility (whilst also considering the </a:t>
            </a:r>
            <a:r>
              <a:rPr lang="en-GB" sz="1200" dirty="0">
                <a:latin typeface="inherit"/>
                <a:hlinkClick r:id="rId2"/>
              </a:rPr>
              <a:t>Countryside Code</a:t>
            </a:r>
            <a:r>
              <a:rPr lang="en-GB" sz="1200" dirty="0">
                <a:latin typeface="inherit"/>
              </a:rPr>
              <a:t>). However, don’t wash up in streams or </a:t>
            </a:r>
            <a:endParaRPr lang="en-GB" sz="1200" dirty="0" smtClean="0">
              <a:latin typeface="inherit"/>
            </a:endParaRPr>
          </a:p>
          <a:p>
            <a:pPr fontAlgn="t">
              <a:buFont typeface="Arial" panose="020B0604020202020204" pitchFamily="34" charset="0"/>
              <a:buChar char="•"/>
            </a:pPr>
            <a:r>
              <a:rPr lang="en-GB" sz="1200" dirty="0" smtClean="0">
                <a:latin typeface="inherit"/>
              </a:rPr>
              <a:t>under </a:t>
            </a:r>
            <a:r>
              <a:rPr lang="en-GB" sz="1200" dirty="0">
                <a:latin typeface="inherit"/>
              </a:rPr>
              <a:t>campsite taps or forget to wash your hands as often as you would at home – antibacterial wipes or gel can be helpful</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Check your water is safe to drink.</a:t>
            </a:r>
            <a:r>
              <a:rPr lang="en-GB" sz="1200" dirty="0">
                <a:latin typeface="inherit"/>
              </a:rPr>
              <a:t> Don’t take water from canals or streams, since there is a high chance it is contaminated. You will need to boil the water or use a filtration device or sterilisation process before you can drink or cook with it. You could consider boiling a pan of water and using it to make soup as a starter or a hot drink, then using the rest to cook a boil-in-the-bag pudding. Don’t throw the excess water away – this can be used to do the washing up</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Keep your feet clean and dry.</a:t>
            </a:r>
            <a:r>
              <a:rPr lang="en-GB" sz="1200" dirty="0">
                <a:latin typeface="inherit"/>
              </a:rPr>
              <a:t> In the evenings, wash and dry your feet and use talcum powder if possible. Pack as many pairs of socks with you as expedition days so you have a clean, dry pair every day (always take at least two pairs</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Ensure your boots fit properly.</a:t>
            </a:r>
            <a:r>
              <a:rPr lang="en-GB" sz="1200" dirty="0">
                <a:latin typeface="inherit"/>
              </a:rPr>
              <a:t> Before purchasing a new pair of boots, try them on to make sure they’re big enough to allow your feet to swell yet not too loose that they don’t feel secure. Remember to break in your new boots, wearing them around your house or to and from school to ensure your feet feel comfortable and that you get used to walking around in them. This will help you avoid blisters and sore feet. If your foot is moving in your boot, try putting on another pair of socks</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Take a blister kit.</a:t>
            </a:r>
            <a:r>
              <a:rPr lang="en-GB" sz="1200" dirty="0">
                <a:latin typeface="inherit"/>
              </a:rPr>
              <a:t> Prevention is better than cure, so put some plasters on where you’ve had blisters before to protect your feet from the very start of your expedition. Alternatively, wearing two pairs of socks (one thin, one thick) can significantly reduce friction in the boot and prevent blisters. It’s worth investing in good expedition socks, but thick sports socks will do to save money – don’t wear cotton stocks. If you feel that you have a ‘hot spot’ rubbing on your feet, ask your team to stop and let you fix the problem before it becomes a blister, so you don’t struggle the rest of the way</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Protect your skin.</a:t>
            </a:r>
            <a:r>
              <a:rPr lang="en-GB" sz="1200" dirty="0">
                <a:latin typeface="inherit"/>
              </a:rPr>
              <a:t> Don’t get caught out by sun and wind burn – particularly over long expedition days when you may not realise you’re getting burnt. Cover your skin in loose fitting clothing that doesn’t prevent sweating and use suitable, high factor sun cream. Your head and neck should be very carefully protected</a:t>
            </a:r>
            <a:r>
              <a:rPr lang="en-GB" sz="1200" dirty="0" smtClean="0">
                <a:latin typeface="inherit"/>
              </a:rPr>
              <a:t>.</a:t>
            </a:r>
          </a:p>
          <a:p>
            <a:pPr fontAlgn="t">
              <a:buFont typeface="Arial" panose="020B0604020202020204" pitchFamily="34" charset="0"/>
              <a:buChar char="•"/>
            </a:pPr>
            <a:endParaRPr lang="en-GB" sz="1200" dirty="0">
              <a:latin typeface="inherit"/>
            </a:endParaRPr>
          </a:p>
          <a:p>
            <a:pPr fontAlgn="t">
              <a:buFont typeface="Arial" panose="020B0604020202020204" pitchFamily="34" charset="0"/>
              <a:buChar char="•"/>
            </a:pPr>
            <a:r>
              <a:rPr lang="en-GB" sz="1200" b="1" dirty="0">
                <a:latin typeface="inherit"/>
              </a:rPr>
              <a:t>Carry a first aid kit.</a:t>
            </a:r>
            <a:r>
              <a:rPr lang="en-GB" sz="1200" dirty="0">
                <a:latin typeface="inherit"/>
              </a:rPr>
              <a:t> You should carry your own first aid kit with you on expedition, adapting it to your needs, conditions or allergies. The kit should also contain plenty of disposable plastic gloves to prevent contact with bodily fluids, especially blood.</a:t>
            </a:r>
            <a:endParaRPr lang="en-GB" sz="1200" b="0" i="0" dirty="0">
              <a:effectLst/>
              <a:latin typeface="inherit"/>
            </a:endParaRPr>
          </a:p>
        </p:txBody>
      </p:sp>
    </p:spTree>
    <p:extLst>
      <p:ext uri="{BB962C8B-B14F-4D97-AF65-F5344CB8AC3E}">
        <p14:creationId xmlns:p14="http://schemas.microsoft.com/office/powerpoint/2010/main" val="186621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221" y="1988840"/>
            <a:ext cx="7625806" cy="258532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What injuries and issues</a:t>
            </a:r>
          </a:p>
          <a:p>
            <a:pPr algn="ctr"/>
            <a:r>
              <a:rPr lang="en-US" sz="5400" b="1" spc="150" dirty="0" smtClean="0">
                <a:ln w="11430"/>
                <a:solidFill>
                  <a:srgbClr val="F8F8F8"/>
                </a:solidFill>
                <a:effectLst>
                  <a:outerShdw blurRad="25400" algn="tl" rotWithShape="0">
                    <a:srgbClr val="000000">
                      <a:alpha val="43000"/>
                    </a:srgbClr>
                  </a:outerShdw>
                </a:effectLst>
              </a:rPr>
              <a:t>could occur on your</a:t>
            </a:r>
          </a:p>
          <a:p>
            <a:pPr algn="ctr"/>
            <a:r>
              <a:rPr lang="en-US" sz="5400" b="1" spc="150" dirty="0" smtClean="0">
                <a:ln w="11430"/>
                <a:solidFill>
                  <a:srgbClr val="F8F8F8"/>
                </a:solidFill>
                <a:effectLst>
                  <a:outerShdw blurRad="25400" algn="tl" rotWithShape="0">
                    <a:srgbClr val="000000">
                      <a:alpha val="43000"/>
                    </a:srgbClr>
                  </a:outerShdw>
                </a:effectLst>
              </a:rPr>
              <a:t>Bronze DoE? </a:t>
            </a:r>
            <a:endParaRPr lang="en-US" sz="5400" b="1" cap="none" spc="150" dirty="0">
              <a:ln w="11430"/>
              <a:solidFill>
                <a:srgbClr val="F8F8F8"/>
              </a:solidFill>
              <a:effectLst>
                <a:outerShdw blurRad="25400" algn="tl" rotWithShape="0">
                  <a:srgbClr val="000000">
                    <a:alpha val="43000"/>
                  </a:srgbClr>
                </a:outerShdw>
              </a:effectLst>
            </a:endParaRPr>
          </a:p>
        </p:txBody>
      </p:sp>
    </p:spTree>
    <p:custDataLst>
      <p:tags r:id="rId1"/>
    </p:custDataLst>
    <p:extLst>
      <p:ext uri="{BB962C8B-B14F-4D97-AF65-F5344CB8AC3E}">
        <p14:creationId xmlns:p14="http://schemas.microsoft.com/office/powerpoint/2010/main" val="77090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likely/common</a:t>
            </a:r>
            <a:endParaRPr lang="en-GB" dirty="0"/>
          </a:p>
        </p:txBody>
      </p:sp>
      <p:sp>
        <p:nvSpPr>
          <p:cNvPr id="3" name="Content Placeholder 2"/>
          <p:cNvSpPr>
            <a:spLocks noGrp="1"/>
          </p:cNvSpPr>
          <p:nvPr>
            <p:ph idx="1"/>
          </p:nvPr>
        </p:nvSpPr>
        <p:spPr/>
        <p:txBody>
          <a:bodyPr>
            <a:normAutofit fontScale="85000" lnSpcReduction="20000"/>
          </a:bodyPr>
          <a:lstStyle/>
          <a:p>
            <a:pPr lvl="0" algn="ctr"/>
            <a:r>
              <a:rPr lang="en-GB" dirty="0"/>
              <a:t>cuts and </a:t>
            </a:r>
            <a:r>
              <a:rPr lang="en-GB" dirty="0" smtClean="0"/>
              <a:t>scrapes</a:t>
            </a:r>
          </a:p>
          <a:p>
            <a:pPr lvl="0" algn="ctr"/>
            <a:r>
              <a:rPr lang="en-GB" dirty="0" smtClean="0"/>
              <a:t>blisters</a:t>
            </a:r>
            <a:endParaRPr lang="en-GB" dirty="0"/>
          </a:p>
          <a:p>
            <a:pPr lvl="0" algn="ctr"/>
            <a:r>
              <a:rPr lang="en-GB" dirty="0"/>
              <a:t>burns </a:t>
            </a:r>
            <a:endParaRPr lang="en-GB" dirty="0" smtClean="0"/>
          </a:p>
          <a:p>
            <a:pPr lvl="0" algn="ctr"/>
            <a:r>
              <a:rPr lang="en-GB" dirty="0" smtClean="0"/>
              <a:t>penetration </a:t>
            </a:r>
            <a:r>
              <a:rPr lang="en-GB" dirty="0"/>
              <a:t>wounds – broken glass, rock, stick </a:t>
            </a:r>
            <a:r>
              <a:rPr lang="en-GB" dirty="0" err="1"/>
              <a:t>etc</a:t>
            </a:r>
            <a:endParaRPr lang="en-GB" dirty="0"/>
          </a:p>
          <a:p>
            <a:pPr lvl="0" algn="ctr"/>
            <a:r>
              <a:rPr lang="en-GB" dirty="0"/>
              <a:t>head injuries</a:t>
            </a:r>
          </a:p>
          <a:p>
            <a:pPr lvl="0" algn="ctr"/>
            <a:r>
              <a:rPr lang="en-GB" dirty="0" smtClean="0"/>
              <a:t>Hypothermia (Cold)</a:t>
            </a:r>
            <a:endParaRPr lang="en-GB" dirty="0"/>
          </a:p>
          <a:p>
            <a:pPr lvl="0" algn="ctr"/>
            <a:r>
              <a:rPr lang="en-GB" dirty="0" smtClean="0"/>
              <a:t>Hyperthermia (Hot)</a:t>
            </a:r>
            <a:endParaRPr lang="en-GB" dirty="0"/>
          </a:p>
          <a:p>
            <a:pPr lvl="0" algn="ctr"/>
            <a:r>
              <a:rPr lang="en-GB" dirty="0"/>
              <a:t>twists </a:t>
            </a:r>
            <a:r>
              <a:rPr lang="en-GB" dirty="0" err="1"/>
              <a:t>eg</a:t>
            </a:r>
            <a:r>
              <a:rPr lang="en-GB" dirty="0"/>
              <a:t> ankle</a:t>
            </a:r>
          </a:p>
          <a:p>
            <a:pPr lvl="0" algn="ctr"/>
            <a:r>
              <a:rPr lang="en-GB" dirty="0"/>
              <a:t>Sprains </a:t>
            </a:r>
            <a:r>
              <a:rPr lang="en-GB" dirty="0" err="1"/>
              <a:t>eg</a:t>
            </a:r>
            <a:r>
              <a:rPr lang="en-GB" dirty="0"/>
              <a:t> ankle</a:t>
            </a:r>
          </a:p>
          <a:p>
            <a:pPr lvl="0" algn="ctr"/>
            <a:r>
              <a:rPr lang="en-GB" dirty="0"/>
              <a:t>Breaks</a:t>
            </a:r>
          </a:p>
          <a:p>
            <a:endParaRPr lang="en-GB" dirty="0"/>
          </a:p>
        </p:txBody>
      </p:sp>
    </p:spTree>
    <p:custDataLst>
      <p:tags r:id="rId1"/>
    </p:custDataLst>
    <p:extLst>
      <p:ext uri="{BB962C8B-B14F-4D97-AF65-F5344CB8AC3E}">
        <p14:creationId xmlns:p14="http://schemas.microsoft.com/office/powerpoint/2010/main" val="14392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rPr>
              <a:t>Minor Cuts &amp; Abrasions</a:t>
            </a:r>
            <a:endParaRPr lang="en-GB" sz="5400" b="1" dirty="0">
              <a:solidFill>
                <a:srgbClr val="FF0000"/>
              </a:solidFill>
            </a:endParaRPr>
          </a:p>
        </p:txBody>
      </p:sp>
      <p:pic>
        <p:nvPicPr>
          <p:cNvPr id="4" name="Content Placeholder 3" descr="wounds007"/>
          <p:cNvPicPr>
            <a:picLocks noGrp="1"/>
          </p:cNvPicPr>
          <p:nvPr>
            <p:ph idx="1"/>
          </p:nvPr>
        </p:nvPicPr>
        <p:blipFill>
          <a:blip r:embed="rId3" cstate="print"/>
          <a:srcRect/>
          <a:stretch>
            <a:fillRect/>
          </a:stretch>
        </p:blipFill>
        <p:spPr bwMode="auto">
          <a:xfrm>
            <a:off x="899592" y="1700808"/>
            <a:ext cx="3600400" cy="3960440"/>
          </a:xfrm>
          <a:prstGeom prst="rect">
            <a:avLst/>
          </a:prstGeom>
          <a:noFill/>
          <a:ln w="9525">
            <a:noFill/>
            <a:miter lim="800000"/>
            <a:headEnd/>
            <a:tailEnd/>
          </a:ln>
        </p:spPr>
      </p:pic>
      <p:sp>
        <p:nvSpPr>
          <p:cNvPr id="5" name="TextBox 4"/>
          <p:cNvSpPr txBox="1"/>
          <p:nvPr/>
        </p:nvSpPr>
        <p:spPr>
          <a:xfrm>
            <a:off x="4788024" y="1556792"/>
            <a:ext cx="3672408" cy="4708981"/>
          </a:xfrm>
          <a:prstGeom prst="rect">
            <a:avLst/>
          </a:prstGeom>
          <a:noFill/>
        </p:spPr>
        <p:txBody>
          <a:bodyPr wrap="square" rtlCol="0">
            <a:spAutoFit/>
          </a:bodyPr>
          <a:lstStyle/>
          <a:p>
            <a:pPr lvl="0"/>
            <a:r>
              <a:rPr lang="en-GB" sz="2400" b="1" dirty="0" smtClean="0">
                <a:cs typeface="Arial" pitchFamily="34" charset="0"/>
              </a:rPr>
              <a:t>Treatment:</a:t>
            </a:r>
          </a:p>
          <a:p>
            <a:pPr lvl="0"/>
            <a:endParaRPr lang="en-GB" sz="2400" dirty="0"/>
          </a:p>
          <a:p>
            <a:pPr lvl="0">
              <a:buFont typeface="Arial" pitchFamily="34" charset="0"/>
              <a:buChar char="•"/>
            </a:pPr>
            <a:r>
              <a:rPr lang="en-US" sz="2400" dirty="0" smtClean="0">
                <a:cs typeface="Arial" pitchFamily="34" charset="0"/>
              </a:rPr>
              <a:t>Clean </a:t>
            </a:r>
            <a:r>
              <a:rPr lang="en-US" sz="2400" dirty="0">
                <a:cs typeface="Arial" pitchFamily="34" charset="0"/>
              </a:rPr>
              <a:t>with fresh water, ideally running and </a:t>
            </a:r>
            <a:r>
              <a:rPr lang="en-US" sz="2400" dirty="0" smtClean="0">
                <a:cs typeface="Arial" pitchFamily="34" charset="0"/>
              </a:rPr>
              <a:t>cold</a:t>
            </a:r>
          </a:p>
          <a:p>
            <a:pPr lvl="0">
              <a:buFont typeface="Arial" pitchFamily="34" charset="0"/>
              <a:buChar char="•"/>
            </a:pPr>
            <a:endParaRPr lang="en-GB" sz="2400" dirty="0">
              <a:cs typeface="Arial" pitchFamily="34" charset="0"/>
            </a:endParaRPr>
          </a:p>
          <a:p>
            <a:pPr lvl="0">
              <a:buFont typeface="Arial" pitchFamily="34" charset="0"/>
              <a:buChar char="•"/>
            </a:pPr>
            <a:r>
              <a:rPr lang="en-US" sz="2400" dirty="0">
                <a:cs typeface="Arial" pitchFamily="34" charset="0"/>
              </a:rPr>
              <a:t>Do not use cotton wool as this can leave traces in the </a:t>
            </a:r>
            <a:r>
              <a:rPr lang="en-US" sz="2400" dirty="0" smtClean="0">
                <a:cs typeface="Arial" pitchFamily="34" charset="0"/>
              </a:rPr>
              <a:t>wound</a:t>
            </a:r>
          </a:p>
          <a:p>
            <a:pPr lvl="0">
              <a:buFont typeface="Arial" pitchFamily="34" charset="0"/>
              <a:buChar char="•"/>
            </a:pPr>
            <a:endParaRPr lang="en-GB" sz="2400" dirty="0">
              <a:cs typeface="Arial" pitchFamily="34" charset="0"/>
            </a:endParaRPr>
          </a:p>
          <a:p>
            <a:pPr lvl="0">
              <a:buFont typeface="Arial" pitchFamily="34" charset="0"/>
              <a:buChar char="•"/>
            </a:pPr>
            <a:r>
              <a:rPr lang="en-US" sz="2400" dirty="0">
                <a:cs typeface="Arial" pitchFamily="34" charset="0"/>
              </a:rPr>
              <a:t>Use a plaster or bandage depending on size of wound</a:t>
            </a:r>
            <a:endParaRPr lang="en-GB" sz="2400" dirty="0">
              <a:cs typeface="Arial" pitchFamily="34" charset="0"/>
            </a:endParaRPr>
          </a:p>
          <a:p>
            <a:endParaRPr lang="en-GB" dirty="0" smtClean="0"/>
          </a:p>
          <a:p>
            <a:endParaRPr lang="en-GB" dirty="0"/>
          </a:p>
        </p:txBody>
      </p:sp>
    </p:spTree>
    <p:custDataLst>
      <p:tags r:id="rId1"/>
    </p:custDataLst>
    <p:extLst>
      <p:ext uri="{BB962C8B-B14F-4D97-AF65-F5344CB8AC3E}">
        <p14:creationId xmlns:p14="http://schemas.microsoft.com/office/powerpoint/2010/main" val="7810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amond(in)">
                                      <p:cBhvr>
                                        <p:cTn id="15" dur="2000"/>
                                        <p:tgtEl>
                                          <p:spTgt spid="5">
                                            <p:txEl>
                                              <p:pRg st="4" end="4"/>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diamond(in)">
                                      <p:cBhvr>
                                        <p:cTn id="1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rPr>
              <a:t>Minor Burns &amp; Scalds</a:t>
            </a:r>
            <a:endParaRPr lang="en-GB" sz="5400" b="1" dirty="0">
              <a:solidFill>
                <a:srgbClr val="FF0000"/>
              </a:solidFill>
            </a:endParaRPr>
          </a:p>
        </p:txBody>
      </p:sp>
      <p:pic>
        <p:nvPicPr>
          <p:cNvPr id="4" name="Content Placeholder 3" descr="http://www.sciencedaily.com/images/2009/07/090722110856-large.jpg"/>
          <p:cNvPicPr>
            <a:picLocks noGrp="1"/>
          </p:cNvPicPr>
          <p:nvPr>
            <p:ph idx="1"/>
          </p:nvPr>
        </p:nvPicPr>
        <p:blipFill>
          <a:blip r:embed="rId3" cstate="print"/>
          <a:stretch>
            <a:fillRect/>
          </a:stretch>
        </p:blipFill>
        <p:spPr bwMode="auto">
          <a:xfrm rot="5400000">
            <a:off x="3450880" y="1453776"/>
            <a:ext cx="1772885" cy="1546870"/>
          </a:xfrm>
          <a:prstGeom prst="rect">
            <a:avLst/>
          </a:prstGeom>
          <a:noFill/>
          <a:ln w="9525">
            <a:noFill/>
            <a:miter lim="800000"/>
            <a:headEnd/>
            <a:tailEnd/>
          </a:ln>
        </p:spPr>
      </p:pic>
      <p:sp>
        <p:nvSpPr>
          <p:cNvPr id="6" name="TextBox 5"/>
          <p:cNvSpPr txBox="1"/>
          <p:nvPr/>
        </p:nvSpPr>
        <p:spPr>
          <a:xfrm>
            <a:off x="179512" y="1340768"/>
            <a:ext cx="3240360" cy="5355312"/>
          </a:xfrm>
          <a:prstGeom prst="rect">
            <a:avLst/>
          </a:prstGeom>
          <a:noFill/>
        </p:spPr>
        <p:txBody>
          <a:bodyPr wrap="square" rtlCol="0">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ea typeface="Times New Roman" pitchFamily="18" charset="0"/>
              </a:rPr>
              <a:t>Prevention:</a:t>
            </a:r>
          </a:p>
          <a:p>
            <a:pPr lvl="0" fontAlgn="base">
              <a:spcBef>
                <a:spcPct val="0"/>
              </a:spcBef>
              <a:spcAft>
                <a:spcPct val="0"/>
              </a:spcAft>
              <a:buFontTx/>
              <a:buChar char="•"/>
            </a:pPr>
            <a:endParaRPr lang="en-US" dirty="0">
              <a:ea typeface="Times New Roman" pitchFamily="18" charset="0"/>
            </a:endParaRPr>
          </a:p>
          <a:p>
            <a:pPr lvl="0" fontAlgn="base">
              <a:spcBef>
                <a:spcPct val="0"/>
              </a:spcBef>
              <a:spcAft>
                <a:spcPct val="0"/>
              </a:spcAft>
              <a:buFontTx/>
              <a:buChar char="•"/>
            </a:pPr>
            <a:r>
              <a:rPr kumimoji="0" lang="en-US" b="0" i="0" u="none" strike="noStrike" cap="none" normalizeH="0" baseline="0" dirty="0" smtClean="0">
                <a:ln>
                  <a:noFill/>
                </a:ln>
                <a:solidFill>
                  <a:schemeClr val="tx1"/>
                </a:solidFill>
                <a:effectLst/>
                <a:ea typeface="Times New Roman" pitchFamily="18" charset="0"/>
              </a:rPr>
              <a:t>Always take care when cooking</a:t>
            </a:r>
          </a:p>
          <a:p>
            <a:pPr lvl="0" fontAlgn="base">
              <a:spcBef>
                <a:spcPct val="0"/>
              </a:spcBef>
              <a:spcAft>
                <a:spcPct val="0"/>
              </a:spcAft>
            </a:pPr>
            <a:endParaRPr kumimoji="0" lang="en-GB" b="0" i="0" u="none" strike="noStrike" cap="none" normalizeH="0" baseline="0" dirty="0" smtClean="0">
              <a:ln>
                <a:noFill/>
              </a:ln>
              <a:solidFill>
                <a:schemeClr val="tx1"/>
              </a:solidFill>
              <a:effectLst/>
            </a:endParaRPr>
          </a:p>
          <a:p>
            <a:pPr lvl="0" fontAlgn="base">
              <a:spcBef>
                <a:spcPct val="0"/>
              </a:spcBef>
              <a:spcAft>
                <a:spcPct val="0"/>
              </a:spcAft>
            </a:pPr>
            <a:endParaRPr kumimoji="0" lang="en-GB"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ea typeface="Times New Roman" pitchFamily="18" charset="0"/>
              </a:rPr>
              <a:t>Always place the stove on the ground, never on a rock</a:t>
            </a:r>
            <a:r>
              <a:rPr kumimoji="0" lang="en-US" b="0" i="0" u="none" strike="noStrike" cap="none" normalizeH="0" dirty="0" smtClean="0">
                <a:ln>
                  <a:noFill/>
                </a:ln>
                <a:solidFill>
                  <a:schemeClr val="tx1"/>
                </a:solidFill>
                <a:effectLst/>
                <a:ea typeface="Times New Roman" pitchFamily="18" charset="0"/>
              </a:rPr>
              <a:t> </a:t>
            </a:r>
            <a:r>
              <a:rPr kumimoji="0" lang="en-US" b="0" i="0" u="none" strike="noStrike" cap="none" normalizeH="0" baseline="0" dirty="0" smtClean="0">
                <a:ln>
                  <a:noFill/>
                </a:ln>
                <a:solidFill>
                  <a:schemeClr val="tx1"/>
                </a:solidFill>
                <a:effectLst/>
                <a:ea typeface="Times New Roman" pitchFamily="18" charset="0"/>
              </a:rPr>
              <a:t>or other elevated surface</a:t>
            </a: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ea typeface="Times New Roman" pitchFamily="18" charset="0"/>
              </a:rPr>
              <a:t>Ensure the whole group is aware of hot pans and boiling water</a:t>
            </a:r>
          </a:p>
          <a:p>
            <a:pPr lvl="0" eaLnBrk="0" fontAlgn="base" hangingPunct="0">
              <a:spcBef>
                <a:spcPct val="0"/>
              </a:spcBef>
              <a:spcAft>
                <a:spcPct val="0"/>
              </a:spcAft>
            </a:pPr>
            <a:endParaRPr lang="en-US" dirty="0">
              <a:ea typeface="Times New Roman" pitchFamily="18" charset="0"/>
            </a:endParaRPr>
          </a:p>
          <a:p>
            <a:pPr lvl="0"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ea typeface="Times New Roman" pitchFamily="18" charset="0"/>
              </a:rPr>
              <a:t>Avoid spillages</a:t>
            </a: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endParaRP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ea typeface="Times New Roman" pitchFamily="18" charset="0"/>
              </a:rPr>
              <a:t>Always take burns seriously and report to a supervisor</a:t>
            </a:r>
            <a:endParaRPr kumimoji="0" lang="en-US" b="0" i="0" u="none" strike="noStrike" cap="none" normalizeH="0" baseline="0" dirty="0" smtClean="0">
              <a:ln>
                <a:noFill/>
              </a:ln>
              <a:solidFill>
                <a:schemeClr val="tx1"/>
              </a:solidFill>
              <a:effectLst/>
            </a:endParaRPr>
          </a:p>
        </p:txBody>
      </p:sp>
      <p:sp>
        <p:nvSpPr>
          <p:cNvPr id="8" name="TextBox 7"/>
          <p:cNvSpPr txBox="1"/>
          <p:nvPr/>
        </p:nvSpPr>
        <p:spPr>
          <a:xfrm>
            <a:off x="5964977" y="1448490"/>
            <a:ext cx="2952328" cy="5078313"/>
          </a:xfrm>
          <a:prstGeom prst="rect">
            <a:avLst/>
          </a:prstGeom>
          <a:noFill/>
        </p:spPr>
        <p:txBody>
          <a:bodyPr wrap="square" rtlCol="0">
            <a:spAutoFit/>
          </a:bodyPr>
          <a:lstStyle/>
          <a:p>
            <a:pPr lvl="0"/>
            <a:r>
              <a:rPr lang="en-US" b="1" dirty="0" smtClean="0">
                <a:cs typeface="Arial" pitchFamily="34" charset="0"/>
              </a:rPr>
              <a:t>Treatment:</a:t>
            </a:r>
          </a:p>
          <a:p>
            <a:pPr lvl="0"/>
            <a:endParaRPr lang="en-US" dirty="0"/>
          </a:p>
          <a:p>
            <a:pPr lvl="0">
              <a:buFont typeface="Arial" pitchFamily="34" charset="0"/>
              <a:buChar char="•"/>
            </a:pPr>
            <a:r>
              <a:rPr lang="en-US" dirty="0" smtClean="0">
                <a:cs typeface="Arial" pitchFamily="34" charset="0"/>
              </a:rPr>
              <a:t>Immerse </a:t>
            </a:r>
            <a:r>
              <a:rPr lang="en-US" dirty="0">
                <a:cs typeface="Arial" pitchFamily="34" charset="0"/>
              </a:rPr>
              <a:t>in cold, running water for at least 10 </a:t>
            </a:r>
            <a:r>
              <a:rPr lang="en-US" dirty="0" err="1" smtClean="0">
                <a:cs typeface="Arial" pitchFamily="34" charset="0"/>
              </a:rPr>
              <a:t>mins</a:t>
            </a:r>
            <a:endParaRPr lang="en-US" dirty="0" smtClean="0">
              <a:cs typeface="Arial" pitchFamily="34" charset="0"/>
            </a:endParaRPr>
          </a:p>
          <a:p>
            <a:pPr lvl="0"/>
            <a:r>
              <a:rPr lang="en-US" dirty="0" smtClean="0">
                <a:cs typeface="Arial" pitchFamily="34" charset="0"/>
              </a:rPr>
              <a:t> </a:t>
            </a:r>
          </a:p>
          <a:p>
            <a:pPr lvl="0"/>
            <a:endParaRPr lang="en-GB" dirty="0">
              <a:cs typeface="Arial" pitchFamily="34" charset="0"/>
            </a:endParaRPr>
          </a:p>
          <a:p>
            <a:pPr lvl="0">
              <a:buFont typeface="Arial" pitchFamily="34" charset="0"/>
              <a:buChar char="•"/>
            </a:pPr>
            <a:r>
              <a:rPr lang="en-US" dirty="0">
                <a:cs typeface="Arial" pitchFamily="34" charset="0"/>
              </a:rPr>
              <a:t>Remove any rings from fingers, watches or bracelets from </a:t>
            </a:r>
            <a:r>
              <a:rPr lang="en-US" dirty="0" smtClean="0">
                <a:cs typeface="Arial" pitchFamily="34" charset="0"/>
              </a:rPr>
              <a:t>wrists</a:t>
            </a:r>
          </a:p>
          <a:p>
            <a:pPr lvl="0"/>
            <a:endParaRPr lang="en-GB" dirty="0" smtClean="0">
              <a:cs typeface="Arial" pitchFamily="34" charset="0"/>
            </a:endParaRPr>
          </a:p>
          <a:p>
            <a:pPr lvl="0"/>
            <a:endParaRPr lang="en-GB" dirty="0">
              <a:cs typeface="Arial" pitchFamily="34" charset="0"/>
            </a:endParaRPr>
          </a:p>
          <a:p>
            <a:pPr lvl="0">
              <a:buFont typeface="Arial" pitchFamily="34" charset="0"/>
              <a:buChar char="•"/>
            </a:pPr>
            <a:r>
              <a:rPr lang="en-US" dirty="0" smtClean="0">
                <a:cs typeface="Arial" pitchFamily="34" charset="0"/>
              </a:rPr>
              <a:t>Cover </a:t>
            </a:r>
            <a:r>
              <a:rPr lang="en-US" dirty="0">
                <a:cs typeface="Arial" pitchFamily="34" charset="0"/>
              </a:rPr>
              <a:t>with a sterile, non-fluffy dressing, clear cling film or small plastic </a:t>
            </a:r>
            <a:r>
              <a:rPr lang="en-US" dirty="0" smtClean="0">
                <a:cs typeface="Arial" pitchFamily="34" charset="0"/>
              </a:rPr>
              <a:t>bag</a:t>
            </a:r>
          </a:p>
          <a:p>
            <a:pPr lvl="0"/>
            <a:endParaRPr lang="en-GB" dirty="0" smtClean="0">
              <a:cs typeface="Arial" pitchFamily="34" charset="0"/>
            </a:endParaRPr>
          </a:p>
          <a:p>
            <a:pPr lvl="0"/>
            <a:endParaRPr lang="en-GB" dirty="0">
              <a:cs typeface="Arial" pitchFamily="34" charset="0"/>
            </a:endParaRPr>
          </a:p>
          <a:p>
            <a:pPr lvl="0">
              <a:buFont typeface="Arial" pitchFamily="34" charset="0"/>
              <a:buChar char="•"/>
            </a:pPr>
            <a:r>
              <a:rPr lang="en-US" dirty="0">
                <a:cs typeface="Arial" pitchFamily="34" charset="0"/>
              </a:rPr>
              <a:t>DO NOT apply </a:t>
            </a:r>
            <a:r>
              <a:rPr lang="en-US" dirty="0" smtClean="0">
                <a:cs typeface="Arial" pitchFamily="34" charset="0"/>
              </a:rPr>
              <a:t>creams or  </a:t>
            </a:r>
            <a:r>
              <a:rPr lang="en-US" dirty="0">
                <a:cs typeface="Arial" pitchFamily="34" charset="0"/>
              </a:rPr>
              <a:t>lotions </a:t>
            </a:r>
            <a:r>
              <a:rPr lang="en-US" dirty="0" smtClean="0">
                <a:cs typeface="Arial" pitchFamily="34" charset="0"/>
              </a:rPr>
              <a:t>to </a:t>
            </a:r>
            <a:r>
              <a:rPr lang="en-US" dirty="0">
                <a:cs typeface="Arial" pitchFamily="34" charset="0"/>
              </a:rPr>
              <a:t>the injury</a:t>
            </a:r>
            <a:endParaRPr lang="en-GB" dirty="0">
              <a:cs typeface="Arial"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37" t="16716" r="31202" b="9420"/>
          <a:stretch/>
        </p:blipFill>
        <p:spPr bwMode="auto">
          <a:xfrm>
            <a:off x="3411771" y="3144623"/>
            <a:ext cx="2503055" cy="36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422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1000"/>
                                        <p:tgtEl>
                                          <p:spTgt spid="6">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box(in)">
                                      <p:cBhvr>
                                        <p:cTn id="15" dur="1000"/>
                                        <p:tgtEl>
                                          <p:spTgt spid="6">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box(in)">
                                      <p:cBhvr>
                                        <p:cTn id="18" dur="1000"/>
                                        <p:tgtEl>
                                          <p:spTgt spid="6">
                                            <p:txEl>
                                              <p:pRg st="8" end="8"/>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Effect transition="in" filter="box(in)">
                                      <p:cBhvr>
                                        <p:cTn id="21" dur="1000"/>
                                        <p:tgtEl>
                                          <p:spTgt spid="6">
                                            <p:txEl>
                                              <p:pRg st="10" end="1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13" end="13"/>
                                            </p:txEl>
                                          </p:spTgt>
                                        </p:tgtEl>
                                        <p:attrNameLst>
                                          <p:attrName>style.visibility</p:attrName>
                                        </p:attrNameLst>
                                      </p:cBhvr>
                                      <p:to>
                                        <p:strVal val="visible"/>
                                      </p:to>
                                    </p:set>
                                    <p:animEffect transition="in" filter="box(in)">
                                      <p:cBhvr>
                                        <p:cTn id="24" dur="1000"/>
                                        <p:tgtEl>
                                          <p:spTgt spid="6">
                                            <p:txEl>
                                              <p:pRg st="13" end="1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ox(in)">
                                      <p:cBhvr>
                                        <p:cTn id="29" dur="1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ox(in)">
                                      <p:cBhvr>
                                        <p:cTn id="34" dur="1000"/>
                                        <p:tgtEl>
                                          <p:spTgt spid="8">
                                            <p:txEl>
                                              <p:pRg st="2" end="2"/>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ox(in)">
                                      <p:cBhvr>
                                        <p:cTn id="37" dur="1000"/>
                                        <p:tgtEl>
                                          <p:spTgt spid="8">
                                            <p:txEl>
                                              <p:pRg st="3" end="3"/>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box(in)">
                                      <p:cBhvr>
                                        <p:cTn id="40" dur="1000"/>
                                        <p:tgtEl>
                                          <p:spTgt spid="8">
                                            <p:txEl>
                                              <p:pRg st="5" end="5"/>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box(in)">
                                      <p:cBhvr>
                                        <p:cTn id="43" dur="1000"/>
                                        <p:tgtEl>
                                          <p:spTgt spid="8">
                                            <p:txEl>
                                              <p:pRg st="8" end="8"/>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box(in)">
                                      <p:cBhvr>
                                        <p:cTn id="46" dur="1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772400" cy="1470025"/>
          </a:xfrm>
        </p:spPr>
        <p:txBody>
          <a:bodyPr>
            <a:normAutofit/>
          </a:bodyPr>
          <a:lstStyle/>
          <a:p>
            <a:r>
              <a:rPr lang="en-GB" sz="5400" b="1" dirty="0" smtClean="0">
                <a:solidFill>
                  <a:srgbClr val="FF0000"/>
                </a:solidFill>
              </a:rPr>
              <a:t>Blisters</a:t>
            </a:r>
            <a:endParaRPr lang="en-GB" sz="5400" b="1" dirty="0">
              <a:solidFill>
                <a:srgbClr val="FF0000"/>
              </a:solidFill>
            </a:endParaRPr>
          </a:p>
        </p:txBody>
      </p:sp>
      <p:pic>
        <p:nvPicPr>
          <p:cNvPr id="5" name="Picture 4" descr="http://64.143.176.9/library/healthguide/en-us/images/media/medical/hw/hwkb17_072.jpg"/>
          <p:cNvPicPr/>
          <p:nvPr/>
        </p:nvPicPr>
        <p:blipFill>
          <a:blip r:embed="rId4" cstate="print"/>
          <a:srcRect/>
          <a:stretch>
            <a:fillRect/>
          </a:stretch>
        </p:blipFill>
        <p:spPr bwMode="auto">
          <a:xfrm>
            <a:off x="3387849" y="2735267"/>
            <a:ext cx="2336279" cy="1777127"/>
          </a:xfrm>
          <a:prstGeom prst="rect">
            <a:avLst/>
          </a:prstGeom>
          <a:noFill/>
          <a:ln w="9525">
            <a:noFill/>
            <a:miter lim="800000"/>
            <a:headEnd/>
            <a:tailEnd/>
          </a:ln>
        </p:spPr>
      </p:pic>
      <p:sp>
        <p:nvSpPr>
          <p:cNvPr id="6" name="TextBox 5"/>
          <p:cNvSpPr txBox="1"/>
          <p:nvPr/>
        </p:nvSpPr>
        <p:spPr>
          <a:xfrm>
            <a:off x="425292" y="1484784"/>
            <a:ext cx="3168352" cy="5355312"/>
          </a:xfrm>
          <a:prstGeom prst="rect">
            <a:avLst/>
          </a:prstGeom>
          <a:noFill/>
          <a:ln>
            <a:noFill/>
          </a:ln>
        </p:spPr>
        <p:txBody>
          <a:bodyPr wrap="square" rtlCol="0">
            <a:spAutoFit/>
          </a:bodyPr>
          <a:lstStyle/>
          <a:p>
            <a:r>
              <a:rPr lang="en-GB" b="1" dirty="0" smtClean="0">
                <a:cs typeface="Arial" pitchFamily="34" charset="0"/>
              </a:rPr>
              <a:t>Prevention: </a:t>
            </a:r>
          </a:p>
          <a:p>
            <a:endParaRPr lang="en-GB" dirty="0" smtClean="0"/>
          </a:p>
          <a:p>
            <a:pPr>
              <a:buFont typeface="Arial" pitchFamily="34" charset="0"/>
              <a:buChar char="•"/>
            </a:pPr>
            <a:r>
              <a:rPr lang="en-GB" dirty="0" smtClean="0">
                <a:cs typeface="Arial" pitchFamily="34" charset="0"/>
              </a:rPr>
              <a:t>Ensure footwear is broken in</a:t>
            </a:r>
          </a:p>
          <a:p>
            <a:endParaRPr lang="en-GB" dirty="0" smtClean="0">
              <a:cs typeface="Arial" pitchFamily="34" charset="0"/>
            </a:endParaRPr>
          </a:p>
          <a:p>
            <a:endParaRPr lang="en-GB" dirty="0" smtClean="0">
              <a:cs typeface="Arial" pitchFamily="34" charset="0"/>
            </a:endParaRPr>
          </a:p>
          <a:p>
            <a:endParaRPr lang="en-GB" dirty="0" smtClean="0">
              <a:cs typeface="Arial" pitchFamily="34" charset="0"/>
            </a:endParaRPr>
          </a:p>
          <a:p>
            <a:pPr>
              <a:buFont typeface="Arial" pitchFamily="34" charset="0"/>
              <a:buChar char="•"/>
            </a:pPr>
            <a:r>
              <a:rPr lang="en-GB" dirty="0" smtClean="0">
                <a:cs typeface="Arial" pitchFamily="34" charset="0"/>
              </a:rPr>
              <a:t>Wear good walking socks, clean &amp; dry</a:t>
            </a:r>
          </a:p>
          <a:p>
            <a:endParaRPr lang="en-GB" dirty="0" smtClean="0">
              <a:cs typeface="Arial" pitchFamily="34" charset="0"/>
            </a:endParaRPr>
          </a:p>
          <a:p>
            <a:endParaRPr lang="en-GB" dirty="0" smtClean="0">
              <a:cs typeface="Arial" pitchFamily="34" charset="0"/>
            </a:endParaRPr>
          </a:p>
          <a:p>
            <a:endParaRPr lang="en-GB" dirty="0" smtClean="0">
              <a:cs typeface="Arial" pitchFamily="34" charset="0"/>
            </a:endParaRPr>
          </a:p>
          <a:p>
            <a:pPr>
              <a:buFont typeface="Arial" pitchFamily="34" charset="0"/>
              <a:buChar char="•"/>
            </a:pPr>
            <a:r>
              <a:rPr lang="en-GB" dirty="0" smtClean="0">
                <a:cs typeface="Arial" pitchFamily="34" charset="0"/>
              </a:rPr>
              <a:t>Change into dry socks &amp; different footwear at campsite</a:t>
            </a:r>
          </a:p>
          <a:p>
            <a:endParaRPr lang="en-GB" dirty="0" smtClean="0">
              <a:cs typeface="Arial" pitchFamily="34" charset="0"/>
            </a:endParaRPr>
          </a:p>
          <a:p>
            <a:endParaRPr lang="en-GB" dirty="0" smtClean="0">
              <a:cs typeface="Arial" pitchFamily="34" charset="0"/>
            </a:endParaRPr>
          </a:p>
          <a:p>
            <a:endParaRPr lang="en-GB" dirty="0" smtClean="0">
              <a:cs typeface="Arial" pitchFamily="34" charset="0"/>
            </a:endParaRPr>
          </a:p>
          <a:p>
            <a:pPr>
              <a:buFont typeface="Arial" pitchFamily="34" charset="0"/>
              <a:buChar char="•"/>
            </a:pPr>
            <a:r>
              <a:rPr lang="en-GB" dirty="0" smtClean="0">
                <a:cs typeface="Arial" pitchFamily="34" charset="0"/>
              </a:rPr>
              <a:t>STOP IMMEDIATELY if you begin to feel discomfort</a:t>
            </a:r>
            <a:endParaRPr lang="en-GB" dirty="0">
              <a:cs typeface="Arial" pitchFamily="34" charset="0"/>
            </a:endParaRPr>
          </a:p>
          <a:p>
            <a:endParaRPr lang="en-GB" dirty="0"/>
          </a:p>
        </p:txBody>
      </p:sp>
      <p:sp>
        <p:nvSpPr>
          <p:cNvPr id="7" name="TextBox 6"/>
          <p:cNvSpPr txBox="1"/>
          <p:nvPr/>
        </p:nvSpPr>
        <p:spPr>
          <a:xfrm>
            <a:off x="5724128" y="1412776"/>
            <a:ext cx="3419872" cy="3754874"/>
          </a:xfrm>
          <a:prstGeom prst="rect">
            <a:avLst/>
          </a:prstGeom>
          <a:noFill/>
        </p:spPr>
        <p:txBody>
          <a:bodyPr wrap="square" rtlCol="0">
            <a:spAutoFit/>
          </a:bodyPr>
          <a:lstStyle/>
          <a:p>
            <a:endParaRPr lang="en-GB" b="1" dirty="0" smtClean="0">
              <a:cs typeface="Arial" pitchFamily="34" charset="0"/>
            </a:endParaRPr>
          </a:p>
          <a:p>
            <a:r>
              <a:rPr lang="en-GB" b="1" dirty="0" smtClean="0">
                <a:cs typeface="Arial" pitchFamily="34" charset="0"/>
              </a:rPr>
              <a:t>Treatment</a:t>
            </a:r>
            <a:r>
              <a:rPr lang="en-GB" dirty="0" smtClean="0"/>
              <a:t>:</a:t>
            </a:r>
          </a:p>
          <a:p>
            <a:endParaRPr lang="en-GB" dirty="0" smtClean="0"/>
          </a:p>
          <a:p>
            <a:endParaRPr lang="en-GB" dirty="0"/>
          </a:p>
          <a:p>
            <a:r>
              <a:rPr lang="en-GB" dirty="0" smtClean="0">
                <a:cs typeface="Arial" pitchFamily="34" charset="0"/>
              </a:rPr>
              <a:t>If friction but no blister – cover affected &amp; surrounding area with plaster, or other thin adhesive tape</a:t>
            </a:r>
          </a:p>
          <a:p>
            <a:endParaRPr lang="en-GB" dirty="0" smtClean="0">
              <a:cs typeface="Arial" pitchFamily="34" charset="0"/>
            </a:endParaRPr>
          </a:p>
          <a:p>
            <a:endParaRPr lang="en-GB" dirty="0">
              <a:cs typeface="Arial" pitchFamily="34" charset="0"/>
            </a:endParaRPr>
          </a:p>
          <a:p>
            <a:endParaRPr lang="en-GB" dirty="0" smtClean="0">
              <a:cs typeface="Arial" pitchFamily="34" charset="0"/>
            </a:endParaRPr>
          </a:p>
          <a:p>
            <a:r>
              <a:rPr lang="en-GB" dirty="0" smtClean="0">
                <a:cs typeface="Arial" pitchFamily="34" charset="0"/>
              </a:rPr>
              <a:t>If blister has developed, pad it &amp; apply clean dressing</a:t>
            </a:r>
            <a:endParaRPr lang="en-GB" dirty="0">
              <a:cs typeface="Arial" pitchFamily="34" charset="0"/>
            </a:endParaRPr>
          </a:p>
        </p:txBody>
      </p:sp>
      <p:pic>
        <p:nvPicPr>
          <p:cNvPr id="1026" name="Picture 2" descr="http://www.foothealthcare.com/oldImages/blist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7849" y="5167649"/>
            <a:ext cx="2407145" cy="16047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57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 calcmode="lin" valueType="num">
                                      <p:cBhvr additive="base">
                                        <p:cTn id="15" dur="2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anim calcmode="lin" valueType="num">
                                      <p:cBhvr additive="base">
                                        <p:cTn id="19" dur="20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 calcmode="lin" valueType="num">
                                      <p:cBhvr additive="base">
                                        <p:cTn id="36"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 Footwear </a:t>
            </a:r>
            <a:endParaRPr lang="en-GB" dirty="0"/>
          </a:p>
        </p:txBody>
      </p:sp>
      <p:grpSp>
        <p:nvGrpSpPr>
          <p:cNvPr id="6" name="Group 5"/>
          <p:cNvGrpSpPr/>
          <p:nvPr/>
        </p:nvGrpSpPr>
        <p:grpSpPr>
          <a:xfrm>
            <a:off x="5357986" y="3278974"/>
            <a:ext cx="2952328" cy="3438851"/>
            <a:chOff x="5004048" y="1669580"/>
            <a:chExt cx="2952328" cy="3438851"/>
          </a:xfrm>
        </p:grpSpPr>
        <p:pic>
          <p:nvPicPr>
            <p:cNvPr id="1028" name="Picture 4" descr="http://www.townsandtrails.com/images/salomonrunner/salo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69580"/>
              <a:ext cx="2952328" cy="29523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04048" y="4708321"/>
              <a:ext cx="28544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spc="150" dirty="0" smtClean="0">
                  <a:ln w="11430"/>
                  <a:solidFill>
                    <a:srgbClr val="F8F8F8"/>
                  </a:solidFill>
                  <a:effectLst>
                    <a:outerShdw blurRad="25400" algn="tl" rotWithShape="0">
                      <a:srgbClr val="000000">
                        <a:alpha val="43000"/>
                      </a:srgbClr>
                    </a:outerShdw>
                  </a:effectLst>
                </a:rPr>
                <a:t>Approach </a:t>
              </a:r>
              <a:r>
                <a:rPr lang="en-US" sz="2000" b="1" cap="none" spc="150" dirty="0" smtClean="0">
                  <a:ln w="11430"/>
                  <a:solidFill>
                    <a:srgbClr val="F8F8F8"/>
                  </a:solidFill>
                  <a:effectLst>
                    <a:outerShdw blurRad="25400" algn="tl" rotWithShape="0">
                      <a:srgbClr val="000000">
                        <a:alpha val="43000"/>
                      </a:srgbClr>
                    </a:outerShdw>
                  </a:effectLst>
                </a:rPr>
                <a:t>shoes</a:t>
              </a:r>
              <a:endParaRPr lang="en-US" sz="2000" b="1" cap="none" spc="150" dirty="0">
                <a:ln w="11430"/>
                <a:solidFill>
                  <a:srgbClr val="F8F8F8"/>
                </a:solidFill>
                <a:effectLst>
                  <a:outerShdw blurRad="25400" algn="tl" rotWithShape="0">
                    <a:srgbClr val="000000">
                      <a:alpha val="43000"/>
                    </a:srgbClr>
                  </a:outerShdw>
                </a:effectLst>
              </a:endParaRPr>
            </a:p>
          </p:txBody>
        </p:sp>
      </p:grpSp>
      <p:pic>
        <p:nvPicPr>
          <p:cNvPr id="1030" name="Picture 6" descr="http://www.sopel.co.uk/Images/cross-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5850955"/>
            <a:ext cx="1280124" cy="12112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27898" y="3284984"/>
            <a:ext cx="3234796" cy="3777209"/>
            <a:chOff x="395536" y="1669580"/>
            <a:chExt cx="3234796" cy="3777209"/>
          </a:xfrm>
        </p:grpSpPr>
        <p:pic>
          <p:nvPicPr>
            <p:cNvPr id="1026" name="Picture 2" descr="http://images.sportsshoes.com/product/S/SAL186/SAL186_1000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46" y="1669580"/>
              <a:ext cx="2900586" cy="2900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9746" y="4705651"/>
              <a:ext cx="28544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000" b="1" cap="none" spc="150" dirty="0" smtClean="0">
                  <a:ln w="11430"/>
                  <a:solidFill>
                    <a:srgbClr val="F8F8F8"/>
                  </a:solidFill>
                  <a:effectLst>
                    <a:outerShdw blurRad="25400" algn="tl" rotWithShape="0">
                      <a:srgbClr val="000000">
                        <a:alpha val="43000"/>
                      </a:srgbClr>
                    </a:outerShdw>
                  </a:effectLst>
                </a:rPr>
                <a:t>Walking Boots</a:t>
              </a:r>
              <a:endParaRPr lang="en-US" sz="2000" b="1" cap="none" spc="150" dirty="0">
                <a:ln w="11430"/>
                <a:solidFill>
                  <a:srgbClr val="F8F8F8"/>
                </a:solidFill>
                <a:effectLst>
                  <a:outerShdw blurRad="25400" algn="tl" rotWithShape="0">
                    <a:srgbClr val="000000">
                      <a:alpha val="43000"/>
                    </a:srgbClr>
                  </a:outerShdw>
                </a:effectLst>
              </a:endParaRPr>
            </a:p>
          </p:txBody>
        </p:sp>
        <p:pic>
          <p:nvPicPr>
            <p:cNvPr id="1032" name="Picture 8" descr="http://www.designdownloader.com/item/pngl/check_15/check_15-20110903141426-00021.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5536" y="3797029"/>
              <a:ext cx="1649760" cy="1649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www.c-prodirect.co.uk/images/company/double-layered-sock_illus_combin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7286" y="1301995"/>
            <a:ext cx="4468930" cy="17669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8242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cs typeface="Arial" pitchFamily="34" charset="0"/>
              </a:rPr>
              <a:t>Sunburn</a:t>
            </a:r>
            <a:endParaRPr lang="en-GB" sz="5400" b="1" dirty="0">
              <a:solidFill>
                <a:srgbClr val="FF0000"/>
              </a:solidFill>
              <a:cs typeface="Arial" pitchFamily="34" charset="0"/>
            </a:endParaRPr>
          </a:p>
        </p:txBody>
      </p:sp>
      <p:pic>
        <p:nvPicPr>
          <p:cNvPr id="4" name="Content Placeholder 3" descr="http://blog.nj.com/beach/sunburn.jpg"/>
          <p:cNvPicPr>
            <a:picLocks noGrp="1"/>
          </p:cNvPicPr>
          <p:nvPr>
            <p:ph idx="1"/>
          </p:nvPr>
        </p:nvPicPr>
        <p:blipFill>
          <a:blip r:embed="rId3" cstate="print"/>
          <a:srcRect/>
          <a:stretch>
            <a:fillRect/>
          </a:stretch>
        </p:blipFill>
        <p:spPr bwMode="auto">
          <a:xfrm>
            <a:off x="4427984" y="1916832"/>
            <a:ext cx="4392488" cy="3600400"/>
          </a:xfrm>
          <a:prstGeom prst="rect">
            <a:avLst/>
          </a:prstGeom>
          <a:noFill/>
          <a:ln w="9525">
            <a:noFill/>
            <a:miter lim="800000"/>
            <a:headEnd/>
            <a:tailEnd/>
          </a:ln>
        </p:spPr>
      </p:pic>
      <p:sp>
        <p:nvSpPr>
          <p:cNvPr id="7" name="TextBox 6"/>
          <p:cNvSpPr txBox="1"/>
          <p:nvPr/>
        </p:nvSpPr>
        <p:spPr>
          <a:xfrm>
            <a:off x="467544" y="1484784"/>
            <a:ext cx="3672408" cy="4524315"/>
          </a:xfrm>
          <a:prstGeom prst="rect">
            <a:avLst/>
          </a:prstGeom>
          <a:noFill/>
        </p:spPr>
        <p:txBody>
          <a:bodyPr wrap="square" rtlCol="0">
            <a:spAutoFit/>
          </a:bodyPr>
          <a:lstStyle/>
          <a:p>
            <a:r>
              <a:rPr lang="en-GB" sz="2400" b="1" dirty="0" smtClean="0">
                <a:cs typeface="Arial" pitchFamily="34" charset="0"/>
              </a:rPr>
              <a:t>Prevention:</a:t>
            </a:r>
          </a:p>
          <a:p>
            <a:endParaRPr lang="en-GB" sz="2400" dirty="0">
              <a:cs typeface="Arial" pitchFamily="34" charset="0"/>
            </a:endParaRPr>
          </a:p>
          <a:p>
            <a:pPr>
              <a:buFont typeface="Arial" pitchFamily="34" charset="0"/>
              <a:buChar char="•"/>
            </a:pPr>
            <a:r>
              <a:rPr lang="en-GB" sz="2400" dirty="0" smtClean="0">
                <a:cs typeface="Arial" pitchFamily="34" charset="0"/>
              </a:rPr>
              <a:t>Cover up</a:t>
            </a:r>
          </a:p>
          <a:p>
            <a:endParaRPr lang="en-GB" sz="2400" dirty="0" smtClean="0">
              <a:cs typeface="Arial" pitchFamily="34" charset="0"/>
            </a:endParaRPr>
          </a:p>
          <a:p>
            <a:pPr>
              <a:buFont typeface="Arial" pitchFamily="34" charset="0"/>
              <a:buChar char="•"/>
            </a:pPr>
            <a:r>
              <a:rPr lang="en-GB" sz="2400" dirty="0" smtClean="0">
                <a:cs typeface="Arial" pitchFamily="34" charset="0"/>
              </a:rPr>
              <a:t>Apply water-resistant sun block every few hours</a:t>
            </a:r>
          </a:p>
          <a:p>
            <a:endParaRPr lang="en-GB" sz="2400" dirty="0">
              <a:cs typeface="Arial" pitchFamily="34" charset="0"/>
            </a:endParaRPr>
          </a:p>
          <a:p>
            <a:endParaRPr lang="en-GB" sz="2400" dirty="0" smtClean="0">
              <a:cs typeface="Arial" pitchFamily="34" charset="0"/>
            </a:endParaRPr>
          </a:p>
          <a:p>
            <a:r>
              <a:rPr lang="en-GB" sz="2400" b="1" dirty="0" smtClean="0">
                <a:cs typeface="Arial" pitchFamily="34" charset="0"/>
              </a:rPr>
              <a:t>Treatment:</a:t>
            </a:r>
          </a:p>
          <a:p>
            <a:endParaRPr lang="en-GB" sz="2400" dirty="0">
              <a:cs typeface="Arial" pitchFamily="34" charset="0"/>
            </a:endParaRPr>
          </a:p>
          <a:p>
            <a:pPr>
              <a:buFont typeface="Arial" pitchFamily="34" charset="0"/>
              <a:buChar char="•"/>
            </a:pPr>
            <a:r>
              <a:rPr lang="en-GB" sz="2400" dirty="0" smtClean="0">
                <a:cs typeface="Arial" pitchFamily="34" charset="0"/>
              </a:rPr>
              <a:t>Treat as a minor burn and inform your supervisor</a:t>
            </a:r>
            <a:endParaRPr lang="en-GB" sz="2400" dirty="0">
              <a:cs typeface="Arial" pitchFamily="34" charset="0"/>
            </a:endParaRPr>
          </a:p>
        </p:txBody>
      </p:sp>
    </p:spTree>
    <p:custDataLst>
      <p:tags r:id="rId1"/>
    </p:custDataLst>
    <p:extLst>
      <p:ext uri="{BB962C8B-B14F-4D97-AF65-F5344CB8AC3E}">
        <p14:creationId xmlns:p14="http://schemas.microsoft.com/office/powerpoint/2010/main" val="3035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10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10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animEffect transition="in" filter="blinds(horizontal)">
                                      <p:cBhvr>
                                        <p:cTn id="15" dur="1000"/>
                                        <p:tgtEl>
                                          <p:spTgt spid="7">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9" end="9"/>
                                            </p:txEl>
                                          </p:spTgt>
                                        </p:tgtEl>
                                        <p:attrNameLst>
                                          <p:attrName>style.visibility</p:attrName>
                                        </p:attrNameLst>
                                      </p:cBhvr>
                                      <p:to>
                                        <p:strVal val="visible"/>
                                      </p:to>
                                    </p:set>
                                    <p:animEffect transition="in" filter="blinds(horizontal)">
                                      <p:cBhvr>
                                        <p:cTn id="20"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797</Words>
  <Application>Microsoft Office PowerPoint</Application>
  <PresentationFormat>On-screen Show (4:3)</PresentationFormat>
  <Paragraphs>193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inherit</vt:lpstr>
      <vt:lpstr>Times New Roman</vt:lpstr>
      <vt:lpstr>Office Theme</vt:lpstr>
      <vt:lpstr>First Aid and Expedition Safety</vt:lpstr>
      <vt:lpstr>Prevention</vt:lpstr>
      <vt:lpstr>PowerPoint Presentation</vt:lpstr>
      <vt:lpstr>Most likely/common</vt:lpstr>
      <vt:lpstr>Minor Cuts &amp; Abrasions</vt:lpstr>
      <vt:lpstr>Minor Burns &amp; Scalds</vt:lpstr>
      <vt:lpstr>Blisters</vt:lpstr>
      <vt:lpstr>Correct Footwear </vt:lpstr>
      <vt:lpstr>Sunburn</vt:lpstr>
      <vt:lpstr>Insect Bites</vt:lpstr>
      <vt:lpstr>PowerPoint Presentation</vt:lpstr>
      <vt:lpstr>Mosquito Head Net</vt:lpstr>
      <vt:lpstr>Hypothermia – too COLD Core temp drops below 35˚C (95˚F)</vt:lpstr>
      <vt:lpstr>Hyperthermia – too HOT Core temp goes above 37.5–38.3°C (100–101°F)  </vt:lpstr>
      <vt:lpstr>Twists and Sprains</vt:lpstr>
      <vt:lpstr>Breaks/Fracture</vt:lpstr>
      <vt:lpstr>Head Injury</vt:lpstr>
      <vt:lpstr>Unresponsive </vt:lpstr>
      <vt:lpstr>Cattle</vt:lpstr>
      <vt:lpstr>PowerPoint Presentation</vt:lpstr>
      <vt:lpstr>Lightning</vt:lpstr>
      <vt:lpstr>Options if something goes wrong for example: lost, angry farmer/public</vt:lpstr>
      <vt:lpstr>First Aid Kit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 and Expedition Safety</dc:title>
  <dc:creator>ICT</dc:creator>
  <cp:lastModifiedBy>S Austin</cp:lastModifiedBy>
  <cp:revision>41</cp:revision>
  <cp:lastPrinted>2014-02-24T11:45:53Z</cp:lastPrinted>
  <dcterms:created xsi:type="dcterms:W3CDTF">2013-02-04T07:59:42Z</dcterms:created>
  <dcterms:modified xsi:type="dcterms:W3CDTF">2020-01-20T09:50:40Z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-1251409240</vt:i4>
  </property>
  <property fmtid="{D5CDD505-2E9C-101B-9397-08002B2CF9AE}" pid="3" name="_NewReviewCycle">
    <vt:lpwstr/>
  </property>
  <property fmtid="{D5CDD505-2E9C-101B-9397-08002B2CF9AE}" pid="4" name="_EmailSubject">
    <vt:lpwstr>First Aid DOE</vt:lpwstr>
  </property>
  <property fmtid="{D5CDD505-2E9C-101B-9397-08002B2CF9AE}" pid="5" name="_AuthorEmail">
    <vt:lpwstr>AMolyneux@whitbyhs.cheshire.sch.uk</vt:lpwstr>
  </property>
  <property fmtid="{D5CDD505-2E9C-101B-9397-08002B2CF9AE}" pid="6" name="_AuthorEmailDisplayName">
    <vt:lpwstr>A Molyneux</vt:lpwstr>
  </property>
</Properties>
</file>