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9" r:id="rId2"/>
    <p:sldId id="256" r:id="rId3"/>
    <p:sldId id="400" r:id="rId4"/>
    <p:sldId id="386" r:id="rId5"/>
    <p:sldId id="404" r:id="rId6"/>
    <p:sldId id="401" r:id="rId7"/>
    <p:sldId id="425" r:id="rId8"/>
    <p:sldId id="403" r:id="rId9"/>
    <p:sldId id="437" r:id="rId10"/>
    <p:sldId id="300" r:id="rId11"/>
    <p:sldId id="326" r:id="rId12"/>
    <p:sldId id="427" r:id="rId13"/>
    <p:sldId id="426" r:id="rId14"/>
    <p:sldId id="405" r:id="rId15"/>
    <p:sldId id="406" r:id="rId16"/>
    <p:sldId id="439" r:id="rId17"/>
    <p:sldId id="440" r:id="rId18"/>
    <p:sldId id="422" r:id="rId19"/>
    <p:sldId id="268" r:id="rId20"/>
    <p:sldId id="424" r:id="rId21"/>
    <p:sldId id="428" r:id="rId22"/>
    <p:sldId id="429" r:id="rId23"/>
    <p:sldId id="431" r:id="rId24"/>
    <p:sldId id="435" r:id="rId25"/>
    <p:sldId id="438" r:id="rId26"/>
    <p:sldId id="430" r:id="rId27"/>
    <p:sldId id="387" r:id="rId28"/>
    <p:sldId id="398" r:id="rId29"/>
    <p:sldId id="432" r:id="rId30"/>
    <p:sldId id="434" r:id="rId31"/>
    <p:sldId id="399" r:id="rId32"/>
    <p:sldId id="264" r:id="rId33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1E6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ECFA3-40B6-7849-9318-7AB80702CFC7}" v="92" dt="2020-09-29T21:43:40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9" autoAdjust="0"/>
    <p:restoredTop sz="94663" autoAdjust="0"/>
  </p:normalViewPr>
  <p:slideViewPr>
    <p:cSldViewPr snapToGrid="0" showGuides="1">
      <p:cViewPr varScale="1">
        <p:scale>
          <a:sx n="63" d="100"/>
          <a:sy n="63" d="100"/>
        </p:scale>
        <p:origin x="216" y="776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le Laverge" userId="fab0384f-84d8-43ee-82cd-ae7c8a9cb280" providerId="ADAL" clId="{124ECFA3-40B6-7849-9318-7AB80702CFC7}"/>
    <pc:docChg chg="undo custSel addSld delSld modSld sldOrd">
      <pc:chgData name="Jelle Laverge" userId="fab0384f-84d8-43ee-82cd-ae7c8a9cb280" providerId="ADAL" clId="{124ECFA3-40B6-7849-9318-7AB80702CFC7}" dt="2020-09-30T13:49:12.204" v="72" actId="2696"/>
      <pc:docMkLst>
        <pc:docMk/>
      </pc:docMkLst>
      <pc:sldChg chg="del">
        <pc:chgData name="Jelle Laverge" userId="fab0384f-84d8-43ee-82cd-ae7c8a9cb280" providerId="ADAL" clId="{124ECFA3-40B6-7849-9318-7AB80702CFC7}" dt="2020-09-29T21:41:20.548" v="40" actId="2696"/>
        <pc:sldMkLst>
          <pc:docMk/>
          <pc:sldMk cId="667392063" sldId="300"/>
        </pc:sldMkLst>
      </pc:sldChg>
      <pc:sldChg chg="add">
        <pc:chgData name="Jelle Laverge" userId="fab0384f-84d8-43ee-82cd-ae7c8a9cb280" providerId="ADAL" clId="{124ECFA3-40B6-7849-9318-7AB80702CFC7}" dt="2020-09-29T21:41:36.198" v="42"/>
        <pc:sldMkLst>
          <pc:docMk/>
          <pc:sldMk cId="4222998558" sldId="300"/>
        </pc:sldMkLst>
      </pc:sldChg>
      <pc:sldChg chg="add">
        <pc:chgData name="Jelle Laverge" userId="fab0384f-84d8-43ee-82cd-ae7c8a9cb280" providerId="ADAL" clId="{124ECFA3-40B6-7849-9318-7AB80702CFC7}" dt="2020-09-29T21:41:36.198" v="42"/>
        <pc:sldMkLst>
          <pc:docMk/>
          <pc:sldMk cId="2101300446" sldId="326"/>
        </pc:sldMkLst>
      </pc:sldChg>
      <pc:sldChg chg="del">
        <pc:chgData name="Jelle Laverge" userId="fab0384f-84d8-43ee-82cd-ae7c8a9cb280" providerId="ADAL" clId="{124ECFA3-40B6-7849-9318-7AB80702CFC7}" dt="2020-09-29T21:41:20.671" v="41" actId="2696"/>
        <pc:sldMkLst>
          <pc:docMk/>
          <pc:sldMk cId="3718440517" sldId="326"/>
        </pc:sldMkLst>
      </pc:sldChg>
      <pc:sldChg chg="del">
        <pc:chgData name="Jelle Laverge" userId="fab0384f-84d8-43ee-82cd-ae7c8a9cb280" providerId="ADAL" clId="{124ECFA3-40B6-7849-9318-7AB80702CFC7}" dt="2020-09-30T13:49:12.204" v="72" actId="2696"/>
        <pc:sldMkLst>
          <pc:docMk/>
          <pc:sldMk cId="3396852208" sldId="402"/>
        </pc:sldMkLst>
      </pc:sldChg>
      <pc:sldChg chg="ord">
        <pc:chgData name="Jelle Laverge" userId="fab0384f-84d8-43ee-82cd-ae7c8a9cb280" providerId="ADAL" clId="{124ECFA3-40B6-7849-9318-7AB80702CFC7}" dt="2020-09-29T21:42:22.038" v="48" actId="20578"/>
        <pc:sldMkLst>
          <pc:docMk/>
          <pc:sldMk cId="302896716" sldId="403"/>
        </pc:sldMkLst>
      </pc:sldChg>
      <pc:sldChg chg="add">
        <pc:chgData name="Jelle Laverge" userId="fab0384f-84d8-43ee-82cd-ae7c8a9cb280" providerId="ADAL" clId="{124ECFA3-40B6-7849-9318-7AB80702CFC7}" dt="2020-09-29T21:42:35.676" v="50"/>
        <pc:sldMkLst>
          <pc:docMk/>
          <pc:sldMk cId="1454035459" sldId="405"/>
        </pc:sldMkLst>
      </pc:sldChg>
      <pc:sldChg chg="del">
        <pc:chgData name="Jelle Laverge" userId="fab0384f-84d8-43ee-82cd-ae7c8a9cb280" providerId="ADAL" clId="{124ECFA3-40B6-7849-9318-7AB80702CFC7}" dt="2020-09-29T21:42:26.354" v="49" actId="2696"/>
        <pc:sldMkLst>
          <pc:docMk/>
          <pc:sldMk cId="2449315496" sldId="405"/>
        </pc:sldMkLst>
      </pc:sldChg>
      <pc:sldChg chg="delSp mod">
        <pc:chgData name="Jelle Laverge" userId="fab0384f-84d8-43ee-82cd-ae7c8a9cb280" providerId="ADAL" clId="{124ECFA3-40B6-7849-9318-7AB80702CFC7}" dt="2020-09-29T21:40:49.358" v="36" actId="478"/>
        <pc:sldMkLst>
          <pc:docMk/>
          <pc:sldMk cId="700495797" sldId="406"/>
        </pc:sldMkLst>
        <pc:spChg chg="del">
          <ac:chgData name="Jelle Laverge" userId="fab0384f-84d8-43ee-82cd-ae7c8a9cb280" providerId="ADAL" clId="{124ECFA3-40B6-7849-9318-7AB80702CFC7}" dt="2020-09-29T21:40:49.358" v="36" actId="478"/>
          <ac:spMkLst>
            <pc:docMk/>
            <pc:sldMk cId="700495797" sldId="406"/>
            <ac:spMk id="11" creationId="{FB78352B-F669-E146-B2A3-8D820875A41D}"/>
          </ac:spMkLst>
        </pc:spChg>
      </pc:sldChg>
      <pc:sldChg chg="addSp modSp del">
        <pc:chgData name="Jelle Laverge" userId="fab0384f-84d8-43ee-82cd-ae7c8a9cb280" providerId="ADAL" clId="{124ECFA3-40B6-7849-9318-7AB80702CFC7}" dt="2020-09-29T21:40:51.907" v="37" actId="2696"/>
        <pc:sldMkLst>
          <pc:docMk/>
          <pc:sldMk cId="3525228660" sldId="423"/>
        </pc:sldMkLst>
        <pc:spChg chg="mod">
          <ac:chgData name="Jelle Laverge" userId="fab0384f-84d8-43ee-82cd-ae7c8a9cb280" providerId="ADAL" clId="{124ECFA3-40B6-7849-9318-7AB80702CFC7}" dt="2020-09-29T21:39:26.568" v="24" actId="164"/>
          <ac:spMkLst>
            <pc:docMk/>
            <pc:sldMk cId="3525228660" sldId="423"/>
            <ac:spMk id="7" creationId="{F9122D15-66E1-F844-85D6-7EE5E9D7BA15}"/>
          </ac:spMkLst>
        </pc:spChg>
        <pc:spChg chg="mod">
          <ac:chgData name="Jelle Laverge" userId="fab0384f-84d8-43ee-82cd-ae7c8a9cb280" providerId="ADAL" clId="{124ECFA3-40B6-7849-9318-7AB80702CFC7}" dt="2020-09-29T21:39:26.568" v="24" actId="164"/>
          <ac:spMkLst>
            <pc:docMk/>
            <pc:sldMk cId="3525228660" sldId="423"/>
            <ac:spMk id="9" creationId="{DA63F6DF-6852-9D49-995F-9AF058A3C83A}"/>
          </ac:spMkLst>
        </pc:spChg>
        <pc:spChg chg="mod">
          <ac:chgData name="Jelle Laverge" userId="fab0384f-84d8-43ee-82cd-ae7c8a9cb280" providerId="ADAL" clId="{124ECFA3-40B6-7849-9318-7AB80702CFC7}" dt="2020-09-29T21:39:26.568" v="24" actId="164"/>
          <ac:spMkLst>
            <pc:docMk/>
            <pc:sldMk cId="3525228660" sldId="423"/>
            <ac:spMk id="11" creationId="{0C4D58A2-2743-9C48-B2BD-3CD11E8BEDF6}"/>
          </ac:spMkLst>
        </pc:spChg>
        <pc:spChg chg="mod">
          <ac:chgData name="Jelle Laverge" userId="fab0384f-84d8-43ee-82cd-ae7c8a9cb280" providerId="ADAL" clId="{124ECFA3-40B6-7849-9318-7AB80702CFC7}" dt="2020-09-29T21:39:26.568" v="24" actId="164"/>
          <ac:spMkLst>
            <pc:docMk/>
            <pc:sldMk cId="3525228660" sldId="423"/>
            <ac:spMk id="13" creationId="{EB6B9BC0-15A5-4E42-AF3D-4179D012239A}"/>
          </ac:spMkLst>
        </pc:spChg>
        <pc:grpChg chg="add mod">
          <ac:chgData name="Jelle Laverge" userId="fab0384f-84d8-43ee-82cd-ae7c8a9cb280" providerId="ADAL" clId="{124ECFA3-40B6-7849-9318-7AB80702CFC7}" dt="2020-09-29T21:39:26.568" v="24" actId="164"/>
          <ac:grpSpMkLst>
            <pc:docMk/>
            <pc:sldMk cId="3525228660" sldId="423"/>
            <ac:grpSpMk id="2" creationId="{D6BB8B1F-9792-0742-859F-E8310B6B36DB}"/>
          </ac:grpSpMkLst>
        </pc:grpChg>
        <pc:picChg chg="mod">
          <ac:chgData name="Jelle Laverge" userId="fab0384f-84d8-43ee-82cd-ae7c8a9cb280" providerId="ADAL" clId="{124ECFA3-40B6-7849-9318-7AB80702CFC7}" dt="2020-09-29T21:39:26.568" v="24" actId="164"/>
          <ac:picMkLst>
            <pc:docMk/>
            <pc:sldMk cId="3525228660" sldId="423"/>
            <ac:picMk id="3" creationId="{A8AE9BC2-2470-1B45-A130-9D8BEACD6658}"/>
          </ac:picMkLst>
        </pc:picChg>
      </pc:sldChg>
      <pc:sldChg chg="del">
        <pc:chgData name="Jelle Laverge" userId="fab0384f-84d8-43ee-82cd-ae7c8a9cb280" providerId="ADAL" clId="{124ECFA3-40B6-7849-9318-7AB80702CFC7}" dt="2020-09-29T21:41:20.468" v="38" actId="2696"/>
        <pc:sldMkLst>
          <pc:docMk/>
          <pc:sldMk cId="2865346499" sldId="425"/>
        </pc:sldMkLst>
      </pc:sldChg>
      <pc:sldChg chg="add">
        <pc:chgData name="Jelle Laverge" userId="fab0384f-84d8-43ee-82cd-ae7c8a9cb280" providerId="ADAL" clId="{124ECFA3-40B6-7849-9318-7AB80702CFC7}" dt="2020-09-29T21:41:36.198" v="42"/>
        <pc:sldMkLst>
          <pc:docMk/>
          <pc:sldMk cId="3584828726" sldId="425"/>
        </pc:sldMkLst>
      </pc:sldChg>
      <pc:sldChg chg="add del">
        <pc:chgData name="Jelle Laverge" userId="fab0384f-84d8-43ee-82cd-ae7c8a9cb280" providerId="ADAL" clId="{124ECFA3-40B6-7849-9318-7AB80702CFC7}" dt="2020-09-29T21:41:51.445" v="45" actId="2696"/>
        <pc:sldMkLst>
          <pc:docMk/>
          <pc:sldMk cId="1923150034" sldId="426"/>
        </pc:sldMkLst>
      </pc:sldChg>
      <pc:sldChg chg="add">
        <pc:chgData name="Jelle Laverge" userId="fab0384f-84d8-43ee-82cd-ae7c8a9cb280" providerId="ADAL" clId="{124ECFA3-40B6-7849-9318-7AB80702CFC7}" dt="2020-09-29T21:42:08.359" v="47"/>
        <pc:sldMkLst>
          <pc:docMk/>
          <pc:sldMk cId="3085257768" sldId="426"/>
        </pc:sldMkLst>
      </pc:sldChg>
      <pc:sldChg chg="del">
        <pc:chgData name="Jelle Laverge" userId="fab0384f-84d8-43ee-82cd-ae7c8a9cb280" providerId="ADAL" clId="{124ECFA3-40B6-7849-9318-7AB80702CFC7}" dt="2020-09-29T21:41:51.451" v="46" actId="2696"/>
        <pc:sldMkLst>
          <pc:docMk/>
          <pc:sldMk cId="1306943882" sldId="427"/>
        </pc:sldMkLst>
      </pc:sldChg>
      <pc:sldChg chg="add">
        <pc:chgData name="Jelle Laverge" userId="fab0384f-84d8-43ee-82cd-ae7c8a9cb280" providerId="ADAL" clId="{124ECFA3-40B6-7849-9318-7AB80702CFC7}" dt="2020-09-29T21:42:08.359" v="47"/>
        <pc:sldMkLst>
          <pc:docMk/>
          <pc:sldMk cId="3911503486" sldId="427"/>
        </pc:sldMkLst>
      </pc:sldChg>
      <pc:sldChg chg="del">
        <pc:chgData name="Jelle Laverge" userId="fab0384f-84d8-43ee-82cd-ae7c8a9cb280" providerId="ADAL" clId="{124ECFA3-40B6-7849-9318-7AB80702CFC7}" dt="2020-09-29T21:41:20.524" v="39" actId="2696"/>
        <pc:sldMkLst>
          <pc:docMk/>
          <pc:sldMk cId="732922100" sldId="437"/>
        </pc:sldMkLst>
      </pc:sldChg>
      <pc:sldChg chg="add">
        <pc:chgData name="Jelle Laverge" userId="fab0384f-84d8-43ee-82cd-ae7c8a9cb280" providerId="ADAL" clId="{124ECFA3-40B6-7849-9318-7AB80702CFC7}" dt="2020-09-29T21:41:36.198" v="42"/>
        <pc:sldMkLst>
          <pc:docMk/>
          <pc:sldMk cId="3131596466" sldId="437"/>
        </pc:sldMkLst>
      </pc:sldChg>
      <pc:sldChg chg="modSp mod">
        <pc:chgData name="Jelle Laverge" userId="fab0384f-84d8-43ee-82cd-ae7c8a9cb280" providerId="ADAL" clId="{124ECFA3-40B6-7849-9318-7AB80702CFC7}" dt="2020-09-29T20:45:30.017" v="17" actId="20577"/>
        <pc:sldMkLst>
          <pc:docMk/>
          <pc:sldMk cId="4135084351" sldId="438"/>
        </pc:sldMkLst>
        <pc:spChg chg="mod">
          <ac:chgData name="Jelle Laverge" userId="fab0384f-84d8-43ee-82cd-ae7c8a9cb280" providerId="ADAL" clId="{124ECFA3-40B6-7849-9318-7AB80702CFC7}" dt="2020-09-29T20:45:30.017" v="17" actId="20577"/>
          <ac:spMkLst>
            <pc:docMk/>
            <pc:sldMk cId="4135084351" sldId="438"/>
            <ac:spMk id="3" creationId="{77B4977F-B092-7848-A90C-6564493D1177}"/>
          </ac:spMkLst>
        </pc:spChg>
      </pc:sldChg>
      <pc:sldChg chg="addSp delSp modSp add mod">
        <pc:chgData name="Jelle Laverge" userId="fab0384f-84d8-43ee-82cd-ae7c8a9cb280" providerId="ADAL" clId="{124ECFA3-40B6-7849-9318-7AB80702CFC7}" dt="2020-09-29T21:44:01.334" v="71" actId="1076"/>
        <pc:sldMkLst>
          <pc:docMk/>
          <pc:sldMk cId="367699202" sldId="439"/>
        </pc:sldMkLst>
        <pc:spChg chg="del">
          <ac:chgData name="Jelle Laverge" userId="fab0384f-84d8-43ee-82cd-ae7c8a9cb280" providerId="ADAL" clId="{124ECFA3-40B6-7849-9318-7AB80702CFC7}" dt="2020-09-29T21:38:52.315" v="20" actId="478"/>
          <ac:spMkLst>
            <pc:docMk/>
            <pc:sldMk cId="367699202" sldId="439"/>
            <ac:spMk id="2" creationId="{DEB56179-B411-394E-B7D9-FCD41AA2EB42}"/>
          </ac:spMkLst>
        </pc:spChg>
        <pc:spChg chg="add mod">
          <ac:chgData name="Jelle Laverge" userId="fab0384f-84d8-43ee-82cd-ae7c8a9cb280" providerId="ADAL" clId="{124ECFA3-40B6-7849-9318-7AB80702CFC7}" dt="2020-09-29T21:44:01.334" v="71" actId="1076"/>
          <ac:spMkLst>
            <pc:docMk/>
            <pc:sldMk cId="367699202" sldId="439"/>
            <ac:spMk id="7" creationId="{5D813C29-4F53-1046-BAEF-730C7E794D1A}"/>
          </ac:spMkLst>
        </pc:spChg>
        <pc:spChg chg="del">
          <ac:chgData name="Jelle Laverge" userId="fab0384f-84d8-43ee-82cd-ae7c8a9cb280" providerId="ADAL" clId="{124ECFA3-40B6-7849-9318-7AB80702CFC7}" dt="2020-09-29T21:40:42.991" v="35" actId="478"/>
          <ac:spMkLst>
            <pc:docMk/>
            <pc:sldMk cId="367699202" sldId="439"/>
            <ac:spMk id="11" creationId="{FB78352B-F669-E146-B2A3-8D820875A41D}"/>
          </ac:spMkLst>
        </pc:spChg>
        <pc:picChg chg="add mod">
          <ac:chgData name="Jelle Laverge" userId="fab0384f-84d8-43ee-82cd-ae7c8a9cb280" providerId="ADAL" clId="{124ECFA3-40B6-7849-9318-7AB80702CFC7}" dt="2020-09-29T21:39:03.654" v="23" actId="14100"/>
          <ac:picMkLst>
            <pc:docMk/>
            <pc:sldMk cId="367699202" sldId="439"/>
            <ac:picMk id="3" creationId="{A5F41C06-30FA-CF42-A32E-7E98236CC542}"/>
          </ac:picMkLst>
        </pc:picChg>
        <pc:picChg chg="del">
          <ac:chgData name="Jelle Laverge" userId="fab0384f-84d8-43ee-82cd-ae7c8a9cb280" providerId="ADAL" clId="{124ECFA3-40B6-7849-9318-7AB80702CFC7}" dt="2020-09-29T21:38:50.137" v="19" actId="478"/>
          <ac:picMkLst>
            <pc:docMk/>
            <pc:sldMk cId="367699202" sldId="439"/>
            <ac:picMk id="6" creationId="{38F6DA1E-8523-5B4F-95CB-4A47E4717D87}"/>
          </ac:picMkLst>
        </pc:picChg>
      </pc:sldChg>
      <pc:sldChg chg="addSp delSp modSp add mod">
        <pc:chgData name="Jelle Laverge" userId="fab0384f-84d8-43ee-82cd-ae7c8a9cb280" providerId="ADAL" clId="{124ECFA3-40B6-7849-9318-7AB80702CFC7}" dt="2020-09-29T21:40:31.100" v="34" actId="1582"/>
        <pc:sldMkLst>
          <pc:docMk/>
          <pc:sldMk cId="824409904" sldId="440"/>
        </pc:sldMkLst>
        <pc:spChg chg="add mod">
          <ac:chgData name="Jelle Laverge" userId="fab0384f-84d8-43ee-82cd-ae7c8a9cb280" providerId="ADAL" clId="{124ECFA3-40B6-7849-9318-7AB80702CFC7}" dt="2020-09-29T21:40:31.100" v="34" actId="1582"/>
          <ac:spMkLst>
            <pc:docMk/>
            <pc:sldMk cId="824409904" sldId="440"/>
            <ac:spMk id="2" creationId="{54DA561B-D5CA-6A4F-A648-369A6E9A8BBA}"/>
          </ac:spMkLst>
        </pc:spChg>
        <pc:spChg chg="mod">
          <ac:chgData name="Jelle Laverge" userId="fab0384f-84d8-43ee-82cd-ae7c8a9cb280" providerId="ADAL" clId="{124ECFA3-40B6-7849-9318-7AB80702CFC7}" dt="2020-09-29T21:39:40.899" v="27"/>
          <ac:spMkLst>
            <pc:docMk/>
            <pc:sldMk cId="824409904" sldId="440"/>
            <ac:spMk id="13" creationId="{194D5C94-1A31-F644-B7DD-7BA7D19618A7}"/>
          </ac:spMkLst>
        </pc:spChg>
        <pc:spChg chg="mod">
          <ac:chgData name="Jelle Laverge" userId="fab0384f-84d8-43ee-82cd-ae7c8a9cb280" providerId="ADAL" clId="{124ECFA3-40B6-7849-9318-7AB80702CFC7}" dt="2020-09-29T21:39:40.899" v="27"/>
          <ac:spMkLst>
            <pc:docMk/>
            <pc:sldMk cId="824409904" sldId="440"/>
            <ac:spMk id="14" creationId="{113B4804-242F-874A-AAC4-8DEF80769788}"/>
          </ac:spMkLst>
        </pc:spChg>
        <pc:spChg chg="mod">
          <ac:chgData name="Jelle Laverge" userId="fab0384f-84d8-43ee-82cd-ae7c8a9cb280" providerId="ADAL" clId="{124ECFA3-40B6-7849-9318-7AB80702CFC7}" dt="2020-09-29T21:39:40.899" v="27"/>
          <ac:spMkLst>
            <pc:docMk/>
            <pc:sldMk cId="824409904" sldId="440"/>
            <ac:spMk id="15" creationId="{34B825CD-5F5C-6E4A-903D-4D63EAD730E8}"/>
          </ac:spMkLst>
        </pc:spChg>
        <pc:spChg chg="mod">
          <ac:chgData name="Jelle Laverge" userId="fab0384f-84d8-43ee-82cd-ae7c8a9cb280" providerId="ADAL" clId="{124ECFA3-40B6-7849-9318-7AB80702CFC7}" dt="2020-09-29T21:39:40.899" v="27"/>
          <ac:spMkLst>
            <pc:docMk/>
            <pc:sldMk cId="824409904" sldId="440"/>
            <ac:spMk id="16" creationId="{1AFC218C-D6E3-7644-8D90-33E1A0C649D9}"/>
          </ac:spMkLst>
        </pc:spChg>
        <pc:grpChg chg="add mod">
          <ac:chgData name="Jelle Laverge" userId="fab0384f-84d8-43ee-82cd-ae7c8a9cb280" providerId="ADAL" clId="{124ECFA3-40B6-7849-9318-7AB80702CFC7}" dt="2020-09-29T21:40:02.070" v="32" actId="1076"/>
          <ac:grpSpMkLst>
            <pc:docMk/>
            <pc:sldMk cId="824409904" sldId="440"/>
            <ac:grpSpMk id="9" creationId="{8030C9AA-4786-5D4F-BEB3-C44770230F1F}"/>
          </ac:grpSpMkLst>
        </pc:grpChg>
        <pc:picChg chg="del">
          <ac:chgData name="Jelle Laverge" userId="fab0384f-84d8-43ee-82cd-ae7c8a9cb280" providerId="ADAL" clId="{124ECFA3-40B6-7849-9318-7AB80702CFC7}" dt="2020-09-29T21:39:38.868" v="26" actId="478"/>
          <ac:picMkLst>
            <pc:docMk/>
            <pc:sldMk cId="824409904" sldId="440"/>
            <ac:picMk id="3" creationId="{A5F41C06-30FA-CF42-A32E-7E98236CC542}"/>
          </ac:picMkLst>
        </pc:picChg>
        <pc:picChg chg="mod">
          <ac:chgData name="Jelle Laverge" userId="fab0384f-84d8-43ee-82cd-ae7c8a9cb280" providerId="ADAL" clId="{124ECFA3-40B6-7849-9318-7AB80702CFC7}" dt="2020-09-29T21:39:40.899" v="27"/>
          <ac:picMkLst>
            <pc:docMk/>
            <pc:sldMk cId="824409904" sldId="440"/>
            <ac:picMk id="12" creationId="{26A1F827-5E38-F546-84F7-EDA7D9258F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8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/>
              <a:t>Titelstijl van model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/>
              <a:t>Titelstijl van model bewerken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/>
              <a:t>Klik om de tekststijl van het model te bewerken</a:t>
            </a:r>
          </a:p>
          <a:p>
            <a:pPr lvl="1"/>
            <a:r>
              <a:rPr lang="nl-BE" noProof="0"/>
              <a:t>Tweede niveau</a:t>
            </a:r>
          </a:p>
          <a:p>
            <a:pPr lvl="2"/>
            <a:r>
              <a:rPr lang="nl-BE" noProof="0"/>
              <a:t>Derde niveau</a:t>
            </a:r>
          </a:p>
          <a:p>
            <a:pPr lvl="3"/>
            <a:r>
              <a:rPr lang="nl-BE" noProof="0"/>
              <a:t>Vierde niveau</a:t>
            </a:r>
          </a:p>
          <a:p>
            <a:pPr lvl="4"/>
            <a:r>
              <a:rPr lang="nl-BE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30/09/2020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/>
              <a:t>Titelstijl van model bewerken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30/09/2020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/>
              <a:t>Klik om de tekststijl van het model te bewerken</a:t>
            </a:r>
          </a:p>
          <a:p>
            <a:pPr lvl="1"/>
            <a:r>
              <a:rPr lang="nl-BE" noProof="0"/>
              <a:t>Tweede niveau</a:t>
            </a:r>
          </a:p>
          <a:p>
            <a:pPr lvl="2"/>
            <a:r>
              <a:rPr lang="nl-BE" noProof="0"/>
              <a:t>Derde niveau</a:t>
            </a:r>
          </a:p>
          <a:p>
            <a:pPr lvl="3"/>
            <a:r>
              <a:rPr lang="nl-BE" noProof="0"/>
              <a:t>Vierde niveau</a:t>
            </a:r>
          </a:p>
          <a:p>
            <a:pPr lvl="4"/>
            <a:r>
              <a:rPr lang="nl-BE" noProof="0"/>
              <a:t>Vijfde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/>
              <a:t>Titelstijl van model bewerken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30/09/2020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/>
              <a:t>Titelstijl van model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/>
              <a:t>Klik om de tekststijl van het model te bewerken</a:t>
            </a:r>
          </a:p>
          <a:p>
            <a:pPr lvl="1"/>
            <a:r>
              <a:rPr lang="nl-BE" noProof="0"/>
              <a:t>Tweede niveau</a:t>
            </a:r>
          </a:p>
          <a:p>
            <a:pPr lvl="2"/>
            <a:r>
              <a:rPr lang="nl-BE" noProof="0"/>
              <a:t>Derde niveau</a:t>
            </a:r>
          </a:p>
          <a:p>
            <a:pPr lvl="3"/>
            <a:r>
              <a:rPr lang="nl-BE" noProof="0"/>
              <a:t>Vierde niveau</a:t>
            </a:r>
          </a:p>
          <a:p>
            <a:pPr lvl="4"/>
            <a:r>
              <a:rPr lang="nl-BE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30/09/2020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031B8106-63A6-7041-B3D6-E3332910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BE" dirty="0">
                <a:ea typeface="ＭＳ Ｐゴシック" panose="020B0600070205080204" pitchFamily="34" charset="-128"/>
              </a:rPr>
              <a:t>Principe: </a:t>
            </a:r>
            <a:r>
              <a:rPr lang="en-US" altLang="en-BE" dirty="0" err="1">
                <a:ea typeface="ＭＳ Ｐゴシック" panose="020B0600070205080204" pitchFamily="34" charset="-128"/>
              </a:rPr>
              <a:t>Geschakelde</a:t>
            </a:r>
            <a:r>
              <a:rPr lang="en-US" altLang="en-BE" dirty="0">
                <a:ea typeface="ＭＳ Ｐゴシック" panose="020B0600070205080204" pitchFamily="34" charset="-128"/>
              </a:rPr>
              <a:t> </a:t>
            </a:r>
            <a:r>
              <a:rPr lang="en-US" altLang="en-BE" dirty="0" err="1">
                <a:ea typeface="ＭＳ Ｐゴシック" panose="020B0600070205080204" pitchFamily="34" charset="-128"/>
              </a:rPr>
              <a:t>openingen</a:t>
            </a:r>
            <a:endParaRPr lang="en-US" altLang="en-BE" dirty="0">
              <a:ea typeface="ＭＳ Ｐゴシック" panose="020B0600070205080204" pitchFamily="34" charset="-128"/>
            </a:endParaRP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013C8EA1-C46D-D647-815F-5BF0103C7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400" indent="0">
              <a:buNone/>
              <a:defRPr/>
            </a:pPr>
            <a:r>
              <a:rPr lang="en-US" dirty="0"/>
              <a:t>wind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err="1"/>
              <a:t>Winddrukken</a:t>
            </a:r>
            <a:r>
              <a:rPr lang="en-US" dirty="0"/>
              <a:t> op </a:t>
            </a:r>
            <a:r>
              <a:rPr lang="en-US" dirty="0" err="1"/>
              <a:t>gebouw</a:t>
            </a:r>
            <a:r>
              <a:rPr lang="en-US" dirty="0"/>
              <a:t>:</a:t>
            </a:r>
          </a:p>
          <a:p>
            <a:pPr marL="0" indent="0">
              <a:buNone/>
              <a:defRPr/>
            </a:pPr>
            <a:r>
              <a:rPr lang="en-US" dirty="0"/>
              <a:t>	+ op </a:t>
            </a:r>
            <a:r>
              <a:rPr lang="en-US" dirty="0" err="1"/>
              <a:t>loefzijde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	-  op </a:t>
            </a:r>
            <a:r>
              <a:rPr lang="en-US" dirty="0" err="1"/>
              <a:t>leizijde</a:t>
            </a:r>
            <a:endParaRPr lang="en-US" dirty="0"/>
          </a:p>
        </p:txBody>
      </p:sp>
      <p:grpSp>
        <p:nvGrpSpPr>
          <p:cNvPr id="73731" name="Group 9">
            <a:extLst>
              <a:ext uri="{FF2B5EF4-FFF2-40B4-BE49-F238E27FC236}">
                <a16:creationId xmlns:a16="http://schemas.microsoft.com/office/drawing/2014/main" id="{D2AE0EB5-CDAE-EF44-BB62-C56E56D27261}"/>
              </a:ext>
            </a:extLst>
          </p:cNvPr>
          <p:cNvGrpSpPr>
            <a:grpSpLocks/>
          </p:cNvGrpSpPr>
          <p:nvPr/>
        </p:nvGrpSpPr>
        <p:grpSpPr bwMode="auto">
          <a:xfrm>
            <a:off x="6723133" y="4253848"/>
            <a:ext cx="9046916" cy="5166334"/>
            <a:chOff x="381000" y="1503362"/>
            <a:chExt cx="8305800" cy="4741865"/>
          </a:xfrm>
        </p:grpSpPr>
        <p:sp>
          <p:nvSpPr>
            <p:cNvPr id="73732" name="Rectangle 3">
              <a:extLst>
                <a:ext uri="{FF2B5EF4-FFF2-40B4-BE49-F238E27FC236}">
                  <a16:creationId xmlns:a16="http://schemas.microsoft.com/office/drawing/2014/main" id="{380CD04B-AF9B-B84A-B968-753789B4D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029200"/>
              <a:ext cx="8229600" cy="8382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BE" sz="2560"/>
            </a:p>
          </p:txBody>
        </p:sp>
        <p:grpSp>
          <p:nvGrpSpPr>
            <p:cNvPr id="73733" name="Group 4">
              <a:extLst>
                <a:ext uri="{FF2B5EF4-FFF2-40B4-BE49-F238E27FC236}">
                  <a16:creationId xmlns:a16="http://schemas.microsoft.com/office/drawing/2014/main" id="{F80AFFCF-8753-6044-9CF3-EFFAF3EBAA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2200" y="1905000"/>
              <a:ext cx="4421188" cy="3125788"/>
              <a:chOff x="1488" y="1632"/>
              <a:chExt cx="2785" cy="1969"/>
            </a:xfrm>
          </p:grpSpPr>
          <p:sp>
            <p:nvSpPr>
              <p:cNvPr id="73746" name="Freeform 5" descr="Granite">
                <a:extLst>
                  <a:ext uri="{FF2B5EF4-FFF2-40B4-BE49-F238E27FC236}">
                    <a16:creationId xmlns:a16="http://schemas.microsoft.com/office/drawing/2014/main" id="{EC8949AD-C758-0543-996F-D4DD468A4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1632"/>
                <a:ext cx="1393" cy="1969"/>
              </a:xfrm>
              <a:custGeom>
                <a:avLst/>
                <a:gdLst>
                  <a:gd name="T0" fmla="*/ 0 w 1393"/>
                  <a:gd name="T1" fmla="*/ 1968 h 1969"/>
                  <a:gd name="T2" fmla="*/ 0 w 1393"/>
                  <a:gd name="T3" fmla="*/ 1054 h 1969"/>
                  <a:gd name="T4" fmla="*/ 1392 w 1393"/>
                  <a:gd name="T5" fmla="*/ 0 h 1969"/>
                  <a:gd name="T6" fmla="*/ 1392 w 1393"/>
                  <a:gd name="T7" fmla="*/ 1968 h 1969"/>
                  <a:gd name="T8" fmla="*/ 0 w 1393"/>
                  <a:gd name="T9" fmla="*/ 1968 h 1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3"/>
                  <a:gd name="T16" fmla="*/ 0 h 1969"/>
                  <a:gd name="T17" fmla="*/ 1393 w 1393"/>
                  <a:gd name="T18" fmla="*/ 1969 h 1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3" h="1969">
                    <a:moveTo>
                      <a:pt x="0" y="1968"/>
                    </a:moveTo>
                    <a:lnTo>
                      <a:pt x="0" y="1054"/>
                    </a:lnTo>
                    <a:lnTo>
                      <a:pt x="1392" y="0"/>
                    </a:lnTo>
                    <a:lnTo>
                      <a:pt x="1392" y="1968"/>
                    </a:lnTo>
                    <a:lnTo>
                      <a:pt x="0" y="1968"/>
                    </a:ln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381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BE" sz="3641"/>
              </a:p>
            </p:txBody>
          </p:sp>
          <p:sp>
            <p:nvSpPr>
              <p:cNvPr id="73747" name="Freeform 6" descr="Granite">
                <a:extLst>
                  <a:ext uri="{FF2B5EF4-FFF2-40B4-BE49-F238E27FC236}">
                    <a16:creationId xmlns:a16="http://schemas.microsoft.com/office/drawing/2014/main" id="{0785374B-5AFC-CF40-B74B-A708151A4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632"/>
                <a:ext cx="1393" cy="1969"/>
              </a:xfrm>
              <a:custGeom>
                <a:avLst/>
                <a:gdLst>
                  <a:gd name="T0" fmla="*/ 1392 w 1393"/>
                  <a:gd name="T1" fmla="*/ 1968 h 1969"/>
                  <a:gd name="T2" fmla="*/ 1392 w 1393"/>
                  <a:gd name="T3" fmla="*/ 1054 h 1969"/>
                  <a:gd name="T4" fmla="*/ 0 w 1393"/>
                  <a:gd name="T5" fmla="*/ 0 h 1969"/>
                  <a:gd name="T6" fmla="*/ 0 w 1393"/>
                  <a:gd name="T7" fmla="*/ 1968 h 1969"/>
                  <a:gd name="T8" fmla="*/ 1392 w 1393"/>
                  <a:gd name="T9" fmla="*/ 1968 h 1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3"/>
                  <a:gd name="T16" fmla="*/ 0 h 1969"/>
                  <a:gd name="T17" fmla="*/ 1393 w 1393"/>
                  <a:gd name="T18" fmla="*/ 1969 h 1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3" h="1969">
                    <a:moveTo>
                      <a:pt x="1392" y="1968"/>
                    </a:moveTo>
                    <a:lnTo>
                      <a:pt x="1392" y="1054"/>
                    </a:lnTo>
                    <a:lnTo>
                      <a:pt x="0" y="0"/>
                    </a:lnTo>
                    <a:lnTo>
                      <a:pt x="0" y="1968"/>
                    </a:lnTo>
                    <a:lnTo>
                      <a:pt x="1392" y="1968"/>
                    </a:lnTo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381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BE" sz="3641"/>
              </a:p>
            </p:txBody>
          </p:sp>
        </p:grpSp>
        <p:grpSp>
          <p:nvGrpSpPr>
            <p:cNvPr id="73734" name="Group 7">
              <a:extLst>
                <a:ext uri="{FF2B5EF4-FFF2-40B4-BE49-F238E27FC236}">
                  <a16:creationId xmlns:a16="http://schemas.microsoft.com/office/drawing/2014/main" id="{EA827E13-B78F-D147-BC61-9BCD71485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1503362"/>
              <a:ext cx="2743200" cy="1085849"/>
              <a:chOff x="240" y="947"/>
              <a:chExt cx="1728" cy="684"/>
            </a:xfrm>
          </p:grpSpPr>
          <p:sp>
            <p:nvSpPr>
              <p:cNvPr id="73744" name="Line 8">
                <a:extLst>
                  <a:ext uri="{FF2B5EF4-FFF2-40B4-BE49-F238E27FC236}">
                    <a16:creationId xmlns:a16="http://schemas.microsoft.com/office/drawing/2014/main" id="{BAFD4C41-D71E-DE47-96C7-B3CE29166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1008"/>
                <a:ext cx="1728" cy="0"/>
              </a:xfrm>
              <a:prstGeom prst="line">
                <a:avLst/>
              </a:prstGeom>
              <a:noFill/>
              <a:ln w="101600">
                <a:solidFill>
                  <a:srgbClr val="000066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BE" sz="3641"/>
              </a:p>
            </p:txBody>
          </p:sp>
          <p:sp>
            <p:nvSpPr>
              <p:cNvPr id="73745" name="Rectangle 9">
                <a:extLst>
                  <a:ext uri="{FF2B5EF4-FFF2-40B4-BE49-F238E27FC236}">
                    <a16:creationId xmlns:a16="http://schemas.microsoft.com/office/drawing/2014/main" id="{BE8C761E-FC7D-C745-8FD5-6F22A0854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" y="947"/>
                <a:ext cx="1257" cy="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0951" tIns="65476" rIns="130951" bIns="65476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BE" sz="6827" dirty="0">
                    <a:latin typeface="Times New Roman" panose="02020603050405020304" pitchFamily="18" charset="0"/>
                  </a:rPr>
                  <a:t>Wind</a:t>
                </a:r>
              </a:p>
            </p:txBody>
          </p:sp>
        </p:grpSp>
        <p:grpSp>
          <p:nvGrpSpPr>
            <p:cNvPr id="73735" name="Group 10">
              <a:extLst>
                <a:ext uri="{FF2B5EF4-FFF2-40B4-BE49-F238E27FC236}">
                  <a16:creationId xmlns:a16="http://schemas.microsoft.com/office/drawing/2014/main" id="{C72E2C9B-DD0B-0A4E-BFCE-EE9499C79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1524000"/>
              <a:ext cx="4821238" cy="2439988"/>
              <a:chOff x="1248" y="960"/>
              <a:chExt cx="3037" cy="1537"/>
            </a:xfrm>
          </p:grpSpPr>
          <p:sp>
            <p:nvSpPr>
              <p:cNvPr id="73742" name="Freeform 11" descr="Wide downward diagonal">
                <a:extLst>
                  <a:ext uri="{FF2B5EF4-FFF2-40B4-BE49-F238E27FC236}">
                    <a16:creationId xmlns:a16="http://schemas.microsoft.com/office/drawing/2014/main" id="{E68E58D3-738F-8544-B263-344B2CE60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960"/>
                <a:ext cx="1639" cy="1291"/>
              </a:xfrm>
              <a:custGeom>
                <a:avLst/>
                <a:gdLst>
                  <a:gd name="T0" fmla="*/ 234 w 1639"/>
                  <a:gd name="T1" fmla="*/ 1290 h 1291"/>
                  <a:gd name="T2" fmla="*/ 0 w 1639"/>
                  <a:gd name="T3" fmla="*/ 996 h 1291"/>
                  <a:gd name="T4" fmla="*/ 156 w 1639"/>
                  <a:gd name="T5" fmla="*/ 954 h 1291"/>
                  <a:gd name="T6" fmla="*/ 360 w 1639"/>
                  <a:gd name="T7" fmla="*/ 870 h 1291"/>
                  <a:gd name="T8" fmla="*/ 546 w 1639"/>
                  <a:gd name="T9" fmla="*/ 768 h 1291"/>
                  <a:gd name="T10" fmla="*/ 762 w 1639"/>
                  <a:gd name="T11" fmla="*/ 618 h 1291"/>
                  <a:gd name="T12" fmla="*/ 1098 w 1639"/>
                  <a:gd name="T13" fmla="*/ 360 h 1291"/>
                  <a:gd name="T14" fmla="*/ 1284 w 1639"/>
                  <a:gd name="T15" fmla="*/ 192 h 1291"/>
                  <a:gd name="T16" fmla="*/ 1452 w 1639"/>
                  <a:gd name="T17" fmla="*/ 0 h 1291"/>
                  <a:gd name="T18" fmla="*/ 1638 w 1639"/>
                  <a:gd name="T19" fmla="*/ 246 h 1291"/>
                  <a:gd name="T20" fmla="*/ 1638 w 1639"/>
                  <a:gd name="T21" fmla="*/ 264 h 1291"/>
                  <a:gd name="T22" fmla="*/ 234 w 1639"/>
                  <a:gd name="T23" fmla="*/ 1290 h 1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39"/>
                  <a:gd name="T37" fmla="*/ 0 h 1291"/>
                  <a:gd name="T38" fmla="*/ 1639 w 1639"/>
                  <a:gd name="T39" fmla="*/ 1291 h 1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39" h="1291">
                    <a:moveTo>
                      <a:pt x="234" y="1290"/>
                    </a:moveTo>
                    <a:lnTo>
                      <a:pt x="0" y="996"/>
                    </a:lnTo>
                    <a:lnTo>
                      <a:pt x="156" y="954"/>
                    </a:lnTo>
                    <a:lnTo>
                      <a:pt x="360" y="870"/>
                    </a:lnTo>
                    <a:lnTo>
                      <a:pt x="546" y="768"/>
                    </a:lnTo>
                    <a:lnTo>
                      <a:pt x="762" y="618"/>
                    </a:lnTo>
                    <a:lnTo>
                      <a:pt x="1098" y="360"/>
                    </a:lnTo>
                    <a:lnTo>
                      <a:pt x="1284" y="192"/>
                    </a:lnTo>
                    <a:lnTo>
                      <a:pt x="1452" y="0"/>
                    </a:lnTo>
                    <a:lnTo>
                      <a:pt x="1638" y="246"/>
                    </a:lnTo>
                    <a:lnTo>
                      <a:pt x="1638" y="264"/>
                    </a:lnTo>
                    <a:lnTo>
                      <a:pt x="234" y="1290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BE" sz="3641"/>
              </a:p>
            </p:txBody>
          </p:sp>
          <p:sp>
            <p:nvSpPr>
              <p:cNvPr id="73743" name="Freeform 12" descr="Wide downward diagonal">
                <a:extLst>
                  <a:ext uri="{FF2B5EF4-FFF2-40B4-BE49-F238E27FC236}">
                    <a16:creationId xmlns:a16="http://schemas.microsoft.com/office/drawing/2014/main" id="{C9F20287-8D97-4944-A682-1111A6FC4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1206"/>
                <a:ext cx="1639" cy="1291"/>
              </a:xfrm>
              <a:custGeom>
                <a:avLst/>
                <a:gdLst>
                  <a:gd name="T0" fmla="*/ 234 w 1639"/>
                  <a:gd name="T1" fmla="*/ 0 h 1291"/>
                  <a:gd name="T2" fmla="*/ 0 w 1639"/>
                  <a:gd name="T3" fmla="*/ 294 h 1291"/>
                  <a:gd name="T4" fmla="*/ 156 w 1639"/>
                  <a:gd name="T5" fmla="*/ 336 h 1291"/>
                  <a:gd name="T6" fmla="*/ 360 w 1639"/>
                  <a:gd name="T7" fmla="*/ 420 h 1291"/>
                  <a:gd name="T8" fmla="*/ 546 w 1639"/>
                  <a:gd name="T9" fmla="*/ 522 h 1291"/>
                  <a:gd name="T10" fmla="*/ 762 w 1639"/>
                  <a:gd name="T11" fmla="*/ 672 h 1291"/>
                  <a:gd name="T12" fmla="*/ 1098 w 1639"/>
                  <a:gd name="T13" fmla="*/ 930 h 1291"/>
                  <a:gd name="T14" fmla="*/ 1284 w 1639"/>
                  <a:gd name="T15" fmla="*/ 1098 h 1291"/>
                  <a:gd name="T16" fmla="*/ 1452 w 1639"/>
                  <a:gd name="T17" fmla="*/ 1290 h 1291"/>
                  <a:gd name="T18" fmla="*/ 1638 w 1639"/>
                  <a:gd name="T19" fmla="*/ 1044 h 1291"/>
                  <a:gd name="T20" fmla="*/ 1638 w 1639"/>
                  <a:gd name="T21" fmla="*/ 1026 h 1291"/>
                  <a:gd name="T22" fmla="*/ 234 w 1639"/>
                  <a:gd name="T23" fmla="*/ 0 h 12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39"/>
                  <a:gd name="T37" fmla="*/ 0 h 1291"/>
                  <a:gd name="T38" fmla="*/ 1639 w 1639"/>
                  <a:gd name="T39" fmla="*/ 1291 h 12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39" h="1291">
                    <a:moveTo>
                      <a:pt x="234" y="0"/>
                    </a:moveTo>
                    <a:lnTo>
                      <a:pt x="0" y="294"/>
                    </a:lnTo>
                    <a:lnTo>
                      <a:pt x="156" y="336"/>
                    </a:lnTo>
                    <a:lnTo>
                      <a:pt x="360" y="420"/>
                    </a:lnTo>
                    <a:lnTo>
                      <a:pt x="546" y="522"/>
                    </a:lnTo>
                    <a:lnTo>
                      <a:pt x="762" y="672"/>
                    </a:lnTo>
                    <a:lnTo>
                      <a:pt x="1098" y="930"/>
                    </a:lnTo>
                    <a:lnTo>
                      <a:pt x="1284" y="1098"/>
                    </a:lnTo>
                    <a:lnTo>
                      <a:pt x="1452" y="1290"/>
                    </a:lnTo>
                    <a:lnTo>
                      <a:pt x="1638" y="1044"/>
                    </a:lnTo>
                    <a:lnTo>
                      <a:pt x="1638" y="1026"/>
                    </a:lnTo>
                    <a:lnTo>
                      <a:pt x="234" y="0"/>
                    </a:ln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BE" sz="3641"/>
              </a:p>
            </p:txBody>
          </p:sp>
        </p:grpSp>
        <p:grpSp>
          <p:nvGrpSpPr>
            <p:cNvPr id="73736" name="Group 13">
              <a:extLst>
                <a:ext uri="{FF2B5EF4-FFF2-40B4-BE49-F238E27FC236}">
                  <a16:creationId xmlns:a16="http://schemas.microsoft.com/office/drawing/2014/main" id="{8CB02CC4-847C-2E4B-8B66-82C322534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875" y="3532189"/>
              <a:ext cx="1852613" cy="2713038"/>
              <a:chOff x="330" y="2225"/>
              <a:chExt cx="1167" cy="1709"/>
            </a:xfrm>
          </p:grpSpPr>
          <p:sp>
            <p:nvSpPr>
              <p:cNvPr id="73740" name="Freeform 14" descr="Light horizontal">
                <a:extLst>
                  <a:ext uri="{FF2B5EF4-FFF2-40B4-BE49-F238E27FC236}">
                    <a16:creationId xmlns:a16="http://schemas.microsoft.com/office/drawing/2014/main" id="{249CD210-D405-8C4E-BBE0-AE8B59639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" y="2256"/>
                <a:ext cx="769" cy="913"/>
              </a:xfrm>
              <a:custGeom>
                <a:avLst/>
                <a:gdLst>
                  <a:gd name="T0" fmla="*/ 764 w 769"/>
                  <a:gd name="T1" fmla="*/ 0 h 913"/>
                  <a:gd name="T2" fmla="*/ 0 w 769"/>
                  <a:gd name="T3" fmla="*/ 0 h 913"/>
                  <a:gd name="T4" fmla="*/ 112 w 769"/>
                  <a:gd name="T5" fmla="*/ 72 h 913"/>
                  <a:gd name="T6" fmla="*/ 216 w 769"/>
                  <a:gd name="T7" fmla="*/ 172 h 913"/>
                  <a:gd name="T8" fmla="*/ 304 w 769"/>
                  <a:gd name="T9" fmla="*/ 280 h 913"/>
                  <a:gd name="T10" fmla="*/ 376 w 769"/>
                  <a:gd name="T11" fmla="*/ 408 h 913"/>
                  <a:gd name="T12" fmla="*/ 444 w 769"/>
                  <a:gd name="T13" fmla="*/ 580 h 913"/>
                  <a:gd name="T14" fmla="*/ 484 w 769"/>
                  <a:gd name="T15" fmla="*/ 744 h 913"/>
                  <a:gd name="T16" fmla="*/ 512 w 769"/>
                  <a:gd name="T17" fmla="*/ 912 h 913"/>
                  <a:gd name="T18" fmla="*/ 768 w 769"/>
                  <a:gd name="T19" fmla="*/ 912 h 913"/>
                  <a:gd name="T20" fmla="*/ 748 w 769"/>
                  <a:gd name="T21" fmla="*/ 12 h 913"/>
                  <a:gd name="T22" fmla="*/ 764 w 769"/>
                  <a:gd name="T23" fmla="*/ 0 h 9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9"/>
                  <a:gd name="T37" fmla="*/ 0 h 913"/>
                  <a:gd name="T38" fmla="*/ 769 w 769"/>
                  <a:gd name="T39" fmla="*/ 913 h 9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9" h="913">
                    <a:moveTo>
                      <a:pt x="764" y="0"/>
                    </a:moveTo>
                    <a:lnTo>
                      <a:pt x="0" y="0"/>
                    </a:lnTo>
                    <a:lnTo>
                      <a:pt x="112" y="72"/>
                    </a:lnTo>
                    <a:lnTo>
                      <a:pt x="216" y="172"/>
                    </a:lnTo>
                    <a:lnTo>
                      <a:pt x="304" y="280"/>
                    </a:lnTo>
                    <a:lnTo>
                      <a:pt x="376" y="408"/>
                    </a:lnTo>
                    <a:lnTo>
                      <a:pt x="444" y="580"/>
                    </a:lnTo>
                    <a:lnTo>
                      <a:pt x="484" y="744"/>
                    </a:lnTo>
                    <a:lnTo>
                      <a:pt x="512" y="912"/>
                    </a:lnTo>
                    <a:lnTo>
                      <a:pt x="768" y="912"/>
                    </a:lnTo>
                    <a:lnTo>
                      <a:pt x="748" y="12"/>
                    </a:lnTo>
                    <a:lnTo>
                      <a:pt x="764" y="0"/>
                    </a:lnTo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BE" sz="3641"/>
              </a:p>
            </p:txBody>
          </p:sp>
          <p:sp>
            <p:nvSpPr>
              <p:cNvPr id="73741" name="Rectangle 15">
                <a:extLst>
                  <a:ext uri="{FF2B5EF4-FFF2-40B4-BE49-F238E27FC236}">
                    <a16:creationId xmlns:a16="http://schemas.microsoft.com/office/drawing/2014/main" id="{0E7DF006-EB9A-974A-9FD5-76D11363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225"/>
                <a:ext cx="921" cy="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0951" tIns="65476" rIns="130951" bIns="65476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BE" sz="18346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73737" name="Group 16">
              <a:extLst>
                <a:ext uri="{FF2B5EF4-FFF2-40B4-BE49-F238E27FC236}">
                  <a16:creationId xmlns:a16="http://schemas.microsoft.com/office/drawing/2014/main" id="{BDC410A5-1D26-AB43-885D-A20A9284B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6763" y="3503614"/>
              <a:ext cx="2305050" cy="2713038"/>
              <a:chOff x="3683" y="2207"/>
              <a:chExt cx="1452" cy="1709"/>
            </a:xfrm>
          </p:grpSpPr>
          <p:sp>
            <p:nvSpPr>
              <p:cNvPr id="73738" name="Freeform 17" descr="Light horizontal">
                <a:extLst>
                  <a:ext uri="{FF2B5EF4-FFF2-40B4-BE49-F238E27FC236}">
                    <a16:creationId xmlns:a16="http://schemas.microsoft.com/office/drawing/2014/main" id="{296D0444-8D85-6F42-9440-A52EC8538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253"/>
                <a:ext cx="612" cy="913"/>
              </a:xfrm>
              <a:custGeom>
                <a:avLst/>
                <a:gdLst>
                  <a:gd name="T0" fmla="*/ 607 w 612"/>
                  <a:gd name="T1" fmla="*/ 0 h 913"/>
                  <a:gd name="T2" fmla="*/ 0 w 612"/>
                  <a:gd name="T3" fmla="*/ 0 h 913"/>
                  <a:gd name="T4" fmla="*/ 89 w 612"/>
                  <a:gd name="T5" fmla="*/ 72 h 913"/>
                  <a:gd name="T6" fmla="*/ 171 w 612"/>
                  <a:gd name="T7" fmla="*/ 172 h 913"/>
                  <a:gd name="T8" fmla="*/ 241 w 612"/>
                  <a:gd name="T9" fmla="*/ 280 h 913"/>
                  <a:gd name="T10" fmla="*/ 299 w 612"/>
                  <a:gd name="T11" fmla="*/ 408 h 913"/>
                  <a:gd name="T12" fmla="*/ 353 w 612"/>
                  <a:gd name="T13" fmla="*/ 580 h 913"/>
                  <a:gd name="T14" fmla="*/ 385 w 612"/>
                  <a:gd name="T15" fmla="*/ 744 h 913"/>
                  <a:gd name="T16" fmla="*/ 407 w 612"/>
                  <a:gd name="T17" fmla="*/ 912 h 913"/>
                  <a:gd name="T18" fmla="*/ 611 w 612"/>
                  <a:gd name="T19" fmla="*/ 912 h 913"/>
                  <a:gd name="T20" fmla="*/ 595 w 612"/>
                  <a:gd name="T21" fmla="*/ 12 h 913"/>
                  <a:gd name="T22" fmla="*/ 607 w 612"/>
                  <a:gd name="T23" fmla="*/ 0 h 9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2"/>
                  <a:gd name="T37" fmla="*/ 0 h 913"/>
                  <a:gd name="T38" fmla="*/ 612 w 612"/>
                  <a:gd name="T39" fmla="*/ 913 h 9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2" h="913">
                    <a:moveTo>
                      <a:pt x="607" y="0"/>
                    </a:moveTo>
                    <a:lnTo>
                      <a:pt x="0" y="0"/>
                    </a:lnTo>
                    <a:lnTo>
                      <a:pt x="89" y="72"/>
                    </a:lnTo>
                    <a:lnTo>
                      <a:pt x="171" y="172"/>
                    </a:lnTo>
                    <a:lnTo>
                      <a:pt x="241" y="280"/>
                    </a:lnTo>
                    <a:lnTo>
                      <a:pt x="299" y="408"/>
                    </a:lnTo>
                    <a:lnTo>
                      <a:pt x="353" y="580"/>
                    </a:lnTo>
                    <a:lnTo>
                      <a:pt x="385" y="744"/>
                    </a:lnTo>
                    <a:lnTo>
                      <a:pt x="407" y="912"/>
                    </a:lnTo>
                    <a:lnTo>
                      <a:pt x="611" y="912"/>
                    </a:lnTo>
                    <a:lnTo>
                      <a:pt x="595" y="12"/>
                    </a:lnTo>
                    <a:lnTo>
                      <a:pt x="607" y="0"/>
                    </a:lnTo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BE" sz="3641"/>
              </a:p>
            </p:txBody>
          </p:sp>
          <p:sp>
            <p:nvSpPr>
              <p:cNvPr id="73739" name="Rectangle 18">
                <a:extLst>
                  <a:ext uri="{FF2B5EF4-FFF2-40B4-BE49-F238E27FC236}">
                    <a16:creationId xmlns:a16="http://schemas.microsoft.com/office/drawing/2014/main" id="{48AAD588-EF2A-F840-B7D8-C88F46FF3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9" y="2207"/>
                <a:ext cx="606" cy="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30951" tIns="65476" rIns="130951" bIns="65476">
                <a:spAutoFit/>
              </a:bodyPr>
              <a:lstStyle>
                <a:lvl1pPr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620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BE" sz="18346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-</a:t>
                </a: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2804E8B-3C7E-7146-9949-EBDCCD290D62}"/>
              </a:ext>
            </a:extLst>
          </p:cNvPr>
          <p:cNvSpPr/>
          <p:nvPr/>
        </p:nvSpPr>
        <p:spPr>
          <a:xfrm>
            <a:off x="8800264" y="6943551"/>
            <a:ext cx="203200" cy="512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64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700592-9F68-F34C-BD89-69A4F29A3307}"/>
              </a:ext>
            </a:extLst>
          </p:cNvPr>
          <p:cNvSpPr/>
          <p:nvPr/>
        </p:nvSpPr>
        <p:spPr>
          <a:xfrm>
            <a:off x="13600096" y="6926803"/>
            <a:ext cx="203200" cy="512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641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59E0178-41C3-9144-B656-8379126A5E6E}"/>
              </a:ext>
            </a:extLst>
          </p:cNvPr>
          <p:cNvSpPr/>
          <p:nvPr/>
        </p:nvSpPr>
        <p:spPr>
          <a:xfrm>
            <a:off x="9018844" y="6943551"/>
            <a:ext cx="921173" cy="512515"/>
          </a:xfrm>
          <a:prstGeom prst="rightArrow">
            <a:avLst/>
          </a:prstGeom>
          <a:solidFill>
            <a:srgbClr val="FFD2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41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4566CF3-1897-2043-B35D-A98309E3D0C4}"/>
              </a:ext>
            </a:extLst>
          </p:cNvPr>
          <p:cNvSpPr/>
          <p:nvPr/>
        </p:nvSpPr>
        <p:spPr>
          <a:xfrm>
            <a:off x="13851843" y="6926802"/>
            <a:ext cx="921173" cy="512515"/>
          </a:xfrm>
          <a:prstGeom prst="rightArrow">
            <a:avLst/>
          </a:prstGeom>
          <a:solidFill>
            <a:srgbClr val="FFD2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41"/>
          </a:p>
        </p:txBody>
      </p:sp>
    </p:spTree>
    <p:extLst>
      <p:ext uri="{BB962C8B-B14F-4D97-AF65-F5344CB8AC3E}">
        <p14:creationId xmlns:p14="http://schemas.microsoft.com/office/powerpoint/2010/main" val="422299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D92187BB-F610-5A43-84FB-80B27A2D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BE" dirty="0">
                <a:ea typeface="ＭＳ Ｐゴシック" panose="020B0600070205080204" pitchFamily="34" charset="-128"/>
              </a:rPr>
              <a:t>Principe: </a:t>
            </a:r>
            <a:r>
              <a:rPr lang="en-US" altLang="en-BE" dirty="0" err="1">
                <a:ea typeface="ＭＳ Ｐゴシック" panose="020B0600070205080204" pitchFamily="34" charset="-128"/>
              </a:rPr>
              <a:t>Geschakelde</a:t>
            </a:r>
            <a:r>
              <a:rPr lang="en-US" altLang="en-BE" dirty="0">
                <a:ea typeface="ＭＳ Ｐゴシック" panose="020B0600070205080204" pitchFamily="34" charset="-128"/>
              </a:rPr>
              <a:t> </a:t>
            </a:r>
            <a:r>
              <a:rPr lang="en-US" altLang="en-BE" dirty="0" err="1">
                <a:ea typeface="ＭＳ Ｐゴシック" panose="020B0600070205080204" pitchFamily="34" charset="-128"/>
              </a:rPr>
              <a:t>openingen</a:t>
            </a:r>
            <a:endParaRPr lang="en-US" altLang="en-BE" dirty="0">
              <a:ea typeface="ＭＳ Ｐゴシック" panose="020B0600070205080204" pitchFamily="34" charset="-128"/>
            </a:endParaRP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99D6B783-3854-7840-9D6D-9927FF73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6400" indent="0">
              <a:buNone/>
            </a:pPr>
            <a:r>
              <a:rPr lang="en-US" altLang="en-BE" dirty="0" err="1">
                <a:ea typeface="ＭＳ Ｐゴシック" panose="020B0600070205080204" pitchFamily="34" charset="-128"/>
              </a:rPr>
              <a:t>Thermische</a:t>
            </a:r>
            <a:r>
              <a:rPr lang="en-US" altLang="en-BE" dirty="0">
                <a:ea typeface="ＭＳ Ｐゴシック" panose="020B0600070205080204" pitchFamily="34" charset="-128"/>
              </a:rPr>
              <a:t> trek (</a:t>
            </a:r>
            <a:r>
              <a:rPr lang="en-US" altLang="en-BE" dirty="0" err="1">
                <a:ea typeface="ＭＳ Ｐゴシック" panose="020B0600070205080204" pitchFamily="34" charset="-128"/>
              </a:rPr>
              <a:t>schoorsteeneffect</a:t>
            </a:r>
            <a:r>
              <a:rPr lang="en-US" altLang="en-BE" dirty="0">
                <a:ea typeface="ＭＳ Ｐゴシック" panose="020B0600070205080204" pitchFamily="34" charset="-128"/>
              </a:rPr>
              <a:t>)</a:t>
            </a:r>
          </a:p>
          <a:p>
            <a:pPr marL="86400" indent="0">
              <a:buNone/>
            </a:pPr>
            <a:endParaRPr lang="en-US" altLang="en-BE" dirty="0">
              <a:ea typeface="ＭＳ Ｐゴシック" panose="020B0600070205080204" pitchFamily="34" charset="-128"/>
            </a:endParaRPr>
          </a:p>
          <a:p>
            <a:pPr marL="86400" indent="0">
              <a:buNone/>
            </a:pPr>
            <a:r>
              <a:rPr lang="en-US" altLang="en-BE" dirty="0">
                <a:ea typeface="ＭＳ Ｐゴシック" panose="020B0600070205080204" pitchFamily="34" charset="-128"/>
              </a:rPr>
              <a:t>ΔT: </a:t>
            </a:r>
            <a:r>
              <a:rPr lang="en-US" altLang="en-BE" dirty="0" err="1">
                <a:ea typeface="ＭＳ Ｐゴシック" panose="020B0600070205080204" pitchFamily="34" charset="-128"/>
              </a:rPr>
              <a:t>T</a:t>
            </a:r>
            <a:r>
              <a:rPr lang="en-US" altLang="en-BE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BE" dirty="0">
                <a:ea typeface="ＭＳ Ｐゴシック" panose="020B0600070205080204" pitchFamily="34" charset="-128"/>
              </a:rPr>
              <a:t> &gt; </a:t>
            </a:r>
            <a:r>
              <a:rPr lang="en-US" altLang="en-BE" dirty="0" err="1">
                <a:ea typeface="ＭＳ Ｐゴシック" panose="020B0600070205080204" pitchFamily="34" charset="-128"/>
              </a:rPr>
              <a:t>T</a:t>
            </a:r>
            <a:r>
              <a:rPr lang="en-US" altLang="en-BE" baseline="-25000" dirty="0" err="1">
                <a:ea typeface="ＭＳ Ｐゴシック" panose="020B0600070205080204" pitchFamily="34" charset="-128"/>
              </a:rPr>
              <a:t>e</a:t>
            </a:r>
            <a:r>
              <a:rPr lang="en-US" altLang="en-BE" dirty="0">
                <a:ea typeface="ＭＳ Ｐゴシック" panose="020B0600070205080204" pitchFamily="34" charset="-128"/>
              </a:rPr>
              <a:t> </a:t>
            </a:r>
          </a:p>
          <a:p>
            <a:pPr marL="86400" indent="0">
              <a:buNone/>
            </a:pPr>
            <a:endParaRPr lang="en-US" altLang="en-BE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BE" dirty="0">
                <a:ea typeface="ＭＳ Ｐゴシック" panose="020B0600070205080204" pitchFamily="34" charset="-128"/>
              </a:rPr>
              <a:t>Q = C </a:t>
            </a:r>
            <a:r>
              <a:rPr lang="en-US" altLang="en-BE" dirty="0" err="1">
                <a:ea typeface="ＭＳ Ｐゴシック" panose="020B0600070205080204" pitchFamily="34" charset="-128"/>
              </a:rPr>
              <a:t>Δp</a:t>
            </a:r>
            <a:r>
              <a:rPr lang="en-US" altLang="en-BE" baseline="30000" dirty="0" err="1">
                <a:ea typeface="ＭＳ Ｐゴシック" panose="020B0600070205080204" pitchFamily="34" charset="-128"/>
              </a:rPr>
              <a:t>n</a:t>
            </a:r>
            <a:r>
              <a:rPr lang="en-US" altLang="en-BE" baseline="30000" dirty="0">
                <a:ea typeface="ＭＳ Ｐゴシック" panose="020B0600070205080204" pitchFamily="34" charset="-128"/>
              </a:rPr>
              <a:t> </a:t>
            </a:r>
            <a:r>
              <a:rPr lang="en-US" altLang="en-BE" dirty="0">
                <a:ea typeface="ＭＳ Ｐゴシック" panose="020B0600070205080204" pitchFamily="34" charset="-128"/>
              </a:rPr>
              <a:t>= C </a:t>
            </a:r>
            <a:r>
              <a:rPr lang="en-US" altLang="en-BE" dirty="0" err="1">
                <a:ea typeface="ＭＳ Ｐゴシック" panose="020B0600070205080204" pitchFamily="34" charset="-128"/>
              </a:rPr>
              <a:t>Δp</a:t>
            </a:r>
            <a:r>
              <a:rPr lang="en-US" altLang="en-BE" baseline="30000" dirty="0" err="1">
                <a:ea typeface="ＭＳ Ｐゴシック" panose="020B0600070205080204" pitchFamily="34" charset="-128"/>
              </a:rPr>
              <a:t>n</a:t>
            </a:r>
            <a:endParaRPr lang="en-US" altLang="en-BE" baseline="30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BE" baseline="30000" dirty="0">
                <a:ea typeface="ＭＳ Ｐゴシック" panose="020B0600070205080204" pitchFamily="34" charset="-128"/>
              </a:rPr>
              <a:t>      </a:t>
            </a:r>
            <a:r>
              <a:rPr lang="en-US" altLang="en-BE" dirty="0">
                <a:ea typeface="ＭＳ Ｐゴシック" panose="020B0600070205080204" pitchFamily="34" charset="-128"/>
              </a:rPr>
              <a:t>= C (</a:t>
            </a:r>
            <a:r>
              <a:rPr lang="en-US" altLang="en-BE" dirty="0" err="1">
                <a:ea typeface="ＭＳ Ｐゴシック" panose="020B0600070205080204" pitchFamily="34" charset="-128"/>
              </a:rPr>
              <a:t>ghΔρ</a:t>
            </a:r>
            <a:r>
              <a:rPr lang="en-US" altLang="en-BE" dirty="0">
                <a:ea typeface="ＭＳ Ｐゴシック" panose="020B0600070205080204" pitchFamily="34" charset="-128"/>
              </a:rPr>
              <a:t>/2)</a:t>
            </a:r>
            <a:r>
              <a:rPr lang="en-US" altLang="en-BE" baseline="30000" dirty="0">
                <a:ea typeface="ＭＳ Ｐゴシック" panose="020B0600070205080204" pitchFamily="34" charset="-128"/>
              </a:rPr>
              <a:t>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BE" baseline="30000" dirty="0">
                <a:ea typeface="ＭＳ Ｐゴシック" panose="020B0600070205080204" pitchFamily="34" charset="-128"/>
              </a:rPr>
              <a:t>      </a:t>
            </a:r>
            <a:r>
              <a:rPr lang="en-US" altLang="en-BE" dirty="0">
                <a:ea typeface="ＭＳ Ｐゴシック" panose="020B0600070205080204" pitchFamily="34" charset="-128"/>
              </a:rPr>
              <a:t>= C (</a:t>
            </a:r>
            <a:r>
              <a:rPr lang="en-US" altLang="en-BE" dirty="0" err="1">
                <a:ea typeface="ＭＳ Ｐゴシック" panose="020B0600070205080204" pitchFamily="34" charset="-128"/>
              </a:rPr>
              <a:t>ghρ</a:t>
            </a:r>
            <a:r>
              <a:rPr lang="en-US" altLang="en-BE" baseline="-25000" dirty="0" err="1">
                <a:ea typeface="ＭＳ Ｐゴシック" panose="020B0600070205080204" pitchFamily="34" charset="-128"/>
              </a:rPr>
              <a:t>e</a:t>
            </a:r>
            <a:r>
              <a:rPr lang="en-US" altLang="en-BE" dirty="0" err="1">
                <a:ea typeface="ＭＳ Ｐゴシック" panose="020B0600070205080204" pitchFamily="34" charset="-128"/>
              </a:rPr>
              <a:t>ΔT</a:t>
            </a:r>
            <a:r>
              <a:rPr lang="en-US" altLang="en-BE" dirty="0">
                <a:ea typeface="ＭＳ Ｐゴシック" panose="020B0600070205080204" pitchFamily="34" charset="-128"/>
              </a:rPr>
              <a:t>/</a:t>
            </a:r>
            <a:r>
              <a:rPr lang="en-US" altLang="en-BE" dirty="0" err="1">
                <a:ea typeface="ＭＳ Ｐゴシック" panose="020B0600070205080204" pitchFamily="34" charset="-128"/>
              </a:rPr>
              <a:t>T</a:t>
            </a:r>
            <a:r>
              <a:rPr lang="en-US" altLang="en-BE" baseline="-25000" dirty="0" err="1">
                <a:ea typeface="ＭＳ Ｐゴシック" panose="020B0600070205080204" pitchFamily="34" charset="-128"/>
              </a:rPr>
              <a:t>e</a:t>
            </a:r>
            <a:r>
              <a:rPr lang="en-US" altLang="en-BE" dirty="0">
                <a:ea typeface="ＭＳ Ｐゴシック" panose="020B0600070205080204" pitchFamily="34" charset="-128"/>
              </a:rPr>
              <a:t>/2)</a:t>
            </a:r>
            <a:r>
              <a:rPr lang="en-US" altLang="en-BE" baseline="30000" dirty="0">
                <a:ea typeface="ＭＳ Ｐゴシック" panose="020B0600070205080204" pitchFamily="34" charset="-128"/>
              </a:rPr>
              <a:t>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BE" baseline="30000" dirty="0">
                <a:ea typeface="ＭＳ Ｐゴシック" panose="020B0600070205080204" pitchFamily="34" charset="-128"/>
              </a:rPr>
              <a:t>      </a:t>
            </a:r>
            <a:r>
              <a:rPr lang="en-US" altLang="en-BE" dirty="0">
                <a:ea typeface="ＭＳ Ｐゴシック" panose="020B0600070205080204" pitchFamily="34" charset="-128"/>
              </a:rPr>
              <a:t>= C (0.04hΔT/2)</a:t>
            </a:r>
            <a:r>
              <a:rPr lang="en-US" altLang="en-BE" baseline="30000" dirty="0">
                <a:ea typeface="ＭＳ Ｐゴシック" panose="020B0600070205080204" pitchFamily="34" charset="-128"/>
              </a:rPr>
              <a:t>n</a:t>
            </a:r>
            <a:endParaRPr lang="en-US" altLang="en-BE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BE" dirty="0"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B0B16-296D-F447-AFF7-E22F7EB1B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5970" y="4775201"/>
            <a:ext cx="4301066" cy="3788551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641" dirty="0">
                <a:solidFill>
                  <a:schemeClr val="lt1"/>
                </a:solidFill>
              </a:rPr>
              <a:t>T</a:t>
            </a:r>
            <a:r>
              <a:rPr lang="en-US" sz="3641" baseline="-25000" dirty="0">
                <a:solidFill>
                  <a:schemeClr val="lt1"/>
                </a:solidFill>
              </a:rPr>
              <a:t>i</a:t>
            </a:r>
            <a:endParaRPr lang="en-US" sz="3641" dirty="0">
              <a:solidFill>
                <a:schemeClr val="lt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3A39404-E311-BD49-AB7C-94FF54829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5970" y="2725139"/>
            <a:ext cx="4301066" cy="1946204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3641">
              <a:solidFill>
                <a:schemeClr val="l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42244C-EBDD-8542-889F-A18725855303}"/>
              </a:ext>
            </a:extLst>
          </p:cNvPr>
          <p:cNvSpPr/>
          <p:nvPr/>
        </p:nvSpPr>
        <p:spPr>
          <a:xfrm>
            <a:off x="9694369" y="7845778"/>
            <a:ext cx="203200" cy="512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64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8786A-B7CE-E548-92E4-AE23A9824BB9}"/>
              </a:ext>
            </a:extLst>
          </p:cNvPr>
          <p:cNvSpPr/>
          <p:nvPr/>
        </p:nvSpPr>
        <p:spPr>
          <a:xfrm>
            <a:off x="9694369" y="4978401"/>
            <a:ext cx="203200" cy="512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64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4BA32C-DEF8-D048-988C-B45E64579802}"/>
              </a:ext>
            </a:extLst>
          </p:cNvPr>
          <p:cNvSpPr/>
          <p:nvPr/>
        </p:nvSpPr>
        <p:spPr>
          <a:xfrm>
            <a:off x="13995436" y="6515948"/>
            <a:ext cx="203200" cy="512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641"/>
          </a:p>
        </p:txBody>
      </p:sp>
      <p:sp>
        <p:nvSpPr>
          <p:cNvPr id="72712" name="TextBox 2">
            <a:extLst>
              <a:ext uri="{FF2B5EF4-FFF2-40B4-BE49-F238E27FC236}">
                <a16:creationId xmlns:a16="http://schemas.microsoft.com/office/drawing/2014/main" id="{272631BE-D015-6D41-842B-B8C7DA647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191" y="6412090"/>
            <a:ext cx="79022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BE" sz="2560"/>
              <a:t>T</a:t>
            </a:r>
            <a:r>
              <a:rPr lang="en-US" altLang="en-BE" sz="2560" baseline="-25000"/>
              <a:t>e</a:t>
            </a:r>
            <a:endParaRPr lang="en-US" altLang="en-BE" sz="256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23FCFA-D867-4249-A72A-064133ACDB0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283453" y="4775201"/>
            <a:ext cx="1126632" cy="37885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61B366-3051-494C-9ECC-BFCDFE5C13C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953623" y="4775201"/>
            <a:ext cx="3788551" cy="37885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ight Arrow 2">
            <a:extLst>
              <a:ext uri="{FF2B5EF4-FFF2-40B4-BE49-F238E27FC236}">
                <a16:creationId xmlns:a16="http://schemas.microsoft.com/office/drawing/2014/main" id="{1002D6F1-AFE8-B94C-B0BB-AF8A772D5BBF}"/>
              </a:ext>
            </a:extLst>
          </p:cNvPr>
          <p:cNvSpPr/>
          <p:nvPr/>
        </p:nvSpPr>
        <p:spPr>
          <a:xfrm>
            <a:off x="10308484" y="7845778"/>
            <a:ext cx="921173" cy="512515"/>
          </a:xfrm>
          <a:prstGeom prst="rightArrow">
            <a:avLst/>
          </a:prstGeom>
          <a:solidFill>
            <a:srgbClr val="FFD2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41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ED6112B-1293-CF46-803D-D3EB345953CB}"/>
              </a:ext>
            </a:extLst>
          </p:cNvPr>
          <p:cNvSpPr/>
          <p:nvPr/>
        </p:nvSpPr>
        <p:spPr>
          <a:xfrm rot="10800000">
            <a:off x="8463881" y="4978401"/>
            <a:ext cx="923430" cy="512515"/>
          </a:xfrm>
          <a:prstGeom prst="rightArrow">
            <a:avLst/>
          </a:prstGeom>
          <a:solidFill>
            <a:srgbClr val="FFD2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4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B7BF26-F157-2745-B32A-89232F2C67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56822" y="6719147"/>
            <a:ext cx="6861386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0130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9508-176E-3C47-86CE-45008A94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Concrete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977F-B092-7848-A90C-6564493D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Z</a:t>
            </a:r>
            <a:r>
              <a:rPr lang="en-BE" dirty="0"/>
              <a:t>org voor meerdere openingen per ruimte</a:t>
            </a:r>
          </a:p>
          <a:p>
            <a:r>
              <a:rPr lang="en-BE" dirty="0"/>
              <a:t>Liefst aan verschillende zijdes</a:t>
            </a:r>
          </a:p>
          <a:p>
            <a:r>
              <a:rPr lang="en-BE" dirty="0"/>
              <a:t>Liefst op verschillende hoogtes</a:t>
            </a:r>
          </a:p>
          <a:p>
            <a:r>
              <a:rPr lang="en-BE" dirty="0"/>
              <a:t>Beter continu open dan ‘luchten’</a:t>
            </a:r>
          </a:p>
          <a:p>
            <a:r>
              <a:rPr lang="en-BE" dirty="0"/>
              <a:t>Ramen open op kip meestal voldoende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48803-E0A3-E642-AF41-4BAA732C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150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E46235-C618-374D-984F-65C74511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Wat nu?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8DA94-E0FF-7744-96F7-246DCB3D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49F8AAA-A873-A24C-9B4F-08A49D2C4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83" y="2018574"/>
            <a:ext cx="6090372" cy="60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5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401DF-F8CE-9848-B3AF-DEC7AE32D473}"/>
              </a:ext>
            </a:extLst>
          </p:cNvPr>
          <p:cNvSpPr txBox="1"/>
          <p:nvPr/>
        </p:nvSpPr>
        <p:spPr>
          <a:xfrm>
            <a:off x="8442540" y="9101227"/>
            <a:ext cx="8685647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REHVA_COVID-19_guidance_document_V3_03082020.pdf</a:t>
            </a:r>
            <a:endParaRPr lang="en-BE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C2BC6-F873-D747-B9A1-77535767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24" y="1789256"/>
            <a:ext cx="12069763" cy="7014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6DA1E-8523-5B4F-95CB-4A47E471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6" y="1789256"/>
            <a:ext cx="5757973" cy="43448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56179-B411-394E-B7D9-FCD41AA2EB42}"/>
              </a:ext>
            </a:extLst>
          </p:cNvPr>
          <p:cNvSpPr/>
          <p:nvPr/>
        </p:nvSpPr>
        <p:spPr>
          <a:xfrm>
            <a:off x="830118" y="1789256"/>
            <a:ext cx="4561032" cy="306244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5403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15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6DA1E-8523-5B4F-95CB-4A47E471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6" y="1789256"/>
            <a:ext cx="5757973" cy="43448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56179-B411-394E-B7D9-FCD41AA2EB42}"/>
              </a:ext>
            </a:extLst>
          </p:cNvPr>
          <p:cNvSpPr/>
          <p:nvPr/>
        </p:nvSpPr>
        <p:spPr>
          <a:xfrm>
            <a:off x="830118" y="1789256"/>
            <a:ext cx="4561032" cy="306244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5D447D5-C386-2345-8639-F30A8B5D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50" y="1504950"/>
            <a:ext cx="6823670" cy="318770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89F0EC-F3C3-7E40-BC94-92B04C41B6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7" t="23369" r="5604" b="53583"/>
          <a:stretch/>
        </p:blipFill>
        <p:spPr>
          <a:xfrm>
            <a:off x="8766850" y="4692650"/>
            <a:ext cx="6745638" cy="27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5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16</a:t>
            </a:fld>
            <a:endParaRPr lang="en-GB" noProof="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5D447D5-C386-2345-8639-F30A8B5D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50" y="1504950"/>
            <a:ext cx="6823670" cy="318770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89F0EC-F3C3-7E40-BC94-92B04C41B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7" t="23369" r="5604" b="53583"/>
          <a:stretch/>
        </p:blipFill>
        <p:spPr>
          <a:xfrm>
            <a:off x="8766850" y="4692650"/>
            <a:ext cx="6745638" cy="2755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F41C06-30FA-CF42-A32E-7E98236CC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05" y="1537375"/>
            <a:ext cx="7436697" cy="5911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13C29-4F53-1046-BAEF-730C7E794D1A}"/>
              </a:ext>
            </a:extLst>
          </p:cNvPr>
          <p:cNvSpPr txBox="1"/>
          <p:nvPr/>
        </p:nvSpPr>
        <p:spPr>
          <a:xfrm>
            <a:off x="1887241" y="1793454"/>
            <a:ext cx="2481770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C. Noakes 2008</a:t>
            </a:r>
            <a:endParaRPr lang="en-BE" sz="2500" dirty="0"/>
          </a:p>
        </p:txBody>
      </p:sp>
    </p:spTree>
    <p:extLst>
      <p:ext uri="{BB962C8B-B14F-4D97-AF65-F5344CB8AC3E}">
        <p14:creationId xmlns:p14="http://schemas.microsoft.com/office/powerpoint/2010/main" val="36769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17</a:t>
            </a:fld>
            <a:endParaRPr lang="en-GB" noProof="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5D447D5-C386-2345-8639-F30A8B5D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50" y="1504950"/>
            <a:ext cx="6823670" cy="318770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89F0EC-F3C3-7E40-BC94-92B04C41B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7" t="23369" r="5604" b="53583"/>
          <a:stretch/>
        </p:blipFill>
        <p:spPr>
          <a:xfrm>
            <a:off x="8766850" y="4692650"/>
            <a:ext cx="6745638" cy="2755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78352B-F669-E146-B2A3-8D820875A41D}"/>
              </a:ext>
            </a:extLst>
          </p:cNvPr>
          <p:cNvSpPr txBox="1"/>
          <p:nvPr/>
        </p:nvSpPr>
        <p:spPr>
          <a:xfrm>
            <a:off x="3486150" y="8248650"/>
            <a:ext cx="11166840" cy="629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BE" sz="3200" dirty="0"/>
              <a:t>1 persoon geïnfecteerd, P = 0.1, t = 8 uur </a:t>
            </a:r>
            <a:r>
              <a:rPr lang="en-BE" sz="3200" dirty="0">
                <a:sym typeface="Wingdings" pitchFamily="2" charset="2"/>
              </a:rPr>
              <a:t></a:t>
            </a:r>
            <a:r>
              <a:rPr lang="en-BE" sz="3200" dirty="0"/>
              <a:t> Q = 1200 m3/h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30C9AA-4786-5D4F-BEB3-C44770230F1F}"/>
              </a:ext>
            </a:extLst>
          </p:cNvPr>
          <p:cNvGrpSpPr/>
          <p:nvPr/>
        </p:nvGrpSpPr>
        <p:grpSpPr>
          <a:xfrm>
            <a:off x="664125" y="2172938"/>
            <a:ext cx="8102725" cy="4902492"/>
            <a:chOff x="2628900" y="1352550"/>
            <a:chExt cx="13106400" cy="69494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A1F827-5E38-F546-84F7-EDA7D9258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4987" y="1524000"/>
              <a:ext cx="11188700" cy="67056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4D5C94-1A31-F644-B7DD-7BA7D19618A7}"/>
                </a:ext>
              </a:extLst>
            </p:cNvPr>
            <p:cNvSpPr/>
            <p:nvPr/>
          </p:nvSpPr>
          <p:spPr>
            <a:xfrm>
              <a:off x="2628900" y="1790700"/>
              <a:ext cx="1314450" cy="434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3B4804-242F-874A-AAC4-8DEF80769788}"/>
                </a:ext>
              </a:extLst>
            </p:cNvPr>
            <p:cNvSpPr/>
            <p:nvPr/>
          </p:nvSpPr>
          <p:spPr>
            <a:xfrm>
              <a:off x="4991100" y="1352550"/>
              <a:ext cx="9272587" cy="12382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B825CD-5F5C-6E4A-903D-4D63EAD730E8}"/>
                </a:ext>
              </a:extLst>
            </p:cNvPr>
            <p:cNvSpPr/>
            <p:nvPr/>
          </p:nvSpPr>
          <p:spPr>
            <a:xfrm>
              <a:off x="13315949" y="7296150"/>
              <a:ext cx="2419351" cy="1005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FC218C-D6E3-7644-8D90-33E1A0C649D9}"/>
                </a:ext>
              </a:extLst>
            </p:cNvPr>
            <p:cNvSpPr/>
            <p:nvPr/>
          </p:nvSpPr>
          <p:spPr>
            <a:xfrm>
              <a:off x="9565480" y="5233811"/>
              <a:ext cx="3312320" cy="1005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DA561B-D5CA-6A4F-A648-369A6E9A8BBA}"/>
              </a:ext>
            </a:extLst>
          </p:cNvPr>
          <p:cNvSpPr/>
          <p:nvPr/>
        </p:nvSpPr>
        <p:spPr>
          <a:xfrm>
            <a:off x="14260749" y="3268494"/>
            <a:ext cx="719847" cy="583659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2440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8" y="465684"/>
            <a:ext cx="13352503" cy="8690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170762" y="9156313"/>
            <a:ext cx="2012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2500" dirty="0"/>
              <a:t>Persily, 2017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2258776" y="6510261"/>
            <a:ext cx="10093928" cy="0"/>
          </a:xfrm>
          <a:prstGeom prst="line">
            <a:avLst/>
          </a:prstGeom>
          <a:ln w="31750">
            <a:solidFill>
              <a:srgbClr val="1E64C8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2268308" y="4074931"/>
            <a:ext cx="10093928" cy="0"/>
          </a:xfrm>
          <a:prstGeom prst="line">
            <a:avLst/>
          </a:prstGeom>
          <a:ln w="31750">
            <a:solidFill>
              <a:srgbClr val="1E64C8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4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8" y="2237868"/>
            <a:ext cx="7432939" cy="71652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4AD2A1-5E81-4247-8909-D94BA2F7F695}"/>
              </a:ext>
            </a:extLst>
          </p:cNvPr>
          <p:cNvSpPr/>
          <p:nvPr/>
        </p:nvSpPr>
        <p:spPr>
          <a:xfrm>
            <a:off x="4610100" y="5010150"/>
            <a:ext cx="1276350" cy="3429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020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BE" sz="5400" dirty="0"/>
              <a:t>Tips om het ventilatievoud te verhogen</a:t>
            </a:r>
            <a:endParaRPr lang="en-BE" sz="5400" dirty="0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Webinar ventileren en verluchten </a:t>
            </a:r>
          </a:p>
        </p:txBody>
      </p:sp>
      <p:sp>
        <p:nvSpPr>
          <p:cNvPr id="21" name="Tijdelijke aanduiding voor afbeelding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Tijdelijke aanduiding voor afbeelding 2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4" name="Tijdelijke aanduiding voor afbeelding 2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department Of Architecture and Urban planning</a:t>
            </a:r>
          </a:p>
          <a:p>
            <a:pPr lvl="1"/>
            <a:r>
              <a:rPr lang="en-GB" dirty="0"/>
              <a:t>Building Physics, Construction and services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20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6DA1E-8523-5B4F-95CB-4A47E471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6" y="1789256"/>
            <a:ext cx="5757973" cy="43448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56179-B411-394E-B7D9-FCD41AA2EB42}"/>
              </a:ext>
            </a:extLst>
          </p:cNvPr>
          <p:cNvSpPr/>
          <p:nvPr/>
        </p:nvSpPr>
        <p:spPr>
          <a:xfrm>
            <a:off x="830118" y="1789256"/>
            <a:ext cx="4561032" cy="306244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5D447D5-C386-2345-8639-F30A8B5D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50" y="1504950"/>
            <a:ext cx="6823670" cy="318770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89F0EC-F3C3-7E40-BC94-92B04C41B6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7" t="23369" r="5604" b="53583"/>
          <a:stretch/>
        </p:blipFill>
        <p:spPr>
          <a:xfrm>
            <a:off x="8766850" y="4692650"/>
            <a:ext cx="6745638" cy="2755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78352B-F669-E146-B2A3-8D820875A41D}"/>
              </a:ext>
            </a:extLst>
          </p:cNvPr>
          <p:cNvSpPr txBox="1"/>
          <p:nvPr/>
        </p:nvSpPr>
        <p:spPr>
          <a:xfrm>
            <a:off x="3486150" y="8248650"/>
            <a:ext cx="13112885" cy="629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BE" sz="3200" dirty="0"/>
              <a:t>1 persoon geïnfecteerd, P = 0.1, t = 8 uur </a:t>
            </a:r>
            <a:r>
              <a:rPr lang="en-BE" sz="3200" dirty="0">
                <a:sym typeface="Wingdings" pitchFamily="2" charset="2"/>
              </a:rPr>
              <a:t></a:t>
            </a:r>
            <a:r>
              <a:rPr lang="en-BE" sz="3200" dirty="0"/>
              <a:t> Q = 1200 m3/h = 800ppm </a:t>
            </a:r>
          </a:p>
        </p:txBody>
      </p:sp>
    </p:spTree>
    <p:extLst>
      <p:ext uri="{BB962C8B-B14F-4D97-AF65-F5344CB8AC3E}">
        <p14:creationId xmlns:p14="http://schemas.microsoft.com/office/powerpoint/2010/main" val="2038237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CB6F-7E49-5F42-8704-797FE788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Voorbeeldje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58B92-3149-D146-848B-17361F10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21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69077-77F3-CD44-82C4-62D9D41B6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689" y="285608"/>
            <a:ext cx="7901071" cy="8523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27B36-5A2A-4642-90C6-BFE191B8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215" y="1716660"/>
            <a:ext cx="8818156" cy="38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03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CB6F-7E49-5F42-8704-797FE788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Voorbeeldje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58B92-3149-D146-848B-17361F10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22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C3BA6-084B-D54F-B639-7706A301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36" y="1346200"/>
            <a:ext cx="9326563" cy="4997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6A69DD-B9D0-E34F-9974-7D8A798A2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50"/>
          <a:stretch/>
        </p:blipFill>
        <p:spPr>
          <a:xfrm>
            <a:off x="11840591" y="2117848"/>
            <a:ext cx="3896295" cy="4225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AC7725-1385-1E4F-BCC9-584FC8A6C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10"/>
          <a:stretch/>
        </p:blipFill>
        <p:spPr>
          <a:xfrm>
            <a:off x="10111010" y="2117848"/>
            <a:ext cx="1729581" cy="4225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1C07DF-294D-C74A-92FE-56668622D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086" y="6690192"/>
            <a:ext cx="9478963" cy="23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6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23</a:t>
            </a:fld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401DF-F8CE-9848-B3AF-DEC7AE32D473}"/>
              </a:ext>
            </a:extLst>
          </p:cNvPr>
          <p:cNvSpPr txBox="1"/>
          <p:nvPr/>
        </p:nvSpPr>
        <p:spPr>
          <a:xfrm>
            <a:off x="8442540" y="9101227"/>
            <a:ext cx="8685647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REHVA_COVID-19_guidance_document_V3_03082020.pdf</a:t>
            </a:r>
            <a:endParaRPr lang="en-BE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C2BC6-F873-D747-B9A1-77535767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24" y="1789256"/>
            <a:ext cx="12069763" cy="7014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6DA1E-8523-5B4F-95CB-4A47E471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6" y="1789256"/>
            <a:ext cx="5757973" cy="43448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56179-B411-394E-B7D9-FCD41AA2EB42}"/>
              </a:ext>
            </a:extLst>
          </p:cNvPr>
          <p:cNvSpPr/>
          <p:nvPr/>
        </p:nvSpPr>
        <p:spPr>
          <a:xfrm>
            <a:off x="830118" y="1789256"/>
            <a:ext cx="4522932" cy="863693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E1F0B-CBCE-1E47-A407-69C506C49AE9}"/>
              </a:ext>
            </a:extLst>
          </p:cNvPr>
          <p:cNvSpPr/>
          <p:nvPr/>
        </p:nvSpPr>
        <p:spPr>
          <a:xfrm>
            <a:off x="830118" y="3699880"/>
            <a:ext cx="4522932" cy="757820"/>
          </a:xfrm>
          <a:prstGeom prst="rect">
            <a:avLst/>
          </a:prstGeom>
          <a:noFill/>
          <a:ln w="28575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354127-403D-3D40-958A-9B7A1BDEEB0B}"/>
              </a:ext>
            </a:extLst>
          </p:cNvPr>
          <p:cNvSpPr/>
          <p:nvPr/>
        </p:nvSpPr>
        <p:spPr>
          <a:xfrm>
            <a:off x="830118" y="5682897"/>
            <a:ext cx="4522932" cy="523595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3886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24</a:t>
            </a:fld>
            <a:endParaRPr lang="en-GB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B8CE1A-6C63-014A-9D19-0A4AE87598B4}"/>
              </a:ext>
            </a:extLst>
          </p:cNvPr>
          <p:cNvSpPr txBox="1"/>
          <p:nvPr/>
        </p:nvSpPr>
        <p:spPr>
          <a:xfrm>
            <a:off x="9471240" y="9106025"/>
            <a:ext cx="7632474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REHVA_COVID-19_Guidance_School_Buildings.pdf</a:t>
            </a:r>
            <a:endParaRPr lang="en-BE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FDA7A-CA19-0D44-BDA7-B31D897E1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36" y="1447800"/>
            <a:ext cx="13069013" cy="73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85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9508-176E-3C47-86CE-45008A94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Concrete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977F-B092-7848-A90C-6564493D1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Z</a:t>
            </a:r>
            <a:r>
              <a:rPr lang="en-BE" dirty="0"/>
              <a:t>org voor meerdere openingen per ruimte</a:t>
            </a:r>
          </a:p>
          <a:p>
            <a:r>
              <a:rPr lang="en-BE" dirty="0"/>
              <a:t>Heb je raamroosters? Open zetten! </a:t>
            </a:r>
          </a:p>
          <a:p>
            <a:r>
              <a:rPr lang="en-BE" dirty="0"/>
              <a:t>+ binnendeuren</a:t>
            </a:r>
          </a:p>
          <a:p>
            <a:r>
              <a:rPr lang="en-GB" dirty="0"/>
              <a:t>Open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voorkeur</a:t>
            </a:r>
            <a:r>
              <a:rPr lang="en-GB" dirty="0"/>
              <a:t> roosters/ramen </a:t>
            </a:r>
            <a:r>
              <a:rPr lang="en-GB" dirty="0" err="1"/>
              <a:t>boven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verwarming</a:t>
            </a:r>
            <a:r>
              <a:rPr lang="en-GB" dirty="0"/>
              <a:t> =&gt; </a:t>
            </a:r>
            <a:r>
              <a:rPr lang="en-GB" dirty="0" err="1"/>
              <a:t>verminderde</a:t>
            </a:r>
            <a:r>
              <a:rPr lang="en-GB" dirty="0"/>
              <a:t> </a:t>
            </a:r>
            <a:r>
              <a:rPr lang="en-GB" dirty="0" err="1"/>
              <a:t>tocht</a:t>
            </a:r>
            <a:r>
              <a:rPr lang="en-GB" dirty="0"/>
              <a:t> </a:t>
            </a:r>
            <a:r>
              <a:rPr lang="en-GB" dirty="0" err="1"/>
              <a:t>klachten</a:t>
            </a:r>
            <a:endParaRPr lang="en-GB" dirty="0"/>
          </a:p>
          <a:p>
            <a:r>
              <a:rPr lang="en-GB" dirty="0" err="1"/>
              <a:t>Kleinere</a:t>
            </a:r>
            <a:r>
              <a:rPr lang="en-GB" dirty="0"/>
              <a:t> </a:t>
            </a:r>
            <a:r>
              <a:rPr lang="en-GB" dirty="0" err="1"/>
              <a:t>groepen</a:t>
            </a:r>
            <a:r>
              <a:rPr lang="en-GB" dirty="0"/>
              <a:t>?</a:t>
            </a:r>
          </a:p>
          <a:p>
            <a:pPr marL="86400" indent="0">
              <a:buNone/>
            </a:pP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48803-E0A3-E642-AF41-4BAA732C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5084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8" y="2237868"/>
            <a:ext cx="7432939" cy="71652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4AD2A1-5E81-4247-8909-D94BA2F7F695}"/>
              </a:ext>
            </a:extLst>
          </p:cNvPr>
          <p:cNvSpPr/>
          <p:nvPr/>
        </p:nvSpPr>
        <p:spPr>
          <a:xfrm>
            <a:off x="4610100" y="5010150"/>
            <a:ext cx="1276350" cy="3429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5008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CD5926-3CFF-514B-962A-2790DA4803AF}"/>
              </a:ext>
            </a:extLst>
          </p:cNvPr>
          <p:cNvSpPr/>
          <p:nvPr/>
        </p:nvSpPr>
        <p:spPr>
          <a:xfrm rot="16200000">
            <a:off x="857307" y="8047044"/>
            <a:ext cx="1253889" cy="1588003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Codex Welzijn op het 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6" y="1194364"/>
            <a:ext cx="15786144" cy="2839676"/>
          </a:xfrm>
        </p:spPr>
        <p:txBody>
          <a:bodyPr>
            <a:noAutofit/>
          </a:bodyPr>
          <a:lstStyle/>
          <a:p>
            <a:pPr marL="86400" indent="0" algn="just">
              <a:lnSpc>
                <a:spcPct val="100000"/>
              </a:lnSpc>
              <a:buNone/>
            </a:pPr>
            <a:r>
              <a:rPr lang="nl-NL" sz="1600" dirty="0"/>
              <a:t>“Art. III.1-34.- § 1. De </a:t>
            </a:r>
            <a:r>
              <a:rPr lang="nl-NL" sz="1600" b="1" dirty="0"/>
              <a:t>werkgever zorgt ervoor dat de werknemers in de werklokalen over een goede </a:t>
            </a:r>
            <a:r>
              <a:rPr lang="nl-NL" sz="1600" b="1" dirty="0" err="1"/>
              <a:t>binnenluchtkwaliteit</a:t>
            </a:r>
            <a:r>
              <a:rPr lang="nl-NL" sz="1600" b="1" dirty="0"/>
              <a:t> beschikken</a:t>
            </a:r>
            <a:r>
              <a:rPr lang="nl-NL" sz="1600" dirty="0"/>
              <a:t>.</a:t>
            </a:r>
          </a:p>
          <a:p>
            <a:pPr marL="86400" indent="0" algn="just">
              <a:lnSpc>
                <a:spcPct val="100000"/>
              </a:lnSpc>
              <a:buNone/>
            </a:pPr>
            <a:endParaRPr lang="nl-NL" sz="1600" dirty="0"/>
          </a:p>
          <a:p>
            <a:pPr marL="86400" indent="0" algn="just">
              <a:lnSpc>
                <a:spcPct val="100000"/>
              </a:lnSpc>
              <a:buNone/>
            </a:pPr>
            <a:r>
              <a:rPr lang="nl-NL" sz="1600" dirty="0"/>
              <a:t>§ 2. Daartoe voert de werkgever overeenkomstig artikel I.2-6 een risicoanalyse uit van de </a:t>
            </a:r>
            <a:r>
              <a:rPr lang="nl-NL" sz="1600" dirty="0" err="1"/>
              <a:t>binnenluchtkwaliteit</a:t>
            </a:r>
            <a:r>
              <a:rPr lang="nl-NL" sz="1600" dirty="0"/>
              <a:t> in de werklokalen, waarbij hij rekening houdt met het debiet van de </a:t>
            </a:r>
            <a:r>
              <a:rPr lang="nl-NL" sz="1600" dirty="0" err="1"/>
              <a:t>aange</a:t>
            </a:r>
            <a:r>
              <a:rPr lang="nl-NL" sz="1600" dirty="0"/>
              <a:t>- voerde lucht en de mogelijke bronnen van verontreiniging, bijvoorbeeld:</a:t>
            </a:r>
          </a:p>
          <a:p>
            <a:pPr marL="720000" lvl="1" indent="0" algn="just">
              <a:lnSpc>
                <a:spcPct val="100000"/>
              </a:lnSpc>
              <a:buNone/>
            </a:pPr>
            <a:r>
              <a:rPr lang="nl-NL" sz="1600" dirty="0"/>
              <a:t>1° de aanwezigheid en de fysieke activiteit van personen;</a:t>
            </a:r>
          </a:p>
          <a:p>
            <a:pPr marL="720000" lvl="1" indent="0" algn="just">
              <a:lnSpc>
                <a:spcPct val="100000"/>
              </a:lnSpc>
              <a:buNone/>
            </a:pPr>
            <a:r>
              <a:rPr lang="nl-NL" sz="1600" dirty="0"/>
              <a:t>2° de in de werklokalen aanwezige producten en materialen, zoals bouwmaterialen, vloerbekleding en aankleding, meubilair, planten en dieren, technische uitrusting, aanwezige toestellen, werktuigen en machines;</a:t>
            </a:r>
          </a:p>
          <a:p>
            <a:pPr marL="720000" lvl="1" indent="0" algn="just">
              <a:lnSpc>
                <a:spcPct val="100000"/>
              </a:lnSpc>
              <a:buNone/>
            </a:pPr>
            <a:r>
              <a:rPr lang="nl-NL" sz="1600" dirty="0"/>
              <a:t>3° onderhoud, herstel en reiniging van de arbeidsplaatsen;</a:t>
            </a:r>
          </a:p>
          <a:p>
            <a:pPr marL="720000" lvl="1" indent="0" algn="just">
              <a:lnSpc>
                <a:spcPct val="100000"/>
              </a:lnSpc>
              <a:buNone/>
            </a:pPr>
            <a:r>
              <a:rPr lang="nl-NL" sz="1600" dirty="0"/>
              <a:t>4° kwaliteit van de aangevoerde lucht als gevolg van infiltratie en ventilatie, verontreiniging en werking van het ventilatie-, luchtbehandelings- en verwarmingssysteem.</a:t>
            </a:r>
          </a:p>
          <a:p>
            <a:pPr marL="86400" indent="0" algn="just">
              <a:lnSpc>
                <a:spcPct val="100000"/>
              </a:lnSpc>
              <a:buNone/>
            </a:pPr>
            <a:r>
              <a:rPr lang="nl-NL" sz="1600" dirty="0"/>
              <a:t>De risicoanalyse wordt uitgevoerd door middel van visuele inspecties, controle van installaties en documenten, en met medewerking van de werknemers. Indien nodig worden metingen en/of berekeningen uitgevoerd.</a:t>
            </a:r>
          </a:p>
          <a:p>
            <a:pPr marL="86400" indent="0" algn="just">
              <a:lnSpc>
                <a:spcPct val="100000"/>
              </a:lnSpc>
              <a:buNone/>
            </a:pPr>
            <a:endParaRPr lang="nl-NL" sz="1600" dirty="0"/>
          </a:p>
          <a:p>
            <a:pPr marL="86400" indent="0" algn="just">
              <a:lnSpc>
                <a:spcPct val="100000"/>
              </a:lnSpc>
              <a:buNone/>
            </a:pPr>
            <a:r>
              <a:rPr lang="nl-NL" sz="1600" dirty="0"/>
              <a:t>§ 3. </a:t>
            </a:r>
            <a:r>
              <a:rPr lang="nl-NL" sz="1600" b="1" dirty="0"/>
              <a:t>De werkgever neemt de nodige technische en/of organisatorische maatregelen om ervoor te zorgen dat de CO2-concentratie in de werklokalen gewoonlijk lager is dan 900 </a:t>
            </a:r>
            <a:r>
              <a:rPr lang="nl-NL" sz="1600" b="1" dirty="0" err="1"/>
              <a:t>ppm</a:t>
            </a:r>
            <a:r>
              <a:rPr lang="nl-NL" sz="1600" b="1" dirty="0"/>
              <a:t> of dat een minimum ventilatiedebiet van 40 m3/u per aanwezige persoon wordt gerespecteerd.</a:t>
            </a:r>
          </a:p>
          <a:p>
            <a:pPr marL="86400" indent="0" algn="just">
              <a:lnSpc>
                <a:spcPct val="100000"/>
              </a:lnSpc>
              <a:buNone/>
            </a:pPr>
            <a:r>
              <a:rPr lang="nl-NL" sz="1600" b="1" dirty="0"/>
              <a:t>In afwijking van het eerste lid, neemt de werkgever de nodige technische en/of organisatorische maatregelen om ervoor te zorgen dat de CO2-concentratie in de werklokalen gewoonlijk lager is dan 1200 </a:t>
            </a:r>
            <a:r>
              <a:rPr lang="nl-NL" sz="1600" b="1" dirty="0" err="1"/>
              <a:t>ppm</a:t>
            </a:r>
            <a:r>
              <a:rPr lang="nl-NL" sz="1600" b="1" dirty="0"/>
              <a:t> of dat er een minimum ventilatiedebiet van 25 m3/u per aanwezige persoon wordt gerespecteerd, op voorwaarde dat de volgende voorwaarden vervuld zijn</a:t>
            </a:r>
            <a:r>
              <a:rPr lang="nl-NL" sz="1600" dirty="0"/>
              <a:t>:</a:t>
            </a:r>
          </a:p>
          <a:p>
            <a:pPr marL="720000" lvl="1" indent="0" algn="just">
              <a:lnSpc>
                <a:spcPct val="100000"/>
              </a:lnSpc>
              <a:buNone/>
            </a:pPr>
            <a:r>
              <a:rPr lang="nl-NL" sz="1600" dirty="0"/>
              <a:t>1° de werkgever kan op basis van de resultaten van de risicoanalyse aantonen dat de werknemers een gelijkwaardig of beter beschermingsniveau genieten wat de </a:t>
            </a:r>
            <a:r>
              <a:rPr lang="nl-NL" sz="1600" dirty="0" err="1"/>
              <a:t>binnenluchtkwaliteit</a:t>
            </a:r>
            <a:r>
              <a:rPr lang="nl-NL" sz="1600" dirty="0"/>
              <a:t> betreft, doordat de verontreinigingsbronnen bedoeld in § 2, 2° tot 4° werden uitgeschakeld of aanzienlijk werden verminderd, bijvoorbeeld door het gebruik van emissiearme </a:t>
            </a:r>
            <a:r>
              <a:rPr lang="nl-NL" sz="1600" dirty="0" err="1"/>
              <a:t>materia</a:t>
            </a:r>
            <a:r>
              <a:rPr lang="nl-NL" sz="1600" dirty="0"/>
              <a:t>- </a:t>
            </a:r>
            <a:r>
              <a:rPr lang="nl-NL" sz="1600" dirty="0" err="1"/>
              <a:t>len</a:t>
            </a:r>
            <a:r>
              <a:rPr lang="nl-NL" sz="1600" dirty="0"/>
              <a:t>;</a:t>
            </a:r>
          </a:p>
          <a:p>
            <a:pPr marL="720000" lvl="1" indent="0" algn="just">
              <a:lnSpc>
                <a:spcPct val="100000"/>
              </a:lnSpc>
              <a:buNone/>
            </a:pPr>
            <a:r>
              <a:rPr lang="nl-NL" sz="1600" dirty="0"/>
              <a:t>2° de werkgever heeft hierover voorafgaand het advies gevraagd van de bevoegde preventie- adviseur en van het </a:t>
            </a:r>
            <a:r>
              <a:rPr lang="nl-NL" sz="1600" dirty="0" err="1"/>
              <a:t>comite</a:t>
            </a:r>
            <a:r>
              <a:rPr lang="nl-NL" sz="1600" dirty="0"/>
              <a:t>́.</a:t>
            </a:r>
          </a:p>
          <a:p>
            <a:pPr marL="86400" indent="0" algn="just">
              <a:lnSpc>
                <a:spcPct val="100000"/>
              </a:lnSpc>
              <a:buNone/>
            </a:pPr>
            <a:r>
              <a:rPr lang="nl-NL" sz="1600" dirty="0"/>
              <a:t>De CO2-concentratie in de werklokalen wordt beschouwd als gewoonlijk lager dan 900 </a:t>
            </a:r>
            <a:r>
              <a:rPr lang="nl-NL" sz="1600" dirty="0" err="1"/>
              <a:t>ppm</a:t>
            </a:r>
            <a:r>
              <a:rPr lang="nl-NL" sz="1600" dirty="0"/>
              <a:t> of 1200 </a:t>
            </a:r>
            <a:r>
              <a:rPr lang="nl-NL" sz="1600" dirty="0" err="1"/>
              <a:t>ppm</a:t>
            </a:r>
            <a:r>
              <a:rPr lang="nl-NL" sz="1600" dirty="0"/>
              <a:t> respectievelijk, wanneer de CO2-concentratie onder deze waarde blijft gedurende 95 % van de gebruikstijd, berekend over maximaal 8 uur, en uitgaande van een buitenconcentratie van 400 </a:t>
            </a:r>
            <a:r>
              <a:rPr lang="nl-NL" sz="1600" dirty="0" err="1"/>
              <a:t>ppm</a:t>
            </a:r>
            <a:r>
              <a:rPr lang="nl-NL" sz="1600" dirty="0"/>
              <a:t>. Als metingen aantonen dat de buitenconcentratie 400 </a:t>
            </a:r>
            <a:r>
              <a:rPr lang="nl-NL" sz="1600" dirty="0" err="1"/>
              <a:t>ppm</a:t>
            </a:r>
            <a:r>
              <a:rPr lang="nl-NL" sz="1600" dirty="0"/>
              <a:t> overstijgt, kan </a:t>
            </a:r>
            <a:r>
              <a:rPr lang="nl-NL" sz="1600" dirty="0" err="1"/>
              <a:t>reke</a:t>
            </a:r>
            <a:r>
              <a:rPr lang="nl-NL" sz="1600" dirty="0"/>
              <a:t>- </a:t>
            </a:r>
            <a:r>
              <a:rPr lang="nl-NL" sz="1600" dirty="0" err="1"/>
              <a:t>ning</a:t>
            </a:r>
            <a:r>
              <a:rPr lang="nl-NL" sz="1600" dirty="0"/>
              <a:t> worden gehouden met het verschil tussen 400 </a:t>
            </a:r>
            <a:r>
              <a:rPr lang="nl-NL" sz="1600" dirty="0" err="1"/>
              <a:t>ppm</a:t>
            </a:r>
            <a:r>
              <a:rPr lang="nl-NL" sz="1600" dirty="0"/>
              <a:t> en de werkelijke buitenconcentratie.</a:t>
            </a:r>
          </a:p>
          <a:p>
            <a:pPr marL="86400" indent="0" algn="just">
              <a:lnSpc>
                <a:spcPct val="100000"/>
              </a:lnSpc>
              <a:buNone/>
            </a:pPr>
            <a:endParaRPr lang="nl-NL" sz="1600" dirty="0"/>
          </a:p>
          <a:p>
            <a:pPr marL="86400" indent="0" algn="just">
              <a:lnSpc>
                <a:spcPct val="100000"/>
              </a:lnSpc>
              <a:buNone/>
            </a:pPr>
            <a:r>
              <a:rPr lang="nl-NL" sz="1600" dirty="0"/>
              <a:t>§ 4. Voor werklokalen in gebouwen of in delen van gebouwen die worden gebouwd, verbouwd of gerenoveerd met een bouwaanvraag na 1 januari 2020, neemt de werkgever de nodige </a:t>
            </a:r>
            <a:r>
              <a:rPr lang="nl-NL" sz="1600" dirty="0" err="1"/>
              <a:t>tech</a:t>
            </a:r>
            <a:r>
              <a:rPr lang="nl-NL" sz="1600" dirty="0"/>
              <a:t>- </a:t>
            </a:r>
            <a:r>
              <a:rPr lang="nl-NL" sz="1600" dirty="0" err="1"/>
              <a:t>nische</a:t>
            </a:r>
            <a:r>
              <a:rPr lang="nl-NL" sz="1600" dirty="0"/>
              <a:t> en/of organisatorische maatregelen om te voldoen aan de eisen van § 3.</a:t>
            </a:r>
          </a:p>
          <a:p>
            <a:pPr marL="86400" indent="0" algn="just">
              <a:lnSpc>
                <a:spcPct val="100000"/>
              </a:lnSpc>
              <a:buNone/>
            </a:pPr>
            <a:r>
              <a:rPr lang="nl-NL" sz="1600" dirty="0"/>
              <a:t>Als in andere werklokalen dan bedoeld in het eerste lid, niet kan worden voldaan aan de eisen bepaald in § 3, stelt de werkgever een actieplan op, in overleg met de bevoegde </a:t>
            </a:r>
            <a:r>
              <a:rPr lang="nl-NL" sz="1600" dirty="0" err="1"/>
              <a:t>preventieadvi</a:t>
            </a:r>
            <a:r>
              <a:rPr lang="nl-NL" sz="1600" dirty="0"/>
              <a:t>- </a:t>
            </a:r>
            <a:r>
              <a:rPr lang="nl-NL" sz="1600" dirty="0" err="1"/>
              <a:t>seur</a:t>
            </a:r>
            <a:r>
              <a:rPr lang="nl-NL" sz="1600" dirty="0"/>
              <a:t> en met het </a:t>
            </a:r>
            <a:r>
              <a:rPr lang="nl-NL" sz="1600" dirty="0" err="1"/>
              <a:t>comite</a:t>
            </a:r>
            <a:r>
              <a:rPr lang="nl-NL" sz="1600" dirty="0"/>
              <a:t>́, waarin de nodige technische en/of organisatorische maatregelen op korte, middellange en lange termijn worden vastgelegd, evenals een tijdspad voor de </a:t>
            </a:r>
            <a:r>
              <a:rPr lang="nl-NL" sz="1600" dirty="0" err="1"/>
              <a:t>imple</a:t>
            </a:r>
            <a:r>
              <a:rPr lang="nl-NL" sz="1600" dirty="0"/>
              <a:t>- </a:t>
            </a:r>
            <a:r>
              <a:rPr lang="nl-NL" sz="1600" dirty="0" err="1"/>
              <a:t>mentatie</a:t>
            </a:r>
            <a:r>
              <a:rPr lang="nl-NL" sz="1600" dirty="0"/>
              <a:t> van deze maatregelen, om ervoor te zorgen dat de </a:t>
            </a:r>
            <a:r>
              <a:rPr lang="nl-NL" sz="1600" dirty="0" err="1"/>
              <a:t>binnenluchtkwaliteit</a:t>
            </a:r>
            <a:r>
              <a:rPr lang="nl-NL" sz="1600" dirty="0"/>
              <a:t> wordt </a:t>
            </a:r>
            <a:r>
              <a:rPr lang="nl-NL" sz="1600" dirty="0" err="1"/>
              <a:t>verbe</a:t>
            </a:r>
            <a:r>
              <a:rPr lang="nl-NL" sz="1600" dirty="0"/>
              <a:t>- </a:t>
            </a:r>
            <a:r>
              <a:rPr lang="nl-NL" sz="1600" dirty="0" err="1"/>
              <a:t>terd</a:t>
            </a:r>
            <a:r>
              <a:rPr lang="nl-NL" sz="1600" dirty="0"/>
              <a:t> en dat binnen afzienbare termijn kan worden voldaan aan de eisen bepaald in § 3. De </a:t>
            </a:r>
            <a:r>
              <a:rPr lang="nl-NL" sz="1600" dirty="0" err="1"/>
              <a:t>resul</a:t>
            </a:r>
            <a:r>
              <a:rPr lang="nl-NL" sz="1600" dirty="0"/>
              <a:t>- </a:t>
            </a:r>
            <a:r>
              <a:rPr lang="nl-NL" sz="1600" dirty="0" err="1"/>
              <a:t>taten</a:t>
            </a:r>
            <a:r>
              <a:rPr lang="nl-NL" sz="1600" dirty="0"/>
              <a:t> van de risicoanalyse bedoeld in § 2 en het actieplan worden opgenomen in het globaal preventieplan.			</a:t>
            </a:r>
          </a:p>
          <a:p>
            <a:pPr marL="86400" indent="0" algn="just">
              <a:lnSpc>
                <a:spcPct val="100000"/>
              </a:lnSpc>
              <a:buNone/>
            </a:pPr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8901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Codex Welzijn op het werk: </a:t>
            </a:r>
            <a:r>
              <a:rPr lang="nl-NL" cap="none" dirty="0" err="1"/>
              <a:t>risico-analyse</a:t>
            </a:r>
            <a:endParaRPr lang="nl-NL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28</a:t>
            </a:fld>
            <a:endParaRPr lang="en-GB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6F8A35-9859-0F4A-8297-870B83F0C7B2}"/>
              </a:ext>
            </a:extLst>
          </p:cNvPr>
          <p:cNvSpPr/>
          <p:nvPr/>
        </p:nvSpPr>
        <p:spPr>
          <a:xfrm rot="16200000">
            <a:off x="857307" y="8047044"/>
            <a:ext cx="1253889" cy="1588003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22205C-431D-8D43-8E71-4E589A2D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>
            <a:normAutofit/>
          </a:bodyPr>
          <a:lstStyle/>
          <a:p>
            <a:endParaRPr lang="en-GB" dirty="0"/>
          </a:p>
          <a:p>
            <a:pPr lvl="0"/>
            <a:endParaRPr lang="en-GB" dirty="0">
              <a:solidFill>
                <a:srgbClr val="FFD200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497E42F-A269-5348-8CED-4C412104E9AA}"/>
              </a:ext>
            </a:extLst>
          </p:cNvPr>
          <p:cNvSpPr txBox="1">
            <a:spLocks/>
          </p:cNvSpPr>
          <p:nvPr/>
        </p:nvSpPr>
        <p:spPr>
          <a:xfrm>
            <a:off x="835826" y="1194364"/>
            <a:ext cx="15786144" cy="2839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64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700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56800" indent="-45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29200" indent="-550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800" indent="-4428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“Art. III.1-34.- § 1. De werkgever zorgt ervoor dat de werknemers in de werklokalen over een goede </a:t>
            </a:r>
            <a:r>
              <a:rPr lang="nl-NL" sz="1600" dirty="0" err="1"/>
              <a:t>binnenluchtkwaliteit</a:t>
            </a:r>
            <a:r>
              <a:rPr lang="nl-NL" sz="1600" dirty="0"/>
              <a:t> beschikken.</a:t>
            </a:r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nl-NL" sz="1600" dirty="0"/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§ 2. Daartoe voert de werkgever overeenkomstig artikel I.2-6 een </a:t>
            </a:r>
            <a:r>
              <a:rPr lang="nl-NL" sz="1600" b="1" dirty="0"/>
              <a:t>risicoanalyse</a:t>
            </a:r>
            <a:r>
              <a:rPr lang="nl-NL" sz="1600" dirty="0"/>
              <a:t> uit van de </a:t>
            </a:r>
            <a:r>
              <a:rPr lang="nl-NL" sz="1600" dirty="0" err="1"/>
              <a:t>binnenluchtkwaliteit</a:t>
            </a:r>
            <a:r>
              <a:rPr lang="nl-NL" sz="1600" dirty="0"/>
              <a:t> in de werklokalen, waarbij hij rekening houdt met het debiet van de </a:t>
            </a:r>
            <a:r>
              <a:rPr lang="nl-NL" sz="1600" dirty="0" err="1"/>
              <a:t>aange</a:t>
            </a:r>
            <a:r>
              <a:rPr lang="nl-NL" sz="1600" dirty="0"/>
              <a:t>- voerde lucht en de mogelijke bronnen van verontreiniging, bijvoorbeeld:</a:t>
            </a:r>
          </a:p>
          <a:p>
            <a:pPr marL="72000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b="1" dirty="0"/>
              <a:t>1° de aanwezigheid en de fysieke activiteit van personen;</a:t>
            </a:r>
          </a:p>
          <a:p>
            <a:pPr marL="72000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b="1" dirty="0"/>
              <a:t>2° de in de werklokalen aanwezige producten en materialen, zoals bouwmaterialen, vloerbekleding en aankleding, meubilair, planten en dieren, technische uitrusting, aanwezige toestellen, werktuigen en machines;</a:t>
            </a:r>
          </a:p>
          <a:p>
            <a:pPr marL="72000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b="1" dirty="0"/>
              <a:t>3° onderhoud, herstel en reiniging van de arbeidsplaatsen;</a:t>
            </a:r>
          </a:p>
          <a:p>
            <a:pPr marL="72000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b="1" dirty="0"/>
              <a:t>4° kwaliteit van de aangevoerde lucht als gevolg van infiltratie en ventilatie, verontreiniging en werking van het ventilatie-, luchtbehandelings- en verwarmingssysteem.</a:t>
            </a:r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De risicoanalyse wordt uitgevoerd door middel van visuele inspecties, controle van installaties en documenten, en met medewerking van de werknemers. Indien nodig worden metingen en/of berekeningen uitgevoerd.</a:t>
            </a:r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nl-NL" sz="1600" dirty="0"/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§ 3. De werkgever neemt de nodige technische en/of organisatorische maatregelen om ervoor te zorgen dat de CO2-concentratie in de werklokalen gewoonlijk lager is dan 900 </a:t>
            </a:r>
            <a:r>
              <a:rPr lang="nl-NL" sz="1600" dirty="0" err="1"/>
              <a:t>ppm</a:t>
            </a:r>
            <a:r>
              <a:rPr lang="nl-NL" sz="1600" dirty="0"/>
              <a:t> of dat een minimum ventilatiedebiet van 40 m3/u per aanwezige persoon wordt gerespecteerd.</a:t>
            </a:r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In afwijking van het eerste lid, neemt de werkgever de nodige technische en/of organisatorische maatregelen om ervoor te zorgen dat de CO2-concentratie in de werklokalen gewoonlijk lager is dan 1200 </a:t>
            </a:r>
            <a:r>
              <a:rPr lang="nl-NL" sz="1600" dirty="0" err="1"/>
              <a:t>ppm</a:t>
            </a:r>
            <a:r>
              <a:rPr lang="nl-NL" sz="1600" dirty="0"/>
              <a:t> of dat er een minimum ventilatiedebiet van 25 m3/u per aanwezige persoon wordt gerespecteerd, op voorwaarde dat de volgende voorwaarden vervuld zijn:</a:t>
            </a:r>
          </a:p>
          <a:p>
            <a:pPr marL="72000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1° de werkgever kan op basis van de resultaten van de risicoanalyse aantonen dat de werknemers een gelijkwaardig of beter beschermingsniveau genieten wat de </a:t>
            </a:r>
            <a:r>
              <a:rPr lang="nl-NL" sz="1600" dirty="0" err="1"/>
              <a:t>binnenluchtkwaliteit</a:t>
            </a:r>
            <a:r>
              <a:rPr lang="nl-NL" sz="1600" dirty="0"/>
              <a:t> betreft, doordat de verontreinigingsbronnen bedoeld in § 2, 2° tot 4° werden uitgeschakeld of aanzienlijk werden verminderd, bijvoorbeeld door het gebruik van emissiearme </a:t>
            </a:r>
            <a:r>
              <a:rPr lang="nl-NL" sz="1600" dirty="0" err="1"/>
              <a:t>materia</a:t>
            </a:r>
            <a:r>
              <a:rPr lang="nl-NL" sz="1600" dirty="0"/>
              <a:t>- </a:t>
            </a:r>
            <a:r>
              <a:rPr lang="nl-NL" sz="1600" dirty="0" err="1"/>
              <a:t>len</a:t>
            </a:r>
            <a:r>
              <a:rPr lang="nl-NL" sz="1600" dirty="0"/>
              <a:t>;</a:t>
            </a:r>
          </a:p>
          <a:p>
            <a:pPr marL="720000" lvl="1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2° de werkgever heeft hierover voorafgaand het advies gevraagd van de bevoegde preventie- adviseur en van het </a:t>
            </a:r>
            <a:r>
              <a:rPr lang="nl-NL" sz="1600" dirty="0" err="1"/>
              <a:t>comite</a:t>
            </a:r>
            <a:r>
              <a:rPr lang="nl-NL" sz="1600" dirty="0"/>
              <a:t>́.</a:t>
            </a:r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De CO2-concentratie in de werklokalen wordt beschouwd als gewoonlijk lager dan 900 </a:t>
            </a:r>
            <a:r>
              <a:rPr lang="nl-NL" sz="1600" dirty="0" err="1"/>
              <a:t>ppm</a:t>
            </a:r>
            <a:r>
              <a:rPr lang="nl-NL" sz="1600" dirty="0"/>
              <a:t> of 1200 </a:t>
            </a:r>
            <a:r>
              <a:rPr lang="nl-NL" sz="1600" dirty="0" err="1"/>
              <a:t>ppm</a:t>
            </a:r>
            <a:r>
              <a:rPr lang="nl-NL" sz="1600" dirty="0"/>
              <a:t> respectievelijk, wanneer de CO2-concentratie onder deze waarde blijft gedurende 95 % van de gebruikstijd, berekend over maximaal 8 uur, en uitgaande van een buitenconcentratie van 400 </a:t>
            </a:r>
            <a:r>
              <a:rPr lang="nl-NL" sz="1600" dirty="0" err="1"/>
              <a:t>ppm</a:t>
            </a:r>
            <a:r>
              <a:rPr lang="nl-NL" sz="1600" dirty="0"/>
              <a:t>. Als metingen aantonen dat de buitenconcentratie 400 </a:t>
            </a:r>
            <a:r>
              <a:rPr lang="nl-NL" sz="1600" dirty="0" err="1"/>
              <a:t>ppm</a:t>
            </a:r>
            <a:r>
              <a:rPr lang="nl-NL" sz="1600" dirty="0"/>
              <a:t> overstijgt, kan </a:t>
            </a:r>
            <a:r>
              <a:rPr lang="nl-NL" sz="1600" dirty="0" err="1"/>
              <a:t>reke</a:t>
            </a:r>
            <a:r>
              <a:rPr lang="nl-NL" sz="1600" dirty="0"/>
              <a:t>- </a:t>
            </a:r>
            <a:r>
              <a:rPr lang="nl-NL" sz="1600" dirty="0" err="1"/>
              <a:t>ning</a:t>
            </a:r>
            <a:r>
              <a:rPr lang="nl-NL" sz="1600" dirty="0"/>
              <a:t> worden gehouden met het verschil tussen 400 </a:t>
            </a:r>
            <a:r>
              <a:rPr lang="nl-NL" sz="1600" dirty="0" err="1"/>
              <a:t>ppm</a:t>
            </a:r>
            <a:r>
              <a:rPr lang="nl-NL" sz="1600" dirty="0"/>
              <a:t> en de werkelijke buitenconcentratie.</a:t>
            </a:r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nl-NL" sz="1600" dirty="0"/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§ 4. Voor werklokalen in gebouwen of in delen van gebouwen die worden gebouwd, verbouwd of gerenoveerd met een bouwaanvraag na 1 januari 2020, neemt de werkgever de nodige </a:t>
            </a:r>
            <a:r>
              <a:rPr lang="nl-NL" sz="1600" dirty="0" err="1"/>
              <a:t>tech</a:t>
            </a:r>
            <a:r>
              <a:rPr lang="nl-NL" sz="1600" dirty="0"/>
              <a:t>- </a:t>
            </a:r>
            <a:r>
              <a:rPr lang="nl-NL" sz="1600" dirty="0" err="1"/>
              <a:t>nische</a:t>
            </a:r>
            <a:r>
              <a:rPr lang="nl-NL" sz="1600" dirty="0"/>
              <a:t> en/of organisatorische maatregelen om te voldoen aan de eisen van § 3.</a:t>
            </a:r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l-NL" sz="1600" dirty="0"/>
              <a:t>Als in andere werklokalen dan bedoeld in het eerste lid, niet kan worden voldaan aan de eisen bepaald in § 3, stelt de werkgever een actieplan op, in overleg met de bevoegde </a:t>
            </a:r>
            <a:r>
              <a:rPr lang="nl-NL" sz="1600" dirty="0" err="1"/>
              <a:t>preventieadvi</a:t>
            </a:r>
            <a:r>
              <a:rPr lang="nl-NL" sz="1600" dirty="0"/>
              <a:t>- </a:t>
            </a:r>
            <a:r>
              <a:rPr lang="nl-NL" sz="1600" dirty="0" err="1"/>
              <a:t>seur</a:t>
            </a:r>
            <a:r>
              <a:rPr lang="nl-NL" sz="1600" dirty="0"/>
              <a:t> en met het </a:t>
            </a:r>
            <a:r>
              <a:rPr lang="nl-NL" sz="1600" dirty="0" err="1"/>
              <a:t>comite</a:t>
            </a:r>
            <a:r>
              <a:rPr lang="nl-NL" sz="1600" dirty="0"/>
              <a:t>́, waarin de nodige technische en/of organisatorische maatregelen op korte, middellange en lange termijn worden vastgelegd, evenals een tijdspad voor de </a:t>
            </a:r>
            <a:r>
              <a:rPr lang="nl-NL" sz="1600" dirty="0" err="1"/>
              <a:t>imple</a:t>
            </a:r>
            <a:r>
              <a:rPr lang="nl-NL" sz="1600" dirty="0"/>
              <a:t>- </a:t>
            </a:r>
            <a:r>
              <a:rPr lang="nl-NL" sz="1600" dirty="0" err="1"/>
              <a:t>mentatie</a:t>
            </a:r>
            <a:r>
              <a:rPr lang="nl-NL" sz="1600" dirty="0"/>
              <a:t> van deze maatregelen, om ervoor te zorgen dat de </a:t>
            </a:r>
            <a:r>
              <a:rPr lang="nl-NL" sz="1600" dirty="0" err="1"/>
              <a:t>binnenluchtkwaliteit</a:t>
            </a:r>
            <a:r>
              <a:rPr lang="nl-NL" sz="1600" dirty="0"/>
              <a:t> wordt </a:t>
            </a:r>
            <a:r>
              <a:rPr lang="nl-NL" sz="1600" dirty="0" err="1"/>
              <a:t>verbe</a:t>
            </a:r>
            <a:r>
              <a:rPr lang="nl-NL" sz="1600" dirty="0"/>
              <a:t>- </a:t>
            </a:r>
            <a:r>
              <a:rPr lang="nl-NL" sz="1600" dirty="0" err="1"/>
              <a:t>terd</a:t>
            </a:r>
            <a:r>
              <a:rPr lang="nl-NL" sz="1600" dirty="0"/>
              <a:t> en dat binnen afzienbare termijn kan worden voldaan aan de eisen bepaald in § 3. De </a:t>
            </a:r>
            <a:r>
              <a:rPr lang="nl-NL" sz="1600" dirty="0" err="1"/>
              <a:t>resul</a:t>
            </a:r>
            <a:r>
              <a:rPr lang="nl-NL" sz="1600" dirty="0"/>
              <a:t>- </a:t>
            </a:r>
            <a:r>
              <a:rPr lang="nl-NL" sz="1600" dirty="0" err="1"/>
              <a:t>taten</a:t>
            </a:r>
            <a:r>
              <a:rPr lang="nl-NL" sz="1600" dirty="0"/>
              <a:t> van de risicoanalyse bedoeld in § 2 en het actieplan worden opgenomen in het globaal preventieplan.			</a:t>
            </a:r>
          </a:p>
          <a:p>
            <a:pPr marL="8640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08295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/>
              <a:t>Codex Welzijn op het werk: actieplan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29</a:t>
            </a:fld>
            <a:endParaRPr lang="en-GB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6F8A35-9859-0F4A-8297-870B83F0C7B2}"/>
              </a:ext>
            </a:extLst>
          </p:cNvPr>
          <p:cNvSpPr/>
          <p:nvPr/>
        </p:nvSpPr>
        <p:spPr>
          <a:xfrm rot="16200000">
            <a:off x="857307" y="8047044"/>
            <a:ext cx="1253889" cy="1588003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22205C-431D-8D43-8E71-4E589A2D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>
            <a:normAutofit/>
          </a:bodyPr>
          <a:lstStyle/>
          <a:p>
            <a:endParaRPr lang="en-GB" dirty="0"/>
          </a:p>
          <a:p>
            <a:pPr lvl="0"/>
            <a:endParaRPr lang="en-GB" dirty="0">
              <a:solidFill>
                <a:srgbClr val="FFD2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0360-44D4-6C4E-855F-FCF71BBB58A6}"/>
              </a:ext>
            </a:extLst>
          </p:cNvPr>
          <p:cNvSpPr txBox="1"/>
          <p:nvPr/>
        </p:nvSpPr>
        <p:spPr>
          <a:xfrm>
            <a:off x="9692030" y="9129260"/>
            <a:ext cx="7646645" cy="52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 err="1"/>
              <a:t>Praktijkrichtlijn</a:t>
            </a:r>
            <a:r>
              <a:rPr lang="en-GB" dirty="0"/>
              <a:t> “</a:t>
            </a:r>
            <a:r>
              <a:rPr lang="en-GB" dirty="0" err="1"/>
              <a:t>Binnenluchtkwaliteit</a:t>
            </a:r>
            <a:r>
              <a:rPr lang="en-GB" dirty="0"/>
              <a:t> in </a:t>
            </a:r>
            <a:r>
              <a:rPr lang="en-GB" dirty="0" err="1"/>
              <a:t>werklokalen</a:t>
            </a:r>
            <a:r>
              <a:rPr lang="en-GB" dirty="0"/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4F6B7-74A0-6F40-9437-FA4995E8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194363"/>
            <a:ext cx="8250604" cy="84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8948738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pic>
        <p:nvPicPr>
          <p:cNvPr id="8" name="Tijdelijke aanduiding voor afbeelding 7" descr="History_class_in_Da_Ji_Junior_High_School_2006-11-30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" b="7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8985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SARS-COV-II: ALTERNATIEF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EA2754-A90C-CF4C-97BD-BB03E841F6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30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0950C2-B459-B244-9949-7CDAC2A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Aanvullen met air cleaners</a:t>
            </a:r>
          </a:p>
          <a:p>
            <a:endParaRPr lang="en-BE" dirty="0"/>
          </a:p>
          <a:p>
            <a:pPr marL="685800" indent="-685800">
              <a:buFontTx/>
              <a:buChar char="-"/>
            </a:pPr>
            <a:r>
              <a:rPr lang="en-BE" dirty="0"/>
              <a:t>Clean Air Delivery Rate    (CADR) (hier: 320 m</a:t>
            </a:r>
            <a:r>
              <a:rPr lang="en-BE" baseline="30000" dirty="0"/>
              <a:t>3</a:t>
            </a:r>
            <a:r>
              <a:rPr lang="en-BE" dirty="0"/>
              <a:t>/h)</a:t>
            </a:r>
          </a:p>
          <a:p>
            <a:pPr marL="685800" indent="-685800">
              <a:buFontTx/>
              <a:buChar char="-"/>
            </a:pPr>
            <a:r>
              <a:rPr lang="en-BE" dirty="0"/>
              <a:t>HEPA filter</a:t>
            </a:r>
          </a:p>
          <a:p>
            <a:pPr marL="685800" indent="-685800">
              <a:buFontTx/>
              <a:buChar char="-"/>
            </a:pPr>
            <a:r>
              <a:rPr lang="en-BE" dirty="0"/>
              <a:t>GEEN ionisatie</a:t>
            </a:r>
          </a:p>
        </p:txBody>
      </p:sp>
      <p:pic>
        <p:nvPicPr>
          <p:cNvPr id="7" name="Picture 6" descr="A close up of a speaker&#10;&#10;Description automatically generated">
            <a:extLst>
              <a:ext uri="{FF2B5EF4-FFF2-40B4-BE49-F238E27FC236}">
                <a16:creationId xmlns:a16="http://schemas.microsoft.com/office/drawing/2014/main" id="{08E8E8B6-3798-2740-87BA-93E449CBA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37" y="999718"/>
            <a:ext cx="8513763" cy="85137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89CC7D-F2CB-5544-9F1C-15F611A25ABD}"/>
              </a:ext>
            </a:extLst>
          </p:cNvPr>
          <p:cNvSpPr/>
          <p:nvPr/>
        </p:nvSpPr>
        <p:spPr>
          <a:xfrm rot="21298327">
            <a:off x="13535818" y="2952750"/>
            <a:ext cx="1285082" cy="704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96856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BE" sz="5400" dirty="0"/>
              <a:t>Tips om het ventilatievoud te verhogen</a:t>
            </a:r>
            <a:endParaRPr lang="en-BE" sz="5400" dirty="0"/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Webinar ventileren en verluchten </a:t>
            </a:r>
          </a:p>
        </p:txBody>
      </p:sp>
      <p:sp>
        <p:nvSpPr>
          <p:cNvPr id="21" name="Tijdelijke aanduiding voor afbeelding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Tijdelijke aanduiding voor afbeelding 2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4" name="Tijdelijke aanduiding voor afbeelding 2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department Of Architecture and Urban planning</a:t>
            </a:r>
          </a:p>
          <a:p>
            <a:pPr lvl="1"/>
            <a:r>
              <a:rPr lang="en-GB" dirty="0"/>
              <a:t>Building Physics, Construction and services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1896962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500" dirty="0"/>
              <a:t>Jelle Laverge</a:t>
            </a:r>
            <a:br>
              <a:rPr lang="en-GB" dirty="0"/>
            </a:br>
            <a:r>
              <a:rPr lang="en-GB" dirty="0"/>
              <a:t>Assistant Professor</a:t>
            </a:r>
            <a:br>
              <a:rPr lang="en-GB" dirty="0"/>
            </a:br>
            <a:br>
              <a:rPr lang="en-GB" dirty="0"/>
            </a:br>
            <a:r>
              <a:rPr lang="en-GB" cap="all" dirty="0"/>
              <a:t>Architecture &amp; URBAN PLANNING</a:t>
            </a:r>
            <a:br>
              <a:rPr lang="en-GB" cap="all" dirty="0"/>
            </a:br>
            <a:br>
              <a:rPr lang="en-GB" dirty="0"/>
            </a:br>
            <a:r>
              <a:rPr lang="en-GB" dirty="0"/>
              <a:t>E	</a:t>
            </a:r>
            <a:r>
              <a:rPr lang="en-GB" dirty="0" err="1"/>
              <a:t>jelle.laverge@ugent.be</a:t>
            </a:r>
            <a:br>
              <a:rPr lang="en-GB" dirty="0"/>
            </a:br>
            <a:r>
              <a:rPr lang="en-GB" dirty="0"/>
              <a:t>T	+32 9 264 37 49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architecture.ugent.be</a:t>
            </a:r>
            <a:br>
              <a:rPr lang="en-GB" dirty="0"/>
            </a:b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Ghent</a:t>
            </a:r>
            <a:r>
              <a:rPr lang="nl-NL" dirty="0"/>
              <a:t> University</a:t>
            </a:r>
            <a:br>
              <a:rPr lang="nl-NL" dirty="0"/>
            </a:br>
            <a:r>
              <a:rPr lang="nl-NL" dirty="0"/>
              <a:t>@</a:t>
            </a:r>
            <a:r>
              <a:rPr lang="nl-NL" dirty="0" err="1"/>
              <a:t>Jlaverge</a:t>
            </a:r>
            <a:br>
              <a:rPr lang="nl-NL" dirty="0"/>
            </a:br>
            <a:r>
              <a:rPr lang="nl-NL" dirty="0"/>
              <a:t>Jelle Laverge</a:t>
            </a:r>
          </a:p>
          <a:p>
            <a:endParaRPr lang="nl-NL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161604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599274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4103436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</a:t>
            </a:fld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CCB654-9D24-5F47-80B7-1E9486F5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486" y="1192135"/>
            <a:ext cx="11822114" cy="75641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B8CE1A-6C63-014A-9D19-0A4AE87598B4}"/>
              </a:ext>
            </a:extLst>
          </p:cNvPr>
          <p:cNvSpPr txBox="1"/>
          <p:nvPr/>
        </p:nvSpPr>
        <p:spPr>
          <a:xfrm>
            <a:off x="9471240" y="9106025"/>
            <a:ext cx="7632474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REHVA_COVID-19_Guidance_School_Buildings.pdf</a:t>
            </a:r>
            <a:endParaRPr lang="en-BE" sz="2500" dirty="0"/>
          </a:p>
        </p:txBody>
      </p:sp>
    </p:spTree>
    <p:extLst>
      <p:ext uri="{BB962C8B-B14F-4D97-AF65-F5344CB8AC3E}">
        <p14:creationId xmlns:p14="http://schemas.microsoft.com/office/powerpoint/2010/main" val="284411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</a:t>
            </a:fld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E175D1-D13A-DF47-BEFB-03381984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27" y="1323490"/>
            <a:ext cx="13317827" cy="7301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F401DF-F8CE-9848-B3AF-DEC7AE32D473}"/>
              </a:ext>
            </a:extLst>
          </p:cNvPr>
          <p:cNvSpPr txBox="1"/>
          <p:nvPr/>
        </p:nvSpPr>
        <p:spPr>
          <a:xfrm>
            <a:off x="8442540" y="9101227"/>
            <a:ext cx="8685647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REHVA_COVID-19_guidance_document_V3_03082020.pdf</a:t>
            </a:r>
            <a:endParaRPr lang="en-BE" sz="2500" dirty="0"/>
          </a:p>
        </p:txBody>
      </p:sp>
    </p:spTree>
    <p:extLst>
      <p:ext uri="{BB962C8B-B14F-4D97-AF65-F5344CB8AC3E}">
        <p14:creationId xmlns:p14="http://schemas.microsoft.com/office/powerpoint/2010/main" val="212231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401DF-F8CE-9848-B3AF-DEC7AE32D473}"/>
              </a:ext>
            </a:extLst>
          </p:cNvPr>
          <p:cNvSpPr txBox="1"/>
          <p:nvPr/>
        </p:nvSpPr>
        <p:spPr>
          <a:xfrm>
            <a:off x="8442540" y="9101227"/>
            <a:ext cx="8685647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REHVA_COVID-19_guidance_document_V3_03082020.pdf</a:t>
            </a:r>
            <a:endParaRPr lang="en-BE" sz="2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CBA0BD-E0C8-B944-B953-B00B7621D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60" y="1811972"/>
            <a:ext cx="13869660" cy="58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9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window&#10;&#10;Description automatically generated">
            <a:extLst>
              <a:ext uri="{FF2B5EF4-FFF2-40B4-BE49-F238E27FC236}">
                <a16:creationId xmlns:a16="http://schemas.microsoft.com/office/drawing/2014/main" id="{D1E43DD6-E022-774B-89A1-0BAA90C6E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b="10125"/>
          <a:stretch/>
        </p:blipFill>
        <p:spPr>
          <a:xfrm>
            <a:off x="0" y="0"/>
            <a:ext cx="17510125" cy="97509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E46235-C618-374D-984F-65C74511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Strategie tot nu toe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8DA94-E0FF-7744-96F7-246DCB3D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482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401DF-F8CE-9848-B3AF-DEC7AE32D473}"/>
              </a:ext>
            </a:extLst>
          </p:cNvPr>
          <p:cNvSpPr txBox="1"/>
          <p:nvPr/>
        </p:nvSpPr>
        <p:spPr>
          <a:xfrm>
            <a:off x="8442540" y="9101227"/>
            <a:ext cx="8685647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REHVA_COVID-19_guidance_document_V3_03082020.pdf</a:t>
            </a:r>
            <a:endParaRPr lang="en-BE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C2BC6-F873-D747-B9A1-77535767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24" y="1789256"/>
            <a:ext cx="12069763" cy="7014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6DA1E-8523-5B4F-95CB-4A47E471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6" y="1789256"/>
            <a:ext cx="5757973" cy="4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5ED03E-30DD-F24F-A4B5-6388F375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Ventileren en SARS-COV-II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401DF-F8CE-9848-B3AF-DEC7AE32D473}"/>
              </a:ext>
            </a:extLst>
          </p:cNvPr>
          <p:cNvSpPr txBox="1"/>
          <p:nvPr/>
        </p:nvSpPr>
        <p:spPr>
          <a:xfrm>
            <a:off x="8442540" y="9101227"/>
            <a:ext cx="8685647" cy="511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REHVA_COVID-19_guidance_document_V3_03082020.pdf</a:t>
            </a:r>
            <a:endParaRPr lang="en-BE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C2BC6-F873-D747-B9A1-775357678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24" y="1789256"/>
            <a:ext cx="12069763" cy="7014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F6DA1E-8523-5B4F-95CB-4A47E471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6" y="1789256"/>
            <a:ext cx="5757973" cy="43448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B56179-B411-394E-B7D9-FCD41AA2EB42}"/>
              </a:ext>
            </a:extLst>
          </p:cNvPr>
          <p:cNvSpPr/>
          <p:nvPr/>
        </p:nvSpPr>
        <p:spPr>
          <a:xfrm>
            <a:off x="830118" y="2665556"/>
            <a:ext cx="4561032" cy="306244"/>
          </a:xfrm>
          <a:prstGeom prst="rect">
            <a:avLst/>
          </a:prstGeom>
          <a:noFill/>
          <a:ln w="7620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3159646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UGent_EN_E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UK-EA_1_0_13.potx" id="{3422B44F-9C4A-4B5C-86EE-8C047584F1CF}" vid="{C5508D21-9C79-4514-B72F-1DB3438D5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Powerpoint_UGent_EN_EA.potx</Template>
  <TotalTime>6338</TotalTime>
  <Words>1706</Words>
  <Application>Microsoft Macintosh PowerPoint</Application>
  <PresentationFormat>Custom</PresentationFormat>
  <Paragraphs>138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Powerpoint_UGent_EN_EA</vt:lpstr>
      <vt:lpstr>PowerPoint Presentation</vt:lpstr>
      <vt:lpstr>Tips om het ventilatievoud te verhogen</vt:lpstr>
      <vt:lpstr>PowerPoint Presentation</vt:lpstr>
      <vt:lpstr>Ventileren en SARS-COV-II</vt:lpstr>
      <vt:lpstr>Ventileren en SARS-COV-II</vt:lpstr>
      <vt:lpstr>Ventileren en SARS-COV-II</vt:lpstr>
      <vt:lpstr>Strategie tot nu toe</vt:lpstr>
      <vt:lpstr>Ventileren en SARS-COV-II</vt:lpstr>
      <vt:lpstr>Ventileren en SARS-COV-II</vt:lpstr>
      <vt:lpstr>Principe: Geschakelde openingen</vt:lpstr>
      <vt:lpstr>Principe: Geschakelde openingen</vt:lpstr>
      <vt:lpstr>Concrete tips</vt:lpstr>
      <vt:lpstr>Wat nu?</vt:lpstr>
      <vt:lpstr>Ventileren en SARS-COV-II</vt:lpstr>
      <vt:lpstr>Ventileren en SARS-COV-II</vt:lpstr>
      <vt:lpstr>Ventileren en SARS-COV-II</vt:lpstr>
      <vt:lpstr>Ventileren en SARS-COV-II</vt:lpstr>
      <vt:lpstr>PowerPoint Presentation</vt:lpstr>
      <vt:lpstr>PowerPoint Presentation</vt:lpstr>
      <vt:lpstr>Ventileren en SARS-COV-II</vt:lpstr>
      <vt:lpstr>Voorbeeldje</vt:lpstr>
      <vt:lpstr>Voorbeeldje</vt:lpstr>
      <vt:lpstr>Ventileren en SARS-COV-II</vt:lpstr>
      <vt:lpstr>Ventileren en SARS-COV-II</vt:lpstr>
      <vt:lpstr>Concrete tips</vt:lpstr>
      <vt:lpstr>PowerPoint Presentation</vt:lpstr>
      <vt:lpstr>Codex Welzijn op het Werk</vt:lpstr>
      <vt:lpstr>Codex Welzijn op het werk: risico-analyse</vt:lpstr>
      <vt:lpstr>Codex Welzijn op het werk: actieplan</vt:lpstr>
      <vt:lpstr>Ventileren en SARS-COV-II: ALTERNATIEF</vt:lpstr>
      <vt:lpstr>Tips om het ventilatievoud te verhogen</vt:lpstr>
      <vt:lpstr>Jelle Laverge Assistant Professor  Architecture &amp; URBAN PLANNING  E jelle.laverge@ugent.be T +32 9 264 37 49  architecture.ugent.be 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 Gouman</dc:creator>
  <cp:lastModifiedBy>Jelle Laverge</cp:lastModifiedBy>
  <cp:revision>101</cp:revision>
  <dcterms:created xsi:type="dcterms:W3CDTF">2016-08-23T11:17:16Z</dcterms:created>
  <dcterms:modified xsi:type="dcterms:W3CDTF">2020-09-30T13:49:42Z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