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65" r:id="rId4"/>
    <p:sldId id="266" r:id="rId5"/>
    <p:sldId id="260" r:id="rId6"/>
    <p:sldId id="261" r:id="rId7"/>
    <p:sldId id="262" r:id="rId8"/>
    <p:sldId id="263" r:id="rId9"/>
    <p:sldId id="270" r:id="rId10"/>
    <p:sldId id="271" r:id="rId11"/>
    <p:sldId id="267" r:id="rId12"/>
    <p:sldId id="268" r:id="rId13"/>
    <p:sldId id="277" r:id="rId14"/>
    <p:sldId id="269" r:id="rId15"/>
    <p:sldId id="281" r:id="rId16"/>
    <p:sldId id="291" r:id="rId17"/>
    <p:sldId id="284" r:id="rId18"/>
    <p:sldId id="258" r:id="rId19"/>
    <p:sldId id="257" r:id="rId20"/>
    <p:sldId id="278" r:id="rId21"/>
    <p:sldId id="283" r:id="rId22"/>
    <p:sldId id="282" r:id="rId23"/>
    <p:sldId id="274" r:id="rId24"/>
    <p:sldId id="275" r:id="rId25"/>
    <p:sldId id="276" r:id="rId26"/>
    <p:sldId id="292" r:id="rId27"/>
    <p:sldId id="293" r:id="rId28"/>
    <p:sldId id="279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1" autoAdjust="0"/>
    <p:restoredTop sz="94660"/>
  </p:normalViewPr>
  <p:slideViewPr>
    <p:cSldViewPr>
      <p:cViewPr varScale="1">
        <p:scale>
          <a:sx n="84" d="100"/>
          <a:sy n="84" d="100"/>
        </p:scale>
        <p:origin x="-139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ge forbindels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el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16" name="Pladsholder til dato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CEFA-B3CD-48C7-9379-648172CB9DB7}" type="datetimeFigureOut">
              <a:rPr lang="da-DK" smtClean="0"/>
              <a:t>19-11-2015</a:t>
            </a:fld>
            <a:endParaRPr lang="da-DK"/>
          </a:p>
        </p:txBody>
      </p:sp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5" name="Pladsholder til diasnumm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42FAC2E-7F00-4BD0-936D-D379C27A346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CEFA-B3CD-48C7-9379-648172CB9DB7}" type="datetimeFigureOut">
              <a:rPr lang="da-DK" smtClean="0"/>
              <a:t>19-11-2015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AC2E-7F00-4BD0-936D-D379C27A346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CEFA-B3CD-48C7-9379-648172CB9DB7}" type="datetimeFigureOut">
              <a:rPr lang="da-DK" smtClean="0"/>
              <a:t>19-11-2015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AC2E-7F00-4BD0-936D-D379C27A346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27" name="Pladsholder til indhold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25" name="Pladsholder til dato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CEFA-B3CD-48C7-9379-648172CB9DB7}" type="datetimeFigureOut">
              <a:rPr lang="da-DK" smtClean="0"/>
              <a:t>19-11-2015</a:t>
            </a:fld>
            <a:endParaRPr lang="da-DK"/>
          </a:p>
        </p:txBody>
      </p:sp>
      <p:sp>
        <p:nvSpPr>
          <p:cNvPr id="19" name="Pladsholder til sidefod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da-DK"/>
          </a:p>
        </p:txBody>
      </p:sp>
      <p:sp>
        <p:nvSpPr>
          <p:cNvPr id="16" name="Pladsholder til diasnumm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42FAC2E-7F00-4BD0-936D-D379C27A346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ge forbindels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Pladsholder til teks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19" name="Pladsholder til dato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CEFA-B3CD-48C7-9379-648172CB9DB7}" type="datetimeFigureOut">
              <a:rPr lang="da-DK" smtClean="0"/>
              <a:t>19-11-2015</a:t>
            </a:fld>
            <a:endParaRPr lang="da-DK"/>
          </a:p>
        </p:txBody>
      </p:sp>
      <p:sp>
        <p:nvSpPr>
          <p:cNvPr id="11" name="Pladsholder til sidefod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6" name="Pladsholder til dias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AC2E-7F00-4BD0-936D-D379C27A3467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14" name="Pladsholder til indhold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13" name="Pladsholder til indhold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21" name="Pladsholder til dato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CEFA-B3CD-48C7-9379-648172CB9DB7}" type="datetimeFigureOut">
              <a:rPr lang="da-DK" smtClean="0"/>
              <a:t>19-11-2015</a:t>
            </a:fld>
            <a:endParaRPr lang="da-DK"/>
          </a:p>
        </p:txBody>
      </p:sp>
      <p:sp>
        <p:nvSpPr>
          <p:cNvPr id="10" name="Pladsholder til sidefod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1" name="Pladsholder til dias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AC2E-7F00-4BD0-936D-D379C27A346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13" name="Pladsholder til teks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25" name="Pladsholder til teks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28" name="Pladsholder til indhold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CEFA-B3CD-48C7-9379-648172CB9DB7}" type="datetimeFigureOut">
              <a:rPr lang="da-DK" smtClean="0"/>
              <a:t>19-11-2015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42FAC2E-7F00-4BD0-936D-D379C27A3467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Lige forbindels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12" name="Pladsholder til dato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CEFA-B3CD-48C7-9379-648172CB9DB7}" type="datetimeFigureOut">
              <a:rPr lang="da-DK" smtClean="0"/>
              <a:t>19-11-2015</a:t>
            </a:fld>
            <a:endParaRPr lang="da-DK"/>
          </a:p>
        </p:txBody>
      </p:sp>
      <p:sp>
        <p:nvSpPr>
          <p:cNvPr id="21" name="Pladsholder til sidefod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AC2E-7F00-4BD0-936D-D379C27A346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CEFA-B3CD-48C7-9379-648172CB9DB7}" type="datetimeFigureOut">
              <a:rPr lang="da-DK" smtClean="0"/>
              <a:t>19-11-2015</a:t>
            </a:fld>
            <a:endParaRPr lang="da-DK"/>
          </a:p>
        </p:txBody>
      </p:sp>
      <p:sp>
        <p:nvSpPr>
          <p:cNvPr id="24" name="Pladsholder til sidefod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AC2E-7F00-4BD0-936D-D379C27A346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ge forbindels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26" name="Pladsholder til teks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  <p:sp>
        <p:nvSpPr>
          <p:cNvPr id="14" name="Pladsholder til indhold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a-DK" smtClean="0"/>
              <a:t>Klik for at redigere i master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25" name="Pladsholder til dato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CEFA-B3CD-48C7-9379-648172CB9DB7}" type="datetimeFigureOut">
              <a:rPr lang="da-DK" smtClean="0"/>
              <a:t>19-11-2015</a:t>
            </a:fld>
            <a:endParaRPr lang="da-DK"/>
          </a:p>
        </p:txBody>
      </p:sp>
      <p:sp>
        <p:nvSpPr>
          <p:cNvPr id="29" name="Pladsholder til sidefod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AC2E-7F00-4BD0-936D-D379C27A346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a-DK" smtClean="0"/>
              <a:t>Klik på ikonet for at tilføje et billede</a:t>
            </a:r>
            <a:endParaRPr kumimoji="0" lang="en-US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CEFA-B3CD-48C7-9379-648172CB9DB7}" type="datetimeFigureOut">
              <a:rPr lang="da-DK" smtClean="0"/>
              <a:t>19-11-2015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1" name="Pladsholder til dias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AC2E-7F00-4BD0-936D-D379C27A3467}" type="slidenum">
              <a:rPr lang="da-DK" smtClean="0"/>
              <a:t>‹nr.›</a:t>
            </a:fld>
            <a:endParaRPr lang="da-DK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26" name="Pladsholder til teks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i master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ge forbindels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Pladsholder til teks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a-DK" smtClean="0"/>
              <a:t>Klik for at redigere i master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  <p:sp>
        <p:nvSpPr>
          <p:cNvPr id="11" name="Pladsholder til dato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B5BCEFA-B3CD-48C7-9379-648172CB9DB7}" type="datetimeFigureOut">
              <a:rPr lang="da-DK" smtClean="0"/>
              <a:t>19-11-2015</a:t>
            </a:fld>
            <a:endParaRPr lang="da-DK"/>
          </a:p>
        </p:txBody>
      </p:sp>
      <p:sp>
        <p:nvSpPr>
          <p:cNvPr id="28" name="Pladsholder til sidefod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2FAC2E-7F00-4BD0-936D-D379C27A3467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titel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a-DK" smtClean="0"/>
              <a:t>Klik for at redigere i master</a:t>
            </a:r>
            <a:endParaRPr kumimoji="0" lang="en-US"/>
          </a:p>
        </p:txBody>
      </p:sp>
      <p:sp>
        <p:nvSpPr>
          <p:cNvPr id="9" name="Lige forbindels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Lige forbindels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8aNCebwBQ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3212976"/>
            <a:ext cx="8458200" cy="1222375"/>
          </a:xfrm>
        </p:spPr>
        <p:txBody>
          <a:bodyPr/>
          <a:lstStyle/>
          <a:p>
            <a:r>
              <a:rPr lang="da-DK" dirty="0" smtClean="0"/>
              <a:t>Engle 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15616" y="3933056"/>
            <a:ext cx="8458200" cy="914400"/>
          </a:xfrm>
        </p:spPr>
        <p:txBody>
          <a:bodyPr/>
          <a:lstStyle/>
          <a:p>
            <a:r>
              <a:rPr lang="da-DK" dirty="0" smtClean="0"/>
              <a:t>- bibelsk set!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517232"/>
            <a:ext cx="8136904" cy="93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Engle – bibelsk set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28800"/>
            <a:ext cx="5399856" cy="4049892"/>
          </a:xfrm>
        </p:spPr>
      </p:pic>
    </p:spTree>
    <p:extLst>
      <p:ext uri="{BB962C8B-B14F-4D97-AF65-F5344CB8AC3E}">
        <p14:creationId xmlns:p14="http://schemas.microsoft.com/office/powerpoint/2010/main" val="360687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Thomas Aquinas – engle ”eksperten”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060848"/>
            <a:ext cx="6800791" cy="4525962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76795"/>
            <a:ext cx="3816424" cy="431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5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siger Bibelen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04864"/>
            <a:ext cx="3455640" cy="2591730"/>
          </a:xfrm>
        </p:spPr>
      </p:pic>
      <p:sp>
        <p:nvSpPr>
          <p:cNvPr id="5" name="Tekstboks 4"/>
          <p:cNvSpPr txBox="1"/>
          <p:nvPr/>
        </p:nvSpPr>
        <p:spPr>
          <a:xfrm>
            <a:off x="529600" y="155679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Man kan finde ordet engel </a:t>
            </a:r>
            <a:br>
              <a:rPr lang="da-DK" dirty="0" smtClean="0"/>
            </a:br>
            <a:r>
              <a:rPr lang="da-DK" dirty="0" smtClean="0"/>
              <a:t>398 gange i Bibelen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573016"/>
            <a:ext cx="3337560" cy="2286000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5580112" y="530120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60 skrifter ud af Bibelens 66 skrifter omtaler engle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56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Engle skabt af Gud</a:t>
            </a:r>
            <a:endParaRPr lang="da-DK" dirty="0"/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4163"/>
            <a:ext cx="7138424" cy="5331786"/>
          </a:xfrm>
        </p:spPr>
      </p:pic>
      <p:sp>
        <p:nvSpPr>
          <p:cNvPr id="6" name="Tekstboks 5"/>
          <p:cNvSpPr txBox="1"/>
          <p:nvPr/>
        </p:nvSpPr>
        <p:spPr>
          <a:xfrm>
            <a:off x="3491880" y="2924944"/>
            <a:ext cx="3168352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da-DK" dirty="0" smtClean="0"/>
              <a:t>”Således blev himlen og jorden og hele himlens hær fuldendt”</a:t>
            </a:r>
            <a:br>
              <a:rPr lang="da-DK" dirty="0" smtClean="0"/>
            </a:br>
            <a:r>
              <a:rPr lang="da-DK" dirty="0" smtClean="0"/>
              <a:t>- 1 Mos 2,1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430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Ordet ”engel”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1" t="10043" r="6784" b="30614"/>
          <a:stretch/>
        </p:blipFill>
        <p:spPr>
          <a:xfrm>
            <a:off x="395536" y="1412776"/>
            <a:ext cx="3422210" cy="1865015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1008"/>
            <a:ext cx="3941187" cy="2943726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9" t="29920" r="39171" b="60666"/>
          <a:stretch/>
        </p:blipFill>
        <p:spPr>
          <a:xfrm>
            <a:off x="1448915" y="4005064"/>
            <a:ext cx="2592288" cy="1227552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812524"/>
            <a:ext cx="4572000" cy="2667000"/>
          </a:xfrm>
          <a:prstGeom prst="rect">
            <a:avLst/>
          </a:prstGeom>
        </p:spPr>
      </p:pic>
      <p:sp>
        <p:nvSpPr>
          <p:cNvPr id="8" name="Tekstboks 7"/>
          <p:cNvSpPr txBox="1"/>
          <p:nvPr/>
        </p:nvSpPr>
        <p:spPr>
          <a:xfrm>
            <a:off x="4427984" y="1412776"/>
            <a:ext cx="4320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- ”</a:t>
            </a:r>
            <a:r>
              <a:rPr lang="da-DK" dirty="0"/>
              <a:t>budbringer”, en som er udsendt,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- en </a:t>
            </a:r>
            <a:r>
              <a:rPr lang="da-DK" dirty="0"/>
              <a:t>tjener,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- en </a:t>
            </a:r>
            <a:r>
              <a:rPr lang="da-DK" dirty="0"/>
              <a:t>ambassadør,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- en </a:t>
            </a:r>
            <a:r>
              <a:rPr lang="da-DK" dirty="0"/>
              <a:t>repræsentant,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- en </a:t>
            </a:r>
            <a:r>
              <a:rPr lang="da-DK" dirty="0"/>
              <a:t>embedsmand,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- en general/en </a:t>
            </a:r>
            <a:r>
              <a:rPr lang="da-DK" dirty="0"/>
              <a:t>kriger.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En </a:t>
            </a:r>
            <a:r>
              <a:rPr lang="da-DK" dirty="0"/>
              <a:t>person, der har til opgave at forklare og forsvare sin herres ord i tro lydighed. </a:t>
            </a: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671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Engles funktion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- Budbringer</a:t>
            </a:r>
          </a:p>
          <a:p>
            <a:r>
              <a:rPr lang="da-DK" dirty="0" smtClean="0"/>
              <a:t>- De </a:t>
            </a:r>
            <a:r>
              <a:rPr lang="da-DK" dirty="0"/>
              <a:t>tilbeder Gud foran hans </a:t>
            </a:r>
            <a:r>
              <a:rPr lang="da-DK" dirty="0" smtClean="0"/>
              <a:t>trone </a:t>
            </a:r>
          </a:p>
          <a:p>
            <a:r>
              <a:rPr lang="da-DK" dirty="0" smtClean="0"/>
              <a:t>- Tjenende ånder for kristne. </a:t>
            </a:r>
            <a:br>
              <a:rPr lang="da-DK" dirty="0" smtClean="0"/>
            </a:br>
            <a:r>
              <a:rPr lang="da-DK" dirty="0" smtClean="0"/>
              <a:t>”</a:t>
            </a:r>
            <a:r>
              <a:rPr lang="da-DK" dirty="0"/>
              <a:t>Alle engle er jo kun tjenende ånder, der sendes ud for at hjælpe dem, som skal arve frelsen” (Hebræerbrevet 1,14</a:t>
            </a:r>
            <a:r>
              <a:rPr lang="da-DK" dirty="0" smtClean="0"/>
              <a:t>).</a:t>
            </a:r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450" y="4293096"/>
            <a:ext cx="2644302" cy="238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5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Kort om engles egenskaber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Englene er:</a:t>
            </a:r>
          </a:p>
          <a:p>
            <a:pPr lvl="1"/>
            <a:r>
              <a:rPr lang="da-DK" dirty="0" smtClean="0"/>
              <a:t>åndsvæsner</a:t>
            </a:r>
          </a:p>
          <a:p>
            <a:pPr lvl="1"/>
            <a:r>
              <a:rPr lang="da-DK" dirty="0" smtClean="0"/>
              <a:t>evige</a:t>
            </a:r>
          </a:p>
          <a:p>
            <a:pPr lvl="1"/>
            <a:r>
              <a:rPr lang="da-DK" dirty="0" smtClean="0"/>
              <a:t>mægtige (f.eks. krævede det kun en engel at dræbe alle førstefødte i Egypten. I den sidste bog kræver det kun en engel at fange Djævelen og binde ham.</a:t>
            </a:r>
          </a:p>
        </p:txBody>
      </p:sp>
    </p:spTree>
    <p:extLst>
      <p:ext uri="{BB962C8B-B14F-4D97-AF65-F5344CB8AC3E}">
        <p14:creationId xmlns:p14="http://schemas.microsoft.com/office/powerpoint/2010/main" val="125883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Hvordan ser engle ud?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63066"/>
            <a:ext cx="4501242" cy="4546254"/>
          </a:xfrm>
        </p:spPr>
      </p:pic>
    </p:spTree>
    <p:extLst>
      <p:ext uri="{BB962C8B-B14F-4D97-AF65-F5344CB8AC3E}">
        <p14:creationId xmlns:p14="http://schemas.microsoft.com/office/powerpoint/2010/main" val="163480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Englen  og Maria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2851356" cy="4525962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64704"/>
            <a:ext cx="4318000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Lukas-evangeliet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79512" y="1268760"/>
            <a:ext cx="8686800" cy="4525963"/>
          </a:xfrm>
        </p:spPr>
        <p:txBody>
          <a:bodyPr>
            <a:noAutofit/>
          </a:bodyPr>
          <a:lstStyle/>
          <a:p>
            <a:r>
              <a:rPr lang="da-DK" sz="2000" dirty="0"/>
              <a:t>Da Elisabeth var i sjette måned, blev englen Gabriel sendt fra Gud til en by i Galilæa, der hedder Nazaret, </a:t>
            </a:r>
            <a:r>
              <a:rPr lang="da-DK" sz="2000" b="1" dirty="0"/>
              <a:t>v27</a:t>
            </a:r>
            <a:r>
              <a:rPr lang="da-DK" sz="2000" dirty="0"/>
              <a:t>  til en jomfru, der var forlovet med en mand, som hed Josef og var af Davids hus. Jomfruens navn var Maria. </a:t>
            </a:r>
            <a:r>
              <a:rPr lang="da-DK" sz="2000" b="1" dirty="0"/>
              <a:t>v28</a:t>
            </a:r>
            <a:r>
              <a:rPr lang="da-DK" sz="2000" dirty="0"/>
              <a:t>  Og englen kom ind til hende og hilste hende med ordene: »Herren er med dig, du benådede!« </a:t>
            </a:r>
            <a:r>
              <a:rPr lang="da-DK" sz="2000" b="1" dirty="0"/>
              <a:t>v29</a:t>
            </a:r>
            <a:r>
              <a:rPr lang="da-DK" sz="2000" dirty="0"/>
              <a:t>  Hun blev forfærdet over de ord og spurgte sig selv, hvad denne hilsen skulle betyde. </a:t>
            </a:r>
            <a:r>
              <a:rPr lang="da-DK" sz="2000" b="1" dirty="0"/>
              <a:t>v30</a:t>
            </a:r>
            <a:r>
              <a:rPr lang="da-DK" sz="2000" dirty="0"/>
              <a:t>  Da sagde englen til hende: »Frygt ikke, Maria! For du har fundet nåde for Gud. </a:t>
            </a:r>
            <a:r>
              <a:rPr lang="da-DK" sz="2000" b="1" dirty="0"/>
              <a:t>v31</a:t>
            </a:r>
            <a:r>
              <a:rPr lang="da-DK" sz="2000" dirty="0"/>
              <a:t>  Se, du skal blive med barn og føde en søn, og du skal give ham navnet Jesus. </a:t>
            </a:r>
            <a:r>
              <a:rPr lang="da-DK" sz="2000" b="1" dirty="0"/>
              <a:t>v32</a:t>
            </a:r>
            <a:r>
              <a:rPr lang="da-DK" sz="2000" dirty="0"/>
              <a:t>  Han skal blive stor og kaldes den Højestes søn, og Gud Herren skal give ham hans fader Davids trone; </a:t>
            </a:r>
            <a:r>
              <a:rPr lang="da-DK" sz="2000" b="1" dirty="0"/>
              <a:t>v33</a:t>
            </a:r>
            <a:r>
              <a:rPr lang="da-DK" sz="2000" dirty="0"/>
              <a:t>  han skal være konge over Jakobs hus til evig tid, og der skal ikke være ende på hans rige</a:t>
            </a:r>
            <a:r>
              <a:rPr lang="da-DK" sz="2000" dirty="0" smtClean="0"/>
              <a:t>.«--- </a:t>
            </a:r>
            <a:r>
              <a:rPr lang="da-DK" sz="2000" dirty="0"/>
              <a:t> </a:t>
            </a:r>
            <a:r>
              <a:rPr lang="da-DK" sz="2000" b="1" dirty="0"/>
              <a:t>v38</a:t>
            </a:r>
            <a:r>
              <a:rPr lang="da-DK" sz="2000" dirty="0"/>
              <a:t>  Da sagde Maria: »Se, jeg er Herrens tjenerinde. Lad det ske mig efter dit ord!« Så forlod englen hende.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4318000" cy="55753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48" t="36075" b="39729"/>
          <a:stretch/>
        </p:blipFill>
        <p:spPr>
          <a:xfrm>
            <a:off x="2123728" y="1649681"/>
            <a:ext cx="3384845" cy="294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9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Engle i Egypten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01008"/>
            <a:ext cx="4217329" cy="2361704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340768"/>
            <a:ext cx="3087588" cy="460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3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Englen ligner mennesker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”Glem ikke gæstfriheden, for ved at være gæstfrie har nogle uden selv at vide det haft engle som gæster” – Hebræerbrevet 13,2</a:t>
            </a:r>
          </a:p>
        </p:txBody>
      </p:sp>
    </p:spTree>
    <p:extLst>
      <p:ext uri="{BB962C8B-B14F-4D97-AF65-F5344CB8AC3E}">
        <p14:creationId xmlns:p14="http://schemas.microsoft.com/office/powerpoint/2010/main" val="279424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Skrækindjagende (Matthæus 28,1-5)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sz="2400" dirty="0"/>
              <a:t>Efter sabbatten, da det gryede ad den første dag i ugen, kom Maria Magdalene og den anden Maria for at se til graven. </a:t>
            </a:r>
            <a:r>
              <a:rPr lang="da-DK" sz="2400" b="1" dirty="0"/>
              <a:t>v2</a:t>
            </a:r>
            <a:r>
              <a:rPr lang="da-DK" sz="2400" dirty="0"/>
              <a:t>  Og se, der kom et kraftigt jordskælv. For Herrens engel steg ned fra himlen og trådte hen og væltede stenen fra og satte sig på den. </a:t>
            </a:r>
            <a:endParaRPr lang="da-DK" sz="2400" dirty="0" smtClean="0"/>
          </a:p>
          <a:p>
            <a:r>
              <a:rPr lang="da-DK" sz="2400" b="1" dirty="0" smtClean="0"/>
              <a:t>v3</a:t>
            </a:r>
            <a:r>
              <a:rPr lang="da-DK" sz="2400" dirty="0"/>
              <a:t>  Hans udseende var som </a:t>
            </a:r>
            <a:br>
              <a:rPr lang="da-DK" sz="2400" dirty="0"/>
            </a:br>
            <a:r>
              <a:rPr lang="da-DK" sz="2400" dirty="0" smtClean="0"/>
              <a:t>lynild </a:t>
            </a:r>
            <a:r>
              <a:rPr lang="da-DK" sz="2400" dirty="0"/>
              <a:t>og hans klæder hvide 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som </a:t>
            </a:r>
            <a:r>
              <a:rPr lang="da-DK" sz="2400" dirty="0"/>
              <a:t>sne. 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b="1" dirty="0" smtClean="0"/>
              <a:t>v4</a:t>
            </a:r>
            <a:r>
              <a:rPr lang="da-DK" sz="2400" dirty="0"/>
              <a:t>  De, der holdt vagt, 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skælvede </a:t>
            </a:r>
            <a:r>
              <a:rPr lang="da-DK" sz="2400" dirty="0"/>
              <a:t>af frygt for ham og 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blev </a:t>
            </a:r>
            <a:r>
              <a:rPr lang="da-DK" sz="2400" dirty="0"/>
              <a:t>som døde. </a:t>
            </a:r>
            <a:r>
              <a:rPr lang="da-DK" sz="2400" b="1" dirty="0"/>
              <a:t>v5</a:t>
            </a:r>
            <a:r>
              <a:rPr lang="da-DK" sz="2400" dirty="0"/>
              <a:t>  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Men </a:t>
            </a:r>
            <a:r>
              <a:rPr lang="da-DK" sz="2400" dirty="0"/>
              <a:t>englen sagde til kvinderne</a:t>
            </a:r>
            <a:r>
              <a:rPr lang="da-DK" sz="2400" dirty="0" smtClean="0"/>
              <a:t>:</a:t>
            </a:r>
            <a:br>
              <a:rPr lang="da-DK" sz="2400" dirty="0" smtClean="0"/>
            </a:br>
            <a:r>
              <a:rPr lang="da-DK" sz="2400" dirty="0" smtClean="0"/>
              <a:t> </a:t>
            </a:r>
            <a:r>
              <a:rPr lang="da-DK" sz="2400" dirty="0"/>
              <a:t>»Frygt ikke!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140968"/>
            <a:ext cx="40894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Engle – guddommelige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”Jeg </a:t>
            </a:r>
            <a:r>
              <a:rPr lang="da-DK" dirty="0"/>
              <a:t>faldt ned for dens fødder for at tilbede den, men den sagde: »Nej! Jeg er kun tjener som du og dine brødre, der holder fast ved Jesu vidnesbyrd.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Gud </a:t>
            </a:r>
            <a:r>
              <a:rPr lang="da-DK" dirty="0"/>
              <a:t>skal du tilbede.« </a:t>
            </a:r>
            <a:r>
              <a:rPr lang="da-DK" dirty="0" smtClean="0"/>
              <a:t>”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122290"/>
            <a:ext cx="3940696" cy="355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5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Engle er ikke bare engle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- engle </a:t>
            </a:r>
          </a:p>
          <a:p>
            <a:r>
              <a:rPr lang="da-DK" dirty="0" smtClean="0"/>
              <a:t>- serafer</a:t>
            </a:r>
          </a:p>
          <a:p>
            <a:r>
              <a:rPr lang="da-DK" dirty="0" smtClean="0"/>
              <a:t>- keruber </a:t>
            </a:r>
          </a:p>
          <a:p>
            <a:r>
              <a:rPr lang="da-DK" dirty="0" smtClean="0"/>
              <a:t>- en ærkeengel (Mikael)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6792"/>
            <a:ext cx="2790428" cy="486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9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Serafer (Esajas 6,1-4)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sz="2400" dirty="0"/>
              <a:t>I kong </a:t>
            </a:r>
            <a:r>
              <a:rPr lang="da-DK" sz="2400" dirty="0" err="1"/>
              <a:t>Uzzijas</a:t>
            </a:r>
            <a:r>
              <a:rPr lang="da-DK" sz="2400" dirty="0"/>
              <a:t> dødsår så jeg Herren sidde på en højt ophøjet trone, og hans slæb fyldte templet. </a:t>
            </a:r>
            <a:r>
              <a:rPr lang="da-DK" sz="2400" b="1" dirty="0"/>
              <a:t>v2</a:t>
            </a:r>
            <a:r>
              <a:rPr lang="da-DK" sz="2400" dirty="0"/>
              <a:t>  Serafer stod omkring ham. De havde hver seks vinger; med de to skjulte de ansigtet, med de to skjulte de fødderne, og med de to fløj de. </a:t>
            </a:r>
            <a:r>
              <a:rPr lang="da-DK" sz="2400" b="1" dirty="0"/>
              <a:t>v3</a:t>
            </a:r>
            <a:r>
              <a:rPr lang="da-DK" sz="2400" dirty="0"/>
              <a:t>  De råbte til hinanden:</a:t>
            </a:r>
            <a:br>
              <a:rPr lang="da-DK" sz="2400" dirty="0"/>
            </a:br>
            <a:r>
              <a:rPr lang="da-DK" sz="2400" dirty="0" smtClean="0"/>
              <a:t>»Hellig</a:t>
            </a:r>
            <a:r>
              <a:rPr lang="da-DK" sz="2400" dirty="0"/>
              <a:t>, hellig, hellig </a:t>
            </a:r>
            <a:endParaRPr lang="da-DK" sz="2400" dirty="0" smtClean="0"/>
          </a:p>
          <a:p>
            <a:r>
              <a:rPr lang="da-DK" sz="2400" dirty="0" smtClean="0"/>
              <a:t>er </a:t>
            </a:r>
            <a:r>
              <a:rPr lang="da-DK" sz="2400" dirty="0"/>
              <a:t>Hærskarers Herre,</a:t>
            </a:r>
            <a:br>
              <a:rPr lang="da-DK" sz="2400" dirty="0"/>
            </a:br>
            <a:r>
              <a:rPr lang="da-DK" sz="2400" dirty="0" smtClean="0"/>
              <a:t>hele </a:t>
            </a:r>
            <a:r>
              <a:rPr lang="da-DK" sz="2400" dirty="0"/>
              <a:t>jorden er fuld af 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hans </a:t>
            </a:r>
            <a:r>
              <a:rPr lang="da-DK" sz="2400" dirty="0"/>
              <a:t>herlighed!«</a:t>
            </a:r>
            <a:br>
              <a:rPr lang="da-DK" sz="2400" dirty="0"/>
            </a:br>
            <a:r>
              <a:rPr lang="da-DK" sz="2400" b="1" dirty="0"/>
              <a:t>v4</a:t>
            </a:r>
            <a:r>
              <a:rPr lang="da-DK" sz="2400" dirty="0"/>
              <a:t>  Deres råb fik 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dørtappene </a:t>
            </a:r>
            <a:r>
              <a:rPr lang="da-DK" sz="2400" dirty="0"/>
              <a:t>til at ryste, 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og </a:t>
            </a:r>
            <a:r>
              <a:rPr lang="da-DK" sz="2400" dirty="0"/>
              <a:t>huset fyldtes med røg.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277" y="2924944"/>
            <a:ext cx="2950590" cy="367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3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Keruberne (1 Mos 3,23-24)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800" dirty="0" smtClean="0"/>
              <a:t>”Så sendte Gud Herren dem ud af Edens have til at dyrke agerjorden, som de var taget af. Han jog mennesket ud, </a:t>
            </a:r>
            <a:br>
              <a:rPr lang="da-DK" sz="2800" dirty="0" smtClean="0"/>
            </a:br>
            <a:r>
              <a:rPr lang="da-DK" sz="2800" dirty="0" smtClean="0"/>
              <a:t>og øst for Edens have</a:t>
            </a:r>
            <a:br>
              <a:rPr lang="da-DK" sz="2800" dirty="0" smtClean="0"/>
            </a:br>
            <a:r>
              <a:rPr lang="da-DK" sz="2800" dirty="0" smtClean="0"/>
              <a:t>anbragte han </a:t>
            </a:r>
            <a:br>
              <a:rPr lang="da-DK" sz="2800" dirty="0" smtClean="0"/>
            </a:br>
            <a:r>
              <a:rPr lang="da-DK" sz="2800" dirty="0" smtClean="0"/>
              <a:t>keruberne </a:t>
            </a:r>
            <a:br>
              <a:rPr lang="da-DK" sz="2800" dirty="0" smtClean="0"/>
            </a:br>
            <a:r>
              <a:rPr lang="da-DK" sz="2800" dirty="0" smtClean="0"/>
              <a:t>og det lynende </a:t>
            </a:r>
            <a:br>
              <a:rPr lang="da-DK" sz="2800" dirty="0" smtClean="0"/>
            </a:br>
            <a:r>
              <a:rPr lang="da-DK" sz="2800" dirty="0" smtClean="0"/>
              <a:t>flammesværd til at </a:t>
            </a:r>
            <a:br>
              <a:rPr lang="da-DK" sz="2800" dirty="0" smtClean="0"/>
            </a:br>
            <a:r>
              <a:rPr lang="da-DK" sz="2800" dirty="0" smtClean="0"/>
              <a:t>vogte vejen til </a:t>
            </a:r>
            <a:br>
              <a:rPr lang="da-DK" sz="2800" dirty="0" smtClean="0"/>
            </a:br>
            <a:r>
              <a:rPr lang="da-DK" sz="2800" dirty="0" smtClean="0"/>
              <a:t>livets træ”</a:t>
            </a:r>
            <a:endParaRPr lang="da-DK" sz="28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176" y="2492895"/>
            <a:ext cx="5066763" cy="433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5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Den mest kendte engel er en kerub</a:t>
            </a:r>
            <a:br>
              <a:rPr lang="da-DK" dirty="0" smtClean="0"/>
            </a:br>
            <a:r>
              <a:rPr lang="da-DK" dirty="0" smtClean="0"/>
              <a:t>- hvad er hans navn?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63066"/>
            <a:ext cx="4501242" cy="4546254"/>
          </a:xfrm>
        </p:spPr>
      </p:pic>
    </p:spTree>
    <p:extLst>
      <p:ext uri="{BB962C8B-B14F-4D97-AF65-F5344CB8AC3E}">
        <p14:creationId xmlns:p14="http://schemas.microsoft.com/office/powerpoint/2010/main" val="258215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Lysende morgenstjerne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7" r="2843"/>
          <a:stretch/>
        </p:blipFill>
        <p:spPr>
          <a:xfrm rot="16200000">
            <a:off x="2211360" y="1685184"/>
            <a:ext cx="5214794" cy="4525962"/>
          </a:xfrm>
        </p:spPr>
      </p:pic>
    </p:spTree>
    <p:extLst>
      <p:ext uri="{BB962C8B-B14F-4D97-AF65-F5344CB8AC3E}">
        <p14:creationId xmlns:p14="http://schemas.microsoft.com/office/powerpoint/2010/main" val="186489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Beskrivelsen af en kerub (del 1)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a-DK" sz="2400" dirty="0"/>
              <a:t>Du var seglet på fuldkommenhed,</a:t>
            </a:r>
            <a:br>
              <a:rPr lang="da-DK" sz="2400" dirty="0"/>
            </a:br>
            <a:r>
              <a:rPr lang="da-DK" sz="2400" dirty="0"/>
              <a:t>      fyldt med visdom og af fuldendt skønhed.</a:t>
            </a:r>
            <a:br>
              <a:rPr lang="da-DK" sz="2400" dirty="0"/>
            </a:br>
            <a:r>
              <a:rPr lang="da-DK" sz="2400" dirty="0"/>
              <a:t>       </a:t>
            </a:r>
            <a:r>
              <a:rPr lang="da-DK" sz="2400" b="1" dirty="0"/>
              <a:t>v13</a:t>
            </a:r>
            <a:r>
              <a:rPr lang="da-DK" sz="2400" dirty="0"/>
              <a:t>  Du var i Eden, i gudshaven.</a:t>
            </a:r>
            <a:br>
              <a:rPr lang="da-DK" sz="2400" dirty="0"/>
            </a:br>
            <a:r>
              <a:rPr lang="da-DK" sz="2400" dirty="0"/>
              <a:t>      Alle slags ædelsten sad på din dragt:</a:t>
            </a:r>
            <a:br>
              <a:rPr lang="da-DK" sz="2400" dirty="0"/>
            </a:br>
            <a:r>
              <a:rPr lang="da-DK" sz="2400" dirty="0"/>
              <a:t>      rubin, topas og månesten,</a:t>
            </a:r>
            <a:br>
              <a:rPr lang="da-DK" sz="2400" dirty="0"/>
            </a:br>
            <a:r>
              <a:rPr lang="da-DK" sz="2400" dirty="0"/>
              <a:t>      krysolit, </a:t>
            </a:r>
            <a:r>
              <a:rPr lang="da-DK" sz="2400" dirty="0" err="1"/>
              <a:t>shoham</a:t>
            </a:r>
            <a:r>
              <a:rPr lang="da-DK" sz="2400" dirty="0"/>
              <a:t> og jaspis,</a:t>
            </a:r>
            <a:br>
              <a:rPr lang="da-DK" sz="2400" dirty="0"/>
            </a:br>
            <a:r>
              <a:rPr lang="da-DK" sz="2400" dirty="0"/>
              <a:t>      safir, granat og smaragd;</a:t>
            </a:r>
            <a:br>
              <a:rPr lang="da-DK" sz="2400" dirty="0"/>
            </a:br>
            <a:r>
              <a:rPr lang="da-DK" sz="2400" dirty="0"/>
              <a:t>      udhamret og dekoreret kunstarbejde i guld</a:t>
            </a:r>
            <a:br>
              <a:rPr lang="da-DK" sz="2400" dirty="0"/>
            </a:br>
            <a:r>
              <a:rPr lang="da-DK" sz="2400" dirty="0"/>
              <a:t>      blev anbragt på dig, den dag du blev skabt.</a:t>
            </a:r>
            <a:br>
              <a:rPr lang="da-DK" sz="2400" dirty="0"/>
            </a:br>
            <a:r>
              <a:rPr lang="da-DK" sz="2400" dirty="0"/>
              <a:t>       </a:t>
            </a:r>
            <a:r>
              <a:rPr lang="da-DK" sz="2400" b="1" dirty="0"/>
              <a:t>v14</a:t>
            </a:r>
            <a:r>
              <a:rPr lang="da-DK" sz="2400" dirty="0"/>
              <a:t>  Du var en salvet kerub,</a:t>
            </a:r>
            <a:br>
              <a:rPr lang="da-DK" sz="2400" dirty="0"/>
            </a:br>
            <a:r>
              <a:rPr lang="da-DK" sz="2400" dirty="0"/>
              <a:t>      jeg gjorde dig til beskytter;</a:t>
            </a:r>
            <a:br>
              <a:rPr lang="da-DK" sz="2400" dirty="0"/>
            </a:br>
            <a:r>
              <a:rPr lang="da-DK" sz="2400" dirty="0"/>
              <a:t>      du var på det hellige gudebjerg,</a:t>
            </a:r>
            <a:br>
              <a:rPr lang="da-DK" sz="2400" dirty="0"/>
            </a:br>
            <a:r>
              <a:rPr lang="da-DK" sz="2400" dirty="0"/>
              <a:t>      du vandrede blandt funklende sten.</a:t>
            </a:r>
            <a:br>
              <a:rPr lang="da-DK" sz="2400" dirty="0"/>
            </a:br>
            <a:r>
              <a:rPr lang="da-DK" sz="2400" dirty="0"/>
              <a:t>       </a:t>
            </a:r>
          </a:p>
        </p:txBody>
      </p:sp>
      <p:pic>
        <p:nvPicPr>
          <p:cNvPr id="5" name="Pladsholder til indhold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7" t="6962" r="2843"/>
          <a:stretch/>
        </p:blipFill>
        <p:spPr>
          <a:xfrm rot="16200000">
            <a:off x="6318395" y="1425702"/>
            <a:ext cx="3126563" cy="252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6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Beskrivelsen af en kerub (del 2)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400" dirty="0"/>
              <a:t>Du var udadlelig i din færd,</a:t>
            </a:r>
            <a:br>
              <a:rPr lang="da-DK" sz="2400" dirty="0"/>
            </a:br>
            <a:r>
              <a:rPr lang="da-DK" sz="2400" dirty="0" smtClean="0"/>
              <a:t>fra </a:t>
            </a:r>
            <a:r>
              <a:rPr lang="da-DK" sz="2400" dirty="0"/>
              <a:t>den dag du blev skabt,</a:t>
            </a:r>
            <a:br>
              <a:rPr lang="da-DK" sz="2400" dirty="0"/>
            </a:br>
            <a:r>
              <a:rPr lang="da-DK" sz="2400" dirty="0" smtClean="0"/>
              <a:t>til </a:t>
            </a:r>
            <a:r>
              <a:rPr lang="da-DK" sz="2400" dirty="0"/>
              <a:t>der blev fundet uret hos dig.</a:t>
            </a:r>
            <a:br>
              <a:rPr lang="da-DK" sz="2400" dirty="0"/>
            </a:br>
            <a:r>
              <a:rPr lang="da-DK" sz="2400" b="1" dirty="0" smtClean="0"/>
              <a:t>v16</a:t>
            </a:r>
            <a:r>
              <a:rPr lang="da-DK" sz="2400" dirty="0"/>
              <a:t>  Ved al din handel</a:t>
            </a:r>
            <a:br>
              <a:rPr lang="da-DK" sz="2400" dirty="0"/>
            </a:br>
            <a:r>
              <a:rPr lang="da-DK" sz="2400" dirty="0" smtClean="0"/>
              <a:t>fyldtes </a:t>
            </a:r>
            <a:r>
              <a:rPr lang="da-DK" sz="2400" dirty="0"/>
              <a:t>du med vold og syndede.</a:t>
            </a:r>
            <a:br>
              <a:rPr lang="da-DK" sz="2400" dirty="0"/>
            </a:br>
            <a:r>
              <a:rPr lang="da-DK" sz="2400" dirty="0" smtClean="0"/>
              <a:t>Så </a:t>
            </a:r>
            <a:r>
              <a:rPr lang="da-DK" sz="2400" dirty="0"/>
              <a:t>forstødte jeg dig fra gudebjerget,</a:t>
            </a:r>
            <a:br>
              <a:rPr lang="da-DK" sz="2400" dirty="0"/>
            </a:br>
            <a:r>
              <a:rPr lang="da-DK" sz="2400" dirty="0" smtClean="0"/>
              <a:t>fra </a:t>
            </a:r>
            <a:r>
              <a:rPr lang="da-DK" sz="2400" dirty="0"/>
              <a:t>de funklende sten,</a:t>
            </a:r>
            <a:br>
              <a:rPr lang="da-DK" sz="2400" dirty="0"/>
            </a:br>
            <a:r>
              <a:rPr lang="da-DK" sz="2400" dirty="0" smtClean="0"/>
              <a:t>jeg </a:t>
            </a:r>
            <a:r>
              <a:rPr lang="da-DK" sz="2400" dirty="0"/>
              <a:t>ødelagde dig, du beskyttende kerub.</a:t>
            </a:r>
            <a:br>
              <a:rPr lang="da-DK" sz="2400" dirty="0"/>
            </a:br>
            <a:r>
              <a:rPr lang="da-DK" sz="2400" b="1" dirty="0" smtClean="0"/>
              <a:t>v17</a:t>
            </a:r>
            <a:r>
              <a:rPr lang="da-DK" sz="2400" dirty="0"/>
              <a:t>  Dit hjerte blev hovmodigt over din skønhed,</a:t>
            </a:r>
            <a:br>
              <a:rPr lang="da-DK" sz="2400" dirty="0"/>
            </a:br>
            <a:r>
              <a:rPr lang="da-DK" sz="2400" dirty="0" smtClean="0"/>
              <a:t>du </a:t>
            </a:r>
            <a:r>
              <a:rPr lang="da-DK" sz="2400" dirty="0"/>
              <a:t>fordærvede din visdom og strålende glans.</a:t>
            </a:r>
            <a:br>
              <a:rPr lang="da-DK" sz="2400" dirty="0"/>
            </a:br>
            <a:r>
              <a:rPr lang="da-DK" sz="2400" dirty="0" smtClean="0"/>
              <a:t>Jeg </a:t>
            </a:r>
            <a:r>
              <a:rPr lang="da-DK" sz="2400" dirty="0"/>
              <a:t>kastede dig til jorden,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24744"/>
            <a:ext cx="2677834" cy="339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5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Engle og Nike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916832"/>
            <a:ext cx="3832448" cy="3832448"/>
          </a:xfrm>
        </p:spPr>
      </p:pic>
    </p:spTree>
    <p:extLst>
      <p:ext uri="{BB962C8B-B14F-4D97-AF65-F5344CB8AC3E}">
        <p14:creationId xmlns:p14="http://schemas.microsoft.com/office/powerpoint/2010/main" val="31213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Den strålende morgenstjerne </a:t>
            </a:r>
            <a:br>
              <a:rPr lang="da-DK" dirty="0" smtClean="0"/>
            </a:br>
            <a:r>
              <a:rPr lang="da-DK" dirty="0" smtClean="0"/>
              <a:t>(Esajas 14,12)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a-DK" dirty="0"/>
              <a:t>”Tænk, at du faldt fra himlen, du strålende morgenstjerne. </a:t>
            </a:r>
            <a:br>
              <a:rPr lang="da-DK" dirty="0"/>
            </a:br>
            <a:r>
              <a:rPr lang="da-DK" dirty="0"/>
              <a:t>Du er slynget til jorden, du som besejrede folkene. </a:t>
            </a:r>
            <a:br>
              <a:rPr lang="da-DK" dirty="0"/>
            </a:br>
            <a:r>
              <a:rPr lang="da-DK" dirty="0"/>
              <a:t>Du sagde ved dig selv: Jeg vil stige op til himlen, højt over Guds stjerner rejser jeg mig trone</a:t>
            </a:r>
          </a:p>
          <a:p>
            <a:r>
              <a:rPr lang="da-DK" dirty="0"/>
              <a:t>[…] men du er blevet styrtet i dødsriget, ned i afgrundens dyb”</a:t>
            </a: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610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Kerubens navn?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I den græske udgave af Det gamle Testamente (</a:t>
            </a:r>
            <a:r>
              <a:rPr lang="da-DK" dirty="0" err="1" smtClean="0"/>
              <a:t>Vulgata</a:t>
            </a:r>
            <a:r>
              <a:rPr lang="da-DK" dirty="0" smtClean="0"/>
              <a:t>) bliver ”Den strålende morgenstjerne” oversat med navnet ”</a:t>
            </a:r>
            <a:r>
              <a:rPr lang="da-DK" dirty="0" err="1" smtClean="0"/>
              <a:t>Luficer</a:t>
            </a:r>
            <a:r>
              <a:rPr lang="da-DK" dirty="0" smtClean="0"/>
              <a:t>”.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80928"/>
            <a:ext cx="2643385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Djævlen – den faldne kerub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732" y="1554163"/>
            <a:ext cx="2938936" cy="4525962"/>
          </a:xfrm>
        </p:spPr>
      </p:pic>
    </p:spTree>
    <p:extLst>
      <p:ext uri="{BB962C8B-B14F-4D97-AF65-F5344CB8AC3E}">
        <p14:creationId xmlns:p14="http://schemas.microsoft.com/office/powerpoint/2010/main" val="419826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Skytsengle (?)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”Alle engle er jo kun tjenende ånder, der sendes ud for at hjælpe dem, som skal arve frelsen” (Hebræerbrevet 1,14</a:t>
            </a:r>
            <a:r>
              <a:rPr lang="da-DK" dirty="0" smtClean="0"/>
              <a:t>).</a:t>
            </a:r>
          </a:p>
          <a:p>
            <a:r>
              <a:rPr lang="da-DK" dirty="0" smtClean="0"/>
              <a:t>”Se til at I ikke ringeagter en af disse små. For jeg siger jer: Deres engle i himlene </a:t>
            </a:r>
            <a:br>
              <a:rPr lang="da-DK" dirty="0" smtClean="0"/>
            </a:br>
            <a:r>
              <a:rPr lang="da-DK" dirty="0" smtClean="0"/>
              <a:t>ser altid min himmelske fars </a:t>
            </a:r>
            <a:br>
              <a:rPr lang="da-DK" dirty="0" smtClean="0"/>
            </a:br>
            <a:r>
              <a:rPr lang="da-DK" dirty="0" smtClean="0"/>
              <a:t>ansigt” (Matt 18,10)</a:t>
            </a:r>
            <a:endParaRPr lang="da-DK" dirty="0"/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617668"/>
            <a:ext cx="2152244" cy="279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Døde mennesker bliver engle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7200800" cy="4788065"/>
          </a:xfrm>
        </p:spPr>
      </p:pic>
    </p:spTree>
    <p:extLst>
      <p:ext uri="{BB962C8B-B14F-4D97-AF65-F5344CB8AC3E}">
        <p14:creationId xmlns:p14="http://schemas.microsoft.com/office/powerpoint/2010/main" val="562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Engle – og kærlighedsguden Eros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29000"/>
            <a:ext cx="2819400" cy="3048000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204864"/>
            <a:ext cx="3152616" cy="422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9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Engle som rådgivere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3" t="9530" r="215" b="9291"/>
          <a:stretch/>
        </p:blipFill>
        <p:spPr>
          <a:xfrm>
            <a:off x="323528" y="1412776"/>
            <a:ext cx="5236011" cy="2335793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420888"/>
            <a:ext cx="3340837" cy="397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0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Engle som beskyttere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3668604" cy="4764421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6752"/>
            <a:ext cx="4303337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Engle som krigere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388" y="1700808"/>
            <a:ext cx="3058234" cy="4829521"/>
          </a:xfrm>
        </p:spPr>
      </p:pic>
    </p:spTree>
    <p:extLst>
      <p:ext uri="{BB962C8B-B14F-4D97-AF65-F5344CB8AC3E}">
        <p14:creationId xmlns:p14="http://schemas.microsoft.com/office/powerpoint/2010/main" val="190253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Engle som budbringere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3302078" cy="5241394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2776"/>
            <a:ext cx="3704538" cy="478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2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Juleafslutning</a:t>
            </a:r>
            <a:endParaRPr lang="da-DK" dirty="0"/>
          </a:p>
        </p:txBody>
      </p:sp>
      <p:pic>
        <p:nvPicPr>
          <p:cNvPr id="4" name="18aNCebwBQ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59632" y="1412776"/>
            <a:ext cx="686933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6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972</TotalTime>
  <Words>486</Words>
  <Application>Microsoft Office PowerPoint</Application>
  <PresentationFormat>Skærmshow (4:3)</PresentationFormat>
  <Paragraphs>65</Paragraphs>
  <Slides>34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34</vt:i4>
      </vt:variant>
    </vt:vector>
  </HeadingPairs>
  <TitlesOfParts>
    <vt:vector size="35" baseType="lpstr">
      <vt:lpstr>Trek</vt:lpstr>
      <vt:lpstr>Engle </vt:lpstr>
      <vt:lpstr>Engle i Egypten</vt:lpstr>
      <vt:lpstr>Engle og Nike</vt:lpstr>
      <vt:lpstr>Engle – og kærlighedsguden Eros</vt:lpstr>
      <vt:lpstr>Engle som rådgivere</vt:lpstr>
      <vt:lpstr>Engle som beskyttere</vt:lpstr>
      <vt:lpstr>Engle som krigere</vt:lpstr>
      <vt:lpstr>Engle som budbringere</vt:lpstr>
      <vt:lpstr>Juleafslutning</vt:lpstr>
      <vt:lpstr>Engle – bibelsk set</vt:lpstr>
      <vt:lpstr>Thomas Aquinas – engle ”eksperten”</vt:lpstr>
      <vt:lpstr>Hvad siger Bibelen</vt:lpstr>
      <vt:lpstr>Engle skabt af Gud</vt:lpstr>
      <vt:lpstr>Ordet ”engel”</vt:lpstr>
      <vt:lpstr>Engles funktion</vt:lpstr>
      <vt:lpstr>Kort om engles egenskaber</vt:lpstr>
      <vt:lpstr>Hvordan ser engle ud?</vt:lpstr>
      <vt:lpstr>Englen  og Maria</vt:lpstr>
      <vt:lpstr>Lukas-evangeliet</vt:lpstr>
      <vt:lpstr>Englen ligner mennesker</vt:lpstr>
      <vt:lpstr>Skrækindjagende (Matthæus 28,1-5)</vt:lpstr>
      <vt:lpstr>Engle – guddommelige</vt:lpstr>
      <vt:lpstr>Engle er ikke bare engle</vt:lpstr>
      <vt:lpstr>Serafer (Esajas 6,1-4)</vt:lpstr>
      <vt:lpstr>Keruberne (1 Mos 3,23-24)</vt:lpstr>
      <vt:lpstr>Den mest kendte engel er en kerub - hvad er hans navn?</vt:lpstr>
      <vt:lpstr>Lysende morgenstjerne</vt:lpstr>
      <vt:lpstr>Beskrivelsen af en kerub (del 1)</vt:lpstr>
      <vt:lpstr>Beskrivelsen af en kerub (del 2)</vt:lpstr>
      <vt:lpstr>Den strålende morgenstjerne  (Esajas 14,12)</vt:lpstr>
      <vt:lpstr>Kerubens navn?</vt:lpstr>
      <vt:lpstr>Djævlen – den faldne kerub</vt:lpstr>
      <vt:lpstr>Skytsengle (?)</vt:lpstr>
      <vt:lpstr>Døde mennesker bliver engle</vt:lpstr>
    </vt:vector>
  </TitlesOfParts>
  <Company>Kirkenettet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Engle</dc:title>
  <dc:creator>Kim Legarth</dc:creator>
  <cp:lastModifiedBy>Kim Legarth</cp:lastModifiedBy>
  <cp:revision>23</cp:revision>
  <dcterms:created xsi:type="dcterms:W3CDTF">2015-11-17T13:17:18Z</dcterms:created>
  <dcterms:modified xsi:type="dcterms:W3CDTF">2015-11-19T07:58:34Z</dcterms:modified>
</cp:coreProperties>
</file>