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5/4/2020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40F4739-9812-4A9F-890D-2AD6BA5F6EE8}"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nl-NL"/>
              <a:t>Klik om stijl te bewerken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8845AC5-A3F8-44AA-BA8F-596CDCC976D3}"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nl-NL"/>
              <a:t>Klik om stijl te bewerken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873B183-A821-4095-A363-9EC968635539}"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74D01B4-0AA5-45E6-B2E6-5FA4078AEBCF}"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AAA073D-A903-47F8-8D16-77642FB0DF1F}"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E665CEB-0076-4E37-B880-BCEA9784DE0A}"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6149E5E-3896-4118-99A7-7B85668F1C5E}"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nl-NL"/>
              <a:t>Klik om stijl te bewerken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5/4/2020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1B026-BB5F-4243-8BD3-A2F7892B966D}"/>
              </a:ext>
            </a:extLst>
          </p:cNvPr>
          <p:cNvSpPr>
            <a:spLocks noGrp="1"/>
          </p:cNvSpPr>
          <p:nvPr>
            <p:ph type="ctrTitle"/>
          </p:nvPr>
        </p:nvSpPr>
        <p:spPr/>
        <p:txBody>
          <a:bodyPr/>
          <a:lstStyle/>
          <a:p>
            <a:r>
              <a:rPr lang="nl-BE" dirty="0"/>
              <a:t>Taal: kijker 7 les 12</a:t>
            </a:r>
            <a:br>
              <a:rPr lang="nl-BE" dirty="0"/>
            </a:br>
            <a:r>
              <a:rPr lang="nl-BE" dirty="0"/>
              <a:t>taalwijs</a:t>
            </a:r>
            <a:br>
              <a:rPr lang="nl-BE" dirty="0"/>
            </a:br>
            <a:br>
              <a:rPr lang="nl-BE" dirty="0"/>
            </a:br>
            <a:r>
              <a:rPr lang="nl-BE" sz="2000" b="1" dirty="0"/>
              <a:t>maandag 11 mei</a:t>
            </a:r>
            <a:br>
              <a:rPr lang="nl-BE" sz="2000" b="1" dirty="0"/>
            </a:br>
            <a:endParaRPr lang="nl-BE" sz="2000" b="1" dirty="0"/>
          </a:p>
        </p:txBody>
      </p:sp>
      <p:sp>
        <p:nvSpPr>
          <p:cNvPr id="3" name="Ondertitel 2">
            <a:extLst>
              <a:ext uri="{FF2B5EF4-FFF2-40B4-BE49-F238E27FC236}">
                <a16:creationId xmlns:a16="http://schemas.microsoft.com/office/drawing/2014/main" id="{71C5AC96-77FA-4F4F-83BE-274CF389729E}"/>
              </a:ext>
            </a:extLst>
          </p:cNvPr>
          <p:cNvSpPr>
            <a:spLocks noGrp="1"/>
          </p:cNvSpPr>
          <p:nvPr>
            <p:ph type="subTitle" idx="1"/>
          </p:nvPr>
        </p:nvSpPr>
        <p:spPr/>
        <p:txBody>
          <a:bodyPr>
            <a:normAutofit fontScale="77500" lnSpcReduction="20000"/>
          </a:bodyPr>
          <a:lstStyle/>
          <a:p>
            <a:r>
              <a:rPr lang="nl-NL" dirty="0"/>
              <a:t>Ik kan woorden alfabetisch rangschikken. </a:t>
            </a:r>
          </a:p>
          <a:p>
            <a:r>
              <a:rPr lang="nl-NL" dirty="0"/>
              <a:t>Ik kan van woorden een synoniem of een tegengestelde zoeken. </a:t>
            </a:r>
          </a:p>
          <a:p>
            <a:r>
              <a:rPr lang="nl-NL" dirty="0"/>
              <a:t>Ik kan woorden met eenzelfde betekenis correct invullen in zinnen</a:t>
            </a:r>
            <a:endParaRPr lang="nl-BE" dirty="0"/>
          </a:p>
        </p:txBody>
      </p:sp>
    </p:spTree>
    <p:extLst>
      <p:ext uri="{BB962C8B-B14F-4D97-AF65-F5344CB8AC3E}">
        <p14:creationId xmlns:p14="http://schemas.microsoft.com/office/powerpoint/2010/main" val="2434414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48900-9073-4BA7-AF64-280DA6695C18}"/>
              </a:ext>
            </a:extLst>
          </p:cNvPr>
          <p:cNvSpPr>
            <a:spLocks noGrp="1"/>
          </p:cNvSpPr>
          <p:nvPr>
            <p:ph type="title"/>
          </p:nvPr>
        </p:nvSpPr>
        <p:spPr/>
        <p:txBody>
          <a:bodyPr/>
          <a:lstStyle/>
          <a:p>
            <a:r>
              <a:rPr lang="nl-BE" dirty="0"/>
              <a:t>Werkkatern p. 29 oef. 3 + 4</a:t>
            </a:r>
          </a:p>
        </p:txBody>
      </p:sp>
      <p:pic>
        <p:nvPicPr>
          <p:cNvPr id="4" name="Tijdelijke aanduiding voor inhoud 3">
            <a:extLst>
              <a:ext uri="{FF2B5EF4-FFF2-40B4-BE49-F238E27FC236}">
                <a16:creationId xmlns:a16="http://schemas.microsoft.com/office/drawing/2014/main" id="{8AA5AE99-CD2F-4653-AF3C-8FDA9422DB1D}"/>
              </a:ext>
            </a:extLst>
          </p:cNvPr>
          <p:cNvPicPr>
            <a:picLocks noGrp="1" noChangeAspect="1"/>
          </p:cNvPicPr>
          <p:nvPr>
            <p:ph idx="1"/>
          </p:nvPr>
        </p:nvPicPr>
        <p:blipFill rotWithShape="1">
          <a:blip r:embed="rId2"/>
          <a:srcRect l="24636" t="20148" r="22347" b="13554"/>
          <a:stretch/>
        </p:blipFill>
        <p:spPr>
          <a:xfrm>
            <a:off x="690719" y="2364112"/>
            <a:ext cx="6061773" cy="4261770"/>
          </a:xfrm>
          <a:prstGeom prst="rect">
            <a:avLst/>
          </a:prstGeom>
        </p:spPr>
      </p:pic>
    </p:spTree>
    <p:extLst>
      <p:ext uri="{BB962C8B-B14F-4D97-AF65-F5344CB8AC3E}">
        <p14:creationId xmlns:p14="http://schemas.microsoft.com/office/powerpoint/2010/main" val="318374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D00F2-F1FF-454D-A4C3-879F160DAE6A}"/>
              </a:ext>
            </a:extLst>
          </p:cNvPr>
          <p:cNvSpPr>
            <a:spLocks noGrp="1"/>
          </p:cNvSpPr>
          <p:nvPr>
            <p:ph type="title"/>
          </p:nvPr>
        </p:nvSpPr>
        <p:spPr/>
        <p:txBody>
          <a:bodyPr/>
          <a:lstStyle/>
          <a:p>
            <a:r>
              <a:rPr lang="nl-BE" dirty="0"/>
              <a:t>Werkkatern p. 30 oef. 5</a:t>
            </a:r>
          </a:p>
        </p:txBody>
      </p:sp>
      <p:pic>
        <p:nvPicPr>
          <p:cNvPr id="4" name="Tijdelijke aanduiding voor inhoud 3">
            <a:extLst>
              <a:ext uri="{FF2B5EF4-FFF2-40B4-BE49-F238E27FC236}">
                <a16:creationId xmlns:a16="http://schemas.microsoft.com/office/drawing/2014/main" id="{D9026830-3D03-4FDB-B635-6C90F86627AB}"/>
              </a:ext>
            </a:extLst>
          </p:cNvPr>
          <p:cNvPicPr>
            <a:picLocks noGrp="1" noChangeAspect="1"/>
          </p:cNvPicPr>
          <p:nvPr>
            <p:ph idx="1"/>
          </p:nvPr>
        </p:nvPicPr>
        <p:blipFill rotWithShape="1">
          <a:blip r:embed="rId2"/>
          <a:srcRect l="12829" t="15207" r="15864" b="36614"/>
          <a:stretch/>
        </p:blipFill>
        <p:spPr>
          <a:xfrm>
            <a:off x="534572" y="2688602"/>
            <a:ext cx="9142724" cy="3473047"/>
          </a:xfrm>
          <a:prstGeom prst="rect">
            <a:avLst/>
          </a:prstGeom>
        </p:spPr>
      </p:pic>
    </p:spTree>
    <p:extLst>
      <p:ext uri="{BB962C8B-B14F-4D97-AF65-F5344CB8AC3E}">
        <p14:creationId xmlns:p14="http://schemas.microsoft.com/office/powerpoint/2010/main" val="161514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DFCEF2-48CF-4EBA-A0D6-94F74507A0F9}"/>
              </a:ext>
            </a:extLst>
          </p:cNvPr>
          <p:cNvSpPr>
            <a:spLocks noGrp="1"/>
          </p:cNvSpPr>
          <p:nvPr>
            <p:ph type="title"/>
          </p:nvPr>
        </p:nvSpPr>
        <p:spPr/>
        <p:txBody>
          <a:bodyPr/>
          <a:lstStyle/>
          <a:p>
            <a:r>
              <a:rPr lang="nl-BE" dirty="0"/>
              <a:t>Werkkatern p. 30 oef. 6</a:t>
            </a:r>
          </a:p>
        </p:txBody>
      </p:sp>
      <p:pic>
        <p:nvPicPr>
          <p:cNvPr id="4" name="Tijdelijke aanduiding voor inhoud 3">
            <a:extLst>
              <a:ext uri="{FF2B5EF4-FFF2-40B4-BE49-F238E27FC236}">
                <a16:creationId xmlns:a16="http://schemas.microsoft.com/office/drawing/2014/main" id="{E42958A5-D3A1-4E19-94A4-8BCEB15703A6}"/>
              </a:ext>
            </a:extLst>
          </p:cNvPr>
          <p:cNvPicPr>
            <a:picLocks noGrp="1" noChangeAspect="1"/>
          </p:cNvPicPr>
          <p:nvPr>
            <p:ph idx="1"/>
          </p:nvPr>
        </p:nvPicPr>
        <p:blipFill rotWithShape="1">
          <a:blip r:embed="rId2"/>
          <a:srcRect l="18617" t="16031" r="29987" b="18907"/>
          <a:stretch/>
        </p:blipFill>
        <p:spPr>
          <a:xfrm>
            <a:off x="694007" y="2444199"/>
            <a:ext cx="6142891" cy="4371970"/>
          </a:xfrm>
          <a:prstGeom prst="rect">
            <a:avLst/>
          </a:prstGeom>
        </p:spPr>
      </p:pic>
    </p:spTree>
    <p:extLst>
      <p:ext uri="{BB962C8B-B14F-4D97-AF65-F5344CB8AC3E}">
        <p14:creationId xmlns:p14="http://schemas.microsoft.com/office/powerpoint/2010/main" val="26785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C645E1-5C16-4D72-9FB2-456A4DDA2425}"/>
              </a:ext>
            </a:extLst>
          </p:cNvPr>
          <p:cNvSpPr>
            <a:spLocks noGrp="1"/>
          </p:cNvSpPr>
          <p:nvPr>
            <p:ph type="title"/>
          </p:nvPr>
        </p:nvSpPr>
        <p:spPr/>
        <p:txBody>
          <a:bodyPr/>
          <a:lstStyle/>
          <a:p>
            <a:r>
              <a:rPr lang="nl-BE" dirty="0"/>
              <a:t>Werkkatern p. 30 oef. 7</a:t>
            </a:r>
          </a:p>
        </p:txBody>
      </p:sp>
      <p:pic>
        <p:nvPicPr>
          <p:cNvPr id="7" name="Tijdelijke aanduiding voor inhoud 6">
            <a:extLst>
              <a:ext uri="{FF2B5EF4-FFF2-40B4-BE49-F238E27FC236}">
                <a16:creationId xmlns:a16="http://schemas.microsoft.com/office/drawing/2014/main" id="{AB997934-47E9-4313-9EF7-95D8C1D9FD82}"/>
              </a:ext>
            </a:extLst>
          </p:cNvPr>
          <p:cNvPicPr>
            <a:picLocks noGrp="1" noChangeAspect="1"/>
          </p:cNvPicPr>
          <p:nvPr>
            <p:ph idx="1"/>
          </p:nvPr>
        </p:nvPicPr>
        <p:blipFill rotWithShape="1">
          <a:blip r:embed="rId2"/>
          <a:srcRect l="14219" t="41973" r="28597" b="14378"/>
          <a:stretch/>
        </p:blipFill>
        <p:spPr>
          <a:xfrm>
            <a:off x="889023" y="2534578"/>
            <a:ext cx="8297180" cy="3560732"/>
          </a:xfrm>
          <a:prstGeom prst="rect">
            <a:avLst/>
          </a:prstGeom>
        </p:spPr>
      </p:pic>
    </p:spTree>
    <p:extLst>
      <p:ext uri="{BB962C8B-B14F-4D97-AF65-F5344CB8AC3E}">
        <p14:creationId xmlns:p14="http://schemas.microsoft.com/office/powerpoint/2010/main" val="243088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2E1B1A-D3EA-41BC-8EAA-6D7664785E07}"/>
              </a:ext>
            </a:extLst>
          </p:cNvPr>
          <p:cNvSpPr>
            <a:spLocks noGrp="1"/>
          </p:cNvSpPr>
          <p:nvPr>
            <p:ph type="title"/>
          </p:nvPr>
        </p:nvSpPr>
        <p:spPr/>
        <p:txBody>
          <a:bodyPr/>
          <a:lstStyle/>
          <a:p>
            <a:r>
              <a:rPr lang="nl-BE" dirty="0"/>
              <a:t>Dit heb je nodig en les je alvast klaar</a:t>
            </a:r>
          </a:p>
        </p:txBody>
      </p:sp>
      <p:sp>
        <p:nvSpPr>
          <p:cNvPr id="3" name="Tijdelijke aanduiding voor inhoud 2">
            <a:extLst>
              <a:ext uri="{FF2B5EF4-FFF2-40B4-BE49-F238E27FC236}">
                <a16:creationId xmlns:a16="http://schemas.microsoft.com/office/drawing/2014/main" id="{8E022A45-D552-484C-821E-B7FA07441937}"/>
              </a:ext>
            </a:extLst>
          </p:cNvPr>
          <p:cNvSpPr>
            <a:spLocks noGrp="1"/>
          </p:cNvSpPr>
          <p:nvPr>
            <p:ph idx="1"/>
          </p:nvPr>
        </p:nvSpPr>
        <p:spPr/>
        <p:txBody>
          <a:bodyPr/>
          <a:lstStyle/>
          <a:p>
            <a:endParaRPr lang="nl-NL" dirty="0"/>
          </a:p>
          <a:p>
            <a:endParaRPr lang="nl-NL" dirty="0"/>
          </a:p>
          <a:p>
            <a:endParaRPr lang="nl-NL" dirty="0"/>
          </a:p>
          <a:p>
            <a:r>
              <a:rPr lang="nl-NL" dirty="0"/>
              <a:t>Werkkatern p. 29 – 30 </a:t>
            </a:r>
          </a:p>
          <a:p>
            <a:r>
              <a:rPr lang="nl-NL" dirty="0"/>
              <a:t>schrijfgerief</a:t>
            </a:r>
          </a:p>
          <a:p>
            <a:r>
              <a:rPr lang="nl-NL" dirty="0"/>
              <a:t>taalwijzertje </a:t>
            </a:r>
          </a:p>
          <a:p>
            <a:pPr lvl="1"/>
            <a:r>
              <a:rPr lang="nl-NL" dirty="0"/>
              <a:t>p. 9: het alfabet </a:t>
            </a:r>
          </a:p>
          <a:p>
            <a:pPr lvl="1"/>
            <a:r>
              <a:rPr lang="nl-NL" dirty="0"/>
              <a:t>p. 34: synoniemen en tegenstellingen</a:t>
            </a:r>
            <a:endParaRPr lang="nl-BE" dirty="0"/>
          </a:p>
        </p:txBody>
      </p:sp>
    </p:spTree>
    <p:extLst>
      <p:ext uri="{BB962C8B-B14F-4D97-AF65-F5344CB8AC3E}">
        <p14:creationId xmlns:p14="http://schemas.microsoft.com/office/powerpoint/2010/main" val="164724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CC027-A6CA-44A9-9B6B-4D69D85A80F9}"/>
              </a:ext>
            </a:extLst>
          </p:cNvPr>
          <p:cNvSpPr>
            <a:spLocks noGrp="1"/>
          </p:cNvSpPr>
          <p:nvPr>
            <p:ph type="title"/>
          </p:nvPr>
        </p:nvSpPr>
        <p:spPr>
          <a:xfrm>
            <a:off x="1154953" y="973668"/>
            <a:ext cx="10633773" cy="706964"/>
          </a:xfrm>
        </p:spPr>
        <p:txBody>
          <a:bodyPr/>
          <a:lstStyle/>
          <a:p>
            <a:r>
              <a:rPr lang="nl-BE" dirty="0"/>
              <a:t>Werkkatern p. 29 oef. 1 – 2  + taalwijzertje 9 </a:t>
            </a:r>
          </a:p>
        </p:txBody>
      </p:sp>
      <p:sp>
        <p:nvSpPr>
          <p:cNvPr id="3" name="Tijdelijke aanduiding voor inhoud 2">
            <a:extLst>
              <a:ext uri="{FF2B5EF4-FFF2-40B4-BE49-F238E27FC236}">
                <a16:creationId xmlns:a16="http://schemas.microsoft.com/office/drawing/2014/main" id="{4A57A806-2122-4055-8E6C-13F46DA09F0F}"/>
              </a:ext>
            </a:extLst>
          </p:cNvPr>
          <p:cNvSpPr>
            <a:spLocks noGrp="1"/>
          </p:cNvSpPr>
          <p:nvPr>
            <p:ph idx="1"/>
          </p:nvPr>
        </p:nvSpPr>
        <p:spPr>
          <a:xfrm>
            <a:off x="507841" y="2069328"/>
            <a:ext cx="8761412" cy="3416300"/>
          </a:xfrm>
        </p:spPr>
        <p:txBody>
          <a:bodyPr>
            <a:normAutofit/>
          </a:bodyPr>
          <a:lstStyle/>
          <a:p>
            <a:r>
              <a:rPr lang="nl-NL" dirty="0"/>
              <a:t>de oefeningen in het werkkatern zouden gekend moeten zijn.</a:t>
            </a:r>
          </a:p>
          <a:p>
            <a:r>
              <a:rPr lang="nl-NL" b="1" dirty="0"/>
              <a:t>Oefeningen 1-2 </a:t>
            </a:r>
            <a:r>
              <a:rPr lang="nl-NL" dirty="0"/>
              <a:t>handelen over alfabetisch rangschikken.</a:t>
            </a:r>
          </a:p>
          <a:p>
            <a:pPr lvl="1"/>
            <a:r>
              <a:rPr lang="nl-NL" dirty="0"/>
              <a:t>Soms wordt je </a:t>
            </a:r>
            <a:r>
              <a:rPr lang="nl-NL" dirty="0" err="1"/>
              <a:t>confronteerd</a:t>
            </a:r>
            <a:r>
              <a:rPr lang="nl-NL" dirty="0"/>
              <a:t> met het feit </a:t>
            </a:r>
            <a:br>
              <a:rPr lang="nl-NL" dirty="0"/>
            </a:br>
            <a:r>
              <a:rPr lang="nl-NL" dirty="0"/>
              <a:t>dat er enkele woorden met dezelfde </a:t>
            </a:r>
            <a:br>
              <a:rPr lang="nl-NL" dirty="0"/>
            </a:br>
            <a:r>
              <a:rPr lang="nl-NL" dirty="0"/>
              <a:t>letter beginnen, kijk naar de volgende </a:t>
            </a:r>
            <a:br>
              <a:rPr lang="nl-NL" dirty="0"/>
            </a:br>
            <a:br>
              <a:rPr lang="nl-NL" dirty="0"/>
            </a:br>
            <a:r>
              <a:rPr lang="nl-NL" dirty="0"/>
              <a:t>letter.</a:t>
            </a:r>
          </a:p>
        </p:txBody>
      </p:sp>
      <p:pic>
        <p:nvPicPr>
          <p:cNvPr id="4" name="Afbeelding 3">
            <a:extLst>
              <a:ext uri="{FF2B5EF4-FFF2-40B4-BE49-F238E27FC236}">
                <a16:creationId xmlns:a16="http://schemas.microsoft.com/office/drawing/2014/main" id="{49E44635-80B3-4136-8B7C-A618F9101FD5}"/>
              </a:ext>
            </a:extLst>
          </p:cNvPr>
          <p:cNvPicPr>
            <a:picLocks noChangeAspect="1"/>
          </p:cNvPicPr>
          <p:nvPr/>
        </p:nvPicPr>
        <p:blipFill rotWithShape="1">
          <a:blip r:embed="rId2"/>
          <a:srcRect l="15578" t="14181" r="9472" b="7466"/>
          <a:stretch/>
        </p:blipFill>
        <p:spPr>
          <a:xfrm>
            <a:off x="5216107" y="2870877"/>
            <a:ext cx="6783634" cy="3987123"/>
          </a:xfrm>
          <a:prstGeom prst="rect">
            <a:avLst/>
          </a:prstGeom>
        </p:spPr>
      </p:pic>
    </p:spTree>
    <p:extLst>
      <p:ext uri="{BB962C8B-B14F-4D97-AF65-F5344CB8AC3E}">
        <p14:creationId xmlns:p14="http://schemas.microsoft.com/office/powerpoint/2010/main" val="205350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CC027-A6CA-44A9-9B6B-4D69D85A80F9}"/>
              </a:ext>
            </a:extLst>
          </p:cNvPr>
          <p:cNvSpPr>
            <a:spLocks noGrp="1"/>
          </p:cNvSpPr>
          <p:nvPr>
            <p:ph type="title"/>
          </p:nvPr>
        </p:nvSpPr>
        <p:spPr>
          <a:xfrm>
            <a:off x="1154953" y="562709"/>
            <a:ext cx="9831915" cy="1730326"/>
          </a:xfrm>
        </p:spPr>
        <p:txBody>
          <a:bodyPr/>
          <a:lstStyle/>
          <a:p>
            <a:r>
              <a:rPr lang="nl-BE" dirty="0"/>
              <a:t>Werkkatern p. 29 oef. 3 + taalwijzertje 34</a:t>
            </a:r>
            <a:br>
              <a:rPr lang="nl-BE" dirty="0"/>
            </a:br>
            <a:r>
              <a:rPr lang="nl-NL" sz="1400" dirty="0"/>
              <a:t>oefening 3 moeten jullie op zoek naar een synoniem</a:t>
            </a:r>
            <a:br>
              <a:rPr lang="nl-NL" sz="1400" dirty="0"/>
            </a:br>
            <a:r>
              <a:rPr lang="nl-NL" sz="1400" dirty="0"/>
              <a:t>de zinnen hebben te maken met de teksten uit dit katern. </a:t>
            </a:r>
            <a:br>
              <a:rPr lang="nl-NL" sz="1400" dirty="0"/>
            </a:br>
            <a:endParaRPr lang="nl-BE" sz="1400" dirty="0"/>
          </a:p>
        </p:txBody>
      </p:sp>
      <p:sp>
        <p:nvSpPr>
          <p:cNvPr id="3" name="Tijdelijke aanduiding voor inhoud 2">
            <a:extLst>
              <a:ext uri="{FF2B5EF4-FFF2-40B4-BE49-F238E27FC236}">
                <a16:creationId xmlns:a16="http://schemas.microsoft.com/office/drawing/2014/main" id="{4A57A806-2122-4055-8E6C-13F46DA09F0F}"/>
              </a:ext>
            </a:extLst>
          </p:cNvPr>
          <p:cNvSpPr>
            <a:spLocks noGrp="1"/>
          </p:cNvSpPr>
          <p:nvPr>
            <p:ph idx="1"/>
          </p:nvPr>
        </p:nvSpPr>
        <p:spPr/>
        <p:txBody>
          <a:bodyPr>
            <a:normAutofit/>
          </a:bodyPr>
          <a:lstStyle/>
          <a:p>
            <a:endParaRPr lang="nl-NL" dirty="0"/>
          </a:p>
        </p:txBody>
      </p:sp>
      <p:pic>
        <p:nvPicPr>
          <p:cNvPr id="4" name="Afbeelding 3">
            <a:extLst>
              <a:ext uri="{FF2B5EF4-FFF2-40B4-BE49-F238E27FC236}">
                <a16:creationId xmlns:a16="http://schemas.microsoft.com/office/drawing/2014/main" id="{87FA131C-6BD2-4E26-84A9-C31A61E76ABF}"/>
              </a:ext>
            </a:extLst>
          </p:cNvPr>
          <p:cNvPicPr>
            <a:picLocks noChangeAspect="1"/>
          </p:cNvPicPr>
          <p:nvPr/>
        </p:nvPicPr>
        <p:blipFill rotWithShape="1">
          <a:blip r:embed="rId2"/>
          <a:srcRect l="6577" t="31375" r="15192" b="35993"/>
          <a:stretch/>
        </p:blipFill>
        <p:spPr>
          <a:xfrm>
            <a:off x="371949" y="2603500"/>
            <a:ext cx="11397921" cy="2672964"/>
          </a:xfrm>
          <a:prstGeom prst="rect">
            <a:avLst/>
          </a:prstGeom>
        </p:spPr>
      </p:pic>
    </p:spTree>
    <p:extLst>
      <p:ext uri="{BB962C8B-B14F-4D97-AF65-F5344CB8AC3E}">
        <p14:creationId xmlns:p14="http://schemas.microsoft.com/office/powerpoint/2010/main" val="272553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323D0-050C-4A97-810F-C8BABEEFE565}"/>
              </a:ext>
            </a:extLst>
          </p:cNvPr>
          <p:cNvSpPr>
            <a:spLocks noGrp="1"/>
          </p:cNvSpPr>
          <p:nvPr>
            <p:ph type="title"/>
          </p:nvPr>
        </p:nvSpPr>
        <p:spPr>
          <a:xfrm>
            <a:off x="1012874" y="593840"/>
            <a:ext cx="8761413" cy="706964"/>
          </a:xfrm>
        </p:spPr>
        <p:txBody>
          <a:bodyPr/>
          <a:lstStyle/>
          <a:p>
            <a:br>
              <a:rPr lang="nl-BE" dirty="0"/>
            </a:br>
            <a:r>
              <a:rPr lang="nl-BE" dirty="0"/>
              <a:t>Werkkatern p. 29 oef. 4</a:t>
            </a:r>
            <a:br>
              <a:rPr lang="nl-NL" sz="1200" dirty="0"/>
            </a:br>
            <a:br>
              <a:rPr lang="nl-NL" sz="1200" dirty="0"/>
            </a:br>
            <a:r>
              <a:rPr lang="nl-NL" sz="1200" dirty="0"/>
              <a:t>enkele woorden staan gegeven die een dubbele betekenis hebben</a:t>
            </a:r>
            <a:br>
              <a:rPr lang="nl-NL" sz="1200" dirty="0"/>
            </a:br>
            <a:r>
              <a:rPr lang="nl-NL" sz="1200" dirty="0"/>
              <a:t>Jullie moeten ieder woord tweemaal invullensynoniem voor de uitdrukking die vet gedrukt staat</a:t>
            </a:r>
            <a:br>
              <a:rPr lang="nl-BE" sz="1200" dirty="0"/>
            </a:br>
            <a:endParaRPr lang="nl-BE" sz="1200" dirty="0"/>
          </a:p>
        </p:txBody>
      </p:sp>
      <p:pic>
        <p:nvPicPr>
          <p:cNvPr id="4" name="Tijdelijke aanduiding voor inhoud 3">
            <a:extLst>
              <a:ext uri="{FF2B5EF4-FFF2-40B4-BE49-F238E27FC236}">
                <a16:creationId xmlns:a16="http://schemas.microsoft.com/office/drawing/2014/main" id="{0C758088-EBEB-4B42-91B7-9EED38E8DCCA}"/>
              </a:ext>
            </a:extLst>
          </p:cNvPr>
          <p:cNvPicPr>
            <a:picLocks noGrp="1" noChangeAspect="1"/>
          </p:cNvPicPr>
          <p:nvPr>
            <p:ph idx="1"/>
          </p:nvPr>
        </p:nvPicPr>
        <p:blipFill rotWithShape="1">
          <a:blip r:embed="rId2"/>
          <a:srcRect l="9587" t="16032" r="20958" b="21378"/>
          <a:stretch/>
        </p:blipFill>
        <p:spPr>
          <a:xfrm>
            <a:off x="1012874" y="2267350"/>
            <a:ext cx="8328074" cy="4219560"/>
          </a:xfrm>
          <a:prstGeom prst="rect">
            <a:avLst/>
          </a:prstGeom>
        </p:spPr>
      </p:pic>
    </p:spTree>
    <p:extLst>
      <p:ext uri="{BB962C8B-B14F-4D97-AF65-F5344CB8AC3E}">
        <p14:creationId xmlns:p14="http://schemas.microsoft.com/office/powerpoint/2010/main" val="197812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8BBB1-3B25-425F-8D07-BB6325E70FF6}"/>
              </a:ext>
            </a:extLst>
          </p:cNvPr>
          <p:cNvSpPr>
            <a:spLocks noGrp="1"/>
          </p:cNvSpPr>
          <p:nvPr>
            <p:ph type="title"/>
          </p:nvPr>
        </p:nvSpPr>
        <p:spPr>
          <a:xfrm>
            <a:off x="1154954" y="706382"/>
            <a:ext cx="8761413" cy="706964"/>
          </a:xfrm>
        </p:spPr>
        <p:txBody>
          <a:bodyPr/>
          <a:lstStyle/>
          <a:p>
            <a:br>
              <a:rPr lang="nl-NL" sz="1200" dirty="0"/>
            </a:br>
            <a:br>
              <a:rPr lang="nl-NL" sz="1200" dirty="0"/>
            </a:br>
            <a:r>
              <a:rPr lang="nl-BE" dirty="0"/>
              <a:t>Werkkatern p. 30 oef. 5</a:t>
            </a:r>
            <a:br>
              <a:rPr lang="nl-NL" sz="800" dirty="0"/>
            </a:br>
            <a:br>
              <a:rPr lang="nl-NL" sz="1200" dirty="0"/>
            </a:br>
            <a:r>
              <a:rPr lang="nl-NL" sz="1200" dirty="0"/>
              <a:t> Hier moeten jullie een tegengestelde bedenken. </a:t>
            </a:r>
            <a:endParaRPr lang="nl-BE" sz="1200" dirty="0"/>
          </a:p>
        </p:txBody>
      </p:sp>
      <p:pic>
        <p:nvPicPr>
          <p:cNvPr id="4" name="Tijdelijke aanduiding voor inhoud 3">
            <a:extLst>
              <a:ext uri="{FF2B5EF4-FFF2-40B4-BE49-F238E27FC236}">
                <a16:creationId xmlns:a16="http://schemas.microsoft.com/office/drawing/2014/main" id="{A5351112-3137-4384-8EA9-965BAB7CB6B8}"/>
              </a:ext>
            </a:extLst>
          </p:cNvPr>
          <p:cNvPicPr>
            <a:picLocks noGrp="1" noChangeAspect="1"/>
          </p:cNvPicPr>
          <p:nvPr>
            <p:ph idx="1"/>
          </p:nvPr>
        </p:nvPicPr>
        <p:blipFill rotWithShape="1">
          <a:blip r:embed="rId2"/>
          <a:srcRect l="16302" t="15619" r="53138" b="62891"/>
          <a:stretch/>
        </p:blipFill>
        <p:spPr>
          <a:xfrm>
            <a:off x="520505" y="2532184"/>
            <a:ext cx="8468246" cy="3348112"/>
          </a:xfrm>
          <a:prstGeom prst="rect">
            <a:avLst/>
          </a:prstGeom>
        </p:spPr>
      </p:pic>
    </p:spTree>
    <p:extLst>
      <p:ext uri="{BB962C8B-B14F-4D97-AF65-F5344CB8AC3E}">
        <p14:creationId xmlns:p14="http://schemas.microsoft.com/office/powerpoint/2010/main" val="309126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69876-A2A3-429B-AC29-863F8F9D2EDF}"/>
              </a:ext>
            </a:extLst>
          </p:cNvPr>
          <p:cNvSpPr>
            <a:spLocks noGrp="1"/>
          </p:cNvSpPr>
          <p:nvPr>
            <p:ph type="title"/>
          </p:nvPr>
        </p:nvSpPr>
        <p:spPr/>
        <p:txBody>
          <a:bodyPr/>
          <a:lstStyle/>
          <a:p>
            <a:r>
              <a:rPr lang="nl-BE" dirty="0"/>
              <a:t>Werkkatern p. 30 oef. 6</a:t>
            </a:r>
            <a:br>
              <a:rPr lang="nl-BE" sz="1200" dirty="0"/>
            </a:br>
            <a:br>
              <a:rPr lang="nl-BE" sz="1200" dirty="0"/>
            </a:br>
            <a:r>
              <a:rPr lang="nl-BE" sz="1200" dirty="0"/>
              <a:t>Hier </a:t>
            </a:r>
            <a:r>
              <a:rPr lang="nl-NL" sz="1200" dirty="0"/>
              <a:t>staan er enkele woordwebben. Bij de eerste staan de woorden in de woordspin al ingevuld, enkel de overkoepelende term ontbreekt. Om de volgende woordspinnen aan te vullen gebruiken jullie informatie uit hun werkkatern</a:t>
            </a:r>
            <a:endParaRPr lang="nl-BE" sz="1200" dirty="0"/>
          </a:p>
        </p:txBody>
      </p:sp>
      <p:pic>
        <p:nvPicPr>
          <p:cNvPr id="4" name="Tijdelijke aanduiding voor inhoud 3">
            <a:extLst>
              <a:ext uri="{FF2B5EF4-FFF2-40B4-BE49-F238E27FC236}">
                <a16:creationId xmlns:a16="http://schemas.microsoft.com/office/drawing/2014/main" id="{5D199A86-6B06-474F-980A-9751A00ACC4D}"/>
              </a:ext>
            </a:extLst>
          </p:cNvPr>
          <p:cNvPicPr>
            <a:picLocks noGrp="1" noChangeAspect="1"/>
          </p:cNvPicPr>
          <p:nvPr>
            <p:ph idx="1"/>
          </p:nvPr>
        </p:nvPicPr>
        <p:blipFill rotWithShape="1">
          <a:blip r:embed="rId2"/>
          <a:srcRect l="16302" t="37444" r="53138" b="25907"/>
          <a:stretch/>
        </p:blipFill>
        <p:spPr>
          <a:xfrm>
            <a:off x="1012874" y="2481986"/>
            <a:ext cx="5795889" cy="3907840"/>
          </a:xfrm>
          <a:prstGeom prst="rect">
            <a:avLst/>
          </a:prstGeom>
        </p:spPr>
      </p:pic>
    </p:spTree>
    <p:extLst>
      <p:ext uri="{BB962C8B-B14F-4D97-AF65-F5344CB8AC3E}">
        <p14:creationId xmlns:p14="http://schemas.microsoft.com/office/powerpoint/2010/main" val="2259800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7F801-0D13-480E-A57F-2E3D8756E96B}"/>
              </a:ext>
            </a:extLst>
          </p:cNvPr>
          <p:cNvSpPr>
            <a:spLocks noGrp="1"/>
          </p:cNvSpPr>
          <p:nvPr>
            <p:ph type="title"/>
          </p:nvPr>
        </p:nvSpPr>
        <p:spPr/>
        <p:txBody>
          <a:bodyPr/>
          <a:lstStyle/>
          <a:p>
            <a:r>
              <a:rPr lang="nl-BE" dirty="0"/>
              <a:t>Werkkatern p. 30 oef. 7</a:t>
            </a:r>
            <a:br>
              <a:rPr lang="nl-BE" dirty="0"/>
            </a:br>
            <a:r>
              <a:rPr lang="nl-BE" sz="1200" dirty="0"/>
              <a:t>zoek hier synoniemen voor de zinsdelen die vetgedrukt zijn.</a:t>
            </a:r>
          </a:p>
        </p:txBody>
      </p:sp>
      <p:pic>
        <p:nvPicPr>
          <p:cNvPr id="4" name="Tijdelijke aanduiding voor inhoud 3">
            <a:extLst>
              <a:ext uri="{FF2B5EF4-FFF2-40B4-BE49-F238E27FC236}">
                <a16:creationId xmlns:a16="http://schemas.microsoft.com/office/drawing/2014/main" id="{AF7BE6B5-43CA-49E1-88E9-4B7B8FE0D164}"/>
              </a:ext>
            </a:extLst>
          </p:cNvPr>
          <p:cNvPicPr>
            <a:picLocks noGrp="1" noChangeAspect="1"/>
          </p:cNvPicPr>
          <p:nvPr>
            <p:ph idx="1"/>
          </p:nvPr>
        </p:nvPicPr>
        <p:blipFill rotWithShape="1">
          <a:blip r:embed="rId2"/>
          <a:srcRect l="16765" t="74709" r="57768" b="10260"/>
          <a:stretch/>
        </p:blipFill>
        <p:spPr>
          <a:xfrm>
            <a:off x="422030" y="2673769"/>
            <a:ext cx="10001773" cy="3319067"/>
          </a:xfrm>
          <a:prstGeom prst="rect">
            <a:avLst/>
          </a:prstGeom>
        </p:spPr>
      </p:pic>
    </p:spTree>
    <p:extLst>
      <p:ext uri="{BB962C8B-B14F-4D97-AF65-F5344CB8AC3E}">
        <p14:creationId xmlns:p14="http://schemas.microsoft.com/office/powerpoint/2010/main" val="154268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30835C-575D-426A-BC21-56B6B09E2FB8}"/>
              </a:ext>
            </a:extLst>
          </p:cNvPr>
          <p:cNvSpPr>
            <a:spLocks noGrp="1"/>
          </p:cNvSpPr>
          <p:nvPr>
            <p:ph type="title"/>
          </p:nvPr>
        </p:nvSpPr>
        <p:spPr/>
        <p:txBody>
          <a:bodyPr/>
          <a:lstStyle/>
          <a:p>
            <a:r>
              <a:rPr lang="nl-BE" dirty="0"/>
              <a:t>En dan nu de verbetering! </a:t>
            </a:r>
          </a:p>
        </p:txBody>
      </p:sp>
      <p:sp>
        <p:nvSpPr>
          <p:cNvPr id="3" name="Tijdelijke aanduiding voor tekst 2">
            <a:extLst>
              <a:ext uri="{FF2B5EF4-FFF2-40B4-BE49-F238E27FC236}">
                <a16:creationId xmlns:a16="http://schemas.microsoft.com/office/drawing/2014/main" id="{9846485C-C17E-4288-9F79-D9180F50CD61}"/>
              </a:ext>
            </a:extLst>
          </p:cNvPr>
          <p:cNvSpPr>
            <a:spLocks noGrp="1"/>
          </p:cNvSpPr>
          <p:nvPr>
            <p:ph type="body" idx="1"/>
          </p:nvPr>
        </p:nvSpPr>
        <p:spPr/>
        <p:txBody>
          <a:bodyPr/>
          <a:lstStyle/>
          <a:p>
            <a:r>
              <a:rPr lang="nl-BE" dirty="0"/>
              <a:t>Neem je groene pen en controleer nauwkeurig!</a:t>
            </a:r>
          </a:p>
          <a:p>
            <a:endParaRPr lang="nl-BE" dirty="0"/>
          </a:p>
          <a:p>
            <a:r>
              <a:rPr lang="nl-BE" dirty="0"/>
              <a:t>Oefening 1 en 2 kan je niet verbeteren aan de hand van een verbetersleutel</a:t>
            </a:r>
          </a:p>
        </p:txBody>
      </p:sp>
    </p:spTree>
    <p:extLst>
      <p:ext uri="{BB962C8B-B14F-4D97-AF65-F5344CB8AC3E}">
        <p14:creationId xmlns:p14="http://schemas.microsoft.com/office/powerpoint/2010/main" val="1482768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TM02900722[[fn=Ion-directiekamer]]</Template>
  <TotalTime>24</TotalTime>
  <Words>181</Words>
  <Application>Microsoft Office PowerPoint</Application>
  <PresentationFormat>Breedbeeld</PresentationFormat>
  <Paragraphs>30</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Century Gothic</vt:lpstr>
      <vt:lpstr>Wingdings 3</vt:lpstr>
      <vt:lpstr>Ion-directiekamer</vt:lpstr>
      <vt:lpstr>Taal: kijker 7 les 12 taalwijs  maandag 11 mei </vt:lpstr>
      <vt:lpstr>Dit heb je nodig en les je alvast klaar</vt:lpstr>
      <vt:lpstr>Werkkatern p. 29 oef. 1 – 2  + taalwijzertje 9 </vt:lpstr>
      <vt:lpstr>Werkkatern p. 29 oef. 3 + taalwijzertje 34 oefening 3 moeten jullie op zoek naar een synoniem de zinnen hebben te maken met de teksten uit dit katern.  </vt:lpstr>
      <vt:lpstr> Werkkatern p. 29 oef. 4  enkele woorden staan gegeven die een dubbele betekenis hebben Jullie moeten ieder woord tweemaal invullensynoniem voor de uitdrukking die vet gedrukt staat </vt:lpstr>
      <vt:lpstr>  Werkkatern p. 30 oef. 5   Hier moeten jullie een tegengestelde bedenken. </vt:lpstr>
      <vt:lpstr>Werkkatern p. 30 oef. 6  Hier staan er enkele woordwebben. Bij de eerste staan de woorden in de woordspin al ingevuld, enkel de overkoepelende term ontbreekt. Om de volgende woordspinnen aan te vullen gebruiken jullie informatie uit hun werkkatern</vt:lpstr>
      <vt:lpstr>Werkkatern p. 30 oef. 7 zoek hier synoniemen voor de zinsdelen die vetgedrukt zijn.</vt:lpstr>
      <vt:lpstr>En dan nu de verbetering! </vt:lpstr>
      <vt:lpstr>Werkkatern p. 29 oef. 3 + 4</vt:lpstr>
      <vt:lpstr>Werkkatern p. 30 oef. 5</vt:lpstr>
      <vt:lpstr>Werkkatern p. 30 oef. 6</vt:lpstr>
      <vt:lpstr>Werkkatern p. 30 oef.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Taal: kijker 7 les 12 taalwijs  maandag 11 mei</dc:title>
  <dc:creator>Lynn</dc:creator>
  <cp:lastModifiedBy>Lynn</cp:lastModifiedBy>
  <cp:revision>3</cp:revision>
  <dcterms:created xsi:type="dcterms:W3CDTF">2020-05-04T12:23:59Z</dcterms:created>
  <dcterms:modified xsi:type="dcterms:W3CDTF">2020-05-04T12:48:15Z</dcterms:modified>
</cp:coreProperties>
</file>