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sldIdLst>
    <p:sldId id="256" r:id="rId2"/>
    <p:sldId id="257" r:id="rId3"/>
    <p:sldId id="259" r:id="rId4"/>
    <p:sldId id="268" r:id="rId5"/>
    <p:sldId id="258" r:id="rId6"/>
    <p:sldId id="262" r:id="rId7"/>
    <p:sldId id="263" r:id="rId8"/>
    <p:sldId id="264" r:id="rId9"/>
    <p:sldId id="265" r:id="rId10"/>
    <p:sldId id="266" r:id="rId11"/>
    <p:sldId id="267" r:id="rId12"/>
    <p:sldId id="261"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38" autoAdjust="0"/>
    <p:restoredTop sz="94660"/>
  </p:normalViewPr>
  <p:slideViewPr>
    <p:cSldViewPr snapToGrid="0">
      <p:cViewPr varScale="1">
        <p:scale>
          <a:sx n="114" d="100"/>
          <a:sy n="114" d="100"/>
        </p:scale>
        <p:origin x="1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5423EB-D116-4907-8564-C26E21071DB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6D2C33A-751A-4507-86CA-1F80B264C2BA}">
      <dgm:prSet/>
      <dgm:spPr/>
      <dgm:t>
        <a:bodyPr/>
        <a:lstStyle/>
        <a:p>
          <a:r>
            <a:rPr lang="nl-BE"/>
            <a:t>Klasleerkracht</a:t>
          </a:r>
          <a:endParaRPr lang="en-US"/>
        </a:p>
      </dgm:t>
    </dgm:pt>
    <dgm:pt modelId="{92C86122-35DE-42F0-82DA-C4B988AC5A25}" type="parTrans" cxnId="{ECDEE137-5079-42E4-9102-F6D76DD1FF1B}">
      <dgm:prSet/>
      <dgm:spPr/>
      <dgm:t>
        <a:bodyPr/>
        <a:lstStyle/>
        <a:p>
          <a:endParaRPr lang="en-US"/>
        </a:p>
      </dgm:t>
    </dgm:pt>
    <dgm:pt modelId="{12967925-C795-4DB6-867D-6572CEC0260E}" type="sibTrans" cxnId="{ECDEE137-5079-42E4-9102-F6D76DD1FF1B}">
      <dgm:prSet/>
      <dgm:spPr/>
      <dgm:t>
        <a:bodyPr/>
        <a:lstStyle/>
        <a:p>
          <a:endParaRPr lang="en-US"/>
        </a:p>
      </dgm:t>
    </dgm:pt>
    <dgm:pt modelId="{04C83C58-77C9-491F-B252-FCEB39AD4559}">
      <dgm:prSet/>
      <dgm:spPr/>
      <dgm:t>
        <a:bodyPr/>
        <a:lstStyle/>
        <a:p>
          <a:r>
            <a:rPr lang="nl-BE" dirty="0" err="1"/>
            <a:t>Zorgjuf</a:t>
          </a:r>
          <a:r>
            <a:rPr lang="nl-BE" dirty="0"/>
            <a:t>: juf Lief</a:t>
          </a:r>
          <a:endParaRPr lang="en-US" dirty="0"/>
        </a:p>
      </dgm:t>
    </dgm:pt>
    <dgm:pt modelId="{23B80292-5A47-4C4C-8CF0-C8150F4C7FB3}" type="parTrans" cxnId="{E5057A5D-68D4-446F-B071-DFA8772434EB}">
      <dgm:prSet/>
      <dgm:spPr/>
      <dgm:t>
        <a:bodyPr/>
        <a:lstStyle/>
        <a:p>
          <a:endParaRPr lang="en-US"/>
        </a:p>
      </dgm:t>
    </dgm:pt>
    <dgm:pt modelId="{60A2F6CE-9160-4AFF-98A3-7E994B8B5003}" type="sibTrans" cxnId="{E5057A5D-68D4-446F-B071-DFA8772434EB}">
      <dgm:prSet/>
      <dgm:spPr/>
      <dgm:t>
        <a:bodyPr/>
        <a:lstStyle/>
        <a:p>
          <a:endParaRPr lang="en-US"/>
        </a:p>
      </dgm:t>
    </dgm:pt>
    <dgm:pt modelId="{4C515E0B-EC3C-45BD-8A38-1381A0F81494}">
      <dgm:prSet/>
      <dgm:spPr/>
      <dgm:t>
        <a:bodyPr/>
        <a:lstStyle/>
        <a:p>
          <a:r>
            <a:rPr lang="nl-BE"/>
            <a:t>Zorgcoördinator: meester David</a:t>
          </a:r>
          <a:endParaRPr lang="en-US"/>
        </a:p>
      </dgm:t>
    </dgm:pt>
    <dgm:pt modelId="{52DF53C1-3128-4169-A6AC-DEADA6748067}" type="parTrans" cxnId="{2B7DFC44-7FAF-4FC3-9CA3-C79E109270D1}">
      <dgm:prSet/>
      <dgm:spPr/>
      <dgm:t>
        <a:bodyPr/>
        <a:lstStyle/>
        <a:p>
          <a:endParaRPr lang="en-US"/>
        </a:p>
      </dgm:t>
    </dgm:pt>
    <dgm:pt modelId="{6EFFD122-7E6F-493D-AB4B-447F72946542}" type="sibTrans" cxnId="{2B7DFC44-7FAF-4FC3-9CA3-C79E109270D1}">
      <dgm:prSet/>
      <dgm:spPr/>
      <dgm:t>
        <a:bodyPr/>
        <a:lstStyle/>
        <a:p>
          <a:endParaRPr lang="en-US"/>
        </a:p>
      </dgm:t>
    </dgm:pt>
    <dgm:pt modelId="{34DCE5AD-47F9-4058-B11D-4ACCAF3CABA9}">
      <dgm:prSet/>
      <dgm:spPr/>
      <dgm:t>
        <a:bodyPr/>
        <a:lstStyle/>
        <a:p>
          <a:r>
            <a:rPr lang="nl-BE"/>
            <a:t>Directie: Ellen Beyens</a:t>
          </a:r>
          <a:endParaRPr lang="en-US"/>
        </a:p>
      </dgm:t>
    </dgm:pt>
    <dgm:pt modelId="{57B72498-FD18-4D6A-A8DE-01114F74109F}" type="parTrans" cxnId="{ACF07DA5-EBDF-421A-9C85-301B399B51C9}">
      <dgm:prSet/>
      <dgm:spPr/>
      <dgm:t>
        <a:bodyPr/>
        <a:lstStyle/>
        <a:p>
          <a:endParaRPr lang="en-US"/>
        </a:p>
      </dgm:t>
    </dgm:pt>
    <dgm:pt modelId="{7DC48105-29E0-4CD6-A5C6-BFA1FF250E50}" type="sibTrans" cxnId="{ACF07DA5-EBDF-421A-9C85-301B399B51C9}">
      <dgm:prSet/>
      <dgm:spPr/>
      <dgm:t>
        <a:bodyPr/>
        <a:lstStyle/>
        <a:p>
          <a:endParaRPr lang="en-US"/>
        </a:p>
      </dgm:t>
    </dgm:pt>
    <dgm:pt modelId="{B9DB9210-AC47-4C56-8986-7C997732ADC5}">
      <dgm:prSet/>
      <dgm:spPr/>
      <dgm:t>
        <a:bodyPr/>
        <a:lstStyle/>
        <a:p>
          <a:r>
            <a:rPr lang="nl-BE"/>
            <a:t>CLB Kempen</a:t>
          </a:r>
          <a:endParaRPr lang="en-US"/>
        </a:p>
      </dgm:t>
    </dgm:pt>
    <dgm:pt modelId="{20D32A58-332F-4570-9982-FBBBD220546B}" type="parTrans" cxnId="{C28130C1-85FD-45A3-A0B5-75EF92F36A43}">
      <dgm:prSet/>
      <dgm:spPr/>
      <dgm:t>
        <a:bodyPr/>
        <a:lstStyle/>
        <a:p>
          <a:endParaRPr lang="en-US"/>
        </a:p>
      </dgm:t>
    </dgm:pt>
    <dgm:pt modelId="{81AB0057-944B-40BB-BC04-FCE1130FF018}" type="sibTrans" cxnId="{C28130C1-85FD-45A3-A0B5-75EF92F36A43}">
      <dgm:prSet/>
      <dgm:spPr/>
      <dgm:t>
        <a:bodyPr/>
        <a:lstStyle/>
        <a:p>
          <a:endParaRPr lang="en-US"/>
        </a:p>
      </dgm:t>
    </dgm:pt>
    <dgm:pt modelId="{D578954E-E261-455C-A5CD-03F6990AA823}">
      <dgm:prSet/>
      <dgm:spPr/>
      <dgm:t>
        <a:bodyPr/>
        <a:lstStyle/>
        <a:p>
          <a:r>
            <a:rPr lang="nl-BE" dirty="0"/>
            <a:t>Ondersteuningsnetwerk </a:t>
          </a:r>
          <a:r>
            <a:rPr lang="nl-BE" dirty="0" err="1"/>
            <a:t>kempen</a:t>
          </a:r>
          <a:endParaRPr lang="en-US" dirty="0"/>
        </a:p>
      </dgm:t>
    </dgm:pt>
    <dgm:pt modelId="{85FAC5C3-606E-40C6-8526-FF47A998C617}" type="parTrans" cxnId="{1A55A967-1EA5-430D-BD20-601D19721393}">
      <dgm:prSet/>
      <dgm:spPr/>
      <dgm:t>
        <a:bodyPr/>
        <a:lstStyle/>
        <a:p>
          <a:endParaRPr lang="en-US"/>
        </a:p>
      </dgm:t>
    </dgm:pt>
    <dgm:pt modelId="{1EB5BE60-A1FC-4113-BDE9-B5006516B34A}" type="sibTrans" cxnId="{1A55A967-1EA5-430D-BD20-601D19721393}">
      <dgm:prSet/>
      <dgm:spPr/>
      <dgm:t>
        <a:bodyPr/>
        <a:lstStyle/>
        <a:p>
          <a:endParaRPr lang="en-US"/>
        </a:p>
      </dgm:t>
    </dgm:pt>
    <dgm:pt modelId="{F51EA6EE-AB22-D74E-AE26-0826DC5F4F06}" type="pres">
      <dgm:prSet presAssocID="{3D5423EB-D116-4907-8564-C26E21071DB4}" presName="linear" presStyleCnt="0">
        <dgm:presLayoutVars>
          <dgm:animLvl val="lvl"/>
          <dgm:resizeHandles val="exact"/>
        </dgm:presLayoutVars>
      </dgm:prSet>
      <dgm:spPr/>
    </dgm:pt>
    <dgm:pt modelId="{79366147-2DD0-2045-BADA-B7051AB79117}" type="pres">
      <dgm:prSet presAssocID="{D6D2C33A-751A-4507-86CA-1F80B264C2BA}" presName="parentText" presStyleLbl="node1" presStyleIdx="0" presStyleCnt="6">
        <dgm:presLayoutVars>
          <dgm:chMax val="0"/>
          <dgm:bulletEnabled val="1"/>
        </dgm:presLayoutVars>
      </dgm:prSet>
      <dgm:spPr/>
    </dgm:pt>
    <dgm:pt modelId="{6CC572DA-6797-2E41-8470-4B4D1D36C024}" type="pres">
      <dgm:prSet presAssocID="{12967925-C795-4DB6-867D-6572CEC0260E}" presName="spacer" presStyleCnt="0"/>
      <dgm:spPr/>
    </dgm:pt>
    <dgm:pt modelId="{C9E85316-9073-0644-ACD0-9A72B8F0922B}" type="pres">
      <dgm:prSet presAssocID="{04C83C58-77C9-491F-B252-FCEB39AD4559}" presName="parentText" presStyleLbl="node1" presStyleIdx="1" presStyleCnt="6">
        <dgm:presLayoutVars>
          <dgm:chMax val="0"/>
          <dgm:bulletEnabled val="1"/>
        </dgm:presLayoutVars>
      </dgm:prSet>
      <dgm:spPr/>
    </dgm:pt>
    <dgm:pt modelId="{E3E51DD0-78B1-224E-B035-B86F462F59D1}" type="pres">
      <dgm:prSet presAssocID="{60A2F6CE-9160-4AFF-98A3-7E994B8B5003}" presName="spacer" presStyleCnt="0"/>
      <dgm:spPr/>
    </dgm:pt>
    <dgm:pt modelId="{128DB510-98E3-4747-879F-6B4AE60BCAA4}" type="pres">
      <dgm:prSet presAssocID="{4C515E0B-EC3C-45BD-8A38-1381A0F81494}" presName="parentText" presStyleLbl="node1" presStyleIdx="2" presStyleCnt="6">
        <dgm:presLayoutVars>
          <dgm:chMax val="0"/>
          <dgm:bulletEnabled val="1"/>
        </dgm:presLayoutVars>
      </dgm:prSet>
      <dgm:spPr/>
    </dgm:pt>
    <dgm:pt modelId="{71252C2D-A0A0-FA41-8D8A-FD7DFF2E6DCA}" type="pres">
      <dgm:prSet presAssocID="{6EFFD122-7E6F-493D-AB4B-447F72946542}" presName="spacer" presStyleCnt="0"/>
      <dgm:spPr/>
    </dgm:pt>
    <dgm:pt modelId="{B5DD9A39-E15D-2846-BD7D-78F75173B586}" type="pres">
      <dgm:prSet presAssocID="{34DCE5AD-47F9-4058-B11D-4ACCAF3CABA9}" presName="parentText" presStyleLbl="node1" presStyleIdx="3" presStyleCnt="6">
        <dgm:presLayoutVars>
          <dgm:chMax val="0"/>
          <dgm:bulletEnabled val="1"/>
        </dgm:presLayoutVars>
      </dgm:prSet>
      <dgm:spPr/>
    </dgm:pt>
    <dgm:pt modelId="{2C64B4E0-0DF0-3A41-890A-04BCF95348F9}" type="pres">
      <dgm:prSet presAssocID="{7DC48105-29E0-4CD6-A5C6-BFA1FF250E50}" presName="spacer" presStyleCnt="0"/>
      <dgm:spPr/>
    </dgm:pt>
    <dgm:pt modelId="{0EF5FAA9-34AC-AB45-9138-F9A7A4026C17}" type="pres">
      <dgm:prSet presAssocID="{B9DB9210-AC47-4C56-8986-7C997732ADC5}" presName="parentText" presStyleLbl="node1" presStyleIdx="4" presStyleCnt="6">
        <dgm:presLayoutVars>
          <dgm:chMax val="0"/>
          <dgm:bulletEnabled val="1"/>
        </dgm:presLayoutVars>
      </dgm:prSet>
      <dgm:spPr/>
    </dgm:pt>
    <dgm:pt modelId="{97288120-C5CA-8F41-B847-6B186DB9B2E8}" type="pres">
      <dgm:prSet presAssocID="{81AB0057-944B-40BB-BC04-FCE1130FF018}" presName="spacer" presStyleCnt="0"/>
      <dgm:spPr/>
    </dgm:pt>
    <dgm:pt modelId="{50EFDE5D-B365-F448-BA01-AA4F4C97DC44}" type="pres">
      <dgm:prSet presAssocID="{D578954E-E261-455C-A5CD-03F6990AA823}" presName="parentText" presStyleLbl="node1" presStyleIdx="5" presStyleCnt="6">
        <dgm:presLayoutVars>
          <dgm:chMax val="0"/>
          <dgm:bulletEnabled val="1"/>
        </dgm:presLayoutVars>
      </dgm:prSet>
      <dgm:spPr/>
    </dgm:pt>
  </dgm:ptLst>
  <dgm:cxnLst>
    <dgm:cxn modelId="{54AC430A-B002-D347-9D4E-4A81FCF47BAF}" type="presOf" srcId="{3D5423EB-D116-4907-8564-C26E21071DB4}" destId="{F51EA6EE-AB22-D74E-AE26-0826DC5F4F06}" srcOrd="0" destOrd="0" presId="urn:microsoft.com/office/officeart/2005/8/layout/vList2"/>
    <dgm:cxn modelId="{B083DA10-4A8D-4146-9259-53C7ACCC9197}" type="presOf" srcId="{04C83C58-77C9-491F-B252-FCEB39AD4559}" destId="{C9E85316-9073-0644-ACD0-9A72B8F0922B}" srcOrd="0" destOrd="0" presId="urn:microsoft.com/office/officeart/2005/8/layout/vList2"/>
    <dgm:cxn modelId="{ECDEE137-5079-42E4-9102-F6D76DD1FF1B}" srcId="{3D5423EB-D116-4907-8564-C26E21071DB4}" destId="{D6D2C33A-751A-4507-86CA-1F80B264C2BA}" srcOrd="0" destOrd="0" parTransId="{92C86122-35DE-42F0-82DA-C4B988AC5A25}" sibTransId="{12967925-C795-4DB6-867D-6572CEC0260E}"/>
    <dgm:cxn modelId="{E5057A5D-68D4-446F-B071-DFA8772434EB}" srcId="{3D5423EB-D116-4907-8564-C26E21071DB4}" destId="{04C83C58-77C9-491F-B252-FCEB39AD4559}" srcOrd="1" destOrd="0" parTransId="{23B80292-5A47-4C4C-8CF0-C8150F4C7FB3}" sibTransId="{60A2F6CE-9160-4AFF-98A3-7E994B8B5003}"/>
    <dgm:cxn modelId="{40746443-E03F-6948-8449-EFF49EC4BC88}" type="presOf" srcId="{34DCE5AD-47F9-4058-B11D-4ACCAF3CABA9}" destId="{B5DD9A39-E15D-2846-BD7D-78F75173B586}" srcOrd="0" destOrd="0" presId="urn:microsoft.com/office/officeart/2005/8/layout/vList2"/>
    <dgm:cxn modelId="{2B7DFC44-7FAF-4FC3-9CA3-C79E109270D1}" srcId="{3D5423EB-D116-4907-8564-C26E21071DB4}" destId="{4C515E0B-EC3C-45BD-8A38-1381A0F81494}" srcOrd="2" destOrd="0" parTransId="{52DF53C1-3128-4169-A6AC-DEADA6748067}" sibTransId="{6EFFD122-7E6F-493D-AB4B-447F72946542}"/>
    <dgm:cxn modelId="{1A55A967-1EA5-430D-BD20-601D19721393}" srcId="{3D5423EB-D116-4907-8564-C26E21071DB4}" destId="{D578954E-E261-455C-A5CD-03F6990AA823}" srcOrd="5" destOrd="0" parTransId="{85FAC5C3-606E-40C6-8526-FF47A998C617}" sibTransId="{1EB5BE60-A1FC-4113-BDE9-B5006516B34A}"/>
    <dgm:cxn modelId="{A8FE3169-A085-094F-AC17-2EE7DFC94A61}" type="presOf" srcId="{B9DB9210-AC47-4C56-8986-7C997732ADC5}" destId="{0EF5FAA9-34AC-AB45-9138-F9A7A4026C17}" srcOrd="0" destOrd="0" presId="urn:microsoft.com/office/officeart/2005/8/layout/vList2"/>
    <dgm:cxn modelId="{ACF07DA5-EBDF-421A-9C85-301B399B51C9}" srcId="{3D5423EB-D116-4907-8564-C26E21071DB4}" destId="{34DCE5AD-47F9-4058-B11D-4ACCAF3CABA9}" srcOrd="3" destOrd="0" parTransId="{57B72498-FD18-4D6A-A8DE-01114F74109F}" sibTransId="{7DC48105-29E0-4CD6-A5C6-BFA1FF250E50}"/>
    <dgm:cxn modelId="{C28130C1-85FD-45A3-A0B5-75EF92F36A43}" srcId="{3D5423EB-D116-4907-8564-C26E21071DB4}" destId="{B9DB9210-AC47-4C56-8986-7C997732ADC5}" srcOrd="4" destOrd="0" parTransId="{20D32A58-332F-4570-9982-FBBBD220546B}" sibTransId="{81AB0057-944B-40BB-BC04-FCE1130FF018}"/>
    <dgm:cxn modelId="{677504D0-7855-074F-A4D7-1C836C506EAC}" type="presOf" srcId="{D6D2C33A-751A-4507-86CA-1F80B264C2BA}" destId="{79366147-2DD0-2045-BADA-B7051AB79117}" srcOrd="0" destOrd="0" presId="urn:microsoft.com/office/officeart/2005/8/layout/vList2"/>
    <dgm:cxn modelId="{D86AFEE9-4DC4-7442-9F27-4881D65DE3FC}" type="presOf" srcId="{D578954E-E261-455C-A5CD-03F6990AA823}" destId="{50EFDE5D-B365-F448-BA01-AA4F4C97DC44}" srcOrd="0" destOrd="0" presId="urn:microsoft.com/office/officeart/2005/8/layout/vList2"/>
    <dgm:cxn modelId="{8FDC83FE-C0F1-984A-84E6-E3143C440F97}" type="presOf" srcId="{4C515E0B-EC3C-45BD-8A38-1381A0F81494}" destId="{128DB510-98E3-4747-879F-6B4AE60BCAA4}" srcOrd="0" destOrd="0" presId="urn:microsoft.com/office/officeart/2005/8/layout/vList2"/>
    <dgm:cxn modelId="{7094843D-B5FE-EF43-901B-24AA4CCA7B58}" type="presParOf" srcId="{F51EA6EE-AB22-D74E-AE26-0826DC5F4F06}" destId="{79366147-2DD0-2045-BADA-B7051AB79117}" srcOrd="0" destOrd="0" presId="urn:microsoft.com/office/officeart/2005/8/layout/vList2"/>
    <dgm:cxn modelId="{296F35BC-0935-E648-8A7D-419449EBA219}" type="presParOf" srcId="{F51EA6EE-AB22-D74E-AE26-0826DC5F4F06}" destId="{6CC572DA-6797-2E41-8470-4B4D1D36C024}" srcOrd="1" destOrd="0" presId="urn:microsoft.com/office/officeart/2005/8/layout/vList2"/>
    <dgm:cxn modelId="{2825658A-A63F-734F-BC38-AFEB05836E13}" type="presParOf" srcId="{F51EA6EE-AB22-D74E-AE26-0826DC5F4F06}" destId="{C9E85316-9073-0644-ACD0-9A72B8F0922B}" srcOrd="2" destOrd="0" presId="urn:microsoft.com/office/officeart/2005/8/layout/vList2"/>
    <dgm:cxn modelId="{F86E9996-53EC-1E48-B01B-EDFC50E5FAD1}" type="presParOf" srcId="{F51EA6EE-AB22-D74E-AE26-0826DC5F4F06}" destId="{E3E51DD0-78B1-224E-B035-B86F462F59D1}" srcOrd="3" destOrd="0" presId="urn:microsoft.com/office/officeart/2005/8/layout/vList2"/>
    <dgm:cxn modelId="{ECD8CDF2-5D59-CA45-97A1-669801D06F9B}" type="presParOf" srcId="{F51EA6EE-AB22-D74E-AE26-0826DC5F4F06}" destId="{128DB510-98E3-4747-879F-6B4AE60BCAA4}" srcOrd="4" destOrd="0" presId="urn:microsoft.com/office/officeart/2005/8/layout/vList2"/>
    <dgm:cxn modelId="{2735BB86-B2DB-2D45-8AF7-462A61942CA7}" type="presParOf" srcId="{F51EA6EE-AB22-D74E-AE26-0826DC5F4F06}" destId="{71252C2D-A0A0-FA41-8D8A-FD7DFF2E6DCA}" srcOrd="5" destOrd="0" presId="urn:microsoft.com/office/officeart/2005/8/layout/vList2"/>
    <dgm:cxn modelId="{F87D264D-D767-BA42-941C-E98E06193519}" type="presParOf" srcId="{F51EA6EE-AB22-D74E-AE26-0826DC5F4F06}" destId="{B5DD9A39-E15D-2846-BD7D-78F75173B586}" srcOrd="6" destOrd="0" presId="urn:microsoft.com/office/officeart/2005/8/layout/vList2"/>
    <dgm:cxn modelId="{7F19AD1C-BD94-D549-BA0D-57CD54232548}" type="presParOf" srcId="{F51EA6EE-AB22-D74E-AE26-0826DC5F4F06}" destId="{2C64B4E0-0DF0-3A41-890A-04BCF95348F9}" srcOrd="7" destOrd="0" presId="urn:microsoft.com/office/officeart/2005/8/layout/vList2"/>
    <dgm:cxn modelId="{45FFB41D-BA77-B84D-AFD0-BE25C21DCFAA}" type="presParOf" srcId="{F51EA6EE-AB22-D74E-AE26-0826DC5F4F06}" destId="{0EF5FAA9-34AC-AB45-9138-F9A7A4026C17}" srcOrd="8" destOrd="0" presId="urn:microsoft.com/office/officeart/2005/8/layout/vList2"/>
    <dgm:cxn modelId="{7AB0029D-DD52-294E-8F1C-936116602265}" type="presParOf" srcId="{F51EA6EE-AB22-D74E-AE26-0826DC5F4F06}" destId="{97288120-C5CA-8F41-B847-6B186DB9B2E8}" srcOrd="9" destOrd="0" presId="urn:microsoft.com/office/officeart/2005/8/layout/vList2"/>
    <dgm:cxn modelId="{4CCB19E8-1424-7F48-B8CF-5C1776F8F1B1}" type="presParOf" srcId="{F51EA6EE-AB22-D74E-AE26-0826DC5F4F06}" destId="{50EFDE5D-B365-F448-BA01-AA4F4C97DC44}"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366147-2DD0-2045-BADA-B7051AB79117}">
      <dsp:nvSpPr>
        <dsp:cNvPr id="0" name=""/>
        <dsp:cNvSpPr/>
      </dsp:nvSpPr>
      <dsp:spPr>
        <a:xfrm>
          <a:off x="0" y="5386"/>
          <a:ext cx="8596668" cy="585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nl-BE" sz="2500" kern="1200"/>
            <a:t>Klasleerkracht</a:t>
          </a:r>
          <a:endParaRPr lang="en-US" sz="2500" kern="1200"/>
        </a:p>
      </dsp:txBody>
      <dsp:txXfrm>
        <a:off x="28557" y="33943"/>
        <a:ext cx="8539554" cy="527886"/>
      </dsp:txXfrm>
    </dsp:sp>
    <dsp:sp modelId="{C9E85316-9073-0644-ACD0-9A72B8F0922B}">
      <dsp:nvSpPr>
        <dsp:cNvPr id="0" name=""/>
        <dsp:cNvSpPr/>
      </dsp:nvSpPr>
      <dsp:spPr>
        <a:xfrm>
          <a:off x="0" y="662386"/>
          <a:ext cx="8596668" cy="585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nl-BE" sz="2500" kern="1200" dirty="0" err="1"/>
            <a:t>Zorgjuf</a:t>
          </a:r>
          <a:r>
            <a:rPr lang="nl-BE" sz="2500" kern="1200" dirty="0"/>
            <a:t>: juf Lief</a:t>
          </a:r>
          <a:endParaRPr lang="en-US" sz="2500" kern="1200" dirty="0"/>
        </a:p>
      </dsp:txBody>
      <dsp:txXfrm>
        <a:off x="28557" y="690943"/>
        <a:ext cx="8539554" cy="527886"/>
      </dsp:txXfrm>
    </dsp:sp>
    <dsp:sp modelId="{128DB510-98E3-4747-879F-6B4AE60BCAA4}">
      <dsp:nvSpPr>
        <dsp:cNvPr id="0" name=""/>
        <dsp:cNvSpPr/>
      </dsp:nvSpPr>
      <dsp:spPr>
        <a:xfrm>
          <a:off x="0" y="1319386"/>
          <a:ext cx="8596668" cy="585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nl-BE" sz="2500" kern="1200"/>
            <a:t>Zorgcoördinator: meester David</a:t>
          </a:r>
          <a:endParaRPr lang="en-US" sz="2500" kern="1200"/>
        </a:p>
      </dsp:txBody>
      <dsp:txXfrm>
        <a:off x="28557" y="1347943"/>
        <a:ext cx="8539554" cy="527886"/>
      </dsp:txXfrm>
    </dsp:sp>
    <dsp:sp modelId="{B5DD9A39-E15D-2846-BD7D-78F75173B586}">
      <dsp:nvSpPr>
        <dsp:cNvPr id="0" name=""/>
        <dsp:cNvSpPr/>
      </dsp:nvSpPr>
      <dsp:spPr>
        <a:xfrm>
          <a:off x="0" y="1976386"/>
          <a:ext cx="8596668" cy="585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nl-BE" sz="2500" kern="1200"/>
            <a:t>Directie: Ellen Beyens</a:t>
          </a:r>
          <a:endParaRPr lang="en-US" sz="2500" kern="1200"/>
        </a:p>
      </dsp:txBody>
      <dsp:txXfrm>
        <a:off x="28557" y="2004943"/>
        <a:ext cx="8539554" cy="527886"/>
      </dsp:txXfrm>
    </dsp:sp>
    <dsp:sp modelId="{0EF5FAA9-34AC-AB45-9138-F9A7A4026C17}">
      <dsp:nvSpPr>
        <dsp:cNvPr id="0" name=""/>
        <dsp:cNvSpPr/>
      </dsp:nvSpPr>
      <dsp:spPr>
        <a:xfrm>
          <a:off x="0" y="2633386"/>
          <a:ext cx="8596668" cy="585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nl-BE" sz="2500" kern="1200"/>
            <a:t>CLB Kempen</a:t>
          </a:r>
          <a:endParaRPr lang="en-US" sz="2500" kern="1200"/>
        </a:p>
      </dsp:txBody>
      <dsp:txXfrm>
        <a:off x="28557" y="2661943"/>
        <a:ext cx="8539554" cy="527886"/>
      </dsp:txXfrm>
    </dsp:sp>
    <dsp:sp modelId="{50EFDE5D-B365-F448-BA01-AA4F4C97DC44}">
      <dsp:nvSpPr>
        <dsp:cNvPr id="0" name=""/>
        <dsp:cNvSpPr/>
      </dsp:nvSpPr>
      <dsp:spPr>
        <a:xfrm>
          <a:off x="0" y="3290386"/>
          <a:ext cx="8596668" cy="585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nl-BE" sz="2500" kern="1200" dirty="0"/>
            <a:t>Ondersteuningsnetwerk </a:t>
          </a:r>
          <a:r>
            <a:rPr lang="nl-BE" sz="2500" kern="1200" dirty="0" err="1"/>
            <a:t>kempen</a:t>
          </a:r>
          <a:endParaRPr lang="en-US" sz="2500" kern="1200" dirty="0"/>
        </a:p>
      </dsp:txBody>
      <dsp:txXfrm>
        <a:off x="28557" y="3318943"/>
        <a:ext cx="8539554" cy="52788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C2DE9FA6-D52B-48F5-835B-5A6D11EF87EC}" type="datetimeFigureOut">
              <a:rPr lang="nl-BE" smtClean="0"/>
              <a:t>27/08/2021</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8F185B4-D64B-4E6C-B141-CED49A531463}" type="slidenum">
              <a:rPr lang="nl-BE" smtClean="0"/>
              <a:t>‹nr.›</a:t>
            </a:fld>
            <a:endParaRPr lang="nl-BE"/>
          </a:p>
        </p:txBody>
      </p:sp>
    </p:spTree>
    <p:extLst>
      <p:ext uri="{BB962C8B-B14F-4D97-AF65-F5344CB8AC3E}">
        <p14:creationId xmlns:p14="http://schemas.microsoft.com/office/powerpoint/2010/main" val="2591703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2DE9FA6-D52B-48F5-835B-5A6D11EF87EC}" type="datetimeFigureOut">
              <a:rPr lang="nl-BE" smtClean="0"/>
              <a:t>27/08/2021</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8F185B4-D64B-4E6C-B141-CED49A531463}" type="slidenum">
              <a:rPr lang="nl-BE" smtClean="0"/>
              <a:t>‹nr.›</a:t>
            </a:fld>
            <a:endParaRPr lang="nl-BE"/>
          </a:p>
        </p:txBody>
      </p:sp>
    </p:spTree>
    <p:extLst>
      <p:ext uri="{BB962C8B-B14F-4D97-AF65-F5344CB8AC3E}">
        <p14:creationId xmlns:p14="http://schemas.microsoft.com/office/powerpoint/2010/main" val="1988394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2DE9FA6-D52B-48F5-835B-5A6D11EF87EC}" type="datetimeFigureOut">
              <a:rPr lang="nl-BE" smtClean="0"/>
              <a:t>27/08/2021</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8F185B4-D64B-4E6C-B141-CED49A531463}" type="slidenum">
              <a:rPr lang="nl-BE" smtClean="0"/>
              <a:t>‹nr.›</a:t>
            </a:fld>
            <a:endParaRPr lang="nl-B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174067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2DE9FA6-D52B-48F5-835B-5A6D11EF87EC}" type="datetimeFigureOut">
              <a:rPr lang="nl-BE" smtClean="0"/>
              <a:t>27/08/2021</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8F185B4-D64B-4E6C-B141-CED49A531463}" type="slidenum">
              <a:rPr lang="nl-BE" smtClean="0"/>
              <a:t>‹nr.›</a:t>
            </a:fld>
            <a:endParaRPr lang="nl-BE"/>
          </a:p>
        </p:txBody>
      </p:sp>
    </p:spTree>
    <p:extLst>
      <p:ext uri="{BB962C8B-B14F-4D97-AF65-F5344CB8AC3E}">
        <p14:creationId xmlns:p14="http://schemas.microsoft.com/office/powerpoint/2010/main" val="26176415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2DE9FA6-D52B-48F5-835B-5A6D11EF87EC}" type="datetimeFigureOut">
              <a:rPr lang="nl-BE" smtClean="0"/>
              <a:t>27/08/2021</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8F185B4-D64B-4E6C-B141-CED49A531463}" type="slidenum">
              <a:rPr lang="nl-BE" smtClean="0"/>
              <a:t>‹nr.›</a:t>
            </a:fld>
            <a:endParaRPr lang="nl-B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81985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2DE9FA6-D52B-48F5-835B-5A6D11EF87EC}" type="datetimeFigureOut">
              <a:rPr lang="nl-BE" smtClean="0"/>
              <a:t>27/08/2021</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8F185B4-D64B-4E6C-B141-CED49A531463}" type="slidenum">
              <a:rPr lang="nl-BE" smtClean="0"/>
              <a:t>‹nr.›</a:t>
            </a:fld>
            <a:endParaRPr lang="nl-BE"/>
          </a:p>
        </p:txBody>
      </p:sp>
    </p:spTree>
    <p:extLst>
      <p:ext uri="{BB962C8B-B14F-4D97-AF65-F5344CB8AC3E}">
        <p14:creationId xmlns:p14="http://schemas.microsoft.com/office/powerpoint/2010/main" val="27900168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2DE9FA6-D52B-48F5-835B-5A6D11EF87EC}" type="datetimeFigureOut">
              <a:rPr lang="nl-BE" smtClean="0"/>
              <a:t>27/08/2021</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8F185B4-D64B-4E6C-B141-CED49A531463}" type="slidenum">
              <a:rPr lang="nl-BE" smtClean="0"/>
              <a:t>‹nr.›</a:t>
            </a:fld>
            <a:endParaRPr lang="nl-BE"/>
          </a:p>
        </p:txBody>
      </p:sp>
    </p:spTree>
    <p:extLst>
      <p:ext uri="{BB962C8B-B14F-4D97-AF65-F5344CB8AC3E}">
        <p14:creationId xmlns:p14="http://schemas.microsoft.com/office/powerpoint/2010/main" val="12179136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2DE9FA6-D52B-48F5-835B-5A6D11EF87EC}" type="datetimeFigureOut">
              <a:rPr lang="nl-BE" smtClean="0"/>
              <a:t>27/08/2021</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8F185B4-D64B-4E6C-B141-CED49A531463}" type="slidenum">
              <a:rPr lang="nl-BE" smtClean="0"/>
              <a:t>‹nr.›</a:t>
            </a:fld>
            <a:endParaRPr lang="nl-BE"/>
          </a:p>
        </p:txBody>
      </p:sp>
    </p:spTree>
    <p:extLst>
      <p:ext uri="{BB962C8B-B14F-4D97-AF65-F5344CB8AC3E}">
        <p14:creationId xmlns:p14="http://schemas.microsoft.com/office/powerpoint/2010/main" val="1453962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2DE9FA6-D52B-48F5-835B-5A6D11EF87EC}" type="datetimeFigureOut">
              <a:rPr lang="nl-BE" smtClean="0"/>
              <a:t>27/08/2021</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8F185B4-D64B-4E6C-B141-CED49A531463}" type="slidenum">
              <a:rPr lang="nl-BE" smtClean="0"/>
              <a:t>‹nr.›</a:t>
            </a:fld>
            <a:endParaRPr lang="nl-BE"/>
          </a:p>
        </p:txBody>
      </p:sp>
    </p:spTree>
    <p:extLst>
      <p:ext uri="{BB962C8B-B14F-4D97-AF65-F5344CB8AC3E}">
        <p14:creationId xmlns:p14="http://schemas.microsoft.com/office/powerpoint/2010/main" val="4142998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2DE9FA6-D52B-48F5-835B-5A6D11EF87EC}" type="datetimeFigureOut">
              <a:rPr lang="nl-BE" smtClean="0"/>
              <a:t>27/08/2021</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F8F185B4-D64B-4E6C-B141-CED49A531463}" type="slidenum">
              <a:rPr lang="nl-BE" smtClean="0"/>
              <a:t>‹nr.›</a:t>
            </a:fld>
            <a:endParaRPr lang="nl-BE"/>
          </a:p>
        </p:txBody>
      </p:sp>
    </p:spTree>
    <p:extLst>
      <p:ext uri="{BB962C8B-B14F-4D97-AF65-F5344CB8AC3E}">
        <p14:creationId xmlns:p14="http://schemas.microsoft.com/office/powerpoint/2010/main" val="3546899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C2DE9FA6-D52B-48F5-835B-5A6D11EF87EC}" type="datetimeFigureOut">
              <a:rPr lang="nl-BE" smtClean="0"/>
              <a:t>27/08/2021</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F8F185B4-D64B-4E6C-B141-CED49A531463}" type="slidenum">
              <a:rPr lang="nl-BE" smtClean="0"/>
              <a:t>‹nr.›</a:t>
            </a:fld>
            <a:endParaRPr lang="nl-BE"/>
          </a:p>
        </p:txBody>
      </p:sp>
    </p:spTree>
    <p:extLst>
      <p:ext uri="{BB962C8B-B14F-4D97-AF65-F5344CB8AC3E}">
        <p14:creationId xmlns:p14="http://schemas.microsoft.com/office/powerpoint/2010/main" val="2694035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C2DE9FA6-D52B-48F5-835B-5A6D11EF87EC}" type="datetimeFigureOut">
              <a:rPr lang="nl-BE" smtClean="0"/>
              <a:t>27/08/2021</a:t>
            </a:fld>
            <a:endParaRPr lang="nl-BE"/>
          </a:p>
        </p:txBody>
      </p:sp>
      <p:sp>
        <p:nvSpPr>
          <p:cNvPr id="8" name="Footer Placeholder 7"/>
          <p:cNvSpPr>
            <a:spLocks noGrp="1"/>
          </p:cNvSpPr>
          <p:nvPr>
            <p:ph type="ftr" sz="quarter" idx="11"/>
          </p:nvPr>
        </p:nvSpPr>
        <p:spPr/>
        <p:txBody>
          <a:bodyPr/>
          <a:lstStyle/>
          <a:p>
            <a:endParaRPr lang="nl-BE"/>
          </a:p>
        </p:txBody>
      </p:sp>
      <p:sp>
        <p:nvSpPr>
          <p:cNvPr id="9" name="Slide Number Placeholder 8"/>
          <p:cNvSpPr>
            <a:spLocks noGrp="1"/>
          </p:cNvSpPr>
          <p:nvPr>
            <p:ph type="sldNum" sz="quarter" idx="12"/>
          </p:nvPr>
        </p:nvSpPr>
        <p:spPr/>
        <p:txBody>
          <a:bodyPr/>
          <a:lstStyle/>
          <a:p>
            <a:fld id="{F8F185B4-D64B-4E6C-B141-CED49A531463}" type="slidenum">
              <a:rPr lang="nl-BE" smtClean="0"/>
              <a:t>‹nr.›</a:t>
            </a:fld>
            <a:endParaRPr lang="nl-BE"/>
          </a:p>
        </p:txBody>
      </p:sp>
    </p:spTree>
    <p:extLst>
      <p:ext uri="{BB962C8B-B14F-4D97-AF65-F5344CB8AC3E}">
        <p14:creationId xmlns:p14="http://schemas.microsoft.com/office/powerpoint/2010/main" val="2814301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C2DE9FA6-D52B-48F5-835B-5A6D11EF87EC}" type="datetimeFigureOut">
              <a:rPr lang="nl-BE" smtClean="0"/>
              <a:t>27/08/2021</a:t>
            </a:fld>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F8F185B4-D64B-4E6C-B141-CED49A531463}" type="slidenum">
              <a:rPr lang="nl-BE" smtClean="0"/>
              <a:t>‹nr.›</a:t>
            </a:fld>
            <a:endParaRPr lang="nl-BE"/>
          </a:p>
        </p:txBody>
      </p:sp>
    </p:spTree>
    <p:extLst>
      <p:ext uri="{BB962C8B-B14F-4D97-AF65-F5344CB8AC3E}">
        <p14:creationId xmlns:p14="http://schemas.microsoft.com/office/powerpoint/2010/main" val="1909972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DE9FA6-D52B-48F5-835B-5A6D11EF87EC}" type="datetimeFigureOut">
              <a:rPr lang="nl-BE" smtClean="0"/>
              <a:t>27/08/2021</a:t>
            </a:fld>
            <a:endParaRPr lang="nl-BE"/>
          </a:p>
        </p:txBody>
      </p:sp>
      <p:sp>
        <p:nvSpPr>
          <p:cNvPr id="3" name="Footer Placeholder 2"/>
          <p:cNvSpPr>
            <a:spLocks noGrp="1"/>
          </p:cNvSpPr>
          <p:nvPr>
            <p:ph type="ftr" sz="quarter" idx="11"/>
          </p:nvPr>
        </p:nvSpPr>
        <p:spPr/>
        <p:txBody>
          <a:bodyPr/>
          <a:lstStyle/>
          <a:p>
            <a:endParaRPr lang="nl-BE"/>
          </a:p>
        </p:txBody>
      </p:sp>
      <p:sp>
        <p:nvSpPr>
          <p:cNvPr id="4" name="Slide Number Placeholder 3"/>
          <p:cNvSpPr>
            <a:spLocks noGrp="1"/>
          </p:cNvSpPr>
          <p:nvPr>
            <p:ph type="sldNum" sz="quarter" idx="12"/>
          </p:nvPr>
        </p:nvSpPr>
        <p:spPr/>
        <p:txBody>
          <a:bodyPr/>
          <a:lstStyle/>
          <a:p>
            <a:fld id="{F8F185B4-D64B-4E6C-B141-CED49A531463}" type="slidenum">
              <a:rPr lang="nl-BE" smtClean="0"/>
              <a:t>‹nr.›</a:t>
            </a:fld>
            <a:endParaRPr lang="nl-BE"/>
          </a:p>
        </p:txBody>
      </p:sp>
    </p:spTree>
    <p:extLst>
      <p:ext uri="{BB962C8B-B14F-4D97-AF65-F5344CB8AC3E}">
        <p14:creationId xmlns:p14="http://schemas.microsoft.com/office/powerpoint/2010/main" val="1542561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C2DE9FA6-D52B-48F5-835B-5A6D11EF87EC}" type="datetimeFigureOut">
              <a:rPr lang="nl-BE" smtClean="0"/>
              <a:t>27/08/2021</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F8F185B4-D64B-4E6C-B141-CED49A531463}" type="slidenum">
              <a:rPr lang="nl-BE" smtClean="0"/>
              <a:t>‹nr.›</a:t>
            </a:fld>
            <a:endParaRPr lang="nl-BE"/>
          </a:p>
        </p:txBody>
      </p:sp>
    </p:spTree>
    <p:extLst>
      <p:ext uri="{BB962C8B-B14F-4D97-AF65-F5344CB8AC3E}">
        <p14:creationId xmlns:p14="http://schemas.microsoft.com/office/powerpoint/2010/main" val="389208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C2DE9FA6-D52B-48F5-835B-5A6D11EF87EC}" type="datetimeFigureOut">
              <a:rPr lang="nl-BE" smtClean="0"/>
              <a:t>27/08/2021</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F8F185B4-D64B-4E6C-B141-CED49A531463}" type="slidenum">
              <a:rPr lang="nl-BE" smtClean="0"/>
              <a:t>‹nr.›</a:t>
            </a:fld>
            <a:endParaRPr lang="nl-BE"/>
          </a:p>
        </p:txBody>
      </p:sp>
    </p:spTree>
    <p:extLst>
      <p:ext uri="{BB962C8B-B14F-4D97-AF65-F5344CB8AC3E}">
        <p14:creationId xmlns:p14="http://schemas.microsoft.com/office/powerpoint/2010/main" val="1856896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2DE9FA6-D52B-48F5-835B-5A6D11EF87EC}" type="datetimeFigureOut">
              <a:rPr lang="nl-BE" smtClean="0"/>
              <a:t>27/08/2021</a:t>
            </a:fld>
            <a:endParaRPr lang="nl-B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B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8F185B4-D64B-4E6C-B141-CED49A531463}" type="slidenum">
              <a:rPr lang="nl-BE" smtClean="0"/>
              <a:t>‹nr.›</a:t>
            </a:fld>
            <a:endParaRPr lang="nl-BE"/>
          </a:p>
        </p:txBody>
      </p:sp>
    </p:spTree>
    <p:extLst>
      <p:ext uri="{BB962C8B-B14F-4D97-AF65-F5344CB8AC3E}">
        <p14:creationId xmlns:p14="http://schemas.microsoft.com/office/powerpoint/2010/main" val="2700681569"/>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 id="2147483739" r:id="rId15"/>
    <p:sldLayoutId id="214748374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181F0B-01E6-41EB-85A9-6549EC1FD95E}"/>
              </a:ext>
            </a:extLst>
          </p:cNvPr>
          <p:cNvSpPr>
            <a:spLocks noGrp="1"/>
          </p:cNvSpPr>
          <p:nvPr>
            <p:ph type="ctrTitle"/>
          </p:nvPr>
        </p:nvSpPr>
        <p:spPr/>
        <p:txBody>
          <a:bodyPr>
            <a:normAutofit fontScale="90000"/>
          </a:bodyPr>
          <a:lstStyle/>
          <a:p>
            <a:r>
              <a:rPr lang="nl-BE" sz="10000" b="1" dirty="0">
                <a:solidFill>
                  <a:schemeClr val="tx1"/>
                </a:solidFill>
              </a:rPr>
              <a:t>Z</a:t>
            </a:r>
            <a:r>
              <a:rPr lang="nl-BE" sz="10000" b="1" dirty="0"/>
              <a:t>O</a:t>
            </a:r>
            <a:r>
              <a:rPr lang="nl-BE" sz="10000" b="1" dirty="0">
                <a:solidFill>
                  <a:schemeClr val="tx1"/>
                </a:solidFill>
              </a:rPr>
              <a:t>RG</a:t>
            </a:r>
            <a:r>
              <a:rPr lang="nl-BE" sz="10000" b="1" dirty="0"/>
              <a:t> </a:t>
            </a:r>
            <a:r>
              <a:rPr lang="nl-BE" sz="10000" b="1" dirty="0">
                <a:solidFill>
                  <a:schemeClr val="tx1"/>
                </a:solidFill>
              </a:rPr>
              <a:t>OP</a:t>
            </a:r>
            <a:r>
              <a:rPr lang="nl-BE" sz="10000" b="1" dirty="0"/>
              <a:t> </a:t>
            </a:r>
            <a:r>
              <a:rPr lang="nl-BE" sz="10000" b="1" dirty="0">
                <a:solidFill>
                  <a:schemeClr val="tx1"/>
                </a:solidFill>
              </a:rPr>
              <a:t>MAAT!</a:t>
            </a:r>
          </a:p>
        </p:txBody>
      </p:sp>
      <p:sp>
        <p:nvSpPr>
          <p:cNvPr id="3" name="Ondertitel 2">
            <a:extLst>
              <a:ext uri="{FF2B5EF4-FFF2-40B4-BE49-F238E27FC236}">
                <a16:creationId xmlns:a16="http://schemas.microsoft.com/office/drawing/2014/main" id="{50FCA613-F7AC-49A0-8797-F7E1682BECF7}"/>
              </a:ext>
            </a:extLst>
          </p:cNvPr>
          <p:cNvSpPr>
            <a:spLocks noGrp="1"/>
          </p:cNvSpPr>
          <p:nvPr>
            <p:ph type="subTitle" idx="1"/>
          </p:nvPr>
        </p:nvSpPr>
        <p:spPr>
          <a:xfrm>
            <a:off x="1507067" y="4050833"/>
            <a:ext cx="7766936" cy="2706806"/>
          </a:xfrm>
        </p:spPr>
        <p:txBody>
          <a:bodyPr>
            <a:normAutofit lnSpcReduction="10000"/>
          </a:bodyPr>
          <a:lstStyle/>
          <a:p>
            <a:pPr algn="l"/>
            <a:r>
              <a:rPr lang="nl-BE" dirty="0">
                <a:solidFill>
                  <a:srgbClr val="333333"/>
                </a:solidFill>
                <a:latin typeface="latoregular"/>
              </a:rPr>
              <a:t>- Welbevinden</a:t>
            </a:r>
            <a:endParaRPr lang="nl-BE" b="0" i="0" dirty="0">
              <a:solidFill>
                <a:srgbClr val="333333"/>
              </a:solidFill>
              <a:effectLst/>
              <a:latin typeface="latoregular"/>
            </a:endParaRPr>
          </a:p>
          <a:p>
            <a:pPr algn="l"/>
            <a:r>
              <a:rPr lang="nl-BE" dirty="0">
                <a:solidFill>
                  <a:srgbClr val="333333"/>
                </a:solidFill>
                <a:latin typeface="latoregular"/>
              </a:rPr>
              <a:t>- Veilig en positief klasklimaat</a:t>
            </a:r>
          </a:p>
          <a:p>
            <a:pPr algn="l"/>
            <a:r>
              <a:rPr lang="nl-BE" dirty="0">
                <a:solidFill>
                  <a:srgbClr val="333333"/>
                </a:solidFill>
                <a:latin typeface="latoregular"/>
              </a:rPr>
              <a:t>- T</a:t>
            </a:r>
            <a:r>
              <a:rPr lang="nl-BE" b="0" i="0" dirty="0">
                <a:solidFill>
                  <a:srgbClr val="333333"/>
                </a:solidFill>
                <a:effectLst/>
                <a:latin typeface="latoregular"/>
              </a:rPr>
              <a:t>alenten ontdekken en benutten</a:t>
            </a:r>
          </a:p>
          <a:p>
            <a:pPr algn="l"/>
            <a:r>
              <a:rPr lang="nl-BE" dirty="0">
                <a:solidFill>
                  <a:srgbClr val="333333"/>
                </a:solidFill>
                <a:latin typeface="latoregular"/>
              </a:rPr>
              <a:t>- Differentiëren</a:t>
            </a:r>
            <a:endParaRPr lang="nl-BE" b="0" i="0" dirty="0">
              <a:solidFill>
                <a:srgbClr val="333333"/>
              </a:solidFill>
              <a:effectLst/>
              <a:latin typeface="latoregular"/>
            </a:endParaRPr>
          </a:p>
          <a:p>
            <a:pPr algn="l"/>
            <a:r>
              <a:rPr lang="nl-BE" b="0" i="0" dirty="0">
                <a:solidFill>
                  <a:srgbClr val="333333"/>
                </a:solidFill>
                <a:effectLst/>
                <a:latin typeface="latoregular"/>
              </a:rPr>
              <a:t>- De principes van </a:t>
            </a:r>
            <a:r>
              <a:rPr lang="nl-BE" b="1" i="0" dirty="0">
                <a:solidFill>
                  <a:srgbClr val="333333"/>
                </a:solidFill>
                <a:effectLst/>
                <a:latin typeface="latoregular"/>
              </a:rPr>
              <a:t>H</a:t>
            </a:r>
            <a:r>
              <a:rPr lang="nl-BE" b="0" i="0" dirty="0">
                <a:solidFill>
                  <a:srgbClr val="333333"/>
                </a:solidFill>
                <a:effectLst/>
                <a:latin typeface="latoregular"/>
              </a:rPr>
              <a:t>andelings</a:t>
            </a:r>
            <a:r>
              <a:rPr lang="nl-BE" b="1" i="0" dirty="0">
                <a:solidFill>
                  <a:srgbClr val="333333"/>
                </a:solidFill>
                <a:effectLst/>
                <a:latin typeface="latoregular"/>
              </a:rPr>
              <a:t>g</a:t>
            </a:r>
            <a:r>
              <a:rPr lang="nl-BE" b="0" i="0" dirty="0">
                <a:solidFill>
                  <a:srgbClr val="333333"/>
                </a:solidFill>
                <a:effectLst/>
                <a:latin typeface="latoregular"/>
              </a:rPr>
              <a:t>ericht </a:t>
            </a:r>
            <a:r>
              <a:rPr lang="nl-BE" b="1" i="0" dirty="0">
                <a:solidFill>
                  <a:srgbClr val="333333"/>
                </a:solidFill>
                <a:effectLst/>
                <a:latin typeface="latoregular"/>
              </a:rPr>
              <a:t>w</a:t>
            </a:r>
            <a:r>
              <a:rPr lang="nl-BE" b="0" i="0" dirty="0">
                <a:solidFill>
                  <a:srgbClr val="333333"/>
                </a:solidFill>
                <a:effectLst/>
                <a:latin typeface="latoregular"/>
              </a:rPr>
              <a:t>erken</a:t>
            </a:r>
          </a:p>
          <a:p>
            <a:pPr algn="l"/>
            <a:r>
              <a:rPr lang="nl-BE" dirty="0">
                <a:solidFill>
                  <a:srgbClr val="333333"/>
                </a:solidFill>
                <a:latin typeface="latoregular"/>
              </a:rPr>
              <a:t>-</a:t>
            </a:r>
            <a:r>
              <a:rPr lang="nl-BE" b="0" i="0" dirty="0">
                <a:solidFill>
                  <a:srgbClr val="333333"/>
                </a:solidFill>
                <a:effectLst/>
                <a:latin typeface="latoregular"/>
              </a:rPr>
              <a:t> Zorgcontinuüm</a:t>
            </a:r>
          </a:p>
          <a:p>
            <a:pPr algn="l"/>
            <a:r>
              <a:rPr lang="nl-BE" dirty="0">
                <a:solidFill>
                  <a:srgbClr val="333333"/>
                </a:solidFill>
                <a:latin typeface="latoregular"/>
              </a:rPr>
              <a:t>- Al onze kleuters verdienen de nodige ondersteuning.</a:t>
            </a:r>
          </a:p>
          <a:p>
            <a:pPr marL="285750" indent="-285750" algn="l">
              <a:buFontTx/>
              <a:buChar char="-"/>
            </a:pPr>
            <a:endParaRPr lang="nl-BE" b="0" i="0" dirty="0">
              <a:solidFill>
                <a:srgbClr val="333333"/>
              </a:solidFill>
              <a:effectLst/>
              <a:latin typeface="latoregular"/>
            </a:endParaRPr>
          </a:p>
          <a:p>
            <a:pPr marL="285750" indent="-285750" algn="l">
              <a:buFontTx/>
              <a:buChar char="-"/>
            </a:pPr>
            <a:endParaRPr lang="nl-BE" dirty="0"/>
          </a:p>
        </p:txBody>
      </p:sp>
      <p:pic>
        <p:nvPicPr>
          <p:cNvPr id="5" name="Afbeelding 4">
            <a:extLst>
              <a:ext uri="{FF2B5EF4-FFF2-40B4-BE49-F238E27FC236}">
                <a16:creationId xmlns:a16="http://schemas.microsoft.com/office/drawing/2014/main" id="{474D3275-5148-482B-8E73-3882D80CBAF2}"/>
              </a:ext>
            </a:extLst>
          </p:cNvPr>
          <p:cNvPicPr>
            <a:picLocks noChangeAspect="1"/>
          </p:cNvPicPr>
          <p:nvPr/>
        </p:nvPicPr>
        <p:blipFill>
          <a:blip r:embed="rId2"/>
          <a:stretch>
            <a:fillRect/>
          </a:stretch>
        </p:blipFill>
        <p:spPr>
          <a:xfrm>
            <a:off x="5035230" y="1514215"/>
            <a:ext cx="942773" cy="977055"/>
          </a:xfrm>
          <a:prstGeom prst="rect">
            <a:avLst/>
          </a:prstGeom>
        </p:spPr>
      </p:pic>
    </p:spTree>
    <p:extLst>
      <p:ext uri="{BB962C8B-B14F-4D97-AF65-F5344CB8AC3E}">
        <p14:creationId xmlns:p14="http://schemas.microsoft.com/office/powerpoint/2010/main" val="2880665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0F31F7-D07A-4A34-88C6-E3F9C021CA84}"/>
              </a:ext>
            </a:extLst>
          </p:cNvPr>
          <p:cNvSpPr>
            <a:spLocks noGrp="1"/>
          </p:cNvSpPr>
          <p:nvPr>
            <p:ph type="title"/>
          </p:nvPr>
        </p:nvSpPr>
        <p:spPr/>
        <p:txBody>
          <a:bodyPr/>
          <a:lstStyle/>
          <a:p>
            <a:r>
              <a:rPr lang="nl-BE" dirty="0">
                <a:solidFill>
                  <a:srgbClr val="FFFF00"/>
                </a:solidFill>
              </a:rPr>
              <a:t>Fase 2 – Uitbreiding van de zorg </a:t>
            </a:r>
          </a:p>
        </p:txBody>
      </p:sp>
      <p:sp>
        <p:nvSpPr>
          <p:cNvPr id="3" name="Tijdelijke aanduiding voor inhoud 2">
            <a:extLst>
              <a:ext uri="{FF2B5EF4-FFF2-40B4-BE49-F238E27FC236}">
                <a16:creationId xmlns:a16="http://schemas.microsoft.com/office/drawing/2014/main" id="{035B5237-0562-4B94-A612-C1BF8E9483B4}"/>
              </a:ext>
            </a:extLst>
          </p:cNvPr>
          <p:cNvSpPr>
            <a:spLocks noGrp="1"/>
          </p:cNvSpPr>
          <p:nvPr>
            <p:ph idx="1"/>
          </p:nvPr>
        </p:nvSpPr>
        <p:spPr>
          <a:xfrm>
            <a:off x="677334" y="2160588"/>
            <a:ext cx="8596668" cy="4697411"/>
          </a:xfrm>
        </p:spPr>
        <p:txBody>
          <a:bodyPr>
            <a:normAutofit fontScale="92500" lnSpcReduction="20000"/>
          </a:bodyPr>
          <a:lstStyle/>
          <a:p>
            <a:r>
              <a:rPr lang="nl-BE" b="0" i="0" dirty="0">
                <a:solidFill>
                  <a:schemeClr val="tx1"/>
                </a:solidFill>
                <a:effectLst/>
                <a:latin typeface="latoregular"/>
              </a:rPr>
              <a:t>Het kan gebeuren dat wij, ondanks vele inspanningen en alle aanpassingen in de vorige fases, moeite blijven hebben met het vinden van de juiste aanpak voor bepaalde kleuters en de schoolse situatie dreigt vast te lopen.</a:t>
            </a:r>
          </a:p>
          <a:p>
            <a:r>
              <a:rPr lang="nl-BE" b="0" i="0" dirty="0">
                <a:solidFill>
                  <a:schemeClr val="tx1"/>
                </a:solidFill>
                <a:effectLst/>
                <a:latin typeface="latoregular"/>
              </a:rPr>
              <a:t>De school kan dan de hulp inroepen van het </a:t>
            </a:r>
            <a:r>
              <a:rPr lang="nl-BE" b="1" i="0" dirty="0">
                <a:solidFill>
                  <a:schemeClr val="tx1"/>
                </a:solidFill>
                <a:effectLst/>
                <a:latin typeface="latoregular"/>
              </a:rPr>
              <a:t>CLB</a:t>
            </a:r>
            <a:r>
              <a:rPr lang="nl-BE" b="0" i="0" dirty="0">
                <a:solidFill>
                  <a:schemeClr val="tx1"/>
                </a:solidFill>
                <a:effectLst/>
                <a:latin typeface="latoregular"/>
              </a:rPr>
              <a:t>, dat in deze fase een actieve begeleidende rol krijgt. Het CLB start mogelijks een handelingsgericht diagnostisch traject (HGD-traject) om de specifieke onderwijsbehoeften van de kleuter, de ondersteuningsnoden van de leerkracht en van de school verder in kaart te brengen.</a:t>
            </a:r>
          </a:p>
          <a:p>
            <a:r>
              <a:rPr lang="nl-BE" b="0" i="0" dirty="0">
                <a:solidFill>
                  <a:schemeClr val="tx1"/>
                </a:solidFill>
                <a:effectLst/>
                <a:latin typeface="latoregular"/>
              </a:rPr>
              <a:t>De </a:t>
            </a:r>
            <a:r>
              <a:rPr lang="nl-BE" b="1" i="0" dirty="0">
                <a:solidFill>
                  <a:schemeClr val="tx1"/>
                </a:solidFill>
                <a:effectLst/>
                <a:latin typeface="latoregular"/>
              </a:rPr>
              <a:t>school</a:t>
            </a:r>
            <a:r>
              <a:rPr lang="nl-BE" b="0" i="0" dirty="0">
                <a:solidFill>
                  <a:schemeClr val="tx1"/>
                </a:solidFill>
                <a:effectLst/>
                <a:latin typeface="latoregular"/>
              </a:rPr>
              <a:t> en de ouders worden hier nauw bij betrokken. Ondersteuningsinitiatieven uit de vorige fases worden verder gezet. Dit traject/proces leidt tot een indicatiestelling en advies.</a:t>
            </a:r>
          </a:p>
          <a:p>
            <a:r>
              <a:rPr lang="nl-BE" b="0" i="0" dirty="0">
                <a:solidFill>
                  <a:schemeClr val="tx1"/>
                </a:solidFill>
                <a:effectLst/>
                <a:latin typeface="latoregular"/>
              </a:rPr>
              <a:t>Dit traject kan mogelijks resulteren in een gemotiveerd verslag (GV), dat het CLB schrijft. Dit gemotiveerd verslag geeft toegang tot </a:t>
            </a:r>
            <a:r>
              <a:rPr lang="nl-BE" b="1" i="0" dirty="0">
                <a:solidFill>
                  <a:schemeClr val="tx1"/>
                </a:solidFill>
                <a:effectLst/>
                <a:latin typeface="latoregular"/>
              </a:rPr>
              <a:t>ondersteuning van het ondersteuningsnetwerk</a:t>
            </a:r>
            <a:r>
              <a:rPr lang="nl-BE" b="0" i="0" dirty="0">
                <a:solidFill>
                  <a:schemeClr val="tx1"/>
                </a:solidFill>
                <a:effectLst/>
                <a:latin typeface="latoregular"/>
              </a:rPr>
              <a:t>. De kleuter volgt nog steeds het gemeenschappelijk curriculum, maar krijgt verdere redelijke aanpassingen om tegemoet te komen aan de specifieke onderwijsbehoeften van de kleuter en de daarbij horende ondersteuningsnoden van de leerkracht(en) en de school. Samen in co-creatie met alle partners stelt de ondersteuner doelen op om deze redelijke aanpassingen vorm te geven. Dit kan gebeuren op kleuter-, leerkracht-, en schoolniveau. De ondersteuning is flexibel en duurt zo lang als nodig maar niet langer dan nodig.</a:t>
            </a:r>
          </a:p>
          <a:p>
            <a:endParaRPr lang="nl-BE" dirty="0"/>
          </a:p>
        </p:txBody>
      </p:sp>
      <p:pic>
        <p:nvPicPr>
          <p:cNvPr id="5" name="Afbeelding 4" descr="Afbeelding met tekst&#10;&#10;Automatisch gegenereerde beschrijving">
            <a:extLst>
              <a:ext uri="{FF2B5EF4-FFF2-40B4-BE49-F238E27FC236}">
                <a16:creationId xmlns:a16="http://schemas.microsoft.com/office/drawing/2014/main" id="{33F705C6-D648-4776-859A-B60BDFD26E2F}"/>
              </a:ext>
            </a:extLst>
          </p:cNvPr>
          <p:cNvPicPr>
            <a:picLocks noChangeAspect="1"/>
          </p:cNvPicPr>
          <p:nvPr/>
        </p:nvPicPr>
        <p:blipFill>
          <a:blip r:embed="rId2"/>
          <a:stretch>
            <a:fillRect/>
          </a:stretch>
        </p:blipFill>
        <p:spPr>
          <a:xfrm>
            <a:off x="677334" y="1206499"/>
            <a:ext cx="1503195" cy="958559"/>
          </a:xfrm>
          <a:prstGeom prst="rect">
            <a:avLst/>
          </a:prstGeom>
        </p:spPr>
      </p:pic>
      <p:pic>
        <p:nvPicPr>
          <p:cNvPr id="4" name="Afbeelding 3">
            <a:extLst>
              <a:ext uri="{FF2B5EF4-FFF2-40B4-BE49-F238E27FC236}">
                <a16:creationId xmlns:a16="http://schemas.microsoft.com/office/drawing/2014/main" id="{10BDB708-06FF-42D1-BCED-F34CE04127CB}"/>
              </a:ext>
            </a:extLst>
          </p:cNvPr>
          <p:cNvPicPr>
            <a:picLocks noChangeAspect="1"/>
          </p:cNvPicPr>
          <p:nvPr/>
        </p:nvPicPr>
        <p:blipFill>
          <a:blip r:embed="rId3"/>
          <a:stretch>
            <a:fillRect/>
          </a:stretch>
        </p:blipFill>
        <p:spPr>
          <a:xfrm>
            <a:off x="7907258" y="87768"/>
            <a:ext cx="4078577" cy="2072820"/>
          </a:xfrm>
          <a:prstGeom prst="rect">
            <a:avLst/>
          </a:prstGeom>
        </p:spPr>
      </p:pic>
    </p:spTree>
    <p:extLst>
      <p:ext uri="{BB962C8B-B14F-4D97-AF65-F5344CB8AC3E}">
        <p14:creationId xmlns:p14="http://schemas.microsoft.com/office/powerpoint/2010/main" val="4071233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FD4961-5B64-4415-85EE-E1FDF37C6B77}"/>
              </a:ext>
            </a:extLst>
          </p:cNvPr>
          <p:cNvSpPr>
            <a:spLocks noGrp="1"/>
          </p:cNvSpPr>
          <p:nvPr>
            <p:ph type="title"/>
          </p:nvPr>
        </p:nvSpPr>
        <p:spPr/>
        <p:txBody>
          <a:bodyPr/>
          <a:lstStyle/>
          <a:p>
            <a:r>
              <a:rPr lang="nl-BE" dirty="0"/>
              <a:t>Fase 3 – School op maat of IAC </a:t>
            </a:r>
          </a:p>
        </p:txBody>
      </p:sp>
      <p:sp>
        <p:nvSpPr>
          <p:cNvPr id="3" name="Tijdelijke aanduiding voor inhoud 2">
            <a:extLst>
              <a:ext uri="{FF2B5EF4-FFF2-40B4-BE49-F238E27FC236}">
                <a16:creationId xmlns:a16="http://schemas.microsoft.com/office/drawing/2014/main" id="{6313B7C5-FC29-460D-AFB3-168BD8EC09E3}"/>
              </a:ext>
            </a:extLst>
          </p:cNvPr>
          <p:cNvSpPr>
            <a:spLocks noGrp="1"/>
          </p:cNvSpPr>
          <p:nvPr>
            <p:ph idx="1"/>
          </p:nvPr>
        </p:nvSpPr>
        <p:spPr>
          <a:xfrm>
            <a:off x="677334" y="2367627"/>
            <a:ext cx="8596668" cy="3880773"/>
          </a:xfrm>
        </p:spPr>
        <p:txBody>
          <a:bodyPr>
            <a:normAutofit/>
          </a:bodyPr>
          <a:lstStyle/>
          <a:p>
            <a:r>
              <a:rPr lang="nl-BE" b="0" i="0" dirty="0">
                <a:solidFill>
                  <a:schemeClr val="tx1"/>
                </a:solidFill>
                <a:effectLst/>
                <a:latin typeface="latoregular"/>
              </a:rPr>
              <a:t>Deze fase komt zeld</a:t>
            </a:r>
            <a:r>
              <a:rPr lang="nl-BE" dirty="0">
                <a:solidFill>
                  <a:schemeClr val="tx1"/>
                </a:solidFill>
                <a:latin typeface="latoregular"/>
              </a:rPr>
              <a:t>en voor bij kleuters.</a:t>
            </a:r>
            <a:endParaRPr lang="nl-BE" b="0" i="0" dirty="0">
              <a:solidFill>
                <a:schemeClr val="tx1"/>
              </a:solidFill>
              <a:effectLst/>
              <a:latin typeface="latoregular"/>
            </a:endParaRPr>
          </a:p>
          <a:p>
            <a:r>
              <a:rPr lang="nl-BE" b="0" i="0" dirty="0">
                <a:solidFill>
                  <a:schemeClr val="tx1"/>
                </a:solidFill>
                <a:effectLst/>
                <a:latin typeface="latoregular"/>
              </a:rPr>
              <a:t>Als de fases 0 tot en met 2 zijn doorlopen en als het volgen van het gemeenschappelijk curriculum met redelijke aanpassingen niet haalbaar blijkt, kan het CLB een verslag opstellen voor toegang tot buitengewoon onderwijs of voor een individueel aangepast curriculum in het gewoon onderwijs.</a:t>
            </a:r>
          </a:p>
          <a:p>
            <a:pPr marL="0" indent="0">
              <a:buNone/>
            </a:pPr>
            <a:r>
              <a:rPr lang="nl-BE" dirty="0">
                <a:solidFill>
                  <a:schemeClr val="tx1"/>
                </a:solidFill>
                <a:latin typeface="latoregular"/>
              </a:rPr>
              <a:t> </a:t>
            </a:r>
          </a:p>
        </p:txBody>
      </p:sp>
      <p:pic>
        <p:nvPicPr>
          <p:cNvPr id="5" name="Afbeelding 4" descr="Afbeelding met tekst&#10;&#10;Automatisch gegenereerde beschrijving">
            <a:extLst>
              <a:ext uri="{FF2B5EF4-FFF2-40B4-BE49-F238E27FC236}">
                <a16:creationId xmlns:a16="http://schemas.microsoft.com/office/drawing/2014/main" id="{B3B15494-B890-4177-80C9-C7C246A1710C}"/>
              </a:ext>
            </a:extLst>
          </p:cNvPr>
          <p:cNvPicPr>
            <a:picLocks noChangeAspect="1"/>
          </p:cNvPicPr>
          <p:nvPr/>
        </p:nvPicPr>
        <p:blipFill>
          <a:blip r:embed="rId2"/>
          <a:stretch>
            <a:fillRect/>
          </a:stretch>
        </p:blipFill>
        <p:spPr>
          <a:xfrm>
            <a:off x="677334" y="1270000"/>
            <a:ext cx="1554138" cy="989663"/>
          </a:xfrm>
          <a:prstGeom prst="rect">
            <a:avLst/>
          </a:prstGeom>
        </p:spPr>
      </p:pic>
      <p:pic>
        <p:nvPicPr>
          <p:cNvPr id="4" name="Afbeelding 3">
            <a:extLst>
              <a:ext uri="{FF2B5EF4-FFF2-40B4-BE49-F238E27FC236}">
                <a16:creationId xmlns:a16="http://schemas.microsoft.com/office/drawing/2014/main" id="{242C1965-9E7E-4C3A-B57B-79CF10A4151C}"/>
              </a:ext>
            </a:extLst>
          </p:cNvPr>
          <p:cNvPicPr>
            <a:picLocks noChangeAspect="1"/>
          </p:cNvPicPr>
          <p:nvPr/>
        </p:nvPicPr>
        <p:blipFill>
          <a:blip r:embed="rId3"/>
          <a:stretch>
            <a:fillRect/>
          </a:stretch>
        </p:blipFill>
        <p:spPr>
          <a:xfrm>
            <a:off x="7831757" y="186843"/>
            <a:ext cx="4078577" cy="2072820"/>
          </a:xfrm>
          <a:prstGeom prst="rect">
            <a:avLst/>
          </a:prstGeom>
        </p:spPr>
      </p:pic>
    </p:spTree>
    <p:extLst>
      <p:ext uri="{BB962C8B-B14F-4D97-AF65-F5344CB8AC3E}">
        <p14:creationId xmlns:p14="http://schemas.microsoft.com/office/powerpoint/2010/main" val="2286807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86EAA2-8F3D-4666-967E-6DA38552C7D6}"/>
              </a:ext>
            </a:extLst>
          </p:cNvPr>
          <p:cNvSpPr>
            <a:spLocks noGrp="1"/>
          </p:cNvSpPr>
          <p:nvPr>
            <p:ph type="title"/>
          </p:nvPr>
        </p:nvSpPr>
        <p:spPr/>
        <p:txBody>
          <a:bodyPr/>
          <a:lstStyle/>
          <a:p>
            <a:r>
              <a:rPr lang="nl-BE" sz="3600" dirty="0">
                <a:solidFill>
                  <a:srgbClr val="333333"/>
                </a:solidFill>
                <a:latin typeface="latoregular"/>
              </a:rPr>
              <a:t>Al onze leerlingen verdienen de nodige ondersteuning</a:t>
            </a:r>
            <a:endParaRPr lang="nl-BE" dirty="0"/>
          </a:p>
        </p:txBody>
      </p:sp>
      <p:sp>
        <p:nvSpPr>
          <p:cNvPr id="3" name="Tijdelijke aanduiding voor inhoud 2">
            <a:extLst>
              <a:ext uri="{FF2B5EF4-FFF2-40B4-BE49-F238E27FC236}">
                <a16:creationId xmlns:a16="http://schemas.microsoft.com/office/drawing/2014/main" id="{0C129868-681A-4EAD-BEC0-0750F8B280E3}"/>
              </a:ext>
            </a:extLst>
          </p:cNvPr>
          <p:cNvSpPr>
            <a:spLocks noGrp="1"/>
          </p:cNvSpPr>
          <p:nvPr>
            <p:ph idx="1"/>
          </p:nvPr>
        </p:nvSpPr>
        <p:spPr>
          <a:xfrm>
            <a:off x="677334" y="1829732"/>
            <a:ext cx="8596668" cy="5116353"/>
          </a:xfrm>
        </p:spPr>
        <p:txBody>
          <a:bodyPr>
            <a:normAutofit/>
          </a:bodyPr>
          <a:lstStyle/>
          <a:p>
            <a:r>
              <a:rPr lang="nl-BE" dirty="0">
                <a:solidFill>
                  <a:schemeClr val="tx1"/>
                </a:solidFill>
                <a:latin typeface="latoregular"/>
              </a:rPr>
              <a:t>Op regelmatige basis wordt er een overleg gepland tussen de kleuterjuf en de zorgcoördinator. </a:t>
            </a:r>
            <a:r>
              <a:rPr lang="nl-BE" b="1" dirty="0">
                <a:solidFill>
                  <a:schemeClr val="tx1"/>
                </a:solidFill>
                <a:latin typeface="latoregular"/>
              </a:rPr>
              <a:t>We bespreken dan </a:t>
            </a:r>
            <a:r>
              <a:rPr lang="nl-BE" dirty="0">
                <a:solidFill>
                  <a:schemeClr val="tx1"/>
                </a:solidFill>
                <a:latin typeface="latoregular"/>
              </a:rPr>
              <a:t> </a:t>
            </a:r>
            <a:r>
              <a:rPr lang="nl-BE" b="1" dirty="0">
                <a:solidFill>
                  <a:schemeClr val="tx1"/>
                </a:solidFill>
                <a:latin typeface="latoregular"/>
              </a:rPr>
              <a:t>ALLE kleuters </a:t>
            </a:r>
            <a:r>
              <a:rPr lang="nl-BE" dirty="0">
                <a:solidFill>
                  <a:schemeClr val="tx1"/>
                </a:solidFill>
                <a:latin typeface="latoregular"/>
              </a:rPr>
              <a:t>van de klas op vlak van het socio-emotionele, cognitieve, resultaten en observaties van de klas en LVS-testen, … </a:t>
            </a:r>
          </a:p>
          <a:p>
            <a:r>
              <a:rPr lang="nl-BE" dirty="0">
                <a:solidFill>
                  <a:schemeClr val="tx1"/>
                </a:solidFill>
                <a:latin typeface="latoregular"/>
              </a:rPr>
              <a:t>Kleuters met specifieke noden worden tijdens een MDO verder besproken. Een MDO of multidisciplinair overleg is een overleg waar zorgcoördinator, kleuterjuf, CLB en directie aanwezig zijn. Tijdens zo’n overleg wordt er besproken hoe men een kleuter optimale zorg kan geven. Deze zorg kan variëren van verdere zorgbegeleiding (preventief), individuele begeleiding (bv. remediëren, hulpmiddelen, …) tot hulp van externe diensten (bv. logo, kiné,…)</a:t>
            </a:r>
          </a:p>
          <a:p>
            <a:r>
              <a:rPr lang="nl-BE" dirty="0">
                <a:solidFill>
                  <a:schemeClr val="tx1"/>
                </a:solidFill>
                <a:latin typeface="latoregular"/>
              </a:rPr>
              <a:t>Alle kleuters hebben een digitaal zorgdossier. Hier noteren we nuttige informatie voor de beste aanpak voor uw kind(= KVS (</a:t>
            </a:r>
            <a:r>
              <a:rPr lang="nl-BE" dirty="0" err="1">
                <a:solidFill>
                  <a:schemeClr val="tx1"/>
                </a:solidFill>
                <a:latin typeface="latoregular"/>
              </a:rPr>
              <a:t>kindvolgsysteem</a:t>
            </a:r>
            <a:r>
              <a:rPr lang="nl-BE" dirty="0">
                <a:solidFill>
                  <a:schemeClr val="tx1"/>
                </a:solidFill>
                <a:latin typeface="latoregular"/>
              </a:rPr>
              <a:t>) . Dit zijn alle observaties, resultaten, besprekingen, mogelijke</a:t>
            </a:r>
            <a:r>
              <a:rPr lang="nl-BE" dirty="0">
                <a:solidFill>
                  <a:srgbClr val="0070C0"/>
                </a:solidFill>
                <a:latin typeface="latoregular"/>
              </a:rPr>
              <a:t> </a:t>
            </a:r>
            <a:r>
              <a:rPr lang="nl-BE" dirty="0">
                <a:solidFill>
                  <a:schemeClr val="tx1"/>
                </a:solidFill>
                <a:latin typeface="latoregular"/>
              </a:rPr>
              <a:t>handelingsplannen en zorgmaatregelen.</a:t>
            </a:r>
          </a:p>
          <a:p>
            <a:r>
              <a:rPr lang="nl-BE" dirty="0">
                <a:solidFill>
                  <a:schemeClr val="tx1"/>
                </a:solidFill>
                <a:latin typeface="latoregular"/>
              </a:rPr>
              <a:t>Zorgmaatregelen, die enigszins afwijken van het ‘gewone onderwijs’, worden steeds eerst vooraf met de ouders besproken. </a:t>
            </a:r>
          </a:p>
        </p:txBody>
      </p:sp>
      <p:pic>
        <p:nvPicPr>
          <p:cNvPr id="4" name="Afbeelding 3">
            <a:extLst>
              <a:ext uri="{FF2B5EF4-FFF2-40B4-BE49-F238E27FC236}">
                <a16:creationId xmlns:a16="http://schemas.microsoft.com/office/drawing/2014/main" id="{A4CEE968-F1E9-4CB6-9796-CF4DDD916F2E}"/>
              </a:ext>
            </a:extLst>
          </p:cNvPr>
          <p:cNvPicPr>
            <a:picLocks noChangeAspect="1"/>
          </p:cNvPicPr>
          <p:nvPr/>
        </p:nvPicPr>
        <p:blipFill>
          <a:blip r:embed="rId2"/>
          <a:stretch>
            <a:fillRect/>
          </a:stretch>
        </p:blipFill>
        <p:spPr>
          <a:xfrm>
            <a:off x="773624" y="1384183"/>
            <a:ext cx="282069" cy="292326"/>
          </a:xfrm>
          <a:prstGeom prst="rect">
            <a:avLst/>
          </a:prstGeom>
        </p:spPr>
      </p:pic>
    </p:spTree>
    <p:extLst>
      <p:ext uri="{BB962C8B-B14F-4D97-AF65-F5344CB8AC3E}">
        <p14:creationId xmlns:p14="http://schemas.microsoft.com/office/powerpoint/2010/main" val="154205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C75330-DD96-AB47-8656-08661EF2738B}"/>
              </a:ext>
            </a:extLst>
          </p:cNvPr>
          <p:cNvSpPr>
            <a:spLocks noGrp="1"/>
          </p:cNvSpPr>
          <p:nvPr>
            <p:ph type="title"/>
          </p:nvPr>
        </p:nvSpPr>
        <p:spPr>
          <a:xfrm>
            <a:off x="677333" y="609600"/>
            <a:ext cx="8952441" cy="1320800"/>
          </a:xfrm>
        </p:spPr>
        <p:txBody>
          <a:bodyPr>
            <a:normAutofit/>
          </a:bodyPr>
          <a:lstStyle/>
          <a:p>
            <a:r>
              <a:rPr lang="nl-BE" sz="4000" dirty="0"/>
              <a:t>Samen dragen wij zorg voor uw kind!</a:t>
            </a:r>
          </a:p>
        </p:txBody>
      </p:sp>
      <p:graphicFrame>
        <p:nvGraphicFramePr>
          <p:cNvPr id="6" name="Tijdelijke aanduiding voor inhoud 2">
            <a:extLst>
              <a:ext uri="{FF2B5EF4-FFF2-40B4-BE49-F238E27FC236}">
                <a16:creationId xmlns:a16="http://schemas.microsoft.com/office/drawing/2014/main" id="{793198B9-850F-4B71-B870-AAC11AE05657}"/>
              </a:ext>
            </a:extLst>
          </p:cNvPr>
          <p:cNvGraphicFramePr>
            <a:graphicFrameLocks noGrp="1"/>
          </p:cNvGraphicFramePr>
          <p:nvPr>
            <p:ph idx="1"/>
            <p:extLst>
              <p:ext uri="{D42A27DB-BD31-4B8C-83A1-F6EECF244321}">
                <p14:modId xmlns:p14="http://schemas.microsoft.com/office/powerpoint/2010/main" val="2840251032"/>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Afbeelding 3">
            <a:extLst>
              <a:ext uri="{FF2B5EF4-FFF2-40B4-BE49-F238E27FC236}">
                <a16:creationId xmlns:a16="http://schemas.microsoft.com/office/drawing/2014/main" id="{0881EF29-1C55-7D4E-8EDF-1525312E77B3}"/>
              </a:ext>
            </a:extLst>
          </p:cNvPr>
          <p:cNvPicPr>
            <a:picLocks noChangeAspect="1"/>
          </p:cNvPicPr>
          <p:nvPr/>
        </p:nvPicPr>
        <p:blipFill>
          <a:blip r:embed="rId7"/>
          <a:stretch>
            <a:fillRect/>
          </a:stretch>
        </p:blipFill>
        <p:spPr>
          <a:xfrm>
            <a:off x="5173730" y="861220"/>
            <a:ext cx="346825" cy="359437"/>
          </a:xfrm>
          <a:prstGeom prst="rect">
            <a:avLst/>
          </a:prstGeom>
        </p:spPr>
      </p:pic>
    </p:spTree>
    <p:extLst>
      <p:ext uri="{BB962C8B-B14F-4D97-AF65-F5344CB8AC3E}">
        <p14:creationId xmlns:p14="http://schemas.microsoft.com/office/powerpoint/2010/main" val="2857291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84951F-F7A1-4232-AFAB-8AF1B7A9E70B}"/>
              </a:ext>
            </a:extLst>
          </p:cNvPr>
          <p:cNvSpPr>
            <a:spLocks noGrp="1"/>
          </p:cNvSpPr>
          <p:nvPr>
            <p:ph type="title"/>
          </p:nvPr>
        </p:nvSpPr>
        <p:spPr>
          <a:xfrm>
            <a:off x="677334" y="352338"/>
            <a:ext cx="8596668" cy="1320800"/>
          </a:xfrm>
        </p:spPr>
        <p:txBody>
          <a:bodyPr>
            <a:normAutofit/>
          </a:bodyPr>
          <a:lstStyle/>
          <a:p>
            <a:r>
              <a:rPr lang="nl-BE" sz="3200" dirty="0">
                <a:solidFill>
                  <a:schemeClr val="tx1"/>
                </a:solidFill>
              </a:rPr>
              <a:t>Welbevinden</a:t>
            </a:r>
          </a:p>
        </p:txBody>
      </p:sp>
      <p:sp>
        <p:nvSpPr>
          <p:cNvPr id="3" name="Tijdelijke aanduiding voor inhoud 2">
            <a:extLst>
              <a:ext uri="{FF2B5EF4-FFF2-40B4-BE49-F238E27FC236}">
                <a16:creationId xmlns:a16="http://schemas.microsoft.com/office/drawing/2014/main" id="{6D155969-1E2F-4E9A-82A9-61D10E02F2F1}"/>
              </a:ext>
            </a:extLst>
          </p:cNvPr>
          <p:cNvSpPr>
            <a:spLocks noGrp="1"/>
          </p:cNvSpPr>
          <p:nvPr>
            <p:ph idx="1"/>
          </p:nvPr>
        </p:nvSpPr>
        <p:spPr>
          <a:xfrm>
            <a:off x="677334" y="1808251"/>
            <a:ext cx="8596668" cy="4697411"/>
          </a:xfrm>
        </p:spPr>
        <p:txBody>
          <a:bodyPr>
            <a:normAutofit fontScale="92500" lnSpcReduction="20000"/>
          </a:bodyPr>
          <a:lstStyle/>
          <a:p>
            <a:r>
              <a:rPr lang="nl-BE" dirty="0">
                <a:solidFill>
                  <a:schemeClr val="tx1"/>
                </a:solidFill>
                <a:latin typeface="latoregular"/>
              </a:rPr>
              <a:t>Een kleuter kan pas tot leren komen wanneer hij/zij zich echt goed voelt.</a:t>
            </a:r>
          </a:p>
          <a:p>
            <a:r>
              <a:rPr lang="nl-BE" dirty="0">
                <a:solidFill>
                  <a:schemeClr val="tx1"/>
                </a:solidFill>
                <a:latin typeface="latoregular"/>
              </a:rPr>
              <a:t>We streven ernaar een gezellige sfeer in de klas te creëren.</a:t>
            </a:r>
          </a:p>
          <a:p>
            <a:r>
              <a:rPr lang="nl-BE" dirty="0">
                <a:solidFill>
                  <a:schemeClr val="tx1"/>
                </a:solidFill>
                <a:latin typeface="latoregular"/>
              </a:rPr>
              <a:t>In de klas is een plekje voorzien waar kleuters zich  kunnen terugtrekken indien ze dit willen.</a:t>
            </a:r>
          </a:p>
          <a:p>
            <a:r>
              <a:rPr lang="nl-BE" dirty="0">
                <a:solidFill>
                  <a:schemeClr val="tx1"/>
                </a:solidFill>
                <a:latin typeface="latoregular"/>
              </a:rPr>
              <a:t>We benaderen de kleuters zoveel mogelijk op een positieve manier, waarbij we benadrukken wat ze (al) goed doen.</a:t>
            </a:r>
          </a:p>
          <a:p>
            <a:r>
              <a:rPr lang="nl-BE" dirty="0">
                <a:solidFill>
                  <a:schemeClr val="tx1"/>
                </a:solidFill>
                <a:latin typeface="latoregular"/>
              </a:rPr>
              <a:t>Succeservaringen zijn zeer belangrijk om je goed in je vel te voelen. Via ons zorgbeleid streven we om elke kleuter zoveel mogelijk successen te laten ervaren.</a:t>
            </a:r>
          </a:p>
          <a:p>
            <a:r>
              <a:rPr lang="nl-BE" dirty="0">
                <a:solidFill>
                  <a:schemeClr val="tx1"/>
                </a:solidFill>
                <a:latin typeface="latoregular"/>
              </a:rPr>
              <a:t>Anti-pest-beleid: Wij hanteren rond pesten een nultolerantie. Het ganse schooljaar werken we aan een veilig schoolklimaat en werken mee aan enkele projecten (maandpuntjes, STIP IT, lesonderwerpen (kringgesprekken, Taal, Godsdienst, …), </a:t>
            </a:r>
            <a:r>
              <a:rPr lang="nl-BE" dirty="0" err="1">
                <a:solidFill>
                  <a:schemeClr val="tx1"/>
                </a:solidFill>
                <a:latin typeface="latoregular"/>
              </a:rPr>
              <a:t>fairplay</a:t>
            </a:r>
            <a:r>
              <a:rPr lang="nl-BE" dirty="0">
                <a:solidFill>
                  <a:schemeClr val="tx1"/>
                </a:solidFill>
                <a:latin typeface="latoregular"/>
              </a:rPr>
              <a:t>, …). Bij jonge kinderen uit pesten zich nog in gedrag dat vaak als onschuldig of plagerijen wordt beschouwd zoals treiteren, iemand niet laten meespelen, ruzie maken… Maar vanaf een bepaalde leeftijd, meestal tussen het 3</a:t>
            </a:r>
            <a:r>
              <a:rPr lang="nl-BE" baseline="30000" dirty="0">
                <a:solidFill>
                  <a:schemeClr val="tx1"/>
                </a:solidFill>
                <a:latin typeface="latoregular"/>
              </a:rPr>
              <a:t>de</a:t>
            </a:r>
            <a:r>
              <a:rPr lang="nl-BE" dirty="0">
                <a:solidFill>
                  <a:schemeClr val="tx1"/>
                </a:solidFill>
                <a:latin typeface="latoregular"/>
              </a:rPr>
              <a:t> en 6</a:t>
            </a:r>
            <a:r>
              <a:rPr lang="nl-BE" baseline="30000" dirty="0">
                <a:solidFill>
                  <a:schemeClr val="tx1"/>
                </a:solidFill>
                <a:latin typeface="latoregular"/>
              </a:rPr>
              <a:t>de</a:t>
            </a:r>
            <a:r>
              <a:rPr lang="nl-BE" dirty="0">
                <a:solidFill>
                  <a:schemeClr val="tx1"/>
                </a:solidFill>
                <a:latin typeface="latoregular"/>
              </a:rPr>
              <a:t> levensjaar, beseffen kinderen dat anderen ook gevoelens en gedachten hebben, kennen ze deze gevoelens ongeveer en kunnen ze op basis hiervan gedrag voorspellen. Plagerijen kunnen dan overgaan in bewust pesten. Daarom leren we onze kleuters al weerbaar te maken en “nee” te zeggen als ze gedrag van anderen echt niet fijn vinden. </a:t>
            </a:r>
          </a:p>
          <a:p>
            <a:endParaRPr lang="nl-BE" dirty="0"/>
          </a:p>
          <a:p>
            <a:endParaRPr lang="nl-BE" dirty="0"/>
          </a:p>
        </p:txBody>
      </p:sp>
    </p:spTree>
    <p:extLst>
      <p:ext uri="{BB962C8B-B14F-4D97-AF65-F5344CB8AC3E}">
        <p14:creationId xmlns:p14="http://schemas.microsoft.com/office/powerpoint/2010/main" val="1496427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2C4CD4-7ED7-495E-9D48-6EDD1FDDD93F}"/>
              </a:ext>
            </a:extLst>
          </p:cNvPr>
          <p:cNvSpPr>
            <a:spLocks noGrp="1"/>
          </p:cNvSpPr>
          <p:nvPr>
            <p:ph type="title"/>
          </p:nvPr>
        </p:nvSpPr>
        <p:spPr/>
        <p:txBody>
          <a:bodyPr>
            <a:normAutofit/>
          </a:bodyPr>
          <a:lstStyle/>
          <a:p>
            <a:r>
              <a:rPr lang="nl-BE" dirty="0">
                <a:solidFill>
                  <a:srgbClr val="333333"/>
                </a:solidFill>
                <a:latin typeface="latoregular"/>
              </a:rPr>
              <a:t>Veilig en positief klasklimaat.</a:t>
            </a:r>
            <a:br>
              <a:rPr lang="nl-BE" dirty="0">
                <a:solidFill>
                  <a:srgbClr val="333333"/>
                </a:solidFill>
                <a:latin typeface="latoregular"/>
              </a:rPr>
            </a:br>
            <a:endParaRPr lang="nl-BE" dirty="0"/>
          </a:p>
        </p:txBody>
      </p:sp>
      <p:sp>
        <p:nvSpPr>
          <p:cNvPr id="3" name="Tijdelijke aanduiding voor inhoud 2">
            <a:extLst>
              <a:ext uri="{FF2B5EF4-FFF2-40B4-BE49-F238E27FC236}">
                <a16:creationId xmlns:a16="http://schemas.microsoft.com/office/drawing/2014/main" id="{C7D0610D-DC47-42F6-9894-A6FC04F2F7B6}"/>
              </a:ext>
            </a:extLst>
          </p:cNvPr>
          <p:cNvSpPr>
            <a:spLocks noGrp="1"/>
          </p:cNvSpPr>
          <p:nvPr>
            <p:ph idx="1"/>
          </p:nvPr>
        </p:nvSpPr>
        <p:spPr>
          <a:xfrm>
            <a:off x="677334" y="1837189"/>
            <a:ext cx="8596668" cy="4520267"/>
          </a:xfrm>
        </p:spPr>
        <p:txBody>
          <a:bodyPr>
            <a:normAutofit/>
          </a:bodyPr>
          <a:lstStyle/>
          <a:p>
            <a:pPr marL="0" indent="0">
              <a:buNone/>
            </a:pPr>
            <a:endParaRPr lang="nl-BE" dirty="0">
              <a:solidFill>
                <a:schemeClr val="tx1"/>
              </a:solidFill>
              <a:latin typeface="latoregular"/>
            </a:endParaRPr>
          </a:p>
          <a:p>
            <a:r>
              <a:rPr lang="nl-BE" dirty="0">
                <a:solidFill>
                  <a:schemeClr val="tx1"/>
                </a:solidFill>
                <a:latin typeface="latoregular"/>
              </a:rPr>
              <a:t>De leerkracht zorgt voor een veilig en positief klasklimaat</a:t>
            </a:r>
          </a:p>
          <a:p>
            <a:r>
              <a:rPr lang="nl-BE" dirty="0">
                <a:solidFill>
                  <a:schemeClr val="tx1"/>
                </a:solidFill>
                <a:latin typeface="latoregular"/>
              </a:rPr>
              <a:t>Kleuters zijn gebaat bij structuur: duidelijke klasafspraken, takenbord, dagverloop, weekverloop, …</a:t>
            </a:r>
          </a:p>
          <a:p>
            <a:r>
              <a:rPr lang="nl-BE" dirty="0">
                <a:solidFill>
                  <a:schemeClr val="tx1"/>
                </a:solidFill>
                <a:latin typeface="latoregular"/>
              </a:rPr>
              <a:t>Concrete voorbeelden: vriendje van de week, verjaardagen, wekelijks mag iemand vertellen over een zelfgemaakte foto, de klaspop gaat mee naar huis… </a:t>
            </a:r>
          </a:p>
          <a:p>
            <a:r>
              <a:rPr lang="nl-BE" dirty="0">
                <a:solidFill>
                  <a:schemeClr val="tx1"/>
                </a:solidFill>
                <a:latin typeface="latoregular"/>
              </a:rPr>
              <a:t>Kleuters werken bij en met elkaar en leren de sterkere en zwakkere punten van elkaar kennen en respecteren. Ook de juf zelf laat de kleuters voelen dat ze haar kunnen vertrouwen en dat zij hen respecteert. Fouten maken en falen moeten gezien worden als zaken die erbij horen.</a:t>
            </a:r>
          </a:p>
          <a:p>
            <a:r>
              <a:rPr lang="nl-BE" dirty="0">
                <a:solidFill>
                  <a:schemeClr val="tx1"/>
                </a:solidFill>
                <a:latin typeface="latoregular"/>
              </a:rPr>
              <a:t>Een kleuterschool is meer dan spelen.</a:t>
            </a:r>
          </a:p>
          <a:p>
            <a:r>
              <a:rPr lang="nl-BE" dirty="0">
                <a:solidFill>
                  <a:schemeClr val="tx1"/>
                </a:solidFill>
                <a:latin typeface="latoregular"/>
              </a:rPr>
              <a:t>Samenwerken dragen wij hoog in het vaandel. (groepswerk, CLIM, taakverdeling bij hoekenwerk, …)</a:t>
            </a:r>
          </a:p>
        </p:txBody>
      </p:sp>
      <p:pic>
        <p:nvPicPr>
          <p:cNvPr id="4" name="Afbeelding 3">
            <a:extLst>
              <a:ext uri="{FF2B5EF4-FFF2-40B4-BE49-F238E27FC236}">
                <a16:creationId xmlns:a16="http://schemas.microsoft.com/office/drawing/2014/main" id="{DD9094D5-864E-4DBA-81E3-EFCDE6DE3335}"/>
              </a:ext>
            </a:extLst>
          </p:cNvPr>
          <p:cNvPicPr>
            <a:picLocks noChangeAspect="1"/>
          </p:cNvPicPr>
          <p:nvPr/>
        </p:nvPicPr>
        <p:blipFill>
          <a:blip r:embed="rId2"/>
          <a:stretch>
            <a:fillRect/>
          </a:stretch>
        </p:blipFill>
        <p:spPr>
          <a:xfrm>
            <a:off x="2872675" y="822121"/>
            <a:ext cx="299503" cy="310394"/>
          </a:xfrm>
          <a:prstGeom prst="rect">
            <a:avLst/>
          </a:prstGeom>
        </p:spPr>
      </p:pic>
    </p:spTree>
    <p:extLst>
      <p:ext uri="{BB962C8B-B14F-4D97-AF65-F5344CB8AC3E}">
        <p14:creationId xmlns:p14="http://schemas.microsoft.com/office/powerpoint/2010/main" val="3931681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6546D7-0E84-0047-A8CB-E5D61E58E1F1}"/>
              </a:ext>
            </a:extLst>
          </p:cNvPr>
          <p:cNvSpPr>
            <a:spLocks noGrp="1"/>
          </p:cNvSpPr>
          <p:nvPr>
            <p:ph type="title"/>
          </p:nvPr>
        </p:nvSpPr>
        <p:spPr/>
        <p:txBody>
          <a:bodyPr/>
          <a:lstStyle/>
          <a:p>
            <a:r>
              <a:rPr lang="nl-BE" dirty="0">
                <a:solidFill>
                  <a:srgbClr val="333333"/>
                </a:solidFill>
                <a:latin typeface="latoregular"/>
              </a:rPr>
              <a:t>Talenten ontdekken en benutten</a:t>
            </a:r>
            <a:endParaRPr lang="nl-BE" dirty="0"/>
          </a:p>
        </p:txBody>
      </p:sp>
      <p:sp>
        <p:nvSpPr>
          <p:cNvPr id="3" name="Tijdelijke aanduiding voor inhoud 2">
            <a:extLst>
              <a:ext uri="{FF2B5EF4-FFF2-40B4-BE49-F238E27FC236}">
                <a16:creationId xmlns:a16="http://schemas.microsoft.com/office/drawing/2014/main" id="{04517FD0-711F-554B-B509-18292251D36B}"/>
              </a:ext>
            </a:extLst>
          </p:cNvPr>
          <p:cNvSpPr>
            <a:spLocks noGrp="1"/>
          </p:cNvSpPr>
          <p:nvPr>
            <p:ph idx="1"/>
          </p:nvPr>
        </p:nvSpPr>
        <p:spPr>
          <a:xfrm>
            <a:off x="677334" y="1488613"/>
            <a:ext cx="8596668" cy="3880773"/>
          </a:xfrm>
        </p:spPr>
        <p:txBody>
          <a:bodyPr/>
          <a:lstStyle/>
          <a:p>
            <a:endParaRPr lang="nl-BE" dirty="0">
              <a:solidFill>
                <a:schemeClr val="tx1"/>
              </a:solidFill>
              <a:latin typeface="latoregular"/>
            </a:endParaRPr>
          </a:p>
          <a:p>
            <a:endParaRPr lang="nl-BE" dirty="0">
              <a:solidFill>
                <a:schemeClr val="tx1"/>
              </a:solidFill>
              <a:latin typeface="latoregular"/>
            </a:endParaRPr>
          </a:p>
          <a:p>
            <a:r>
              <a:rPr lang="nl-BE" dirty="0">
                <a:solidFill>
                  <a:schemeClr val="tx1"/>
                </a:solidFill>
                <a:latin typeface="latoregular"/>
              </a:rPr>
              <a:t>Kleuters krijgen kansen om hun talenten te ontdekken en ze ook te benutten.</a:t>
            </a:r>
          </a:p>
          <a:p>
            <a:r>
              <a:rPr lang="nl-BE" dirty="0">
                <a:solidFill>
                  <a:schemeClr val="tx1"/>
                </a:solidFill>
                <a:latin typeface="latoregular"/>
              </a:rPr>
              <a:t>Wij gaan uit van de sterktes van kleuters. Iedere kleuter heeft een talent.</a:t>
            </a:r>
          </a:p>
          <a:p>
            <a:r>
              <a:rPr lang="nl-BE" dirty="0">
                <a:solidFill>
                  <a:schemeClr val="tx1"/>
                </a:solidFill>
                <a:latin typeface="latoregular"/>
              </a:rPr>
              <a:t>Kleuters krijgen inspraak: bij de meeste activiteiten hebben de kleuters veel inbreng. Ze mogen zelf voorstellen hoe ze iets willen aanpakken. Of ze droppen een heel nieuw onderwerp. Samen kijken we of dat realiseerbaar is: wat hebben we nodig, kunnen we dat zelf of moeten we hulp inroepen, wat vinden de anderen … ? </a:t>
            </a:r>
          </a:p>
          <a:p>
            <a:endParaRPr lang="nl-BE" dirty="0">
              <a:solidFill>
                <a:schemeClr val="tx1"/>
              </a:solidFill>
              <a:latin typeface="latoregular"/>
            </a:endParaRPr>
          </a:p>
          <a:p>
            <a:endParaRPr lang="nl-BE" i="1" dirty="0">
              <a:solidFill>
                <a:schemeClr val="tx1"/>
              </a:solidFill>
              <a:latin typeface="latoregular"/>
            </a:endParaRPr>
          </a:p>
          <a:p>
            <a:endParaRPr lang="nl-BE" dirty="0"/>
          </a:p>
        </p:txBody>
      </p:sp>
      <p:pic>
        <p:nvPicPr>
          <p:cNvPr id="4" name="Afbeelding 3">
            <a:extLst>
              <a:ext uri="{FF2B5EF4-FFF2-40B4-BE49-F238E27FC236}">
                <a16:creationId xmlns:a16="http://schemas.microsoft.com/office/drawing/2014/main" id="{2CCF44B0-9731-3D43-8686-59050B291340}"/>
              </a:ext>
            </a:extLst>
          </p:cNvPr>
          <p:cNvPicPr>
            <a:picLocks noChangeAspect="1"/>
          </p:cNvPicPr>
          <p:nvPr/>
        </p:nvPicPr>
        <p:blipFill>
          <a:blip r:embed="rId2"/>
          <a:stretch>
            <a:fillRect/>
          </a:stretch>
        </p:blipFill>
        <p:spPr>
          <a:xfrm>
            <a:off x="2507024" y="816638"/>
            <a:ext cx="346825" cy="359437"/>
          </a:xfrm>
          <a:prstGeom prst="rect">
            <a:avLst/>
          </a:prstGeom>
        </p:spPr>
      </p:pic>
    </p:spTree>
    <p:extLst>
      <p:ext uri="{BB962C8B-B14F-4D97-AF65-F5344CB8AC3E}">
        <p14:creationId xmlns:p14="http://schemas.microsoft.com/office/powerpoint/2010/main" val="2882847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DF0371-AE18-44C3-A0F5-070FB644CBC3}"/>
              </a:ext>
            </a:extLst>
          </p:cNvPr>
          <p:cNvSpPr>
            <a:spLocks noGrp="1"/>
          </p:cNvSpPr>
          <p:nvPr>
            <p:ph type="title"/>
          </p:nvPr>
        </p:nvSpPr>
        <p:spPr/>
        <p:txBody>
          <a:bodyPr/>
          <a:lstStyle/>
          <a:p>
            <a:r>
              <a:rPr lang="nl-BE" dirty="0">
                <a:solidFill>
                  <a:srgbClr val="333333"/>
                </a:solidFill>
                <a:latin typeface="latoregular"/>
              </a:rPr>
              <a:t>Differentiëren</a:t>
            </a:r>
            <a:endParaRPr lang="nl-BE" dirty="0"/>
          </a:p>
        </p:txBody>
      </p:sp>
      <p:sp>
        <p:nvSpPr>
          <p:cNvPr id="3" name="Tijdelijke aanduiding voor inhoud 2">
            <a:extLst>
              <a:ext uri="{FF2B5EF4-FFF2-40B4-BE49-F238E27FC236}">
                <a16:creationId xmlns:a16="http://schemas.microsoft.com/office/drawing/2014/main" id="{261D3CD4-665F-4394-97F3-2DBC1A9E6099}"/>
              </a:ext>
            </a:extLst>
          </p:cNvPr>
          <p:cNvSpPr>
            <a:spLocks noGrp="1"/>
          </p:cNvSpPr>
          <p:nvPr>
            <p:ph idx="1"/>
          </p:nvPr>
        </p:nvSpPr>
        <p:spPr>
          <a:xfrm>
            <a:off x="677334" y="1569575"/>
            <a:ext cx="8596668" cy="4349268"/>
          </a:xfrm>
        </p:spPr>
        <p:txBody>
          <a:bodyPr>
            <a:normAutofit lnSpcReduction="10000"/>
          </a:bodyPr>
          <a:lstStyle/>
          <a:p>
            <a:pPr algn="l"/>
            <a:r>
              <a:rPr lang="nl-BE" b="0" i="0" dirty="0">
                <a:solidFill>
                  <a:schemeClr val="tx1"/>
                </a:solidFill>
                <a:effectLst/>
                <a:latin typeface="latoregular"/>
              </a:rPr>
              <a:t>Om elke kleuter in de klas maximale leerkansen te geven en om positief om te gaan met de verschillen tussen kleuters in interesse, niveau en tempo werken wij gedifferentieerd in de klas</a:t>
            </a:r>
            <a:r>
              <a:rPr lang="nl-BE" dirty="0">
                <a:solidFill>
                  <a:schemeClr val="tx1"/>
                </a:solidFill>
                <a:latin typeface="latoregular"/>
              </a:rPr>
              <a:t>.</a:t>
            </a:r>
          </a:p>
          <a:p>
            <a:pPr algn="l"/>
            <a:r>
              <a:rPr lang="nl-BE" b="0" i="0" dirty="0">
                <a:solidFill>
                  <a:schemeClr val="tx1"/>
                </a:solidFill>
                <a:effectLst/>
                <a:latin typeface="latoregular"/>
              </a:rPr>
              <a:t>De klassen zijn opgedeeld in hoeken zodat de kleuters naar eigen interesse en behoefte aan de slag kunnen gaan. </a:t>
            </a:r>
          </a:p>
          <a:p>
            <a:r>
              <a:rPr lang="nl-BE" dirty="0">
                <a:solidFill>
                  <a:schemeClr val="tx1"/>
                </a:solidFill>
                <a:latin typeface="latoregular"/>
              </a:rPr>
              <a:t>Kleuters, die meer uitdaging nodig hebben, krijgen “andere opdrachten”.</a:t>
            </a:r>
          </a:p>
          <a:p>
            <a:r>
              <a:rPr lang="nl-BE" dirty="0">
                <a:solidFill>
                  <a:schemeClr val="tx1"/>
                </a:solidFill>
                <a:latin typeface="latoregular"/>
              </a:rPr>
              <a:t>Bijvoorbeeld : We creëren meer uitdaging door twee ontwikkelingsdoelen te combineren in 1 oefening. We geven de kleuters een telopdracht. Ze moeten bijvoorbeeld 3 zonnen tellen. De kleuter met een ontwikkelingsvoorsprong moet net hetzelfde doen, maar moet deze ook rangschikken van klein naar groot. </a:t>
            </a:r>
            <a:endParaRPr lang="nl-BE" b="0" i="0" dirty="0">
              <a:solidFill>
                <a:schemeClr val="tx1"/>
              </a:solidFill>
              <a:effectLst/>
              <a:latin typeface="latoregular"/>
            </a:endParaRPr>
          </a:p>
          <a:p>
            <a:pPr algn="l"/>
            <a:r>
              <a:rPr lang="nl-BE" b="0" i="0" dirty="0">
                <a:solidFill>
                  <a:schemeClr val="tx1"/>
                </a:solidFill>
                <a:effectLst/>
                <a:latin typeface="latoregular"/>
              </a:rPr>
              <a:t>Zo zullen kleuters, die meer uitleg nodig hebben, extra instructie krijgen, terwijl de andere kleuters al starten met een opdracht en zullen zij eenvoudigere taakjes maken.</a:t>
            </a:r>
          </a:p>
          <a:p>
            <a:pPr marL="0" indent="0">
              <a:buNone/>
            </a:pPr>
            <a:endParaRPr lang="nl-BE" b="0" dirty="0">
              <a:solidFill>
                <a:schemeClr val="tx1"/>
              </a:solidFill>
              <a:effectLst/>
              <a:latin typeface="latoregular"/>
            </a:endParaRPr>
          </a:p>
          <a:p>
            <a:pPr marL="0" indent="0">
              <a:buNone/>
            </a:pPr>
            <a:endParaRPr lang="nl-BE" dirty="0"/>
          </a:p>
        </p:txBody>
      </p:sp>
      <p:pic>
        <p:nvPicPr>
          <p:cNvPr id="4" name="Afbeelding 3">
            <a:extLst>
              <a:ext uri="{FF2B5EF4-FFF2-40B4-BE49-F238E27FC236}">
                <a16:creationId xmlns:a16="http://schemas.microsoft.com/office/drawing/2014/main" id="{59D3622F-155D-469E-98DA-8F3D298C16EC}"/>
              </a:ext>
            </a:extLst>
          </p:cNvPr>
          <p:cNvPicPr>
            <a:picLocks noChangeAspect="1"/>
          </p:cNvPicPr>
          <p:nvPr/>
        </p:nvPicPr>
        <p:blipFill>
          <a:blip r:embed="rId2"/>
          <a:stretch>
            <a:fillRect/>
          </a:stretch>
        </p:blipFill>
        <p:spPr>
          <a:xfrm>
            <a:off x="3626905" y="801456"/>
            <a:ext cx="346825" cy="359437"/>
          </a:xfrm>
          <a:prstGeom prst="rect">
            <a:avLst/>
          </a:prstGeom>
        </p:spPr>
      </p:pic>
    </p:spTree>
    <p:extLst>
      <p:ext uri="{BB962C8B-B14F-4D97-AF65-F5344CB8AC3E}">
        <p14:creationId xmlns:p14="http://schemas.microsoft.com/office/powerpoint/2010/main" val="843143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3FDEA5-F75E-4424-AFDC-BA6BBC3632EF}"/>
              </a:ext>
            </a:extLst>
          </p:cNvPr>
          <p:cNvSpPr>
            <a:spLocks noGrp="1"/>
          </p:cNvSpPr>
          <p:nvPr>
            <p:ph type="title"/>
          </p:nvPr>
        </p:nvSpPr>
        <p:spPr/>
        <p:txBody>
          <a:bodyPr>
            <a:normAutofit fontScale="90000"/>
          </a:bodyPr>
          <a:lstStyle/>
          <a:p>
            <a:r>
              <a:rPr lang="nl-BE" b="0" i="0" dirty="0">
                <a:solidFill>
                  <a:srgbClr val="333333"/>
                </a:solidFill>
                <a:effectLst/>
                <a:latin typeface="latoregular"/>
              </a:rPr>
              <a:t>De principes van </a:t>
            </a:r>
            <a:r>
              <a:rPr lang="nl-BE" b="1" i="0" dirty="0">
                <a:solidFill>
                  <a:srgbClr val="333333"/>
                </a:solidFill>
                <a:effectLst/>
                <a:latin typeface="latoregular"/>
              </a:rPr>
              <a:t>H</a:t>
            </a:r>
            <a:r>
              <a:rPr lang="nl-BE" b="0" i="0" dirty="0">
                <a:solidFill>
                  <a:srgbClr val="333333"/>
                </a:solidFill>
                <a:effectLst/>
                <a:latin typeface="latoregular"/>
              </a:rPr>
              <a:t>andelings</a:t>
            </a:r>
            <a:r>
              <a:rPr lang="nl-BE" b="1" i="0" dirty="0">
                <a:solidFill>
                  <a:srgbClr val="333333"/>
                </a:solidFill>
                <a:effectLst/>
                <a:latin typeface="latoregular"/>
              </a:rPr>
              <a:t>g</a:t>
            </a:r>
            <a:r>
              <a:rPr lang="nl-BE" b="0" i="0" dirty="0">
                <a:solidFill>
                  <a:srgbClr val="333333"/>
                </a:solidFill>
                <a:effectLst/>
                <a:latin typeface="latoregular"/>
              </a:rPr>
              <a:t>ericht </a:t>
            </a:r>
            <a:r>
              <a:rPr lang="nl-BE" b="1" i="0" dirty="0">
                <a:solidFill>
                  <a:srgbClr val="333333"/>
                </a:solidFill>
                <a:effectLst/>
                <a:latin typeface="latoregular"/>
              </a:rPr>
              <a:t>w</a:t>
            </a:r>
            <a:r>
              <a:rPr lang="nl-BE" b="0" i="0" dirty="0">
                <a:solidFill>
                  <a:srgbClr val="333333"/>
                </a:solidFill>
                <a:effectLst/>
                <a:latin typeface="latoregular"/>
              </a:rPr>
              <a:t>erken (HGW) vormen de leidraad:</a:t>
            </a:r>
            <a:endParaRPr lang="nl-BE" dirty="0"/>
          </a:p>
        </p:txBody>
      </p:sp>
      <p:sp>
        <p:nvSpPr>
          <p:cNvPr id="3" name="Tijdelijke aanduiding voor inhoud 2">
            <a:extLst>
              <a:ext uri="{FF2B5EF4-FFF2-40B4-BE49-F238E27FC236}">
                <a16:creationId xmlns:a16="http://schemas.microsoft.com/office/drawing/2014/main" id="{D7A49E76-3EA7-4241-89A8-67036E42AE67}"/>
              </a:ext>
            </a:extLst>
          </p:cNvPr>
          <p:cNvSpPr>
            <a:spLocks noGrp="1"/>
          </p:cNvSpPr>
          <p:nvPr>
            <p:ph idx="1"/>
          </p:nvPr>
        </p:nvSpPr>
        <p:spPr>
          <a:xfrm>
            <a:off x="677334" y="1753299"/>
            <a:ext cx="8596668" cy="4882393"/>
          </a:xfrm>
        </p:spPr>
        <p:txBody>
          <a:bodyPr>
            <a:normAutofit lnSpcReduction="10000"/>
          </a:bodyPr>
          <a:lstStyle/>
          <a:p>
            <a:r>
              <a:rPr lang="nl-BE" b="0" i="0" dirty="0">
                <a:solidFill>
                  <a:schemeClr val="tx1"/>
                </a:solidFill>
                <a:effectLst/>
                <a:latin typeface="latoregular"/>
              </a:rPr>
              <a:t>De onderwijsbehoeften van onze kleuters staan centraal. Hierbij vragen we ons af wat uw kind nodig heeft om doelen te bereiken.</a:t>
            </a:r>
          </a:p>
          <a:p>
            <a:r>
              <a:rPr lang="nl-BE" b="0" i="0" dirty="0">
                <a:solidFill>
                  <a:schemeClr val="tx1"/>
                </a:solidFill>
                <a:effectLst/>
                <a:latin typeface="latoregular"/>
              </a:rPr>
              <a:t>Afstemming en wisselwerking tussen kleuters, leerkrachten, ouders en de school verbetert de aanpak. De juffen en meesters spelen een belangrijke rol bij de positieve ontwikkeling van uw kind. Zij zijn dan ook het eerste aanspreekpunt bij eventuele bezorgdheden.</a:t>
            </a:r>
          </a:p>
          <a:p>
            <a:r>
              <a:rPr lang="nl-BE" b="0" i="0" dirty="0">
                <a:solidFill>
                  <a:schemeClr val="tx1"/>
                </a:solidFill>
                <a:effectLst/>
                <a:latin typeface="latoregular"/>
              </a:rPr>
              <a:t>De focus ligt op de positieve aspecten van kleuters, leerkrachten, de school en de ouders. Dat neemt de kleuterjuf mee in het plan van aanpak.</a:t>
            </a:r>
          </a:p>
          <a:p>
            <a:r>
              <a:rPr lang="nl-BE" b="0" i="0" dirty="0">
                <a:solidFill>
                  <a:schemeClr val="tx1"/>
                </a:solidFill>
                <a:effectLst/>
                <a:latin typeface="latoregular"/>
              </a:rPr>
              <a:t>Samenwerken met kinderen, leerkrachten, de school, CLB en de ouders is noodzakelijk. Een open en opbouwende communicatie is cruciaal. Daarom vragen wij U om uw vragen en bezorgheden onmiddellijk kenbaar te maken. Stel niet uit! </a:t>
            </a:r>
          </a:p>
          <a:p>
            <a:r>
              <a:rPr lang="nl-BE" b="0" i="0" dirty="0">
                <a:solidFill>
                  <a:schemeClr val="tx1"/>
                </a:solidFill>
                <a:effectLst/>
                <a:latin typeface="latoregular"/>
              </a:rPr>
              <a:t>Onze school formuleert doelen en bekijkt wat er nodig is om die doelen te bereiken. We investeren ook voortdurend in de nieuwste en beste leermethodes, die aansluiten bij het nieuwe leerplan (ZILL).</a:t>
            </a:r>
          </a:p>
          <a:p>
            <a:r>
              <a:rPr lang="nl-BE" b="0" i="0" dirty="0">
                <a:solidFill>
                  <a:schemeClr val="tx1"/>
                </a:solidFill>
                <a:effectLst/>
                <a:latin typeface="latoregular"/>
              </a:rPr>
              <a:t>Wij werken systematisch, in stappen en transparant.</a:t>
            </a:r>
          </a:p>
          <a:p>
            <a:endParaRPr lang="nl-BE" b="0" i="0" dirty="0">
              <a:solidFill>
                <a:srgbClr val="7C7C7C"/>
              </a:solidFill>
              <a:effectLst/>
              <a:latin typeface="latoregular"/>
            </a:endParaRPr>
          </a:p>
          <a:p>
            <a:endParaRPr lang="nl-BE" b="0" i="0" dirty="0">
              <a:solidFill>
                <a:srgbClr val="7C7C7C"/>
              </a:solidFill>
              <a:effectLst/>
              <a:latin typeface="Roboto" panose="02000000000000000000" pitchFamily="2" charset="0"/>
            </a:endParaRPr>
          </a:p>
          <a:p>
            <a:endParaRPr lang="nl-BE" b="0" i="0" dirty="0">
              <a:solidFill>
                <a:srgbClr val="7C7C7C"/>
              </a:solidFill>
              <a:effectLst/>
              <a:latin typeface="Roboto" panose="02000000000000000000" pitchFamily="2" charset="0"/>
            </a:endParaRPr>
          </a:p>
          <a:p>
            <a:endParaRPr lang="nl-BE" b="0" i="0" dirty="0">
              <a:solidFill>
                <a:srgbClr val="7C7C7C"/>
              </a:solidFill>
              <a:effectLst/>
              <a:latin typeface="Roboto" panose="02000000000000000000" pitchFamily="2" charset="0"/>
            </a:endParaRPr>
          </a:p>
          <a:p>
            <a:endParaRPr lang="nl-BE" b="0" i="0" dirty="0">
              <a:solidFill>
                <a:srgbClr val="7C7C7C"/>
              </a:solidFill>
              <a:effectLst/>
              <a:latin typeface="Roboto" panose="02000000000000000000" pitchFamily="2" charset="0"/>
            </a:endParaRPr>
          </a:p>
          <a:p>
            <a:endParaRPr lang="nl-BE" b="0" i="0" dirty="0">
              <a:solidFill>
                <a:srgbClr val="7C7C7C"/>
              </a:solidFill>
              <a:effectLst/>
              <a:latin typeface="Roboto" panose="02000000000000000000" pitchFamily="2" charset="0"/>
            </a:endParaRPr>
          </a:p>
          <a:p>
            <a:endParaRPr lang="nl-BE" b="0" i="0" dirty="0">
              <a:solidFill>
                <a:srgbClr val="7C7C7C"/>
              </a:solidFill>
              <a:effectLst/>
              <a:latin typeface="Roboto" panose="02000000000000000000" pitchFamily="2" charset="0"/>
            </a:endParaRPr>
          </a:p>
          <a:p>
            <a:endParaRPr lang="nl-BE" dirty="0"/>
          </a:p>
        </p:txBody>
      </p:sp>
      <p:pic>
        <p:nvPicPr>
          <p:cNvPr id="4" name="Afbeelding 3">
            <a:extLst>
              <a:ext uri="{FF2B5EF4-FFF2-40B4-BE49-F238E27FC236}">
                <a16:creationId xmlns:a16="http://schemas.microsoft.com/office/drawing/2014/main" id="{47846013-644D-4FDA-8517-779434DAA954}"/>
              </a:ext>
            </a:extLst>
          </p:cNvPr>
          <p:cNvPicPr>
            <a:picLocks noChangeAspect="1"/>
          </p:cNvPicPr>
          <p:nvPr/>
        </p:nvPicPr>
        <p:blipFill>
          <a:blip r:embed="rId2"/>
          <a:stretch>
            <a:fillRect/>
          </a:stretch>
        </p:blipFill>
        <p:spPr>
          <a:xfrm>
            <a:off x="2258475" y="1270000"/>
            <a:ext cx="282069" cy="292326"/>
          </a:xfrm>
          <a:prstGeom prst="rect">
            <a:avLst/>
          </a:prstGeom>
        </p:spPr>
      </p:pic>
    </p:spTree>
    <p:extLst>
      <p:ext uri="{BB962C8B-B14F-4D97-AF65-F5344CB8AC3E}">
        <p14:creationId xmlns:p14="http://schemas.microsoft.com/office/powerpoint/2010/main" val="2975750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C6D12B-1510-4C8F-92EB-F15D6684BBC3}"/>
              </a:ext>
            </a:extLst>
          </p:cNvPr>
          <p:cNvSpPr>
            <a:spLocks noGrp="1"/>
          </p:cNvSpPr>
          <p:nvPr>
            <p:ph type="title"/>
          </p:nvPr>
        </p:nvSpPr>
        <p:spPr/>
        <p:txBody>
          <a:bodyPr>
            <a:normAutofit/>
          </a:bodyPr>
          <a:lstStyle/>
          <a:p>
            <a:r>
              <a:rPr lang="nl-BE" sz="4000" b="0" i="0" dirty="0">
                <a:solidFill>
                  <a:schemeClr val="tx1"/>
                </a:solidFill>
                <a:effectLst/>
                <a:latin typeface="Roboto" panose="02000000000000000000" pitchFamily="2" charset="0"/>
              </a:rPr>
              <a:t>zorgcontinuüm</a:t>
            </a:r>
            <a:endParaRPr lang="nl-BE" sz="4000" dirty="0">
              <a:solidFill>
                <a:schemeClr val="tx1"/>
              </a:solidFill>
            </a:endParaRPr>
          </a:p>
        </p:txBody>
      </p:sp>
      <p:sp>
        <p:nvSpPr>
          <p:cNvPr id="3" name="Tijdelijke aanduiding voor inhoud 2">
            <a:extLst>
              <a:ext uri="{FF2B5EF4-FFF2-40B4-BE49-F238E27FC236}">
                <a16:creationId xmlns:a16="http://schemas.microsoft.com/office/drawing/2014/main" id="{09C65392-8C42-47EC-8B2A-0407014B1F70}"/>
              </a:ext>
            </a:extLst>
          </p:cNvPr>
          <p:cNvSpPr>
            <a:spLocks noGrp="1"/>
          </p:cNvSpPr>
          <p:nvPr>
            <p:ph idx="1"/>
          </p:nvPr>
        </p:nvSpPr>
        <p:spPr>
          <a:xfrm>
            <a:off x="677334" y="1694577"/>
            <a:ext cx="8596668" cy="4346786"/>
          </a:xfrm>
        </p:spPr>
        <p:txBody>
          <a:bodyPr/>
          <a:lstStyle/>
          <a:p>
            <a:r>
              <a:rPr lang="nl-BE" b="0" i="0" dirty="0">
                <a:solidFill>
                  <a:schemeClr val="tx1"/>
                </a:solidFill>
                <a:effectLst/>
                <a:latin typeface="latoregular"/>
              </a:rPr>
              <a:t>Het M-decreet stelt dat het de taak van de school is om een zorgcontinuüm uit te bouwen. Het gaat om een zorgbeleid waarin wij als school 3 fases doorlopen om samen met het CLB en de ouders zo goed mogelijk voor de leerlingen te zorgen:</a:t>
            </a:r>
            <a:endParaRPr lang="nl-BE" dirty="0">
              <a:solidFill>
                <a:schemeClr val="tx1"/>
              </a:solidFill>
              <a:latin typeface="latoregular"/>
            </a:endParaRPr>
          </a:p>
        </p:txBody>
      </p:sp>
      <p:pic>
        <p:nvPicPr>
          <p:cNvPr id="4" name="Afbeelding 3">
            <a:extLst>
              <a:ext uri="{FF2B5EF4-FFF2-40B4-BE49-F238E27FC236}">
                <a16:creationId xmlns:a16="http://schemas.microsoft.com/office/drawing/2014/main" id="{155CF64E-5486-45F2-AB4E-4C8E7258E2D2}"/>
              </a:ext>
            </a:extLst>
          </p:cNvPr>
          <p:cNvPicPr>
            <a:picLocks noChangeAspect="1"/>
          </p:cNvPicPr>
          <p:nvPr/>
        </p:nvPicPr>
        <p:blipFill>
          <a:blip r:embed="rId2"/>
          <a:stretch>
            <a:fillRect/>
          </a:stretch>
        </p:blipFill>
        <p:spPr>
          <a:xfrm>
            <a:off x="983350" y="816638"/>
            <a:ext cx="346825" cy="359437"/>
          </a:xfrm>
          <a:prstGeom prst="rect">
            <a:avLst/>
          </a:prstGeom>
        </p:spPr>
      </p:pic>
      <p:pic>
        <p:nvPicPr>
          <p:cNvPr id="7" name="Afbeelding 6">
            <a:extLst>
              <a:ext uri="{FF2B5EF4-FFF2-40B4-BE49-F238E27FC236}">
                <a16:creationId xmlns:a16="http://schemas.microsoft.com/office/drawing/2014/main" id="{AC9E4A5A-D2F1-4B4E-80A1-5CBB3BAF3720}"/>
              </a:ext>
            </a:extLst>
          </p:cNvPr>
          <p:cNvPicPr>
            <a:picLocks noChangeAspect="1"/>
          </p:cNvPicPr>
          <p:nvPr/>
        </p:nvPicPr>
        <p:blipFill>
          <a:blip r:embed="rId3"/>
          <a:stretch>
            <a:fillRect/>
          </a:stretch>
        </p:blipFill>
        <p:spPr>
          <a:xfrm>
            <a:off x="2040098" y="3015377"/>
            <a:ext cx="6819900" cy="3467100"/>
          </a:xfrm>
          <a:prstGeom prst="rect">
            <a:avLst/>
          </a:prstGeom>
        </p:spPr>
      </p:pic>
    </p:spTree>
    <p:extLst>
      <p:ext uri="{BB962C8B-B14F-4D97-AF65-F5344CB8AC3E}">
        <p14:creationId xmlns:p14="http://schemas.microsoft.com/office/powerpoint/2010/main" val="1918282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B306D9-724F-47A4-ADF5-6D297D397F63}"/>
              </a:ext>
            </a:extLst>
          </p:cNvPr>
          <p:cNvSpPr>
            <a:spLocks noGrp="1"/>
          </p:cNvSpPr>
          <p:nvPr>
            <p:ph type="title"/>
          </p:nvPr>
        </p:nvSpPr>
        <p:spPr>
          <a:xfrm>
            <a:off x="707030" y="631986"/>
            <a:ext cx="8596668" cy="1320800"/>
          </a:xfrm>
        </p:spPr>
        <p:txBody>
          <a:bodyPr/>
          <a:lstStyle/>
          <a:p>
            <a:r>
              <a:rPr lang="nl-BE" dirty="0">
                <a:solidFill>
                  <a:srgbClr val="00B0F0"/>
                </a:solidFill>
              </a:rPr>
              <a:t>Fase 0 – Brede basiszorg</a:t>
            </a:r>
          </a:p>
        </p:txBody>
      </p:sp>
      <p:sp>
        <p:nvSpPr>
          <p:cNvPr id="3" name="Tijdelijke aanduiding voor inhoud 2">
            <a:extLst>
              <a:ext uri="{FF2B5EF4-FFF2-40B4-BE49-F238E27FC236}">
                <a16:creationId xmlns:a16="http://schemas.microsoft.com/office/drawing/2014/main" id="{1E8FF5D3-77D7-4621-8642-4DE46A1371CA}"/>
              </a:ext>
            </a:extLst>
          </p:cNvPr>
          <p:cNvSpPr>
            <a:spLocks noGrp="1"/>
          </p:cNvSpPr>
          <p:nvPr>
            <p:ph idx="1"/>
          </p:nvPr>
        </p:nvSpPr>
        <p:spPr>
          <a:xfrm>
            <a:off x="677334" y="2558641"/>
            <a:ext cx="8596668" cy="3607267"/>
          </a:xfrm>
        </p:spPr>
        <p:txBody>
          <a:bodyPr>
            <a:normAutofit lnSpcReduction="10000"/>
          </a:bodyPr>
          <a:lstStyle/>
          <a:p>
            <a:r>
              <a:rPr lang="nl-BE" b="0" i="0" dirty="0">
                <a:solidFill>
                  <a:schemeClr val="tx1"/>
                </a:solidFill>
                <a:effectLst/>
                <a:latin typeface="latoregular"/>
              </a:rPr>
              <a:t>Deze fase is de brede basiszorg en hierin bevinden zich het grootst aantal kleuters. Het omvat alles wat de school doet om alle kleuters te stimuleren in hun ontwikkeling. </a:t>
            </a:r>
          </a:p>
          <a:p>
            <a:r>
              <a:rPr lang="nl-BE" b="1" i="0" dirty="0">
                <a:solidFill>
                  <a:schemeClr val="tx1"/>
                </a:solidFill>
                <a:effectLst/>
                <a:latin typeface="latoregular"/>
              </a:rPr>
              <a:t>Leerkrachten</a:t>
            </a:r>
            <a:r>
              <a:rPr lang="nl-BE" b="0" i="0" dirty="0">
                <a:solidFill>
                  <a:schemeClr val="tx1"/>
                </a:solidFill>
                <a:effectLst/>
                <a:latin typeface="latoregular"/>
              </a:rPr>
              <a:t> bieden een positief, veilig en rijk leerklimaat, het leren is betekenisvol en er is een rijke ondersteuning en interactie met de leerlingen.</a:t>
            </a:r>
          </a:p>
          <a:p>
            <a:r>
              <a:rPr lang="nl-BE" b="0" i="0" dirty="0">
                <a:solidFill>
                  <a:schemeClr val="tx1"/>
                </a:solidFill>
                <a:effectLst/>
                <a:latin typeface="latoregular"/>
              </a:rPr>
              <a:t>Bij de voorbereiding van onze activiteiten wordt vertrokken vanuit de verschillen tussen kleuters en er wordt gestimuleerd, gedifferentieerd en geremedieerd in functie van de optimale ontwikkeling van alle kleuters. </a:t>
            </a:r>
          </a:p>
          <a:p>
            <a:r>
              <a:rPr lang="nl-BE" dirty="0">
                <a:solidFill>
                  <a:schemeClr val="tx1"/>
                </a:solidFill>
                <a:latin typeface="latoregular"/>
              </a:rPr>
              <a:t>Bijvoorbeeld</a:t>
            </a:r>
            <a:r>
              <a:rPr lang="nl-BE" b="0" i="0" dirty="0">
                <a:solidFill>
                  <a:schemeClr val="tx1"/>
                </a:solidFill>
                <a:effectLst/>
                <a:latin typeface="latoregular"/>
              </a:rPr>
              <a:t>: Doe-bord, Taalkastje, Fijne-motoriek-dozen, Smart-games, Verteldozen, ...</a:t>
            </a:r>
          </a:p>
          <a:p>
            <a:r>
              <a:rPr lang="nl-BE" b="0" i="0" dirty="0">
                <a:solidFill>
                  <a:schemeClr val="tx1"/>
                </a:solidFill>
                <a:effectLst/>
                <a:latin typeface="latoregular"/>
              </a:rPr>
              <a:t>Het </a:t>
            </a:r>
            <a:r>
              <a:rPr lang="nl-BE" b="1" i="0" dirty="0">
                <a:solidFill>
                  <a:schemeClr val="tx1"/>
                </a:solidFill>
                <a:effectLst/>
                <a:latin typeface="latoregular"/>
              </a:rPr>
              <a:t>zorgteam</a:t>
            </a:r>
            <a:r>
              <a:rPr lang="nl-BE" b="0" i="0" dirty="0">
                <a:solidFill>
                  <a:schemeClr val="tx1"/>
                </a:solidFill>
                <a:effectLst/>
                <a:latin typeface="latoregular"/>
              </a:rPr>
              <a:t> zit regelmatig samen om de kleuters systematisch op te volgen. </a:t>
            </a:r>
          </a:p>
          <a:p>
            <a:pPr marL="0" indent="0">
              <a:buNone/>
            </a:pPr>
            <a:endParaRPr lang="nl-BE" i="1" dirty="0">
              <a:solidFill>
                <a:schemeClr val="tx1"/>
              </a:solidFill>
              <a:latin typeface="latoregular"/>
            </a:endParaRPr>
          </a:p>
          <a:p>
            <a:endParaRPr lang="nl-BE" dirty="0">
              <a:solidFill>
                <a:schemeClr val="tx1"/>
              </a:solidFill>
              <a:latin typeface="latoregular"/>
            </a:endParaRPr>
          </a:p>
        </p:txBody>
      </p:sp>
      <p:pic>
        <p:nvPicPr>
          <p:cNvPr id="8" name="Afbeelding 7" descr="Afbeelding met tekst&#10;&#10;Automatisch gegenereerde beschrijving">
            <a:extLst>
              <a:ext uri="{FF2B5EF4-FFF2-40B4-BE49-F238E27FC236}">
                <a16:creationId xmlns:a16="http://schemas.microsoft.com/office/drawing/2014/main" id="{56E79967-985C-4C60-B4DB-F5C7D7D76646}"/>
              </a:ext>
            </a:extLst>
          </p:cNvPr>
          <p:cNvPicPr>
            <a:picLocks noChangeAspect="1"/>
          </p:cNvPicPr>
          <p:nvPr/>
        </p:nvPicPr>
        <p:blipFill>
          <a:blip r:embed="rId2"/>
          <a:stretch>
            <a:fillRect/>
          </a:stretch>
        </p:blipFill>
        <p:spPr>
          <a:xfrm>
            <a:off x="677334" y="1352965"/>
            <a:ext cx="1210189" cy="749165"/>
          </a:xfrm>
          <a:prstGeom prst="rect">
            <a:avLst/>
          </a:prstGeom>
        </p:spPr>
      </p:pic>
      <p:pic>
        <p:nvPicPr>
          <p:cNvPr id="5" name="Afbeelding 4">
            <a:extLst>
              <a:ext uri="{FF2B5EF4-FFF2-40B4-BE49-F238E27FC236}">
                <a16:creationId xmlns:a16="http://schemas.microsoft.com/office/drawing/2014/main" id="{FB13E11B-4DE1-4818-9FEA-08DE96E6ED38}"/>
              </a:ext>
            </a:extLst>
          </p:cNvPr>
          <p:cNvPicPr>
            <a:picLocks noChangeAspect="1"/>
          </p:cNvPicPr>
          <p:nvPr/>
        </p:nvPicPr>
        <p:blipFill>
          <a:blip r:embed="rId3"/>
          <a:stretch>
            <a:fillRect/>
          </a:stretch>
        </p:blipFill>
        <p:spPr>
          <a:xfrm>
            <a:off x="7646512" y="184506"/>
            <a:ext cx="4074132" cy="2071207"/>
          </a:xfrm>
          <a:prstGeom prst="rect">
            <a:avLst/>
          </a:prstGeom>
        </p:spPr>
      </p:pic>
    </p:spTree>
    <p:extLst>
      <p:ext uri="{BB962C8B-B14F-4D97-AF65-F5344CB8AC3E}">
        <p14:creationId xmlns:p14="http://schemas.microsoft.com/office/powerpoint/2010/main" val="2406969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945074-77F5-4E41-83DF-EE13CCAA4538}"/>
              </a:ext>
            </a:extLst>
          </p:cNvPr>
          <p:cNvSpPr>
            <a:spLocks noGrp="1"/>
          </p:cNvSpPr>
          <p:nvPr>
            <p:ph type="title"/>
          </p:nvPr>
        </p:nvSpPr>
        <p:spPr/>
        <p:txBody>
          <a:bodyPr/>
          <a:lstStyle/>
          <a:p>
            <a:r>
              <a:rPr lang="nl-BE" dirty="0">
                <a:solidFill>
                  <a:schemeClr val="accent3"/>
                </a:solidFill>
              </a:rPr>
              <a:t>Fase 1 – Verhoogde zorg</a:t>
            </a:r>
          </a:p>
        </p:txBody>
      </p:sp>
      <p:sp>
        <p:nvSpPr>
          <p:cNvPr id="3" name="Tijdelijke aanduiding voor inhoud 2">
            <a:extLst>
              <a:ext uri="{FF2B5EF4-FFF2-40B4-BE49-F238E27FC236}">
                <a16:creationId xmlns:a16="http://schemas.microsoft.com/office/drawing/2014/main" id="{B4ECEFAC-3AF8-4F55-81D7-15D05C913AD6}"/>
              </a:ext>
            </a:extLst>
          </p:cNvPr>
          <p:cNvSpPr>
            <a:spLocks noGrp="1"/>
          </p:cNvSpPr>
          <p:nvPr>
            <p:ph idx="1"/>
          </p:nvPr>
        </p:nvSpPr>
        <p:spPr>
          <a:xfrm>
            <a:off x="677334" y="2160589"/>
            <a:ext cx="8596668" cy="4087811"/>
          </a:xfrm>
        </p:spPr>
        <p:txBody>
          <a:bodyPr>
            <a:normAutofit fontScale="62500" lnSpcReduction="20000"/>
          </a:bodyPr>
          <a:lstStyle/>
          <a:p>
            <a:r>
              <a:rPr lang="nl-BE" b="0" i="0" dirty="0">
                <a:solidFill>
                  <a:schemeClr val="tx1"/>
                </a:solidFill>
                <a:effectLst/>
                <a:latin typeface="latoregular"/>
              </a:rPr>
              <a:t>Sommige kleuters hebben meer nodig dan enkel deze brede basiszorg. </a:t>
            </a:r>
          </a:p>
          <a:p>
            <a:pPr algn="l" rtl="0" fontAlgn="base"/>
            <a:r>
              <a:rPr lang="nl-BE" b="0" i="0" dirty="0">
                <a:solidFill>
                  <a:schemeClr val="tx1"/>
                </a:solidFill>
                <a:effectLst/>
                <a:latin typeface="latoregular"/>
              </a:rPr>
              <a:t>Deze kleuters hebben nood aan een bepaalde aanpak of bepaalde maatregelen/aanpassingen om kwaliteitsvol onderwijs te kunnen volgen, gericht op het blijven aansluiten bij de klasgroep. </a:t>
            </a:r>
          </a:p>
          <a:p>
            <a:pPr algn="l" rtl="0" fontAlgn="base"/>
            <a:r>
              <a:rPr lang="nl-BE" dirty="0">
                <a:solidFill>
                  <a:schemeClr val="tx1"/>
                </a:solidFill>
                <a:latin typeface="latoregular"/>
              </a:rPr>
              <a:t>Extra oefenmomenten inlassen bij zorgjuf of klasjuf</a:t>
            </a:r>
            <a:endParaRPr lang="nl-BE" b="0" i="0" dirty="0">
              <a:solidFill>
                <a:schemeClr val="tx1"/>
              </a:solidFill>
              <a:effectLst/>
              <a:latin typeface="latoregular"/>
            </a:endParaRPr>
          </a:p>
          <a:p>
            <a:pPr algn="l" rtl="0" fontAlgn="base"/>
            <a:r>
              <a:rPr lang="nl-BE" b="0" i="0" dirty="0">
                <a:solidFill>
                  <a:schemeClr val="tx1"/>
                </a:solidFill>
                <a:effectLst/>
                <a:latin typeface="latoregular"/>
              </a:rPr>
              <a:t>Concrete voorbeelden: </a:t>
            </a:r>
          </a:p>
          <a:p>
            <a:pPr lvl="1" fontAlgn="base"/>
            <a:r>
              <a:rPr lang="nl-BE" b="0" i="0" dirty="0">
                <a:solidFill>
                  <a:schemeClr val="tx1"/>
                </a:solidFill>
                <a:effectLst/>
                <a:latin typeface="latoregular"/>
              </a:rPr>
              <a:t>Taal </a:t>
            </a:r>
            <a:br>
              <a:rPr lang="nl-BE" b="0" i="0" dirty="0">
                <a:solidFill>
                  <a:schemeClr val="tx1"/>
                </a:solidFill>
                <a:effectLst/>
                <a:latin typeface="latoregular"/>
              </a:rPr>
            </a:br>
            <a:r>
              <a:rPr lang="nl-BE" b="0" i="0" dirty="0">
                <a:solidFill>
                  <a:schemeClr val="tx1"/>
                </a:solidFill>
                <a:effectLst/>
                <a:latin typeface="latoregular"/>
              </a:rPr>
              <a:t>Tijdens observatiemomenten merken we op dat je kleuter een beperkte woordenschat heeft, problemen heeft met zinsbouw, moeite heeft met rijmen ...</a:t>
            </a:r>
            <a:br>
              <a:rPr lang="nl-BE" b="0" i="0" dirty="0">
                <a:solidFill>
                  <a:schemeClr val="tx1"/>
                </a:solidFill>
                <a:effectLst/>
                <a:latin typeface="latoregular"/>
              </a:rPr>
            </a:br>
            <a:r>
              <a:rPr lang="nl-BE" b="0" i="0" dirty="0">
                <a:solidFill>
                  <a:schemeClr val="tx1"/>
                </a:solidFill>
                <a:effectLst/>
                <a:latin typeface="latoregular"/>
              </a:rPr>
              <a:t>De klasjuf of zorgjuf gaat je kleuter individueel of in een klein gemengd groepje extra oefenkansen geven met verteldozen, taalkastje, rijmspelletjes ...</a:t>
            </a:r>
          </a:p>
          <a:p>
            <a:pPr lvl="1" fontAlgn="base"/>
            <a:r>
              <a:rPr lang="nl-BE" b="0" i="0" dirty="0">
                <a:solidFill>
                  <a:schemeClr val="tx1"/>
                </a:solidFill>
                <a:effectLst/>
                <a:latin typeface="latoregular"/>
              </a:rPr>
              <a:t>Fijne motoriek/pengreep</a:t>
            </a:r>
            <a:br>
              <a:rPr lang="nl-BE" b="0" i="0" dirty="0">
                <a:solidFill>
                  <a:schemeClr val="tx1"/>
                </a:solidFill>
                <a:effectLst/>
                <a:latin typeface="latoregular"/>
              </a:rPr>
            </a:br>
            <a:r>
              <a:rPr lang="nl-BE" b="0" i="0" dirty="0">
                <a:solidFill>
                  <a:schemeClr val="tx1"/>
                </a:solidFill>
                <a:effectLst/>
                <a:latin typeface="latoregular"/>
              </a:rPr>
              <a:t>Tijdens observatiemomenten merken we op dat je kleuter zijn fijn motorische vaardigheden nog stroef en ongecoördineerd verlopen: openen en sluiten van jas is moeilijk, kan niet op lijn knippen, krampachtige pengreep ...</a:t>
            </a:r>
            <a:br>
              <a:rPr lang="nl-BE" b="0" i="0" dirty="0">
                <a:solidFill>
                  <a:schemeClr val="tx1"/>
                </a:solidFill>
                <a:effectLst/>
                <a:latin typeface="latoregular"/>
              </a:rPr>
            </a:br>
            <a:r>
              <a:rPr lang="nl-BE" b="0" i="0" dirty="0">
                <a:solidFill>
                  <a:schemeClr val="tx1"/>
                </a:solidFill>
                <a:effectLst/>
                <a:latin typeface="latoregular"/>
              </a:rPr>
              <a:t>Met behulp van vingerspelletjes, meeknipschaar, fijne motoriek dozen, hulpstukje voor de juiste pengreep enz. zorgt de klasjuf of zorgjuf voor een specifiek aanbod afgestemd op de individuele behoefte van je kleuter. </a:t>
            </a:r>
          </a:p>
          <a:p>
            <a:pPr lvl="1" fontAlgn="base"/>
            <a:r>
              <a:rPr lang="nl-BE" b="0" i="0" dirty="0">
                <a:solidFill>
                  <a:schemeClr val="tx1"/>
                </a:solidFill>
                <a:effectLst/>
                <a:latin typeface="latoregular"/>
              </a:rPr>
              <a:t>Leervoorsprong</a:t>
            </a:r>
            <a:br>
              <a:rPr lang="nl-BE" b="0" i="0" dirty="0">
                <a:solidFill>
                  <a:schemeClr val="tx1"/>
                </a:solidFill>
                <a:effectLst/>
                <a:latin typeface="latoregular"/>
              </a:rPr>
            </a:br>
            <a:r>
              <a:rPr lang="nl-BE" b="0" i="0" dirty="0">
                <a:solidFill>
                  <a:schemeClr val="tx1"/>
                </a:solidFill>
                <a:effectLst/>
                <a:latin typeface="latoregular"/>
              </a:rPr>
              <a:t>Sommige kleuters hebben nood aan meer uitdaging. We bieden </a:t>
            </a:r>
            <a:r>
              <a:rPr lang="nl-BE" b="0" i="0">
                <a:solidFill>
                  <a:schemeClr val="tx1"/>
                </a:solidFill>
                <a:effectLst/>
                <a:latin typeface="latoregular"/>
              </a:rPr>
              <a:t>extra stimulus </a:t>
            </a:r>
            <a:r>
              <a:rPr lang="nl-BE" b="0" i="0" dirty="0">
                <a:solidFill>
                  <a:schemeClr val="tx1"/>
                </a:solidFill>
                <a:effectLst/>
                <a:latin typeface="latoregular"/>
              </a:rPr>
              <a:t>aan in de vorm van Smartgames, </a:t>
            </a:r>
            <a:r>
              <a:rPr lang="nl-BE" b="0" i="0" dirty="0" err="1">
                <a:solidFill>
                  <a:schemeClr val="tx1"/>
                </a:solidFill>
                <a:effectLst/>
                <a:latin typeface="latoregular"/>
              </a:rPr>
              <a:t>Bee</a:t>
            </a:r>
            <a:r>
              <a:rPr lang="nl-BE" b="0" i="0" dirty="0">
                <a:solidFill>
                  <a:schemeClr val="tx1"/>
                </a:solidFill>
                <a:effectLst/>
                <a:latin typeface="latoregular"/>
              </a:rPr>
              <a:t>-Bot, techniekkoffers, …</a:t>
            </a:r>
          </a:p>
          <a:p>
            <a:pPr lvl="1" fontAlgn="base"/>
            <a:endParaRPr lang="nl-BE" b="0" i="0" dirty="0">
              <a:solidFill>
                <a:schemeClr val="tx1"/>
              </a:solidFill>
              <a:effectLst/>
              <a:latin typeface="latoregular"/>
            </a:endParaRPr>
          </a:p>
          <a:p>
            <a:pPr algn="l" rtl="0" fontAlgn="base"/>
            <a:r>
              <a:rPr lang="nl-BE" b="0" i="0" dirty="0">
                <a:solidFill>
                  <a:schemeClr val="tx1"/>
                </a:solidFill>
                <a:effectLst/>
                <a:latin typeface="latoregular"/>
              </a:rPr>
              <a:t>Dit gebeurt altijd in overleg met het </a:t>
            </a:r>
            <a:r>
              <a:rPr lang="nl-BE" b="1" i="0" dirty="0">
                <a:solidFill>
                  <a:schemeClr val="tx1"/>
                </a:solidFill>
                <a:effectLst/>
                <a:latin typeface="latoregular"/>
              </a:rPr>
              <a:t>zorgteam</a:t>
            </a:r>
            <a:r>
              <a:rPr lang="nl-BE" b="0" i="0" dirty="0">
                <a:solidFill>
                  <a:schemeClr val="tx1"/>
                </a:solidFill>
                <a:effectLst/>
                <a:latin typeface="latoregular"/>
              </a:rPr>
              <a:t>. Tijdens dat overleg wordt besproken met welk doel, welke actie en door wie mogelijke maatregelen uitgevoerd worden (leerkracht, </a:t>
            </a:r>
            <a:r>
              <a:rPr lang="nl-BE" b="0" i="0" dirty="0" err="1">
                <a:solidFill>
                  <a:schemeClr val="tx1"/>
                </a:solidFill>
                <a:effectLst/>
                <a:latin typeface="latoregular"/>
              </a:rPr>
              <a:t>zorgjuf</a:t>
            </a:r>
            <a:r>
              <a:rPr lang="nl-BE" b="0" i="0" dirty="0">
                <a:solidFill>
                  <a:schemeClr val="tx1"/>
                </a:solidFill>
                <a:effectLst/>
                <a:latin typeface="latoregular"/>
              </a:rPr>
              <a:t>, </a:t>
            </a:r>
            <a:r>
              <a:rPr lang="nl-BE" b="0" i="0" dirty="0" err="1">
                <a:solidFill>
                  <a:schemeClr val="tx1"/>
                </a:solidFill>
                <a:effectLst/>
                <a:latin typeface="latoregular"/>
              </a:rPr>
              <a:t>turnjuf</a:t>
            </a:r>
            <a:r>
              <a:rPr lang="nl-BE" b="0" i="0" dirty="0">
                <a:solidFill>
                  <a:schemeClr val="tx1"/>
                </a:solidFill>
                <a:effectLst/>
                <a:latin typeface="latoregular"/>
              </a:rPr>
              <a:t>, zorgcoördinator, ...)</a:t>
            </a:r>
          </a:p>
          <a:p>
            <a:endParaRPr lang="nl-BE" dirty="0"/>
          </a:p>
        </p:txBody>
      </p:sp>
      <p:pic>
        <p:nvPicPr>
          <p:cNvPr id="5" name="Afbeelding 4" descr="Afbeelding met tekst&#10;&#10;Automatisch gegenereerde beschrijving">
            <a:extLst>
              <a:ext uri="{FF2B5EF4-FFF2-40B4-BE49-F238E27FC236}">
                <a16:creationId xmlns:a16="http://schemas.microsoft.com/office/drawing/2014/main" id="{D2CB4FC5-C2F3-4A50-AEB2-E55A97BE0894}"/>
              </a:ext>
            </a:extLst>
          </p:cNvPr>
          <p:cNvPicPr>
            <a:picLocks noChangeAspect="1"/>
          </p:cNvPicPr>
          <p:nvPr/>
        </p:nvPicPr>
        <p:blipFill>
          <a:blip r:embed="rId2"/>
          <a:stretch>
            <a:fillRect/>
          </a:stretch>
        </p:blipFill>
        <p:spPr>
          <a:xfrm>
            <a:off x="677333" y="1300294"/>
            <a:ext cx="1274053" cy="745201"/>
          </a:xfrm>
          <a:prstGeom prst="rect">
            <a:avLst/>
          </a:prstGeom>
        </p:spPr>
      </p:pic>
      <p:pic>
        <p:nvPicPr>
          <p:cNvPr id="4" name="Afbeelding 3">
            <a:extLst>
              <a:ext uri="{FF2B5EF4-FFF2-40B4-BE49-F238E27FC236}">
                <a16:creationId xmlns:a16="http://schemas.microsoft.com/office/drawing/2014/main" id="{9BCE2EF3-B1AE-44C0-A48D-FD385D1D9E6F}"/>
              </a:ext>
            </a:extLst>
          </p:cNvPr>
          <p:cNvPicPr>
            <a:picLocks noChangeAspect="1"/>
          </p:cNvPicPr>
          <p:nvPr/>
        </p:nvPicPr>
        <p:blipFill>
          <a:blip r:embed="rId3"/>
          <a:stretch>
            <a:fillRect/>
          </a:stretch>
        </p:blipFill>
        <p:spPr>
          <a:xfrm>
            <a:off x="7672366" y="263884"/>
            <a:ext cx="4078577" cy="2072820"/>
          </a:xfrm>
          <a:prstGeom prst="rect">
            <a:avLst/>
          </a:prstGeom>
        </p:spPr>
      </p:pic>
    </p:spTree>
    <p:extLst>
      <p:ext uri="{BB962C8B-B14F-4D97-AF65-F5344CB8AC3E}">
        <p14:creationId xmlns:p14="http://schemas.microsoft.com/office/powerpoint/2010/main" val="299722558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5685</TotalTime>
  <Words>1771</Words>
  <Application>Microsoft Office PowerPoint</Application>
  <PresentationFormat>Breedbeeld</PresentationFormat>
  <Paragraphs>88</Paragraphs>
  <Slides>13</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13</vt:i4>
      </vt:variant>
    </vt:vector>
  </HeadingPairs>
  <TitlesOfParts>
    <vt:vector size="19" baseType="lpstr">
      <vt:lpstr>Arial</vt:lpstr>
      <vt:lpstr>latoregular</vt:lpstr>
      <vt:lpstr>Roboto</vt:lpstr>
      <vt:lpstr>Trebuchet MS</vt:lpstr>
      <vt:lpstr>Wingdings 3</vt:lpstr>
      <vt:lpstr>Facet</vt:lpstr>
      <vt:lpstr>ZORG OP MAAT!</vt:lpstr>
      <vt:lpstr>Welbevinden</vt:lpstr>
      <vt:lpstr>Veilig en positief klasklimaat. </vt:lpstr>
      <vt:lpstr>Talenten ontdekken en benutten</vt:lpstr>
      <vt:lpstr>Differentiëren</vt:lpstr>
      <vt:lpstr>De principes van Handelingsgericht werken (HGW) vormen de leidraad:</vt:lpstr>
      <vt:lpstr>zorgcontinuüm</vt:lpstr>
      <vt:lpstr>Fase 0 – Brede basiszorg</vt:lpstr>
      <vt:lpstr>Fase 1 – Verhoogde zorg</vt:lpstr>
      <vt:lpstr>Fase 2 – Uitbreiding van de zorg </vt:lpstr>
      <vt:lpstr>Fase 3 – School op maat of IAC </vt:lpstr>
      <vt:lpstr>Al onze leerlingen verdienen de nodige ondersteuning</vt:lpstr>
      <vt:lpstr>Samen dragen wij zorg voor uw kind!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ZORG OP MAAT!</dc:title>
  <dc:creator>nora neyens</dc:creator>
  <cp:lastModifiedBy>nora neyens</cp:lastModifiedBy>
  <cp:revision>28</cp:revision>
  <dcterms:created xsi:type="dcterms:W3CDTF">2021-07-14T20:15:03Z</dcterms:created>
  <dcterms:modified xsi:type="dcterms:W3CDTF">2021-08-27T13:45:00Z</dcterms:modified>
</cp:coreProperties>
</file>