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9" r:id="rId12"/>
  </p:sldIdLst>
  <p:sldSz cx="9144000" cy="5143500" type="screen16x9"/>
  <p:notesSz cx="51435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91" autoAdjust="0"/>
  </p:normalViewPr>
  <p:slideViewPr>
    <p:cSldViewPr>
      <p:cViewPr varScale="1">
        <p:scale>
          <a:sx n="78" d="100"/>
          <a:sy n="78" d="100"/>
        </p:scale>
        <p:origin x="3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cap="all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 cap="all">
                <a:latin typeface="Arial Black"/>
              </a:rPr>
              <a:t>KLICKA här FÖR ATT LÄGGA TILL RUBRIK</a:t>
            </a:r>
            <a:endParaRPr lang="sv-SE" sz="2800">
              <a:latin typeface="Arial Black"/>
            </a:endParaRPr>
          </a:p>
        </p:txBody>
      </p:sp>
      <p:pic>
        <p:nvPicPr>
          <p:cNvPr id="5" name="Bildobjekt 18"/>
          <p:cNvPicPr>
            <a:picLocks noChangeAspect="1"/>
          </p:cNvPicPr>
          <p:nvPr userDrawn="1"/>
        </p:nvPicPr>
        <p:blipFill>
          <a:blip r:embed="rId2"/>
          <a:srcRect l="1835" t="26230"/>
          <a:stretch/>
        </p:blipFill>
        <p:spPr bwMode="auto"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6" name="Subtitle 4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2847903" y="2785367"/>
            <a:ext cx="5761254" cy="421481"/>
          </a:xfrm>
          <a:prstGeom prst="rect">
            <a:avLst/>
          </a:prstGeom>
        </p:spPr>
        <p:txBody>
          <a:bodyPr wrap="none" lIns="0" rIns="0" anchor="b">
            <a:noAutofit/>
          </a:bodyPr>
          <a:lstStyle>
            <a:lvl1pPr marL="0" indent="0">
              <a:buFont typeface="Wingdings"/>
              <a:buNone/>
              <a:defRPr sz="1600" cap="all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våradig rubrik och innehåll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Tvåradersrubrik"/>
          <p:cNvSpPr>
            <a:spLocks noGrp="1"/>
          </p:cNvSpPr>
          <p:nvPr>
            <p:ph type="title" hasCustomPrompt="1"/>
          </p:nvPr>
        </p:nvSpPr>
        <p:spPr bwMode="auto">
          <a:xfrm>
            <a:off x="687972" y="906380"/>
            <a:ext cx="7771816" cy="860400"/>
          </a:xfrm>
        </p:spPr>
        <p:txBody>
          <a:bodyPr lIns="0" rIns="0" numCol="1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87972" y="1828800"/>
            <a:ext cx="7771815" cy="316357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radig rubrik och innehåll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enradig rubriktext"/>
          <p:cNvSpPr>
            <a:spLocks noGrp="1"/>
          </p:cNvSpPr>
          <p:nvPr>
            <p:ph type="title" hasCustomPrompt="1"/>
          </p:nvPr>
        </p:nvSpPr>
        <p:spPr bwMode="auto">
          <a:xfrm>
            <a:off x="687972" y="906380"/>
            <a:ext cx="7771815" cy="425675"/>
          </a:xfrm>
        </p:spPr>
        <p:txBody>
          <a:bodyPr wrap="none" lIns="0" rIns="0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87972" y="1393200"/>
            <a:ext cx="7771815" cy="35879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vsnittsrub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Lägg till enradig avsnittsrubrik</a:t>
            </a:r>
            <a:endParaRPr/>
          </a:p>
        </p:txBody>
      </p:sp>
      <p:pic>
        <p:nvPicPr>
          <p:cNvPr id="5" name="Bildobjekt 7"/>
          <p:cNvPicPr>
            <a:picLocks noChangeAspect="1"/>
          </p:cNvPicPr>
          <p:nvPr userDrawn="1"/>
        </p:nvPicPr>
        <p:blipFill>
          <a:blip r:embed="rId2"/>
          <a:srcRect l="40913" t="26230"/>
          <a:stretch/>
        </p:blipFill>
        <p:spPr bwMode="auto">
          <a:xfrm>
            <a:off x="0" y="0"/>
            <a:ext cx="3095728" cy="4296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våradig rubrik och två innehållsdel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7974" y="906380"/>
            <a:ext cx="7768851" cy="860400"/>
          </a:xfrm>
        </p:spPr>
        <p:txBody>
          <a:bodyPr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87975" y="1830235"/>
            <a:ext cx="3704637" cy="316357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auto">
          <a:xfrm>
            <a:off x="4755150" y="1828800"/>
            <a:ext cx="3704637" cy="316440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radig rubrik och två innehållsdel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7974" y="906380"/>
            <a:ext cx="7771813" cy="425675"/>
          </a:xfrm>
        </p:spPr>
        <p:txBody>
          <a:bodyPr wrap="none"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87975" y="1394460"/>
            <a:ext cx="3704637" cy="3590289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auto">
          <a:xfrm>
            <a:off x="4755150" y="1394461"/>
            <a:ext cx="3704637" cy="3590288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369218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pic>
        <p:nvPicPr>
          <p:cNvPr id="6" name="Bildobjekt 7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7988400" y="356400"/>
            <a:ext cx="805680" cy="325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280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685800">
        <a:lnSpc>
          <a:spcPct val="90000"/>
        </a:lnSpc>
        <a:spcBef>
          <a:spcPts val="750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>
          <a:xfrm>
            <a:off x="2846944" y="3245808"/>
            <a:ext cx="5761252" cy="473081"/>
          </a:xfrm>
        </p:spPr>
        <p:txBody>
          <a:bodyPr/>
          <a:lstStyle/>
          <a:p>
            <a:pPr>
              <a:defRPr/>
            </a:pPr>
            <a:r>
              <a:rPr lang="sv-SE" sz="2400"/>
              <a:t>Fartygsemissioner med Shipair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 bwMode="auto">
          <a:xfrm>
            <a:off x="2847897" y="2669206"/>
            <a:ext cx="6103997" cy="482695"/>
          </a:xfrm>
        </p:spPr>
        <p:txBody>
          <a:bodyPr wrap="square"/>
          <a:lstStyle/>
          <a:p>
            <a:pPr>
              <a:defRPr/>
            </a:pPr>
            <a:r>
              <a:rPr lang="sv-SE" sz="1400"/>
              <a:t>Västmanlands Luftvårdsförbund 2021-12-10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28400" y="4194542"/>
            <a:ext cx="1240327" cy="676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 bwMode="auto">
          <a:xfrm>
            <a:off x="2788146" y="4018797"/>
            <a:ext cx="306985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Wing Leung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Tvåradersrubrik"/>
          <p:cNvSpPr>
            <a:spLocks noGrp="1"/>
          </p:cNvSpPr>
          <p:nvPr>
            <p:ph type="title" hasCustomPrompt="1"/>
          </p:nvPr>
        </p:nvSpPr>
        <p:spPr bwMode="auto">
          <a:xfrm>
            <a:off x="687971" y="906379"/>
            <a:ext cx="7771815" cy="490619"/>
          </a:xfrm>
        </p:spPr>
        <p:txBody>
          <a:bodyPr lIns="0" rIns="0" numCol="1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Fartygsmallar</a:t>
            </a:r>
          </a:p>
        </p:txBody>
      </p:sp>
      <p:sp>
        <p:nvSpPr>
          <p:cNvPr id="5" name=" 4"/>
          <p:cNvSpPr/>
          <p:nvPr/>
        </p:nvSpPr>
        <p:spPr bwMode="auto">
          <a:xfrm>
            <a:off x="6191249" y="4445423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Rektangel 5"/>
          <p:cNvSpPr/>
          <p:nvPr/>
        </p:nvSpPr>
        <p:spPr bwMode="auto">
          <a:xfrm>
            <a:off x="839867" y="3652941"/>
            <a:ext cx="3828132" cy="11582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/>
              <a:t> Statistik från:</a:t>
            </a:r>
          </a:p>
          <a:p>
            <a:pPr marL="283879" indent="-283879">
              <a:buFont typeface="Arial"/>
              <a:buChar char="•"/>
              <a:defRPr/>
            </a:pPr>
            <a:r>
              <a:rPr sz="1400"/>
              <a:t>Kommersiella tekniska databaser (IHS)</a:t>
            </a:r>
          </a:p>
          <a:p>
            <a:pPr marL="283878" indent="-283878">
              <a:buFont typeface="Arial"/>
              <a:buChar char="•"/>
              <a:defRPr/>
            </a:pPr>
            <a:r>
              <a:rPr sz="1400"/>
              <a:t>Öppna tekniska databaser (ITU MARS)</a:t>
            </a:r>
          </a:p>
          <a:p>
            <a:pPr marL="283878" indent="-283878">
              <a:buFont typeface="Arial"/>
              <a:buChar char="•"/>
              <a:defRPr/>
            </a:pPr>
            <a:r>
              <a:rPr sz="1400"/>
              <a:t>AIS</a:t>
            </a:r>
          </a:p>
          <a:p>
            <a:pPr marL="283878" indent="-283878">
              <a:buFont typeface="Arial"/>
              <a:buChar char="•"/>
              <a:defRPr/>
            </a:pPr>
            <a:r>
              <a:rPr sz="1400"/>
              <a:t>Litteratur</a:t>
            </a:r>
          </a:p>
        </p:txBody>
      </p:sp>
      <p:grpSp>
        <p:nvGrpSpPr>
          <p:cNvPr id="7" name="Grupp 6"/>
          <p:cNvGrpSpPr/>
          <p:nvPr/>
        </p:nvGrpSpPr>
        <p:grpSpPr bwMode="auto">
          <a:xfrm>
            <a:off x="3497824" y="1516824"/>
            <a:ext cx="5243943" cy="1897520"/>
            <a:chOff x="0" y="0"/>
            <a:chExt cx="5243943" cy="1897520"/>
          </a:xfrm>
        </p:grpSpPr>
        <p:sp>
          <p:nvSpPr>
            <p:cNvPr id="8" name="Rektangel 7"/>
            <p:cNvSpPr/>
            <p:nvPr/>
          </p:nvSpPr>
          <p:spPr bwMode="auto">
            <a:xfrm>
              <a:off x="0" y="30963"/>
              <a:ext cx="5186705" cy="18405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7999" y="0"/>
              <a:ext cx="5185944" cy="1897520"/>
            </a:xfrm>
            <a:prstGeom prst="rect">
              <a:avLst/>
            </a:prstGeom>
          </p:spPr>
        </p:pic>
      </p:grpSp>
      <p:sp>
        <p:nvSpPr>
          <p:cNvPr id="10" name="CustomShape 2"/>
          <p:cNvSpPr/>
          <p:nvPr/>
        </p:nvSpPr>
        <p:spPr bwMode="auto">
          <a:xfrm>
            <a:off x="839867" y="1509660"/>
            <a:ext cx="2567899" cy="194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clip" vert="horz" wrap="square" lIns="0" tIns="0" rIns="0" bIns="0" numCol="1" spcCol="0" rtlCol="0" fromWordArt="0" anchor="t" anchorCtr="0" forceAA="0" compatLnSpc="0">
            <a:normAutofit/>
          </a:bodyPr>
          <a:lstStyle/>
          <a:p>
            <a:pPr marL="261848" indent="-261848">
              <a:lnSpc>
                <a:spcPct val="100000"/>
              </a:lnSpc>
              <a:spcBef>
                <a:spcPts val="317"/>
              </a:spcBef>
              <a:buFont typeface="Arial"/>
              <a:buChar char="•"/>
              <a:defRPr/>
            </a:pPr>
            <a:r>
              <a:rPr sz="1600" b="0" strike="noStrike" spc="0">
                <a:latin typeface="Arial"/>
              </a:rPr>
              <a:t>Har inte all data för alla fartyg, så antaganden görs baserat på statistik från liknande fartyg</a:t>
            </a:r>
          </a:p>
          <a:p>
            <a:pPr marL="261848" indent="-261848">
              <a:lnSpc>
                <a:spcPct val="100000"/>
              </a:lnSpc>
              <a:spcBef>
                <a:spcPts val="317"/>
              </a:spcBef>
              <a:buFont typeface="Arial"/>
              <a:buChar char="•"/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Fartygskategorier från IHS Statcode 5</a:t>
            </a:r>
            <a:endParaRPr sz="1600" b="0" strike="noStrike" spc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Tvåradersrubrik"/>
          <p:cNvSpPr>
            <a:spLocks noGrp="1"/>
          </p:cNvSpPr>
          <p:nvPr>
            <p:ph type="title" hasCustomPrompt="1"/>
          </p:nvPr>
        </p:nvSpPr>
        <p:spPr bwMode="auto">
          <a:xfrm>
            <a:off x="687971" y="906379"/>
            <a:ext cx="7771815" cy="490619"/>
          </a:xfrm>
        </p:spPr>
        <p:txBody>
          <a:bodyPr lIns="0" rIns="0" numCol="1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Validering av Shipair-modellen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3288" y="1678363"/>
            <a:ext cx="4107600" cy="306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52800" y="1678363"/>
            <a:ext cx="4021200" cy="30600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 bwMode="auto">
          <a:xfrm>
            <a:off x="1830872" y="1353704"/>
            <a:ext cx="1792431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t>Stena Spirit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5906570" y="1353704"/>
            <a:ext cx="1913659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t>Stena Vision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7076440" y="4789522"/>
            <a:ext cx="1792431" cy="3279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200"/>
              <a:t>Windmark et al. (2017)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7758668" y="3869817"/>
            <a:ext cx="901308" cy="44240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200">
                <a:solidFill>
                  <a:schemeClr val="accent4"/>
                </a:solidFill>
              </a:rPr>
              <a:t>Measured</a:t>
            </a:r>
            <a:endParaRPr sz="1200"/>
          </a:p>
          <a:p>
            <a:pPr>
              <a:defRPr/>
            </a:pPr>
            <a:r>
              <a:rPr sz="1200"/>
              <a:t>Modeled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Översikt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Kort om luftmiljöverksamheten på SMHI</a:t>
            </a:r>
          </a:p>
          <a:p>
            <a:pPr>
              <a:defRPr/>
            </a:pPr>
            <a:r>
              <a:rPr lang="sv-SE"/>
              <a:t>Exempel på applikationer för Shipair-användning</a:t>
            </a:r>
          </a:p>
          <a:p>
            <a:pPr>
              <a:defRPr/>
            </a:pPr>
            <a:r>
              <a:rPr lang="sv-SE"/>
              <a:t>Hur fungerar modellen?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>
          <a:xfrm>
            <a:off x="687969" y="906375"/>
            <a:ext cx="7783476" cy="431429"/>
          </a:xfrm>
        </p:spPr>
        <p:txBody>
          <a:bodyPr/>
          <a:lstStyle/>
          <a:p>
            <a:pPr>
              <a:defRPr/>
            </a:pPr>
            <a:r>
              <a:rPr lang="sv-SE"/>
              <a:t>Kort om luftmiljöverksamheten på SMHI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839868" y="1562576"/>
            <a:ext cx="6008630" cy="1051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clip" vert="horz" wrap="square" lIns="0" tIns="0" rIns="0" bIns="0" numCol="1" spcCol="0" rtlCol="0" fromWordArt="0" anchor="t" anchorCtr="0" forceAA="0" compatLnSpc="0">
            <a:normAutofit/>
          </a:bodyPr>
          <a:lstStyle/>
          <a:p>
            <a:pPr marL="261849" indent="-261849">
              <a:lnSpc>
                <a:spcPct val="100000"/>
              </a:lnSpc>
              <a:spcBef>
                <a:spcPts val="318"/>
              </a:spcBef>
              <a:buFont typeface="Arial"/>
              <a:buChar char="•"/>
              <a:defRPr/>
            </a:pPr>
            <a:r>
              <a:rPr sz="1600" b="0" strike="noStrike" spc="0">
                <a:latin typeface="Arial"/>
              </a:rPr>
              <a:t>Utför uppdrag, konsulttjänster och bedriver forskning</a:t>
            </a:r>
          </a:p>
          <a:p>
            <a:pPr marL="261849" indent="-261849">
              <a:lnSpc>
                <a:spcPct val="100000"/>
              </a:lnSpc>
              <a:spcBef>
                <a:spcPts val="318"/>
              </a:spcBef>
              <a:buFont typeface="Arial"/>
              <a:buChar char="•"/>
              <a:defRPr/>
            </a:pPr>
            <a:r>
              <a:rPr sz="1600" b="0" strike="noStrike" spc="0">
                <a:latin typeface="Arial"/>
              </a:rPr>
              <a:t>Uppbyggnad av emissionsdatabaser, luftkvalitetsmodellering på olika skalor, underlag för effektberäkningar (ex hälsopåverkan), mm</a:t>
            </a:r>
          </a:p>
        </p:txBody>
      </p:sp>
      <p:sp>
        <p:nvSpPr>
          <p:cNvPr id="6" name="CustomShape 4"/>
          <p:cNvSpPr/>
          <p:nvPr/>
        </p:nvSpPr>
        <p:spPr bwMode="auto">
          <a:xfrm>
            <a:off x="618249" y="4367936"/>
            <a:ext cx="1743120" cy="44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en-GB" sz="1200" b="0" strike="noStrike" spc="0">
                <a:solidFill>
                  <a:srgbClr val="000000"/>
                </a:solidFill>
                <a:latin typeface="Arial"/>
                <a:ea typeface="DejaVu Sans"/>
              </a:rPr>
              <a:t>Beredskapssystem</a:t>
            </a:r>
            <a:endParaRPr lang="en-GB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 bwMode="auto">
          <a:xfrm>
            <a:off x="2365693" y="4367936"/>
            <a:ext cx="2282760" cy="44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en-GB" sz="1200" b="0" strike="noStrike" spc="0">
                <a:solidFill>
                  <a:srgbClr val="000000"/>
                </a:solidFill>
                <a:latin typeface="Arial"/>
                <a:ea typeface="DejaVu Sans"/>
              </a:rPr>
              <a:t>Detaljerade vindberäkningar</a:t>
            </a:r>
            <a:endParaRPr lang="en-GB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/>
          <p:cNvSpPr/>
          <p:nvPr/>
        </p:nvSpPr>
        <p:spPr bwMode="auto">
          <a:xfrm>
            <a:off x="4600219" y="4367936"/>
            <a:ext cx="2509200" cy="44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en-GB" sz="1200" b="0" strike="noStrike" spc="0">
                <a:solidFill>
                  <a:srgbClr val="000000"/>
                </a:solidFill>
                <a:latin typeface="Arial"/>
                <a:ea typeface="DejaVu Sans"/>
              </a:rPr>
              <a:t>Luftkvalitetsberäkningar</a:t>
            </a:r>
            <a:endParaRPr lang="en-GB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7"/>
          <p:cNvSpPr/>
          <p:nvPr/>
        </p:nvSpPr>
        <p:spPr bwMode="auto">
          <a:xfrm>
            <a:off x="7109419" y="4367936"/>
            <a:ext cx="1621080" cy="2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en-GB" sz="1200" b="0" strike="noStrike" spc="0">
                <a:solidFill>
                  <a:srgbClr val="000000"/>
                </a:solidFill>
                <a:latin typeface="Arial"/>
                <a:ea typeface="DejaVu Sans"/>
              </a:rPr>
              <a:t>Emissionsinventering</a:t>
            </a:r>
            <a:endParaRPr lang="en-GB" sz="12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599" y="2728383"/>
            <a:ext cx="1602000" cy="1620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37199" y="2728383"/>
            <a:ext cx="2120400" cy="162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05199" y="2728383"/>
            <a:ext cx="2336400" cy="1620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89200" y="2728383"/>
            <a:ext cx="1440000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En Shipair-introduktion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687970" y="1405465"/>
            <a:ext cx="3904364" cy="3163568"/>
          </a:xfrm>
        </p:spPr>
        <p:txBody>
          <a:bodyPr/>
          <a:lstStyle/>
          <a:p>
            <a:pPr>
              <a:defRPr/>
            </a:pPr>
            <a:r>
              <a:rPr lang="sv-SE"/>
              <a:t>Utvecklades 2010 av SMHI och Sjöfartsverket för att bättre förstå fartygsemissionerna i Östersjön.</a:t>
            </a:r>
          </a:p>
          <a:p>
            <a:pPr>
              <a:defRPr/>
            </a:pPr>
            <a:r>
              <a:rPr lang="sv-SE"/>
              <a:t>Modellerar utsläpp från faktiska fartygsrörelser via AIS.</a:t>
            </a:r>
          </a:p>
          <a:p>
            <a:pPr>
              <a:defRPr/>
            </a:pPr>
            <a:r>
              <a:rPr lang="sv-SE"/>
              <a:t>Beräkningar för enstaka hamnar, regioner eller hela Östersjön.</a:t>
            </a:r>
          </a:p>
          <a:p>
            <a:pPr>
              <a:defRPr/>
            </a:pPr>
            <a:r>
              <a:rPr lang="sv-SE"/>
              <a:t>Shipair 2 utvecklas nu av SMHI med stöd av Energimyndigheten, Naturvårdsverket och Trafikanalys.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61627" y="1336579"/>
            <a:ext cx="4329372" cy="251030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 bwMode="auto">
          <a:xfrm>
            <a:off x="4761627" y="3846888"/>
            <a:ext cx="3813572" cy="36967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sz="1000"/>
              <a:t>D. Segerssion, A dynamic model for shipping emissions, 2014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sz="2400"/>
              <a:t>Exempel: Framtagning av nationell statistik</a:t>
            </a:r>
            <a:endParaRPr sz="240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687970" y="1405465"/>
            <a:ext cx="2901826" cy="3163568"/>
          </a:xfrm>
        </p:spPr>
        <p:txBody>
          <a:bodyPr/>
          <a:lstStyle/>
          <a:p>
            <a:pPr>
              <a:defRPr/>
            </a:pPr>
            <a:r>
              <a:rPr lang="sv-SE"/>
              <a:t>Årliga beräkningar av nationell och internationell fartygsstatistik som används av Energimyndigheten och inom SMED-samarbetet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64038" y="1387457"/>
            <a:ext cx="2518555" cy="339851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81388" y="1387457"/>
            <a:ext cx="2552437" cy="344423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 bwMode="auto">
          <a:xfrm>
            <a:off x="3719958" y="4801218"/>
            <a:ext cx="2545078" cy="2591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1000"/>
              <a:t>Bränsleförbrukning all sjöfart 2011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6501257" y="4801218"/>
            <a:ext cx="2545078" cy="2591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1000"/>
              <a:t>Bränsleförbrukning inrikes sjöfart 2011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sz="24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Exempel: Förbättring av emissionsdatabaser</a:t>
            </a:r>
          </a:p>
          <a:p>
            <a:pPr>
              <a:defRPr/>
            </a:pPr>
            <a:endParaRPr lang="sv-SE" sz="2400" b="0" i="0" u="none" strike="noStrike" cap="none" spc="0">
              <a:solidFill>
                <a:schemeClr val="tx1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60355" y="1775748"/>
            <a:ext cx="4408457" cy="2942758"/>
          </a:xfrm>
          <a:prstGeom prst="rect">
            <a:avLst/>
          </a:prstGeom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687970" y="1405465"/>
            <a:ext cx="3293187" cy="3163568"/>
          </a:xfrm>
        </p:spPr>
        <p:txBody>
          <a:bodyPr/>
          <a:lstStyle/>
          <a:p>
            <a:pPr>
              <a:defRPr/>
            </a:pPr>
            <a:r>
              <a:rPr lang="sv-SE"/>
              <a:t>Beräkningar med hög upplösning (25/50 m) till Malmö stad, 2018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1052436" y="4718506"/>
            <a:ext cx="3607040" cy="30232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F. Windmark, L. Brodl, Beräkningar av sjöfartsemissioner med Shipair i Skåne, 2018</a:t>
            </a:r>
          </a:p>
          <a:p>
            <a:pPr algn="ctr">
              <a:defRPr/>
            </a:pPr>
            <a:endParaRPr lang="en-US" sz="1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8693" y="2393228"/>
            <a:ext cx="2840897" cy="23252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sz="24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Exempel: Statistik på fartygsnivå</a:t>
            </a:r>
          </a:p>
          <a:p>
            <a:pPr>
              <a:defRPr/>
            </a:pPr>
            <a:endParaRPr lang="sv-SE" sz="2400" b="0" i="0" u="none" strike="noStrike" cap="none" spc="0">
              <a:solidFill>
                <a:schemeClr val="tx1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687970" y="1405465"/>
            <a:ext cx="2568733" cy="3163568"/>
          </a:xfrm>
        </p:spPr>
        <p:txBody>
          <a:bodyPr/>
          <a:lstStyle/>
          <a:p>
            <a:pPr>
              <a:defRPr/>
            </a:pPr>
            <a:r>
              <a:rPr lang="sv-SE"/>
              <a:t>Beräkningar av ruttstatistik för individuella fartyg till Trafikanalys, 2020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3300957" y="4525739"/>
            <a:ext cx="4407066" cy="30232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F. Windmark, W. Leung, Statistik över sjöfartens bränsleförbrukning, 2020</a:t>
            </a:r>
          </a:p>
          <a:p>
            <a:pPr algn="ctr">
              <a:defRPr/>
            </a:pPr>
            <a:endParaRPr lang="en-US" sz="1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44252" y="1697181"/>
            <a:ext cx="5566960" cy="2760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>
          <a:xfrm>
            <a:off x="687969" y="906376"/>
            <a:ext cx="7329429" cy="429235"/>
          </a:xfrm>
        </p:spPr>
        <p:txBody>
          <a:bodyPr/>
          <a:lstStyle/>
          <a:p>
            <a:pPr>
              <a:defRPr/>
            </a:pPr>
            <a:r>
              <a:rPr lang="sv-SE"/>
              <a:t>AIS - Automatic Identification System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839868" y="1509660"/>
            <a:ext cx="4964760" cy="337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clip" vert="horz" wrap="square" lIns="0" tIns="0" rIns="0" bIns="0" numCol="1" spcCol="0" rtlCol="0" fromWordArt="0" anchor="t" anchorCtr="0" forceAA="0" compatLnSpc="0">
            <a:normAutofit fontScale="95000" lnSpcReduction="1000"/>
          </a:bodyPr>
          <a:lstStyle/>
          <a:p>
            <a:pPr>
              <a:lnSpc>
                <a:spcPct val="100000"/>
              </a:lnSpc>
              <a:spcBef>
                <a:spcPts val="318"/>
              </a:spcBef>
              <a:defRPr/>
            </a:pPr>
            <a:r>
              <a:rPr lang="en-GB" sz="1600" b="0" strike="noStrike" spc="0">
                <a:solidFill>
                  <a:srgbClr val="000000"/>
                </a:solidFill>
                <a:latin typeface="Arial"/>
                <a:ea typeface="DejaVu Sans"/>
              </a:rPr>
              <a:t>Globalt system för att identifiera fartyg och följa deras rörelser. Fartyg med AIS-transponder sänder kontinuerligt (varje 2 s ~ 3 min) egen data till andra fartyg och stationer.</a:t>
            </a:r>
          </a:p>
          <a:p>
            <a:pPr>
              <a:lnSpc>
                <a:spcPct val="100000"/>
              </a:lnSpc>
              <a:spcBef>
                <a:spcPts val="318"/>
              </a:spcBef>
              <a:defRPr/>
            </a:pPr>
            <a:endParaRPr lang="en-GB" sz="1600" b="0" strike="noStrike" spc="0">
              <a:latin typeface="Arial"/>
            </a:endParaRPr>
          </a:p>
          <a:p>
            <a:pPr>
              <a:lnSpc>
                <a:spcPct val="100000"/>
              </a:lnSpc>
              <a:spcBef>
                <a:spcPts val="318"/>
              </a:spcBef>
              <a:defRPr/>
            </a:pPr>
            <a:r>
              <a:rPr lang="en-GB" sz="1600" b="1" strike="noStrike" spc="0">
                <a:latin typeface="Arial"/>
              </a:rPr>
              <a:t>Information</a:t>
            </a:r>
          </a:p>
          <a:p>
            <a:pPr>
              <a:lnSpc>
                <a:spcPct val="100000"/>
              </a:lnSpc>
              <a:spcBef>
                <a:spcPts val="318"/>
              </a:spcBef>
              <a:defRPr/>
            </a:pPr>
            <a:r>
              <a:rPr lang="en-GB" sz="1600" b="0" strike="noStrike" spc="0">
                <a:latin typeface="Arial"/>
              </a:rPr>
              <a:t>Dynamisk: Position, tid, navigationsstatus</a:t>
            </a:r>
          </a:p>
          <a:p>
            <a:pPr>
              <a:lnSpc>
                <a:spcPct val="100000"/>
              </a:lnSpc>
              <a:spcBef>
                <a:spcPts val="318"/>
              </a:spcBef>
              <a:defRPr/>
            </a:pPr>
            <a:r>
              <a:rPr lang="en-GB" sz="1600" b="0" strike="noStrike" spc="0">
                <a:latin typeface="Arial"/>
              </a:rPr>
              <a:t>Statisk: MMSI, IMO, längd, bredd, fartygstyp, etc</a:t>
            </a:r>
            <a:endParaRPr sz="1600" b="0" strike="noStrike" spc="0">
              <a:latin typeface="Arial"/>
            </a:endParaRPr>
          </a:p>
          <a:p>
            <a:pPr>
              <a:lnSpc>
                <a:spcPct val="100000"/>
              </a:lnSpc>
              <a:spcBef>
                <a:spcPts val="318"/>
              </a:spcBef>
              <a:defRPr/>
            </a:pPr>
            <a:endParaRPr lang="en-GB" sz="1600" b="0" strike="noStrike" spc="0">
              <a:latin typeface="Arial"/>
            </a:endParaRPr>
          </a:p>
          <a:p>
            <a:pPr>
              <a:lnSpc>
                <a:spcPct val="100000"/>
              </a:lnSpc>
              <a:spcBef>
                <a:spcPts val="318"/>
              </a:spcBef>
              <a:defRPr/>
            </a:pPr>
            <a:r>
              <a:rPr lang="en-GB" sz="1600" b="1" strike="noStrike" spc="0">
                <a:latin typeface="Arial"/>
              </a:rPr>
              <a:t>Krav för</a:t>
            </a:r>
          </a:p>
          <a:p>
            <a:pPr marL="261849" indent="-261849">
              <a:lnSpc>
                <a:spcPct val="100000"/>
              </a:lnSpc>
              <a:spcBef>
                <a:spcPts val="318"/>
              </a:spcBef>
              <a:buFont typeface="Arial"/>
              <a:buChar char="•"/>
              <a:defRPr/>
            </a:pPr>
            <a:r>
              <a:rPr lang="en-GB" sz="1600" b="0" strike="noStrike" spc="0">
                <a:latin typeface="Arial"/>
              </a:rPr>
              <a:t>Passagerarfartyg</a:t>
            </a:r>
          </a:p>
          <a:p>
            <a:pPr marL="261849" indent="-261849">
              <a:lnSpc>
                <a:spcPct val="100000"/>
              </a:lnSpc>
              <a:spcBef>
                <a:spcPts val="318"/>
              </a:spcBef>
              <a:buFont typeface="Arial"/>
              <a:buChar char="•"/>
              <a:defRPr/>
            </a:pPr>
            <a:r>
              <a:rPr lang="en-GB" sz="1600" b="0" strike="noStrike" spc="0">
                <a:latin typeface="Arial"/>
              </a:rPr>
              <a:t>Fartyg med bruttodräktighet &gt; 300</a:t>
            </a:r>
            <a:endParaRPr sz="1600" b="0" strike="noStrike" spc="0">
              <a:latin typeface="Arial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96632" y="1460848"/>
            <a:ext cx="2306867" cy="340038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 bwMode="auto">
          <a:xfrm>
            <a:off x="6456944" y="4837822"/>
            <a:ext cx="2457679" cy="39339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Sjöfartsverkets AIS-stationer (gammal)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 bwMode="auto">
          <a:xfrm>
            <a:off x="687969" y="906375"/>
            <a:ext cx="7980313" cy="429522"/>
          </a:xfrm>
        </p:spPr>
        <p:txBody>
          <a:bodyPr/>
          <a:lstStyle/>
          <a:p>
            <a:pPr>
              <a:defRPr/>
            </a:pPr>
            <a:r>
              <a:rPr lang="sv-SE" sz="2600"/>
              <a:t>Modellering av fartygens bränsleförbrukning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839869" y="1509660"/>
            <a:ext cx="4964760" cy="337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clip" vert="horz" wrap="square" lIns="0" tIns="0" rIns="0" bIns="0" numCol="1" spcCol="0" rtlCol="0" fromWordArt="0" anchor="t" anchorCtr="0" forceAA="0" compatLnSpc="0">
            <a:normAutofit/>
          </a:bodyPr>
          <a:lstStyle/>
          <a:p>
            <a:pPr>
              <a:lnSpc>
                <a:spcPct val="100000"/>
              </a:lnSpc>
              <a:spcBef>
                <a:spcPts val="319"/>
              </a:spcBef>
              <a:defRPr/>
            </a:pPr>
            <a:r>
              <a:rPr lang="en-GB" sz="1600" b="0" strike="noStrike" spc="0">
                <a:solidFill>
                  <a:srgbClr val="000000"/>
                </a:solidFill>
                <a:latin typeface="Arial"/>
                <a:ea typeface="DejaVu Sans"/>
              </a:rPr>
              <a:t>Beräkning av fartygsemissioner</a:t>
            </a:r>
          </a:p>
          <a:p>
            <a:pPr>
              <a:lnSpc>
                <a:spcPct val="100000"/>
              </a:lnSpc>
              <a:spcBef>
                <a:spcPts val="319"/>
              </a:spcBef>
              <a:defRPr/>
            </a:pPr>
            <a:endParaRPr lang="en-GB" sz="1600" b="0" strike="noStrike" spc="0">
              <a:latin typeface="Arial"/>
            </a:endParaRPr>
          </a:p>
          <a:p>
            <a:pPr>
              <a:lnSpc>
                <a:spcPct val="100000"/>
              </a:lnSpc>
              <a:spcBef>
                <a:spcPts val="319"/>
              </a:spcBef>
              <a:defRPr/>
            </a:pPr>
            <a:endParaRPr lang="en-GB" sz="1600" b="0" strike="noStrike" spc="0">
              <a:latin typeface="Arial"/>
            </a:endParaRPr>
          </a:p>
          <a:p>
            <a:pPr>
              <a:lnSpc>
                <a:spcPct val="100000"/>
              </a:lnSpc>
              <a:spcBef>
                <a:spcPts val="319"/>
              </a:spcBef>
              <a:defRPr/>
            </a:pPr>
            <a:endParaRPr lang="en-GB" sz="1600" b="0" strike="noStrike" spc="0">
              <a:latin typeface="Arial"/>
            </a:endParaRPr>
          </a:p>
          <a:p>
            <a:pPr>
              <a:lnSpc>
                <a:spcPct val="100000"/>
              </a:lnSpc>
              <a:spcBef>
                <a:spcPts val="319"/>
              </a:spcBef>
              <a:defRPr/>
            </a:pPr>
            <a:endParaRPr lang="en-GB" sz="1600" b="0" strike="noStrike" spc="0">
              <a:latin typeface="Arial"/>
            </a:endParaRPr>
          </a:p>
          <a:p>
            <a:pPr>
              <a:lnSpc>
                <a:spcPct val="100000"/>
              </a:lnSpc>
              <a:spcBef>
                <a:spcPts val="319"/>
              </a:spcBef>
              <a:defRPr/>
            </a:pPr>
            <a:r>
              <a:rPr lang="en-GB" sz="1600" b="0" strike="noStrike" spc="0">
                <a:solidFill>
                  <a:srgbClr val="000000"/>
                </a:solidFill>
                <a:latin typeface="Arial"/>
                <a:ea typeface="DejaVu Sans"/>
              </a:rPr>
              <a:t>För varje fartyg frågas:</a:t>
            </a:r>
            <a:endParaRPr lang="en-GB" sz="1600" b="0" strike="noStrike" spc="0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31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600" b="0" strike="noStrike" spc="0">
                <a:solidFill>
                  <a:srgbClr val="000000"/>
                </a:solidFill>
                <a:latin typeface="Arial"/>
                <a:ea typeface="DejaVu Sans"/>
              </a:rPr>
              <a:t>Hur rör sig fartyget? (AIS)</a:t>
            </a:r>
          </a:p>
          <a:p>
            <a:pPr marL="432000" indent="-320760">
              <a:lnSpc>
                <a:spcPct val="100000"/>
              </a:lnSpc>
              <a:spcBef>
                <a:spcPts val="31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600" b="0" strike="noStrike" spc="0">
                <a:solidFill>
                  <a:srgbClr val="000000"/>
                </a:solidFill>
                <a:latin typeface="Arial"/>
                <a:ea typeface="DejaVu Sans"/>
              </a:rPr>
              <a:t>Vad är det för ett fartyg? (Tekniska databaser)</a:t>
            </a:r>
            <a:endParaRPr lang="en-GB" sz="1600" b="0" strike="noStrike" spc="0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31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600" b="0" strike="noStrike" spc="0">
                <a:solidFill>
                  <a:srgbClr val="000000"/>
                </a:solidFill>
                <a:latin typeface="Arial"/>
                <a:ea typeface="DejaVu Sans"/>
              </a:rPr>
              <a:t>Hur stor är bränsleförbrukningen och emissionerna från fartyget? (Shipair)</a:t>
            </a:r>
            <a:endParaRPr lang="en-GB" sz="1600" b="0" strike="noStrike" spc="0">
              <a:latin typeface="Arial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9639" y="1870709"/>
            <a:ext cx="3315479" cy="6216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44312" y="1618440"/>
            <a:ext cx="3138435" cy="316139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 bwMode="auto">
          <a:xfrm>
            <a:off x="6354308" y="3563470"/>
            <a:ext cx="914832" cy="20170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000">
                <a:latin typeface="Arial Black"/>
                <a:ea typeface="Arial Black"/>
                <a:cs typeface="Arial Black"/>
              </a:rPr>
              <a:t>Shipair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MHI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Rubrik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-tem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SMHI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-tem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383</Words>
  <Application>Microsoft Office PowerPoint</Application>
  <DocSecurity>0</DocSecurity>
  <PresentationFormat>Bildspel på skärmen (16:9)</PresentationFormat>
  <Paragraphs>66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DejaVu Sans</vt:lpstr>
      <vt:lpstr>Wingdings</vt:lpstr>
      <vt:lpstr>Office-tema</vt:lpstr>
      <vt:lpstr>Fartygsemissioner med Shipair</vt:lpstr>
      <vt:lpstr>Översikt</vt:lpstr>
      <vt:lpstr>Kort om luftmiljöverksamheten på SMHI</vt:lpstr>
      <vt:lpstr>En Shipair-introduktion</vt:lpstr>
      <vt:lpstr>Exempel: Framtagning av nationell statistik</vt:lpstr>
      <vt:lpstr>Exempel: Förbättring av emissionsdatabaser </vt:lpstr>
      <vt:lpstr>Exempel: Statistik på fartygsnivå </vt:lpstr>
      <vt:lpstr>AIS - Automatic Identification System</vt:lpstr>
      <vt:lpstr>Modellering av fartygens bränsleförbrukning</vt:lpstr>
      <vt:lpstr>Fartygsmallar</vt:lpstr>
      <vt:lpstr>Validering av Shipair-modellen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Jansson Kristian</dc:creator>
  <cp:keywords/>
  <dc:description/>
  <cp:lastModifiedBy>Leung Wing</cp:lastModifiedBy>
  <cp:revision>108</cp:revision>
  <dcterms:created xsi:type="dcterms:W3CDTF">2020-10-06T08:54:58Z</dcterms:created>
  <dcterms:modified xsi:type="dcterms:W3CDTF">2021-12-09T16:08:22Z</dcterms:modified>
  <cp:category/>
  <dc:identifier/>
  <cp:contentStatus/>
  <dc:language/>
  <cp:version/>
</cp:coreProperties>
</file>