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5" r:id="rId5"/>
    <p:sldId id="262" r:id="rId6"/>
    <p:sldId id="263" r:id="rId7"/>
  </p:sldIdLst>
  <p:sldSz cx="7556500" cy="10693400"/>
  <p:notesSz cx="7556500" cy="10693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t forslag" id="{CB70640A-D0B8-40FA-865E-7751C0A7D979}">
          <p14:sldIdLst>
            <p14:sldId id="265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Lenskjold Grønbek" initials="SLG" lastIdx="1" clrIdx="0">
    <p:extLst>
      <p:ext uri="{19B8F6BF-5375-455C-9EA6-DF929625EA0E}">
        <p15:presenceInfo xmlns:p15="http://schemas.microsoft.com/office/powerpoint/2012/main" userId="2ee06cd3636ada3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00"/>
    <a:srgbClr val="FFF200"/>
    <a:srgbClr val="F9F9F9"/>
    <a:srgbClr val="EAEAEA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6FCEAC-C8FC-4789-8D09-5CF76EE179E0}" v="1" dt="2021-01-25T13:37:20.17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7" autoAdjust="0"/>
  </p:normalViewPr>
  <p:slideViewPr>
    <p:cSldViewPr>
      <p:cViewPr varScale="1">
        <p:scale>
          <a:sx n="67" d="100"/>
          <a:sy n="67" d="100"/>
        </p:scale>
        <p:origin x="312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Lenskjold" userId="5a3f0ede-8423-4e94-83e4-a9f0fab7ff61" providerId="ADAL" clId="{736FCEAC-C8FC-4789-8D09-5CF76EE179E0}"/>
    <pc:docChg chg="undo custSel modSld">
      <pc:chgData name="Stefan Lenskjold" userId="5a3f0ede-8423-4e94-83e4-a9f0fab7ff61" providerId="ADAL" clId="{736FCEAC-C8FC-4789-8D09-5CF76EE179E0}" dt="2021-01-25T15:38:16.989" v="885" actId="20577"/>
      <pc:docMkLst>
        <pc:docMk/>
      </pc:docMkLst>
      <pc:sldChg chg="modSp mod">
        <pc:chgData name="Stefan Lenskjold" userId="5a3f0ede-8423-4e94-83e4-a9f0fab7ff61" providerId="ADAL" clId="{736FCEAC-C8FC-4789-8D09-5CF76EE179E0}" dt="2021-01-25T13:37:24.981" v="734" actId="20577"/>
        <pc:sldMkLst>
          <pc:docMk/>
          <pc:sldMk cId="833256575" sldId="262"/>
        </pc:sldMkLst>
        <pc:spChg chg="mod">
          <ac:chgData name="Stefan Lenskjold" userId="5a3f0ede-8423-4e94-83e4-a9f0fab7ff61" providerId="ADAL" clId="{736FCEAC-C8FC-4789-8D09-5CF76EE179E0}" dt="2021-01-25T13:37:24.981" v="734" actId="20577"/>
          <ac:spMkLst>
            <pc:docMk/>
            <pc:sldMk cId="833256575" sldId="262"/>
            <ac:spMk id="67" creationId="{DB0CDC9F-2AC2-4680-91AD-5B57235322BC}"/>
          </ac:spMkLst>
        </pc:spChg>
      </pc:sldChg>
      <pc:sldChg chg="modSp mod">
        <pc:chgData name="Stefan Lenskjold" userId="5a3f0ede-8423-4e94-83e4-a9f0fab7ff61" providerId="ADAL" clId="{736FCEAC-C8FC-4789-8D09-5CF76EE179E0}" dt="2021-01-25T15:35:45.302" v="857" actId="20577"/>
        <pc:sldMkLst>
          <pc:docMk/>
          <pc:sldMk cId="2161041042" sldId="263"/>
        </pc:sldMkLst>
        <pc:spChg chg="mod">
          <ac:chgData name="Stefan Lenskjold" userId="5a3f0ede-8423-4e94-83e4-a9f0fab7ff61" providerId="ADAL" clId="{736FCEAC-C8FC-4789-8D09-5CF76EE179E0}" dt="2021-01-25T15:35:45.302" v="857" actId="20577"/>
          <ac:spMkLst>
            <pc:docMk/>
            <pc:sldMk cId="2161041042" sldId="263"/>
            <ac:spMk id="67" creationId="{DB0CDC9F-2AC2-4680-91AD-5B57235322BC}"/>
          </ac:spMkLst>
        </pc:spChg>
      </pc:sldChg>
      <pc:sldChg chg="modSp mod">
        <pc:chgData name="Stefan Lenskjold" userId="5a3f0ede-8423-4e94-83e4-a9f0fab7ff61" providerId="ADAL" clId="{736FCEAC-C8FC-4789-8D09-5CF76EE179E0}" dt="2021-01-25T15:38:16.989" v="885" actId="20577"/>
        <pc:sldMkLst>
          <pc:docMk/>
          <pc:sldMk cId="4264263488" sldId="265"/>
        </pc:sldMkLst>
        <pc:spChg chg="mod">
          <ac:chgData name="Stefan Lenskjold" userId="5a3f0ede-8423-4e94-83e4-a9f0fab7ff61" providerId="ADAL" clId="{736FCEAC-C8FC-4789-8D09-5CF76EE179E0}" dt="2021-01-25T13:25:48.626" v="4" actId="20577"/>
          <ac:spMkLst>
            <pc:docMk/>
            <pc:sldMk cId="4264263488" sldId="265"/>
            <ac:spMk id="14" creationId="{00000000-0000-0000-0000-000000000000}"/>
          </ac:spMkLst>
        </pc:spChg>
        <pc:spChg chg="mod">
          <ac:chgData name="Stefan Lenskjold" userId="5a3f0ede-8423-4e94-83e4-a9f0fab7ff61" providerId="ADAL" clId="{736FCEAC-C8FC-4789-8D09-5CF76EE179E0}" dt="2021-01-25T13:26:03.418" v="15" actId="6549"/>
          <ac:spMkLst>
            <pc:docMk/>
            <pc:sldMk cId="4264263488" sldId="265"/>
            <ac:spMk id="15" creationId="{00000000-0000-0000-0000-000000000000}"/>
          </ac:spMkLst>
        </pc:spChg>
        <pc:spChg chg="mod">
          <ac:chgData name="Stefan Lenskjold" userId="5a3f0ede-8423-4e94-83e4-a9f0fab7ff61" providerId="ADAL" clId="{736FCEAC-C8FC-4789-8D09-5CF76EE179E0}" dt="2021-01-25T13:32:36.965" v="665" actId="1035"/>
          <ac:spMkLst>
            <pc:docMk/>
            <pc:sldMk cId="4264263488" sldId="265"/>
            <ac:spMk id="16" creationId="{00000000-0000-0000-0000-000000000000}"/>
          </ac:spMkLst>
        </pc:spChg>
        <pc:spChg chg="mod">
          <ac:chgData name="Stefan Lenskjold" userId="5a3f0ede-8423-4e94-83e4-a9f0fab7ff61" providerId="ADAL" clId="{736FCEAC-C8FC-4789-8D09-5CF76EE179E0}" dt="2021-01-25T13:32:36.965" v="665" actId="1035"/>
          <ac:spMkLst>
            <pc:docMk/>
            <pc:sldMk cId="4264263488" sldId="265"/>
            <ac:spMk id="17" creationId="{00000000-0000-0000-0000-000000000000}"/>
          </ac:spMkLst>
        </pc:spChg>
        <pc:spChg chg="mod">
          <ac:chgData name="Stefan Lenskjold" userId="5a3f0ede-8423-4e94-83e4-a9f0fab7ff61" providerId="ADAL" clId="{736FCEAC-C8FC-4789-8D09-5CF76EE179E0}" dt="2021-01-25T13:32:44.961" v="666" actId="1035"/>
          <ac:spMkLst>
            <pc:docMk/>
            <pc:sldMk cId="4264263488" sldId="265"/>
            <ac:spMk id="59" creationId="{A862157E-4583-47FD-A410-E844D6066CFC}"/>
          </ac:spMkLst>
        </pc:spChg>
        <pc:spChg chg="mod">
          <ac:chgData name="Stefan Lenskjold" userId="5a3f0ede-8423-4e94-83e4-a9f0fab7ff61" providerId="ADAL" clId="{736FCEAC-C8FC-4789-8D09-5CF76EE179E0}" dt="2021-01-25T13:33:25.084" v="680" actId="20577"/>
          <ac:spMkLst>
            <pc:docMk/>
            <pc:sldMk cId="4264263488" sldId="265"/>
            <ac:spMk id="61" creationId="{634C186C-B213-4173-AE68-81E431E27C9B}"/>
          </ac:spMkLst>
        </pc:spChg>
        <pc:spChg chg="mod">
          <ac:chgData name="Stefan Lenskjold" userId="5a3f0ede-8423-4e94-83e4-a9f0fab7ff61" providerId="ADAL" clId="{736FCEAC-C8FC-4789-8D09-5CF76EE179E0}" dt="2021-01-25T13:32:49.280" v="668" actId="1036"/>
          <ac:spMkLst>
            <pc:docMk/>
            <pc:sldMk cId="4264263488" sldId="265"/>
            <ac:spMk id="73" creationId="{6CBBE475-CB83-4C12-92A5-B9AFDF1F9838}"/>
          </ac:spMkLst>
        </pc:spChg>
        <pc:spChg chg="mod">
          <ac:chgData name="Stefan Lenskjold" userId="5a3f0ede-8423-4e94-83e4-a9f0fab7ff61" providerId="ADAL" clId="{736FCEAC-C8FC-4789-8D09-5CF76EE179E0}" dt="2021-01-25T13:42:13.786" v="786" actId="20577"/>
          <ac:spMkLst>
            <pc:docMk/>
            <pc:sldMk cId="4264263488" sldId="265"/>
            <ac:spMk id="74" creationId="{9A40DFB2-E411-4502-9E01-64A9667DDECE}"/>
          </ac:spMkLst>
        </pc:spChg>
        <pc:spChg chg="mod">
          <ac:chgData name="Stefan Lenskjold" userId="5a3f0ede-8423-4e94-83e4-a9f0fab7ff61" providerId="ADAL" clId="{736FCEAC-C8FC-4789-8D09-5CF76EE179E0}" dt="2021-01-25T13:32:49.280" v="668" actId="1036"/>
          <ac:spMkLst>
            <pc:docMk/>
            <pc:sldMk cId="4264263488" sldId="265"/>
            <ac:spMk id="75" creationId="{9991999D-EDA9-4804-A08D-72A6B530EEA2}"/>
          </ac:spMkLst>
        </pc:spChg>
        <pc:spChg chg="mod">
          <ac:chgData name="Stefan Lenskjold" userId="5a3f0ede-8423-4e94-83e4-a9f0fab7ff61" providerId="ADAL" clId="{736FCEAC-C8FC-4789-8D09-5CF76EE179E0}" dt="2021-01-25T15:38:16.989" v="885" actId="20577"/>
          <ac:spMkLst>
            <pc:docMk/>
            <pc:sldMk cId="4264263488" sldId="265"/>
            <ac:spMk id="90" creationId="{3E49A829-1C10-40FC-ACC8-D67AC9CAAA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mailto:stefan@ugilic.dk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mailto:stefan@ugilic.dk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mailto:stefan@ugilic.dk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ktangel 21">
            <a:extLst>
              <a:ext uri="{FF2B5EF4-FFF2-40B4-BE49-F238E27FC236}">
                <a16:creationId xmlns:a16="http://schemas.microsoft.com/office/drawing/2014/main" id="{1FE9D910-0648-495F-83BB-E1440805CB24}"/>
              </a:ext>
            </a:extLst>
          </p:cNvPr>
          <p:cNvSpPr/>
          <p:nvPr/>
        </p:nvSpPr>
        <p:spPr>
          <a:xfrm>
            <a:off x="4608179" y="2995103"/>
            <a:ext cx="2657203" cy="650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864EA4F-22F2-4EB1-B092-F345FEA2E98C}"/>
              </a:ext>
            </a:extLst>
          </p:cNvPr>
          <p:cNvSpPr/>
          <p:nvPr/>
        </p:nvSpPr>
        <p:spPr>
          <a:xfrm>
            <a:off x="0" y="0"/>
            <a:ext cx="7556500" cy="2195742"/>
          </a:xfrm>
          <a:prstGeom prst="rect">
            <a:avLst/>
          </a:prstGeom>
          <a:gradFill flip="none" rotWithShape="1">
            <a:gsLst>
              <a:gs pos="0">
                <a:srgbClr val="EAEAEA"/>
              </a:gs>
              <a:gs pos="34000">
                <a:schemeClr val="bg1">
                  <a:lumMod val="95000"/>
                </a:schemeClr>
              </a:gs>
              <a:gs pos="100000">
                <a:srgbClr val="F9F9F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bk object 18">
            <a:extLst>
              <a:ext uri="{FF2B5EF4-FFF2-40B4-BE49-F238E27FC236}">
                <a16:creationId xmlns:a16="http://schemas.microsoft.com/office/drawing/2014/main" id="{F6AE2386-3593-4E04-8474-B8D1AD16DB50}"/>
              </a:ext>
            </a:extLst>
          </p:cNvPr>
          <p:cNvSpPr/>
          <p:nvPr/>
        </p:nvSpPr>
        <p:spPr>
          <a:xfrm>
            <a:off x="457200" y="489610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5">
                <a:moveTo>
                  <a:pt x="0" y="0"/>
                </a:moveTo>
                <a:lnTo>
                  <a:pt x="725398" y="0"/>
                </a:lnTo>
              </a:path>
            </a:pathLst>
          </a:custGeom>
          <a:ln w="64795">
            <a:solidFill>
              <a:srgbClr val="FF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44500" y="635652"/>
            <a:ext cx="47053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2800" b="1" spc="100" dirty="0">
                <a:solidFill>
                  <a:srgbClr val="231F20"/>
                </a:solidFill>
                <a:latin typeface="Calibri"/>
                <a:cs typeface="Calibri"/>
              </a:rPr>
              <a:t>Stefan Lenskjold Grønbek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da-DK" sz="2000" b="1" spc="75" dirty="0">
                <a:solidFill>
                  <a:srgbClr val="231F20"/>
                </a:solidFill>
                <a:latin typeface="Calibri"/>
                <a:cs typeface="Calibri"/>
              </a:rPr>
              <a:t>Agile Coach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604B5DCA-125D-4985-969D-2E1F050E19FE}"/>
              </a:ext>
            </a:extLst>
          </p:cNvPr>
          <p:cNvGrpSpPr/>
          <p:nvPr/>
        </p:nvGrpSpPr>
        <p:grpSpPr>
          <a:xfrm>
            <a:off x="6159507" y="10043270"/>
            <a:ext cx="935325" cy="459029"/>
            <a:chOff x="6167806" y="10069271"/>
            <a:chExt cx="935325" cy="459029"/>
          </a:xfrm>
        </p:grpSpPr>
        <p:sp>
          <p:nvSpPr>
            <p:cNvPr id="3" name="object 3"/>
            <p:cNvSpPr/>
            <p:nvPr/>
          </p:nvSpPr>
          <p:spPr>
            <a:xfrm>
              <a:off x="6379157" y="10224135"/>
              <a:ext cx="225425" cy="304165"/>
            </a:xfrm>
            <a:custGeom>
              <a:avLst/>
              <a:gdLst/>
              <a:ahLst/>
              <a:cxnLst/>
              <a:rect l="l" t="t" r="r" b="b"/>
              <a:pathLst>
                <a:path w="225425" h="304165">
                  <a:moveTo>
                    <a:pt x="14605" y="243243"/>
                  </a:moveTo>
                  <a:lnTo>
                    <a:pt x="0" y="290322"/>
                  </a:lnTo>
                  <a:lnTo>
                    <a:pt x="12894" y="295833"/>
                  </a:lnTo>
                  <a:lnTo>
                    <a:pt x="29143" y="300023"/>
                  </a:lnTo>
                  <a:lnTo>
                    <a:pt x="47959" y="302686"/>
                  </a:lnTo>
                  <a:lnTo>
                    <a:pt x="68554" y="303618"/>
                  </a:lnTo>
                  <a:lnTo>
                    <a:pt x="89753" y="302468"/>
                  </a:lnTo>
                  <a:lnTo>
                    <a:pt x="131180" y="291338"/>
                  </a:lnTo>
                  <a:lnTo>
                    <a:pt x="165832" y="262489"/>
                  </a:lnTo>
                  <a:lnTo>
                    <a:pt x="170126" y="254812"/>
                  </a:lnTo>
                  <a:lnTo>
                    <a:pt x="69405" y="254812"/>
                  </a:lnTo>
                  <a:lnTo>
                    <a:pt x="54888" y="253971"/>
                  </a:lnTo>
                  <a:lnTo>
                    <a:pt x="39604" y="251604"/>
                  </a:lnTo>
                  <a:lnTo>
                    <a:pt x="25521" y="247949"/>
                  </a:lnTo>
                  <a:lnTo>
                    <a:pt x="14605" y="243243"/>
                  </a:lnTo>
                  <a:close/>
                </a:path>
                <a:path w="225425" h="304165">
                  <a:moveTo>
                    <a:pt x="194675" y="181165"/>
                  </a:moveTo>
                  <a:lnTo>
                    <a:pt x="135331" y="181165"/>
                  </a:lnTo>
                  <a:lnTo>
                    <a:pt x="131902" y="199148"/>
                  </a:lnTo>
                  <a:lnTo>
                    <a:pt x="122676" y="225532"/>
                  </a:lnTo>
                  <a:lnTo>
                    <a:pt x="108835" y="242701"/>
                  </a:lnTo>
                  <a:lnTo>
                    <a:pt x="90904" y="252010"/>
                  </a:lnTo>
                  <a:lnTo>
                    <a:pt x="69405" y="254812"/>
                  </a:lnTo>
                  <a:lnTo>
                    <a:pt x="170126" y="254812"/>
                  </a:lnTo>
                  <a:lnTo>
                    <a:pt x="178122" y="240518"/>
                  </a:lnTo>
                  <a:lnTo>
                    <a:pt x="187114" y="215100"/>
                  </a:lnTo>
                  <a:lnTo>
                    <a:pt x="193573" y="187172"/>
                  </a:lnTo>
                  <a:lnTo>
                    <a:pt x="194675" y="181165"/>
                  </a:lnTo>
                  <a:close/>
                </a:path>
                <a:path w="225425" h="304165">
                  <a:moveTo>
                    <a:pt x="147764" y="0"/>
                  </a:moveTo>
                  <a:lnTo>
                    <a:pt x="98099" y="7676"/>
                  </a:lnTo>
                  <a:lnTo>
                    <a:pt x="58806" y="28526"/>
                  </a:lnTo>
                  <a:lnTo>
                    <a:pt x="30302" y="59286"/>
                  </a:lnTo>
                  <a:lnTo>
                    <a:pt x="13003" y="96687"/>
                  </a:lnTo>
                  <a:lnTo>
                    <a:pt x="7327" y="137464"/>
                  </a:lnTo>
                  <a:lnTo>
                    <a:pt x="12157" y="166519"/>
                  </a:lnTo>
                  <a:lnTo>
                    <a:pt x="25504" y="190344"/>
                  </a:lnTo>
                  <a:lnTo>
                    <a:pt x="46572" y="206459"/>
                  </a:lnTo>
                  <a:lnTo>
                    <a:pt x="74561" y="212382"/>
                  </a:lnTo>
                  <a:lnTo>
                    <a:pt x="92121" y="210515"/>
                  </a:lnTo>
                  <a:lnTo>
                    <a:pt x="107738" y="204803"/>
                  </a:lnTo>
                  <a:lnTo>
                    <a:pt x="121744" y="195076"/>
                  </a:lnTo>
                  <a:lnTo>
                    <a:pt x="134467" y="181165"/>
                  </a:lnTo>
                  <a:lnTo>
                    <a:pt x="194675" y="181165"/>
                  </a:lnTo>
                  <a:lnTo>
                    <a:pt x="197672" y="164833"/>
                  </a:lnTo>
                  <a:lnTo>
                    <a:pt x="100685" y="164833"/>
                  </a:lnTo>
                  <a:lnTo>
                    <a:pt x="88286" y="162092"/>
                  </a:lnTo>
                  <a:lnTo>
                    <a:pt x="79446" y="154460"/>
                  </a:lnTo>
                  <a:lnTo>
                    <a:pt x="74151" y="142823"/>
                  </a:lnTo>
                  <a:lnTo>
                    <a:pt x="72390" y="128066"/>
                  </a:lnTo>
                  <a:lnTo>
                    <a:pt x="77123" y="98802"/>
                  </a:lnTo>
                  <a:lnTo>
                    <a:pt x="90328" y="72831"/>
                  </a:lnTo>
                  <a:lnTo>
                    <a:pt x="110516" y="54246"/>
                  </a:lnTo>
                  <a:lnTo>
                    <a:pt x="136194" y="47142"/>
                  </a:lnTo>
                  <a:lnTo>
                    <a:pt x="219267" y="47142"/>
                  </a:lnTo>
                  <a:lnTo>
                    <a:pt x="225247" y="14554"/>
                  </a:lnTo>
                  <a:lnTo>
                    <a:pt x="207898" y="8486"/>
                  </a:lnTo>
                  <a:lnTo>
                    <a:pt x="189234" y="3905"/>
                  </a:lnTo>
                  <a:lnTo>
                    <a:pt x="169206" y="1009"/>
                  </a:lnTo>
                  <a:lnTo>
                    <a:pt x="147764" y="0"/>
                  </a:lnTo>
                  <a:close/>
                </a:path>
                <a:path w="225425" h="304165">
                  <a:moveTo>
                    <a:pt x="219267" y="47142"/>
                  </a:moveTo>
                  <a:lnTo>
                    <a:pt x="144780" y="47142"/>
                  </a:lnTo>
                  <a:lnTo>
                    <a:pt x="153771" y="48856"/>
                  </a:lnTo>
                  <a:lnTo>
                    <a:pt x="158470" y="50977"/>
                  </a:lnTo>
                  <a:lnTo>
                    <a:pt x="147764" y="107111"/>
                  </a:lnTo>
                  <a:lnTo>
                    <a:pt x="129178" y="149112"/>
                  </a:lnTo>
                  <a:lnTo>
                    <a:pt x="100685" y="164833"/>
                  </a:lnTo>
                  <a:lnTo>
                    <a:pt x="197672" y="164833"/>
                  </a:lnTo>
                  <a:lnTo>
                    <a:pt x="219267" y="4714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08244" y="10228894"/>
              <a:ext cx="101600" cy="209550"/>
            </a:xfrm>
            <a:custGeom>
              <a:avLst/>
              <a:gdLst/>
              <a:ahLst/>
              <a:cxnLst/>
              <a:rect l="l" t="t" r="r" b="b"/>
              <a:pathLst>
                <a:path w="101600" h="209550">
                  <a:moveTo>
                    <a:pt x="101485" y="0"/>
                  </a:moveTo>
                  <a:lnTo>
                    <a:pt x="39801" y="0"/>
                  </a:lnTo>
                  <a:lnTo>
                    <a:pt x="0" y="209334"/>
                  </a:lnTo>
                  <a:lnTo>
                    <a:pt x="61683" y="209334"/>
                  </a:lnTo>
                  <a:lnTo>
                    <a:pt x="10148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56631" y="10137658"/>
              <a:ext cx="66852" cy="651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10995" y="10134229"/>
              <a:ext cx="120014" cy="304165"/>
            </a:xfrm>
            <a:custGeom>
              <a:avLst/>
              <a:gdLst/>
              <a:ahLst/>
              <a:cxnLst/>
              <a:rect l="l" t="t" r="r" b="b"/>
              <a:pathLst>
                <a:path w="120015" h="304165">
                  <a:moveTo>
                    <a:pt x="119926" y="0"/>
                  </a:moveTo>
                  <a:lnTo>
                    <a:pt x="58242" y="0"/>
                  </a:lnTo>
                  <a:lnTo>
                    <a:pt x="0" y="303999"/>
                  </a:lnTo>
                  <a:lnTo>
                    <a:pt x="61734" y="303999"/>
                  </a:lnTo>
                  <a:lnTo>
                    <a:pt x="1199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13797" y="10228894"/>
              <a:ext cx="101600" cy="209550"/>
            </a:xfrm>
            <a:custGeom>
              <a:avLst/>
              <a:gdLst/>
              <a:ahLst/>
              <a:cxnLst/>
              <a:rect l="l" t="t" r="r" b="b"/>
              <a:pathLst>
                <a:path w="101600" h="209550">
                  <a:moveTo>
                    <a:pt x="101498" y="0"/>
                  </a:moveTo>
                  <a:lnTo>
                    <a:pt x="39801" y="0"/>
                  </a:lnTo>
                  <a:lnTo>
                    <a:pt x="0" y="209334"/>
                  </a:lnTo>
                  <a:lnTo>
                    <a:pt x="61683" y="209334"/>
                  </a:lnTo>
                  <a:lnTo>
                    <a:pt x="10149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74623" y="10069271"/>
              <a:ext cx="66840" cy="651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23426" y="10224139"/>
              <a:ext cx="179705" cy="218440"/>
            </a:xfrm>
            <a:custGeom>
              <a:avLst/>
              <a:gdLst/>
              <a:ahLst/>
              <a:cxnLst/>
              <a:rect l="l" t="t" r="r" b="b"/>
              <a:pathLst>
                <a:path w="179704" h="218440">
                  <a:moveTo>
                    <a:pt x="136524" y="0"/>
                  </a:moveTo>
                  <a:lnTo>
                    <a:pt x="91758" y="6654"/>
                  </a:lnTo>
                  <a:lnTo>
                    <a:pt x="54079" y="25274"/>
                  </a:lnTo>
                  <a:lnTo>
                    <a:pt x="25130" y="53843"/>
                  </a:lnTo>
                  <a:lnTo>
                    <a:pt x="6556" y="90345"/>
                  </a:lnTo>
                  <a:lnTo>
                    <a:pt x="0" y="132765"/>
                  </a:lnTo>
                  <a:lnTo>
                    <a:pt x="6491" y="168904"/>
                  </a:lnTo>
                  <a:lnTo>
                    <a:pt x="24658" y="195808"/>
                  </a:lnTo>
                  <a:lnTo>
                    <a:pt x="52544" y="212597"/>
                  </a:lnTo>
                  <a:lnTo>
                    <a:pt x="88188" y="218389"/>
                  </a:lnTo>
                  <a:lnTo>
                    <a:pt x="106083" y="217554"/>
                  </a:lnTo>
                  <a:lnTo>
                    <a:pt x="122264" y="215238"/>
                  </a:lnTo>
                  <a:lnTo>
                    <a:pt x="136285" y="211718"/>
                  </a:lnTo>
                  <a:lnTo>
                    <a:pt x="147700" y="207276"/>
                  </a:lnTo>
                  <a:lnTo>
                    <a:pt x="147327" y="169189"/>
                  </a:lnTo>
                  <a:lnTo>
                    <a:pt x="105714" y="169189"/>
                  </a:lnTo>
                  <a:lnTo>
                    <a:pt x="89725" y="166459"/>
                  </a:lnTo>
                  <a:lnTo>
                    <a:pt x="76652" y="158300"/>
                  </a:lnTo>
                  <a:lnTo>
                    <a:pt x="67829" y="144763"/>
                  </a:lnTo>
                  <a:lnTo>
                    <a:pt x="64592" y="125895"/>
                  </a:lnTo>
                  <a:lnTo>
                    <a:pt x="69560" y="97317"/>
                  </a:lnTo>
                  <a:lnTo>
                    <a:pt x="83764" y="72820"/>
                  </a:lnTo>
                  <a:lnTo>
                    <a:pt x="106152" y="55702"/>
                  </a:lnTo>
                  <a:lnTo>
                    <a:pt x="135674" y="49263"/>
                  </a:lnTo>
                  <a:lnTo>
                    <a:pt x="165625" y="49263"/>
                  </a:lnTo>
                  <a:lnTo>
                    <a:pt x="179374" y="6870"/>
                  </a:lnTo>
                  <a:lnTo>
                    <a:pt x="171252" y="4350"/>
                  </a:lnTo>
                  <a:lnTo>
                    <a:pt x="161193" y="2149"/>
                  </a:lnTo>
                  <a:lnTo>
                    <a:pt x="149512" y="591"/>
                  </a:lnTo>
                  <a:lnTo>
                    <a:pt x="136524" y="0"/>
                  </a:lnTo>
                  <a:close/>
                </a:path>
                <a:path w="179704" h="218440">
                  <a:moveTo>
                    <a:pt x="147243" y="160604"/>
                  </a:moveTo>
                  <a:lnTo>
                    <a:pt x="138761" y="163729"/>
                  </a:lnTo>
                  <a:lnTo>
                    <a:pt x="129203" y="166482"/>
                  </a:lnTo>
                  <a:lnTo>
                    <a:pt x="118283" y="168442"/>
                  </a:lnTo>
                  <a:lnTo>
                    <a:pt x="105714" y="169189"/>
                  </a:lnTo>
                  <a:lnTo>
                    <a:pt x="147327" y="169189"/>
                  </a:lnTo>
                  <a:lnTo>
                    <a:pt x="147243" y="160604"/>
                  </a:lnTo>
                  <a:close/>
                </a:path>
                <a:path w="179704" h="218440">
                  <a:moveTo>
                    <a:pt x="165625" y="49263"/>
                  </a:moveTo>
                  <a:lnTo>
                    <a:pt x="135674" y="49263"/>
                  </a:lnTo>
                  <a:lnTo>
                    <a:pt x="144302" y="49649"/>
                  </a:lnTo>
                  <a:lnTo>
                    <a:pt x="151725" y="50720"/>
                  </a:lnTo>
                  <a:lnTo>
                    <a:pt x="158192" y="52349"/>
                  </a:lnTo>
                  <a:lnTo>
                    <a:pt x="163956" y="54406"/>
                  </a:lnTo>
                  <a:lnTo>
                    <a:pt x="165625" y="4926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167806" y="10226260"/>
              <a:ext cx="213182" cy="2123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35450" y="9944011"/>
            <a:ext cx="4824000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>
              <a:spcBef>
                <a:spcPts val="660"/>
              </a:spcBef>
              <a:tabLst>
                <a:tab pos="1588770" algn="l"/>
                <a:tab pos="1818639" algn="l"/>
              </a:tabLst>
            </a:pPr>
            <a:r>
              <a:rPr lang="da-DK" sz="1000" b="1" spc="35" dirty="0">
                <a:latin typeface="Gill Sans MT" panose="020B0502020104020203" pitchFamily="34" charset="0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stefan</a:t>
            </a:r>
            <a:r>
              <a:rPr sz="1000" b="1" spc="35" dirty="0">
                <a:latin typeface="Gill Sans MT" panose="020B0502020104020203" pitchFamily="34" charset="0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@ugilic.dk</a:t>
            </a:r>
            <a:r>
              <a:rPr lang="da-DK" sz="1000" b="1" spc="35" dirty="0">
                <a:latin typeface="Gill Sans MT" panose="020B0502020104020203" pitchFamily="34" charset="0"/>
                <a:cs typeface="Calibri"/>
              </a:rPr>
              <a:t>   </a:t>
            </a:r>
            <a:r>
              <a:rPr sz="1000" spc="-25" dirty="0">
                <a:latin typeface="Gill Sans MT" panose="020B0502020104020203" pitchFamily="34" charset="0"/>
                <a:cs typeface="Gill Sans MT"/>
              </a:rPr>
              <a:t>|</a:t>
            </a:r>
            <a:r>
              <a:rPr lang="da-DK" sz="1000" spc="-25" dirty="0">
                <a:latin typeface="Gill Sans MT" panose="020B0502020104020203" pitchFamily="34" charset="0"/>
                <a:cs typeface="Gill Sans MT"/>
              </a:rPr>
              <a:t>   </a:t>
            </a:r>
            <a:r>
              <a:rPr sz="1000" b="1" spc="45" dirty="0">
                <a:latin typeface="Gill Sans MT" panose="020B0502020104020203" pitchFamily="34" charset="0"/>
                <a:cs typeface="Calibri"/>
              </a:rPr>
              <a:t>+45</a:t>
            </a:r>
            <a:r>
              <a:rPr sz="1000" b="1" spc="-40" dirty="0">
                <a:latin typeface="Gill Sans MT" panose="020B0502020104020203" pitchFamily="34" charset="0"/>
                <a:cs typeface="Calibri"/>
              </a:rPr>
              <a:t> </a:t>
            </a:r>
            <a:r>
              <a:rPr lang="da-DK" sz="1000" b="1" spc="55" dirty="0">
                <a:latin typeface="Gill Sans MT" panose="020B0502020104020203" pitchFamily="34" charset="0"/>
                <a:cs typeface="Calibri"/>
              </a:rPr>
              <a:t>40 40 19 60   |   </a:t>
            </a:r>
            <a:r>
              <a:rPr lang="da-DK" sz="1000" b="1" spc="30" dirty="0">
                <a:latin typeface="Gill Sans MT" panose="020B0502020104020203" pitchFamily="34" charset="0"/>
                <a:cs typeface="Calibri"/>
              </a:rPr>
              <a:t>ugilic.dk/stefan</a:t>
            </a:r>
            <a:endParaRPr sz="1000" dirty="0">
              <a:latin typeface="Gill Sans MT" panose="020B0502020104020203" pitchFamily="34" charset="0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2133" y="2527300"/>
            <a:ext cx="1800000" cy="179536"/>
          </a:xfrm>
          <a:prstGeom prst="rect">
            <a:avLst/>
          </a:prstGeom>
          <a:solidFill>
            <a:srgbClr val="FFC200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marL="35560">
              <a:lnSpc>
                <a:spcPts val="1425"/>
              </a:lnSpc>
            </a:pPr>
            <a:r>
              <a:rPr lang="da-DK" sz="1200" b="1" spc="60" dirty="0">
                <a:solidFill>
                  <a:srgbClr val="231F20"/>
                </a:solidFill>
                <a:latin typeface="Calibri"/>
                <a:cs typeface="Calibri"/>
              </a:rPr>
              <a:t>FREMHÆVET</a:t>
            </a:r>
            <a:r>
              <a:rPr sz="1200" b="1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35" dirty="0">
                <a:solidFill>
                  <a:srgbClr val="231F20"/>
                </a:solidFill>
                <a:latin typeface="Calibri"/>
                <a:cs typeface="Calibri"/>
              </a:rPr>
              <a:t>ERFARING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34832" y="9852169"/>
            <a:ext cx="6660000" cy="0"/>
          </a:xfrm>
          <a:custGeom>
            <a:avLst/>
            <a:gdLst/>
            <a:ahLst/>
            <a:cxnLst/>
            <a:rect l="l" t="t" r="r" b="b"/>
            <a:pathLst>
              <a:path w="6645909">
                <a:moveTo>
                  <a:pt x="0" y="0"/>
                </a:moveTo>
                <a:lnTo>
                  <a:pt x="6645605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e 48">
            <a:extLst>
              <a:ext uri="{FF2B5EF4-FFF2-40B4-BE49-F238E27FC236}">
                <a16:creationId xmlns:a16="http://schemas.microsoft.com/office/drawing/2014/main" id="{05D00444-2E32-4041-9CF1-362E76F4104A}"/>
              </a:ext>
            </a:extLst>
          </p:cNvPr>
          <p:cNvGrpSpPr/>
          <p:nvPr/>
        </p:nvGrpSpPr>
        <p:grpSpPr>
          <a:xfrm>
            <a:off x="4663440" y="6146050"/>
            <a:ext cx="2448560" cy="1273422"/>
            <a:chOff x="4663440" y="5309113"/>
            <a:chExt cx="2448560" cy="1273422"/>
          </a:xfrm>
        </p:grpSpPr>
        <p:sp>
          <p:nvSpPr>
            <p:cNvPr id="52" name="object 35">
              <a:extLst>
                <a:ext uri="{FF2B5EF4-FFF2-40B4-BE49-F238E27FC236}">
                  <a16:creationId xmlns:a16="http://schemas.microsoft.com/office/drawing/2014/main" id="{6DEC53F0-E8D9-4395-9033-F4423263037A}"/>
                </a:ext>
              </a:extLst>
            </p:cNvPr>
            <p:cNvSpPr txBox="1"/>
            <p:nvPr/>
          </p:nvSpPr>
          <p:spPr>
            <a:xfrm>
              <a:off x="4663440" y="5595085"/>
              <a:ext cx="2448560" cy="98745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Agile Coach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Team Coach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Scrum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 Master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Product </a:t>
              </a:r>
              <a:r>
                <a:rPr lang="da-DK" sz="1200" spc="1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Owner</a:t>
              </a:r>
              <a:endParaRPr lang="da-DK" sz="1200" spc="15" dirty="0">
                <a:solidFill>
                  <a:srgbClr val="231F20"/>
                </a:solidFill>
                <a:latin typeface="Gill Sans MT"/>
                <a:cs typeface="Gill Sans MT"/>
              </a:endParaRP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Transformations Coach</a:t>
              </a:r>
            </a:p>
          </p:txBody>
        </p:sp>
        <p:sp>
          <p:nvSpPr>
            <p:cNvPr id="54" name="object 13">
              <a:extLst>
                <a:ext uri="{FF2B5EF4-FFF2-40B4-BE49-F238E27FC236}">
                  <a16:creationId xmlns:a16="http://schemas.microsoft.com/office/drawing/2014/main" id="{83A4A08E-769B-44F2-9447-4A85C91E40F6}"/>
                </a:ext>
              </a:extLst>
            </p:cNvPr>
            <p:cNvSpPr txBox="1"/>
            <p:nvPr/>
          </p:nvSpPr>
          <p:spPr>
            <a:xfrm>
              <a:off x="4663440" y="5309113"/>
              <a:ext cx="1332000" cy="17953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marL="35560">
                <a:lnSpc>
                  <a:spcPts val="1425"/>
                </a:lnSpc>
              </a:pPr>
              <a:r>
                <a:rPr lang="da-DK" sz="1200" b="1" spc="5" dirty="0">
                  <a:solidFill>
                    <a:srgbClr val="231F20"/>
                  </a:solidFill>
                  <a:latin typeface="Calibri"/>
                  <a:cs typeface="Calibri"/>
                </a:rPr>
                <a:t>PRIMÆRE ROLLER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4E5DB90A-0EFB-4234-B10B-43CC56096DA1}"/>
              </a:ext>
            </a:extLst>
          </p:cNvPr>
          <p:cNvGrpSpPr/>
          <p:nvPr/>
        </p:nvGrpSpPr>
        <p:grpSpPr>
          <a:xfrm>
            <a:off x="422133" y="2755900"/>
            <a:ext cx="3936699" cy="2310199"/>
            <a:chOff x="422133" y="2755900"/>
            <a:chExt cx="3936699" cy="2310199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44EF31E9-7046-43FB-A130-5D2834948830}"/>
                </a:ext>
              </a:extLst>
            </p:cNvPr>
            <p:cNvGrpSpPr/>
            <p:nvPr/>
          </p:nvGrpSpPr>
          <p:grpSpPr>
            <a:xfrm>
              <a:off x="422133" y="2984301"/>
              <a:ext cx="3936699" cy="2081798"/>
              <a:chOff x="422133" y="2984301"/>
              <a:chExt cx="3936699" cy="2081798"/>
            </a:xfrm>
          </p:grpSpPr>
          <p:sp>
            <p:nvSpPr>
              <p:cNvPr id="14" name="object 14"/>
              <p:cNvSpPr txBox="1"/>
              <p:nvPr/>
            </p:nvSpPr>
            <p:spPr>
              <a:xfrm>
                <a:off x="422133" y="3032761"/>
                <a:ext cx="2038350" cy="197490"/>
              </a:xfrm>
              <a:prstGeom prst="rect">
                <a:avLst/>
              </a:prstGeom>
            </p:spPr>
            <p:txBody>
              <a:bodyPr vert="horz" wrap="square" lIns="1800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da-DK" sz="1200" b="1" spc="-5" dirty="0">
                    <a:solidFill>
                      <a:srgbClr val="231F20"/>
                    </a:solidFill>
                    <a:latin typeface="Calibri"/>
                    <a:cs typeface="Calibri"/>
                  </a:rPr>
                  <a:t>Velux</a:t>
                </a:r>
                <a:endParaRPr sz="1200" dirty="0">
                  <a:latin typeface="Calibri"/>
                  <a:cs typeface="Calibri"/>
                </a:endParaRPr>
              </a:p>
            </p:txBody>
          </p:sp>
          <p:sp>
            <p:nvSpPr>
              <p:cNvPr id="15" name="object 15"/>
              <p:cNvSpPr txBox="1"/>
              <p:nvPr/>
            </p:nvSpPr>
            <p:spPr>
              <a:xfrm>
                <a:off x="1994131" y="3032761"/>
                <a:ext cx="2249925" cy="197490"/>
              </a:xfrm>
              <a:prstGeom prst="rect">
                <a:avLst/>
              </a:prstGeom>
            </p:spPr>
            <p:txBody>
              <a:bodyPr vert="horz" wrap="square" lIns="18000" tIns="12700" rIns="0" bIns="0" rtlCol="0">
                <a:spAutoFit/>
              </a:bodyPr>
              <a:lstStyle/>
              <a:p>
                <a:pPr marL="12700" algn="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da-DK" sz="1200" spc="50" dirty="0">
                    <a:solidFill>
                      <a:srgbClr val="231F20"/>
                    </a:solidFill>
                    <a:latin typeface="Gill Sans MT"/>
                    <a:cs typeface="Gill Sans MT"/>
                  </a:rPr>
                  <a:t>November</a:t>
                </a:r>
                <a:r>
                  <a:rPr lang="da-DK" sz="1200" spc="-95" dirty="0">
                    <a:solidFill>
                      <a:srgbClr val="231F20"/>
                    </a:solidFill>
                    <a:latin typeface="Gill Sans MT"/>
                    <a:cs typeface="Gill Sans MT"/>
                  </a:rPr>
                  <a:t> </a:t>
                </a:r>
                <a:r>
                  <a:rPr lang="da-DK" sz="1200" spc="50" dirty="0">
                    <a:solidFill>
                      <a:srgbClr val="231F20"/>
                    </a:solidFill>
                    <a:latin typeface="Gill Sans MT"/>
                  </a:rPr>
                  <a:t>2020 –  </a:t>
                </a:r>
              </a:p>
            </p:txBody>
          </p:sp>
          <p:sp>
            <p:nvSpPr>
              <p:cNvPr id="16" name="object 16"/>
              <p:cNvSpPr txBox="1"/>
              <p:nvPr/>
            </p:nvSpPr>
            <p:spPr>
              <a:xfrm>
                <a:off x="422133" y="3365500"/>
                <a:ext cx="2876550" cy="197490"/>
              </a:xfrm>
              <a:prstGeom prst="rect">
                <a:avLst/>
              </a:prstGeom>
            </p:spPr>
            <p:txBody>
              <a:bodyPr vert="horz" wrap="square" lIns="1800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da-DK" sz="1200" u="sng" spc="10" dirty="0">
                    <a:solidFill>
                      <a:srgbClr val="231F20"/>
                    </a:solidFill>
                    <a:latin typeface="Gill Sans MT"/>
                    <a:cs typeface="Gill Sans MT"/>
                  </a:rPr>
                  <a:t>Agile Coach</a:t>
                </a:r>
                <a:endParaRPr sz="1200" u="sng" dirty="0">
                  <a:latin typeface="Gill Sans MT"/>
                  <a:cs typeface="Gill Sans MT"/>
                </a:endParaRPr>
              </a:p>
            </p:txBody>
          </p:sp>
          <p:sp>
            <p:nvSpPr>
              <p:cNvPr id="17" name="object 17"/>
              <p:cNvSpPr txBox="1"/>
              <p:nvPr/>
            </p:nvSpPr>
            <p:spPr>
              <a:xfrm>
                <a:off x="422133" y="3575947"/>
                <a:ext cx="3838575" cy="1490152"/>
              </a:xfrm>
              <a:prstGeom prst="rect">
                <a:avLst/>
              </a:prstGeom>
            </p:spPr>
            <p:txBody>
              <a:bodyPr vert="horz" wrap="square" lIns="18000" tIns="12700" rIns="0" bIns="0" rtlCol="0">
                <a:spAutoFit/>
              </a:bodyPr>
              <a:lstStyle/>
              <a:p>
                <a:pPr marL="12700" marR="508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da-DK" sz="1200" spc="45" dirty="0">
                    <a:solidFill>
                      <a:srgbClr val="231F20"/>
                    </a:solidFill>
                    <a:latin typeface="Gill Sans MT"/>
                    <a:cs typeface="Gill Sans MT"/>
                  </a:rPr>
                  <a:t>Velux ønskede at skabe mere transparens i udviklingen og udrulning af deres Globale Marketingprogram, hvilket blev leveret af 8 teams i et samlet program, med 3 leverandører i Danmark og internationalt. Vi leverede løbende forbedringer til deres Agile </a:t>
                </a:r>
                <a:r>
                  <a:rPr lang="da-DK" sz="1200" spc="45" dirty="0" err="1">
                    <a:solidFill>
                      <a:srgbClr val="231F20"/>
                    </a:solidFill>
                    <a:latin typeface="Gill Sans MT"/>
                    <a:cs typeface="Gill Sans MT"/>
                  </a:rPr>
                  <a:t>Ways</a:t>
                </a:r>
                <a:r>
                  <a:rPr lang="da-DK" sz="1200" spc="45" dirty="0">
                    <a:solidFill>
                      <a:srgbClr val="231F20"/>
                    </a:solidFill>
                    <a:latin typeface="Gill Sans MT"/>
                    <a:cs typeface="Gill Sans MT"/>
                  </a:rPr>
                  <a:t> of </a:t>
                </a:r>
                <a:r>
                  <a:rPr lang="da-DK" sz="1200" spc="45" dirty="0" err="1">
                    <a:solidFill>
                      <a:srgbClr val="231F20"/>
                    </a:solidFill>
                    <a:latin typeface="Gill Sans MT"/>
                    <a:cs typeface="Gill Sans MT"/>
                  </a:rPr>
                  <a:t>Working</a:t>
                </a:r>
                <a:r>
                  <a:rPr lang="da-DK" sz="1200" spc="45" dirty="0">
                    <a:solidFill>
                      <a:srgbClr val="231F20"/>
                    </a:solidFill>
                    <a:latin typeface="Gill Sans MT"/>
                    <a:cs typeface="Gill Sans MT"/>
                  </a:rPr>
                  <a:t>, skabte fælles overblik over tværgående afhængigheder og fælles sprog omkring leverancerne. Jeg stod for at hjælpe både teams og programniveauet med dette.</a:t>
                </a:r>
                <a:endParaRPr lang="da-DK" sz="1200" dirty="0">
                  <a:latin typeface="Gill Sans MT"/>
                  <a:cs typeface="Gill Sans MT"/>
                </a:endParaRPr>
              </a:p>
            </p:txBody>
          </p:sp>
          <p:sp>
            <p:nvSpPr>
              <p:cNvPr id="26" name="object 26"/>
              <p:cNvSpPr/>
              <p:nvPr/>
            </p:nvSpPr>
            <p:spPr>
              <a:xfrm>
                <a:off x="434832" y="2984301"/>
                <a:ext cx="3924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917315">
                    <a:moveTo>
                      <a:pt x="0" y="0"/>
                    </a:moveTo>
                    <a:lnTo>
                      <a:pt x="3916794" y="0"/>
                    </a:lnTo>
                  </a:path>
                </a:pathLst>
              </a:custGeom>
              <a:ln w="25400">
                <a:solidFill>
                  <a:srgbClr val="231F20"/>
                </a:solidFill>
              </a:ln>
            </p:spPr>
            <p:txBody>
              <a:bodyPr wrap="square" lIns="18000" tIns="0" rIns="0" bIns="0" rtlCol="0"/>
              <a:lstStyle/>
              <a:p>
                <a:endParaRPr/>
              </a:p>
            </p:txBody>
          </p:sp>
          <p:sp>
            <p:nvSpPr>
              <p:cNvPr id="30" name="object 30"/>
              <p:cNvSpPr/>
              <p:nvPr/>
            </p:nvSpPr>
            <p:spPr>
              <a:xfrm>
                <a:off x="434832" y="3281005"/>
                <a:ext cx="3924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917315">
                    <a:moveTo>
                      <a:pt x="0" y="0"/>
                    </a:moveTo>
                    <a:lnTo>
                      <a:pt x="3916794" y="0"/>
                    </a:lnTo>
                  </a:path>
                </a:pathLst>
              </a:custGeom>
              <a:ln w="6350">
                <a:solidFill>
                  <a:srgbClr val="231F20"/>
                </a:solidFill>
              </a:ln>
            </p:spPr>
            <p:txBody>
              <a:bodyPr wrap="square" lIns="18000" tIns="0" rIns="0" bIns="0" rtlCol="0"/>
              <a:lstStyle/>
              <a:p>
                <a:endParaRPr/>
              </a:p>
            </p:txBody>
          </p:sp>
        </p:grpSp>
        <p:sp>
          <p:nvSpPr>
            <p:cNvPr id="36" name="object 34">
              <a:extLst>
                <a:ext uri="{FF2B5EF4-FFF2-40B4-BE49-F238E27FC236}">
                  <a16:creationId xmlns:a16="http://schemas.microsoft.com/office/drawing/2014/main" id="{479493A0-B0C5-4BCE-A5C4-A248A6EC92D5}"/>
                </a:ext>
              </a:extLst>
            </p:cNvPr>
            <p:cNvSpPr txBox="1"/>
            <p:nvPr/>
          </p:nvSpPr>
          <p:spPr>
            <a:xfrm>
              <a:off x="422133" y="2755900"/>
              <a:ext cx="1402080" cy="182101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100" i="1" spc="-20" dirty="0">
                  <a:solidFill>
                    <a:srgbClr val="231F20"/>
                  </a:solidFill>
                  <a:latin typeface="Gill Sans MT"/>
                  <a:cs typeface="Gill Sans MT"/>
                </a:rPr>
                <a:t>Seneste</a:t>
              </a:r>
              <a:endParaRPr lang="da-DK" sz="1100" i="1" dirty="0">
                <a:latin typeface="Gill Sans MT"/>
                <a:cs typeface="Gill Sans MT"/>
              </a:endParaRPr>
            </a:p>
          </p:txBody>
        </p:sp>
      </p:grpSp>
      <p:sp>
        <p:nvSpPr>
          <p:cNvPr id="82" name="object 34">
            <a:extLst>
              <a:ext uri="{FF2B5EF4-FFF2-40B4-BE49-F238E27FC236}">
                <a16:creationId xmlns:a16="http://schemas.microsoft.com/office/drawing/2014/main" id="{BE1EC2E0-CF34-4B3A-AB51-0386AAA17705}"/>
              </a:ext>
            </a:extLst>
          </p:cNvPr>
          <p:cNvSpPr txBox="1"/>
          <p:nvPr/>
        </p:nvSpPr>
        <p:spPr>
          <a:xfrm>
            <a:off x="422133" y="9634999"/>
            <a:ext cx="3811905" cy="182101"/>
          </a:xfrm>
          <a:prstGeom prst="rect">
            <a:avLst/>
          </a:prstGeom>
        </p:spPr>
        <p:txBody>
          <a:bodyPr vert="horz" wrap="square" lIns="1800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100" i="1" spc="-20" dirty="0">
                <a:solidFill>
                  <a:srgbClr val="231F20"/>
                </a:solidFill>
                <a:latin typeface="Gill Sans MT"/>
                <a:cs typeface="Gill Sans MT"/>
              </a:rPr>
              <a:t>Bemærk: Se min seneste erfaring på næste side</a:t>
            </a:r>
            <a:endParaRPr sz="1100" i="1" dirty="0">
              <a:latin typeface="Gill Sans MT"/>
              <a:cs typeface="Gill Sans MT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3620025B-DBB5-4CDC-9FBA-1DB652BDB97F}"/>
              </a:ext>
            </a:extLst>
          </p:cNvPr>
          <p:cNvGrpSpPr/>
          <p:nvPr/>
        </p:nvGrpSpPr>
        <p:grpSpPr>
          <a:xfrm>
            <a:off x="422133" y="5108452"/>
            <a:ext cx="3936699" cy="2314627"/>
            <a:chOff x="422133" y="5032252"/>
            <a:chExt cx="3936699" cy="2314627"/>
          </a:xfrm>
        </p:grpSpPr>
        <p:sp>
          <p:nvSpPr>
            <p:cNvPr id="55" name="object 14">
              <a:extLst>
                <a:ext uri="{FF2B5EF4-FFF2-40B4-BE49-F238E27FC236}">
                  <a16:creationId xmlns:a16="http://schemas.microsoft.com/office/drawing/2014/main" id="{FED78398-E71E-402F-A147-88745DF72EEE}"/>
                </a:ext>
              </a:extLst>
            </p:cNvPr>
            <p:cNvSpPr txBox="1"/>
            <p:nvPr/>
          </p:nvSpPr>
          <p:spPr>
            <a:xfrm>
              <a:off x="422133" y="5309113"/>
              <a:ext cx="203835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b="1" spc="-5" dirty="0">
                  <a:solidFill>
                    <a:srgbClr val="231F20"/>
                  </a:solidFill>
                  <a:latin typeface="Calibri"/>
                  <a:cs typeface="Calibri"/>
                </a:rPr>
                <a:t>ATP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57" name="object 15">
              <a:extLst>
                <a:ext uri="{FF2B5EF4-FFF2-40B4-BE49-F238E27FC236}">
                  <a16:creationId xmlns:a16="http://schemas.microsoft.com/office/drawing/2014/main" id="{2BB8A8AD-E6E4-48FE-87E0-CE8089E872D5}"/>
                </a:ext>
              </a:extLst>
            </p:cNvPr>
            <p:cNvSpPr txBox="1"/>
            <p:nvPr/>
          </p:nvSpPr>
          <p:spPr>
            <a:xfrm>
              <a:off x="1824213" y="5324149"/>
              <a:ext cx="2419843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50" dirty="0">
                  <a:solidFill>
                    <a:srgbClr val="231F20"/>
                  </a:solidFill>
                  <a:latin typeface="Gill Sans MT"/>
                  <a:cs typeface="Gill Sans MT"/>
                </a:rPr>
                <a:t>2016 – 2018</a:t>
              </a:r>
              <a:endParaRPr lang="da-DK" sz="1200" dirty="0">
                <a:latin typeface="Gill Sans MT"/>
                <a:cs typeface="Gill Sans MT"/>
              </a:endParaRPr>
            </a:p>
          </p:txBody>
        </p:sp>
        <p:sp>
          <p:nvSpPr>
            <p:cNvPr id="59" name="object 16">
              <a:extLst>
                <a:ext uri="{FF2B5EF4-FFF2-40B4-BE49-F238E27FC236}">
                  <a16:creationId xmlns:a16="http://schemas.microsoft.com/office/drawing/2014/main" id="{A862157E-4583-47FD-A410-E844D6066CFC}"/>
                </a:ext>
              </a:extLst>
            </p:cNvPr>
            <p:cNvSpPr txBox="1"/>
            <p:nvPr/>
          </p:nvSpPr>
          <p:spPr>
            <a:xfrm>
              <a:off x="422133" y="5651500"/>
              <a:ext cx="287655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u="sng" spc="10" dirty="0">
                  <a:solidFill>
                    <a:srgbClr val="231F20"/>
                  </a:solidFill>
                  <a:latin typeface="Gill Sans MT"/>
                  <a:cs typeface="Gill Sans MT"/>
                </a:rPr>
                <a:t>Agile Coach</a:t>
              </a:r>
              <a:endParaRPr sz="1200" u="sng" dirty="0">
                <a:latin typeface="Gill Sans MT"/>
                <a:cs typeface="Gill Sans MT"/>
              </a:endParaRPr>
            </a:p>
          </p:txBody>
        </p:sp>
        <p:sp>
          <p:nvSpPr>
            <p:cNvPr id="61" name="object 17">
              <a:extLst>
                <a:ext uri="{FF2B5EF4-FFF2-40B4-BE49-F238E27FC236}">
                  <a16:creationId xmlns:a16="http://schemas.microsoft.com/office/drawing/2014/main" id="{634C186C-B213-4173-AE68-81E431E27C9B}"/>
                </a:ext>
              </a:extLst>
            </p:cNvPr>
            <p:cNvSpPr txBox="1"/>
            <p:nvPr/>
          </p:nvSpPr>
          <p:spPr>
            <a:xfrm>
              <a:off x="422133" y="5856727"/>
              <a:ext cx="3838575" cy="1490152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marR="5080" algn="just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Med udgangspunkt i agile værdier og principper, samt med SAFe som inspiration, etablerede vi 3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ART’er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på tværs af IT og alle forretningsområder. Jeg coachede og uddannede adskillige teams, PO/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SM’ere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ledere i alle 3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ART’er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samt i områderne udenfor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ART’erne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i Shared Services. Jeg var med til at designe, implementere og forankre forandringen, som resulterede i, gladere medarbejdere og bedre løsninger på kortere tid.</a:t>
              </a:r>
              <a:endParaRPr sz="1200" dirty="0">
                <a:latin typeface="Gill Sans MT"/>
                <a:cs typeface="Gill Sans MT"/>
              </a:endParaRPr>
            </a:p>
          </p:txBody>
        </p:sp>
        <p:sp>
          <p:nvSpPr>
            <p:cNvPr id="63" name="object 26">
              <a:extLst>
                <a:ext uri="{FF2B5EF4-FFF2-40B4-BE49-F238E27FC236}">
                  <a16:creationId xmlns:a16="http://schemas.microsoft.com/office/drawing/2014/main" id="{E65A1BA3-DC5E-4EB0-ABF5-17C63ECFD38A}"/>
                </a:ext>
              </a:extLst>
            </p:cNvPr>
            <p:cNvSpPr/>
            <p:nvPr/>
          </p:nvSpPr>
          <p:spPr>
            <a:xfrm>
              <a:off x="434832" y="5260653"/>
              <a:ext cx="3924000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64" name="object 30">
              <a:extLst>
                <a:ext uri="{FF2B5EF4-FFF2-40B4-BE49-F238E27FC236}">
                  <a16:creationId xmlns:a16="http://schemas.microsoft.com/office/drawing/2014/main" id="{A5BD8384-3D7B-46C8-A2B1-903398D9A885}"/>
                </a:ext>
              </a:extLst>
            </p:cNvPr>
            <p:cNvSpPr/>
            <p:nvPr/>
          </p:nvSpPr>
          <p:spPr>
            <a:xfrm>
              <a:off x="434832" y="5557357"/>
              <a:ext cx="3924000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65" name="object 34">
              <a:extLst>
                <a:ext uri="{FF2B5EF4-FFF2-40B4-BE49-F238E27FC236}">
                  <a16:creationId xmlns:a16="http://schemas.microsoft.com/office/drawing/2014/main" id="{BFDDD7C4-BB5F-491F-B7DB-938BBC7AE40B}"/>
                </a:ext>
              </a:extLst>
            </p:cNvPr>
            <p:cNvSpPr txBox="1"/>
            <p:nvPr/>
          </p:nvSpPr>
          <p:spPr>
            <a:xfrm>
              <a:off x="422133" y="5032252"/>
              <a:ext cx="1402080" cy="182101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100" i="1" spc="-20" dirty="0">
                  <a:solidFill>
                    <a:srgbClr val="231F20"/>
                  </a:solidFill>
                  <a:latin typeface="Gill Sans MT"/>
                  <a:cs typeface="Gill Sans MT"/>
                </a:rPr>
                <a:t>Største effekt</a:t>
              </a:r>
              <a:endParaRPr lang="da-DK" sz="1100" i="1" dirty="0">
                <a:latin typeface="Gill Sans MT"/>
                <a:cs typeface="Gill Sans MT"/>
              </a:endParaRPr>
            </a:p>
          </p:txBody>
        </p:sp>
      </p:grp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E071E931-5C3D-4D3A-97E4-D1746238B06F}"/>
              </a:ext>
            </a:extLst>
          </p:cNvPr>
          <p:cNvGrpSpPr/>
          <p:nvPr/>
        </p:nvGrpSpPr>
        <p:grpSpPr>
          <a:xfrm>
            <a:off x="422133" y="7467600"/>
            <a:ext cx="3936699" cy="2074153"/>
            <a:chOff x="422133" y="7308604"/>
            <a:chExt cx="3936699" cy="2074153"/>
          </a:xfrm>
        </p:grpSpPr>
        <p:sp>
          <p:nvSpPr>
            <p:cNvPr id="69" name="object 14">
              <a:extLst>
                <a:ext uri="{FF2B5EF4-FFF2-40B4-BE49-F238E27FC236}">
                  <a16:creationId xmlns:a16="http://schemas.microsoft.com/office/drawing/2014/main" id="{C810D538-3F81-47D3-99C5-6FA124659FB2}"/>
                </a:ext>
              </a:extLst>
            </p:cNvPr>
            <p:cNvSpPr txBox="1"/>
            <p:nvPr/>
          </p:nvSpPr>
          <p:spPr>
            <a:xfrm>
              <a:off x="422133" y="7585465"/>
              <a:ext cx="203835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b="1" spc="-5" dirty="0">
                  <a:solidFill>
                    <a:srgbClr val="231F20"/>
                  </a:solidFill>
                  <a:latin typeface="Calibri"/>
                  <a:cs typeface="Calibri"/>
                </a:rPr>
                <a:t>ATP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71" name="object 15">
              <a:extLst>
                <a:ext uri="{FF2B5EF4-FFF2-40B4-BE49-F238E27FC236}">
                  <a16:creationId xmlns:a16="http://schemas.microsoft.com/office/drawing/2014/main" id="{A13E3881-6DAB-4482-B1AD-6A8137912EA9}"/>
                </a:ext>
              </a:extLst>
            </p:cNvPr>
            <p:cNvSpPr txBox="1"/>
            <p:nvPr/>
          </p:nvSpPr>
          <p:spPr>
            <a:xfrm>
              <a:off x="2914366" y="7585465"/>
              <a:ext cx="132969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50" dirty="0">
                  <a:solidFill>
                    <a:srgbClr val="231F20"/>
                  </a:solidFill>
                  <a:latin typeface="Gill Sans MT"/>
                  <a:cs typeface="Gill Sans MT"/>
                </a:rPr>
                <a:t>2016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– 2018</a:t>
              </a:r>
              <a:endParaRPr lang="da-DK" sz="1200" dirty="0">
                <a:latin typeface="Gill Sans MT"/>
                <a:cs typeface="Gill Sans MT"/>
              </a:endParaRPr>
            </a:p>
          </p:txBody>
        </p:sp>
        <p:sp>
          <p:nvSpPr>
            <p:cNvPr id="73" name="object 16">
              <a:extLst>
                <a:ext uri="{FF2B5EF4-FFF2-40B4-BE49-F238E27FC236}">
                  <a16:creationId xmlns:a16="http://schemas.microsoft.com/office/drawing/2014/main" id="{6CBBE475-CB83-4C12-92A5-B9AFDF1F9838}"/>
                </a:ext>
              </a:extLst>
            </p:cNvPr>
            <p:cNvSpPr txBox="1"/>
            <p:nvPr/>
          </p:nvSpPr>
          <p:spPr>
            <a:xfrm>
              <a:off x="422133" y="7868992"/>
              <a:ext cx="287655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u="sng" spc="10" dirty="0">
                  <a:solidFill>
                    <a:srgbClr val="231F20"/>
                  </a:solidFill>
                  <a:latin typeface="Gill Sans MT"/>
                  <a:cs typeface="Gill Sans MT"/>
                </a:rPr>
                <a:t>Agile Coach</a:t>
              </a:r>
              <a:endParaRPr sz="1200" u="sng" dirty="0">
                <a:latin typeface="Gill Sans MT"/>
                <a:cs typeface="Gill Sans MT"/>
              </a:endParaRPr>
            </a:p>
          </p:txBody>
        </p:sp>
        <p:sp>
          <p:nvSpPr>
            <p:cNvPr id="75" name="object 17">
              <a:extLst>
                <a:ext uri="{FF2B5EF4-FFF2-40B4-BE49-F238E27FC236}">
                  <a16:creationId xmlns:a16="http://schemas.microsoft.com/office/drawing/2014/main" id="{9991999D-EDA9-4804-A08D-72A6B530EEA2}"/>
                </a:ext>
              </a:extLst>
            </p:cNvPr>
            <p:cNvSpPr txBox="1"/>
            <p:nvPr/>
          </p:nvSpPr>
          <p:spPr>
            <a:xfrm>
              <a:off x="422133" y="8077271"/>
              <a:ext cx="3838575" cy="1305486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marR="5080" algn="just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Ved ATP lærte jeg, at selv i relativt konservative organisationer, er det muligt at nå utroligt langt på kort tid, med den rette opbakning, forankring, tilgang og indsats – men også at det kræver alle 4 for at lykkes med store forandringer. Jeg lærte derudover, at når der skal leveres store IT-løsninger, er rammerne for at kommunikere åbent og ærligt, helt essentiel for succes.</a:t>
              </a:r>
              <a:endParaRPr sz="1200" dirty="0">
                <a:latin typeface="Gill Sans MT"/>
                <a:cs typeface="Gill Sans MT"/>
              </a:endParaRPr>
            </a:p>
          </p:txBody>
        </p:sp>
        <p:sp>
          <p:nvSpPr>
            <p:cNvPr id="77" name="object 26">
              <a:extLst>
                <a:ext uri="{FF2B5EF4-FFF2-40B4-BE49-F238E27FC236}">
                  <a16:creationId xmlns:a16="http://schemas.microsoft.com/office/drawing/2014/main" id="{38F4B7D1-7962-4505-B234-56F7C8FD4874}"/>
                </a:ext>
              </a:extLst>
            </p:cNvPr>
            <p:cNvSpPr/>
            <p:nvPr/>
          </p:nvSpPr>
          <p:spPr>
            <a:xfrm>
              <a:off x="434832" y="7537005"/>
              <a:ext cx="3924000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79" name="object 30">
              <a:extLst>
                <a:ext uri="{FF2B5EF4-FFF2-40B4-BE49-F238E27FC236}">
                  <a16:creationId xmlns:a16="http://schemas.microsoft.com/office/drawing/2014/main" id="{88C82758-BF33-4282-B7B1-9EC63727C45A}"/>
                </a:ext>
              </a:extLst>
            </p:cNvPr>
            <p:cNvSpPr/>
            <p:nvPr/>
          </p:nvSpPr>
          <p:spPr>
            <a:xfrm>
              <a:off x="434832" y="7833709"/>
              <a:ext cx="3924000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80" name="object 34">
              <a:extLst>
                <a:ext uri="{FF2B5EF4-FFF2-40B4-BE49-F238E27FC236}">
                  <a16:creationId xmlns:a16="http://schemas.microsoft.com/office/drawing/2014/main" id="{AB8741F0-4272-42C9-82D7-E986C48A7D87}"/>
                </a:ext>
              </a:extLst>
            </p:cNvPr>
            <p:cNvSpPr txBox="1"/>
            <p:nvPr/>
          </p:nvSpPr>
          <p:spPr>
            <a:xfrm>
              <a:off x="422133" y="7308604"/>
              <a:ext cx="1402080" cy="182101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100" i="1" spc="-20" dirty="0">
                  <a:solidFill>
                    <a:srgbClr val="231F20"/>
                  </a:solidFill>
                  <a:latin typeface="Gill Sans MT"/>
                  <a:cs typeface="Gill Sans MT"/>
                </a:rPr>
                <a:t>Mest lærerige</a:t>
              </a:r>
              <a:endParaRPr lang="da-DK" sz="1100" i="1" dirty="0">
                <a:latin typeface="Gill Sans MT"/>
                <a:cs typeface="Gill Sans MT"/>
              </a:endParaRPr>
            </a:p>
          </p:txBody>
        </p:sp>
      </p:grpSp>
      <p:pic>
        <p:nvPicPr>
          <p:cNvPr id="32" name="Billede 31" descr="Et billede, der indeholder ur, tegning&#10;&#10;Automatisk genereret beskrivelse">
            <a:extLst>
              <a:ext uri="{FF2B5EF4-FFF2-40B4-BE49-F238E27FC236}">
                <a16:creationId xmlns:a16="http://schemas.microsoft.com/office/drawing/2014/main" id="{A0C2AF31-F5E8-4309-AD64-54621E5616A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1" y="9927409"/>
            <a:ext cx="295229" cy="216000"/>
          </a:xfrm>
          <a:prstGeom prst="rect">
            <a:avLst/>
          </a:prstGeom>
        </p:spPr>
      </p:pic>
      <p:grpSp>
        <p:nvGrpSpPr>
          <p:cNvPr id="89" name="Gruppe 88">
            <a:extLst>
              <a:ext uri="{FF2B5EF4-FFF2-40B4-BE49-F238E27FC236}">
                <a16:creationId xmlns:a16="http://schemas.microsoft.com/office/drawing/2014/main" id="{AC70EDEF-6852-46B8-9C82-6B247D5E1C1B}"/>
              </a:ext>
            </a:extLst>
          </p:cNvPr>
          <p:cNvGrpSpPr/>
          <p:nvPr/>
        </p:nvGrpSpPr>
        <p:grpSpPr>
          <a:xfrm>
            <a:off x="4663440" y="7609588"/>
            <a:ext cx="2448560" cy="1470912"/>
            <a:chOff x="4663440" y="5309113"/>
            <a:chExt cx="2448560" cy="1470912"/>
          </a:xfrm>
        </p:grpSpPr>
        <p:sp>
          <p:nvSpPr>
            <p:cNvPr id="90" name="object 35">
              <a:extLst>
                <a:ext uri="{FF2B5EF4-FFF2-40B4-BE49-F238E27FC236}">
                  <a16:creationId xmlns:a16="http://schemas.microsoft.com/office/drawing/2014/main" id="{3E49A829-1C10-40FC-ACC8-D67AC9CAAAAC}"/>
                </a:ext>
              </a:extLst>
            </p:cNvPr>
            <p:cNvSpPr txBox="1"/>
            <p:nvPr/>
          </p:nvSpPr>
          <p:spPr>
            <a:xfrm>
              <a:off x="4663440" y="5595085"/>
              <a:ext cx="2448560" cy="118494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Agile </a:t>
              </a:r>
              <a:r>
                <a:rPr lang="da-DK" sz="1200" spc="1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leadership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 (PAL-E)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SAFe Program Consultant (SPC)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SAFe Agilist</a:t>
              </a:r>
            </a:p>
            <a:p>
              <a:pPr marL="184150" marR="5080" indent="-171450" algn="just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Scrum Master II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Scrum Master I </a:t>
              </a:r>
            </a:p>
            <a:p>
              <a:pPr marL="184150" marR="5080" indent="-171450" algn="just">
                <a:lnSpc>
                  <a:spcPct val="100000"/>
                </a:lnSpc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Scrum Product </a:t>
              </a:r>
              <a:r>
                <a:rPr lang="da-DK" sz="1200" spc="1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Owner</a:t>
              </a:r>
              <a:endParaRPr lang="da-DK" sz="1200" spc="15" dirty="0">
                <a:solidFill>
                  <a:srgbClr val="231F20"/>
                </a:solidFill>
                <a:latin typeface="Gill Sans MT"/>
                <a:cs typeface="Gill Sans MT"/>
              </a:endParaRPr>
            </a:p>
          </p:txBody>
        </p:sp>
        <p:sp>
          <p:nvSpPr>
            <p:cNvPr id="91" name="object 13">
              <a:extLst>
                <a:ext uri="{FF2B5EF4-FFF2-40B4-BE49-F238E27FC236}">
                  <a16:creationId xmlns:a16="http://schemas.microsoft.com/office/drawing/2014/main" id="{4966A3CD-41AC-4EB8-8A2E-B168A4619520}"/>
                </a:ext>
              </a:extLst>
            </p:cNvPr>
            <p:cNvSpPr txBox="1"/>
            <p:nvPr/>
          </p:nvSpPr>
          <p:spPr>
            <a:xfrm>
              <a:off x="4663440" y="5309113"/>
              <a:ext cx="2052000" cy="17953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marL="35560">
                <a:lnSpc>
                  <a:spcPts val="1425"/>
                </a:lnSpc>
              </a:pPr>
              <a:r>
                <a:rPr lang="da-DK" sz="1200" b="1" spc="5" dirty="0">
                  <a:solidFill>
                    <a:srgbClr val="231F20"/>
                  </a:solidFill>
                  <a:latin typeface="Calibri"/>
                  <a:cs typeface="Calibri"/>
                </a:rPr>
                <a:t>RELEVANTE CERTIFICERINGER</a:t>
              </a:r>
              <a:endParaRPr sz="1200" dirty="0">
                <a:latin typeface="Calibri"/>
                <a:cs typeface="Calibri"/>
              </a:endParaRPr>
            </a:p>
          </p:txBody>
        </p:sp>
      </p:grpSp>
      <p:sp>
        <p:nvSpPr>
          <p:cNvPr id="53" name="Rektangel 52">
            <a:extLst>
              <a:ext uri="{FF2B5EF4-FFF2-40B4-BE49-F238E27FC236}">
                <a16:creationId xmlns:a16="http://schemas.microsoft.com/office/drawing/2014/main" id="{FBBD8E96-053D-4821-B9AD-E97107F4E171}"/>
              </a:ext>
            </a:extLst>
          </p:cNvPr>
          <p:cNvSpPr/>
          <p:nvPr/>
        </p:nvSpPr>
        <p:spPr>
          <a:xfrm>
            <a:off x="-2774950" y="3879257"/>
            <a:ext cx="2621385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4 - 6 linjers tekst </a:t>
            </a:r>
            <a:br>
              <a:rPr lang="da-DK" sz="1200" dirty="0">
                <a:solidFill>
                  <a:schemeClr val="tx1"/>
                </a:solidFill>
              </a:rPr>
            </a:br>
            <a:r>
              <a:rPr lang="da-DK" sz="1200" dirty="0">
                <a:solidFill>
                  <a:schemeClr val="tx1"/>
                </a:solidFill>
              </a:rPr>
              <a:t>om opgaven</a:t>
            </a: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31FC14DA-1D95-4D99-80B2-47ABB5478A58}"/>
              </a:ext>
            </a:extLst>
          </p:cNvPr>
          <p:cNvSpPr/>
          <p:nvPr/>
        </p:nvSpPr>
        <p:spPr>
          <a:xfrm>
            <a:off x="-2774201" y="3398520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Din rolle</a:t>
            </a:r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F9A12612-B7AB-449E-AE49-9A69A4B32F3F}"/>
              </a:ext>
            </a:extLst>
          </p:cNvPr>
          <p:cNvSpPr/>
          <p:nvPr/>
        </p:nvSpPr>
        <p:spPr>
          <a:xfrm>
            <a:off x="-2774950" y="2975272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Seneste kunde og datoer</a:t>
            </a:r>
          </a:p>
        </p:txBody>
      </p:sp>
      <p:sp>
        <p:nvSpPr>
          <p:cNvPr id="96" name="Rektangel 95">
            <a:extLst>
              <a:ext uri="{FF2B5EF4-FFF2-40B4-BE49-F238E27FC236}">
                <a16:creationId xmlns:a16="http://schemas.microsoft.com/office/drawing/2014/main" id="{AF84B8D3-6BCA-4D27-83F5-B399C923C251}"/>
              </a:ext>
            </a:extLst>
          </p:cNvPr>
          <p:cNvSpPr/>
          <p:nvPr/>
        </p:nvSpPr>
        <p:spPr>
          <a:xfrm>
            <a:off x="-2774950" y="6142300"/>
            <a:ext cx="2621385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4 - 6 linjers tekst </a:t>
            </a:r>
            <a:br>
              <a:rPr lang="da-DK" sz="1200" dirty="0">
                <a:solidFill>
                  <a:schemeClr val="tx1"/>
                </a:solidFill>
              </a:rPr>
            </a:br>
            <a:r>
              <a:rPr lang="da-DK" sz="1200" dirty="0">
                <a:solidFill>
                  <a:schemeClr val="tx1"/>
                </a:solidFill>
              </a:rPr>
              <a:t>om opgaven</a:t>
            </a:r>
          </a:p>
        </p:txBody>
      </p:sp>
      <p:sp>
        <p:nvSpPr>
          <p:cNvPr id="98" name="Rektangel 97">
            <a:extLst>
              <a:ext uri="{FF2B5EF4-FFF2-40B4-BE49-F238E27FC236}">
                <a16:creationId xmlns:a16="http://schemas.microsoft.com/office/drawing/2014/main" id="{939907DA-66DD-456E-A3B6-825AFF332213}"/>
              </a:ext>
            </a:extLst>
          </p:cNvPr>
          <p:cNvSpPr/>
          <p:nvPr/>
        </p:nvSpPr>
        <p:spPr>
          <a:xfrm>
            <a:off x="-2774201" y="5661563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Din rolle</a:t>
            </a:r>
          </a:p>
        </p:txBody>
      </p:sp>
      <p:sp>
        <p:nvSpPr>
          <p:cNvPr id="100" name="Rektangel 99">
            <a:extLst>
              <a:ext uri="{FF2B5EF4-FFF2-40B4-BE49-F238E27FC236}">
                <a16:creationId xmlns:a16="http://schemas.microsoft.com/office/drawing/2014/main" id="{2567687D-EA2E-45DA-B536-2B9F6CDE9CDE}"/>
              </a:ext>
            </a:extLst>
          </p:cNvPr>
          <p:cNvSpPr/>
          <p:nvPr/>
        </p:nvSpPr>
        <p:spPr>
          <a:xfrm>
            <a:off x="-2774950" y="5238315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Kunde hvor opgaven havde </a:t>
            </a:r>
            <a:br>
              <a:rPr lang="da-DK" sz="1200" dirty="0">
                <a:solidFill>
                  <a:schemeClr val="tx1"/>
                </a:solidFill>
              </a:rPr>
            </a:br>
            <a:r>
              <a:rPr lang="da-DK" sz="1200" dirty="0">
                <a:solidFill>
                  <a:schemeClr val="tx1"/>
                </a:solidFill>
              </a:rPr>
              <a:t>størst effekt / </a:t>
            </a:r>
            <a:r>
              <a:rPr lang="da-DK" sz="1200" dirty="0" err="1">
                <a:solidFill>
                  <a:schemeClr val="tx1"/>
                </a:solidFill>
              </a:rPr>
              <a:t>impact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02" name="Rektangel 101">
            <a:extLst>
              <a:ext uri="{FF2B5EF4-FFF2-40B4-BE49-F238E27FC236}">
                <a16:creationId xmlns:a16="http://schemas.microsoft.com/office/drawing/2014/main" id="{647FDB43-966C-4096-A4F4-1284B91D4366}"/>
              </a:ext>
            </a:extLst>
          </p:cNvPr>
          <p:cNvSpPr/>
          <p:nvPr/>
        </p:nvSpPr>
        <p:spPr>
          <a:xfrm>
            <a:off x="-2774950" y="8497904"/>
            <a:ext cx="2621385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4 - 6 linjers tekst </a:t>
            </a:r>
            <a:br>
              <a:rPr lang="da-DK" sz="1200" dirty="0">
                <a:solidFill>
                  <a:schemeClr val="tx1"/>
                </a:solidFill>
              </a:rPr>
            </a:br>
            <a:r>
              <a:rPr lang="da-DK" sz="1200" dirty="0">
                <a:solidFill>
                  <a:schemeClr val="tx1"/>
                </a:solidFill>
              </a:rPr>
              <a:t>om opgaven</a:t>
            </a:r>
          </a:p>
        </p:txBody>
      </p:sp>
      <p:sp>
        <p:nvSpPr>
          <p:cNvPr id="104" name="Rektangel 103">
            <a:extLst>
              <a:ext uri="{FF2B5EF4-FFF2-40B4-BE49-F238E27FC236}">
                <a16:creationId xmlns:a16="http://schemas.microsoft.com/office/drawing/2014/main" id="{3DC828EE-059E-4071-8A9F-D082FC520481}"/>
              </a:ext>
            </a:extLst>
          </p:cNvPr>
          <p:cNvSpPr/>
          <p:nvPr/>
        </p:nvSpPr>
        <p:spPr>
          <a:xfrm>
            <a:off x="-2774201" y="8017167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Din rolle</a:t>
            </a:r>
          </a:p>
        </p:txBody>
      </p:sp>
      <p:sp>
        <p:nvSpPr>
          <p:cNvPr id="106" name="Rektangel 105">
            <a:extLst>
              <a:ext uri="{FF2B5EF4-FFF2-40B4-BE49-F238E27FC236}">
                <a16:creationId xmlns:a16="http://schemas.microsoft.com/office/drawing/2014/main" id="{ECAA9CC9-25E7-4829-A94B-3842AFA816C4}"/>
              </a:ext>
            </a:extLst>
          </p:cNvPr>
          <p:cNvSpPr/>
          <p:nvPr/>
        </p:nvSpPr>
        <p:spPr>
          <a:xfrm>
            <a:off x="-2774950" y="7593919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Kunde hvor du lærte mest af opgaven</a:t>
            </a:r>
          </a:p>
        </p:txBody>
      </p:sp>
      <p:sp>
        <p:nvSpPr>
          <p:cNvPr id="108" name="Rektangel 107">
            <a:extLst>
              <a:ext uri="{FF2B5EF4-FFF2-40B4-BE49-F238E27FC236}">
                <a16:creationId xmlns:a16="http://schemas.microsoft.com/office/drawing/2014/main" id="{745FBC42-3A64-4733-8CDB-7637CAE04A14}"/>
              </a:ext>
            </a:extLst>
          </p:cNvPr>
          <p:cNvSpPr/>
          <p:nvPr/>
        </p:nvSpPr>
        <p:spPr>
          <a:xfrm>
            <a:off x="7787639" y="4378641"/>
            <a:ext cx="2621385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Hvad er du mest stolt af i din karriere</a:t>
            </a:r>
          </a:p>
        </p:txBody>
      </p:sp>
      <p:sp>
        <p:nvSpPr>
          <p:cNvPr id="110" name="Rektangel 109">
            <a:extLst>
              <a:ext uri="{FF2B5EF4-FFF2-40B4-BE49-F238E27FC236}">
                <a16:creationId xmlns:a16="http://schemas.microsoft.com/office/drawing/2014/main" id="{B68A1C99-600F-4573-956D-07BC828AC833}"/>
              </a:ext>
            </a:extLst>
          </p:cNvPr>
          <p:cNvSpPr/>
          <p:nvPr/>
        </p:nvSpPr>
        <p:spPr>
          <a:xfrm>
            <a:off x="7787639" y="2975272"/>
            <a:ext cx="2621385" cy="3657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Hvad er du passioneret omkring</a:t>
            </a:r>
          </a:p>
        </p:txBody>
      </p:sp>
      <p:sp>
        <p:nvSpPr>
          <p:cNvPr id="112" name="Rektangel 111">
            <a:extLst>
              <a:ext uri="{FF2B5EF4-FFF2-40B4-BE49-F238E27FC236}">
                <a16:creationId xmlns:a16="http://schemas.microsoft.com/office/drawing/2014/main" id="{4D67AAA1-F8A5-4C5F-AD27-0F30CC1CA3F6}"/>
              </a:ext>
            </a:extLst>
          </p:cNvPr>
          <p:cNvSpPr/>
          <p:nvPr/>
        </p:nvSpPr>
        <p:spPr>
          <a:xfrm>
            <a:off x="7787639" y="6035660"/>
            <a:ext cx="2621385" cy="9874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Hvad har været din primære roller hos kunderne – roller du kan tage. </a:t>
            </a:r>
            <a:br>
              <a:rPr lang="da-DK" sz="1200" dirty="0">
                <a:solidFill>
                  <a:schemeClr val="tx1"/>
                </a:solidFill>
              </a:rPr>
            </a:br>
            <a:r>
              <a:rPr lang="da-DK" sz="1200" dirty="0">
                <a:solidFill>
                  <a:schemeClr val="tx1"/>
                </a:solidFill>
              </a:rPr>
              <a:t>Hold på 1 linje</a:t>
            </a:r>
          </a:p>
        </p:txBody>
      </p:sp>
      <p:sp>
        <p:nvSpPr>
          <p:cNvPr id="114" name="Rektangel 113">
            <a:extLst>
              <a:ext uri="{FF2B5EF4-FFF2-40B4-BE49-F238E27FC236}">
                <a16:creationId xmlns:a16="http://schemas.microsoft.com/office/drawing/2014/main" id="{653F58C6-B762-439B-A161-955D39639D00}"/>
              </a:ext>
            </a:extLst>
          </p:cNvPr>
          <p:cNvSpPr/>
          <p:nvPr/>
        </p:nvSpPr>
        <p:spPr>
          <a:xfrm>
            <a:off x="7787639" y="7556500"/>
            <a:ext cx="2621385" cy="590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Hvilke relevante certificeringer </a:t>
            </a:r>
            <a:br>
              <a:rPr lang="da-DK" sz="1200" dirty="0">
                <a:solidFill>
                  <a:schemeClr val="tx1"/>
                </a:solidFill>
              </a:rPr>
            </a:br>
            <a:r>
              <a:rPr lang="da-DK" sz="1200" dirty="0">
                <a:solidFill>
                  <a:schemeClr val="tx1"/>
                </a:solidFill>
              </a:rPr>
              <a:t>har du taget? Hold på 1 linje</a:t>
            </a:r>
          </a:p>
        </p:txBody>
      </p:sp>
      <p:grpSp>
        <p:nvGrpSpPr>
          <p:cNvPr id="72" name="Gruppe 71">
            <a:extLst>
              <a:ext uri="{FF2B5EF4-FFF2-40B4-BE49-F238E27FC236}">
                <a16:creationId xmlns:a16="http://schemas.microsoft.com/office/drawing/2014/main" id="{9358F20E-EA9C-486C-B7F7-09D00D53FAC1}"/>
              </a:ext>
            </a:extLst>
          </p:cNvPr>
          <p:cNvGrpSpPr/>
          <p:nvPr/>
        </p:nvGrpSpPr>
        <p:grpSpPr>
          <a:xfrm>
            <a:off x="4663440" y="4733808"/>
            <a:ext cx="2448560" cy="1222126"/>
            <a:chOff x="4663440" y="5309113"/>
            <a:chExt cx="2448560" cy="1222126"/>
          </a:xfrm>
        </p:grpSpPr>
        <p:sp>
          <p:nvSpPr>
            <p:cNvPr id="74" name="object 35">
              <a:extLst>
                <a:ext uri="{FF2B5EF4-FFF2-40B4-BE49-F238E27FC236}">
                  <a16:creationId xmlns:a16="http://schemas.microsoft.com/office/drawing/2014/main" id="{9A40DFB2-E411-4502-9E01-64A9667DDECE}"/>
                </a:ext>
              </a:extLst>
            </p:cNvPr>
            <p:cNvSpPr txBox="1"/>
            <p:nvPr/>
          </p:nvSpPr>
          <p:spPr>
            <a:xfrm>
              <a:off x="4663440" y="5595085"/>
              <a:ext cx="2448560" cy="936154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marR="5080" algn="just">
                <a:spcBef>
                  <a:spcPts val="100"/>
                </a:spcBef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</a:rPr>
                <a:t>De teams jeg har coachet, hvor nye talenter er blomstret frem og virkelig har sat deres kompetencer i spil, til glæde for teamet, organisationen og </a:t>
              </a:r>
              <a:r>
                <a:rPr lang="da-DK" sz="1200" spc="15">
                  <a:solidFill>
                    <a:srgbClr val="231F20"/>
                  </a:solidFill>
                  <a:latin typeface="Gill Sans MT"/>
                </a:rPr>
                <a:t>ikke mindst kunderne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</a:rPr>
                <a:t>.</a:t>
              </a:r>
            </a:p>
          </p:txBody>
        </p:sp>
        <p:sp>
          <p:nvSpPr>
            <p:cNvPr id="76" name="object 13">
              <a:extLst>
                <a:ext uri="{FF2B5EF4-FFF2-40B4-BE49-F238E27FC236}">
                  <a16:creationId xmlns:a16="http://schemas.microsoft.com/office/drawing/2014/main" id="{A5BEBC46-65FE-4B4F-BE10-3F6509C920AC}"/>
                </a:ext>
              </a:extLst>
            </p:cNvPr>
            <p:cNvSpPr txBox="1"/>
            <p:nvPr/>
          </p:nvSpPr>
          <p:spPr>
            <a:xfrm>
              <a:off x="4663440" y="5309113"/>
              <a:ext cx="1332000" cy="17953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marL="35560">
                <a:lnSpc>
                  <a:spcPts val="1425"/>
                </a:lnSpc>
              </a:pPr>
              <a:r>
                <a:rPr lang="da-DK" sz="1200" b="1" spc="5" dirty="0">
                  <a:solidFill>
                    <a:srgbClr val="231F20"/>
                  </a:solidFill>
                  <a:latin typeface="Calibri"/>
                  <a:cs typeface="Calibri"/>
                </a:rPr>
                <a:t>MEST STOLT AF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78" name="Gruppe 77">
            <a:extLst>
              <a:ext uri="{FF2B5EF4-FFF2-40B4-BE49-F238E27FC236}">
                <a16:creationId xmlns:a16="http://schemas.microsoft.com/office/drawing/2014/main" id="{A6A8B823-DB18-436C-92A2-2D9A673874FE}"/>
              </a:ext>
            </a:extLst>
          </p:cNvPr>
          <p:cNvGrpSpPr/>
          <p:nvPr/>
        </p:nvGrpSpPr>
        <p:grpSpPr>
          <a:xfrm>
            <a:off x="4663440" y="3136900"/>
            <a:ext cx="2448560" cy="1406792"/>
            <a:chOff x="4663440" y="5309113"/>
            <a:chExt cx="2448560" cy="1406792"/>
          </a:xfrm>
        </p:grpSpPr>
        <p:sp>
          <p:nvSpPr>
            <p:cNvPr id="81" name="object 35">
              <a:extLst>
                <a:ext uri="{FF2B5EF4-FFF2-40B4-BE49-F238E27FC236}">
                  <a16:creationId xmlns:a16="http://schemas.microsoft.com/office/drawing/2014/main" id="{1999F93A-3432-4CE7-B442-1C7D0894C1E3}"/>
                </a:ext>
              </a:extLst>
            </p:cNvPr>
            <p:cNvSpPr txBox="1"/>
            <p:nvPr/>
          </p:nvSpPr>
          <p:spPr>
            <a:xfrm>
              <a:off x="4663440" y="5595085"/>
              <a:ext cx="2448560" cy="112082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marR="5080" algn="just">
                <a:spcBef>
                  <a:spcPts val="100"/>
                </a:spcBef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</a:rPr>
                <a:t>Jeg brænder for at hjælpe teams, ledere og organisationer med at forbedre deres evne til at levere værdi ved at integrere agile værdier, principper og praktikker i deres kontekst.</a:t>
              </a:r>
            </a:p>
          </p:txBody>
        </p:sp>
        <p:sp>
          <p:nvSpPr>
            <p:cNvPr id="83" name="object 13">
              <a:extLst>
                <a:ext uri="{FF2B5EF4-FFF2-40B4-BE49-F238E27FC236}">
                  <a16:creationId xmlns:a16="http://schemas.microsoft.com/office/drawing/2014/main" id="{D02567A3-205F-4C62-8D1E-8E036D5E94F0}"/>
                </a:ext>
              </a:extLst>
            </p:cNvPr>
            <p:cNvSpPr txBox="1"/>
            <p:nvPr/>
          </p:nvSpPr>
          <p:spPr>
            <a:xfrm>
              <a:off x="4663440" y="5309113"/>
              <a:ext cx="1332000" cy="17953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/>
            <a:p>
              <a:pPr marL="35560">
                <a:lnSpc>
                  <a:spcPts val="1425"/>
                </a:lnSpc>
              </a:pPr>
              <a:r>
                <a:rPr lang="da-DK" sz="1200" b="1" spc="5" dirty="0">
                  <a:solidFill>
                    <a:srgbClr val="231F20"/>
                  </a:solidFill>
                  <a:latin typeface="Calibri"/>
                  <a:cs typeface="Calibri"/>
                </a:rPr>
                <a:t>OM MIG</a:t>
              </a:r>
              <a:endParaRPr sz="1200" dirty="0">
                <a:latin typeface="Calibri"/>
                <a:cs typeface="Calibri"/>
              </a:endParaRPr>
            </a:p>
          </p:txBody>
        </p:sp>
      </p:grpSp>
      <p:pic>
        <p:nvPicPr>
          <p:cNvPr id="18" name="Picture 61">
            <a:extLst>
              <a:ext uri="{FF2B5EF4-FFF2-40B4-BE49-F238E27FC236}">
                <a16:creationId xmlns:a16="http://schemas.microsoft.com/office/drawing/2014/main" id="{B41B7548-2F6D-4881-98D8-447293BFE7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41161" y="165100"/>
            <a:ext cx="2031383" cy="203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6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6">
            <a:extLst>
              <a:ext uri="{FF2B5EF4-FFF2-40B4-BE49-F238E27FC236}">
                <a16:creationId xmlns:a16="http://schemas.microsoft.com/office/drawing/2014/main" id="{A4E7CE35-6821-4898-AA84-2E2FB8CD869B}"/>
              </a:ext>
            </a:extLst>
          </p:cNvPr>
          <p:cNvSpPr/>
          <p:nvPr/>
        </p:nvSpPr>
        <p:spPr>
          <a:xfrm>
            <a:off x="0" y="0"/>
            <a:ext cx="7556500" cy="889613"/>
          </a:xfrm>
          <a:prstGeom prst="rect">
            <a:avLst/>
          </a:prstGeom>
          <a:gradFill flip="none" rotWithShape="1">
            <a:gsLst>
              <a:gs pos="0">
                <a:srgbClr val="EAEAEA"/>
              </a:gs>
              <a:gs pos="34000">
                <a:schemeClr val="bg1">
                  <a:lumMod val="95000"/>
                </a:schemeClr>
              </a:gs>
              <a:gs pos="100000">
                <a:srgbClr val="F9F9F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bk object 18">
            <a:extLst>
              <a:ext uri="{FF2B5EF4-FFF2-40B4-BE49-F238E27FC236}">
                <a16:creationId xmlns:a16="http://schemas.microsoft.com/office/drawing/2014/main" id="{F6AE2386-3593-4E04-8474-B8D1AD16DB50}"/>
              </a:ext>
            </a:extLst>
          </p:cNvPr>
          <p:cNvSpPr/>
          <p:nvPr/>
        </p:nvSpPr>
        <p:spPr>
          <a:xfrm>
            <a:off x="457200" y="241300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5">
                <a:moveTo>
                  <a:pt x="0" y="0"/>
                </a:moveTo>
                <a:lnTo>
                  <a:pt x="725398" y="0"/>
                </a:lnTo>
              </a:path>
            </a:pathLst>
          </a:custGeom>
          <a:ln w="64795">
            <a:solidFill>
              <a:srgbClr val="FF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44500" y="387342"/>
            <a:ext cx="569595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2200" b="1" spc="100" dirty="0">
                <a:solidFill>
                  <a:srgbClr val="231F20"/>
                </a:solidFill>
                <a:latin typeface="Calibri"/>
                <a:cs typeface="Calibri"/>
              </a:rPr>
              <a:t>STEFAN LENSKJOLD GRØNBEK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9685" y="1155700"/>
            <a:ext cx="1620000" cy="180000"/>
          </a:xfrm>
          <a:prstGeom prst="rect">
            <a:avLst/>
          </a:prstGeom>
          <a:solidFill>
            <a:srgbClr val="FFC200"/>
          </a:solidFill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r>
              <a:rPr lang="da-DK" sz="1200" b="1" spc="60" dirty="0">
                <a:solidFill>
                  <a:srgbClr val="231F20"/>
                </a:solidFill>
                <a:latin typeface="Calibri"/>
                <a:cs typeface="Calibri"/>
              </a:rPr>
              <a:t>SENEST</a:t>
            </a:r>
            <a:r>
              <a:rPr sz="1200" b="1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35" dirty="0">
                <a:solidFill>
                  <a:srgbClr val="231F20"/>
                </a:solidFill>
                <a:latin typeface="Calibri"/>
                <a:cs typeface="Calibri"/>
              </a:rPr>
              <a:t>ERFARING</a:t>
            </a:r>
            <a:r>
              <a:rPr lang="da-DK" sz="1200" b="1" spc="35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87409F5D-E1B6-4685-AC42-210ADDD49CEF}"/>
              </a:ext>
            </a:extLst>
          </p:cNvPr>
          <p:cNvGrpSpPr/>
          <p:nvPr/>
        </p:nvGrpSpPr>
        <p:grpSpPr>
          <a:xfrm>
            <a:off x="6159507" y="10043270"/>
            <a:ext cx="935325" cy="459029"/>
            <a:chOff x="6167806" y="10069271"/>
            <a:chExt cx="935325" cy="459029"/>
          </a:xfrm>
        </p:grpSpPr>
        <p:sp>
          <p:nvSpPr>
            <p:cNvPr id="32" name="object 3">
              <a:extLst>
                <a:ext uri="{FF2B5EF4-FFF2-40B4-BE49-F238E27FC236}">
                  <a16:creationId xmlns:a16="http://schemas.microsoft.com/office/drawing/2014/main" id="{498697EA-0047-487B-B07E-741D797FFF01}"/>
                </a:ext>
              </a:extLst>
            </p:cNvPr>
            <p:cNvSpPr/>
            <p:nvPr/>
          </p:nvSpPr>
          <p:spPr>
            <a:xfrm>
              <a:off x="6379157" y="10224135"/>
              <a:ext cx="225425" cy="304165"/>
            </a:xfrm>
            <a:custGeom>
              <a:avLst/>
              <a:gdLst/>
              <a:ahLst/>
              <a:cxnLst/>
              <a:rect l="l" t="t" r="r" b="b"/>
              <a:pathLst>
                <a:path w="225425" h="304165">
                  <a:moveTo>
                    <a:pt x="14605" y="243243"/>
                  </a:moveTo>
                  <a:lnTo>
                    <a:pt x="0" y="290322"/>
                  </a:lnTo>
                  <a:lnTo>
                    <a:pt x="12894" y="295833"/>
                  </a:lnTo>
                  <a:lnTo>
                    <a:pt x="29143" y="300023"/>
                  </a:lnTo>
                  <a:lnTo>
                    <a:pt x="47959" y="302686"/>
                  </a:lnTo>
                  <a:lnTo>
                    <a:pt x="68554" y="303618"/>
                  </a:lnTo>
                  <a:lnTo>
                    <a:pt x="89753" y="302468"/>
                  </a:lnTo>
                  <a:lnTo>
                    <a:pt x="131180" y="291338"/>
                  </a:lnTo>
                  <a:lnTo>
                    <a:pt x="165832" y="262489"/>
                  </a:lnTo>
                  <a:lnTo>
                    <a:pt x="170126" y="254812"/>
                  </a:lnTo>
                  <a:lnTo>
                    <a:pt x="69405" y="254812"/>
                  </a:lnTo>
                  <a:lnTo>
                    <a:pt x="54888" y="253971"/>
                  </a:lnTo>
                  <a:lnTo>
                    <a:pt x="39604" y="251604"/>
                  </a:lnTo>
                  <a:lnTo>
                    <a:pt x="25521" y="247949"/>
                  </a:lnTo>
                  <a:lnTo>
                    <a:pt x="14605" y="243243"/>
                  </a:lnTo>
                  <a:close/>
                </a:path>
                <a:path w="225425" h="304165">
                  <a:moveTo>
                    <a:pt x="194675" y="181165"/>
                  </a:moveTo>
                  <a:lnTo>
                    <a:pt x="135331" y="181165"/>
                  </a:lnTo>
                  <a:lnTo>
                    <a:pt x="131902" y="199148"/>
                  </a:lnTo>
                  <a:lnTo>
                    <a:pt x="122676" y="225532"/>
                  </a:lnTo>
                  <a:lnTo>
                    <a:pt x="108835" y="242701"/>
                  </a:lnTo>
                  <a:lnTo>
                    <a:pt x="90904" y="252010"/>
                  </a:lnTo>
                  <a:lnTo>
                    <a:pt x="69405" y="254812"/>
                  </a:lnTo>
                  <a:lnTo>
                    <a:pt x="170126" y="254812"/>
                  </a:lnTo>
                  <a:lnTo>
                    <a:pt x="178122" y="240518"/>
                  </a:lnTo>
                  <a:lnTo>
                    <a:pt x="187114" y="215100"/>
                  </a:lnTo>
                  <a:lnTo>
                    <a:pt x="193573" y="187172"/>
                  </a:lnTo>
                  <a:lnTo>
                    <a:pt x="194675" y="181165"/>
                  </a:lnTo>
                  <a:close/>
                </a:path>
                <a:path w="225425" h="304165">
                  <a:moveTo>
                    <a:pt x="147764" y="0"/>
                  </a:moveTo>
                  <a:lnTo>
                    <a:pt x="98099" y="7676"/>
                  </a:lnTo>
                  <a:lnTo>
                    <a:pt x="58806" y="28526"/>
                  </a:lnTo>
                  <a:lnTo>
                    <a:pt x="30302" y="59286"/>
                  </a:lnTo>
                  <a:lnTo>
                    <a:pt x="13003" y="96687"/>
                  </a:lnTo>
                  <a:lnTo>
                    <a:pt x="7327" y="137464"/>
                  </a:lnTo>
                  <a:lnTo>
                    <a:pt x="12157" y="166519"/>
                  </a:lnTo>
                  <a:lnTo>
                    <a:pt x="25504" y="190344"/>
                  </a:lnTo>
                  <a:lnTo>
                    <a:pt x="46572" y="206459"/>
                  </a:lnTo>
                  <a:lnTo>
                    <a:pt x="74561" y="212382"/>
                  </a:lnTo>
                  <a:lnTo>
                    <a:pt x="92121" y="210515"/>
                  </a:lnTo>
                  <a:lnTo>
                    <a:pt x="107738" y="204803"/>
                  </a:lnTo>
                  <a:lnTo>
                    <a:pt x="121744" y="195076"/>
                  </a:lnTo>
                  <a:lnTo>
                    <a:pt x="134467" y="181165"/>
                  </a:lnTo>
                  <a:lnTo>
                    <a:pt x="194675" y="181165"/>
                  </a:lnTo>
                  <a:lnTo>
                    <a:pt x="197672" y="164833"/>
                  </a:lnTo>
                  <a:lnTo>
                    <a:pt x="100685" y="164833"/>
                  </a:lnTo>
                  <a:lnTo>
                    <a:pt x="88286" y="162092"/>
                  </a:lnTo>
                  <a:lnTo>
                    <a:pt x="79446" y="154460"/>
                  </a:lnTo>
                  <a:lnTo>
                    <a:pt x="74151" y="142823"/>
                  </a:lnTo>
                  <a:lnTo>
                    <a:pt x="72390" y="128066"/>
                  </a:lnTo>
                  <a:lnTo>
                    <a:pt x="77123" y="98802"/>
                  </a:lnTo>
                  <a:lnTo>
                    <a:pt x="90328" y="72831"/>
                  </a:lnTo>
                  <a:lnTo>
                    <a:pt x="110516" y="54246"/>
                  </a:lnTo>
                  <a:lnTo>
                    <a:pt x="136194" y="47142"/>
                  </a:lnTo>
                  <a:lnTo>
                    <a:pt x="219267" y="47142"/>
                  </a:lnTo>
                  <a:lnTo>
                    <a:pt x="225247" y="14554"/>
                  </a:lnTo>
                  <a:lnTo>
                    <a:pt x="207898" y="8486"/>
                  </a:lnTo>
                  <a:lnTo>
                    <a:pt x="189234" y="3905"/>
                  </a:lnTo>
                  <a:lnTo>
                    <a:pt x="169206" y="1009"/>
                  </a:lnTo>
                  <a:lnTo>
                    <a:pt x="147764" y="0"/>
                  </a:lnTo>
                  <a:close/>
                </a:path>
                <a:path w="225425" h="304165">
                  <a:moveTo>
                    <a:pt x="219267" y="47142"/>
                  </a:moveTo>
                  <a:lnTo>
                    <a:pt x="144780" y="47142"/>
                  </a:lnTo>
                  <a:lnTo>
                    <a:pt x="153771" y="48856"/>
                  </a:lnTo>
                  <a:lnTo>
                    <a:pt x="158470" y="50977"/>
                  </a:lnTo>
                  <a:lnTo>
                    <a:pt x="147764" y="107111"/>
                  </a:lnTo>
                  <a:lnTo>
                    <a:pt x="129178" y="149112"/>
                  </a:lnTo>
                  <a:lnTo>
                    <a:pt x="100685" y="164833"/>
                  </a:lnTo>
                  <a:lnTo>
                    <a:pt x="197672" y="164833"/>
                  </a:lnTo>
                  <a:lnTo>
                    <a:pt x="219267" y="4714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4">
              <a:extLst>
                <a:ext uri="{FF2B5EF4-FFF2-40B4-BE49-F238E27FC236}">
                  <a16:creationId xmlns:a16="http://schemas.microsoft.com/office/drawing/2014/main" id="{B6D2A00B-AA4C-429A-A05C-6EFF76167230}"/>
                </a:ext>
              </a:extLst>
            </p:cNvPr>
            <p:cNvSpPr/>
            <p:nvPr/>
          </p:nvSpPr>
          <p:spPr>
            <a:xfrm>
              <a:off x="6608244" y="10228894"/>
              <a:ext cx="101600" cy="209550"/>
            </a:xfrm>
            <a:custGeom>
              <a:avLst/>
              <a:gdLst/>
              <a:ahLst/>
              <a:cxnLst/>
              <a:rect l="l" t="t" r="r" b="b"/>
              <a:pathLst>
                <a:path w="101600" h="209550">
                  <a:moveTo>
                    <a:pt x="101485" y="0"/>
                  </a:moveTo>
                  <a:lnTo>
                    <a:pt x="39801" y="0"/>
                  </a:lnTo>
                  <a:lnTo>
                    <a:pt x="0" y="209334"/>
                  </a:lnTo>
                  <a:lnTo>
                    <a:pt x="61683" y="209334"/>
                  </a:lnTo>
                  <a:lnTo>
                    <a:pt x="10148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5">
              <a:extLst>
                <a:ext uri="{FF2B5EF4-FFF2-40B4-BE49-F238E27FC236}">
                  <a16:creationId xmlns:a16="http://schemas.microsoft.com/office/drawing/2014/main" id="{719C874B-FCE7-4EA7-96D2-9D07A83A545A}"/>
                </a:ext>
              </a:extLst>
            </p:cNvPr>
            <p:cNvSpPr/>
            <p:nvPr/>
          </p:nvSpPr>
          <p:spPr>
            <a:xfrm>
              <a:off x="6656631" y="10137658"/>
              <a:ext cx="66852" cy="651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6">
              <a:extLst>
                <a:ext uri="{FF2B5EF4-FFF2-40B4-BE49-F238E27FC236}">
                  <a16:creationId xmlns:a16="http://schemas.microsoft.com/office/drawing/2014/main" id="{02F3A1B4-A193-449E-9A35-FCBB2AFB9D68}"/>
                </a:ext>
              </a:extLst>
            </p:cNvPr>
            <p:cNvSpPr/>
            <p:nvPr/>
          </p:nvSpPr>
          <p:spPr>
            <a:xfrm>
              <a:off x="6710995" y="10134229"/>
              <a:ext cx="120014" cy="304165"/>
            </a:xfrm>
            <a:custGeom>
              <a:avLst/>
              <a:gdLst/>
              <a:ahLst/>
              <a:cxnLst/>
              <a:rect l="l" t="t" r="r" b="b"/>
              <a:pathLst>
                <a:path w="120015" h="304165">
                  <a:moveTo>
                    <a:pt x="119926" y="0"/>
                  </a:moveTo>
                  <a:lnTo>
                    <a:pt x="58242" y="0"/>
                  </a:lnTo>
                  <a:lnTo>
                    <a:pt x="0" y="303999"/>
                  </a:lnTo>
                  <a:lnTo>
                    <a:pt x="61734" y="303999"/>
                  </a:lnTo>
                  <a:lnTo>
                    <a:pt x="1199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7">
              <a:extLst>
                <a:ext uri="{FF2B5EF4-FFF2-40B4-BE49-F238E27FC236}">
                  <a16:creationId xmlns:a16="http://schemas.microsoft.com/office/drawing/2014/main" id="{6FAE0970-C794-4D05-97AC-5838193EEB45}"/>
                </a:ext>
              </a:extLst>
            </p:cNvPr>
            <p:cNvSpPr/>
            <p:nvPr/>
          </p:nvSpPr>
          <p:spPr>
            <a:xfrm>
              <a:off x="6813797" y="10228894"/>
              <a:ext cx="101600" cy="209550"/>
            </a:xfrm>
            <a:custGeom>
              <a:avLst/>
              <a:gdLst/>
              <a:ahLst/>
              <a:cxnLst/>
              <a:rect l="l" t="t" r="r" b="b"/>
              <a:pathLst>
                <a:path w="101600" h="209550">
                  <a:moveTo>
                    <a:pt x="101498" y="0"/>
                  </a:moveTo>
                  <a:lnTo>
                    <a:pt x="39801" y="0"/>
                  </a:lnTo>
                  <a:lnTo>
                    <a:pt x="0" y="209334"/>
                  </a:lnTo>
                  <a:lnTo>
                    <a:pt x="61683" y="209334"/>
                  </a:lnTo>
                  <a:lnTo>
                    <a:pt x="10149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8">
              <a:extLst>
                <a:ext uri="{FF2B5EF4-FFF2-40B4-BE49-F238E27FC236}">
                  <a16:creationId xmlns:a16="http://schemas.microsoft.com/office/drawing/2014/main" id="{544BCC37-E0DD-46EB-8312-3EEBE118FE86}"/>
                </a:ext>
              </a:extLst>
            </p:cNvPr>
            <p:cNvSpPr/>
            <p:nvPr/>
          </p:nvSpPr>
          <p:spPr>
            <a:xfrm>
              <a:off x="6874623" y="10069271"/>
              <a:ext cx="66840" cy="651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9">
              <a:extLst>
                <a:ext uri="{FF2B5EF4-FFF2-40B4-BE49-F238E27FC236}">
                  <a16:creationId xmlns:a16="http://schemas.microsoft.com/office/drawing/2014/main" id="{F22B7961-86F3-4D76-B7E0-5BD53CACC3D3}"/>
                </a:ext>
              </a:extLst>
            </p:cNvPr>
            <p:cNvSpPr/>
            <p:nvPr/>
          </p:nvSpPr>
          <p:spPr>
            <a:xfrm>
              <a:off x="6923426" y="10224139"/>
              <a:ext cx="179705" cy="218440"/>
            </a:xfrm>
            <a:custGeom>
              <a:avLst/>
              <a:gdLst/>
              <a:ahLst/>
              <a:cxnLst/>
              <a:rect l="l" t="t" r="r" b="b"/>
              <a:pathLst>
                <a:path w="179704" h="218440">
                  <a:moveTo>
                    <a:pt x="136524" y="0"/>
                  </a:moveTo>
                  <a:lnTo>
                    <a:pt x="91758" y="6654"/>
                  </a:lnTo>
                  <a:lnTo>
                    <a:pt x="54079" y="25274"/>
                  </a:lnTo>
                  <a:lnTo>
                    <a:pt x="25130" y="53843"/>
                  </a:lnTo>
                  <a:lnTo>
                    <a:pt x="6556" y="90345"/>
                  </a:lnTo>
                  <a:lnTo>
                    <a:pt x="0" y="132765"/>
                  </a:lnTo>
                  <a:lnTo>
                    <a:pt x="6491" y="168904"/>
                  </a:lnTo>
                  <a:lnTo>
                    <a:pt x="24658" y="195808"/>
                  </a:lnTo>
                  <a:lnTo>
                    <a:pt x="52544" y="212597"/>
                  </a:lnTo>
                  <a:lnTo>
                    <a:pt x="88188" y="218389"/>
                  </a:lnTo>
                  <a:lnTo>
                    <a:pt x="106083" y="217554"/>
                  </a:lnTo>
                  <a:lnTo>
                    <a:pt x="122264" y="215238"/>
                  </a:lnTo>
                  <a:lnTo>
                    <a:pt x="136285" y="211718"/>
                  </a:lnTo>
                  <a:lnTo>
                    <a:pt x="147700" y="207276"/>
                  </a:lnTo>
                  <a:lnTo>
                    <a:pt x="147327" y="169189"/>
                  </a:lnTo>
                  <a:lnTo>
                    <a:pt x="105714" y="169189"/>
                  </a:lnTo>
                  <a:lnTo>
                    <a:pt x="89725" y="166459"/>
                  </a:lnTo>
                  <a:lnTo>
                    <a:pt x="76652" y="158300"/>
                  </a:lnTo>
                  <a:lnTo>
                    <a:pt x="67829" y="144763"/>
                  </a:lnTo>
                  <a:lnTo>
                    <a:pt x="64592" y="125895"/>
                  </a:lnTo>
                  <a:lnTo>
                    <a:pt x="69560" y="97317"/>
                  </a:lnTo>
                  <a:lnTo>
                    <a:pt x="83764" y="72820"/>
                  </a:lnTo>
                  <a:lnTo>
                    <a:pt x="106152" y="55702"/>
                  </a:lnTo>
                  <a:lnTo>
                    <a:pt x="135674" y="49263"/>
                  </a:lnTo>
                  <a:lnTo>
                    <a:pt x="165625" y="49263"/>
                  </a:lnTo>
                  <a:lnTo>
                    <a:pt x="179374" y="6870"/>
                  </a:lnTo>
                  <a:lnTo>
                    <a:pt x="171252" y="4350"/>
                  </a:lnTo>
                  <a:lnTo>
                    <a:pt x="161193" y="2149"/>
                  </a:lnTo>
                  <a:lnTo>
                    <a:pt x="149512" y="591"/>
                  </a:lnTo>
                  <a:lnTo>
                    <a:pt x="136524" y="0"/>
                  </a:lnTo>
                  <a:close/>
                </a:path>
                <a:path w="179704" h="218440">
                  <a:moveTo>
                    <a:pt x="147243" y="160604"/>
                  </a:moveTo>
                  <a:lnTo>
                    <a:pt x="138761" y="163729"/>
                  </a:lnTo>
                  <a:lnTo>
                    <a:pt x="129203" y="166482"/>
                  </a:lnTo>
                  <a:lnTo>
                    <a:pt x="118283" y="168442"/>
                  </a:lnTo>
                  <a:lnTo>
                    <a:pt x="105714" y="169189"/>
                  </a:lnTo>
                  <a:lnTo>
                    <a:pt x="147327" y="169189"/>
                  </a:lnTo>
                  <a:lnTo>
                    <a:pt x="147243" y="160604"/>
                  </a:lnTo>
                  <a:close/>
                </a:path>
                <a:path w="179704" h="218440">
                  <a:moveTo>
                    <a:pt x="165625" y="49263"/>
                  </a:moveTo>
                  <a:lnTo>
                    <a:pt x="135674" y="49263"/>
                  </a:lnTo>
                  <a:lnTo>
                    <a:pt x="144302" y="49649"/>
                  </a:lnTo>
                  <a:lnTo>
                    <a:pt x="151725" y="50720"/>
                  </a:lnTo>
                  <a:lnTo>
                    <a:pt x="158192" y="52349"/>
                  </a:lnTo>
                  <a:lnTo>
                    <a:pt x="163956" y="54406"/>
                  </a:lnTo>
                  <a:lnTo>
                    <a:pt x="165625" y="4926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0">
              <a:extLst>
                <a:ext uri="{FF2B5EF4-FFF2-40B4-BE49-F238E27FC236}">
                  <a16:creationId xmlns:a16="http://schemas.microsoft.com/office/drawing/2014/main" id="{FDD7AFC0-49A2-4E7B-9852-D744711BFC79}"/>
                </a:ext>
              </a:extLst>
            </p:cNvPr>
            <p:cNvSpPr/>
            <p:nvPr/>
          </p:nvSpPr>
          <p:spPr>
            <a:xfrm>
              <a:off x="6167806" y="10226260"/>
              <a:ext cx="213182" cy="2123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29">
            <a:extLst>
              <a:ext uri="{FF2B5EF4-FFF2-40B4-BE49-F238E27FC236}">
                <a16:creationId xmlns:a16="http://schemas.microsoft.com/office/drawing/2014/main" id="{1C767099-A558-482C-9109-B4D5231EBE34}"/>
              </a:ext>
            </a:extLst>
          </p:cNvPr>
          <p:cNvSpPr/>
          <p:nvPr/>
        </p:nvSpPr>
        <p:spPr>
          <a:xfrm>
            <a:off x="434832" y="9852169"/>
            <a:ext cx="6660000" cy="0"/>
          </a:xfrm>
          <a:custGeom>
            <a:avLst/>
            <a:gdLst/>
            <a:ahLst/>
            <a:cxnLst/>
            <a:rect l="l" t="t" r="r" b="b"/>
            <a:pathLst>
              <a:path w="6645909">
                <a:moveTo>
                  <a:pt x="0" y="0"/>
                </a:moveTo>
                <a:lnTo>
                  <a:pt x="6645605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49A85369-62F2-466B-A484-053EA15190F6}"/>
              </a:ext>
            </a:extLst>
          </p:cNvPr>
          <p:cNvGrpSpPr/>
          <p:nvPr/>
        </p:nvGrpSpPr>
        <p:grpSpPr>
          <a:xfrm>
            <a:off x="419685" y="1447601"/>
            <a:ext cx="6671360" cy="1939548"/>
            <a:chOff x="419685" y="1447601"/>
            <a:chExt cx="6671360" cy="1939548"/>
          </a:xfrm>
        </p:grpSpPr>
        <p:sp>
          <p:nvSpPr>
            <p:cNvPr id="47" name="object 14">
              <a:extLst>
                <a:ext uri="{FF2B5EF4-FFF2-40B4-BE49-F238E27FC236}">
                  <a16:creationId xmlns:a16="http://schemas.microsoft.com/office/drawing/2014/main" id="{35541262-0D64-47CE-BDAB-946C3D9B9899}"/>
                </a:ext>
              </a:extLst>
            </p:cNvPr>
            <p:cNvSpPr txBox="1"/>
            <p:nvPr/>
          </p:nvSpPr>
          <p:spPr>
            <a:xfrm>
              <a:off x="419685" y="1496061"/>
              <a:ext cx="4417989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b="1" spc="-5" dirty="0">
                  <a:solidFill>
                    <a:srgbClr val="231F20"/>
                  </a:solidFill>
                  <a:latin typeface="Calibri"/>
                  <a:cs typeface="Calibri"/>
                </a:rPr>
                <a:t>VP Securities | </a:t>
              </a:r>
              <a:r>
                <a:rPr lang="da-DK" sz="1200" spc="-5" dirty="0">
                  <a:solidFill>
                    <a:srgbClr val="231F20"/>
                  </a:solidFill>
                  <a:latin typeface="Calibri"/>
                  <a:cs typeface="Calibri"/>
                </a:rPr>
                <a:t>Agil Coach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49" name="object 15">
              <a:extLst>
                <a:ext uri="{FF2B5EF4-FFF2-40B4-BE49-F238E27FC236}">
                  <a16:creationId xmlns:a16="http://schemas.microsoft.com/office/drawing/2014/main" id="{41CFCE38-80B1-4CA9-AB49-441DFA098B4B}"/>
                </a:ext>
              </a:extLst>
            </p:cNvPr>
            <p:cNvSpPr txBox="1"/>
            <p:nvPr/>
          </p:nvSpPr>
          <p:spPr>
            <a:xfrm>
              <a:off x="4837675" y="1496061"/>
              <a:ext cx="225337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50" dirty="0">
                  <a:solidFill>
                    <a:srgbClr val="231F20"/>
                  </a:solidFill>
                  <a:latin typeface="Gill Sans MT"/>
                  <a:cs typeface="Gill Sans MT"/>
                </a:rPr>
                <a:t>September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2019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dirty="0">
                  <a:solidFill>
                    <a:srgbClr val="231F20"/>
                  </a:solidFill>
                  <a:latin typeface="Gill Sans MT"/>
                  <a:cs typeface="Gill Sans MT"/>
                </a:rPr>
                <a:t>–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August 2020</a:t>
              </a:r>
              <a:endParaRPr lang="da-DK" sz="1200" dirty="0">
                <a:latin typeface="Gill Sans MT"/>
                <a:cs typeface="Gill Sans MT"/>
              </a:endParaRPr>
            </a:p>
          </p:txBody>
        </p:sp>
        <p:sp>
          <p:nvSpPr>
            <p:cNvPr id="51" name="object 16">
              <a:extLst>
                <a:ext uri="{FF2B5EF4-FFF2-40B4-BE49-F238E27FC236}">
                  <a16:creationId xmlns:a16="http://schemas.microsoft.com/office/drawing/2014/main" id="{04ADC9F4-3B08-421B-A2E2-814983728FBB}"/>
                </a:ext>
              </a:extLst>
            </p:cNvPr>
            <p:cNvSpPr txBox="1"/>
            <p:nvPr/>
          </p:nvSpPr>
          <p:spPr>
            <a:xfrm>
              <a:off x="419686" y="1807229"/>
              <a:ext cx="6671359" cy="157992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Som agil coach var jeg en del af den agile transformation hos VP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Securities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. Mit primære fokus var at designe, etablere og coache krydsfunktionelle teams, til at samarbejde og levere fungerende software hver iteration. Dette gav mig erfaring med blandt andet:</a:t>
              </a:r>
            </a:p>
            <a:p>
              <a:pPr marL="184150" indent="-171450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Design, etablering og coaching af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Scrum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Teams,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Scrum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Masters og Product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Owners</a:t>
              </a:r>
              <a:endParaRPr lang="da-DK" sz="1200" spc="-20" dirty="0">
                <a:solidFill>
                  <a:srgbClr val="231F20"/>
                </a:solidFill>
                <a:latin typeface="Gill Sans MT"/>
                <a:cs typeface="Gill Sans MT"/>
              </a:endParaRPr>
            </a:p>
            <a:p>
              <a:pPr marL="184150" indent="-17145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Initiering og facilitering af Communities of Practice på tværs af roller og organisatoriske siloer</a:t>
              </a:r>
            </a:p>
            <a:p>
              <a:pPr marL="184150" indent="-17145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Etablering og forankring af agil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governance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rapportering</a:t>
              </a:r>
            </a:p>
            <a:p>
              <a:pPr marL="184150" indent="-17145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Udvikling og implementering af organisatoriske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Ways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of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working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(Agile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Playbook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)</a:t>
              </a:r>
            </a:p>
            <a:p>
              <a:pPr marL="184150" indent="-17145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endParaRPr lang="da-DK" sz="1200" spc="45" dirty="0">
                <a:solidFill>
                  <a:srgbClr val="231F20"/>
                </a:solidFill>
                <a:latin typeface="Gill Sans MT"/>
                <a:cs typeface="Gill Sans MT"/>
              </a:endParaRPr>
            </a:p>
          </p:txBody>
        </p:sp>
        <p:sp>
          <p:nvSpPr>
            <p:cNvPr id="55" name="object 26">
              <a:extLst>
                <a:ext uri="{FF2B5EF4-FFF2-40B4-BE49-F238E27FC236}">
                  <a16:creationId xmlns:a16="http://schemas.microsoft.com/office/drawing/2014/main" id="{E342C6B5-9633-4D74-9AD1-5D98FB0CF2F4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57" name="object 30">
              <a:extLst>
                <a:ext uri="{FF2B5EF4-FFF2-40B4-BE49-F238E27FC236}">
                  <a16:creationId xmlns:a16="http://schemas.microsoft.com/office/drawing/2014/main" id="{CDFAF5D1-057E-4B94-883F-A72CDEEBAB2F}"/>
                </a:ext>
              </a:extLst>
            </p:cNvPr>
            <p:cNvSpPr/>
            <p:nvPr/>
          </p:nvSpPr>
          <p:spPr>
            <a:xfrm>
              <a:off x="441206" y="1744305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grpSp>
        <p:nvGrpSpPr>
          <p:cNvPr id="61" name="Gruppe 60">
            <a:extLst>
              <a:ext uri="{FF2B5EF4-FFF2-40B4-BE49-F238E27FC236}">
                <a16:creationId xmlns:a16="http://schemas.microsoft.com/office/drawing/2014/main" id="{AF98E6E6-1C28-4049-8199-A9EF931CC805}"/>
              </a:ext>
            </a:extLst>
          </p:cNvPr>
          <p:cNvGrpSpPr/>
          <p:nvPr/>
        </p:nvGrpSpPr>
        <p:grpSpPr>
          <a:xfrm>
            <a:off x="419685" y="3564000"/>
            <a:ext cx="6671360" cy="2082814"/>
            <a:chOff x="419685" y="1447601"/>
            <a:chExt cx="6671360" cy="2082814"/>
          </a:xfrm>
        </p:grpSpPr>
        <p:sp>
          <p:nvSpPr>
            <p:cNvPr id="63" name="object 14">
              <a:extLst>
                <a:ext uri="{FF2B5EF4-FFF2-40B4-BE49-F238E27FC236}">
                  <a16:creationId xmlns:a16="http://schemas.microsoft.com/office/drawing/2014/main" id="{0249F036-173B-432F-861C-D7345EAF0D49}"/>
                </a:ext>
              </a:extLst>
            </p:cNvPr>
            <p:cNvSpPr txBox="1"/>
            <p:nvPr/>
          </p:nvSpPr>
          <p:spPr>
            <a:xfrm>
              <a:off x="419685" y="1496061"/>
              <a:ext cx="4417989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b="1" spc="-5" dirty="0">
                  <a:solidFill>
                    <a:srgbClr val="231F20"/>
                  </a:solidFill>
                  <a:latin typeface="Calibri"/>
                  <a:cs typeface="Calibri"/>
                </a:rPr>
                <a:t>Deloitte | </a:t>
              </a:r>
              <a:r>
                <a:rPr lang="da-DK" sz="1200" spc="-5" dirty="0">
                  <a:solidFill>
                    <a:srgbClr val="231F20"/>
                  </a:solidFill>
                  <a:latin typeface="Calibri"/>
                  <a:cs typeface="Calibri"/>
                </a:rPr>
                <a:t>Enterprise Agile Coach (Senior Konsulent)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65" name="object 15">
              <a:extLst>
                <a:ext uri="{FF2B5EF4-FFF2-40B4-BE49-F238E27FC236}">
                  <a16:creationId xmlns:a16="http://schemas.microsoft.com/office/drawing/2014/main" id="{ED5BFC54-FD2F-430B-A34C-7D654385D69B}"/>
                </a:ext>
              </a:extLst>
            </p:cNvPr>
            <p:cNvSpPr txBox="1"/>
            <p:nvPr/>
          </p:nvSpPr>
          <p:spPr>
            <a:xfrm>
              <a:off x="4837675" y="1496061"/>
              <a:ext cx="225337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2018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dirty="0">
                  <a:solidFill>
                    <a:srgbClr val="231F20"/>
                  </a:solidFill>
                  <a:latin typeface="Gill Sans MT"/>
                  <a:cs typeface="Gill Sans MT"/>
                </a:rPr>
                <a:t>–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2019</a:t>
              </a:r>
              <a:endParaRPr lang="da-DK" sz="1200" dirty="0">
                <a:latin typeface="Gill Sans MT"/>
                <a:cs typeface="Gill Sans MT"/>
              </a:endParaRPr>
            </a:p>
          </p:txBody>
        </p:sp>
        <p:sp>
          <p:nvSpPr>
            <p:cNvPr id="67" name="object 16">
              <a:extLst>
                <a:ext uri="{FF2B5EF4-FFF2-40B4-BE49-F238E27FC236}">
                  <a16:creationId xmlns:a16="http://schemas.microsoft.com/office/drawing/2014/main" id="{DB0CDC9F-2AC2-4680-91AD-5B57235322BC}"/>
                </a:ext>
              </a:extLst>
            </p:cNvPr>
            <p:cNvSpPr txBox="1"/>
            <p:nvPr/>
          </p:nvSpPr>
          <p:spPr>
            <a:xfrm>
              <a:off x="419686" y="1778653"/>
              <a:ext cx="6671359" cy="1751762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Som Enterprise Agile Coach hos Deloitte var jeg dybt involveret i agile transformationer hos flere forskellige klienter. Dette har blandt andet givet mig erfaring med: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Agil transformation i flere forskellige industrier og scenarier (finans, forsikring,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robotics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)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Etablering og implementering af agil transformation med SAFe som udgangspunkt – herunder ledelsesuddannelse samt opstart og coaching teams, Scrum Masters, Product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Owners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RTE</a:t>
              </a:r>
            </a:p>
            <a:p>
              <a:pPr indent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</a:t>
              </a:r>
              <a:r>
                <a:rPr lang="da-DK" sz="8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Etablering af agil porteføljestyring og forankring af nye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governance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processer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Agile i både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co-located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distribueret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setup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, med mange eksterne IT-leverandører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</a:t>
              </a:r>
              <a:r>
                <a:rPr lang="da-DK" sz="8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Produktnedbrydning og udarbejdelse af roadmaps til at skabe overblik og transparens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</a:t>
              </a:r>
              <a:r>
                <a:rPr lang="da-DK" sz="8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Coaching af udviklingsteams og omkringliggende interessenter i flere forskellige agile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setups</a:t>
              </a:r>
              <a:endParaRPr lang="da-DK" sz="1200" spc="45" dirty="0">
                <a:solidFill>
                  <a:srgbClr val="231F20"/>
                </a:solidFill>
                <a:latin typeface="Gill Sans MT"/>
                <a:cs typeface="Gill Sans MT"/>
              </a:endParaRPr>
            </a:p>
          </p:txBody>
        </p:sp>
        <p:sp>
          <p:nvSpPr>
            <p:cNvPr id="69" name="object 26">
              <a:extLst>
                <a:ext uri="{FF2B5EF4-FFF2-40B4-BE49-F238E27FC236}">
                  <a16:creationId xmlns:a16="http://schemas.microsoft.com/office/drawing/2014/main" id="{4E1CA5FF-20D9-4B56-8297-D8D538FACFC2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71" name="object 30">
              <a:extLst>
                <a:ext uri="{FF2B5EF4-FFF2-40B4-BE49-F238E27FC236}">
                  <a16:creationId xmlns:a16="http://schemas.microsoft.com/office/drawing/2014/main" id="{8D76AE3B-FDF9-4157-824F-27E981131343}"/>
                </a:ext>
              </a:extLst>
            </p:cNvPr>
            <p:cNvSpPr/>
            <p:nvPr/>
          </p:nvSpPr>
          <p:spPr>
            <a:xfrm>
              <a:off x="441206" y="1744305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grpSp>
        <p:nvGrpSpPr>
          <p:cNvPr id="73" name="Gruppe 72">
            <a:extLst>
              <a:ext uri="{FF2B5EF4-FFF2-40B4-BE49-F238E27FC236}">
                <a16:creationId xmlns:a16="http://schemas.microsoft.com/office/drawing/2014/main" id="{D70D9936-C146-401E-8DFD-45215C9EE608}"/>
              </a:ext>
            </a:extLst>
          </p:cNvPr>
          <p:cNvGrpSpPr/>
          <p:nvPr/>
        </p:nvGrpSpPr>
        <p:grpSpPr>
          <a:xfrm>
            <a:off x="419685" y="5680399"/>
            <a:ext cx="6671360" cy="1742058"/>
            <a:chOff x="419685" y="1447601"/>
            <a:chExt cx="6671360" cy="1742058"/>
          </a:xfrm>
        </p:grpSpPr>
        <p:sp>
          <p:nvSpPr>
            <p:cNvPr id="75" name="object 14">
              <a:extLst>
                <a:ext uri="{FF2B5EF4-FFF2-40B4-BE49-F238E27FC236}">
                  <a16:creationId xmlns:a16="http://schemas.microsoft.com/office/drawing/2014/main" id="{D74336D7-D6F1-44B2-A53A-B2206B96394C}"/>
                </a:ext>
              </a:extLst>
            </p:cNvPr>
            <p:cNvSpPr txBox="1"/>
            <p:nvPr/>
          </p:nvSpPr>
          <p:spPr>
            <a:xfrm>
              <a:off x="419685" y="1496061"/>
              <a:ext cx="4417989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b="1" spc="-5" dirty="0">
                  <a:solidFill>
                    <a:srgbClr val="231F20"/>
                  </a:solidFill>
                  <a:latin typeface="Calibri"/>
                  <a:cs typeface="Calibri"/>
                </a:rPr>
                <a:t>ATP | </a:t>
              </a:r>
              <a:r>
                <a:rPr lang="da-DK" sz="1200" spc="-5" dirty="0">
                  <a:solidFill>
                    <a:srgbClr val="231F20"/>
                  </a:solidFill>
                  <a:latin typeface="Calibri"/>
                  <a:cs typeface="Calibri"/>
                </a:rPr>
                <a:t>Agil Coach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76" name="object 15">
              <a:extLst>
                <a:ext uri="{FF2B5EF4-FFF2-40B4-BE49-F238E27FC236}">
                  <a16:creationId xmlns:a16="http://schemas.microsoft.com/office/drawing/2014/main" id="{9CA79080-310B-4D7B-BF88-A633EB489A76}"/>
                </a:ext>
              </a:extLst>
            </p:cNvPr>
            <p:cNvSpPr txBox="1"/>
            <p:nvPr/>
          </p:nvSpPr>
          <p:spPr>
            <a:xfrm>
              <a:off x="4837675" y="1496061"/>
              <a:ext cx="225337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2016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dirty="0">
                  <a:solidFill>
                    <a:srgbClr val="231F20"/>
                  </a:solidFill>
                  <a:latin typeface="Gill Sans MT"/>
                  <a:cs typeface="Gill Sans MT"/>
                </a:rPr>
                <a:t>–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2018</a:t>
              </a:r>
              <a:endParaRPr lang="da-DK" sz="1200" dirty="0">
                <a:latin typeface="Gill Sans MT"/>
                <a:cs typeface="Gill Sans MT"/>
              </a:endParaRPr>
            </a:p>
          </p:txBody>
        </p:sp>
        <p:sp>
          <p:nvSpPr>
            <p:cNvPr id="77" name="object 16">
              <a:extLst>
                <a:ext uri="{FF2B5EF4-FFF2-40B4-BE49-F238E27FC236}">
                  <a16:creationId xmlns:a16="http://schemas.microsoft.com/office/drawing/2014/main" id="{6F7359B0-D55E-48C5-B70D-242112A0968A}"/>
                </a:ext>
              </a:extLst>
            </p:cNvPr>
            <p:cNvSpPr txBox="1"/>
            <p:nvPr/>
          </p:nvSpPr>
          <p:spPr>
            <a:xfrm>
              <a:off x="419686" y="1807229"/>
              <a:ext cx="6671359" cy="138243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Som Agil Coach var jeg en central del af ATP’s agile transformation. Det gav mig erfaring med: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Coaching af nye samt etablerede teams med henblik på kontinuerlig forbedring og værdiskabelse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Coaching af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SM’s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,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PO’s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,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PM’s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RTE’s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i et SAFe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setup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Facilitering af workshops og events med teams, fagpersoner og ledere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Etablering af og coaching i agile arbejdsmetoder i ledelsesteam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Erfaring med rollerne som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Scrum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Master, Product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Owner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og Release Train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Engineer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• Produktnedbrydning,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roadmapping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, estimering og visualisering af arbejde samt risici</a:t>
              </a:r>
            </a:p>
          </p:txBody>
        </p:sp>
        <p:sp>
          <p:nvSpPr>
            <p:cNvPr id="78" name="object 26">
              <a:extLst>
                <a:ext uri="{FF2B5EF4-FFF2-40B4-BE49-F238E27FC236}">
                  <a16:creationId xmlns:a16="http://schemas.microsoft.com/office/drawing/2014/main" id="{63401313-FE2F-45E7-8FF3-78DE143C3710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79" name="object 30">
              <a:extLst>
                <a:ext uri="{FF2B5EF4-FFF2-40B4-BE49-F238E27FC236}">
                  <a16:creationId xmlns:a16="http://schemas.microsoft.com/office/drawing/2014/main" id="{7856DACE-B1FE-47EB-A712-843D181D2C3D}"/>
                </a:ext>
              </a:extLst>
            </p:cNvPr>
            <p:cNvSpPr/>
            <p:nvPr/>
          </p:nvSpPr>
          <p:spPr>
            <a:xfrm>
              <a:off x="441206" y="1744305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grpSp>
        <p:nvGrpSpPr>
          <p:cNvPr id="80" name="Gruppe 79">
            <a:extLst>
              <a:ext uri="{FF2B5EF4-FFF2-40B4-BE49-F238E27FC236}">
                <a16:creationId xmlns:a16="http://schemas.microsoft.com/office/drawing/2014/main" id="{4C163D75-3EFC-4052-A9F7-4320BE172E54}"/>
              </a:ext>
            </a:extLst>
          </p:cNvPr>
          <p:cNvGrpSpPr/>
          <p:nvPr/>
        </p:nvGrpSpPr>
        <p:grpSpPr>
          <a:xfrm>
            <a:off x="414168" y="7796798"/>
            <a:ext cx="6671360" cy="1729234"/>
            <a:chOff x="419685" y="1447601"/>
            <a:chExt cx="6671360" cy="1729234"/>
          </a:xfrm>
        </p:grpSpPr>
        <p:sp>
          <p:nvSpPr>
            <p:cNvPr id="81" name="object 14">
              <a:extLst>
                <a:ext uri="{FF2B5EF4-FFF2-40B4-BE49-F238E27FC236}">
                  <a16:creationId xmlns:a16="http://schemas.microsoft.com/office/drawing/2014/main" id="{159F0239-C0DC-4E62-B932-5B0360BBF85F}"/>
                </a:ext>
              </a:extLst>
            </p:cNvPr>
            <p:cNvSpPr txBox="1"/>
            <p:nvPr/>
          </p:nvSpPr>
          <p:spPr>
            <a:xfrm>
              <a:off x="419685" y="1496061"/>
              <a:ext cx="4417989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b="1" spc="-5" dirty="0">
                  <a:solidFill>
                    <a:srgbClr val="231F20"/>
                  </a:solidFill>
                  <a:latin typeface="Calibri"/>
                  <a:cs typeface="Calibri"/>
                </a:rPr>
                <a:t>CellPoint Mobile | </a:t>
              </a:r>
              <a:r>
                <a:rPr lang="da-DK" sz="1200" spc="-5" dirty="0" err="1">
                  <a:solidFill>
                    <a:srgbClr val="231F20"/>
                  </a:solidFill>
                  <a:latin typeface="Calibri"/>
                  <a:cs typeface="Calibri"/>
                </a:rPr>
                <a:t>Scrum</a:t>
              </a:r>
              <a:r>
                <a:rPr lang="da-DK" sz="1200" spc="-5" dirty="0">
                  <a:solidFill>
                    <a:srgbClr val="231F20"/>
                  </a:solidFill>
                  <a:latin typeface="Calibri"/>
                  <a:cs typeface="Calibri"/>
                </a:rPr>
                <a:t> Master &amp; Projektleder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82" name="object 15">
              <a:extLst>
                <a:ext uri="{FF2B5EF4-FFF2-40B4-BE49-F238E27FC236}">
                  <a16:creationId xmlns:a16="http://schemas.microsoft.com/office/drawing/2014/main" id="{0137A5A4-1DA5-4D9E-999C-1FB3D722CC43}"/>
                </a:ext>
              </a:extLst>
            </p:cNvPr>
            <p:cNvSpPr txBox="1"/>
            <p:nvPr/>
          </p:nvSpPr>
          <p:spPr>
            <a:xfrm>
              <a:off x="4837675" y="1496061"/>
              <a:ext cx="2253370" cy="19749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da-DK" sz="1200" spc="50" dirty="0">
                  <a:solidFill>
                    <a:srgbClr val="231F20"/>
                  </a:solidFill>
                  <a:latin typeface="Gill Sans MT"/>
                  <a:cs typeface="Gill Sans MT"/>
                </a:rPr>
                <a:t>2012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dirty="0">
                  <a:solidFill>
                    <a:srgbClr val="231F20"/>
                  </a:solidFill>
                  <a:latin typeface="Gill Sans MT"/>
                  <a:cs typeface="Gill Sans MT"/>
                </a:rPr>
                <a:t>–</a:t>
              </a:r>
              <a:r>
                <a:rPr lang="da-DK" sz="1200" spc="-95" dirty="0">
                  <a:solidFill>
                    <a:srgbClr val="231F20"/>
                  </a:solidFill>
                  <a:latin typeface="Gill Sans MT"/>
                  <a:cs typeface="Gill Sans MT"/>
                </a:rPr>
                <a:t> 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2014</a:t>
              </a:r>
              <a:endParaRPr lang="da-DK" sz="1200" dirty="0">
                <a:latin typeface="Gill Sans MT"/>
                <a:cs typeface="Gill Sans MT"/>
              </a:endParaRPr>
            </a:p>
          </p:txBody>
        </p:sp>
        <p:sp>
          <p:nvSpPr>
            <p:cNvPr id="83" name="object 16">
              <a:extLst>
                <a:ext uri="{FF2B5EF4-FFF2-40B4-BE49-F238E27FC236}">
                  <a16:creationId xmlns:a16="http://schemas.microsoft.com/office/drawing/2014/main" id="{390EFDA5-5E04-4A4E-9D90-23668FE87A5A}"/>
                </a:ext>
              </a:extLst>
            </p:cNvPr>
            <p:cNvSpPr txBox="1"/>
            <p:nvPr/>
          </p:nvSpPr>
          <p:spPr>
            <a:xfrm>
              <a:off x="419686" y="1807229"/>
              <a:ext cx="6671359" cy="1369606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latin typeface="Gill Sans MT"/>
                  <a:cs typeface="Gill Sans MT"/>
                </a:rPr>
                <a:t>CellPoint Mobile er et konsulenthus der rådgiver og hjælper virksomheder med at udvikle og implementere mobile betalingsløsninger. Som </a:t>
              </a:r>
              <a:r>
                <a:rPr lang="da-DK" sz="1200" spc="45" dirty="0" err="1">
                  <a:latin typeface="Gill Sans MT"/>
                  <a:cs typeface="Gill Sans MT"/>
                </a:rPr>
                <a:t>Scrum</a:t>
              </a:r>
              <a:r>
                <a:rPr lang="da-DK" sz="1200" spc="45" dirty="0">
                  <a:latin typeface="Gill Sans MT"/>
                  <a:cs typeface="Gill Sans MT"/>
                </a:rPr>
                <a:t> Master og </a:t>
              </a:r>
              <a:r>
                <a:rPr lang="da-DK" sz="1200" spc="45" dirty="0" err="1">
                  <a:latin typeface="Gill Sans MT"/>
                  <a:cs typeface="Gill Sans MT"/>
                </a:rPr>
                <a:t>PL’er</a:t>
              </a:r>
              <a:r>
                <a:rPr lang="da-DK" sz="1200" spc="45" dirty="0">
                  <a:latin typeface="Gill Sans MT"/>
                  <a:cs typeface="Gill Sans MT"/>
                </a:rPr>
                <a:t> fik jeg erfaring med følgende: 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latin typeface="Gill Sans MT"/>
                  <a:cs typeface="Gill Sans MT"/>
                </a:rPr>
                <a:t>• Opstart, uddannelse og coaching af </a:t>
              </a:r>
              <a:r>
                <a:rPr lang="da-DK" sz="1200" spc="45" dirty="0" err="1">
                  <a:latin typeface="Gill Sans MT"/>
                  <a:cs typeface="Gill Sans MT"/>
                </a:rPr>
                <a:t>Scrum</a:t>
              </a:r>
              <a:r>
                <a:rPr lang="da-DK" sz="1200" spc="45" dirty="0">
                  <a:latin typeface="Gill Sans MT"/>
                  <a:cs typeface="Gill Sans MT"/>
                </a:rPr>
                <a:t> Team samt resten af organisationen</a:t>
              </a:r>
            </a:p>
            <a:p>
              <a:pPr marL="120650" indent="-10795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da-DK" sz="1200" spc="45" dirty="0">
                  <a:latin typeface="Gill Sans MT"/>
                  <a:cs typeface="Gill Sans MT"/>
                </a:rPr>
                <a:t>Etablering af agilt </a:t>
              </a:r>
              <a:r>
                <a:rPr lang="da-DK" sz="1200" spc="45" dirty="0" err="1">
                  <a:latin typeface="Gill Sans MT"/>
                  <a:cs typeface="Gill Sans MT"/>
                </a:rPr>
                <a:t>udviklingssetup</a:t>
              </a:r>
              <a:r>
                <a:rPr lang="da-DK" sz="1200" spc="45" dirty="0">
                  <a:latin typeface="Gill Sans MT"/>
                  <a:cs typeface="Gill Sans MT"/>
                </a:rPr>
                <a:t> i </a:t>
              </a:r>
              <a:r>
                <a:rPr lang="da-DK" sz="1200" spc="45" dirty="0" err="1">
                  <a:latin typeface="Gill Sans MT"/>
                  <a:cs typeface="Gill Sans MT"/>
                </a:rPr>
                <a:t>co-located</a:t>
              </a:r>
              <a:r>
                <a:rPr lang="da-DK" sz="1200" spc="45" dirty="0">
                  <a:latin typeface="Gill Sans MT"/>
                  <a:cs typeface="Gill Sans MT"/>
                </a:rPr>
                <a:t> og distribuerede udviklingsteams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latin typeface="Gill Sans MT"/>
                  <a:cs typeface="Gill Sans MT"/>
                </a:rPr>
                <a:t>• Facilitering af produktnedbrydnings- og </a:t>
              </a:r>
              <a:r>
                <a:rPr lang="da-DK" sz="1200" spc="45" dirty="0" err="1">
                  <a:latin typeface="Gill Sans MT"/>
                  <a:cs typeface="Gill Sans MT"/>
                </a:rPr>
                <a:t>roadmapworkshops</a:t>
              </a:r>
              <a:r>
                <a:rPr lang="da-DK" sz="1200" spc="45" dirty="0">
                  <a:latin typeface="Gill Sans MT"/>
                  <a:cs typeface="Gill Sans MT"/>
                </a:rPr>
                <a:t> med kunder og teammedlemmer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latin typeface="Gill Sans MT"/>
                  <a:cs typeface="Gill Sans MT"/>
                </a:rPr>
                <a:t>• Projektledelse inkl. håndtering af kontrakter, </a:t>
              </a:r>
              <a:r>
                <a:rPr lang="da-DK" sz="1200" spc="45" dirty="0" err="1">
                  <a:latin typeface="Gill Sans MT"/>
                  <a:cs typeface="Gill Sans MT"/>
                </a:rPr>
                <a:t>scope</a:t>
              </a:r>
              <a:r>
                <a:rPr lang="da-DK" sz="1200" spc="45" dirty="0">
                  <a:latin typeface="Gill Sans MT"/>
                  <a:cs typeface="Gill Sans MT"/>
                </a:rPr>
                <a:t>, tidsplaner, projektøkonomi og -risici</a:t>
              </a:r>
            </a:p>
            <a:p>
              <a:pPr marL="12700">
                <a:spcBef>
                  <a:spcPts val="100"/>
                </a:spcBef>
              </a:pPr>
              <a:r>
                <a:rPr lang="da-DK" sz="1200" spc="45" dirty="0">
                  <a:latin typeface="Gill Sans MT"/>
                  <a:cs typeface="Gill Sans MT"/>
                </a:rPr>
                <a:t>• Projektledelse af nationale og internationale projekter med ansvar for projektleverancerne</a:t>
              </a:r>
            </a:p>
          </p:txBody>
        </p:sp>
        <p:sp>
          <p:nvSpPr>
            <p:cNvPr id="84" name="object 26">
              <a:extLst>
                <a:ext uri="{FF2B5EF4-FFF2-40B4-BE49-F238E27FC236}">
                  <a16:creationId xmlns:a16="http://schemas.microsoft.com/office/drawing/2014/main" id="{93BEA597-2312-4379-B3F9-56B4CA05279D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  <p:sp>
          <p:nvSpPr>
            <p:cNvPr id="85" name="object 30">
              <a:extLst>
                <a:ext uri="{FF2B5EF4-FFF2-40B4-BE49-F238E27FC236}">
                  <a16:creationId xmlns:a16="http://schemas.microsoft.com/office/drawing/2014/main" id="{35D99A87-C35A-4842-ABB8-87D8802BC528}"/>
                </a:ext>
              </a:extLst>
            </p:cNvPr>
            <p:cNvSpPr/>
            <p:nvPr/>
          </p:nvSpPr>
          <p:spPr>
            <a:xfrm>
              <a:off x="441206" y="1744305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sp>
        <p:nvSpPr>
          <p:cNvPr id="5" name="object 11">
            <a:extLst>
              <a:ext uri="{FF2B5EF4-FFF2-40B4-BE49-F238E27FC236}">
                <a16:creationId xmlns:a16="http://schemas.microsoft.com/office/drawing/2014/main" id="{FC71B8FB-BE10-4053-B481-0CB2B945281D}"/>
              </a:ext>
            </a:extLst>
          </p:cNvPr>
          <p:cNvSpPr txBox="1"/>
          <p:nvPr/>
        </p:nvSpPr>
        <p:spPr>
          <a:xfrm>
            <a:off x="935450" y="9944011"/>
            <a:ext cx="4824000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>
              <a:spcBef>
                <a:spcPts val="660"/>
              </a:spcBef>
              <a:tabLst>
                <a:tab pos="1588770" algn="l"/>
                <a:tab pos="1818639" algn="l"/>
              </a:tabLst>
            </a:pPr>
            <a:r>
              <a:rPr lang="da-DK" sz="1000" b="1" spc="35" dirty="0">
                <a:latin typeface="Gill Sans MT" panose="020B0502020104020203" pitchFamily="34" charset="0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stefan</a:t>
            </a:r>
            <a:r>
              <a:rPr sz="1000" b="1" spc="35" dirty="0">
                <a:latin typeface="Gill Sans MT" panose="020B0502020104020203" pitchFamily="34" charset="0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@ugilic.dk</a:t>
            </a:r>
            <a:r>
              <a:rPr lang="da-DK" sz="1000" b="1" spc="35" dirty="0">
                <a:latin typeface="Gill Sans MT" panose="020B0502020104020203" pitchFamily="34" charset="0"/>
                <a:cs typeface="Calibri"/>
              </a:rPr>
              <a:t>   </a:t>
            </a:r>
            <a:r>
              <a:rPr sz="1000" spc="-25" dirty="0">
                <a:latin typeface="Gill Sans MT" panose="020B0502020104020203" pitchFamily="34" charset="0"/>
                <a:cs typeface="Gill Sans MT"/>
              </a:rPr>
              <a:t>|</a:t>
            </a:r>
            <a:r>
              <a:rPr lang="da-DK" sz="1000" spc="-25" dirty="0">
                <a:latin typeface="Gill Sans MT" panose="020B0502020104020203" pitchFamily="34" charset="0"/>
                <a:cs typeface="Gill Sans MT"/>
              </a:rPr>
              <a:t>   </a:t>
            </a:r>
            <a:r>
              <a:rPr sz="1000" b="1" spc="45" dirty="0">
                <a:latin typeface="Gill Sans MT" panose="020B0502020104020203" pitchFamily="34" charset="0"/>
                <a:cs typeface="Calibri"/>
              </a:rPr>
              <a:t>+45</a:t>
            </a:r>
            <a:r>
              <a:rPr sz="1000" b="1" spc="-40" dirty="0">
                <a:latin typeface="Gill Sans MT" panose="020B0502020104020203" pitchFamily="34" charset="0"/>
                <a:cs typeface="Calibri"/>
              </a:rPr>
              <a:t> </a:t>
            </a:r>
            <a:r>
              <a:rPr lang="da-DK" sz="1000" b="1" spc="55" dirty="0">
                <a:latin typeface="Gill Sans MT" panose="020B0502020104020203" pitchFamily="34" charset="0"/>
                <a:cs typeface="Calibri"/>
              </a:rPr>
              <a:t>40 40 19 60   |   </a:t>
            </a:r>
            <a:r>
              <a:rPr lang="da-DK" sz="1000" b="1" spc="30" dirty="0">
                <a:latin typeface="Gill Sans MT" panose="020B0502020104020203" pitchFamily="34" charset="0"/>
                <a:cs typeface="Calibri"/>
              </a:rPr>
              <a:t>ugilic.dk/stefan</a:t>
            </a:r>
            <a:endParaRPr sz="1000" dirty="0">
              <a:latin typeface="Gill Sans MT" panose="020B0502020104020203" pitchFamily="34" charset="0"/>
              <a:cs typeface="Calibri"/>
            </a:endParaRPr>
          </a:p>
        </p:txBody>
      </p:sp>
      <p:pic>
        <p:nvPicPr>
          <p:cNvPr id="6" name="Billede 5" descr="Et billede, der indeholder ur, tegning&#10;&#10;Automatisk genereret beskrivelse">
            <a:extLst>
              <a:ext uri="{FF2B5EF4-FFF2-40B4-BE49-F238E27FC236}">
                <a16:creationId xmlns:a16="http://schemas.microsoft.com/office/drawing/2014/main" id="{33658E3F-B86F-47AB-B733-426AEF1DEA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1" y="9927409"/>
            <a:ext cx="295229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25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6">
            <a:extLst>
              <a:ext uri="{FF2B5EF4-FFF2-40B4-BE49-F238E27FC236}">
                <a16:creationId xmlns:a16="http://schemas.microsoft.com/office/drawing/2014/main" id="{A4E7CE35-6821-4898-AA84-2E2FB8CD869B}"/>
              </a:ext>
            </a:extLst>
          </p:cNvPr>
          <p:cNvSpPr/>
          <p:nvPr/>
        </p:nvSpPr>
        <p:spPr>
          <a:xfrm>
            <a:off x="0" y="0"/>
            <a:ext cx="7556500" cy="889613"/>
          </a:xfrm>
          <a:prstGeom prst="rect">
            <a:avLst/>
          </a:prstGeom>
          <a:gradFill flip="none" rotWithShape="1">
            <a:gsLst>
              <a:gs pos="0">
                <a:srgbClr val="EAEAEA"/>
              </a:gs>
              <a:gs pos="34000">
                <a:schemeClr val="bg1">
                  <a:lumMod val="95000"/>
                </a:schemeClr>
              </a:gs>
              <a:gs pos="100000">
                <a:srgbClr val="F9F9F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bk object 18">
            <a:extLst>
              <a:ext uri="{FF2B5EF4-FFF2-40B4-BE49-F238E27FC236}">
                <a16:creationId xmlns:a16="http://schemas.microsoft.com/office/drawing/2014/main" id="{F6AE2386-3593-4E04-8474-B8D1AD16DB50}"/>
              </a:ext>
            </a:extLst>
          </p:cNvPr>
          <p:cNvSpPr/>
          <p:nvPr/>
        </p:nvSpPr>
        <p:spPr>
          <a:xfrm>
            <a:off x="457200" y="241300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5">
                <a:moveTo>
                  <a:pt x="0" y="0"/>
                </a:moveTo>
                <a:lnTo>
                  <a:pt x="725398" y="0"/>
                </a:lnTo>
              </a:path>
            </a:pathLst>
          </a:custGeom>
          <a:ln w="64795">
            <a:solidFill>
              <a:srgbClr val="FFC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44500" y="387342"/>
            <a:ext cx="569595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2200" b="1" spc="100" dirty="0">
                <a:solidFill>
                  <a:srgbClr val="231F20"/>
                </a:solidFill>
                <a:latin typeface="Calibri"/>
                <a:cs typeface="Calibri"/>
              </a:rPr>
              <a:t>STEFAN LENSKJOLD GRØNBEK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2570" y="2832100"/>
            <a:ext cx="2268000" cy="179536"/>
          </a:xfrm>
          <a:prstGeom prst="rect">
            <a:avLst/>
          </a:prstGeom>
          <a:solidFill>
            <a:srgbClr val="FFC200"/>
          </a:solidFill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r>
              <a:rPr lang="da-DK" sz="1200" b="1" spc="60" dirty="0">
                <a:solidFill>
                  <a:srgbClr val="231F20"/>
                </a:solidFill>
                <a:latin typeface="Calibri"/>
                <a:cs typeface="Calibri"/>
              </a:rPr>
              <a:t>KURSER OG CERTIFICERINGER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87409F5D-E1B6-4685-AC42-210ADDD49CEF}"/>
              </a:ext>
            </a:extLst>
          </p:cNvPr>
          <p:cNvGrpSpPr/>
          <p:nvPr/>
        </p:nvGrpSpPr>
        <p:grpSpPr>
          <a:xfrm>
            <a:off x="6159507" y="10043270"/>
            <a:ext cx="935325" cy="459029"/>
            <a:chOff x="6167806" y="10069271"/>
            <a:chExt cx="935325" cy="459029"/>
          </a:xfrm>
        </p:grpSpPr>
        <p:sp>
          <p:nvSpPr>
            <p:cNvPr id="32" name="object 3">
              <a:extLst>
                <a:ext uri="{FF2B5EF4-FFF2-40B4-BE49-F238E27FC236}">
                  <a16:creationId xmlns:a16="http://schemas.microsoft.com/office/drawing/2014/main" id="{498697EA-0047-487B-B07E-741D797FFF01}"/>
                </a:ext>
              </a:extLst>
            </p:cNvPr>
            <p:cNvSpPr/>
            <p:nvPr/>
          </p:nvSpPr>
          <p:spPr>
            <a:xfrm>
              <a:off x="6379157" y="10224135"/>
              <a:ext cx="225425" cy="304165"/>
            </a:xfrm>
            <a:custGeom>
              <a:avLst/>
              <a:gdLst/>
              <a:ahLst/>
              <a:cxnLst/>
              <a:rect l="l" t="t" r="r" b="b"/>
              <a:pathLst>
                <a:path w="225425" h="304165">
                  <a:moveTo>
                    <a:pt x="14605" y="243243"/>
                  </a:moveTo>
                  <a:lnTo>
                    <a:pt x="0" y="290322"/>
                  </a:lnTo>
                  <a:lnTo>
                    <a:pt x="12894" y="295833"/>
                  </a:lnTo>
                  <a:lnTo>
                    <a:pt x="29143" y="300023"/>
                  </a:lnTo>
                  <a:lnTo>
                    <a:pt x="47959" y="302686"/>
                  </a:lnTo>
                  <a:lnTo>
                    <a:pt x="68554" y="303618"/>
                  </a:lnTo>
                  <a:lnTo>
                    <a:pt x="89753" y="302468"/>
                  </a:lnTo>
                  <a:lnTo>
                    <a:pt x="131180" y="291338"/>
                  </a:lnTo>
                  <a:lnTo>
                    <a:pt x="165832" y="262489"/>
                  </a:lnTo>
                  <a:lnTo>
                    <a:pt x="170126" y="254812"/>
                  </a:lnTo>
                  <a:lnTo>
                    <a:pt x="69405" y="254812"/>
                  </a:lnTo>
                  <a:lnTo>
                    <a:pt x="54888" y="253971"/>
                  </a:lnTo>
                  <a:lnTo>
                    <a:pt x="39604" y="251604"/>
                  </a:lnTo>
                  <a:lnTo>
                    <a:pt x="25521" y="247949"/>
                  </a:lnTo>
                  <a:lnTo>
                    <a:pt x="14605" y="243243"/>
                  </a:lnTo>
                  <a:close/>
                </a:path>
                <a:path w="225425" h="304165">
                  <a:moveTo>
                    <a:pt x="194675" y="181165"/>
                  </a:moveTo>
                  <a:lnTo>
                    <a:pt x="135331" y="181165"/>
                  </a:lnTo>
                  <a:lnTo>
                    <a:pt x="131902" y="199148"/>
                  </a:lnTo>
                  <a:lnTo>
                    <a:pt x="122676" y="225532"/>
                  </a:lnTo>
                  <a:lnTo>
                    <a:pt x="108835" y="242701"/>
                  </a:lnTo>
                  <a:lnTo>
                    <a:pt x="90904" y="252010"/>
                  </a:lnTo>
                  <a:lnTo>
                    <a:pt x="69405" y="254812"/>
                  </a:lnTo>
                  <a:lnTo>
                    <a:pt x="170126" y="254812"/>
                  </a:lnTo>
                  <a:lnTo>
                    <a:pt x="178122" y="240518"/>
                  </a:lnTo>
                  <a:lnTo>
                    <a:pt x="187114" y="215100"/>
                  </a:lnTo>
                  <a:lnTo>
                    <a:pt x="193573" y="187172"/>
                  </a:lnTo>
                  <a:lnTo>
                    <a:pt x="194675" y="181165"/>
                  </a:lnTo>
                  <a:close/>
                </a:path>
                <a:path w="225425" h="304165">
                  <a:moveTo>
                    <a:pt x="147764" y="0"/>
                  </a:moveTo>
                  <a:lnTo>
                    <a:pt x="98099" y="7676"/>
                  </a:lnTo>
                  <a:lnTo>
                    <a:pt x="58806" y="28526"/>
                  </a:lnTo>
                  <a:lnTo>
                    <a:pt x="30302" y="59286"/>
                  </a:lnTo>
                  <a:lnTo>
                    <a:pt x="13003" y="96687"/>
                  </a:lnTo>
                  <a:lnTo>
                    <a:pt x="7327" y="137464"/>
                  </a:lnTo>
                  <a:lnTo>
                    <a:pt x="12157" y="166519"/>
                  </a:lnTo>
                  <a:lnTo>
                    <a:pt x="25504" y="190344"/>
                  </a:lnTo>
                  <a:lnTo>
                    <a:pt x="46572" y="206459"/>
                  </a:lnTo>
                  <a:lnTo>
                    <a:pt x="74561" y="212382"/>
                  </a:lnTo>
                  <a:lnTo>
                    <a:pt x="92121" y="210515"/>
                  </a:lnTo>
                  <a:lnTo>
                    <a:pt x="107738" y="204803"/>
                  </a:lnTo>
                  <a:lnTo>
                    <a:pt x="121744" y="195076"/>
                  </a:lnTo>
                  <a:lnTo>
                    <a:pt x="134467" y="181165"/>
                  </a:lnTo>
                  <a:lnTo>
                    <a:pt x="194675" y="181165"/>
                  </a:lnTo>
                  <a:lnTo>
                    <a:pt x="197672" y="164833"/>
                  </a:lnTo>
                  <a:lnTo>
                    <a:pt x="100685" y="164833"/>
                  </a:lnTo>
                  <a:lnTo>
                    <a:pt x="88286" y="162092"/>
                  </a:lnTo>
                  <a:lnTo>
                    <a:pt x="79446" y="154460"/>
                  </a:lnTo>
                  <a:lnTo>
                    <a:pt x="74151" y="142823"/>
                  </a:lnTo>
                  <a:lnTo>
                    <a:pt x="72390" y="128066"/>
                  </a:lnTo>
                  <a:lnTo>
                    <a:pt x="77123" y="98802"/>
                  </a:lnTo>
                  <a:lnTo>
                    <a:pt x="90328" y="72831"/>
                  </a:lnTo>
                  <a:lnTo>
                    <a:pt x="110516" y="54246"/>
                  </a:lnTo>
                  <a:lnTo>
                    <a:pt x="136194" y="47142"/>
                  </a:lnTo>
                  <a:lnTo>
                    <a:pt x="219267" y="47142"/>
                  </a:lnTo>
                  <a:lnTo>
                    <a:pt x="225247" y="14554"/>
                  </a:lnTo>
                  <a:lnTo>
                    <a:pt x="207898" y="8486"/>
                  </a:lnTo>
                  <a:lnTo>
                    <a:pt x="189234" y="3905"/>
                  </a:lnTo>
                  <a:lnTo>
                    <a:pt x="169206" y="1009"/>
                  </a:lnTo>
                  <a:lnTo>
                    <a:pt x="147764" y="0"/>
                  </a:lnTo>
                  <a:close/>
                </a:path>
                <a:path w="225425" h="304165">
                  <a:moveTo>
                    <a:pt x="219267" y="47142"/>
                  </a:moveTo>
                  <a:lnTo>
                    <a:pt x="144780" y="47142"/>
                  </a:lnTo>
                  <a:lnTo>
                    <a:pt x="153771" y="48856"/>
                  </a:lnTo>
                  <a:lnTo>
                    <a:pt x="158470" y="50977"/>
                  </a:lnTo>
                  <a:lnTo>
                    <a:pt x="147764" y="107111"/>
                  </a:lnTo>
                  <a:lnTo>
                    <a:pt x="129178" y="149112"/>
                  </a:lnTo>
                  <a:lnTo>
                    <a:pt x="100685" y="164833"/>
                  </a:lnTo>
                  <a:lnTo>
                    <a:pt x="197672" y="164833"/>
                  </a:lnTo>
                  <a:lnTo>
                    <a:pt x="219267" y="4714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4">
              <a:extLst>
                <a:ext uri="{FF2B5EF4-FFF2-40B4-BE49-F238E27FC236}">
                  <a16:creationId xmlns:a16="http://schemas.microsoft.com/office/drawing/2014/main" id="{B6D2A00B-AA4C-429A-A05C-6EFF76167230}"/>
                </a:ext>
              </a:extLst>
            </p:cNvPr>
            <p:cNvSpPr/>
            <p:nvPr/>
          </p:nvSpPr>
          <p:spPr>
            <a:xfrm>
              <a:off x="6608244" y="10228894"/>
              <a:ext cx="101600" cy="209550"/>
            </a:xfrm>
            <a:custGeom>
              <a:avLst/>
              <a:gdLst/>
              <a:ahLst/>
              <a:cxnLst/>
              <a:rect l="l" t="t" r="r" b="b"/>
              <a:pathLst>
                <a:path w="101600" h="209550">
                  <a:moveTo>
                    <a:pt x="101485" y="0"/>
                  </a:moveTo>
                  <a:lnTo>
                    <a:pt x="39801" y="0"/>
                  </a:lnTo>
                  <a:lnTo>
                    <a:pt x="0" y="209334"/>
                  </a:lnTo>
                  <a:lnTo>
                    <a:pt x="61683" y="209334"/>
                  </a:lnTo>
                  <a:lnTo>
                    <a:pt x="10148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5">
              <a:extLst>
                <a:ext uri="{FF2B5EF4-FFF2-40B4-BE49-F238E27FC236}">
                  <a16:creationId xmlns:a16="http://schemas.microsoft.com/office/drawing/2014/main" id="{719C874B-FCE7-4EA7-96D2-9D07A83A545A}"/>
                </a:ext>
              </a:extLst>
            </p:cNvPr>
            <p:cNvSpPr/>
            <p:nvPr/>
          </p:nvSpPr>
          <p:spPr>
            <a:xfrm>
              <a:off x="6656631" y="10137658"/>
              <a:ext cx="66852" cy="651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6">
              <a:extLst>
                <a:ext uri="{FF2B5EF4-FFF2-40B4-BE49-F238E27FC236}">
                  <a16:creationId xmlns:a16="http://schemas.microsoft.com/office/drawing/2014/main" id="{02F3A1B4-A193-449E-9A35-FCBB2AFB9D68}"/>
                </a:ext>
              </a:extLst>
            </p:cNvPr>
            <p:cNvSpPr/>
            <p:nvPr/>
          </p:nvSpPr>
          <p:spPr>
            <a:xfrm>
              <a:off x="6710995" y="10134229"/>
              <a:ext cx="120014" cy="304165"/>
            </a:xfrm>
            <a:custGeom>
              <a:avLst/>
              <a:gdLst/>
              <a:ahLst/>
              <a:cxnLst/>
              <a:rect l="l" t="t" r="r" b="b"/>
              <a:pathLst>
                <a:path w="120015" h="304165">
                  <a:moveTo>
                    <a:pt x="119926" y="0"/>
                  </a:moveTo>
                  <a:lnTo>
                    <a:pt x="58242" y="0"/>
                  </a:lnTo>
                  <a:lnTo>
                    <a:pt x="0" y="303999"/>
                  </a:lnTo>
                  <a:lnTo>
                    <a:pt x="61734" y="303999"/>
                  </a:lnTo>
                  <a:lnTo>
                    <a:pt x="1199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7">
              <a:extLst>
                <a:ext uri="{FF2B5EF4-FFF2-40B4-BE49-F238E27FC236}">
                  <a16:creationId xmlns:a16="http://schemas.microsoft.com/office/drawing/2014/main" id="{6FAE0970-C794-4D05-97AC-5838193EEB45}"/>
                </a:ext>
              </a:extLst>
            </p:cNvPr>
            <p:cNvSpPr/>
            <p:nvPr/>
          </p:nvSpPr>
          <p:spPr>
            <a:xfrm>
              <a:off x="6813797" y="10228894"/>
              <a:ext cx="101600" cy="209550"/>
            </a:xfrm>
            <a:custGeom>
              <a:avLst/>
              <a:gdLst/>
              <a:ahLst/>
              <a:cxnLst/>
              <a:rect l="l" t="t" r="r" b="b"/>
              <a:pathLst>
                <a:path w="101600" h="209550">
                  <a:moveTo>
                    <a:pt x="101498" y="0"/>
                  </a:moveTo>
                  <a:lnTo>
                    <a:pt x="39801" y="0"/>
                  </a:lnTo>
                  <a:lnTo>
                    <a:pt x="0" y="209334"/>
                  </a:lnTo>
                  <a:lnTo>
                    <a:pt x="61683" y="209334"/>
                  </a:lnTo>
                  <a:lnTo>
                    <a:pt x="10149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8">
              <a:extLst>
                <a:ext uri="{FF2B5EF4-FFF2-40B4-BE49-F238E27FC236}">
                  <a16:creationId xmlns:a16="http://schemas.microsoft.com/office/drawing/2014/main" id="{544BCC37-E0DD-46EB-8312-3EEBE118FE86}"/>
                </a:ext>
              </a:extLst>
            </p:cNvPr>
            <p:cNvSpPr/>
            <p:nvPr/>
          </p:nvSpPr>
          <p:spPr>
            <a:xfrm>
              <a:off x="6874623" y="10069271"/>
              <a:ext cx="66840" cy="651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9">
              <a:extLst>
                <a:ext uri="{FF2B5EF4-FFF2-40B4-BE49-F238E27FC236}">
                  <a16:creationId xmlns:a16="http://schemas.microsoft.com/office/drawing/2014/main" id="{F22B7961-86F3-4D76-B7E0-5BD53CACC3D3}"/>
                </a:ext>
              </a:extLst>
            </p:cNvPr>
            <p:cNvSpPr/>
            <p:nvPr/>
          </p:nvSpPr>
          <p:spPr>
            <a:xfrm>
              <a:off x="6923426" y="10224139"/>
              <a:ext cx="179705" cy="218440"/>
            </a:xfrm>
            <a:custGeom>
              <a:avLst/>
              <a:gdLst/>
              <a:ahLst/>
              <a:cxnLst/>
              <a:rect l="l" t="t" r="r" b="b"/>
              <a:pathLst>
                <a:path w="179704" h="218440">
                  <a:moveTo>
                    <a:pt x="136524" y="0"/>
                  </a:moveTo>
                  <a:lnTo>
                    <a:pt x="91758" y="6654"/>
                  </a:lnTo>
                  <a:lnTo>
                    <a:pt x="54079" y="25274"/>
                  </a:lnTo>
                  <a:lnTo>
                    <a:pt x="25130" y="53843"/>
                  </a:lnTo>
                  <a:lnTo>
                    <a:pt x="6556" y="90345"/>
                  </a:lnTo>
                  <a:lnTo>
                    <a:pt x="0" y="132765"/>
                  </a:lnTo>
                  <a:lnTo>
                    <a:pt x="6491" y="168904"/>
                  </a:lnTo>
                  <a:lnTo>
                    <a:pt x="24658" y="195808"/>
                  </a:lnTo>
                  <a:lnTo>
                    <a:pt x="52544" y="212597"/>
                  </a:lnTo>
                  <a:lnTo>
                    <a:pt x="88188" y="218389"/>
                  </a:lnTo>
                  <a:lnTo>
                    <a:pt x="106083" y="217554"/>
                  </a:lnTo>
                  <a:lnTo>
                    <a:pt x="122264" y="215238"/>
                  </a:lnTo>
                  <a:lnTo>
                    <a:pt x="136285" y="211718"/>
                  </a:lnTo>
                  <a:lnTo>
                    <a:pt x="147700" y="207276"/>
                  </a:lnTo>
                  <a:lnTo>
                    <a:pt x="147327" y="169189"/>
                  </a:lnTo>
                  <a:lnTo>
                    <a:pt x="105714" y="169189"/>
                  </a:lnTo>
                  <a:lnTo>
                    <a:pt x="89725" y="166459"/>
                  </a:lnTo>
                  <a:lnTo>
                    <a:pt x="76652" y="158300"/>
                  </a:lnTo>
                  <a:lnTo>
                    <a:pt x="67829" y="144763"/>
                  </a:lnTo>
                  <a:lnTo>
                    <a:pt x="64592" y="125895"/>
                  </a:lnTo>
                  <a:lnTo>
                    <a:pt x="69560" y="97317"/>
                  </a:lnTo>
                  <a:lnTo>
                    <a:pt x="83764" y="72820"/>
                  </a:lnTo>
                  <a:lnTo>
                    <a:pt x="106152" y="55702"/>
                  </a:lnTo>
                  <a:lnTo>
                    <a:pt x="135674" y="49263"/>
                  </a:lnTo>
                  <a:lnTo>
                    <a:pt x="165625" y="49263"/>
                  </a:lnTo>
                  <a:lnTo>
                    <a:pt x="179374" y="6870"/>
                  </a:lnTo>
                  <a:lnTo>
                    <a:pt x="171252" y="4350"/>
                  </a:lnTo>
                  <a:lnTo>
                    <a:pt x="161193" y="2149"/>
                  </a:lnTo>
                  <a:lnTo>
                    <a:pt x="149512" y="591"/>
                  </a:lnTo>
                  <a:lnTo>
                    <a:pt x="136524" y="0"/>
                  </a:lnTo>
                  <a:close/>
                </a:path>
                <a:path w="179704" h="218440">
                  <a:moveTo>
                    <a:pt x="147243" y="160604"/>
                  </a:moveTo>
                  <a:lnTo>
                    <a:pt x="138761" y="163729"/>
                  </a:lnTo>
                  <a:lnTo>
                    <a:pt x="129203" y="166482"/>
                  </a:lnTo>
                  <a:lnTo>
                    <a:pt x="118283" y="168442"/>
                  </a:lnTo>
                  <a:lnTo>
                    <a:pt x="105714" y="169189"/>
                  </a:lnTo>
                  <a:lnTo>
                    <a:pt x="147327" y="169189"/>
                  </a:lnTo>
                  <a:lnTo>
                    <a:pt x="147243" y="160604"/>
                  </a:lnTo>
                  <a:close/>
                </a:path>
                <a:path w="179704" h="218440">
                  <a:moveTo>
                    <a:pt x="165625" y="49263"/>
                  </a:moveTo>
                  <a:lnTo>
                    <a:pt x="135674" y="49263"/>
                  </a:lnTo>
                  <a:lnTo>
                    <a:pt x="144302" y="49649"/>
                  </a:lnTo>
                  <a:lnTo>
                    <a:pt x="151725" y="50720"/>
                  </a:lnTo>
                  <a:lnTo>
                    <a:pt x="158192" y="52349"/>
                  </a:lnTo>
                  <a:lnTo>
                    <a:pt x="163956" y="54406"/>
                  </a:lnTo>
                  <a:lnTo>
                    <a:pt x="165625" y="4926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0">
              <a:extLst>
                <a:ext uri="{FF2B5EF4-FFF2-40B4-BE49-F238E27FC236}">
                  <a16:creationId xmlns:a16="http://schemas.microsoft.com/office/drawing/2014/main" id="{FDD7AFC0-49A2-4E7B-9852-D744711BFC79}"/>
                </a:ext>
              </a:extLst>
            </p:cNvPr>
            <p:cNvSpPr/>
            <p:nvPr/>
          </p:nvSpPr>
          <p:spPr>
            <a:xfrm>
              <a:off x="6167806" y="10226260"/>
              <a:ext cx="213182" cy="2123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29">
            <a:extLst>
              <a:ext uri="{FF2B5EF4-FFF2-40B4-BE49-F238E27FC236}">
                <a16:creationId xmlns:a16="http://schemas.microsoft.com/office/drawing/2014/main" id="{1C767099-A558-482C-9109-B4D5231EBE34}"/>
              </a:ext>
            </a:extLst>
          </p:cNvPr>
          <p:cNvSpPr/>
          <p:nvPr/>
        </p:nvSpPr>
        <p:spPr>
          <a:xfrm>
            <a:off x="434832" y="9852169"/>
            <a:ext cx="6660000" cy="0"/>
          </a:xfrm>
          <a:custGeom>
            <a:avLst/>
            <a:gdLst/>
            <a:ahLst/>
            <a:cxnLst/>
            <a:rect l="l" t="t" r="r" b="b"/>
            <a:pathLst>
              <a:path w="6645909">
                <a:moveTo>
                  <a:pt x="0" y="0"/>
                </a:moveTo>
                <a:lnTo>
                  <a:pt x="6645605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1" name="Gruppe 60">
            <a:extLst>
              <a:ext uri="{FF2B5EF4-FFF2-40B4-BE49-F238E27FC236}">
                <a16:creationId xmlns:a16="http://schemas.microsoft.com/office/drawing/2014/main" id="{AF98E6E6-1C28-4049-8199-A9EF931CC805}"/>
              </a:ext>
            </a:extLst>
          </p:cNvPr>
          <p:cNvGrpSpPr/>
          <p:nvPr/>
        </p:nvGrpSpPr>
        <p:grpSpPr>
          <a:xfrm>
            <a:off x="442570" y="3136900"/>
            <a:ext cx="6671359" cy="1823236"/>
            <a:chOff x="419686" y="1447601"/>
            <a:chExt cx="6671359" cy="1823236"/>
          </a:xfrm>
        </p:grpSpPr>
        <p:sp>
          <p:nvSpPr>
            <p:cNvPr id="67" name="object 16">
              <a:extLst>
                <a:ext uri="{FF2B5EF4-FFF2-40B4-BE49-F238E27FC236}">
                  <a16:creationId xmlns:a16="http://schemas.microsoft.com/office/drawing/2014/main" id="{DB0CDC9F-2AC2-4680-91AD-5B57235322BC}"/>
                </a:ext>
              </a:extLst>
            </p:cNvPr>
            <p:cNvSpPr txBox="1"/>
            <p:nvPr/>
          </p:nvSpPr>
          <p:spPr>
            <a:xfrm>
              <a:off x="419686" y="1493427"/>
              <a:ext cx="6671359" cy="177741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Professional Scrum Master II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Scrum.org (2013)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SAFe Program Consultant 5.0 |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Scaled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Agile (2020)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Professional Agile </a:t>
              </a:r>
              <a:r>
                <a:rPr lang="da-DK" sz="1200" b="1" spc="1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Leadership</a:t>
              </a:r>
              <a:r>
                <a:rPr lang="da-DK" sz="1200" b="1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 (PAL-E)</a:t>
              </a:r>
              <a:r>
                <a:rPr lang="da-DK" sz="1200" spc="15" dirty="0">
                  <a:solidFill>
                    <a:srgbClr val="231F20"/>
                  </a:solidFill>
                  <a:latin typeface="Gill Sans MT"/>
                  <a:cs typeface="Gill Sans MT"/>
                </a:rPr>
                <a:t> | Ugilic (2019)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SAFe Agilist 4.0 |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Scaled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Agile (2017)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Professional Scrum Product </a:t>
              </a:r>
              <a:r>
                <a:rPr lang="da-DK" sz="1200" b="1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Owner</a:t>
              </a: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I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Scrum.org (2017)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Prince II Foundation &amp; </a:t>
              </a:r>
              <a:r>
                <a:rPr lang="da-DK" sz="1200" b="1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Practioner</a:t>
              </a: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e-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Careers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 (2014)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Professional Scrum Master I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Scrum.org (2013)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Cand. IT. i e-Business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Københavns IT-Universitet og CBS (2012)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Bachelor i Interkulturel Marketing &amp; Engelsk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Copenhagen Business School (2010)</a:t>
              </a:r>
              <a:endParaRPr lang="da-DK" sz="1200" b="1" dirty="0">
                <a:latin typeface="Gill Sans MT"/>
                <a:cs typeface="Gill Sans MT"/>
              </a:endParaRPr>
            </a:p>
          </p:txBody>
        </p:sp>
        <p:sp>
          <p:nvSpPr>
            <p:cNvPr id="69" name="object 26">
              <a:extLst>
                <a:ext uri="{FF2B5EF4-FFF2-40B4-BE49-F238E27FC236}">
                  <a16:creationId xmlns:a16="http://schemas.microsoft.com/office/drawing/2014/main" id="{4E1CA5FF-20D9-4B56-8297-D8D538FACFC2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sp>
        <p:nvSpPr>
          <p:cNvPr id="3" name="object 11">
            <a:extLst>
              <a:ext uri="{FF2B5EF4-FFF2-40B4-BE49-F238E27FC236}">
                <a16:creationId xmlns:a16="http://schemas.microsoft.com/office/drawing/2014/main" id="{DDC91642-D93B-4C70-888E-77DB512C0A1E}"/>
              </a:ext>
            </a:extLst>
          </p:cNvPr>
          <p:cNvSpPr txBox="1"/>
          <p:nvPr/>
        </p:nvSpPr>
        <p:spPr>
          <a:xfrm>
            <a:off x="935450" y="9944011"/>
            <a:ext cx="4824000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>
              <a:spcBef>
                <a:spcPts val="660"/>
              </a:spcBef>
              <a:tabLst>
                <a:tab pos="1588770" algn="l"/>
                <a:tab pos="1818639" algn="l"/>
              </a:tabLst>
            </a:pPr>
            <a:r>
              <a:rPr lang="da-DK" sz="1000" b="1" spc="35" dirty="0">
                <a:latin typeface="Gill Sans MT" panose="020B0502020104020203" pitchFamily="34" charset="0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stefan</a:t>
            </a:r>
            <a:r>
              <a:rPr sz="1000" b="1" spc="35" dirty="0">
                <a:latin typeface="Gill Sans MT" panose="020B0502020104020203" pitchFamily="34" charset="0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@ugilic.dk</a:t>
            </a:r>
            <a:r>
              <a:rPr lang="da-DK" sz="1000" b="1" spc="35" dirty="0">
                <a:latin typeface="Gill Sans MT" panose="020B0502020104020203" pitchFamily="34" charset="0"/>
                <a:cs typeface="Calibri"/>
              </a:rPr>
              <a:t>   </a:t>
            </a:r>
            <a:r>
              <a:rPr sz="1000" spc="-25" dirty="0">
                <a:latin typeface="Gill Sans MT" panose="020B0502020104020203" pitchFamily="34" charset="0"/>
                <a:cs typeface="Gill Sans MT"/>
              </a:rPr>
              <a:t>|</a:t>
            </a:r>
            <a:r>
              <a:rPr lang="da-DK" sz="1000" spc="-25" dirty="0">
                <a:latin typeface="Gill Sans MT" panose="020B0502020104020203" pitchFamily="34" charset="0"/>
                <a:cs typeface="Gill Sans MT"/>
              </a:rPr>
              <a:t>   </a:t>
            </a:r>
            <a:r>
              <a:rPr sz="1000" b="1" spc="45" dirty="0">
                <a:latin typeface="Gill Sans MT" panose="020B0502020104020203" pitchFamily="34" charset="0"/>
                <a:cs typeface="Calibri"/>
              </a:rPr>
              <a:t>+45</a:t>
            </a:r>
            <a:r>
              <a:rPr sz="1000" b="1" spc="-40" dirty="0">
                <a:latin typeface="Gill Sans MT" panose="020B0502020104020203" pitchFamily="34" charset="0"/>
                <a:cs typeface="Calibri"/>
              </a:rPr>
              <a:t> </a:t>
            </a:r>
            <a:r>
              <a:rPr lang="da-DK" sz="1000" b="1" spc="55" dirty="0">
                <a:latin typeface="Gill Sans MT" panose="020B0502020104020203" pitchFamily="34" charset="0"/>
                <a:cs typeface="Calibri"/>
              </a:rPr>
              <a:t>40 40 19 60   |   </a:t>
            </a:r>
            <a:r>
              <a:rPr lang="da-DK" sz="1000" b="1" spc="30" dirty="0">
                <a:latin typeface="Gill Sans MT" panose="020B0502020104020203" pitchFamily="34" charset="0"/>
                <a:cs typeface="Calibri"/>
              </a:rPr>
              <a:t>ugilic.dk/stefan</a:t>
            </a:r>
            <a:endParaRPr sz="1000" dirty="0">
              <a:latin typeface="Gill Sans MT" panose="020B0502020104020203" pitchFamily="34" charset="0"/>
              <a:cs typeface="Calibri"/>
            </a:endParaRPr>
          </a:p>
        </p:txBody>
      </p:sp>
      <p:pic>
        <p:nvPicPr>
          <p:cNvPr id="5" name="Billede 4" descr="Et billede, der indeholder ur, tegning&#10;&#10;Automatisk genereret beskrivelse">
            <a:extLst>
              <a:ext uri="{FF2B5EF4-FFF2-40B4-BE49-F238E27FC236}">
                <a16:creationId xmlns:a16="http://schemas.microsoft.com/office/drawing/2014/main" id="{AFE2EE42-2132-48F9-A698-B662A1E281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1" y="9927409"/>
            <a:ext cx="295229" cy="216000"/>
          </a:xfrm>
          <a:prstGeom prst="rect">
            <a:avLst/>
          </a:prstGeom>
        </p:spPr>
      </p:pic>
      <p:sp>
        <p:nvSpPr>
          <p:cNvPr id="95" name="object 12">
            <a:extLst>
              <a:ext uri="{FF2B5EF4-FFF2-40B4-BE49-F238E27FC236}">
                <a16:creationId xmlns:a16="http://schemas.microsoft.com/office/drawing/2014/main" id="{05F90EBF-5C5D-4784-9D5D-77965E119A93}"/>
              </a:ext>
            </a:extLst>
          </p:cNvPr>
          <p:cNvSpPr txBox="1"/>
          <p:nvPr/>
        </p:nvSpPr>
        <p:spPr>
          <a:xfrm>
            <a:off x="456352" y="5194300"/>
            <a:ext cx="1800000" cy="179536"/>
          </a:xfrm>
          <a:prstGeom prst="rect">
            <a:avLst/>
          </a:prstGeom>
          <a:solidFill>
            <a:srgbClr val="FFC200"/>
          </a:solidFill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r>
              <a:rPr lang="da-DK" sz="1200" b="1" spc="60" dirty="0">
                <a:solidFill>
                  <a:srgbClr val="231F20"/>
                </a:solidFill>
                <a:latin typeface="Calibri"/>
                <a:cs typeface="Calibri"/>
              </a:rPr>
              <a:t>TRE TING FRA MIT LIV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96" name="Gruppe 95">
            <a:extLst>
              <a:ext uri="{FF2B5EF4-FFF2-40B4-BE49-F238E27FC236}">
                <a16:creationId xmlns:a16="http://schemas.microsoft.com/office/drawing/2014/main" id="{38898851-3904-4496-80B1-14852E0FC307}"/>
              </a:ext>
            </a:extLst>
          </p:cNvPr>
          <p:cNvGrpSpPr/>
          <p:nvPr/>
        </p:nvGrpSpPr>
        <p:grpSpPr>
          <a:xfrm>
            <a:off x="456352" y="5499100"/>
            <a:ext cx="6671359" cy="835786"/>
            <a:chOff x="419686" y="1447601"/>
            <a:chExt cx="6671359" cy="835786"/>
          </a:xfrm>
        </p:grpSpPr>
        <p:sp>
          <p:nvSpPr>
            <p:cNvPr id="97" name="object 16">
              <a:extLst>
                <a:ext uri="{FF2B5EF4-FFF2-40B4-BE49-F238E27FC236}">
                  <a16:creationId xmlns:a16="http://schemas.microsoft.com/office/drawing/2014/main" id="{47BCFA5B-D849-4ADA-89B9-7EB19778EFD6}"/>
                </a:ext>
              </a:extLst>
            </p:cNvPr>
            <p:cNvSpPr txBox="1"/>
            <p:nvPr/>
          </p:nvSpPr>
          <p:spPr>
            <a:xfrm>
              <a:off x="419686" y="1493427"/>
              <a:ext cx="6671359" cy="78996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Kvalitetstid med mine 3 børn – Alexander, Oliver og Benjamin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Løb på små stier og bakker i skoven – gerne fuldstændig </a:t>
              </a:r>
              <a:r>
                <a:rPr lang="da-DK" sz="1200" spc="45" dirty="0" err="1">
                  <a:solidFill>
                    <a:srgbClr val="231F20"/>
                  </a:solidFill>
                  <a:latin typeface="Gill Sans MT"/>
                  <a:cs typeface="Gill Sans MT"/>
                </a:rPr>
                <a:t>off-road</a:t>
              </a:r>
              <a:endParaRPr lang="da-DK" sz="1200" spc="45" dirty="0">
                <a:solidFill>
                  <a:srgbClr val="231F20"/>
                </a:solidFill>
                <a:latin typeface="Gill Sans MT"/>
                <a:cs typeface="Gill Sans MT"/>
              </a:endParaRP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Frivilligt arbejde med unge i Allerød</a:t>
              </a:r>
              <a:endParaRPr lang="da-DK" sz="1200" dirty="0">
                <a:latin typeface="Gill Sans MT"/>
                <a:cs typeface="Gill Sans MT"/>
              </a:endParaRP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endParaRPr lang="da-DK" sz="1200" b="1" dirty="0">
                <a:latin typeface="Gill Sans MT"/>
                <a:cs typeface="Gill Sans MT"/>
              </a:endParaRPr>
            </a:p>
          </p:txBody>
        </p:sp>
        <p:sp>
          <p:nvSpPr>
            <p:cNvPr id="98" name="object 26">
              <a:extLst>
                <a:ext uri="{FF2B5EF4-FFF2-40B4-BE49-F238E27FC236}">
                  <a16:creationId xmlns:a16="http://schemas.microsoft.com/office/drawing/2014/main" id="{67223F7C-165F-4EF6-86CB-44FF9734B163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sp>
        <p:nvSpPr>
          <p:cNvPr id="8" name="Rektangel 7">
            <a:extLst>
              <a:ext uri="{FF2B5EF4-FFF2-40B4-BE49-F238E27FC236}">
                <a16:creationId xmlns:a16="http://schemas.microsoft.com/office/drawing/2014/main" id="{59E2922D-E517-494C-9263-F107F0C89116}"/>
              </a:ext>
            </a:extLst>
          </p:cNvPr>
          <p:cNvSpPr/>
          <p:nvPr/>
        </p:nvSpPr>
        <p:spPr>
          <a:xfrm>
            <a:off x="7664450" y="8960098"/>
            <a:ext cx="2621385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Karikeret billede på sidste side</a:t>
            </a:r>
          </a:p>
        </p:txBody>
      </p:sp>
      <p:sp>
        <p:nvSpPr>
          <p:cNvPr id="41" name="object 12">
            <a:extLst>
              <a:ext uri="{FF2B5EF4-FFF2-40B4-BE49-F238E27FC236}">
                <a16:creationId xmlns:a16="http://schemas.microsoft.com/office/drawing/2014/main" id="{5BDA7501-B037-4C7A-B537-DD61C65AD8C4}"/>
              </a:ext>
            </a:extLst>
          </p:cNvPr>
          <p:cNvSpPr txBox="1"/>
          <p:nvPr/>
        </p:nvSpPr>
        <p:spPr>
          <a:xfrm>
            <a:off x="434832" y="1155700"/>
            <a:ext cx="1512000" cy="179536"/>
          </a:xfrm>
          <a:prstGeom prst="rect">
            <a:avLst/>
          </a:prstGeom>
          <a:solidFill>
            <a:srgbClr val="FFC200"/>
          </a:solidFill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r>
              <a:rPr lang="da-DK" sz="1200" b="1" spc="60" dirty="0">
                <a:solidFill>
                  <a:srgbClr val="231F20"/>
                </a:solidFill>
                <a:latin typeface="Calibri"/>
                <a:cs typeface="Calibri"/>
              </a:rPr>
              <a:t>ØVRIG ERFARING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42" name="Gruppe 60">
            <a:extLst>
              <a:ext uri="{FF2B5EF4-FFF2-40B4-BE49-F238E27FC236}">
                <a16:creationId xmlns:a16="http://schemas.microsoft.com/office/drawing/2014/main" id="{E0067256-BE29-4A19-A654-B2A541713886}"/>
              </a:ext>
            </a:extLst>
          </p:cNvPr>
          <p:cNvGrpSpPr/>
          <p:nvPr/>
        </p:nvGrpSpPr>
        <p:grpSpPr>
          <a:xfrm>
            <a:off x="434832" y="1460500"/>
            <a:ext cx="6671359" cy="1428256"/>
            <a:chOff x="419686" y="1447601"/>
            <a:chExt cx="6671359" cy="1428256"/>
          </a:xfrm>
        </p:grpSpPr>
        <p:sp>
          <p:nvSpPr>
            <p:cNvPr id="44" name="object 16">
              <a:extLst>
                <a:ext uri="{FF2B5EF4-FFF2-40B4-BE49-F238E27FC236}">
                  <a16:creationId xmlns:a16="http://schemas.microsoft.com/office/drawing/2014/main" id="{F5CD6432-FFDF-4094-AD1B-2E39DAC01F24}"/>
                </a:ext>
              </a:extLst>
            </p:cNvPr>
            <p:cNvSpPr txBox="1"/>
            <p:nvPr/>
          </p:nvSpPr>
          <p:spPr>
            <a:xfrm>
              <a:off x="419686" y="1493427"/>
              <a:ext cx="6671359" cy="1382430"/>
            </a:xfrm>
            <a:prstGeom prst="rect">
              <a:avLst/>
            </a:prstGeom>
          </p:spPr>
          <p:txBody>
            <a:bodyPr vert="horz" wrap="square" lIns="18000" tIns="12700" rIns="0" bIns="0" rtlCol="0">
              <a:spAutoFit/>
            </a:bodyPr>
            <a:lstStyle/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Grundfos – Agil Coach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Marts 2019 – Maj 2019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Oriflame Cosmetics – Agil Coach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Maj 2019 – Juli 2019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LB Forsikring – Agil Coach |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Januar 2019 – Oktober 2019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Gadespejlene – Formand &amp; Mentor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|  2015 - 2017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r>
                <a:rPr lang="da-DK" sz="1200" b="1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True North – Teamleder </a:t>
              </a:r>
              <a:r>
                <a:rPr lang="da-DK" sz="1200" spc="45" dirty="0">
                  <a:solidFill>
                    <a:srgbClr val="231F20"/>
                  </a:solidFill>
                  <a:latin typeface="Gill Sans MT"/>
                  <a:cs typeface="Gill Sans MT"/>
                </a:rPr>
                <a:t>| 2015 - 2017</a:t>
              </a: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endParaRPr lang="da-DK" sz="1200" b="1" dirty="0">
                <a:latin typeface="Gill Sans MT"/>
                <a:cs typeface="Gill Sans MT"/>
              </a:endParaRPr>
            </a:p>
            <a:p>
              <a:pPr marL="184150" indent="-171450">
                <a:spcBef>
                  <a:spcPts val="100"/>
                </a:spcBef>
                <a:buFont typeface="Wingdings" panose="05000000000000000000" pitchFamily="2" charset="2"/>
                <a:buChar char="§"/>
              </a:pPr>
              <a:endParaRPr lang="da-DK" sz="1200" b="1" dirty="0">
                <a:latin typeface="Gill Sans MT"/>
                <a:cs typeface="Gill Sans MT"/>
              </a:endParaRPr>
            </a:p>
          </p:txBody>
        </p:sp>
        <p:sp>
          <p:nvSpPr>
            <p:cNvPr id="45" name="object 26">
              <a:extLst>
                <a:ext uri="{FF2B5EF4-FFF2-40B4-BE49-F238E27FC236}">
                  <a16:creationId xmlns:a16="http://schemas.microsoft.com/office/drawing/2014/main" id="{99AB12D6-4C12-4141-9764-E17F155B832C}"/>
                </a:ext>
              </a:extLst>
            </p:cNvPr>
            <p:cNvSpPr/>
            <p:nvPr/>
          </p:nvSpPr>
          <p:spPr>
            <a:xfrm>
              <a:off x="441206" y="1447601"/>
              <a:ext cx="6649839" cy="0"/>
            </a:xfrm>
            <a:custGeom>
              <a:avLst/>
              <a:gdLst/>
              <a:ahLst/>
              <a:cxnLst/>
              <a:rect l="l" t="t" r="r" b="b"/>
              <a:pathLst>
                <a:path w="3917315">
                  <a:moveTo>
                    <a:pt x="0" y="0"/>
                  </a:moveTo>
                  <a:lnTo>
                    <a:pt x="391679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18000" tIns="0" rIns="0" bIns="0" rtlCol="0"/>
            <a:lstStyle/>
            <a:p>
              <a:endParaRPr/>
            </a:p>
          </p:txBody>
        </p:sp>
      </p:grpSp>
      <p:sp>
        <p:nvSpPr>
          <p:cNvPr id="6" name="Rektangel 5">
            <a:extLst>
              <a:ext uri="{FF2B5EF4-FFF2-40B4-BE49-F238E27FC236}">
                <a16:creationId xmlns:a16="http://schemas.microsoft.com/office/drawing/2014/main" id="{B84B6A1F-8C4C-45B6-9B11-E939E8A28782}"/>
              </a:ext>
            </a:extLst>
          </p:cNvPr>
          <p:cNvSpPr/>
          <p:nvPr/>
        </p:nvSpPr>
        <p:spPr>
          <a:xfrm>
            <a:off x="8249654" y="5334462"/>
            <a:ext cx="2621385" cy="10654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1200" dirty="0">
                <a:solidFill>
                  <a:schemeClr val="tx1"/>
                </a:solidFill>
              </a:rPr>
              <a:t>Kurser og certificeringer af sådan mere generel karakter, hvor forsiden udelukkende er fremhævede kurser og certificeringer.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ABCFBA3-0550-4846-B6B9-E206227A1C8A}"/>
              </a:ext>
            </a:extLst>
          </p:cNvPr>
          <p:cNvSpPr/>
          <p:nvPr/>
        </p:nvSpPr>
        <p:spPr>
          <a:xfrm>
            <a:off x="8258757" y="1827932"/>
            <a:ext cx="2621385" cy="10654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1200" dirty="0">
                <a:solidFill>
                  <a:schemeClr val="tx1"/>
                </a:solidFill>
              </a:rPr>
              <a:t>Side 2 indeholder seneste erfaring, nogle af os har måske yderligere relevant erfaring – det skrives bare her i punktform. Short and </a:t>
            </a:r>
            <a:r>
              <a:rPr lang="da-DK" sz="1200" dirty="0" err="1">
                <a:solidFill>
                  <a:schemeClr val="tx1"/>
                </a:solidFill>
              </a:rPr>
              <a:t>sweet</a:t>
            </a:r>
            <a:r>
              <a:rPr lang="da-DK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Pil: opadgående 9">
            <a:extLst>
              <a:ext uri="{FF2B5EF4-FFF2-40B4-BE49-F238E27FC236}">
                <a16:creationId xmlns:a16="http://schemas.microsoft.com/office/drawing/2014/main" id="{3A2970AA-6BA0-4D23-8945-A9075FB6E250}"/>
              </a:ext>
            </a:extLst>
          </p:cNvPr>
          <p:cNvSpPr/>
          <p:nvPr/>
        </p:nvSpPr>
        <p:spPr>
          <a:xfrm>
            <a:off x="-3323643" y="1702668"/>
            <a:ext cx="3230985" cy="7288064"/>
          </a:xfrm>
          <a:prstGeom prst="upArrow">
            <a:avLst>
              <a:gd name="adj1" fmla="val 76244"/>
              <a:gd name="adj2" fmla="val 70341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dirty="0">
                <a:solidFill>
                  <a:schemeClr val="tx1"/>
                </a:solidFill>
              </a:rPr>
              <a:t>Når disse 3 er udfyldt kan man med fordel rykke dem op så det passer nogenlunde med </a:t>
            </a:r>
            <a:r>
              <a:rPr lang="da-DK" dirty="0" err="1">
                <a:solidFill>
                  <a:schemeClr val="tx1"/>
                </a:solidFill>
              </a:rPr>
              <a:t>spacing</a:t>
            </a:r>
            <a:r>
              <a:rPr lang="da-DK" dirty="0">
                <a:solidFill>
                  <a:schemeClr val="tx1"/>
                </a:solidFill>
              </a:rPr>
              <a:t> i mellem hver</a:t>
            </a:r>
          </a:p>
        </p:txBody>
      </p:sp>
    </p:spTree>
    <p:extLst>
      <p:ext uri="{BB962C8B-B14F-4D97-AF65-F5344CB8AC3E}">
        <p14:creationId xmlns:p14="http://schemas.microsoft.com/office/powerpoint/2010/main" val="216104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C2A977FAD06F46B62A3B4774DF79A8" ma:contentTypeVersion="12" ma:contentTypeDescription="Create a new document." ma:contentTypeScope="" ma:versionID="f36748e2b8be538020f88dfc5cf2269e">
  <xsd:schema xmlns:xsd="http://www.w3.org/2001/XMLSchema" xmlns:xs="http://www.w3.org/2001/XMLSchema" xmlns:p="http://schemas.microsoft.com/office/2006/metadata/properties" xmlns:ns2="5e812d20-3ad5-4dcf-a111-064ce614b7a5" xmlns:ns3="c117433f-b5eb-4844-985c-4a36d29826db" targetNamespace="http://schemas.microsoft.com/office/2006/metadata/properties" ma:root="true" ma:fieldsID="f5b5edb0bb3856f56569ec4741d5d5fb" ns2:_="" ns3:_="">
    <xsd:import namespace="5e812d20-3ad5-4dcf-a111-064ce614b7a5"/>
    <xsd:import namespace="c117433f-b5eb-4844-985c-4a36d29826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12d20-3ad5-4dcf-a111-064ce614b7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17433f-b5eb-4844-985c-4a36d29826d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31690F-A1BD-4D1B-9F19-8A5151F62F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812d20-3ad5-4dcf-a111-064ce614b7a5"/>
    <ds:schemaRef ds:uri="c117433f-b5eb-4844-985c-4a36d2982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3EF880-C575-4373-B1C0-B8ED1D4A62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ECED0C-3E7B-4D11-BAED-285F5E6E57C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1216</Words>
  <Application>Microsoft Office PowerPoint</Application>
  <PresentationFormat>Brugerdefineret</PresentationFormat>
  <Paragraphs>112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Wingdings</vt:lpstr>
      <vt:lpstr>Office Theme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Olesen</dc:creator>
  <cp:lastModifiedBy>Stefan Lenskjold</cp:lastModifiedBy>
  <cp:revision>75</cp:revision>
  <dcterms:created xsi:type="dcterms:W3CDTF">2020-08-19T07:25:36Z</dcterms:created>
  <dcterms:modified xsi:type="dcterms:W3CDTF">2021-01-25T15:38:22Z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2020-04-22T00:00:00Z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2020-08-19T00:00:00Z</vt:filetime>
  </property>
  <property fmtid="{D5CDD505-2E9C-101B-9397-08002B2CF9AE}" pid="5" name="ContentTypeId">
    <vt:lpwstr>0x0101002DC2A977FAD06F46B62A3B4774DF79A8</vt:lpwstr>
  </property>
</Properties>
</file>