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8"/>
  </p:notesMasterIdLst>
  <p:sldIdLst>
    <p:sldId id="257" r:id="rId2"/>
    <p:sldId id="256" r:id="rId3"/>
    <p:sldId id="261" r:id="rId4"/>
    <p:sldId id="262" r:id="rId5"/>
    <p:sldId id="263" r:id="rId6"/>
    <p:sldId id="260" r:id="rId7"/>
    <p:sldId id="259" r:id="rId8"/>
    <p:sldId id="266" r:id="rId9"/>
    <p:sldId id="258" r:id="rId10"/>
    <p:sldId id="268" r:id="rId11"/>
    <p:sldId id="269" r:id="rId12"/>
    <p:sldId id="270" r:id="rId13"/>
    <p:sldId id="271" r:id="rId14"/>
    <p:sldId id="272" r:id="rId15"/>
    <p:sldId id="273" r:id="rId16"/>
    <p:sldId id="274"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igi giacalone" initials="lg" lastIdx="0" clrIdx="0">
    <p:extLst>
      <p:ext uri="{19B8F6BF-5375-455C-9EA6-DF929625EA0E}">
        <p15:presenceInfo xmlns:p15="http://schemas.microsoft.com/office/powerpoint/2012/main" userId="b72fbd03048ba33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49" autoAdjust="0"/>
    <p:restoredTop sz="92285" autoAdjust="0"/>
  </p:normalViewPr>
  <p:slideViewPr>
    <p:cSldViewPr snapToGrid="0">
      <p:cViewPr varScale="1">
        <p:scale>
          <a:sx n="106" d="100"/>
          <a:sy n="106" d="100"/>
        </p:scale>
        <p:origin x="480" y="96"/>
      </p:cViewPr>
      <p:guideLst/>
    </p:cSldViewPr>
  </p:slideViewPr>
  <p:outlineViewPr>
    <p:cViewPr>
      <p:scale>
        <a:sx n="33" d="100"/>
        <a:sy n="33" d="100"/>
      </p:scale>
      <p:origin x="0" y="-19291"/>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3EDC09-BB01-4355-A483-1EF03FCC69D5}" type="datetimeFigureOut">
              <a:rPr lang="it-IT" smtClean="0"/>
              <a:t>12/11/2018</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C02F41-E53C-487F-A4D2-E76CCE0C29F4}" type="slidenum">
              <a:rPr lang="it-IT" smtClean="0"/>
              <a:t>‹N›</a:t>
            </a:fld>
            <a:endParaRPr lang="it-IT"/>
          </a:p>
        </p:txBody>
      </p:sp>
    </p:spTree>
    <p:extLst>
      <p:ext uri="{BB962C8B-B14F-4D97-AF65-F5344CB8AC3E}">
        <p14:creationId xmlns:p14="http://schemas.microsoft.com/office/powerpoint/2010/main" val="2546465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25C02F41-E53C-487F-A4D2-E76CCE0C29F4}" type="slidenum">
              <a:rPr lang="it-IT" smtClean="0"/>
              <a:t>16</a:t>
            </a:fld>
            <a:endParaRPr lang="it-IT"/>
          </a:p>
        </p:txBody>
      </p:sp>
    </p:spTree>
    <p:extLst>
      <p:ext uri="{BB962C8B-B14F-4D97-AF65-F5344CB8AC3E}">
        <p14:creationId xmlns:p14="http://schemas.microsoft.com/office/powerpoint/2010/main" val="145261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11/12/2018</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11/12/2018</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11/12/2018</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11/12/2018</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11/12/2018</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‹N›</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hyperlink" Target="Ordine_TSRM_PSTRP_Capitoli_Previsioni_2019.xlsx" TargetMode="External"/><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9C12F4-298C-43DF-9775-7204B513C419}"/>
              </a:ext>
            </a:extLst>
          </p:cNvPr>
          <p:cNvSpPr>
            <a:spLocks noGrp="1"/>
          </p:cNvSpPr>
          <p:nvPr>
            <p:ph type="ctrTitle"/>
          </p:nvPr>
        </p:nvSpPr>
        <p:spPr/>
        <p:txBody>
          <a:bodyPr anchor="t">
            <a:normAutofit/>
          </a:bodyPr>
          <a:lstStyle/>
          <a:p>
            <a:r>
              <a:rPr lang="it-IT" dirty="0"/>
              <a:t>Ordine tsrm-</a:t>
            </a:r>
            <a:r>
              <a:rPr lang="it-IT" dirty="0" err="1"/>
              <a:t>pstrp</a:t>
            </a:r>
            <a:r>
              <a:rPr lang="it-IT" dirty="0"/>
              <a:t> di trapani</a:t>
            </a:r>
            <a:br>
              <a:rPr lang="it-IT" dirty="0"/>
            </a:br>
            <a:r>
              <a:rPr lang="it-IT" dirty="0"/>
              <a:t>bilancio Preventivo 2019</a:t>
            </a:r>
          </a:p>
        </p:txBody>
      </p:sp>
      <p:sp>
        <p:nvSpPr>
          <p:cNvPr id="3" name="Sottotitolo 2">
            <a:extLst>
              <a:ext uri="{FF2B5EF4-FFF2-40B4-BE49-F238E27FC236}">
                <a16:creationId xmlns:a16="http://schemas.microsoft.com/office/drawing/2014/main" id="{97D5BDD3-BAE6-4EEF-BEB6-9549FD51DBEB}"/>
              </a:ext>
            </a:extLst>
          </p:cNvPr>
          <p:cNvSpPr>
            <a:spLocks noGrp="1"/>
          </p:cNvSpPr>
          <p:nvPr>
            <p:ph type="subTitle" idx="1"/>
          </p:nvPr>
        </p:nvSpPr>
        <p:spPr/>
        <p:txBody>
          <a:bodyPr/>
          <a:lstStyle/>
          <a:p>
            <a:r>
              <a:rPr lang="it-IT" dirty="0"/>
              <a:t>Presentazione antefatti utili per proporre il preventivo</a:t>
            </a:r>
          </a:p>
        </p:txBody>
      </p:sp>
      <p:sp>
        <p:nvSpPr>
          <p:cNvPr id="4" name="CasellaDiTesto 3">
            <a:extLst>
              <a:ext uri="{FF2B5EF4-FFF2-40B4-BE49-F238E27FC236}">
                <a16:creationId xmlns:a16="http://schemas.microsoft.com/office/drawing/2014/main" id="{B64EA5DC-B567-44A9-A315-37F9B979D636}"/>
              </a:ext>
            </a:extLst>
          </p:cNvPr>
          <p:cNvSpPr txBox="1"/>
          <p:nvPr/>
        </p:nvSpPr>
        <p:spPr>
          <a:xfrm>
            <a:off x="1017493" y="3429000"/>
            <a:ext cx="9914965" cy="1477328"/>
          </a:xfrm>
          <a:prstGeom prst="rect">
            <a:avLst/>
          </a:prstGeom>
          <a:noFill/>
        </p:spPr>
        <p:txBody>
          <a:bodyPr wrap="square" rtlCol="0">
            <a:spAutoFit/>
          </a:bodyPr>
          <a:lstStyle/>
          <a:p>
            <a:pPr marL="342900" indent="-342900">
              <a:buAutoNum type="arabicParenR"/>
            </a:pPr>
            <a:r>
              <a:rPr lang="it-IT" b="1" dirty="0">
                <a:solidFill>
                  <a:schemeClr val="bg1"/>
                </a:solidFill>
              </a:rPr>
              <a:t>Novità salienti introdotte dalla legge Lorenzin </a:t>
            </a:r>
          </a:p>
          <a:p>
            <a:pPr marL="342900" indent="-342900">
              <a:buAutoNum type="arabicParenR"/>
            </a:pPr>
            <a:r>
              <a:rPr lang="it-IT" b="1" dirty="0">
                <a:solidFill>
                  <a:schemeClr val="bg1"/>
                </a:solidFill>
              </a:rPr>
              <a:t>Decreti attuativi</a:t>
            </a:r>
          </a:p>
          <a:p>
            <a:pPr marL="342900" indent="-342900">
              <a:buAutoNum type="arabicParenR"/>
            </a:pPr>
            <a:r>
              <a:rPr lang="it-IT" b="1" dirty="0">
                <a:solidFill>
                  <a:schemeClr val="bg1"/>
                </a:solidFill>
              </a:rPr>
              <a:t>Tabella Iscritti e Preiscritti 4 Ottobre 2018</a:t>
            </a:r>
          </a:p>
          <a:p>
            <a:r>
              <a:rPr lang="it-IT" b="1" dirty="0">
                <a:solidFill>
                  <a:schemeClr val="bg1"/>
                </a:solidFill>
              </a:rPr>
              <a:t>4)  Preventivo 2019</a:t>
            </a:r>
            <a:endParaRPr lang="it-IT" dirty="0">
              <a:solidFill>
                <a:schemeClr val="bg1"/>
              </a:solidFill>
            </a:endParaRPr>
          </a:p>
          <a:p>
            <a:r>
              <a:rPr lang="it-IT" b="1" dirty="0">
                <a:solidFill>
                  <a:schemeClr val="bg1"/>
                </a:solidFill>
              </a:rPr>
              <a:t>5)  Quadro generale riassuntivo</a:t>
            </a:r>
            <a:endParaRPr lang="it-IT" dirty="0">
              <a:solidFill>
                <a:schemeClr val="bg1"/>
              </a:solidFill>
            </a:endParaRPr>
          </a:p>
        </p:txBody>
      </p:sp>
    </p:spTree>
    <p:extLst>
      <p:ext uri="{BB962C8B-B14F-4D97-AF65-F5344CB8AC3E}">
        <p14:creationId xmlns:p14="http://schemas.microsoft.com/office/powerpoint/2010/main" val="2286606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88D06E1-5865-46A3-A0ED-56B89BAFE3E2}"/>
              </a:ext>
            </a:extLst>
          </p:cNvPr>
          <p:cNvSpPr>
            <a:spLocks noGrp="1"/>
          </p:cNvSpPr>
          <p:nvPr>
            <p:ph idx="1"/>
          </p:nvPr>
        </p:nvSpPr>
        <p:spPr>
          <a:xfrm>
            <a:off x="447816" y="601199"/>
            <a:ext cx="11292840" cy="4540059"/>
          </a:xfrm>
        </p:spPr>
        <p:txBody>
          <a:bodyPr anchor="t">
            <a:normAutofit/>
          </a:bodyPr>
          <a:lstStyle/>
          <a:p>
            <a:pPr marL="0" indent="0" algn="ctr">
              <a:buNone/>
            </a:pPr>
            <a:r>
              <a:rPr lang="it-IT" dirty="0"/>
              <a:t>BILANCIO PREVENTIVO 2019</a:t>
            </a:r>
          </a:p>
          <a:p>
            <a:pPr marL="0" indent="0" algn="ctr">
              <a:buNone/>
            </a:pPr>
            <a:endParaRPr lang="it-IT" dirty="0"/>
          </a:p>
          <a:p>
            <a:pPr marL="0" indent="0" algn="ctr">
              <a:buNone/>
            </a:pPr>
            <a:endParaRPr lang="it-IT" dirty="0"/>
          </a:p>
          <a:p>
            <a:pPr marL="0" indent="0">
              <a:buNone/>
            </a:pPr>
            <a:r>
              <a:rPr lang="it-IT" dirty="0"/>
              <a:t>Considerato gli antefatti introdotti le voci del Bilancio Previsionale 2019 sono comparabili con quelle del Bilancio Previsionale 2018 ottemperando ai principi di continuità per la parte relativa alle spese di gestione della sede e fino al completamento dell’iscrizione dei nuovi professionisti negli albi relativi. Viene fatta una stima delle quote relative ai singoli Albi sulla base delle domande di </a:t>
            </a:r>
            <a:r>
              <a:rPr lang="it-IT" dirty="0" err="1"/>
              <a:t>pre</a:t>
            </a:r>
            <a:r>
              <a:rPr lang="it-IT" dirty="0"/>
              <a:t>-iscrizione pervenute entro il 30 settembre 2018 in dettaglio alle figure professionali. </a:t>
            </a:r>
          </a:p>
          <a:p>
            <a:pPr marL="0" indent="0">
              <a:buNone/>
            </a:pPr>
            <a:endParaRPr lang="it-IT" dirty="0"/>
          </a:p>
          <a:p>
            <a:pPr marL="0" indent="0">
              <a:buNone/>
            </a:pPr>
            <a:endParaRPr lang="it-IT" dirty="0"/>
          </a:p>
          <a:p>
            <a:pPr marL="0" indent="0">
              <a:buNone/>
            </a:pPr>
            <a:endParaRPr lang="it-IT" dirty="0"/>
          </a:p>
          <a:p>
            <a:pPr marL="0" indent="0" algn="ctr">
              <a:buNone/>
            </a:pPr>
            <a:endParaRPr lang="it-IT" dirty="0"/>
          </a:p>
        </p:txBody>
      </p:sp>
      <p:sp>
        <p:nvSpPr>
          <p:cNvPr id="4" name="Segnaposto testo 3">
            <a:extLst>
              <a:ext uri="{FF2B5EF4-FFF2-40B4-BE49-F238E27FC236}">
                <a16:creationId xmlns:a16="http://schemas.microsoft.com/office/drawing/2014/main" id="{0C286113-F038-4582-8299-9F98968CC869}"/>
              </a:ext>
            </a:extLst>
          </p:cNvPr>
          <p:cNvSpPr>
            <a:spLocks noGrp="1"/>
          </p:cNvSpPr>
          <p:nvPr>
            <p:ph type="body" sz="half" idx="2"/>
          </p:nvPr>
        </p:nvSpPr>
        <p:spPr/>
        <p:txBody>
          <a:bodyPr/>
          <a:lstStyle/>
          <a:p>
            <a:endParaRPr lang="it-IT"/>
          </a:p>
        </p:txBody>
      </p:sp>
      <p:sp>
        <p:nvSpPr>
          <p:cNvPr id="5" name="Titolo 1">
            <a:extLst>
              <a:ext uri="{FF2B5EF4-FFF2-40B4-BE49-F238E27FC236}">
                <a16:creationId xmlns:a16="http://schemas.microsoft.com/office/drawing/2014/main" id="{3E1CCE23-1A18-4F89-8224-CF09A2B46164}"/>
              </a:ext>
            </a:extLst>
          </p:cNvPr>
          <p:cNvSpPr txBox="1">
            <a:spLocks/>
          </p:cNvSpPr>
          <p:nvPr/>
        </p:nvSpPr>
        <p:spPr>
          <a:xfrm>
            <a:off x="626015" y="5334013"/>
            <a:ext cx="4909445" cy="689514"/>
          </a:xfrm>
          <a:prstGeom prst="rect">
            <a:avLst/>
          </a:prstGeom>
        </p:spPr>
        <p:txBody>
          <a:bodyPr vert="horz" lIns="91440" tIns="45720" rIns="91440" bIns="45720" rtlCol="0" anchor="ctr">
            <a:normAutofit fontScale="97500" lnSpcReduction="10000"/>
          </a:bodyPr>
          <a:lstStyle>
            <a:lvl1pPr algn="l" defTabSz="457200" rtl="0" eaLnBrk="1" latinLnBrk="0" hangingPunct="1">
              <a:spcBef>
                <a:spcPct val="0"/>
              </a:spcBef>
              <a:buNone/>
              <a:defRPr sz="2000" b="0" kern="1200" cap="all">
                <a:solidFill>
                  <a:schemeClr val="accent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dirty="0">
                <a:solidFill>
                  <a:schemeClr val="bg1"/>
                </a:solidFill>
              </a:rPr>
              <a:t>Ordine tsrm-</a:t>
            </a:r>
            <a:r>
              <a:rPr lang="it-IT" dirty="0" err="1">
                <a:solidFill>
                  <a:schemeClr val="bg1"/>
                </a:solidFill>
              </a:rPr>
              <a:t>pstrp</a:t>
            </a:r>
            <a:r>
              <a:rPr lang="it-IT" dirty="0">
                <a:solidFill>
                  <a:schemeClr val="bg1"/>
                </a:solidFill>
              </a:rPr>
              <a:t> di trapani</a:t>
            </a:r>
            <a:br>
              <a:rPr lang="it-IT" dirty="0">
                <a:solidFill>
                  <a:schemeClr val="bg1"/>
                </a:solidFill>
              </a:rPr>
            </a:br>
            <a:r>
              <a:rPr lang="it-IT" dirty="0">
                <a:solidFill>
                  <a:schemeClr val="bg1"/>
                </a:solidFill>
              </a:rPr>
              <a:t>bilancio Preventivo 2019</a:t>
            </a:r>
          </a:p>
        </p:txBody>
      </p:sp>
    </p:spTree>
    <p:extLst>
      <p:ext uri="{BB962C8B-B14F-4D97-AF65-F5344CB8AC3E}">
        <p14:creationId xmlns:p14="http://schemas.microsoft.com/office/powerpoint/2010/main" val="2402738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88D06E1-5865-46A3-A0ED-56B89BAFE3E2}"/>
              </a:ext>
            </a:extLst>
          </p:cNvPr>
          <p:cNvSpPr>
            <a:spLocks noGrp="1"/>
          </p:cNvSpPr>
          <p:nvPr>
            <p:ph idx="1"/>
          </p:nvPr>
        </p:nvSpPr>
        <p:spPr>
          <a:xfrm>
            <a:off x="447816" y="601199"/>
            <a:ext cx="11292840" cy="4540059"/>
          </a:xfrm>
        </p:spPr>
        <p:txBody>
          <a:bodyPr anchor="t">
            <a:normAutofit fontScale="85000" lnSpcReduction="10000"/>
          </a:bodyPr>
          <a:lstStyle/>
          <a:p>
            <a:pPr marL="0" indent="0" algn="ctr">
              <a:buNone/>
            </a:pPr>
            <a:r>
              <a:rPr lang="it-IT" b="1" dirty="0"/>
              <a:t>BILANCIO PREVENTIVO 2019</a:t>
            </a:r>
          </a:p>
          <a:p>
            <a:pPr marL="0" indent="0">
              <a:buNone/>
            </a:pPr>
            <a:r>
              <a:rPr lang="it-IT" dirty="0"/>
              <a:t>Di seguito vengono commentati i titoli e le categorie con maggior rilevanza per importo e significatività, rinviando al dettaglio dei singoli capitoli per ulteriori approfondimenti ed elementi di conoscenza.</a:t>
            </a:r>
          </a:p>
          <a:p>
            <a:pPr marL="0" indent="0" algn="ctr">
              <a:buNone/>
            </a:pPr>
            <a:endParaRPr lang="it-IT" dirty="0"/>
          </a:p>
          <a:p>
            <a:pPr marL="0" lvl="0" indent="0" algn="ctr">
              <a:buNone/>
            </a:pPr>
            <a:r>
              <a:rPr lang="it-IT" b="1" dirty="0"/>
              <a:t>PREVENTIVO FINANZIARIO 2019</a:t>
            </a:r>
            <a:endParaRPr lang="it-IT" dirty="0"/>
          </a:p>
          <a:p>
            <a:pPr marL="0" indent="0">
              <a:buNone/>
            </a:pPr>
            <a:r>
              <a:rPr lang="it-IT" b="1" dirty="0"/>
              <a:t>ENTRATE CORRENTI  </a:t>
            </a:r>
          </a:p>
          <a:p>
            <a:pPr marL="0" indent="0">
              <a:buNone/>
            </a:pPr>
            <a:r>
              <a:rPr lang="it-IT" dirty="0"/>
              <a:t>Nel bilancio di previsione 2019 le entrate di competenza sono le quote contributive degli iscritti e i diritti di segreteria. </a:t>
            </a:r>
          </a:p>
          <a:p>
            <a:pPr marL="0" indent="0">
              <a:buNone/>
            </a:pPr>
            <a:r>
              <a:rPr lang="it-IT" dirty="0"/>
              <a:t>La quota 2019 deve coprire 33.60 € trattenuti dalla FNOTSRM-PSTRP </a:t>
            </a:r>
          </a:p>
          <a:p>
            <a:pPr marL="0" indent="0">
              <a:buNone/>
            </a:pPr>
            <a:r>
              <a:rPr lang="it-IT" dirty="0"/>
              <a:t>I TSRM iscritti a questo Ordine contribuiscono al pagamento dell’Assicurazione per colpa grave che ammonta a 30€. </a:t>
            </a:r>
          </a:p>
          <a:p>
            <a:pPr marL="0" indent="0">
              <a:buNone/>
            </a:pPr>
            <a:r>
              <a:rPr lang="it-IT" dirty="0"/>
              <a:t>Riteniamo perseguibile una quota MAV di 90 EURO, limitando la quota all’ Ordine </a:t>
            </a:r>
            <a:r>
              <a:rPr lang="it-IT" dirty="0" err="1"/>
              <a:t>TSRMePSTRP</a:t>
            </a:r>
            <a:r>
              <a:rPr lang="it-IT" dirty="0"/>
              <a:t> pari a 26, 40€ per 247 TSRM e 56,4€ dagli altri 410 professionisti</a:t>
            </a:r>
          </a:p>
          <a:p>
            <a:pPr marL="0" indent="0">
              <a:buNone/>
            </a:pPr>
            <a:r>
              <a:rPr lang="it-IT" dirty="0"/>
              <a:t>Il Numero Iscritti al 30/09/2018 risultano 657,  pertanto le previsione di entrate 2019 sono approssimativamente 29.644,8 Euro, in aggiunta alle quote entrate 2018.  </a:t>
            </a:r>
          </a:p>
        </p:txBody>
      </p:sp>
      <p:sp>
        <p:nvSpPr>
          <p:cNvPr id="4" name="Segnaposto testo 3">
            <a:extLst>
              <a:ext uri="{FF2B5EF4-FFF2-40B4-BE49-F238E27FC236}">
                <a16:creationId xmlns:a16="http://schemas.microsoft.com/office/drawing/2014/main" id="{0C286113-F038-4582-8299-9F98968CC869}"/>
              </a:ext>
            </a:extLst>
          </p:cNvPr>
          <p:cNvSpPr>
            <a:spLocks noGrp="1"/>
          </p:cNvSpPr>
          <p:nvPr>
            <p:ph type="body" sz="half" idx="2"/>
          </p:nvPr>
        </p:nvSpPr>
        <p:spPr/>
        <p:txBody>
          <a:bodyPr/>
          <a:lstStyle/>
          <a:p>
            <a:endParaRPr lang="it-IT"/>
          </a:p>
        </p:txBody>
      </p:sp>
      <p:sp>
        <p:nvSpPr>
          <p:cNvPr id="5" name="Titolo 1">
            <a:extLst>
              <a:ext uri="{FF2B5EF4-FFF2-40B4-BE49-F238E27FC236}">
                <a16:creationId xmlns:a16="http://schemas.microsoft.com/office/drawing/2014/main" id="{3E1CCE23-1A18-4F89-8224-CF09A2B46164}"/>
              </a:ext>
            </a:extLst>
          </p:cNvPr>
          <p:cNvSpPr txBox="1">
            <a:spLocks/>
          </p:cNvSpPr>
          <p:nvPr/>
        </p:nvSpPr>
        <p:spPr>
          <a:xfrm>
            <a:off x="626015" y="5334013"/>
            <a:ext cx="4909445" cy="689514"/>
          </a:xfrm>
          <a:prstGeom prst="rect">
            <a:avLst/>
          </a:prstGeom>
        </p:spPr>
        <p:txBody>
          <a:bodyPr vert="horz" lIns="91440" tIns="45720" rIns="91440" bIns="45720" rtlCol="0" anchor="ctr">
            <a:normAutofit fontScale="97500" lnSpcReduction="10000"/>
          </a:bodyPr>
          <a:lstStyle>
            <a:lvl1pPr algn="l" defTabSz="457200" rtl="0" eaLnBrk="1" latinLnBrk="0" hangingPunct="1">
              <a:spcBef>
                <a:spcPct val="0"/>
              </a:spcBef>
              <a:buNone/>
              <a:defRPr sz="2000" b="0" kern="1200" cap="all">
                <a:solidFill>
                  <a:schemeClr val="accent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dirty="0">
                <a:solidFill>
                  <a:schemeClr val="bg1"/>
                </a:solidFill>
              </a:rPr>
              <a:t>Ordine tsrm-</a:t>
            </a:r>
            <a:r>
              <a:rPr lang="it-IT" dirty="0" err="1">
                <a:solidFill>
                  <a:schemeClr val="bg1"/>
                </a:solidFill>
              </a:rPr>
              <a:t>pstrp</a:t>
            </a:r>
            <a:r>
              <a:rPr lang="it-IT" dirty="0">
                <a:solidFill>
                  <a:schemeClr val="bg1"/>
                </a:solidFill>
              </a:rPr>
              <a:t> di trapani</a:t>
            </a:r>
            <a:br>
              <a:rPr lang="it-IT" dirty="0">
                <a:solidFill>
                  <a:schemeClr val="bg1"/>
                </a:solidFill>
              </a:rPr>
            </a:br>
            <a:r>
              <a:rPr lang="it-IT" dirty="0">
                <a:solidFill>
                  <a:schemeClr val="bg1"/>
                </a:solidFill>
              </a:rPr>
              <a:t>bilancio Preventivo 2019</a:t>
            </a:r>
          </a:p>
        </p:txBody>
      </p:sp>
    </p:spTree>
    <p:extLst>
      <p:ext uri="{BB962C8B-B14F-4D97-AF65-F5344CB8AC3E}">
        <p14:creationId xmlns:p14="http://schemas.microsoft.com/office/powerpoint/2010/main" val="18109138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88D06E1-5865-46A3-A0ED-56B89BAFE3E2}"/>
              </a:ext>
            </a:extLst>
          </p:cNvPr>
          <p:cNvSpPr>
            <a:spLocks noGrp="1"/>
          </p:cNvSpPr>
          <p:nvPr>
            <p:ph idx="1"/>
          </p:nvPr>
        </p:nvSpPr>
        <p:spPr>
          <a:xfrm>
            <a:off x="447816" y="601199"/>
            <a:ext cx="11292840" cy="4540059"/>
          </a:xfrm>
        </p:spPr>
        <p:txBody>
          <a:bodyPr anchor="t">
            <a:normAutofit/>
          </a:bodyPr>
          <a:lstStyle/>
          <a:p>
            <a:pPr marL="0" indent="0">
              <a:buNone/>
            </a:pPr>
            <a:r>
              <a:rPr lang="it-IT" b="1" dirty="0"/>
              <a:t>BILANCIO PREVENTIVO 2019</a:t>
            </a:r>
          </a:p>
          <a:p>
            <a:pPr marL="0" indent="0">
              <a:buNone/>
            </a:pPr>
            <a:endParaRPr lang="it-IT" b="1" dirty="0"/>
          </a:p>
          <a:p>
            <a:pPr marL="0" indent="0">
              <a:buNone/>
            </a:pPr>
            <a:r>
              <a:rPr lang="it-IT" b="1" dirty="0"/>
              <a:t>ENTRATE CORRENTI  </a:t>
            </a:r>
          </a:p>
          <a:p>
            <a:pPr marL="0" indent="0">
              <a:buNone/>
            </a:pPr>
            <a:r>
              <a:rPr lang="it-IT" b="1" dirty="0"/>
              <a:t>Quote diritti di segreteria iscritti</a:t>
            </a:r>
            <a:endParaRPr lang="it-IT" dirty="0"/>
          </a:p>
          <a:p>
            <a:pPr marL="0" indent="0">
              <a:buNone/>
            </a:pPr>
            <a:r>
              <a:rPr lang="it-IT" dirty="0"/>
              <a:t>Si preventivano che le entrate in tale voce, sulla base dei dati precedentemente esposti siano i medesimi a quanto percepito alla data del 30 settembre 2018,  6655€. Queste spese saranno in parte distribuite a compenso dei RAMR e in parte al personale di Segreteria.</a:t>
            </a:r>
          </a:p>
          <a:p>
            <a:pPr marL="0" indent="0">
              <a:buNone/>
            </a:pPr>
            <a:r>
              <a:rPr lang="it-IT" dirty="0"/>
              <a:t>Si precisa che sono esentati dal pagamento dai diritti di segreteria gli iscritti nelle Associazioni Maggiormente Rappresentative al 30 Giugno 2018.</a:t>
            </a:r>
          </a:p>
        </p:txBody>
      </p:sp>
      <p:sp>
        <p:nvSpPr>
          <p:cNvPr id="4" name="Segnaposto testo 3">
            <a:extLst>
              <a:ext uri="{FF2B5EF4-FFF2-40B4-BE49-F238E27FC236}">
                <a16:creationId xmlns:a16="http://schemas.microsoft.com/office/drawing/2014/main" id="{0C286113-F038-4582-8299-9F98968CC869}"/>
              </a:ext>
            </a:extLst>
          </p:cNvPr>
          <p:cNvSpPr>
            <a:spLocks noGrp="1"/>
          </p:cNvSpPr>
          <p:nvPr>
            <p:ph type="body" sz="half" idx="2"/>
          </p:nvPr>
        </p:nvSpPr>
        <p:spPr/>
        <p:txBody>
          <a:bodyPr/>
          <a:lstStyle/>
          <a:p>
            <a:endParaRPr lang="it-IT"/>
          </a:p>
        </p:txBody>
      </p:sp>
      <p:sp>
        <p:nvSpPr>
          <p:cNvPr id="5" name="Titolo 1">
            <a:extLst>
              <a:ext uri="{FF2B5EF4-FFF2-40B4-BE49-F238E27FC236}">
                <a16:creationId xmlns:a16="http://schemas.microsoft.com/office/drawing/2014/main" id="{3E1CCE23-1A18-4F89-8224-CF09A2B46164}"/>
              </a:ext>
            </a:extLst>
          </p:cNvPr>
          <p:cNvSpPr txBox="1">
            <a:spLocks/>
          </p:cNvSpPr>
          <p:nvPr/>
        </p:nvSpPr>
        <p:spPr>
          <a:xfrm>
            <a:off x="626015" y="5334013"/>
            <a:ext cx="4909445" cy="689514"/>
          </a:xfrm>
          <a:prstGeom prst="rect">
            <a:avLst/>
          </a:prstGeom>
        </p:spPr>
        <p:txBody>
          <a:bodyPr vert="horz" lIns="91440" tIns="45720" rIns="91440" bIns="45720" rtlCol="0" anchor="ctr">
            <a:normAutofit fontScale="97500" lnSpcReduction="10000"/>
          </a:bodyPr>
          <a:lstStyle>
            <a:lvl1pPr algn="l" defTabSz="457200" rtl="0" eaLnBrk="1" latinLnBrk="0" hangingPunct="1">
              <a:spcBef>
                <a:spcPct val="0"/>
              </a:spcBef>
              <a:buNone/>
              <a:defRPr sz="2000" b="0" kern="1200" cap="all">
                <a:solidFill>
                  <a:schemeClr val="accent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dirty="0">
                <a:solidFill>
                  <a:schemeClr val="bg1"/>
                </a:solidFill>
              </a:rPr>
              <a:t>Ordine tsrm-</a:t>
            </a:r>
            <a:r>
              <a:rPr lang="it-IT" dirty="0" err="1">
                <a:solidFill>
                  <a:schemeClr val="bg1"/>
                </a:solidFill>
              </a:rPr>
              <a:t>pstrp</a:t>
            </a:r>
            <a:r>
              <a:rPr lang="it-IT" dirty="0">
                <a:solidFill>
                  <a:schemeClr val="bg1"/>
                </a:solidFill>
              </a:rPr>
              <a:t> di trapani</a:t>
            </a:r>
            <a:br>
              <a:rPr lang="it-IT" dirty="0">
                <a:solidFill>
                  <a:schemeClr val="bg1"/>
                </a:solidFill>
              </a:rPr>
            </a:br>
            <a:r>
              <a:rPr lang="it-IT" dirty="0">
                <a:solidFill>
                  <a:schemeClr val="bg1"/>
                </a:solidFill>
              </a:rPr>
              <a:t>bilancio Preventivo 2019</a:t>
            </a:r>
          </a:p>
        </p:txBody>
      </p:sp>
    </p:spTree>
    <p:extLst>
      <p:ext uri="{BB962C8B-B14F-4D97-AF65-F5344CB8AC3E}">
        <p14:creationId xmlns:p14="http://schemas.microsoft.com/office/powerpoint/2010/main" val="386312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88D06E1-5865-46A3-A0ED-56B89BAFE3E2}"/>
              </a:ext>
            </a:extLst>
          </p:cNvPr>
          <p:cNvSpPr>
            <a:spLocks noGrp="1"/>
          </p:cNvSpPr>
          <p:nvPr>
            <p:ph idx="1"/>
          </p:nvPr>
        </p:nvSpPr>
        <p:spPr>
          <a:xfrm>
            <a:off x="447816" y="601199"/>
            <a:ext cx="11292840" cy="4540059"/>
          </a:xfrm>
        </p:spPr>
        <p:txBody>
          <a:bodyPr anchor="t">
            <a:normAutofit fontScale="92500" lnSpcReduction="20000"/>
          </a:bodyPr>
          <a:lstStyle/>
          <a:p>
            <a:pPr marL="0" indent="0">
              <a:buNone/>
            </a:pPr>
            <a:r>
              <a:rPr lang="it-IT" b="1" dirty="0"/>
              <a:t>BILANCIO PREVENTIVO 2019</a:t>
            </a:r>
          </a:p>
          <a:p>
            <a:pPr marL="0" indent="0">
              <a:buNone/>
            </a:pPr>
            <a:endParaRPr lang="it-IT" b="1" dirty="0"/>
          </a:p>
          <a:p>
            <a:pPr marL="0" indent="0">
              <a:buNone/>
            </a:pPr>
            <a:r>
              <a:rPr lang="it-IT" b="1" dirty="0"/>
              <a:t>USCITE:</a:t>
            </a:r>
            <a:endParaRPr lang="it-IT" dirty="0"/>
          </a:p>
          <a:p>
            <a:pPr marL="0" indent="0">
              <a:buNone/>
            </a:pPr>
            <a:r>
              <a:rPr lang="it-IT" b="1" dirty="0"/>
              <a:t>SPESE CORRENTI</a:t>
            </a:r>
            <a:endParaRPr lang="it-IT" dirty="0"/>
          </a:p>
          <a:p>
            <a:pPr marL="0" indent="0">
              <a:buNone/>
            </a:pPr>
            <a:r>
              <a:rPr lang="it-IT" dirty="0"/>
              <a:t>Le “Spese correnti” stimate, come per le entrate, sono suddivise come segue:</a:t>
            </a:r>
          </a:p>
          <a:p>
            <a:pPr marL="0" indent="0">
              <a:buNone/>
            </a:pPr>
            <a:r>
              <a:rPr lang="it-IT" b="1" dirty="0"/>
              <a:t> </a:t>
            </a:r>
            <a:endParaRPr lang="it-IT" dirty="0"/>
          </a:p>
          <a:p>
            <a:pPr marL="0" indent="0">
              <a:buNone/>
            </a:pPr>
            <a:r>
              <a:rPr lang="it-IT" b="1" dirty="0"/>
              <a:t>Spese per Organi e Comm. Ordine</a:t>
            </a:r>
            <a:endParaRPr lang="it-IT" dirty="0"/>
          </a:p>
          <a:p>
            <a:pPr marL="0" indent="0">
              <a:buNone/>
            </a:pPr>
            <a:r>
              <a:rPr lang="it-IT" dirty="0"/>
              <a:t>Si prevede per l’anno 2019 un mantenimento costante di questa voce.</a:t>
            </a:r>
          </a:p>
          <a:p>
            <a:pPr marL="0" indent="0">
              <a:buNone/>
            </a:pPr>
            <a:r>
              <a:rPr lang="it-IT" dirty="0"/>
              <a:t>Le spese di pulizia sono rimaste invariate.</a:t>
            </a:r>
          </a:p>
          <a:p>
            <a:pPr marL="0" indent="0">
              <a:buNone/>
            </a:pPr>
            <a:endParaRPr lang="it-IT" b="1" dirty="0"/>
          </a:p>
          <a:p>
            <a:pPr marL="0" indent="0">
              <a:buNone/>
            </a:pPr>
            <a:r>
              <a:rPr lang="it-IT" b="1" dirty="0"/>
              <a:t>Spese di funzionamento uffici</a:t>
            </a:r>
            <a:endParaRPr lang="it-IT" dirty="0"/>
          </a:p>
          <a:p>
            <a:pPr marL="0" indent="0">
              <a:buNone/>
            </a:pPr>
            <a:r>
              <a:rPr lang="it-IT" dirty="0"/>
              <a:t>Si prevede per l’anno 2019 un aumento di questa voce per far fronte al numero di iscritti in deciso aumento.</a:t>
            </a:r>
          </a:p>
          <a:p>
            <a:pPr marL="0" indent="0">
              <a:buNone/>
            </a:pPr>
            <a:endParaRPr lang="it-IT" b="1" dirty="0"/>
          </a:p>
        </p:txBody>
      </p:sp>
      <p:sp>
        <p:nvSpPr>
          <p:cNvPr id="4" name="Segnaposto testo 3">
            <a:extLst>
              <a:ext uri="{FF2B5EF4-FFF2-40B4-BE49-F238E27FC236}">
                <a16:creationId xmlns:a16="http://schemas.microsoft.com/office/drawing/2014/main" id="{0C286113-F038-4582-8299-9F98968CC869}"/>
              </a:ext>
            </a:extLst>
          </p:cNvPr>
          <p:cNvSpPr>
            <a:spLocks noGrp="1"/>
          </p:cNvSpPr>
          <p:nvPr>
            <p:ph type="body" sz="half" idx="2"/>
          </p:nvPr>
        </p:nvSpPr>
        <p:spPr/>
        <p:txBody>
          <a:bodyPr/>
          <a:lstStyle/>
          <a:p>
            <a:endParaRPr lang="it-IT"/>
          </a:p>
        </p:txBody>
      </p:sp>
      <p:sp>
        <p:nvSpPr>
          <p:cNvPr id="5" name="Titolo 1">
            <a:extLst>
              <a:ext uri="{FF2B5EF4-FFF2-40B4-BE49-F238E27FC236}">
                <a16:creationId xmlns:a16="http://schemas.microsoft.com/office/drawing/2014/main" id="{3E1CCE23-1A18-4F89-8224-CF09A2B46164}"/>
              </a:ext>
            </a:extLst>
          </p:cNvPr>
          <p:cNvSpPr txBox="1">
            <a:spLocks/>
          </p:cNvSpPr>
          <p:nvPr/>
        </p:nvSpPr>
        <p:spPr>
          <a:xfrm>
            <a:off x="626015" y="5334013"/>
            <a:ext cx="4909445" cy="689514"/>
          </a:xfrm>
          <a:prstGeom prst="rect">
            <a:avLst/>
          </a:prstGeom>
        </p:spPr>
        <p:txBody>
          <a:bodyPr vert="horz" lIns="91440" tIns="45720" rIns="91440" bIns="45720" rtlCol="0" anchor="ctr">
            <a:normAutofit fontScale="97500" lnSpcReduction="10000"/>
          </a:bodyPr>
          <a:lstStyle>
            <a:lvl1pPr algn="l" defTabSz="457200" rtl="0" eaLnBrk="1" latinLnBrk="0" hangingPunct="1">
              <a:spcBef>
                <a:spcPct val="0"/>
              </a:spcBef>
              <a:buNone/>
              <a:defRPr sz="2000" b="0" kern="1200" cap="all">
                <a:solidFill>
                  <a:schemeClr val="accent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dirty="0">
                <a:solidFill>
                  <a:schemeClr val="bg1"/>
                </a:solidFill>
              </a:rPr>
              <a:t>Ordine tsrm-</a:t>
            </a:r>
            <a:r>
              <a:rPr lang="it-IT" dirty="0" err="1">
                <a:solidFill>
                  <a:schemeClr val="bg1"/>
                </a:solidFill>
              </a:rPr>
              <a:t>pstrp</a:t>
            </a:r>
            <a:r>
              <a:rPr lang="it-IT" dirty="0">
                <a:solidFill>
                  <a:schemeClr val="bg1"/>
                </a:solidFill>
              </a:rPr>
              <a:t> di trapani</a:t>
            </a:r>
            <a:br>
              <a:rPr lang="it-IT" dirty="0">
                <a:solidFill>
                  <a:schemeClr val="bg1"/>
                </a:solidFill>
              </a:rPr>
            </a:br>
            <a:r>
              <a:rPr lang="it-IT" dirty="0">
                <a:solidFill>
                  <a:schemeClr val="bg1"/>
                </a:solidFill>
              </a:rPr>
              <a:t>bilancio Preventivo 2019</a:t>
            </a:r>
          </a:p>
        </p:txBody>
      </p:sp>
    </p:spTree>
    <p:extLst>
      <p:ext uri="{BB962C8B-B14F-4D97-AF65-F5344CB8AC3E}">
        <p14:creationId xmlns:p14="http://schemas.microsoft.com/office/powerpoint/2010/main" val="3295881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88D06E1-5865-46A3-A0ED-56B89BAFE3E2}"/>
              </a:ext>
            </a:extLst>
          </p:cNvPr>
          <p:cNvSpPr>
            <a:spLocks noGrp="1"/>
          </p:cNvSpPr>
          <p:nvPr>
            <p:ph idx="1"/>
          </p:nvPr>
        </p:nvSpPr>
        <p:spPr>
          <a:xfrm>
            <a:off x="447816" y="601199"/>
            <a:ext cx="11292840" cy="4540059"/>
          </a:xfrm>
        </p:spPr>
        <p:txBody>
          <a:bodyPr anchor="t">
            <a:normAutofit fontScale="70000" lnSpcReduction="20000"/>
          </a:bodyPr>
          <a:lstStyle/>
          <a:p>
            <a:pPr marL="0" indent="0">
              <a:buNone/>
            </a:pPr>
            <a:r>
              <a:rPr lang="it-IT" b="1" dirty="0"/>
              <a:t>BILANCIO PREVENTIVO 2019</a:t>
            </a:r>
          </a:p>
          <a:p>
            <a:pPr marL="0" indent="0">
              <a:buNone/>
            </a:pPr>
            <a:endParaRPr lang="it-IT" b="1" dirty="0"/>
          </a:p>
          <a:p>
            <a:pPr marL="0" indent="0">
              <a:buNone/>
            </a:pPr>
            <a:r>
              <a:rPr lang="it-IT" b="1" dirty="0"/>
              <a:t>USCITE:</a:t>
            </a:r>
            <a:endParaRPr lang="it-IT" dirty="0"/>
          </a:p>
          <a:p>
            <a:pPr marL="0" indent="0">
              <a:buNone/>
            </a:pPr>
            <a:r>
              <a:rPr lang="it-IT" b="1" dirty="0"/>
              <a:t>SPESE CORRENTI</a:t>
            </a:r>
          </a:p>
          <a:p>
            <a:pPr marL="0" indent="0">
              <a:buNone/>
            </a:pPr>
            <a:r>
              <a:rPr lang="it-IT" b="1" dirty="0"/>
              <a:t>Spese acquisto beni e servizi</a:t>
            </a:r>
            <a:endParaRPr lang="it-IT" dirty="0"/>
          </a:p>
          <a:p>
            <a:pPr marL="0" indent="0">
              <a:buNone/>
            </a:pPr>
            <a:r>
              <a:rPr lang="it-IT" dirty="0"/>
              <a:t>Le spese inerenti questa categoria subiranno un aumento rispetto alla previsione dell’esercizio 2018 per gli adempimenti di sicurezza informatica, per la gestione della dotazione tecnologica in grado di far fronte alla fase di iscrizione agli Albi delle Professioni che afferiscono al neo costituito Ordine, nonché alla prevista necessità di sedi adeguate all’organizzazione di assemblee degli iscritti adeguate ai nuovi numeri.</a:t>
            </a:r>
          </a:p>
          <a:p>
            <a:pPr marL="0" indent="0">
              <a:buNone/>
            </a:pPr>
            <a:r>
              <a:rPr lang="it-IT" b="1" dirty="0"/>
              <a:t>Contributo Commissioni Albo</a:t>
            </a:r>
            <a:endParaRPr lang="it-IT" dirty="0"/>
          </a:p>
          <a:p>
            <a:pPr marL="0" indent="0">
              <a:buNone/>
            </a:pPr>
            <a:r>
              <a:rPr lang="it-IT" dirty="0"/>
              <a:t>La voce Commissioni Albo verrà ripartita in base alle risorse disponibili e in modo percentuale al numero degli iscritti per professione. Al momento non è prevista una indennità alle commissioni da definire successivamente in base alle risorse che diverranno disponibili. La progettualità invece è già ripartita e potrà aumentare sempre in base alle disponibilità ripartita in funzione al numero degli iscritti per albo riferita sempre al 30/9/2018.</a:t>
            </a:r>
          </a:p>
          <a:p>
            <a:pPr marL="0" indent="0">
              <a:buNone/>
            </a:pPr>
            <a:r>
              <a:rPr lang="it-IT" b="1" dirty="0"/>
              <a:t>  </a:t>
            </a:r>
            <a:endParaRPr lang="it-IT" dirty="0"/>
          </a:p>
          <a:p>
            <a:pPr marL="0" indent="0">
              <a:buNone/>
            </a:pPr>
            <a:r>
              <a:rPr lang="it-IT" b="1" dirty="0"/>
              <a:t>Accantonamento a fondo rischi ed oneri</a:t>
            </a:r>
            <a:endParaRPr lang="it-IT" dirty="0"/>
          </a:p>
          <a:p>
            <a:pPr marL="0" indent="0">
              <a:buNone/>
            </a:pPr>
            <a:r>
              <a:rPr lang="it-IT" dirty="0"/>
              <a:t>Tale voce si riferisce ad una quota da riservare come accantonamento per imprevisti</a:t>
            </a:r>
          </a:p>
          <a:p>
            <a:pPr marL="0" indent="0">
              <a:buNone/>
            </a:pPr>
            <a:r>
              <a:rPr lang="it-IT" b="1" dirty="0"/>
              <a:t> </a:t>
            </a:r>
            <a:endParaRPr lang="it-IT" dirty="0"/>
          </a:p>
        </p:txBody>
      </p:sp>
      <p:sp>
        <p:nvSpPr>
          <p:cNvPr id="4" name="Segnaposto testo 3">
            <a:extLst>
              <a:ext uri="{FF2B5EF4-FFF2-40B4-BE49-F238E27FC236}">
                <a16:creationId xmlns:a16="http://schemas.microsoft.com/office/drawing/2014/main" id="{0C286113-F038-4582-8299-9F98968CC869}"/>
              </a:ext>
            </a:extLst>
          </p:cNvPr>
          <p:cNvSpPr>
            <a:spLocks noGrp="1"/>
          </p:cNvSpPr>
          <p:nvPr>
            <p:ph type="body" sz="half" idx="2"/>
          </p:nvPr>
        </p:nvSpPr>
        <p:spPr/>
        <p:txBody>
          <a:bodyPr/>
          <a:lstStyle/>
          <a:p>
            <a:endParaRPr lang="it-IT"/>
          </a:p>
        </p:txBody>
      </p:sp>
      <p:sp>
        <p:nvSpPr>
          <p:cNvPr id="5" name="Titolo 1">
            <a:extLst>
              <a:ext uri="{FF2B5EF4-FFF2-40B4-BE49-F238E27FC236}">
                <a16:creationId xmlns:a16="http://schemas.microsoft.com/office/drawing/2014/main" id="{3E1CCE23-1A18-4F89-8224-CF09A2B46164}"/>
              </a:ext>
            </a:extLst>
          </p:cNvPr>
          <p:cNvSpPr txBox="1">
            <a:spLocks/>
          </p:cNvSpPr>
          <p:nvPr/>
        </p:nvSpPr>
        <p:spPr>
          <a:xfrm>
            <a:off x="626015" y="5334013"/>
            <a:ext cx="4909445" cy="689514"/>
          </a:xfrm>
          <a:prstGeom prst="rect">
            <a:avLst/>
          </a:prstGeom>
        </p:spPr>
        <p:txBody>
          <a:bodyPr vert="horz" lIns="91440" tIns="45720" rIns="91440" bIns="45720" rtlCol="0" anchor="ctr">
            <a:normAutofit fontScale="97500" lnSpcReduction="10000"/>
          </a:bodyPr>
          <a:lstStyle>
            <a:lvl1pPr algn="l" defTabSz="457200" rtl="0" eaLnBrk="1" latinLnBrk="0" hangingPunct="1">
              <a:spcBef>
                <a:spcPct val="0"/>
              </a:spcBef>
              <a:buNone/>
              <a:defRPr sz="2000" b="0" kern="1200" cap="all">
                <a:solidFill>
                  <a:schemeClr val="accent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dirty="0">
                <a:solidFill>
                  <a:schemeClr val="bg1"/>
                </a:solidFill>
              </a:rPr>
              <a:t>Ordine tsrm-</a:t>
            </a:r>
            <a:r>
              <a:rPr lang="it-IT" dirty="0" err="1">
                <a:solidFill>
                  <a:schemeClr val="bg1"/>
                </a:solidFill>
              </a:rPr>
              <a:t>pstrp</a:t>
            </a:r>
            <a:r>
              <a:rPr lang="it-IT" dirty="0">
                <a:solidFill>
                  <a:schemeClr val="bg1"/>
                </a:solidFill>
              </a:rPr>
              <a:t> di trapani</a:t>
            </a:r>
            <a:br>
              <a:rPr lang="it-IT" dirty="0">
                <a:solidFill>
                  <a:schemeClr val="bg1"/>
                </a:solidFill>
              </a:rPr>
            </a:br>
            <a:r>
              <a:rPr lang="it-IT" dirty="0">
                <a:solidFill>
                  <a:schemeClr val="bg1"/>
                </a:solidFill>
              </a:rPr>
              <a:t>bilancio Preventivo 2019</a:t>
            </a:r>
          </a:p>
        </p:txBody>
      </p:sp>
    </p:spTree>
    <p:extLst>
      <p:ext uri="{BB962C8B-B14F-4D97-AF65-F5344CB8AC3E}">
        <p14:creationId xmlns:p14="http://schemas.microsoft.com/office/powerpoint/2010/main" val="21123960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88D06E1-5865-46A3-A0ED-56B89BAFE3E2}"/>
              </a:ext>
            </a:extLst>
          </p:cNvPr>
          <p:cNvSpPr>
            <a:spLocks noGrp="1"/>
          </p:cNvSpPr>
          <p:nvPr>
            <p:ph idx="1"/>
          </p:nvPr>
        </p:nvSpPr>
        <p:spPr>
          <a:xfrm>
            <a:off x="447816" y="601199"/>
            <a:ext cx="11292840" cy="4540059"/>
          </a:xfrm>
        </p:spPr>
        <p:txBody>
          <a:bodyPr anchor="t">
            <a:normAutofit/>
          </a:bodyPr>
          <a:lstStyle/>
          <a:p>
            <a:pPr marL="0" indent="0">
              <a:buNone/>
            </a:pPr>
            <a:r>
              <a:rPr lang="it-IT" b="1" dirty="0"/>
              <a:t>BILANCIO PREVENTIVO 2019</a:t>
            </a:r>
          </a:p>
          <a:p>
            <a:pPr marL="0" indent="0">
              <a:buNone/>
            </a:pPr>
            <a:endParaRPr lang="it-IT" b="1" dirty="0"/>
          </a:p>
          <a:p>
            <a:pPr marL="0" indent="0">
              <a:buNone/>
            </a:pPr>
            <a:r>
              <a:rPr lang="it-IT" dirty="0"/>
              <a:t>Le risorse residue non totalizzate e via via disponibili verranno utilizzate per l’ampliamento della sede e per le progettualità delle commissioni d’albo in base alle entrate effettive.</a:t>
            </a:r>
          </a:p>
          <a:p>
            <a:pPr marL="0" indent="0">
              <a:buNone/>
            </a:pPr>
            <a:r>
              <a:rPr lang="it-IT" dirty="0"/>
              <a:t>Si consiglia fin da ora di organizzare, per quanto possibile, eventi che interessino più albi, in modo da ripartirne le spese di gestione e di progettualità. </a:t>
            </a:r>
          </a:p>
          <a:p>
            <a:pPr marL="0" indent="0">
              <a:buNone/>
            </a:pPr>
            <a:r>
              <a:rPr lang="it-IT" b="1" dirty="0"/>
              <a:t> </a:t>
            </a:r>
            <a:endParaRPr lang="it-IT" dirty="0"/>
          </a:p>
          <a:p>
            <a:pPr marL="0" indent="0">
              <a:buNone/>
            </a:pPr>
            <a:endParaRPr lang="it-IT" dirty="0"/>
          </a:p>
        </p:txBody>
      </p:sp>
      <p:sp>
        <p:nvSpPr>
          <p:cNvPr id="4" name="Segnaposto testo 3">
            <a:extLst>
              <a:ext uri="{FF2B5EF4-FFF2-40B4-BE49-F238E27FC236}">
                <a16:creationId xmlns:a16="http://schemas.microsoft.com/office/drawing/2014/main" id="{0C286113-F038-4582-8299-9F98968CC869}"/>
              </a:ext>
            </a:extLst>
          </p:cNvPr>
          <p:cNvSpPr>
            <a:spLocks noGrp="1"/>
          </p:cNvSpPr>
          <p:nvPr>
            <p:ph type="body" sz="half" idx="2"/>
          </p:nvPr>
        </p:nvSpPr>
        <p:spPr/>
        <p:txBody>
          <a:bodyPr/>
          <a:lstStyle/>
          <a:p>
            <a:endParaRPr lang="it-IT"/>
          </a:p>
        </p:txBody>
      </p:sp>
      <p:sp>
        <p:nvSpPr>
          <p:cNvPr id="5" name="Titolo 1">
            <a:extLst>
              <a:ext uri="{FF2B5EF4-FFF2-40B4-BE49-F238E27FC236}">
                <a16:creationId xmlns:a16="http://schemas.microsoft.com/office/drawing/2014/main" id="{3E1CCE23-1A18-4F89-8224-CF09A2B46164}"/>
              </a:ext>
            </a:extLst>
          </p:cNvPr>
          <p:cNvSpPr txBox="1">
            <a:spLocks/>
          </p:cNvSpPr>
          <p:nvPr/>
        </p:nvSpPr>
        <p:spPr>
          <a:xfrm>
            <a:off x="626015" y="5334013"/>
            <a:ext cx="4909445" cy="689514"/>
          </a:xfrm>
          <a:prstGeom prst="rect">
            <a:avLst/>
          </a:prstGeom>
        </p:spPr>
        <p:txBody>
          <a:bodyPr vert="horz" lIns="91440" tIns="45720" rIns="91440" bIns="45720" rtlCol="0" anchor="ctr">
            <a:normAutofit fontScale="97500" lnSpcReduction="10000"/>
          </a:bodyPr>
          <a:lstStyle>
            <a:lvl1pPr algn="l" defTabSz="457200" rtl="0" eaLnBrk="1" latinLnBrk="0" hangingPunct="1">
              <a:spcBef>
                <a:spcPct val="0"/>
              </a:spcBef>
              <a:buNone/>
              <a:defRPr sz="2000" b="0" kern="1200" cap="all">
                <a:solidFill>
                  <a:schemeClr val="accent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dirty="0">
                <a:solidFill>
                  <a:schemeClr val="bg1"/>
                </a:solidFill>
              </a:rPr>
              <a:t>Ordine tsrm-</a:t>
            </a:r>
            <a:r>
              <a:rPr lang="it-IT" dirty="0" err="1">
                <a:solidFill>
                  <a:schemeClr val="bg1"/>
                </a:solidFill>
              </a:rPr>
              <a:t>pstrp</a:t>
            </a:r>
            <a:r>
              <a:rPr lang="it-IT" dirty="0">
                <a:solidFill>
                  <a:schemeClr val="bg1"/>
                </a:solidFill>
              </a:rPr>
              <a:t> di trapani</a:t>
            </a:r>
            <a:br>
              <a:rPr lang="it-IT" dirty="0">
                <a:solidFill>
                  <a:schemeClr val="bg1"/>
                </a:solidFill>
              </a:rPr>
            </a:br>
            <a:r>
              <a:rPr lang="it-IT" dirty="0">
                <a:solidFill>
                  <a:schemeClr val="bg1"/>
                </a:solidFill>
              </a:rPr>
              <a:t>bilancio Preventivo 2019</a:t>
            </a:r>
          </a:p>
        </p:txBody>
      </p:sp>
    </p:spTree>
    <p:extLst>
      <p:ext uri="{BB962C8B-B14F-4D97-AF65-F5344CB8AC3E}">
        <p14:creationId xmlns:p14="http://schemas.microsoft.com/office/powerpoint/2010/main" val="40684801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88D06E1-5865-46A3-A0ED-56B89BAFE3E2}"/>
              </a:ext>
            </a:extLst>
          </p:cNvPr>
          <p:cNvSpPr>
            <a:spLocks noGrp="1"/>
          </p:cNvSpPr>
          <p:nvPr>
            <p:ph idx="1"/>
          </p:nvPr>
        </p:nvSpPr>
        <p:spPr>
          <a:xfrm>
            <a:off x="447816" y="601199"/>
            <a:ext cx="11292840" cy="4540059"/>
          </a:xfrm>
        </p:spPr>
        <p:txBody>
          <a:bodyPr anchor="t">
            <a:normAutofit/>
          </a:bodyPr>
          <a:lstStyle/>
          <a:p>
            <a:pPr marL="0" indent="0">
              <a:buNone/>
            </a:pPr>
            <a:endParaRPr lang="it-IT" b="1" dirty="0"/>
          </a:p>
          <a:p>
            <a:pPr marL="0" indent="0">
              <a:buNone/>
            </a:pPr>
            <a:r>
              <a:rPr lang="it-IT" b="1" dirty="0"/>
              <a:t> </a:t>
            </a:r>
            <a:r>
              <a:rPr lang="it-IT" b="1" dirty="0">
                <a:solidFill>
                  <a:schemeClr val="tx1"/>
                </a:solidFill>
              </a:rPr>
              <a:t>Quadro generale riassuntivo</a:t>
            </a:r>
          </a:p>
          <a:p>
            <a:pPr marL="0" indent="0">
              <a:buNone/>
            </a:pPr>
            <a:r>
              <a:rPr lang="it-IT" dirty="0">
                <a:solidFill>
                  <a:schemeClr val="tx1"/>
                </a:solidFill>
                <a:hlinkClick r:id="rId3" action="ppaction://hlinkfile"/>
              </a:rPr>
              <a:t>Ordine_TSRM_PSTRP_Capitoli_Previsioni_2019.xlsx</a:t>
            </a:r>
            <a:endParaRPr lang="it-IT" dirty="0">
              <a:solidFill>
                <a:schemeClr val="tx1"/>
              </a:solidFill>
            </a:endParaRPr>
          </a:p>
        </p:txBody>
      </p:sp>
      <p:sp>
        <p:nvSpPr>
          <p:cNvPr id="4" name="Segnaposto testo 3">
            <a:extLst>
              <a:ext uri="{FF2B5EF4-FFF2-40B4-BE49-F238E27FC236}">
                <a16:creationId xmlns:a16="http://schemas.microsoft.com/office/drawing/2014/main" id="{0C286113-F038-4582-8299-9F98968CC869}"/>
              </a:ext>
            </a:extLst>
          </p:cNvPr>
          <p:cNvSpPr>
            <a:spLocks noGrp="1"/>
          </p:cNvSpPr>
          <p:nvPr>
            <p:ph type="body" sz="half" idx="2"/>
          </p:nvPr>
        </p:nvSpPr>
        <p:spPr/>
        <p:txBody>
          <a:bodyPr/>
          <a:lstStyle/>
          <a:p>
            <a:endParaRPr lang="it-IT"/>
          </a:p>
        </p:txBody>
      </p:sp>
      <p:sp>
        <p:nvSpPr>
          <p:cNvPr id="5" name="Titolo 1">
            <a:extLst>
              <a:ext uri="{FF2B5EF4-FFF2-40B4-BE49-F238E27FC236}">
                <a16:creationId xmlns:a16="http://schemas.microsoft.com/office/drawing/2014/main" id="{3E1CCE23-1A18-4F89-8224-CF09A2B46164}"/>
              </a:ext>
            </a:extLst>
          </p:cNvPr>
          <p:cNvSpPr txBox="1">
            <a:spLocks/>
          </p:cNvSpPr>
          <p:nvPr/>
        </p:nvSpPr>
        <p:spPr>
          <a:xfrm>
            <a:off x="626015" y="5334013"/>
            <a:ext cx="4909445" cy="689514"/>
          </a:xfrm>
          <a:prstGeom prst="rect">
            <a:avLst/>
          </a:prstGeom>
        </p:spPr>
        <p:txBody>
          <a:bodyPr vert="horz" lIns="91440" tIns="45720" rIns="91440" bIns="45720" rtlCol="0" anchor="ctr">
            <a:normAutofit fontScale="97500" lnSpcReduction="10000"/>
          </a:bodyPr>
          <a:lstStyle>
            <a:lvl1pPr algn="l" defTabSz="457200" rtl="0" eaLnBrk="1" latinLnBrk="0" hangingPunct="1">
              <a:spcBef>
                <a:spcPct val="0"/>
              </a:spcBef>
              <a:buNone/>
              <a:defRPr sz="2000" b="0" kern="1200" cap="all">
                <a:solidFill>
                  <a:schemeClr val="accent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dirty="0">
                <a:solidFill>
                  <a:schemeClr val="bg1"/>
                </a:solidFill>
              </a:rPr>
              <a:t>Ordine tsrm-</a:t>
            </a:r>
            <a:r>
              <a:rPr lang="it-IT" dirty="0" err="1">
                <a:solidFill>
                  <a:schemeClr val="bg1"/>
                </a:solidFill>
              </a:rPr>
              <a:t>pstrp</a:t>
            </a:r>
            <a:r>
              <a:rPr lang="it-IT" dirty="0">
                <a:solidFill>
                  <a:schemeClr val="bg1"/>
                </a:solidFill>
              </a:rPr>
              <a:t> di trapani</a:t>
            </a:r>
            <a:br>
              <a:rPr lang="it-IT" dirty="0">
                <a:solidFill>
                  <a:schemeClr val="bg1"/>
                </a:solidFill>
              </a:rPr>
            </a:br>
            <a:r>
              <a:rPr lang="it-IT" dirty="0">
                <a:solidFill>
                  <a:schemeClr val="bg1"/>
                </a:solidFill>
              </a:rPr>
              <a:t>bilancio Preventivo 2019</a:t>
            </a:r>
          </a:p>
        </p:txBody>
      </p:sp>
    </p:spTree>
    <p:extLst>
      <p:ext uri="{BB962C8B-B14F-4D97-AF65-F5344CB8AC3E}">
        <p14:creationId xmlns:p14="http://schemas.microsoft.com/office/powerpoint/2010/main" val="3208868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9C12F4-298C-43DF-9775-7204B513C419}"/>
              </a:ext>
            </a:extLst>
          </p:cNvPr>
          <p:cNvSpPr>
            <a:spLocks noGrp="1"/>
          </p:cNvSpPr>
          <p:nvPr>
            <p:ph type="title"/>
          </p:nvPr>
        </p:nvSpPr>
        <p:spPr/>
        <p:txBody>
          <a:bodyPr>
            <a:normAutofit fontScale="90000"/>
          </a:bodyPr>
          <a:lstStyle/>
          <a:p>
            <a:r>
              <a:rPr lang="it-IT" dirty="0">
                <a:solidFill>
                  <a:schemeClr val="bg1"/>
                </a:solidFill>
              </a:rPr>
              <a:t>Ordine tsrm-</a:t>
            </a:r>
            <a:r>
              <a:rPr lang="it-IT" dirty="0" err="1">
                <a:solidFill>
                  <a:schemeClr val="bg1"/>
                </a:solidFill>
              </a:rPr>
              <a:t>pstrp</a:t>
            </a:r>
            <a:r>
              <a:rPr lang="it-IT" dirty="0">
                <a:solidFill>
                  <a:schemeClr val="bg1"/>
                </a:solidFill>
              </a:rPr>
              <a:t> di trapani</a:t>
            </a:r>
            <a:br>
              <a:rPr lang="it-IT" dirty="0">
                <a:solidFill>
                  <a:schemeClr val="bg1"/>
                </a:solidFill>
              </a:rPr>
            </a:br>
            <a:r>
              <a:rPr lang="it-IT" dirty="0">
                <a:solidFill>
                  <a:schemeClr val="bg1"/>
                </a:solidFill>
              </a:rPr>
              <a:t>bilancio Preventivo 2019</a:t>
            </a:r>
          </a:p>
        </p:txBody>
      </p:sp>
      <p:sp>
        <p:nvSpPr>
          <p:cNvPr id="8" name="Segnaposto contenuto 7">
            <a:extLst>
              <a:ext uri="{FF2B5EF4-FFF2-40B4-BE49-F238E27FC236}">
                <a16:creationId xmlns:a16="http://schemas.microsoft.com/office/drawing/2014/main" id="{464BEFBB-D41D-4462-A0BE-407C70833625}"/>
              </a:ext>
            </a:extLst>
          </p:cNvPr>
          <p:cNvSpPr>
            <a:spLocks noGrp="1"/>
          </p:cNvSpPr>
          <p:nvPr>
            <p:ph idx="1"/>
          </p:nvPr>
        </p:nvSpPr>
        <p:spPr/>
        <p:txBody>
          <a:bodyPr anchor="t"/>
          <a:lstStyle/>
          <a:p>
            <a:pPr marL="0" indent="0" algn="ctr">
              <a:buNone/>
            </a:pPr>
            <a:endParaRPr lang="it-IT" b="1" dirty="0"/>
          </a:p>
          <a:p>
            <a:pPr marL="0" indent="0" algn="ctr">
              <a:buNone/>
            </a:pPr>
            <a:r>
              <a:rPr lang="it-IT" b="1" dirty="0"/>
              <a:t>legge Lorenzin (n. 3/2018) </a:t>
            </a:r>
            <a:r>
              <a:rPr lang="it-IT" dirty="0"/>
              <a:t>(GU Serie Generale n.25 del 31-01-2018)</a:t>
            </a:r>
          </a:p>
          <a:p>
            <a:pPr marL="0" indent="0" algn="ctr">
              <a:buNone/>
            </a:pPr>
            <a:r>
              <a:rPr lang="it-IT" b="1" dirty="0"/>
              <a:t>in vigore dal 15 febbraio</a:t>
            </a:r>
          </a:p>
          <a:p>
            <a:pPr marL="0" indent="0">
              <a:buNone/>
            </a:pPr>
            <a:r>
              <a:rPr lang="it-IT" b="1" dirty="0"/>
              <a:t>Nasce ufficialmente l’ ordine dei tecnici sanitari di radiologia medica e delle professioni sanitarie tecniche, della riabilitazione e della prevenzione. </a:t>
            </a:r>
          </a:p>
          <a:p>
            <a:pPr marL="0" indent="0">
              <a:buNone/>
            </a:pPr>
            <a:r>
              <a:rPr lang="it-IT" dirty="0"/>
              <a:t> </a:t>
            </a:r>
          </a:p>
        </p:txBody>
      </p:sp>
      <p:sp>
        <p:nvSpPr>
          <p:cNvPr id="9" name="Segnaposto testo 8">
            <a:extLst>
              <a:ext uri="{FF2B5EF4-FFF2-40B4-BE49-F238E27FC236}">
                <a16:creationId xmlns:a16="http://schemas.microsoft.com/office/drawing/2014/main" id="{EC9982C3-33A7-4A7E-A666-C08ABE66C758}"/>
              </a:ext>
            </a:extLst>
          </p:cNvPr>
          <p:cNvSpPr>
            <a:spLocks noGrp="1"/>
          </p:cNvSpPr>
          <p:nvPr>
            <p:ph type="body" sz="half" idx="2"/>
          </p:nvPr>
        </p:nvSpPr>
        <p:spPr/>
        <p:txBody>
          <a:bodyPr/>
          <a:lstStyle/>
          <a:p>
            <a:endParaRPr lang="it-IT"/>
          </a:p>
        </p:txBody>
      </p:sp>
    </p:spTree>
    <p:extLst>
      <p:ext uri="{BB962C8B-B14F-4D97-AF65-F5344CB8AC3E}">
        <p14:creationId xmlns:p14="http://schemas.microsoft.com/office/powerpoint/2010/main" val="946052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9C12F4-298C-43DF-9775-7204B513C419}"/>
              </a:ext>
            </a:extLst>
          </p:cNvPr>
          <p:cNvSpPr>
            <a:spLocks noGrp="1"/>
          </p:cNvSpPr>
          <p:nvPr>
            <p:ph type="title"/>
          </p:nvPr>
        </p:nvSpPr>
        <p:spPr>
          <a:xfrm>
            <a:off x="258463" y="6513243"/>
            <a:ext cx="4909445" cy="689514"/>
          </a:xfrm>
        </p:spPr>
        <p:txBody>
          <a:bodyPr>
            <a:normAutofit fontScale="90000"/>
          </a:bodyPr>
          <a:lstStyle/>
          <a:p>
            <a:r>
              <a:rPr lang="it-IT" dirty="0">
                <a:solidFill>
                  <a:schemeClr val="bg1"/>
                </a:solidFill>
              </a:rPr>
              <a:t>Ordine tsrm-</a:t>
            </a:r>
            <a:r>
              <a:rPr lang="it-IT" dirty="0" err="1">
                <a:solidFill>
                  <a:schemeClr val="bg1"/>
                </a:solidFill>
              </a:rPr>
              <a:t>pstrp</a:t>
            </a:r>
            <a:r>
              <a:rPr lang="it-IT" dirty="0">
                <a:solidFill>
                  <a:schemeClr val="bg1"/>
                </a:solidFill>
              </a:rPr>
              <a:t> di trapani</a:t>
            </a:r>
            <a:br>
              <a:rPr lang="it-IT" dirty="0">
                <a:solidFill>
                  <a:schemeClr val="bg1"/>
                </a:solidFill>
              </a:rPr>
            </a:br>
            <a:r>
              <a:rPr lang="it-IT" dirty="0">
                <a:solidFill>
                  <a:schemeClr val="bg1"/>
                </a:solidFill>
              </a:rPr>
              <a:t>bilancio Preventivo 2019</a:t>
            </a:r>
          </a:p>
        </p:txBody>
      </p:sp>
      <p:sp>
        <p:nvSpPr>
          <p:cNvPr id="8" name="Segnaposto contenuto 7">
            <a:extLst>
              <a:ext uri="{FF2B5EF4-FFF2-40B4-BE49-F238E27FC236}">
                <a16:creationId xmlns:a16="http://schemas.microsoft.com/office/drawing/2014/main" id="{464BEFBB-D41D-4462-A0BE-407C70833625}"/>
              </a:ext>
            </a:extLst>
          </p:cNvPr>
          <p:cNvSpPr>
            <a:spLocks noGrp="1"/>
          </p:cNvSpPr>
          <p:nvPr>
            <p:ph idx="1"/>
          </p:nvPr>
        </p:nvSpPr>
        <p:spPr/>
        <p:txBody>
          <a:bodyPr anchor="t">
            <a:normAutofit fontScale="92500"/>
          </a:bodyPr>
          <a:lstStyle/>
          <a:p>
            <a:pPr marL="0" indent="0" algn="ctr">
              <a:buNone/>
            </a:pPr>
            <a:r>
              <a:rPr lang="it-IT" b="1" dirty="0"/>
              <a:t>legge Lorenzin (n. 3/2018) atto parlamentare N. 1324-B  </a:t>
            </a:r>
            <a:r>
              <a:rPr lang="it-IT" dirty="0"/>
              <a:t>(GU Serie Generale n.25 del 31-01-2018)</a:t>
            </a:r>
          </a:p>
          <a:p>
            <a:r>
              <a:rPr lang="it-IT" dirty="0"/>
              <a:t>Stretta sull'abusivismo professionale.</a:t>
            </a:r>
          </a:p>
          <a:p>
            <a:r>
              <a:rPr lang="it-IT" dirty="0"/>
              <a:t>«enti pubblici non economici e agiscono quali organi sussidiari» (</a:t>
            </a:r>
            <a:r>
              <a:rPr lang="it-IT" i="1" dirty="0"/>
              <a:t>superando così la tradizionale definizione di "enti ausiliari"),</a:t>
            </a:r>
            <a:r>
              <a:rPr lang="it-IT" dirty="0"/>
              <a:t>sono definizioni specifiche </a:t>
            </a:r>
            <a:r>
              <a:rPr lang="it-IT" b="1" dirty="0"/>
              <a:t>sulla natura giuridica degli Ordini sanitari</a:t>
            </a:r>
            <a:r>
              <a:rPr lang="it-IT" dirty="0"/>
              <a:t> che ora vengono messe nero su bianco entrando nel merito della loro natura economica e patrimoniale, del loro ruolo e delle loro funzioni.</a:t>
            </a:r>
          </a:p>
          <a:p>
            <a:r>
              <a:rPr lang="it-IT" dirty="0"/>
              <a:t>«promuovono e assicurano l’indipendenza, l’autonomia e la responsabilità delle professioni e dell’esercizio professionale, la qualità tecnico-professionale, la valorizzazione della funzione sociale, la salvaguardia dei diritti umani e dei princìpi etici dell’esercizio professionale indicati nei rispettivi codici deontologici, al fine di garantire la tutela della salute individuale e collettiva; essi non svolgono ruoli di rappresentanza sindacale»</a:t>
            </a:r>
          </a:p>
          <a:p>
            <a:r>
              <a:rPr lang="it-IT" dirty="0"/>
              <a:t>viene previsto che nel caso in cui il numero degli iscritti a un albo sia superiore a 50mila unità,  il rappresentante legale dell'albo può richiedere al Ministero della salute l'istituzione di un nuovo Ordine</a:t>
            </a:r>
            <a:endParaRPr lang="it-IT" i="1" dirty="0"/>
          </a:p>
        </p:txBody>
      </p:sp>
      <p:sp>
        <p:nvSpPr>
          <p:cNvPr id="9" name="Segnaposto testo 8">
            <a:extLst>
              <a:ext uri="{FF2B5EF4-FFF2-40B4-BE49-F238E27FC236}">
                <a16:creationId xmlns:a16="http://schemas.microsoft.com/office/drawing/2014/main" id="{EC9982C3-33A7-4A7E-A666-C08ABE66C758}"/>
              </a:ext>
            </a:extLst>
          </p:cNvPr>
          <p:cNvSpPr>
            <a:spLocks noGrp="1"/>
          </p:cNvSpPr>
          <p:nvPr>
            <p:ph type="body" sz="half" idx="2"/>
          </p:nvPr>
        </p:nvSpPr>
        <p:spPr/>
        <p:txBody>
          <a:bodyPr/>
          <a:lstStyle/>
          <a:p>
            <a:endParaRPr lang="it-IT"/>
          </a:p>
        </p:txBody>
      </p:sp>
      <p:sp>
        <p:nvSpPr>
          <p:cNvPr id="5" name="Titolo 1">
            <a:extLst>
              <a:ext uri="{FF2B5EF4-FFF2-40B4-BE49-F238E27FC236}">
                <a16:creationId xmlns:a16="http://schemas.microsoft.com/office/drawing/2014/main" id="{1B38A3C8-D059-47CA-AE31-4D0842299267}"/>
              </a:ext>
            </a:extLst>
          </p:cNvPr>
          <p:cNvSpPr txBox="1">
            <a:spLocks/>
          </p:cNvSpPr>
          <p:nvPr/>
        </p:nvSpPr>
        <p:spPr>
          <a:xfrm>
            <a:off x="581192" y="5262296"/>
            <a:ext cx="4909445" cy="689514"/>
          </a:xfrm>
          <a:prstGeom prst="rect">
            <a:avLst/>
          </a:prstGeom>
        </p:spPr>
        <p:txBody>
          <a:bodyPr vert="horz" lIns="91440" tIns="45720" rIns="91440" bIns="45720" rtlCol="0" anchor="ctr">
            <a:normAutofit fontScale="97500" lnSpcReduction="10000"/>
          </a:bodyPr>
          <a:lstStyle>
            <a:lvl1pPr algn="l" defTabSz="457200" rtl="0" eaLnBrk="1" latinLnBrk="0" hangingPunct="1">
              <a:spcBef>
                <a:spcPct val="0"/>
              </a:spcBef>
              <a:buNone/>
              <a:defRPr sz="2000" b="0" kern="1200" cap="all">
                <a:solidFill>
                  <a:schemeClr val="accent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a:solidFill>
                  <a:schemeClr val="bg1"/>
                </a:solidFill>
              </a:rPr>
              <a:t>Ordine tsrm-pstrp di trapani</a:t>
            </a:r>
            <a:br>
              <a:rPr lang="it-IT">
                <a:solidFill>
                  <a:schemeClr val="bg1"/>
                </a:solidFill>
              </a:rPr>
            </a:br>
            <a:r>
              <a:rPr lang="it-IT">
                <a:solidFill>
                  <a:schemeClr val="bg1"/>
                </a:solidFill>
              </a:rPr>
              <a:t>bilancio Preventivo 2019</a:t>
            </a:r>
            <a:endParaRPr lang="it-IT" dirty="0">
              <a:solidFill>
                <a:schemeClr val="bg1"/>
              </a:solidFill>
            </a:endParaRPr>
          </a:p>
        </p:txBody>
      </p:sp>
    </p:spTree>
    <p:extLst>
      <p:ext uri="{BB962C8B-B14F-4D97-AF65-F5344CB8AC3E}">
        <p14:creationId xmlns:p14="http://schemas.microsoft.com/office/powerpoint/2010/main" val="4125535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9C12F4-298C-43DF-9775-7204B513C419}"/>
              </a:ext>
            </a:extLst>
          </p:cNvPr>
          <p:cNvSpPr>
            <a:spLocks noGrp="1"/>
          </p:cNvSpPr>
          <p:nvPr>
            <p:ph type="title"/>
          </p:nvPr>
        </p:nvSpPr>
        <p:spPr>
          <a:xfrm>
            <a:off x="258463" y="6513243"/>
            <a:ext cx="4909445" cy="689514"/>
          </a:xfrm>
        </p:spPr>
        <p:txBody>
          <a:bodyPr>
            <a:normAutofit fontScale="90000"/>
          </a:bodyPr>
          <a:lstStyle/>
          <a:p>
            <a:r>
              <a:rPr lang="it-IT" dirty="0">
                <a:solidFill>
                  <a:schemeClr val="bg1"/>
                </a:solidFill>
              </a:rPr>
              <a:t>Ordine tsrm-</a:t>
            </a:r>
            <a:r>
              <a:rPr lang="it-IT" dirty="0" err="1">
                <a:solidFill>
                  <a:schemeClr val="bg1"/>
                </a:solidFill>
              </a:rPr>
              <a:t>pstrp</a:t>
            </a:r>
            <a:r>
              <a:rPr lang="it-IT" dirty="0">
                <a:solidFill>
                  <a:schemeClr val="bg1"/>
                </a:solidFill>
              </a:rPr>
              <a:t> di trapani</a:t>
            </a:r>
            <a:br>
              <a:rPr lang="it-IT" dirty="0">
                <a:solidFill>
                  <a:schemeClr val="bg1"/>
                </a:solidFill>
              </a:rPr>
            </a:br>
            <a:r>
              <a:rPr lang="it-IT" dirty="0">
                <a:solidFill>
                  <a:schemeClr val="bg1"/>
                </a:solidFill>
              </a:rPr>
              <a:t>bilancio Preventivo 2019</a:t>
            </a:r>
          </a:p>
        </p:txBody>
      </p:sp>
      <p:sp>
        <p:nvSpPr>
          <p:cNvPr id="8" name="Segnaposto contenuto 7">
            <a:extLst>
              <a:ext uri="{FF2B5EF4-FFF2-40B4-BE49-F238E27FC236}">
                <a16:creationId xmlns:a16="http://schemas.microsoft.com/office/drawing/2014/main" id="{464BEFBB-D41D-4462-A0BE-407C70833625}"/>
              </a:ext>
            </a:extLst>
          </p:cNvPr>
          <p:cNvSpPr>
            <a:spLocks noGrp="1"/>
          </p:cNvSpPr>
          <p:nvPr>
            <p:ph idx="1"/>
          </p:nvPr>
        </p:nvSpPr>
        <p:spPr/>
        <p:txBody>
          <a:bodyPr anchor="t">
            <a:normAutofit fontScale="77500" lnSpcReduction="20000"/>
          </a:bodyPr>
          <a:lstStyle/>
          <a:p>
            <a:pPr marL="0" indent="0" algn="ctr">
              <a:buNone/>
            </a:pPr>
            <a:r>
              <a:rPr lang="it-IT" b="1" dirty="0"/>
              <a:t>legge Lorenzin (n. 3/2018) atto parlamentare N. 1324-B  </a:t>
            </a:r>
            <a:r>
              <a:rPr lang="it-IT" dirty="0"/>
              <a:t>(GU Serie Generale n.25 del 31-01-2018)</a:t>
            </a:r>
          </a:p>
          <a:p>
            <a:pPr marL="0" indent="0" algn="ctr">
              <a:buNone/>
            </a:pPr>
            <a:r>
              <a:rPr lang="it-IT" b="1" dirty="0"/>
              <a:t>ART 3 Compiti CD e CA</a:t>
            </a:r>
          </a:p>
          <a:p>
            <a:pPr marL="457200" indent="-457200">
              <a:buFont typeface="+mj-lt"/>
              <a:buAutoNum type="alphaLcParenR"/>
            </a:pPr>
            <a:r>
              <a:rPr lang="it-IT" dirty="0"/>
              <a:t>iscrivere i professionisti all’Ordine nel rispettivo albo, compilare e tenere gli albi dell’Ordine e pubblicarli all’inizio di ogni anno; </a:t>
            </a:r>
          </a:p>
          <a:p>
            <a:pPr marL="457200" indent="-457200">
              <a:buFont typeface="+mj-lt"/>
              <a:buAutoNum type="alphaLcParenR"/>
            </a:pPr>
            <a:r>
              <a:rPr lang="it-IT" dirty="0"/>
              <a:t>vigilare sulla conservazione del decoro e dell’indipendenza dell’Ordine; </a:t>
            </a:r>
          </a:p>
          <a:p>
            <a:pPr marL="457200" indent="-457200">
              <a:buFont typeface="+mj-lt"/>
              <a:buAutoNum type="alphaLcParenR"/>
            </a:pPr>
            <a:r>
              <a:rPr lang="it-IT" dirty="0"/>
              <a:t>designare i rappresentanti dell’Ordine presso commissioni, enti e organizzazioni di carattere provinciale o comunale; </a:t>
            </a:r>
          </a:p>
          <a:p>
            <a:pPr marL="457200" indent="-457200">
              <a:buFont typeface="+mj-lt"/>
              <a:buAutoNum type="alphaLcParenR"/>
            </a:pPr>
            <a:r>
              <a:rPr lang="it-IT" dirty="0"/>
              <a:t>promuovere e favorire tutte le iniziative intese a facilitare il progresso culturale degli iscritti, anche in riferimento alla formazione universitaria finalizzata all’accesso alla professione;</a:t>
            </a:r>
          </a:p>
          <a:p>
            <a:pPr marL="457200" indent="-457200">
              <a:buFont typeface="+mj-lt"/>
              <a:buAutoNum type="alphaLcParenR"/>
            </a:pPr>
            <a:r>
              <a:rPr lang="it-IT" dirty="0"/>
              <a:t>interporsi, se richiesto, nelle controversie fra gli iscritti, o fra un iscritto e persona o ente a favore dei quali questi abbia prestato o presti la propria opera professionale, per ragioni di spese, di onorari e </a:t>
            </a:r>
            <a:r>
              <a:rPr lang="it-IT" dirty="0" err="1"/>
              <a:t>peraltre</a:t>
            </a:r>
            <a:r>
              <a:rPr lang="it-IT" dirty="0"/>
              <a:t> questioni inerenti all’esercizio professionale, procurando la conciliazione della vertenza e, in caso di mancata conciliazione, dando il suo parere sulle controversie stesse; </a:t>
            </a:r>
          </a:p>
          <a:p>
            <a:pPr marL="457200" indent="-457200">
              <a:buFont typeface="+mj-lt"/>
              <a:buAutoNum type="alphaLcParenR"/>
            </a:pPr>
            <a:r>
              <a:rPr lang="it-IT" dirty="0"/>
              <a:t>provvedere all’amministrazione dei beni spettanti all’Ordine e </a:t>
            </a:r>
            <a:r>
              <a:rPr lang="it-IT" b="1" dirty="0"/>
              <a:t>proporre all’approvazione dell’assemblea degli iscritti il bilancio preventivo e il conto consuntivo</a:t>
            </a:r>
            <a:r>
              <a:rPr lang="it-IT" dirty="0"/>
              <a:t>; </a:t>
            </a:r>
          </a:p>
          <a:p>
            <a:pPr marL="457200" indent="-457200">
              <a:buFont typeface="+mj-lt"/>
              <a:buAutoNum type="alphaLcParenR"/>
            </a:pPr>
            <a:r>
              <a:rPr lang="it-IT" dirty="0"/>
              <a:t>proporre all’approvazione dell’assemblea degli iscritti </a:t>
            </a:r>
            <a:r>
              <a:rPr lang="it-IT" b="1" dirty="0"/>
              <a:t>la tassa annuale</a:t>
            </a:r>
            <a:r>
              <a:rPr lang="it-IT" dirty="0"/>
              <a:t>, </a:t>
            </a:r>
            <a:r>
              <a:rPr lang="it-IT" b="1" dirty="0"/>
              <a:t>anche diversificata</a:t>
            </a:r>
            <a:r>
              <a:rPr lang="it-IT" dirty="0"/>
              <a:t>, </a:t>
            </a:r>
            <a:r>
              <a:rPr lang="it-IT" b="1" dirty="0">
                <a:solidFill>
                  <a:srgbClr val="FF0000"/>
                </a:solidFill>
              </a:rPr>
              <a:t>necessaria a coprire le spese di gestione, nonché la tassa per il rilascio dei pareri per la liquidazione degli onorari. </a:t>
            </a:r>
            <a:r>
              <a:rPr lang="it-IT" dirty="0"/>
              <a:t> </a:t>
            </a:r>
          </a:p>
        </p:txBody>
      </p:sp>
      <p:sp>
        <p:nvSpPr>
          <p:cNvPr id="9" name="Segnaposto testo 8">
            <a:extLst>
              <a:ext uri="{FF2B5EF4-FFF2-40B4-BE49-F238E27FC236}">
                <a16:creationId xmlns:a16="http://schemas.microsoft.com/office/drawing/2014/main" id="{EC9982C3-33A7-4A7E-A666-C08ABE66C758}"/>
              </a:ext>
            </a:extLst>
          </p:cNvPr>
          <p:cNvSpPr>
            <a:spLocks noGrp="1"/>
          </p:cNvSpPr>
          <p:nvPr>
            <p:ph type="body" sz="half" idx="2"/>
          </p:nvPr>
        </p:nvSpPr>
        <p:spPr/>
        <p:txBody>
          <a:bodyPr/>
          <a:lstStyle/>
          <a:p>
            <a:endParaRPr lang="it-IT"/>
          </a:p>
        </p:txBody>
      </p:sp>
      <p:sp>
        <p:nvSpPr>
          <p:cNvPr id="5" name="Titolo 1">
            <a:extLst>
              <a:ext uri="{FF2B5EF4-FFF2-40B4-BE49-F238E27FC236}">
                <a16:creationId xmlns:a16="http://schemas.microsoft.com/office/drawing/2014/main" id="{1B38A3C8-D059-47CA-AE31-4D0842299267}"/>
              </a:ext>
            </a:extLst>
          </p:cNvPr>
          <p:cNvSpPr txBox="1">
            <a:spLocks/>
          </p:cNvSpPr>
          <p:nvPr/>
        </p:nvSpPr>
        <p:spPr>
          <a:xfrm>
            <a:off x="581192" y="5262296"/>
            <a:ext cx="4909445" cy="689514"/>
          </a:xfrm>
          <a:prstGeom prst="rect">
            <a:avLst/>
          </a:prstGeom>
        </p:spPr>
        <p:txBody>
          <a:bodyPr vert="horz" lIns="91440" tIns="45720" rIns="91440" bIns="45720" rtlCol="0" anchor="ctr">
            <a:normAutofit fontScale="97500" lnSpcReduction="10000"/>
          </a:bodyPr>
          <a:lstStyle>
            <a:lvl1pPr algn="l" defTabSz="457200" rtl="0" eaLnBrk="1" latinLnBrk="0" hangingPunct="1">
              <a:spcBef>
                <a:spcPct val="0"/>
              </a:spcBef>
              <a:buNone/>
              <a:defRPr sz="2000" b="0" kern="1200" cap="all">
                <a:solidFill>
                  <a:schemeClr val="accent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a:solidFill>
                  <a:schemeClr val="bg1"/>
                </a:solidFill>
              </a:rPr>
              <a:t>Ordine tsrm-pstrp di trapani</a:t>
            </a:r>
            <a:br>
              <a:rPr lang="it-IT">
                <a:solidFill>
                  <a:schemeClr val="bg1"/>
                </a:solidFill>
              </a:rPr>
            </a:br>
            <a:r>
              <a:rPr lang="it-IT">
                <a:solidFill>
                  <a:schemeClr val="bg1"/>
                </a:solidFill>
              </a:rPr>
              <a:t>bilancio Preventivo 2019</a:t>
            </a:r>
            <a:endParaRPr lang="it-IT" dirty="0">
              <a:solidFill>
                <a:schemeClr val="bg1"/>
              </a:solidFill>
            </a:endParaRPr>
          </a:p>
        </p:txBody>
      </p:sp>
    </p:spTree>
    <p:extLst>
      <p:ext uri="{BB962C8B-B14F-4D97-AF65-F5344CB8AC3E}">
        <p14:creationId xmlns:p14="http://schemas.microsoft.com/office/powerpoint/2010/main" val="143515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9C12F4-298C-43DF-9775-7204B513C419}"/>
              </a:ext>
            </a:extLst>
          </p:cNvPr>
          <p:cNvSpPr>
            <a:spLocks noGrp="1"/>
          </p:cNvSpPr>
          <p:nvPr>
            <p:ph type="title"/>
          </p:nvPr>
        </p:nvSpPr>
        <p:spPr>
          <a:xfrm>
            <a:off x="258463" y="6513243"/>
            <a:ext cx="4909445" cy="689514"/>
          </a:xfrm>
        </p:spPr>
        <p:txBody>
          <a:bodyPr>
            <a:normAutofit fontScale="90000"/>
          </a:bodyPr>
          <a:lstStyle/>
          <a:p>
            <a:r>
              <a:rPr lang="it-IT" dirty="0">
                <a:solidFill>
                  <a:schemeClr val="bg1"/>
                </a:solidFill>
              </a:rPr>
              <a:t>Ordine tsrm-</a:t>
            </a:r>
            <a:r>
              <a:rPr lang="it-IT" dirty="0" err="1">
                <a:solidFill>
                  <a:schemeClr val="bg1"/>
                </a:solidFill>
              </a:rPr>
              <a:t>pstrp</a:t>
            </a:r>
            <a:r>
              <a:rPr lang="it-IT" dirty="0">
                <a:solidFill>
                  <a:schemeClr val="bg1"/>
                </a:solidFill>
              </a:rPr>
              <a:t> di trapani</a:t>
            </a:r>
            <a:br>
              <a:rPr lang="it-IT" dirty="0">
                <a:solidFill>
                  <a:schemeClr val="bg1"/>
                </a:solidFill>
              </a:rPr>
            </a:br>
            <a:r>
              <a:rPr lang="it-IT" dirty="0">
                <a:solidFill>
                  <a:schemeClr val="bg1"/>
                </a:solidFill>
              </a:rPr>
              <a:t>bilancio Preventivo 2019</a:t>
            </a:r>
          </a:p>
        </p:txBody>
      </p:sp>
      <p:sp>
        <p:nvSpPr>
          <p:cNvPr id="8" name="Segnaposto contenuto 7">
            <a:extLst>
              <a:ext uri="{FF2B5EF4-FFF2-40B4-BE49-F238E27FC236}">
                <a16:creationId xmlns:a16="http://schemas.microsoft.com/office/drawing/2014/main" id="{464BEFBB-D41D-4462-A0BE-407C70833625}"/>
              </a:ext>
            </a:extLst>
          </p:cNvPr>
          <p:cNvSpPr>
            <a:spLocks noGrp="1"/>
          </p:cNvSpPr>
          <p:nvPr>
            <p:ph idx="1"/>
          </p:nvPr>
        </p:nvSpPr>
        <p:spPr/>
        <p:txBody>
          <a:bodyPr anchor="t">
            <a:normAutofit fontScale="92500" lnSpcReduction="10000"/>
          </a:bodyPr>
          <a:lstStyle/>
          <a:p>
            <a:pPr marL="0" indent="0" algn="ctr">
              <a:buNone/>
            </a:pPr>
            <a:r>
              <a:rPr lang="it-IT" b="1" dirty="0"/>
              <a:t>legge Lorenzin (n. 3/2018) atto parlamentare N. 1324-B  </a:t>
            </a:r>
            <a:r>
              <a:rPr lang="it-IT" dirty="0"/>
              <a:t>(GU Serie Generale n.25 del 31-01-2018)</a:t>
            </a:r>
          </a:p>
          <a:p>
            <a:pPr marL="0" indent="0" algn="ctr">
              <a:buNone/>
            </a:pPr>
            <a:r>
              <a:rPr lang="it-IT" b="1" dirty="0"/>
              <a:t>ART 3.2 Compiti Commissioni d’albo</a:t>
            </a:r>
          </a:p>
          <a:p>
            <a:pPr marL="457200" indent="-457200">
              <a:buFont typeface="+mj-lt"/>
              <a:buAutoNum type="alphaLcParenR"/>
            </a:pPr>
            <a:r>
              <a:rPr lang="it-IT" dirty="0"/>
              <a:t>proporre al Consiglio direttivo l’iscrizione all’albo del professionista;</a:t>
            </a:r>
          </a:p>
          <a:p>
            <a:pPr marL="457200" indent="-457200">
              <a:buFont typeface="+mj-lt"/>
              <a:buAutoNum type="alphaLcParenR"/>
            </a:pPr>
            <a:r>
              <a:rPr lang="it-IT" dirty="0"/>
              <a:t>assumere, nel rispetto dell’integrità funzionale dell’Ordine, la rappresentanza esponenziale della professione e, negli Ordini con più albi, esercitare le attribuzioni di cui alle lettere c), d) ed e) del comma 1, eccettuati i casi in cui le designazioni di cui alla suddetta lettera c) concernono uno o più rappresentanti dell’intero Ordine; </a:t>
            </a:r>
          </a:p>
          <a:p>
            <a:pPr marL="457200" indent="-457200">
              <a:buFont typeface="+mj-lt"/>
              <a:buAutoNum type="alphaLcParenR"/>
            </a:pPr>
            <a:r>
              <a:rPr lang="it-IT" dirty="0"/>
              <a:t>adottare e dare esecuzione ai provvedimenti disciplinari nei confronti di tutti gli iscritti all’albo e a tutte le altre disposizioni di ordine disciplinare e sanzionatorio contenute nelle leggi e nei regolamenti in vigore; </a:t>
            </a:r>
          </a:p>
          <a:p>
            <a:pPr marL="457200" indent="-457200">
              <a:buFont typeface="+mj-lt"/>
              <a:buAutoNum type="alphaLcParenR"/>
            </a:pPr>
            <a:r>
              <a:rPr lang="it-IT" dirty="0"/>
              <a:t>esercitare le funzioni gestionali comprese nell’ambito delle competenze proprie, come individuate dalla legge e dallo statuto; </a:t>
            </a:r>
          </a:p>
          <a:p>
            <a:pPr marL="457200" indent="-457200">
              <a:buFont typeface="+mj-lt"/>
              <a:buAutoNum type="alphaLcParenR"/>
            </a:pPr>
            <a:r>
              <a:rPr lang="it-IT" dirty="0"/>
              <a:t>dare il proprio concorso alle autorità locali nello studio e nell’attuazione dei provvedimenti che comunque possano interessare la professione. </a:t>
            </a:r>
          </a:p>
          <a:p>
            <a:pPr marL="0" indent="0">
              <a:buNone/>
            </a:pPr>
            <a:endParaRPr lang="it-IT" b="1" dirty="0"/>
          </a:p>
          <a:p>
            <a:pPr marL="0" indent="0">
              <a:buNone/>
            </a:pPr>
            <a:endParaRPr lang="it-IT" b="1" dirty="0"/>
          </a:p>
        </p:txBody>
      </p:sp>
      <p:sp>
        <p:nvSpPr>
          <p:cNvPr id="9" name="Segnaposto testo 8">
            <a:extLst>
              <a:ext uri="{FF2B5EF4-FFF2-40B4-BE49-F238E27FC236}">
                <a16:creationId xmlns:a16="http://schemas.microsoft.com/office/drawing/2014/main" id="{EC9982C3-33A7-4A7E-A666-C08ABE66C758}"/>
              </a:ext>
            </a:extLst>
          </p:cNvPr>
          <p:cNvSpPr>
            <a:spLocks noGrp="1"/>
          </p:cNvSpPr>
          <p:nvPr>
            <p:ph type="body" sz="half" idx="2"/>
          </p:nvPr>
        </p:nvSpPr>
        <p:spPr/>
        <p:txBody>
          <a:bodyPr/>
          <a:lstStyle/>
          <a:p>
            <a:endParaRPr lang="it-IT"/>
          </a:p>
        </p:txBody>
      </p:sp>
      <p:sp>
        <p:nvSpPr>
          <p:cNvPr id="5" name="Titolo 1">
            <a:extLst>
              <a:ext uri="{FF2B5EF4-FFF2-40B4-BE49-F238E27FC236}">
                <a16:creationId xmlns:a16="http://schemas.microsoft.com/office/drawing/2014/main" id="{1B38A3C8-D059-47CA-AE31-4D0842299267}"/>
              </a:ext>
            </a:extLst>
          </p:cNvPr>
          <p:cNvSpPr txBox="1">
            <a:spLocks/>
          </p:cNvSpPr>
          <p:nvPr/>
        </p:nvSpPr>
        <p:spPr>
          <a:xfrm>
            <a:off x="581192" y="5262296"/>
            <a:ext cx="4909445" cy="689514"/>
          </a:xfrm>
          <a:prstGeom prst="rect">
            <a:avLst/>
          </a:prstGeom>
        </p:spPr>
        <p:txBody>
          <a:bodyPr vert="horz" lIns="91440" tIns="45720" rIns="91440" bIns="45720" rtlCol="0" anchor="ctr">
            <a:normAutofit fontScale="97500" lnSpcReduction="10000"/>
          </a:bodyPr>
          <a:lstStyle>
            <a:lvl1pPr algn="l" defTabSz="457200" rtl="0" eaLnBrk="1" latinLnBrk="0" hangingPunct="1">
              <a:spcBef>
                <a:spcPct val="0"/>
              </a:spcBef>
              <a:buNone/>
              <a:defRPr sz="2000" b="0" kern="1200" cap="all">
                <a:solidFill>
                  <a:schemeClr val="accent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a:solidFill>
                  <a:schemeClr val="bg1"/>
                </a:solidFill>
              </a:rPr>
              <a:t>Ordine tsrm-pstrp di trapani</a:t>
            </a:r>
            <a:br>
              <a:rPr lang="it-IT">
                <a:solidFill>
                  <a:schemeClr val="bg1"/>
                </a:solidFill>
              </a:rPr>
            </a:br>
            <a:r>
              <a:rPr lang="it-IT">
                <a:solidFill>
                  <a:schemeClr val="bg1"/>
                </a:solidFill>
              </a:rPr>
              <a:t>bilancio Preventivo 2019</a:t>
            </a:r>
            <a:endParaRPr lang="it-IT" dirty="0">
              <a:solidFill>
                <a:schemeClr val="bg1"/>
              </a:solidFill>
            </a:endParaRPr>
          </a:p>
        </p:txBody>
      </p:sp>
    </p:spTree>
    <p:extLst>
      <p:ext uri="{BB962C8B-B14F-4D97-AF65-F5344CB8AC3E}">
        <p14:creationId xmlns:p14="http://schemas.microsoft.com/office/powerpoint/2010/main" val="282612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9C12F4-298C-43DF-9775-7204B513C419}"/>
              </a:ext>
            </a:extLst>
          </p:cNvPr>
          <p:cNvSpPr>
            <a:spLocks noGrp="1"/>
          </p:cNvSpPr>
          <p:nvPr>
            <p:ph type="title"/>
          </p:nvPr>
        </p:nvSpPr>
        <p:spPr/>
        <p:txBody>
          <a:bodyPr>
            <a:normAutofit fontScale="90000"/>
          </a:bodyPr>
          <a:lstStyle/>
          <a:p>
            <a:r>
              <a:rPr lang="it-IT" dirty="0">
                <a:solidFill>
                  <a:schemeClr val="bg1"/>
                </a:solidFill>
              </a:rPr>
              <a:t>Ordine tsrm-</a:t>
            </a:r>
            <a:r>
              <a:rPr lang="it-IT" dirty="0" err="1">
                <a:solidFill>
                  <a:schemeClr val="bg1"/>
                </a:solidFill>
              </a:rPr>
              <a:t>pstrp</a:t>
            </a:r>
            <a:r>
              <a:rPr lang="it-IT" dirty="0">
                <a:solidFill>
                  <a:schemeClr val="bg1"/>
                </a:solidFill>
              </a:rPr>
              <a:t> di trapani</a:t>
            </a:r>
            <a:br>
              <a:rPr lang="it-IT" dirty="0">
                <a:solidFill>
                  <a:schemeClr val="bg1"/>
                </a:solidFill>
              </a:rPr>
            </a:br>
            <a:r>
              <a:rPr lang="it-IT" dirty="0">
                <a:solidFill>
                  <a:schemeClr val="bg1"/>
                </a:solidFill>
              </a:rPr>
              <a:t>bilancio Preventivo 2019</a:t>
            </a:r>
          </a:p>
        </p:txBody>
      </p:sp>
      <p:sp>
        <p:nvSpPr>
          <p:cNvPr id="8" name="Segnaposto contenuto 7">
            <a:extLst>
              <a:ext uri="{FF2B5EF4-FFF2-40B4-BE49-F238E27FC236}">
                <a16:creationId xmlns:a16="http://schemas.microsoft.com/office/drawing/2014/main" id="{464BEFBB-D41D-4462-A0BE-407C70833625}"/>
              </a:ext>
            </a:extLst>
          </p:cNvPr>
          <p:cNvSpPr>
            <a:spLocks noGrp="1"/>
          </p:cNvSpPr>
          <p:nvPr>
            <p:ph idx="1"/>
          </p:nvPr>
        </p:nvSpPr>
        <p:spPr>
          <a:xfrm>
            <a:off x="447816" y="601200"/>
            <a:ext cx="11292840" cy="4544542"/>
          </a:xfrm>
        </p:spPr>
        <p:txBody>
          <a:bodyPr anchor="t">
            <a:normAutofit fontScale="62500" lnSpcReduction="20000"/>
          </a:bodyPr>
          <a:lstStyle/>
          <a:p>
            <a:pPr marL="0" indent="0" algn="ctr">
              <a:buNone/>
            </a:pPr>
            <a:r>
              <a:rPr lang="it-IT" b="1" dirty="0"/>
              <a:t>DECRETO 13 marzo 2018 </a:t>
            </a:r>
          </a:p>
          <a:p>
            <a:pPr marL="0" indent="0" algn="ctr">
              <a:buNone/>
            </a:pPr>
            <a:r>
              <a:rPr lang="it-IT" dirty="0"/>
              <a:t>Costituzione degli Albi delle professioni sanitarie tecniche, della riabilitazione e della prevenzione. (18A02393) (GU Serie Generale n.77 del 03-04-2018) </a:t>
            </a:r>
          </a:p>
          <a:p>
            <a:r>
              <a:rPr lang="it-IT" dirty="0"/>
              <a:t>presso gli Ordini dei tecnici sanitari di radiologia medica e delle professioni sanitarie tecniche, della riabilitazione e della prevenzione, oltre all'albo dei </a:t>
            </a:r>
            <a:r>
              <a:rPr lang="it-IT" b="1" dirty="0"/>
              <a:t>tecnici sanitari di' radiologia medica </a:t>
            </a:r>
            <a:r>
              <a:rPr lang="it-IT" dirty="0"/>
              <a:t>e all'albo degli </a:t>
            </a:r>
            <a:r>
              <a:rPr lang="it-IT" b="1" dirty="0"/>
              <a:t>assistenti sanitari</a:t>
            </a:r>
            <a:r>
              <a:rPr lang="it-IT" dirty="0"/>
              <a:t>, sono istituiti i seguenti albi professionali: </a:t>
            </a:r>
          </a:p>
          <a:p>
            <a:pPr marL="540000" indent="0">
              <a:lnSpc>
                <a:spcPct val="120000"/>
              </a:lnSpc>
              <a:spcBef>
                <a:spcPts val="0"/>
              </a:spcBef>
              <a:spcAft>
                <a:spcPts val="0"/>
              </a:spcAft>
              <a:buFont typeface="+mj-lt"/>
              <a:buAutoNum type="alphaLcParenR"/>
            </a:pPr>
            <a:r>
              <a:rPr lang="it-IT" dirty="0"/>
              <a:t> albo della professione sanitaria di tecnico sanitario di laboratorio biomedico;</a:t>
            </a:r>
          </a:p>
          <a:p>
            <a:pPr marL="540000" indent="0">
              <a:lnSpc>
                <a:spcPct val="120000"/>
              </a:lnSpc>
              <a:spcBef>
                <a:spcPts val="0"/>
              </a:spcBef>
              <a:spcAft>
                <a:spcPts val="0"/>
              </a:spcAft>
              <a:buFont typeface="+mj-lt"/>
              <a:buAutoNum type="alphaLcParenR"/>
            </a:pPr>
            <a:r>
              <a:rPr lang="it-IT" dirty="0"/>
              <a:t> albo della professione sanitaria di tecnico audiometrista;</a:t>
            </a:r>
          </a:p>
          <a:p>
            <a:pPr marL="540000" indent="0">
              <a:lnSpc>
                <a:spcPct val="120000"/>
              </a:lnSpc>
              <a:spcBef>
                <a:spcPts val="0"/>
              </a:spcBef>
              <a:spcAft>
                <a:spcPts val="0"/>
              </a:spcAft>
              <a:buFont typeface="+mj-lt"/>
              <a:buAutoNum type="alphaLcParenR"/>
            </a:pPr>
            <a:r>
              <a:rPr lang="it-IT" dirty="0"/>
              <a:t> albo della professione sanitaria di tecnico audioprotesista; </a:t>
            </a:r>
          </a:p>
          <a:p>
            <a:pPr marL="540000" indent="0">
              <a:lnSpc>
                <a:spcPct val="120000"/>
              </a:lnSpc>
              <a:spcBef>
                <a:spcPts val="0"/>
              </a:spcBef>
              <a:spcAft>
                <a:spcPts val="0"/>
              </a:spcAft>
              <a:buFont typeface="+mj-lt"/>
              <a:buAutoNum type="alphaLcParenR"/>
            </a:pPr>
            <a:r>
              <a:rPr lang="it-IT" dirty="0"/>
              <a:t> albo della professione sanitaria di tecnico ortopedico;</a:t>
            </a:r>
          </a:p>
          <a:p>
            <a:pPr marL="540000" indent="0">
              <a:lnSpc>
                <a:spcPct val="120000"/>
              </a:lnSpc>
              <a:spcBef>
                <a:spcPts val="0"/>
              </a:spcBef>
              <a:spcAft>
                <a:spcPts val="0"/>
              </a:spcAft>
              <a:buFont typeface="+mj-lt"/>
              <a:buAutoNum type="alphaLcParenR"/>
            </a:pPr>
            <a:r>
              <a:rPr lang="it-IT" dirty="0"/>
              <a:t> albo della professione sanitaria di dietista; </a:t>
            </a:r>
          </a:p>
          <a:p>
            <a:pPr marL="540000" indent="0">
              <a:lnSpc>
                <a:spcPct val="120000"/>
              </a:lnSpc>
              <a:spcBef>
                <a:spcPts val="0"/>
              </a:spcBef>
              <a:spcAft>
                <a:spcPts val="0"/>
              </a:spcAft>
              <a:buFont typeface="+mj-lt"/>
              <a:buAutoNum type="alphaLcParenR"/>
            </a:pPr>
            <a:r>
              <a:rPr lang="it-IT" dirty="0"/>
              <a:t> albo della professione sanitaria di tecnico di neurofisiopatologia; </a:t>
            </a:r>
          </a:p>
          <a:p>
            <a:pPr marL="540000" indent="0">
              <a:lnSpc>
                <a:spcPct val="120000"/>
              </a:lnSpc>
              <a:spcBef>
                <a:spcPts val="0"/>
              </a:spcBef>
              <a:spcAft>
                <a:spcPts val="0"/>
              </a:spcAft>
              <a:buFont typeface="+mj-lt"/>
              <a:buAutoNum type="alphaLcParenR"/>
            </a:pPr>
            <a:r>
              <a:rPr lang="it-IT" dirty="0"/>
              <a:t> albo della professione sanitaria di tecnico fisiopatologia cardiocircolatoria e perfusione cardiovascolare; </a:t>
            </a:r>
          </a:p>
          <a:p>
            <a:pPr marL="540000" indent="0">
              <a:lnSpc>
                <a:spcPct val="120000"/>
              </a:lnSpc>
              <a:spcBef>
                <a:spcPts val="0"/>
              </a:spcBef>
              <a:spcAft>
                <a:spcPts val="0"/>
              </a:spcAft>
              <a:buFont typeface="+mj-lt"/>
              <a:buAutoNum type="alphaLcParenR"/>
            </a:pPr>
            <a:r>
              <a:rPr lang="it-IT" dirty="0"/>
              <a:t> albo della professione sanitaria di igienista dentale; </a:t>
            </a:r>
          </a:p>
          <a:p>
            <a:pPr marL="540000" indent="0">
              <a:lnSpc>
                <a:spcPct val="120000"/>
              </a:lnSpc>
              <a:spcBef>
                <a:spcPts val="0"/>
              </a:spcBef>
              <a:spcAft>
                <a:spcPts val="0"/>
              </a:spcAft>
              <a:buFont typeface="+mj-lt"/>
              <a:buAutoNum type="alphaLcParenR"/>
            </a:pPr>
            <a:r>
              <a:rPr lang="it-IT" dirty="0"/>
              <a:t> albo della professione sanitaria di fisioterapista; </a:t>
            </a:r>
          </a:p>
          <a:p>
            <a:pPr marL="540000" indent="0">
              <a:lnSpc>
                <a:spcPct val="120000"/>
              </a:lnSpc>
              <a:spcBef>
                <a:spcPts val="0"/>
              </a:spcBef>
              <a:spcAft>
                <a:spcPts val="0"/>
              </a:spcAft>
              <a:buFont typeface="+mj-lt"/>
              <a:buAutoNum type="alphaLcParenR"/>
            </a:pPr>
            <a:r>
              <a:rPr lang="it-IT" dirty="0"/>
              <a:t> albo della professione sanitaria di logopedista; </a:t>
            </a:r>
          </a:p>
          <a:p>
            <a:pPr marL="540000" indent="0">
              <a:lnSpc>
                <a:spcPct val="120000"/>
              </a:lnSpc>
              <a:spcBef>
                <a:spcPts val="0"/>
              </a:spcBef>
              <a:spcAft>
                <a:spcPts val="0"/>
              </a:spcAft>
              <a:buFont typeface="+mj-lt"/>
              <a:buAutoNum type="alphaLcParenR"/>
            </a:pPr>
            <a:r>
              <a:rPr lang="it-IT" dirty="0"/>
              <a:t> albo della professione sanitaria di podologo;</a:t>
            </a:r>
          </a:p>
          <a:p>
            <a:pPr marL="540000" indent="0">
              <a:lnSpc>
                <a:spcPct val="120000"/>
              </a:lnSpc>
              <a:spcBef>
                <a:spcPts val="0"/>
              </a:spcBef>
              <a:spcAft>
                <a:spcPts val="0"/>
              </a:spcAft>
              <a:buFont typeface="+mj-lt"/>
              <a:buAutoNum type="alphaLcParenR"/>
            </a:pPr>
            <a:r>
              <a:rPr lang="it-IT" dirty="0"/>
              <a:t> albo della professione sanitaria di ortottista e assistente di oftalmologia;</a:t>
            </a:r>
          </a:p>
          <a:p>
            <a:pPr marL="540000" indent="0">
              <a:lnSpc>
                <a:spcPct val="120000"/>
              </a:lnSpc>
              <a:spcBef>
                <a:spcPts val="0"/>
              </a:spcBef>
              <a:spcAft>
                <a:spcPts val="0"/>
              </a:spcAft>
              <a:buFont typeface="+mj-lt"/>
              <a:buAutoNum type="alphaLcParenR"/>
            </a:pPr>
            <a:r>
              <a:rPr lang="it-IT" dirty="0"/>
              <a:t> albo della professione sanitaria di terapista della neuro e </a:t>
            </a:r>
            <a:r>
              <a:rPr lang="it-IT" dirty="0" err="1"/>
              <a:t>psicomotricita'</a:t>
            </a:r>
            <a:r>
              <a:rPr lang="it-IT" dirty="0"/>
              <a:t> </a:t>
            </a:r>
            <a:r>
              <a:rPr lang="it-IT" dirty="0" err="1"/>
              <a:t>dell'eta'</a:t>
            </a:r>
            <a:r>
              <a:rPr lang="it-IT" dirty="0"/>
              <a:t> evolutiva; </a:t>
            </a:r>
          </a:p>
          <a:p>
            <a:pPr marL="540000" indent="0">
              <a:lnSpc>
                <a:spcPct val="120000"/>
              </a:lnSpc>
              <a:spcBef>
                <a:spcPts val="0"/>
              </a:spcBef>
              <a:spcAft>
                <a:spcPts val="0"/>
              </a:spcAft>
              <a:buFont typeface="+mj-lt"/>
              <a:buAutoNum type="alphaLcParenR"/>
            </a:pPr>
            <a:r>
              <a:rPr lang="it-IT" dirty="0"/>
              <a:t> albo della professione sanitaria di tecnico della riabilitazione psichiatrica; </a:t>
            </a:r>
          </a:p>
          <a:p>
            <a:pPr marL="540000" indent="0">
              <a:lnSpc>
                <a:spcPct val="120000"/>
              </a:lnSpc>
              <a:spcBef>
                <a:spcPts val="0"/>
              </a:spcBef>
              <a:spcAft>
                <a:spcPts val="0"/>
              </a:spcAft>
              <a:buFont typeface="+mj-lt"/>
              <a:buAutoNum type="alphaLcParenR"/>
            </a:pPr>
            <a:r>
              <a:rPr lang="it-IT" dirty="0"/>
              <a:t> albo della professione sanitaria di terapista occupazionale;</a:t>
            </a:r>
          </a:p>
          <a:p>
            <a:pPr marL="540000" indent="0">
              <a:lnSpc>
                <a:spcPct val="120000"/>
              </a:lnSpc>
              <a:spcBef>
                <a:spcPts val="0"/>
              </a:spcBef>
              <a:spcAft>
                <a:spcPts val="0"/>
              </a:spcAft>
              <a:buFont typeface="+mj-lt"/>
              <a:buAutoNum type="alphaLcParenR"/>
            </a:pPr>
            <a:r>
              <a:rPr lang="it-IT" dirty="0"/>
              <a:t> albo della professione sanitaria di educatore professionale; </a:t>
            </a:r>
          </a:p>
          <a:p>
            <a:pPr marL="540000" indent="0">
              <a:lnSpc>
                <a:spcPct val="120000"/>
              </a:lnSpc>
              <a:spcBef>
                <a:spcPts val="0"/>
              </a:spcBef>
              <a:spcAft>
                <a:spcPts val="0"/>
              </a:spcAft>
              <a:buFont typeface="+mj-lt"/>
              <a:buAutoNum type="alphaLcParenR"/>
            </a:pPr>
            <a:r>
              <a:rPr lang="it-IT" dirty="0"/>
              <a:t> albo della professione sanitaria di tecnico della prevenzione nell'ambiente e nei luoghi di lavoro. </a:t>
            </a:r>
          </a:p>
        </p:txBody>
      </p:sp>
      <p:sp>
        <p:nvSpPr>
          <p:cNvPr id="9" name="Segnaposto testo 8">
            <a:extLst>
              <a:ext uri="{FF2B5EF4-FFF2-40B4-BE49-F238E27FC236}">
                <a16:creationId xmlns:a16="http://schemas.microsoft.com/office/drawing/2014/main" id="{EC9982C3-33A7-4A7E-A666-C08ABE66C758}"/>
              </a:ext>
            </a:extLst>
          </p:cNvPr>
          <p:cNvSpPr>
            <a:spLocks noGrp="1"/>
          </p:cNvSpPr>
          <p:nvPr>
            <p:ph type="body" sz="half" idx="2"/>
          </p:nvPr>
        </p:nvSpPr>
        <p:spPr/>
        <p:txBody>
          <a:bodyPr/>
          <a:lstStyle/>
          <a:p>
            <a:endParaRPr lang="it-IT"/>
          </a:p>
        </p:txBody>
      </p:sp>
    </p:spTree>
    <p:extLst>
      <p:ext uri="{BB962C8B-B14F-4D97-AF65-F5344CB8AC3E}">
        <p14:creationId xmlns:p14="http://schemas.microsoft.com/office/powerpoint/2010/main" val="1995273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9C12F4-298C-43DF-9775-7204B513C419}"/>
              </a:ext>
            </a:extLst>
          </p:cNvPr>
          <p:cNvSpPr>
            <a:spLocks noGrp="1"/>
          </p:cNvSpPr>
          <p:nvPr>
            <p:ph type="title"/>
          </p:nvPr>
        </p:nvSpPr>
        <p:spPr/>
        <p:txBody>
          <a:bodyPr>
            <a:normAutofit fontScale="90000"/>
          </a:bodyPr>
          <a:lstStyle/>
          <a:p>
            <a:r>
              <a:rPr lang="it-IT" dirty="0">
                <a:solidFill>
                  <a:schemeClr val="bg1"/>
                </a:solidFill>
              </a:rPr>
              <a:t>Ordine tsrm-</a:t>
            </a:r>
            <a:r>
              <a:rPr lang="it-IT" dirty="0" err="1">
                <a:solidFill>
                  <a:schemeClr val="bg1"/>
                </a:solidFill>
              </a:rPr>
              <a:t>pstrp</a:t>
            </a:r>
            <a:r>
              <a:rPr lang="it-IT" dirty="0">
                <a:solidFill>
                  <a:schemeClr val="bg1"/>
                </a:solidFill>
              </a:rPr>
              <a:t> di trapani</a:t>
            </a:r>
            <a:br>
              <a:rPr lang="it-IT" dirty="0">
                <a:solidFill>
                  <a:schemeClr val="bg1"/>
                </a:solidFill>
              </a:rPr>
            </a:br>
            <a:r>
              <a:rPr lang="it-IT" dirty="0">
                <a:solidFill>
                  <a:schemeClr val="bg1"/>
                </a:solidFill>
              </a:rPr>
              <a:t>bilancio Preventivo 2019</a:t>
            </a:r>
          </a:p>
        </p:txBody>
      </p:sp>
      <p:sp>
        <p:nvSpPr>
          <p:cNvPr id="8" name="Segnaposto contenuto 7">
            <a:extLst>
              <a:ext uri="{FF2B5EF4-FFF2-40B4-BE49-F238E27FC236}">
                <a16:creationId xmlns:a16="http://schemas.microsoft.com/office/drawing/2014/main" id="{464BEFBB-D41D-4462-A0BE-407C70833625}"/>
              </a:ext>
            </a:extLst>
          </p:cNvPr>
          <p:cNvSpPr>
            <a:spLocks noGrp="1"/>
          </p:cNvSpPr>
          <p:nvPr>
            <p:ph idx="1"/>
          </p:nvPr>
        </p:nvSpPr>
        <p:spPr/>
        <p:txBody>
          <a:bodyPr anchor="t"/>
          <a:lstStyle/>
          <a:p>
            <a:pPr algn="ctr"/>
            <a:r>
              <a:rPr lang="it-IT" dirty="0"/>
              <a:t>COMMA14</a:t>
            </a:r>
          </a:p>
          <a:p>
            <a:r>
              <a:rPr lang="it-IT" dirty="0"/>
              <a:t> Fino alla piena </a:t>
            </a:r>
            <a:r>
              <a:rPr lang="it-IT" dirty="0" err="1"/>
              <a:t>funzionalita'</a:t>
            </a:r>
            <a:r>
              <a:rPr lang="it-IT" dirty="0"/>
              <a:t> degli albi delle professioni sanitarie tecniche, della riabilitazione e della prevenzione sono garantite le attuali </a:t>
            </a:r>
            <a:r>
              <a:rPr lang="it-IT" dirty="0" err="1"/>
              <a:t>rappresentativita'</a:t>
            </a:r>
            <a:r>
              <a:rPr lang="it-IT" dirty="0"/>
              <a:t> e </a:t>
            </a:r>
            <a:r>
              <a:rPr lang="it-IT" dirty="0" err="1"/>
              <a:t>operativita'</a:t>
            </a:r>
            <a:r>
              <a:rPr lang="it-IT" dirty="0"/>
              <a:t> dei tecnici sanitari di radiologia medica in seno ai neocostituiti Ordini, e relativa Federazione nazionale, dei tecnici sanitari di radiologia medica e delle professioni sanitarie tecniche, della riabilitazione e della prevenzione.</a:t>
            </a:r>
          </a:p>
        </p:txBody>
      </p:sp>
      <p:sp>
        <p:nvSpPr>
          <p:cNvPr id="9" name="Segnaposto testo 8">
            <a:extLst>
              <a:ext uri="{FF2B5EF4-FFF2-40B4-BE49-F238E27FC236}">
                <a16:creationId xmlns:a16="http://schemas.microsoft.com/office/drawing/2014/main" id="{EC9982C3-33A7-4A7E-A666-C08ABE66C758}"/>
              </a:ext>
            </a:extLst>
          </p:cNvPr>
          <p:cNvSpPr>
            <a:spLocks noGrp="1"/>
          </p:cNvSpPr>
          <p:nvPr>
            <p:ph type="body" sz="half" idx="2"/>
          </p:nvPr>
        </p:nvSpPr>
        <p:spPr/>
        <p:txBody>
          <a:bodyPr/>
          <a:lstStyle/>
          <a:p>
            <a:endParaRPr lang="it-IT"/>
          </a:p>
        </p:txBody>
      </p:sp>
      <p:pic>
        <p:nvPicPr>
          <p:cNvPr id="4" name="Immagine 3">
            <a:extLst>
              <a:ext uri="{FF2B5EF4-FFF2-40B4-BE49-F238E27FC236}">
                <a16:creationId xmlns:a16="http://schemas.microsoft.com/office/drawing/2014/main" id="{FBBF8F03-F1B6-41F2-A1FD-CB655D067188}"/>
              </a:ext>
            </a:extLst>
          </p:cNvPr>
          <p:cNvPicPr>
            <a:picLocks noChangeAspect="1"/>
          </p:cNvPicPr>
          <p:nvPr/>
        </p:nvPicPr>
        <p:blipFill rotWithShape="1">
          <a:blip r:embed="rId2"/>
          <a:srcRect l="4457" t="23964" r="2114" b="3266"/>
          <a:stretch/>
        </p:blipFill>
        <p:spPr>
          <a:xfrm>
            <a:off x="2992920" y="2290482"/>
            <a:ext cx="6307961" cy="2792506"/>
          </a:xfrm>
          <a:prstGeom prst="rect">
            <a:avLst/>
          </a:prstGeom>
        </p:spPr>
      </p:pic>
    </p:spTree>
    <p:extLst>
      <p:ext uri="{BB962C8B-B14F-4D97-AF65-F5344CB8AC3E}">
        <p14:creationId xmlns:p14="http://schemas.microsoft.com/office/powerpoint/2010/main" val="2982911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0F56E5-1629-4342-BC75-5E4E1CC995A8}"/>
              </a:ext>
            </a:extLst>
          </p:cNvPr>
          <p:cNvSpPr>
            <a:spLocks noGrp="1"/>
          </p:cNvSpPr>
          <p:nvPr>
            <p:ph type="title"/>
          </p:nvPr>
        </p:nvSpPr>
        <p:spPr>
          <a:xfrm>
            <a:off x="540851" y="5329532"/>
            <a:ext cx="4909445" cy="689514"/>
          </a:xfrm>
        </p:spPr>
        <p:txBody>
          <a:bodyPr>
            <a:normAutofit fontScale="90000"/>
          </a:bodyPr>
          <a:lstStyle/>
          <a:p>
            <a:r>
              <a:rPr lang="it-IT" dirty="0">
                <a:solidFill>
                  <a:schemeClr val="bg1"/>
                </a:solidFill>
              </a:rPr>
              <a:t>Ordine tsrm-</a:t>
            </a:r>
            <a:r>
              <a:rPr lang="it-IT" dirty="0" err="1">
                <a:solidFill>
                  <a:schemeClr val="bg1"/>
                </a:solidFill>
              </a:rPr>
              <a:t>pstrp</a:t>
            </a:r>
            <a:r>
              <a:rPr lang="it-IT" dirty="0">
                <a:solidFill>
                  <a:schemeClr val="bg1"/>
                </a:solidFill>
              </a:rPr>
              <a:t> di trapani</a:t>
            </a:r>
            <a:br>
              <a:rPr lang="it-IT" dirty="0">
                <a:solidFill>
                  <a:schemeClr val="bg1"/>
                </a:solidFill>
              </a:rPr>
            </a:br>
            <a:r>
              <a:rPr lang="it-IT" dirty="0">
                <a:solidFill>
                  <a:schemeClr val="bg1"/>
                </a:solidFill>
              </a:rPr>
              <a:t>bilancio Preventivo 2019</a:t>
            </a:r>
            <a:br>
              <a:rPr lang="it-IT" dirty="0">
                <a:solidFill>
                  <a:schemeClr val="bg1"/>
                </a:solidFill>
              </a:rPr>
            </a:br>
            <a:endParaRPr lang="it-IT" dirty="0"/>
          </a:p>
        </p:txBody>
      </p:sp>
      <p:sp>
        <p:nvSpPr>
          <p:cNvPr id="3" name="Segnaposto contenuto 2">
            <a:extLst>
              <a:ext uri="{FF2B5EF4-FFF2-40B4-BE49-F238E27FC236}">
                <a16:creationId xmlns:a16="http://schemas.microsoft.com/office/drawing/2014/main" id="{A9ECC81B-9F38-4DD5-8300-851B561B0DB4}"/>
              </a:ext>
            </a:extLst>
          </p:cNvPr>
          <p:cNvSpPr>
            <a:spLocks noGrp="1"/>
          </p:cNvSpPr>
          <p:nvPr>
            <p:ph idx="1"/>
          </p:nvPr>
        </p:nvSpPr>
        <p:spPr>
          <a:xfrm>
            <a:off x="449580" y="874624"/>
            <a:ext cx="11292840" cy="4302494"/>
          </a:xfrm>
        </p:spPr>
        <p:txBody>
          <a:bodyPr anchor="t">
            <a:normAutofit/>
          </a:bodyPr>
          <a:lstStyle/>
          <a:p>
            <a:pPr marL="0" indent="0">
              <a:buNone/>
            </a:pPr>
            <a:r>
              <a:rPr lang="it-IT" dirty="0"/>
              <a:t>  </a:t>
            </a:r>
          </a:p>
          <a:p>
            <a:pPr marL="0" indent="0">
              <a:buNone/>
            </a:pPr>
            <a:endParaRPr lang="it-IT" dirty="0"/>
          </a:p>
          <a:p>
            <a:pPr marL="0" indent="0">
              <a:buNone/>
            </a:pPr>
            <a:endParaRPr lang="it-IT" dirty="0"/>
          </a:p>
          <a:p>
            <a:pPr marL="0" indent="0">
              <a:buNone/>
            </a:pPr>
            <a:r>
              <a:rPr lang="it-IT" dirty="0"/>
              <a:t> </a:t>
            </a:r>
          </a:p>
        </p:txBody>
      </p:sp>
      <p:sp>
        <p:nvSpPr>
          <p:cNvPr id="4" name="Segnaposto testo 3">
            <a:extLst>
              <a:ext uri="{FF2B5EF4-FFF2-40B4-BE49-F238E27FC236}">
                <a16:creationId xmlns:a16="http://schemas.microsoft.com/office/drawing/2014/main" id="{2C47802C-B001-4FBC-B9BC-EC954DC05B41}"/>
              </a:ext>
            </a:extLst>
          </p:cNvPr>
          <p:cNvSpPr>
            <a:spLocks noGrp="1"/>
          </p:cNvSpPr>
          <p:nvPr>
            <p:ph type="body" sz="half" idx="2"/>
          </p:nvPr>
        </p:nvSpPr>
        <p:spPr/>
        <p:txBody>
          <a:bodyPr/>
          <a:lstStyle/>
          <a:p>
            <a:endParaRPr lang="it-IT"/>
          </a:p>
        </p:txBody>
      </p:sp>
      <p:sp>
        <p:nvSpPr>
          <p:cNvPr id="7" name="Rettangolo 6">
            <a:extLst>
              <a:ext uri="{FF2B5EF4-FFF2-40B4-BE49-F238E27FC236}">
                <a16:creationId xmlns:a16="http://schemas.microsoft.com/office/drawing/2014/main" id="{5A49D25E-2B5C-4843-BED7-B3F49D01E8E2}"/>
              </a:ext>
            </a:extLst>
          </p:cNvPr>
          <p:cNvSpPr/>
          <p:nvPr/>
        </p:nvSpPr>
        <p:spPr>
          <a:xfrm>
            <a:off x="3048000" y="3105835"/>
            <a:ext cx="6096000" cy="369332"/>
          </a:xfrm>
          <a:prstGeom prst="rect">
            <a:avLst/>
          </a:prstGeom>
        </p:spPr>
        <p:txBody>
          <a:bodyPr>
            <a:spAutoFit/>
          </a:bodyPr>
          <a:lstStyle/>
          <a:p>
            <a:endParaRPr lang="it-IT" dirty="0"/>
          </a:p>
        </p:txBody>
      </p:sp>
      <p:graphicFrame>
        <p:nvGraphicFramePr>
          <p:cNvPr id="8" name="Tabella 7">
            <a:extLst>
              <a:ext uri="{FF2B5EF4-FFF2-40B4-BE49-F238E27FC236}">
                <a16:creationId xmlns:a16="http://schemas.microsoft.com/office/drawing/2014/main" id="{D99EB2C1-6BB1-4F31-9C47-02554F13B1EA}"/>
              </a:ext>
            </a:extLst>
          </p:cNvPr>
          <p:cNvGraphicFramePr>
            <a:graphicFrameLocks noGrp="1"/>
          </p:cNvGraphicFramePr>
          <p:nvPr>
            <p:extLst>
              <p:ext uri="{D42A27DB-BD31-4B8C-83A1-F6EECF244321}">
                <p14:modId xmlns:p14="http://schemas.microsoft.com/office/powerpoint/2010/main" val="2367129896"/>
              </p:ext>
            </p:extLst>
          </p:nvPr>
        </p:nvGraphicFramePr>
        <p:xfrm>
          <a:off x="533954" y="838954"/>
          <a:ext cx="10921084" cy="3802970"/>
        </p:xfrm>
        <a:graphic>
          <a:graphicData uri="http://schemas.openxmlformats.org/drawingml/2006/table">
            <a:tbl>
              <a:tblPr firstRow="1" bandRow="1">
                <a:tableStyleId>{5C22544A-7EE6-4342-B048-85BDC9FD1C3A}</a:tableStyleId>
              </a:tblPr>
              <a:tblGrid>
                <a:gridCol w="608330">
                  <a:extLst>
                    <a:ext uri="{9D8B030D-6E8A-4147-A177-3AD203B41FA5}">
                      <a16:colId xmlns:a16="http://schemas.microsoft.com/office/drawing/2014/main" val="2514031612"/>
                    </a:ext>
                  </a:extLst>
                </a:gridCol>
                <a:gridCol w="460879">
                  <a:extLst>
                    <a:ext uri="{9D8B030D-6E8A-4147-A177-3AD203B41FA5}">
                      <a16:colId xmlns:a16="http://schemas.microsoft.com/office/drawing/2014/main" val="2550649107"/>
                    </a:ext>
                  </a:extLst>
                </a:gridCol>
                <a:gridCol w="389203">
                  <a:extLst>
                    <a:ext uri="{9D8B030D-6E8A-4147-A177-3AD203B41FA5}">
                      <a16:colId xmlns:a16="http://schemas.microsoft.com/office/drawing/2014/main" val="3533350525"/>
                    </a:ext>
                  </a:extLst>
                </a:gridCol>
                <a:gridCol w="732708">
                  <a:extLst>
                    <a:ext uri="{9D8B030D-6E8A-4147-A177-3AD203B41FA5}">
                      <a16:colId xmlns:a16="http://schemas.microsoft.com/office/drawing/2014/main" val="1520605897"/>
                    </a:ext>
                  </a:extLst>
                </a:gridCol>
                <a:gridCol w="590116">
                  <a:extLst>
                    <a:ext uri="{9D8B030D-6E8A-4147-A177-3AD203B41FA5}">
                      <a16:colId xmlns:a16="http://schemas.microsoft.com/office/drawing/2014/main" val="2181359145"/>
                    </a:ext>
                  </a:extLst>
                </a:gridCol>
                <a:gridCol w="389203">
                  <a:extLst>
                    <a:ext uri="{9D8B030D-6E8A-4147-A177-3AD203B41FA5}">
                      <a16:colId xmlns:a16="http://schemas.microsoft.com/office/drawing/2014/main" val="838226116"/>
                    </a:ext>
                  </a:extLst>
                </a:gridCol>
                <a:gridCol w="469949">
                  <a:extLst>
                    <a:ext uri="{9D8B030D-6E8A-4147-A177-3AD203B41FA5}">
                      <a16:colId xmlns:a16="http://schemas.microsoft.com/office/drawing/2014/main" val="2621574189"/>
                    </a:ext>
                  </a:extLst>
                </a:gridCol>
                <a:gridCol w="727244">
                  <a:extLst>
                    <a:ext uri="{9D8B030D-6E8A-4147-A177-3AD203B41FA5}">
                      <a16:colId xmlns:a16="http://schemas.microsoft.com/office/drawing/2014/main" val="2134322482"/>
                    </a:ext>
                  </a:extLst>
                </a:gridCol>
                <a:gridCol w="440177">
                  <a:extLst>
                    <a:ext uri="{9D8B030D-6E8A-4147-A177-3AD203B41FA5}">
                      <a16:colId xmlns:a16="http://schemas.microsoft.com/office/drawing/2014/main" val="2362396449"/>
                    </a:ext>
                  </a:extLst>
                </a:gridCol>
                <a:gridCol w="389203">
                  <a:extLst>
                    <a:ext uri="{9D8B030D-6E8A-4147-A177-3AD203B41FA5}">
                      <a16:colId xmlns:a16="http://schemas.microsoft.com/office/drawing/2014/main" val="1020270995"/>
                    </a:ext>
                  </a:extLst>
                </a:gridCol>
                <a:gridCol w="462672">
                  <a:extLst>
                    <a:ext uri="{9D8B030D-6E8A-4147-A177-3AD203B41FA5}">
                      <a16:colId xmlns:a16="http://schemas.microsoft.com/office/drawing/2014/main" val="1732111956"/>
                    </a:ext>
                  </a:extLst>
                </a:gridCol>
                <a:gridCol w="460879">
                  <a:extLst>
                    <a:ext uri="{9D8B030D-6E8A-4147-A177-3AD203B41FA5}">
                      <a16:colId xmlns:a16="http://schemas.microsoft.com/office/drawing/2014/main" val="3444247981"/>
                    </a:ext>
                  </a:extLst>
                </a:gridCol>
                <a:gridCol w="389203">
                  <a:extLst>
                    <a:ext uri="{9D8B030D-6E8A-4147-A177-3AD203B41FA5}">
                      <a16:colId xmlns:a16="http://schemas.microsoft.com/office/drawing/2014/main" val="520651659"/>
                    </a:ext>
                  </a:extLst>
                </a:gridCol>
                <a:gridCol w="550475">
                  <a:extLst>
                    <a:ext uri="{9D8B030D-6E8A-4147-A177-3AD203B41FA5}">
                      <a16:colId xmlns:a16="http://schemas.microsoft.com/office/drawing/2014/main" val="15329165"/>
                    </a:ext>
                  </a:extLst>
                </a:gridCol>
                <a:gridCol w="550475">
                  <a:extLst>
                    <a:ext uri="{9D8B030D-6E8A-4147-A177-3AD203B41FA5}">
                      <a16:colId xmlns:a16="http://schemas.microsoft.com/office/drawing/2014/main" val="3640334374"/>
                    </a:ext>
                  </a:extLst>
                </a:gridCol>
                <a:gridCol w="458112">
                  <a:extLst>
                    <a:ext uri="{9D8B030D-6E8A-4147-A177-3AD203B41FA5}">
                      <a16:colId xmlns:a16="http://schemas.microsoft.com/office/drawing/2014/main" val="4198420998"/>
                    </a:ext>
                  </a:extLst>
                </a:gridCol>
                <a:gridCol w="521207">
                  <a:extLst>
                    <a:ext uri="{9D8B030D-6E8A-4147-A177-3AD203B41FA5}">
                      <a16:colId xmlns:a16="http://schemas.microsoft.com/office/drawing/2014/main" val="16297635"/>
                    </a:ext>
                  </a:extLst>
                </a:gridCol>
                <a:gridCol w="531172">
                  <a:extLst>
                    <a:ext uri="{9D8B030D-6E8A-4147-A177-3AD203B41FA5}">
                      <a16:colId xmlns:a16="http://schemas.microsoft.com/office/drawing/2014/main" val="1777445994"/>
                    </a:ext>
                  </a:extLst>
                </a:gridCol>
                <a:gridCol w="717679">
                  <a:extLst>
                    <a:ext uri="{9D8B030D-6E8A-4147-A177-3AD203B41FA5}">
                      <a16:colId xmlns:a16="http://schemas.microsoft.com/office/drawing/2014/main" val="568764976"/>
                    </a:ext>
                  </a:extLst>
                </a:gridCol>
                <a:gridCol w="469949">
                  <a:extLst>
                    <a:ext uri="{9D8B030D-6E8A-4147-A177-3AD203B41FA5}">
                      <a16:colId xmlns:a16="http://schemas.microsoft.com/office/drawing/2014/main" val="3671124803"/>
                    </a:ext>
                  </a:extLst>
                </a:gridCol>
                <a:gridCol w="612249">
                  <a:extLst>
                    <a:ext uri="{9D8B030D-6E8A-4147-A177-3AD203B41FA5}">
                      <a16:colId xmlns:a16="http://schemas.microsoft.com/office/drawing/2014/main" val="757667765"/>
                    </a:ext>
                  </a:extLst>
                </a:gridCol>
              </a:tblGrid>
              <a:tr h="0">
                <a:tc>
                  <a:txBody>
                    <a:bodyPr/>
                    <a:lstStyle/>
                    <a:p>
                      <a:endParaRPr lang="it-IT" sz="1400" dirty="0"/>
                    </a:p>
                  </a:txBody>
                  <a:tcPr vert="vert270">
                    <a:solidFill>
                      <a:schemeClr val="bg1"/>
                    </a:solidFill>
                  </a:tcPr>
                </a:tc>
                <a:tc>
                  <a:txBody>
                    <a:bodyPr/>
                    <a:lstStyle/>
                    <a:p>
                      <a:endParaRPr lang="it-IT" sz="1400" dirty="0">
                        <a:solidFill>
                          <a:schemeClr val="tx1"/>
                        </a:solidFill>
                      </a:endParaRPr>
                    </a:p>
                  </a:txBody>
                  <a:tcPr vert="vert270">
                    <a:solidFill>
                      <a:schemeClr val="accent5">
                        <a:lumMod val="20000"/>
                        <a:lumOff val="80000"/>
                      </a:schemeClr>
                    </a:solidFill>
                  </a:tcPr>
                </a:tc>
                <a:tc gridSpan="8">
                  <a:txBody>
                    <a:bodyPr/>
                    <a:lstStyle/>
                    <a:p>
                      <a:pPr algn="ctr"/>
                      <a:r>
                        <a:rPr lang="it-IT" sz="1000" dirty="0">
                          <a:solidFill>
                            <a:schemeClr val="tx1"/>
                          </a:solidFill>
                        </a:rPr>
                        <a:t>Area Tecnica</a:t>
                      </a:r>
                    </a:p>
                  </a:txBody>
                  <a:tcPr>
                    <a:solidFill>
                      <a:schemeClr val="accent5">
                        <a:lumMod val="60000"/>
                        <a:lumOff val="40000"/>
                      </a:schemeClr>
                    </a:solidFill>
                  </a:tcPr>
                </a:tc>
                <a:tc hMerge="1">
                  <a:txBody>
                    <a:bodyPr/>
                    <a:lstStyle/>
                    <a:p>
                      <a:endParaRPr lang="it-IT" sz="1400" dirty="0">
                        <a:solidFill>
                          <a:schemeClr val="tx1"/>
                        </a:solidFill>
                      </a:endParaRPr>
                    </a:p>
                  </a:txBody>
                  <a:tcPr>
                    <a:solidFill>
                      <a:schemeClr val="accent5">
                        <a:lumMod val="60000"/>
                        <a:lumOff val="40000"/>
                      </a:schemeClr>
                    </a:solidFill>
                  </a:tcPr>
                </a:tc>
                <a:tc hMerge="1">
                  <a:txBody>
                    <a:bodyPr/>
                    <a:lstStyle/>
                    <a:p>
                      <a:endParaRPr lang="it-IT" sz="1400" dirty="0">
                        <a:solidFill>
                          <a:schemeClr val="tx1"/>
                        </a:solidFill>
                      </a:endParaRPr>
                    </a:p>
                  </a:txBody>
                  <a:tcPr>
                    <a:solidFill>
                      <a:schemeClr val="accent5">
                        <a:lumMod val="60000"/>
                        <a:lumOff val="40000"/>
                      </a:schemeClr>
                    </a:solidFill>
                  </a:tcPr>
                </a:tc>
                <a:tc hMerge="1">
                  <a:txBody>
                    <a:bodyPr/>
                    <a:lstStyle/>
                    <a:p>
                      <a:endParaRPr lang="it-IT" sz="1400" dirty="0">
                        <a:solidFill>
                          <a:schemeClr val="tx1"/>
                        </a:solidFill>
                      </a:endParaRPr>
                    </a:p>
                  </a:txBody>
                  <a:tcPr>
                    <a:solidFill>
                      <a:schemeClr val="accent5">
                        <a:lumMod val="60000"/>
                        <a:lumOff val="40000"/>
                      </a:schemeClr>
                    </a:solidFill>
                  </a:tcPr>
                </a:tc>
                <a:tc hMerge="1">
                  <a:txBody>
                    <a:bodyPr/>
                    <a:lstStyle/>
                    <a:p>
                      <a:endParaRPr lang="it-IT" sz="1400" dirty="0">
                        <a:solidFill>
                          <a:schemeClr val="tx1"/>
                        </a:solidFill>
                      </a:endParaRPr>
                    </a:p>
                  </a:txBody>
                  <a:tcPr>
                    <a:solidFill>
                      <a:schemeClr val="accent5">
                        <a:lumMod val="60000"/>
                        <a:lumOff val="40000"/>
                      </a:schemeClr>
                    </a:solidFill>
                  </a:tcPr>
                </a:tc>
                <a:tc hMerge="1">
                  <a:txBody>
                    <a:bodyPr/>
                    <a:lstStyle/>
                    <a:p>
                      <a:endParaRPr lang="it-IT" sz="1400" dirty="0">
                        <a:solidFill>
                          <a:schemeClr val="tx1"/>
                        </a:solidFill>
                      </a:endParaRPr>
                    </a:p>
                  </a:txBody>
                  <a:tcPr>
                    <a:solidFill>
                      <a:schemeClr val="accent5">
                        <a:lumMod val="60000"/>
                        <a:lumOff val="40000"/>
                      </a:schemeClr>
                    </a:solidFill>
                  </a:tcPr>
                </a:tc>
                <a:tc hMerge="1">
                  <a:txBody>
                    <a:bodyPr/>
                    <a:lstStyle/>
                    <a:p>
                      <a:endParaRPr lang="it-IT" sz="1400" dirty="0">
                        <a:solidFill>
                          <a:schemeClr val="tx1"/>
                        </a:solidFill>
                      </a:endParaRPr>
                    </a:p>
                  </a:txBody>
                  <a:tcPr>
                    <a:solidFill>
                      <a:schemeClr val="accent5">
                        <a:lumMod val="60000"/>
                        <a:lumOff val="40000"/>
                      </a:schemeClr>
                    </a:solidFill>
                  </a:tcPr>
                </a:tc>
                <a:tc hMerge="1">
                  <a:txBody>
                    <a:bodyPr/>
                    <a:lstStyle/>
                    <a:p>
                      <a:endParaRPr lang="it-IT" sz="1400" dirty="0">
                        <a:solidFill>
                          <a:schemeClr val="tx1"/>
                        </a:solidFill>
                      </a:endParaRPr>
                    </a:p>
                  </a:txBody>
                  <a:tcPr>
                    <a:solidFill>
                      <a:schemeClr val="accent5">
                        <a:lumMod val="60000"/>
                        <a:lumOff val="40000"/>
                      </a:schemeClr>
                    </a:solidFill>
                  </a:tcPr>
                </a:tc>
                <a:tc gridSpan="8">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it-IT" sz="1000" dirty="0">
                          <a:solidFill>
                            <a:schemeClr val="tx1"/>
                          </a:solidFill>
                        </a:rPr>
                        <a:t>Area Riabilitazioni </a:t>
                      </a:r>
                    </a:p>
                    <a:p>
                      <a:endParaRPr lang="it-IT" sz="1000" dirty="0">
                        <a:solidFill>
                          <a:sysClr val="windowText" lastClr="000000"/>
                        </a:solidFill>
                      </a:endParaRPr>
                    </a:p>
                  </a:txBody>
                  <a:tcPr>
                    <a:solidFill>
                      <a:srgbClr val="92D050"/>
                    </a:solidFill>
                  </a:tcPr>
                </a:tc>
                <a:tc hMerge="1">
                  <a:txBody>
                    <a:bodyPr/>
                    <a:lstStyle/>
                    <a:p>
                      <a:endParaRPr lang="it-IT" sz="1400" dirty="0">
                        <a:solidFill>
                          <a:sysClr val="windowText" lastClr="000000"/>
                        </a:solidFill>
                      </a:endParaRPr>
                    </a:p>
                  </a:txBody>
                  <a:tcPr>
                    <a:solidFill>
                      <a:srgbClr val="92D050"/>
                    </a:solidFill>
                  </a:tcPr>
                </a:tc>
                <a:tc hMerge="1">
                  <a:txBody>
                    <a:bodyPr/>
                    <a:lstStyle/>
                    <a:p>
                      <a:endParaRPr lang="it-IT" sz="1400" dirty="0">
                        <a:solidFill>
                          <a:sysClr val="windowText" lastClr="000000"/>
                        </a:solidFill>
                      </a:endParaRPr>
                    </a:p>
                  </a:txBody>
                  <a:tcPr>
                    <a:solidFill>
                      <a:srgbClr val="92D050"/>
                    </a:solidFill>
                  </a:tcPr>
                </a:tc>
                <a:tc hMerge="1">
                  <a:txBody>
                    <a:bodyPr/>
                    <a:lstStyle/>
                    <a:p>
                      <a:endParaRPr lang="it-IT" sz="1400" dirty="0">
                        <a:solidFill>
                          <a:sysClr val="windowText" lastClr="000000"/>
                        </a:solidFill>
                      </a:endParaRPr>
                    </a:p>
                  </a:txBody>
                  <a:tcPr>
                    <a:solidFill>
                      <a:srgbClr val="92D050"/>
                    </a:solidFill>
                  </a:tcPr>
                </a:tc>
                <a:tc hMerge="1">
                  <a:txBody>
                    <a:bodyPr/>
                    <a:lstStyle/>
                    <a:p>
                      <a:endParaRPr lang="it-IT" sz="1400" dirty="0">
                        <a:solidFill>
                          <a:sysClr val="windowText" lastClr="000000"/>
                        </a:solidFill>
                      </a:endParaRPr>
                    </a:p>
                  </a:txBody>
                  <a:tcPr>
                    <a:solidFill>
                      <a:srgbClr val="92D050"/>
                    </a:solidFill>
                  </a:tcPr>
                </a:tc>
                <a:tc hMerge="1">
                  <a:txBody>
                    <a:bodyPr/>
                    <a:lstStyle/>
                    <a:p>
                      <a:endParaRPr lang="it-IT" sz="1400" dirty="0">
                        <a:solidFill>
                          <a:sysClr val="windowText" lastClr="000000"/>
                        </a:solidFill>
                      </a:endParaRPr>
                    </a:p>
                  </a:txBody>
                  <a:tcPr>
                    <a:solidFill>
                      <a:srgbClr val="92D050"/>
                    </a:solidFill>
                  </a:tcPr>
                </a:tc>
                <a:tc hMerge="1">
                  <a:txBody>
                    <a:bodyPr/>
                    <a:lstStyle/>
                    <a:p>
                      <a:endParaRPr lang="it-IT" sz="1400" dirty="0">
                        <a:solidFill>
                          <a:sysClr val="windowText" lastClr="000000"/>
                        </a:solidFill>
                      </a:endParaRPr>
                    </a:p>
                  </a:txBody>
                  <a:tcPr>
                    <a:solidFill>
                      <a:srgbClr val="92D050"/>
                    </a:solidFill>
                  </a:tcPr>
                </a:tc>
                <a:tc hMerge="1">
                  <a:txBody>
                    <a:bodyPr/>
                    <a:lstStyle/>
                    <a:p>
                      <a:endParaRPr lang="it-IT" sz="1400" dirty="0">
                        <a:solidFill>
                          <a:sysClr val="windowText" lastClr="000000"/>
                        </a:solidFill>
                      </a:endParaRPr>
                    </a:p>
                  </a:txBody>
                  <a:tcPr>
                    <a:solidFill>
                      <a:srgbClr val="92D050"/>
                    </a:solidFill>
                  </a:tcPr>
                </a:tc>
                <a:tc grid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sz="1000" dirty="0">
                          <a:solidFill>
                            <a:schemeClr val="tx1"/>
                          </a:solidFill>
                        </a:rPr>
                        <a:t>Area Prevenzione</a:t>
                      </a:r>
                    </a:p>
                    <a:p>
                      <a:endParaRPr lang="it-IT" sz="1000" dirty="0"/>
                    </a:p>
                  </a:txBody>
                  <a:tcPr>
                    <a:solidFill>
                      <a:schemeClr val="accent1">
                        <a:lumMod val="50000"/>
                        <a:lumOff val="50000"/>
                      </a:schemeClr>
                    </a:solidFill>
                  </a:tcPr>
                </a:tc>
                <a:tc hMerge="1">
                  <a:txBody>
                    <a:bodyPr/>
                    <a:lstStyle/>
                    <a:p>
                      <a:endParaRPr lang="it-IT" sz="1400" dirty="0"/>
                    </a:p>
                  </a:txBody>
                  <a:tcPr>
                    <a:solidFill>
                      <a:schemeClr val="accent1">
                        <a:lumMod val="50000"/>
                        <a:lumOff val="50000"/>
                      </a:schemeClr>
                    </a:solidFill>
                  </a:tcPr>
                </a:tc>
                <a:tc>
                  <a:txBody>
                    <a:bodyPr/>
                    <a:lstStyle/>
                    <a:p>
                      <a:endParaRPr lang="it-IT" sz="1400" dirty="0"/>
                    </a:p>
                  </a:txBody>
                  <a:tcPr>
                    <a:solidFill>
                      <a:schemeClr val="bg1"/>
                    </a:solidFill>
                  </a:tcPr>
                </a:tc>
                <a:extLst>
                  <a:ext uri="{0D108BD9-81ED-4DB2-BD59-A6C34878D82A}">
                    <a16:rowId xmlns:a16="http://schemas.microsoft.com/office/drawing/2014/main" val="3034243943"/>
                  </a:ext>
                </a:extLst>
              </a:tr>
              <a:tr h="2171394">
                <a:tc>
                  <a:txBody>
                    <a:bodyPr/>
                    <a:lstStyle/>
                    <a:p>
                      <a:endParaRPr lang="it-IT" sz="1400" dirty="0"/>
                    </a:p>
                  </a:txBody>
                  <a:tcPr vert="vert270">
                    <a:solidFill>
                      <a:schemeClr val="bg1"/>
                    </a:solidFill>
                  </a:tcPr>
                </a:tc>
                <a:tc>
                  <a:txBody>
                    <a:bodyPr/>
                    <a:lstStyle/>
                    <a:p>
                      <a:r>
                        <a:rPr lang="it-IT" sz="1000" dirty="0">
                          <a:solidFill>
                            <a:schemeClr val="tx1"/>
                          </a:solidFill>
                        </a:rPr>
                        <a:t>TSRM</a:t>
                      </a:r>
                    </a:p>
                  </a:txBody>
                  <a:tcPr vert="vert270">
                    <a:solidFill>
                      <a:schemeClr val="accent5">
                        <a:lumMod val="20000"/>
                        <a:lumOff val="80000"/>
                      </a:schemeClr>
                    </a:solidFill>
                  </a:tcPr>
                </a:tc>
                <a:tc>
                  <a:txBody>
                    <a:bodyPr/>
                    <a:lstStyle/>
                    <a:p>
                      <a:r>
                        <a:rPr lang="it-IT" sz="1000" dirty="0"/>
                        <a:t>tecnico audiometrista</a:t>
                      </a:r>
                      <a:endParaRPr lang="it-IT" sz="1000" dirty="0">
                        <a:solidFill>
                          <a:schemeClr val="tx1"/>
                        </a:solidFill>
                      </a:endParaRPr>
                    </a:p>
                  </a:txBody>
                  <a:tcPr vert="vert270">
                    <a:solidFill>
                      <a:schemeClr val="accent5">
                        <a:lumMod val="60000"/>
                        <a:lumOff val="40000"/>
                      </a:schemeClr>
                    </a:solidFill>
                  </a:tcPr>
                </a:tc>
                <a:tc>
                  <a:txBody>
                    <a:bodyPr/>
                    <a:lstStyle/>
                    <a:p>
                      <a:r>
                        <a:rPr lang="it-IT" sz="1000" dirty="0"/>
                        <a:t>tecnico sanitario di laboratorio biomedico</a:t>
                      </a:r>
                      <a:endParaRPr lang="it-IT" sz="1000" dirty="0">
                        <a:solidFill>
                          <a:schemeClr val="tx1"/>
                        </a:solidFill>
                      </a:endParaRPr>
                    </a:p>
                  </a:txBody>
                  <a:tcPr vert="vert270">
                    <a:solidFill>
                      <a:schemeClr val="accent5">
                        <a:lumMod val="60000"/>
                        <a:lumOff val="40000"/>
                      </a:schemeClr>
                    </a:solidFill>
                  </a:tcPr>
                </a:tc>
                <a:tc>
                  <a:txBody>
                    <a:bodyPr/>
                    <a:lstStyle/>
                    <a:p>
                      <a:r>
                        <a:rPr lang="it-IT" sz="1000" dirty="0"/>
                        <a:t>tecnico di neurofisiopatologia</a:t>
                      </a:r>
                      <a:endParaRPr lang="it-IT" sz="1000" dirty="0">
                        <a:solidFill>
                          <a:schemeClr val="tx1"/>
                        </a:solidFill>
                      </a:endParaRPr>
                    </a:p>
                  </a:txBody>
                  <a:tcPr vert="vert270">
                    <a:solidFill>
                      <a:schemeClr val="accent5">
                        <a:lumMod val="60000"/>
                        <a:lumOff val="40000"/>
                      </a:schemeClr>
                    </a:solidFill>
                  </a:tcPr>
                </a:tc>
                <a:tc>
                  <a:txBody>
                    <a:bodyPr/>
                    <a:lstStyle/>
                    <a:p>
                      <a:r>
                        <a:rPr lang="it-IT" sz="1000" dirty="0"/>
                        <a:t>tecnico ortopedico</a:t>
                      </a:r>
                      <a:endParaRPr lang="it-IT" sz="1000" dirty="0">
                        <a:solidFill>
                          <a:schemeClr val="tx1"/>
                        </a:solidFill>
                      </a:endParaRPr>
                    </a:p>
                  </a:txBody>
                  <a:tcPr vert="vert270">
                    <a:solidFill>
                      <a:schemeClr val="accent5">
                        <a:lumMod val="60000"/>
                        <a:lumOff val="40000"/>
                      </a:schemeClr>
                    </a:solidFill>
                  </a:tcPr>
                </a:tc>
                <a:tc>
                  <a:txBody>
                    <a:bodyPr/>
                    <a:lstStyle/>
                    <a:p>
                      <a:r>
                        <a:rPr lang="it-IT" sz="1000" dirty="0"/>
                        <a:t>tecnico audioprotesista</a:t>
                      </a:r>
                      <a:endParaRPr lang="it-IT" sz="1000" dirty="0">
                        <a:solidFill>
                          <a:schemeClr val="tx1"/>
                        </a:solidFill>
                      </a:endParaRPr>
                    </a:p>
                  </a:txBody>
                  <a:tcPr vert="vert270">
                    <a:solidFill>
                      <a:schemeClr val="accent5">
                        <a:lumMod val="60000"/>
                        <a:lumOff val="40000"/>
                      </a:schemeClr>
                    </a:solidFill>
                  </a:tcPr>
                </a:tc>
                <a:tc>
                  <a:txBody>
                    <a:bodyPr/>
                    <a:lstStyle/>
                    <a:p>
                      <a:r>
                        <a:rPr lang="it-IT" sz="1000" dirty="0"/>
                        <a:t>tecnico fisiopatologia cardiocircolatoria e perfusione cardiovascolare</a:t>
                      </a:r>
                      <a:endParaRPr lang="it-IT" sz="1000" dirty="0">
                        <a:solidFill>
                          <a:schemeClr val="tx1"/>
                        </a:solidFill>
                      </a:endParaRPr>
                    </a:p>
                  </a:txBody>
                  <a:tcPr vert="vert270">
                    <a:solidFill>
                      <a:schemeClr val="accent5">
                        <a:lumMod val="60000"/>
                        <a:lumOff val="40000"/>
                      </a:schemeClr>
                    </a:solidFill>
                  </a:tcPr>
                </a:tc>
                <a:tc>
                  <a:txBody>
                    <a:bodyPr/>
                    <a:lstStyle/>
                    <a:p>
                      <a:r>
                        <a:rPr lang="it-IT" sz="1000" dirty="0"/>
                        <a:t>igienista dentale</a:t>
                      </a:r>
                      <a:endParaRPr lang="it-IT" sz="1000" dirty="0">
                        <a:solidFill>
                          <a:schemeClr val="tx1"/>
                        </a:solidFill>
                      </a:endParaRPr>
                    </a:p>
                  </a:txBody>
                  <a:tcPr vert="vert270">
                    <a:solidFill>
                      <a:schemeClr val="accent5">
                        <a:lumMod val="60000"/>
                        <a:lumOff val="40000"/>
                      </a:schemeClr>
                    </a:solidFill>
                  </a:tcPr>
                </a:tc>
                <a:tc>
                  <a:txBody>
                    <a:bodyPr/>
                    <a:lstStyle/>
                    <a:p>
                      <a:r>
                        <a:rPr lang="it-IT" sz="1000" dirty="0"/>
                        <a:t>dietista</a:t>
                      </a:r>
                      <a:endParaRPr lang="it-IT" sz="1000" dirty="0">
                        <a:solidFill>
                          <a:schemeClr val="tx1"/>
                        </a:solidFill>
                      </a:endParaRPr>
                    </a:p>
                  </a:txBody>
                  <a:tcPr vert="vert270">
                    <a:solidFill>
                      <a:schemeClr val="accent5">
                        <a:lumMod val="60000"/>
                        <a:lumOff val="40000"/>
                      </a:schemeClr>
                    </a:solidFill>
                  </a:tcPr>
                </a:tc>
                <a:tc>
                  <a:txBody>
                    <a:bodyPr/>
                    <a:lstStyle/>
                    <a:p>
                      <a:r>
                        <a:rPr lang="it-IT" sz="1000" dirty="0"/>
                        <a:t>podologo</a:t>
                      </a:r>
                      <a:endParaRPr lang="it-IT" sz="1000" dirty="0">
                        <a:solidFill>
                          <a:sysClr val="windowText" lastClr="000000"/>
                        </a:solidFill>
                      </a:endParaRPr>
                    </a:p>
                  </a:txBody>
                  <a:tcPr vert="vert270">
                    <a:solidFill>
                      <a:srgbClr val="92D050"/>
                    </a:solidFill>
                  </a:tcPr>
                </a:tc>
                <a:tc>
                  <a:txBody>
                    <a:bodyPr/>
                    <a:lstStyle/>
                    <a:p>
                      <a:r>
                        <a:rPr lang="it-IT" sz="1000" dirty="0"/>
                        <a:t>fisioterapista</a:t>
                      </a:r>
                      <a:endParaRPr lang="it-IT" sz="1000" dirty="0">
                        <a:solidFill>
                          <a:sysClr val="windowText" lastClr="000000"/>
                        </a:solidFill>
                      </a:endParaRPr>
                    </a:p>
                  </a:txBody>
                  <a:tcPr vert="vert270">
                    <a:solidFill>
                      <a:srgbClr val="92D050"/>
                    </a:solidFill>
                  </a:tcPr>
                </a:tc>
                <a:tc>
                  <a:txBody>
                    <a:bodyPr/>
                    <a:lstStyle/>
                    <a:p>
                      <a:r>
                        <a:rPr lang="it-IT" sz="1000" dirty="0"/>
                        <a:t>logopedista</a:t>
                      </a:r>
                      <a:endParaRPr lang="it-IT" sz="1000" dirty="0">
                        <a:solidFill>
                          <a:sysClr val="windowText" lastClr="000000"/>
                        </a:solidFill>
                      </a:endParaRPr>
                    </a:p>
                  </a:txBody>
                  <a:tcPr vert="vert270">
                    <a:solidFill>
                      <a:srgbClr val="92D050"/>
                    </a:solidFill>
                  </a:tcPr>
                </a:tc>
                <a:tc>
                  <a:txBody>
                    <a:bodyPr/>
                    <a:lstStyle/>
                    <a:p>
                      <a:r>
                        <a:rPr lang="it-IT" sz="1000" dirty="0"/>
                        <a:t>ortottista e assistente di oftalmologia</a:t>
                      </a:r>
                      <a:endParaRPr lang="it-IT" sz="1000" dirty="0">
                        <a:solidFill>
                          <a:sysClr val="windowText" lastClr="000000"/>
                        </a:solidFill>
                      </a:endParaRPr>
                    </a:p>
                  </a:txBody>
                  <a:tcPr vert="vert270">
                    <a:solidFill>
                      <a:srgbClr val="92D050"/>
                    </a:solidFill>
                  </a:tcPr>
                </a:tc>
                <a:tc>
                  <a:txBody>
                    <a:bodyPr/>
                    <a:lstStyle/>
                    <a:p>
                      <a:r>
                        <a:rPr lang="it-IT" sz="1000" dirty="0"/>
                        <a:t>terapista della neuro e </a:t>
                      </a:r>
                      <a:r>
                        <a:rPr lang="it-IT" sz="1000" dirty="0" err="1"/>
                        <a:t>psicomotricita'</a:t>
                      </a:r>
                      <a:r>
                        <a:rPr lang="it-IT" sz="1000" dirty="0"/>
                        <a:t> </a:t>
                      </a:r>
                      <a:r>
                        <a:rPr lang="it-IT" sz="1000" dirty="0" err="1"/>
                        <a:t>dell'eta'</a:t>
                      </a:r>
                      <a:r>
                        <a:rPr lang="it-IT" sz="1000" dirty="0"/>
                        <a:t> evolutiva</a:t>
                      </a:r>
                      <a:endParaRPr lang="it-IT" sz="1000" dirty="0">
                        <a:solidFill>
                          <a:sysClr val="windowText" lastClr="000000"/>
                        </a:solidFill>
                      </a:endParaRPr>
                    </a:p>
                  </a:txBody>
                  <a:tcPr vert="vert270">
                    <a:solidFill>
                      <a:srgbClr val="92D050"/>
                    </a:solidFill>
                  </a:tcPr>
                </a:tc>
                <a:tc>
                  <a:txBody>
                    <a:bodyPr/>
                    <a:lstStyle/>
                    <a:p>
                      <a:r>
                        <a:rPr lang="it-IT" sz="1000" dirty="0"/>
                        <a:t>tecnico della riabilitazione psichiatrica</a:t>
                      </a:r>
                      <a:endParaRPr lang="it-IT" sz="1000" dirty="0">
                        <a:solidFill>
                          <a:sysClr val="windowText" lastClr="000000"/>
                        </a:solidFill>
                      </a:endParaRPr>
                    </a:p>
                  </a:txBody>
                  <a:tcPr vert="vert270">
                    <a:solidFill>
                      <a:srgbClr val="92D050"/>
                    </a:solidFill>
                  </a:tcPr>
                </a:tc>
                <a:tc>
                  <a:txBody>
                    <a:bodyPr/>
                    <a:lstStyle/>
                    <a:p>
                      <a:r>
                        <a:rPr lang="it-IT" sz="1000" dirty="0"/>
                        <a:t>terapista occupazionale</a:t>
                      </a:r>
                      <a:endParaRPr lang="it-IT" sz="1000" dirty="0">
                        <a:solidFill>
                          <a:sysClr val="windowText" lastClr="000000"/>
                        </a:solidFill>
                      </a:endParaRPr>
                    </a:p>
                  </a:txBody>
                  <a:tcPr vert="vert270">
                    <a:solidFill>
                      <a:srgbClr val="92D050"/>
                    </a:solidFill>
                  </a:tcPr>
                </a:tc>
                <a:tc>
                  <a:txBody>
                    <a:bodyPr/>
                    <a:lstStyle/>
                    <a:p>
                      <a:r>
                        <a:rPr lang="it-IT" sz="1000" dirty="0"/>
                        <a:t>educatore professionale</a:t>
                      </a:r>
                      <a:endParaRPr lang="it-IT" sz="1000" dirty="0">
                        <a:solidFill>
                          <a:sysClr val="windowText" lastClr="000000"/>
                        </a:solidFill>
                      </a:endParaRPr>
                    </a:p>
                  </a:txBody>
                  <a:tcPr vert="vert270">
                    <a:solidFill>
                      <a:srgbClr val="92D050"/>
                    </a:solidFill>
                  </a:tcPr>
                </a:tc>
                <a:tc>
                  <a:txBody>
                    <a:bodyPr/>
                    <a:lstStyle/>
                    <a:p>
                      <a:r>
                        <a:rPr lang="it-IT" sz="1000" dirty="0"/>
                        <a:t>tecnico della prevenzione nell'ambiente e nei luoghi di lavoro</a:t>
                      </a:r>
                    </a:p>
                  </a:txBody>
                  <a:tcPr vert="vert270">
                    <a:solidFill>
                      <a:schemeClr val="accent1">
                        <a:lumMod val="50000"/>
                        <a:lumOff val="50000"/>
                      </a:schemeClr>
                    </a:solidFill>
                  </a:tcPr>
                </a:tc>
                <a:tc>
                  <a:txBody>
                    <a:bodyPr/>
                    <a:lstStyle/>
                    <a:p>
                      <a:r>
                        <a:rPr lang="it-IT" sz="1000" dirty="0"/>
                        <a:t>Assistente </a:t>
                      </a:r>
                      <a:r>
                        <a:rPr lang="it-IT" sz="1000" u="sng" dirty="0" err="1"/>
                        <a:t>anitario</a:t>
                      </a:r>
                      <a:endParaRPr lang="it-IT" sz="1000" dirty="0"/>
                    </a:p>
                  </a:txBody>
                  <a:tcPr vert="vert270">
                    <a:solidFill>
                      <a:schemeClr val="accent1">
                        <a:lumMod val="50000"/>
                        <a:lumOff val="50000"/>
                      </a:schemeClr>
                    </a:solidFill>
                  </a:tcPr>
                </a:tc>
                <a:tc>
                  <a:txBody>
                    <a:bodyPr/>
                    <a:lstStyle/>
                    <a:p>
                      <a:endParaRPr lang="it-IT" sz="1400" dirty="0"/>
                    </a:p>
                  </a:txBody>
                  <a:tcPr>
                    <a:solidFill>
                      <a:schemeClr val="bg1"/>
                    </a:solidFill>
                  </a:tcPr>
                </a:tc>
                <a:extLst>
                  <a:ext uri="{0D108BD9-81ED-4DB2-BD59-A6C34878D82A}">
                    <a16:rowId xmlns:a16="http://schemas.microsoft.com/office/drawing/2014/main" val="2664688798"/>
                  </a:ext>
                </a:extLst>
              </a:tr>
              <a:tr h="358588">
                <a:tc>
                  <a:txBody>
                    <a:bodyPr/>
                    <a:lstStyle/>
                    <a:p>
                      <a:r>
                        <a:rPr lang="it-IT" sz="1000" dirty="0"/>
                        <a:t>Trapani</a:t>
                      </a:r>
                    </a:p>
                  </a:txBody>
                  <a:tcPr/>
                </a:tc>
                <a:tc>
                  <a:txBody>
                    <a:bodyPr/>
                    <a:lstStyle/>
                    <a:p>
                      <a:pPr algn="ctr"/>
                      <a:r>
                        <a:rPr lang="it-IT" sz="1000" dirty="0"/>
                        <a:t>246</a:t>
                      </a:r>
                    </a:p>
                  </a:txBody>
                  <a:tcPr/>
                </a:tc>
                <a:tc>
                  <a:txBody>
                    <a:bodyPr/>
                    <a:lstStyle/>
                    <a:p>
                      <a:pPr algn="ctr"/>
                      <a:r>
                        <a:rPr lang="it-IT" sz="1000" dirty="0"/>
                        <a:t>17</a:t>
                      </a:r>
                    </a:p>
                  </a:txBody>
                  <a:tcPr/>
                </a:tc>
                <a:tc>
                  <a:txBody>
                    <a:bodyPr/>
                    <a:lstStyle/>
                    <a:p>
                      <a:pPr algn="ctr"/>
                      <a:r>
                        <a:rPr lang="it-IT" sz="1000" dirty="0"/>
                        <a:t>244</a:t>
                      </a:r>
                    </a:p>
                  </a:txBody>
                  <a:tcPr/>
                </a:tc>
                <a:tc>
                  <a:txBody>
                    <a:bodyPr/>
                    <a:lstStyle/>
                    <a:p>
                      <a:pPr algn="ctr"/>
                      <a:r>
                        <a:rPr lang="it-IT" sz="1000" dirty="0"/>
                        <a:t>14</a:t>
                      </a:r>
                    </a:p>
                  </a:txBody>
                  <a:tcPr/>
                </a:tc>
                <a:tc>
                  <a:txBody>
                    <a:bodyPr/>
                    <a:lstStyle/>
                    <a:p>
                      <a:pPr algn="ctr"/>
                      <a:r>
                        <a:rPr lang="it-IT" sz="1000" dirty="0"/>
                        <a:t>24</a:t>
                      </a:r>
                    </a:p>
                  </a:txBody>
                  <a:tcPr/>
                </a:tc>
                <a:tc>
                  <a:txBody>
                    <a:bodyPr/>
                    <a:lstStyle/>
                    <a:p>
                      <a:pPr algn="ctr"/>
                      <a:r>
                        <a:rPr lang="it-IT" sz="1000" dirty="0"/>
                        <a:t>36</a:t>
                      </a:r>
                    </a:p>
                  </a:txBody>
                  <a:tcPr/>
                </a:tc>
                <a:tc>
                  <a:txBody>
                    <a:bodyPr/>
                    <a:lstStyle/>
                    <a:p>
                      <a:pPr algn="ctr"/>
                      <a:r>
                        <a:rPr lang="it-IT" sz="1000" dirty="0"/>
                        <a:t>17</a:t>
                      </a:r>
                    </a:p>
                  </a:txBody>
                  <a:tcPr/>
                </a:tc>
                <a:tc>
                  <a:txBody>
                    <a:bodyPr/>
                    <a:lstStyle/>
                    <a:p>
                      <a:pPr algn="ctr"/>
                      <a:r>
                        <a:rPr lang="it-IT" sz="1000" dirty="0"/>
                        <a:t>68</a:t>
                      </a:r>
                    </a:p>
                  </a:txBody>
                  <a:tcPr/>
                </a:tc>
                <a:tc>
                  <a:txBody>
                    <a:bodyPr/>
                    <a:lstStyle/>
                    <a:p>
                      <a:pPr algn="ctr"/>
                      <a:r>
                        <a:rPr lang="it-IT" sz="1000" dirty="0"/>
                        <a:t>37</a:t>
                      </a:r>
                    </a:p>
                  </a:txBody>
                  <a:tcPr/>
                </a:tc>
                <a:tc>
                  <a:txBody>
                    <a:bodyPr/>
                    <a:lstStyle/>
                    <a:p>
                      <a:pPr algn="ctr"/>
                      <a:r>
                        <a:rPr lang="it-IT" sz="1000" dirty="0"/>
                        <a:t>12</a:t>
                      </a:r>
                    </a:p>
                  </a:txBody>
                  <a:tcPr/>
                </a:tc>
                <a:tc>
                  <a:txBody>
                    <a:bodyPr/>
                    <a:lstStyle/>
                    <a:p>
                      <a:pPr algn="ctr"/>
                      <a:r>
                        <a:rPr lang="it-IT" sz="1000" dirty="0"/>
                        <a:t>565</a:t>
                      </a:r>
                    </a:p>
                  </a:txBody>
                  <a:tcPr/>
                </a:tc>
                <a:tc>
                  <a:txBody>
                    <a:bodyPr/>
                    <a:lstStyle/>
                    <a:p>
                      <a:pPr algn="ctr"/>
                      <a:r>
                        <a:rPr lang="it-IT" sz="1000" dirty="0"/>
                        <a:t>96</a:t>
                      </a:r>
                    </a:p>
                  </a:txBody>
                  <a:tcPr/>
                </a:tc>
                <a:tc>
                  <a:txBody>
                    <a:bodyPr/>
                    <a:lstStyle/>
                    <a:p>
                      <a:pPr algn="ctr"/>
                      <a:r>
                        <a:rPr lang="it-IT" sz="1000" dirty="0"/>
                        <a:t>39</a:t>
                      </a:r>
                    </a:p>
                  </a:txBody>
                  <a:tcPr/>
                </a:tc>
                <a:tc>
                  <a:txBody>
                    <a:bodyPr/>
                    <a:lstStyle/>
                    <a:p>
                      <a:pPr algn="ctr"/>
                      <a:r>
                        <a:rPr lang="it-IT" sz="1000" dirty="0"/>
                        <a:t>39</a:t>
                      </a:r>
                    </a:p>
                  </a:txBody>
                  <a:tcPr/>
                </a:tc>
                <a:tc>
                  <a:txBody>
                    <a:bodyPr/>
                    <a:lstStyle/>
                    <a:p>
                      <a:pPr algn="ctr"/>
                      <a:r>
                        <a:rPr lang="it-IT" sz="1000" dirty="0"/>
                        <a:t>30</a:t>
                      </a:r>
                    </a:p>
                  </a:txBody>
                  <a:tcPr/>
                </a:tc>
                <a:tc>
                  <a:txBody>
                    <a:bodyPr/>
                    <a:lstStyle/>
                    <a:p>
                      <a:pPr algn="ctr"/>
                      <a:r>
                        <a:rPr lang="it-IT" sz="1000" dirty="0"/>
                        <a:t>17</a:t>
                      </a:r>
                    </a:p>
                  </a:txBody>
                  <a:tcPr/>
                </a:tc>
                <a:tc>
                  <a:txBody>
                    <a:bodyPr/>
                    <a:lstStyle/>
                    <a:p>
                      <a:pPr algn="ctr"/>
                      <a:r>
                        <a:rPr lang="it-IT" sz="1000" dirty="0"/>
                        <a:t>271</a:t>
                      </a:r>
                    </a:p>
                  </a:txBody>
                  <a:tcPr/>
                </a:tc>
                <a:tc>
                  <a:txBody>
                    <a:bodyPr/>
                    <a:lstStyle/>
                    <a:p>
                      <a:pPr algn="ctr"/>
                      <a:r>
                        <a:rPr lang="it-IT" sz="1000" dirty="0"/>
                        <a:t>143</a:t>
                      </a:r>
                    </a:p>
                  </a:txBody>
                  <a:tcPr/>
                </a:tc>
                <a:tc>
                  <a:txBody>
                    <a:bodyPr/>
                    <a:lstStyle/>
                    <a:p>
                      <a:pPr algn="ctr"/>
                      <a:r>
                        <a:rPr lang="it-IT" sz="1000" dirty="0"/>
                        <a:t>47</a:t>
                      </a:r>
                    </a:p>
                  </a:txBody>
                  <a:tcPr/>
                </a:tc>
                <a:tc>
                  <a:txBody>
                    <a:bodyPr/>
                    <a:lstStyle/>
                    <a:p>
                      <a:pPr algn="ctr"/>
                      <a:r>
                        <a:rPr lang="it-IT" sz="1000" dirty="0"/>
                        <a:t>1962</a:t>
                      </a:r>
                    </a:p>
                  </a:txBody>
                  <a:tcPr/>
                </a:tc>
                <a:extLst>
                  <a:ext uri="{0D108BD9-81ED-4DB2-BD59-A6C34878D82A}">
                    <a16:rowId xmlns:a16="http://schemas.microsoft.com/office/drawing/2014/main" val="3362300067"/>
                  </a:ext>
                </a:extLst>
              </a:tr>
              <a:tr h="358588">
                <a:tc gridSpan="21">
                  <a:txBody>
                    <a:bodyPr/>
                    <a:lstStyle/>
                    <a:p>
                      <a:pPr algn="ctr"/>
                      <a:r>
                        <a:rPr lang="it-IT" sz="1800" dirty="0"/>
                        <a:t>Tabella iscritti e preiscritti al 04 Ottobre 2018</a:t>
                      </a:r>
                    </a:p>
                  </a:txBody>
                  <a:tcPr>
                    <a:solidFill>
                      <a:schemeClr val="bg1"/>
                    </a:solidFill>
                  </a:tcPr>
                </a:tc>
                <a:tc hMerge="1">
                  <a:txBody>
                    <a:bodyPr/>
                    <a:lstStyle/>
                    <a:p>
                      <a:pPr algn="ctr"/>
                      <a:endParaRPr lang="it-IT" sz="1000" dirty="0"/>
                    </a:p>
                  </a:txBody>
                  <a:tcPr>
                    <a:solidFill>
                      <a:schemeClr val="bg1"/>
                    </a:solidFill>
                  </a:tcPr>
                </a:tc>
                <a:tc hMerge="1">
                  <a:txBody>
                    <a:bodyPr/>
                    <a:lstStyle/>
                    <a:p>
                      <a:pPr algn="ctr"/>
                      <a:endParaRPr lang="it-IT" sz="1000" dirty="0"/>
                    </a:p>
                  </a:txBody>
                  <a:tcPr>
                    <a:solidFill>
                      <a:schemeClr val="bg1"/>
                    </a:solidFill>
                  </a:tcPr>
                </a:tc>
                <a:tc hMerge="1">
                  <a:txBody>
                    <a:bodyPr/>
                    <a:lstStyle/>
                    <a:p>
                      <a:pPr algn="ctr"/>
                      <a:endParaRPr lang="it-IT" sz="1000" dirty="0"/>
                    </a:p>
                  </a:txBody>
                  <a:tcPr>
                    <a:solidFill>
                      <a:schemeClr val="bg1"/>
                    </a:solidFill>
                  </a:tcPr>
                </a:tc>
                <a:tc hMerge="1">
                  <a:txBody>
                    <a:bodyPr/>
                    <a:lstStyle/>
                    <a:p>
                      <a:pPr algn="ctr"/>
                      <a:endParaRPr lang="it-IT" sz="1000" dirty="0"/>
                    </a:p>
                  </a:txBody>
                  <a:tcPr>
                    <a:solidFill>
                      <a:schemeClr val="bg1"/>
                    </a:solidFill>
                  </a:tcPr>
                </a:tc>
                <a:tc hMerge="1">
                  <a:txBody>
                    <a:bodyPr/>
                    <a:lstStyle/>
                    <a:p>
                      <a:pPr algn="ctr"/>
                      <a:endParaRPr lang="it-IT" sz="1000" dirty="0"/>
                    </a:p>
                  </a:txBody>
                  <a:tcPr>
                    <a:solidFill>
                      <a:schemeClr val="bg1"/>
                    </a:solidFill>
                  </a:tcPr>
                </a:tc>
                <a:tc hMerge="1">
                  <a:txBody>
                    <a:bodyPr/>
                    <a:lstStyle/>
                    <a:p>
                      <a:pPr algn="ctr"/>
                      <a:endParaRPr lang="it-IT" sz="1000" dirty="0"/>
                    </a:p>
                  </a:txBody>
                  <a:tcPr>
                    <a:solidFill>
                      <a:schemeClr val="bg1"/>
                    </a:solidFill>
                  </a:tcPr>
                </a:tc>
                <a:tc hMerge="1">
                  <a:txBody>
                    <a:bodyPr/>
                    <a:lstStyle/>
                    <a:p>
                      <a:pPr algn="ctr"/>
                      <a:endParaRPr lang="it-IT" sz="1000" dirty="0"/>
                    </a:p>
                  </a:txBody>
                  <a:tcPr>
                    <a:solidFill>
                      <a:schemeClr val="bg1"/>
                    </a:solidFill>
                  </a:tcPr>
                </a:tc>
                <a:tc hMerge="1">
                  <a:txBody>
                    <a:bodyPr/>
                    <a:lstStyle/>
                    <a:p>
                      <a:pPr algn="ctr"/>
                      <a:endParaRPr lang="it-IT" sz="1000" dirty="0"/>
                    </a:p>
                  </a:txBody>
                  <a:tcPr>
                    <a:solidFill>
                      <a:schemeClr val="bg1"/>
                    </a:solidFill>
                  </a:tcPr>
                </a:tc>
                <a:tc hMerge="1">
                  <a:txBody>
                    <a:bodyPr/>
                    <a:lstStyle/>
                    <a:p>
                      <a:pPr algn="ctr"/>
                      <a:endParaRPr lang="it-IT" sz="1000" dirty="0"/>
                    </a:p>
                  </a:txBody>
                  <a:tcPr>
                    <a:solidFill>
                      <a:schemeClr val="bg1"/>
                    </a:solidFill>
                  </a:tcPr>
                </a:tc>
                <a:tc hMerge="1">
                  <a:txBody>
                    <a:bodyPr/>
                    <a:lstStyle/>
                    <a:p>
                      <a:pPr algn="ctr"/>
                      <a:endParaRPr lang="it-IT" sz="1000" dirty="0"/>
                    </a:p>
                  </a:txBody>
                  <a:tcPr>
                    <a:solidFill>
                      <a:schemeClr val="bg1"/>
                    </a:solidFill>
                  </a:tcPr>
                </a:tc>
                <a:tc hMerge="1">
                  <a:txBody>
                    <a:bodyPr/>
                    <a:lstStyle/>
                    <a:p>
                      <a:pPr algn="ctr"/>
                      <a:endParaRPr lang="it-IT" sz="1000" dirty="0"/>
                    </a:p>
                  </a:txBody>
                  <a:tcPr>
                    <a:solidFill>
                      <a:schemeClr val="bg1"/>
                    </a:solidFill>
                  </a:tcPr>
                </a:tc>
                <a:tc hMerge="1">
                  <a:txBody>
                    <a:bodyPr/>
                    <a:lstStyle/>
                    <a:p>
                      <a:pPr algn="ctr"/>
                      <a:endParaRPr lang="it-IT" sz="1000" dirty="0"/>
                    </a:p>
                  </a:txBody>
                  <a:tcPr>
                    <a:solidFill>
                      <a:schemeClr val="bg1"/>
                    </a:solidFill>
                  </a:tcPr>
                </a:tc>
                <a:tc hMerge="1">
                  <a:txBody>
                    <a:bodyPr/>
                    <a:lstStyle/>
                    <a:p>
                      <a:pPr algn="ctr"/>
                      <a:endParaRPr lang="it-IT" sz="1000" dirty="0"/>
                    </a:p>
                  </a:txBody>
                  <a:tcPr>
                    <a:solidFill>
                      <a:schemeClr val="bg1"/>
                    </a:solidFill>
                  </a:tcPr>
                </a:tc>
                <a:tc hMerge="1">
                  <a:txBody>
                    <a:bodyPr/>
                    <a:lstStyle/>
                    <a:p>
                      <a:pPr algn="ctr"/>
                      <a:endParaRPr lang="it-IT" sz="1000" dirty="0"/>
                    </a:p>
                  </a:txBody>
                  <a:tcPr>
                    <a:solidFill>
                      <a:schemeClr val="bg1"/>
                    </a:solidFill>
                  </a:tcPr>
                </a:tc>
                <a:tc hMerge="1">
                  <a:txBody>
                    <a:bodyPr/>
                    <a:lstStyle/>
                    <a:p>
                      <a:pPr algn="ctr"/>
                      <a:endParaRPr lang="it-IT" sz="1000" dirty="0"/>
                    </a:p>
                  </a:txBody>
                  <a:tcPr>
                    <a:solidFill>
                      <a:schemeClr val="bg1"/>
                    </a:solidFill>
                  </a:tcPr>
                </a:tc>
                <a:tc hMerge="1">
                  <a:txBody>
                    <a:bodyPr/>
                    <a:lstStyle/>
                    <a:p>
                      <a:pPr algn="ctr"/>
                      <a:endParaRPr lang="it-IT" sz="1000" dirty="0"/>
                    </a:p>
                  </a:txBody>
                  <a:tcPr>
                    <a:solidFill>
                      <a:schemeClr val="bg1"/>
                    </a:solidFill>
                  </a:tcPr>
                </a:tc>
                <a:tc hMerge="1">
                  <a:txBody>
                    <a:bodyPr/>
                    <a:lstStyle/>
                    <a:p>
                      <a:pPr algn="ctr"/>
                      <a:endParaRPr lang="it-IT" sz="1000" dirty="0"/>
                    </a:p>
                  </a:txBody>
                  <a:tcPr>
                    <a:solidFill>
                      <a:schemeClr val="bg1"/>
                    </a:solidFill>
                  </a:tcPr>
                </a:tc>
                <a:tc hMerge="1">
                  <a:txBody>
                    <a:bodyPr/>
                    <a:lstStyle/>
                    <a:p>
                      <a:pPr algn="ctr"/>
                      <a:endParaRPr lang="it-IT" sz="1000" dirty="0"/>
                    </a:p>
                  </a:txBody>
                  <a:tcPr>
                    <a:solidFill>
                      <a:schemeClr val="bg1"/>
                    </a:solidFill>
                  </a:tcPr>
                </a:tc>
                <a:tc hMerge="1">
                  <a:txBody>
                    <a:bodyPr/>
                    <a:lstStyle/>
                    <a:p>
                      <a:pPr algn="ctr"/>
                      <a:endParaRPr lang="it-IT" sz="1000" dirty="0"/>
                    </a:p>
                  </a:txBody>
                  <a:tcPr>
                    <a:solidFill>
                      <a:schemeClr val="bg1"/>
                    </a:solidFill>
                  </a:tcPr>
                </a:tc>
                <a:tc hMerge="1">
                  <a:txBody>
                    <a:bodyPr/>
                    <a:lstStyle/>
                    <a:p>
                      <a:pPr algn="ctr"/>
                      <a:endParaRPr lang="it-IT" sz="1000" dirty="0"/>
                    </a:p>
                  </a:txBody>
                  <a:tcPr>
                    <a:solidFill>
                      <a:schemeClr val="bg1"/>
                    </a:solidFill>
                  </a:tcPr>
                </a:tc>
                <a:extLst>
                  <a:ext uri="{0D108BD9-81ED-4DB2-BD59-A6C34878D82A}">
                    <a16:rowId xmlns:a16="http://schemas.microsoft.com/office/drawing/2014/main" val="596264661"/>
                  </a:ext>
                </a:extLst>
              </a:tr>
              <a:tr h="358588">
                <a:tc>
                  <a:txBody>
                    <a:bodyPr/>
                    <a:lstStyle/>
                    <a:p>
                      <a:endParaRPr lang="it-IT" sz="1000" dirty="0"/>
                    </a:p>
                  </a:txBody>
                  <a:tcPr/>
                </a:tc>
                <a:tc>
                  <a:txBody>
                    <a:bodyPr/>
                    <a:lstStyle/>
                    <a:p>
                      <a:pPr algn="ctr"/>
                      <a:r>
                        <a:rPr lang="it-IT" sz="1000" dirty="0"/>
                        <a:t>247</a:t>
                      </a:r>
                    </a:p>
                  </a:txBody>
                  <a:tcPr/>
                </a:tc>
                <a:tc>
                  <a:txBody>
                    <a:bodyPr/>
                    <a:lstStyle/>
                    <a:p>
                      <a:pPr algn="ctr"/>
                      <a:r>
                        <a:rPr lang="it-IT" sz="1000" dirty="0"/>
                        <a:t>2</a:t>
                      </a:r>
                    </a:p>
                  </a:txBody>
                  <a:tcPr/>
                </a:tc>
                <a:tc>
                  <a:txBody>
                    <a:bodyPr/>
                    <a:lstStyle/>
                    <a:p>
                      <a:pPr algn="ctr"/>
                      <a:r>
                        <a:rPr lang="it-IT" sz="1000" dirty="0"/>
                        <a:t>10</a:t>
                      </a:r>
                    </a:p>
                  </a:txBody>
                  <a:tcPr/>
                </a:tc>
                <a:tc>
                  <a:txBody>
                    <a:bodyPr/>
                    <a:lstStyle/>
                    <a:p>
                      <a:pPr algn="ctr"/>
                      <a:r>
                        <a:rPr lang="it-IT" sz="1000" dirty="0"/>
                        <a:t>8</a:t>
                      </a:r>
                    </a:p>
                  </a:txBody>
                  <a:tcPr/>
                </a:tc>
                <a:tc>
                  <a:txBody>
                    <a:bodyPr/>
                    <a:lstStyle/>
                    <a:p>
                      <a:pPr algn="ctr"/>
                      <a:r>
                        <a:rPr lang="it-IT" sz="1000" dirty="0"/>
                        <a:t>2</a:t>
                      </a:r>
                    </a:p>
                  </a:txBody>
                  <a:tcPr/>
                </a:tc>
                <a:tc>
                  <a:txBody>
                    <a:bodyPr/>
                    <a:lstStyle/>
                    <a:p>
                      <a:pPr algn="ctr"/>
                      <a:r>
                        <a:rPr lang="it-IT" sz="1000" dirty="0"/>
                        <a:t>19</a:t>
                      </a:r>
                    </a:p>
                  </a:txBody>
                  <a:tcPr/>
                </a:tc>
                <a:tc>
                  <a:txBody>
                    <a:bodyPr/>
                    <a:lstStyle/>
                    <a:p>
                      <a:pPr algn="ctr"/>
                      <a:r>
                        <a:rPr lang="it-IT" sz="1000" dirty="0"/>
                        <a:t>1</a:t>
                      </a:r>
                    </a:p>
                  </a:txBody>
                  <a:tcPr/>
                </a:tc>
                <a:tc>
                  <a:txBody>
                    <a:bodyPr/>
                    <a:lstStyle/>
                    <a:p>
                      <a:pPr algn="ctr"/>
                      <a:r>
                        <a:rPr lang="it-IT" sz="1000" dirty="0"/>
                        <a:t>13</a:t>
                      </a:r>
                    </a:p>
                  </a:txBody>
                  <a:tcPr/>
                </a:tc>
                <a:tc>
                  <a:txBody>
                    <a:bodyPr/>
                    <a:lstStyle/>
                    <a:p>
                      <a:pPr algn="ctr"/>
                      <a:r>
                        <a:rPr lang="it-IT" sz="1000" dirty="0"/>
                        <a:t>17</a:t>
                      </a:r>
                    </a:p>
                  </a:txBody>
                  <a:tcPr/>
                </a:tc>
                <a:tc>
                  <a:txBody>
                    <a:bodyPr/>
                    <a:lstStyle/>
                    <a:p>
                      <a:pPr algn="ctr"/>
                      <a:r>
                        <a:rPr lang="it-IT" sz="1000" dirty="0"/>
                        <a:t>6</a:t>
                      </a:r>
                    </a:p>
                  </a:txBody>
                  <a:tcPr/>
                </a:tc>
                <a:tc>
                  <a:txBody>
                    <a:bodyPr/>
                    <a:lstStyle/>
                    <a:p>
                      <a:pPr algn="ctr"/>
                      <a:r>
                        <a:rPr lang="it-IT" sz="1000" dirty="0"/>
                        <a:t>168</a:t>
                      </a:r>
                    </a:p>
                  </a:txBody>
                  <a:tcPr/>
                </a:tc>
                <a:tc>
                  <a:txBody>
                    <a:bodyPr/>
                    <a:lstStyle/>
                    <a:p>
                      <a:pPr algn="ctr"/>
                      <a:r>
                        <a:rPr lang="it-IT" sz="1000" dirty="0"/>
                        <a:t>43</a:t>
                      </a:r>
                    </a:p>
                  </a:txBody>
                  <a:tcPr/>
                </a:tc>
                <a:tc>
                  <a:txBody>
                    <a:bodyPr/>
                    <a:lstStyle/>
                    <a:p>
                      <a:pPr algn="ctr"/>
                      <a:r>
                        <a:rPr lang="it-IT" sz="1000" dirty="0"/>
                        <a:t>7</a:t>
                      </a:r>
                    </a:p>
                  </a:txBody>
                  <a:tcPr/>
                </a:tc>
                <a:tc>
                  <a:txBody>
                    <a:bodyPr/>
                    <a:lstStyle/>
                    <a:p>
                      <a:pPr algn="ctr"/>
                      <a:r>
                        <a:rPr lang="it-IT" sz="1000" dirty="0"/>
                        <a:t>35</a:t>
                      </a:r>
                    </a:p>
                  </a:txBody>
                  <a:tcPr/>
                </a:tc>
                <a:tc>
                  <a:txBody>
                    <a:bodyPr/>
                    <a:lstStyle/>
                    <a:p>
                      <a:pPr algn="ctr"/>
                      <a:r>
                        <a:rPr lang="it-IT" sz="1000" dirty="0"/>
                        <a:t>9</a:t>
                      </a:r>
                    </a:p>
                  </a:txBody>
                  <a:tcPr/>
                </a:tc>
                <a:tc>
                  <a:txBody>
                    <a:bodyPr/>
                    <a:lstStyle/>
                    <a:p>
                      <a:pPr algn="ctr"/>
                      <a:r>
                        <a:rPr lang="it-IT" sz="1000" dirty="0"/>
                        <a:t>6</a:t>
                      </a:r>
                    </a:p>
                  </a:txBody>
                  <a:tcPr/>
                </a:tc>
                <a:tc>
                  <a:txBody>
                    <a:bodyPr/>
                    <a:lstStyle/>
                    <a:p>
                      <a:pPr algn="ctr"/>
                      <a:r>
                        <a:rPr lang="it-IT" sz="1000" dirty="0"/>
                        <a:t>0</a:t>
                      </a:r>
                    </a:p>
                  </a:txBody>
                  <a:tcPr/>
                </a:tc>
                <a:tc>
                  <a:txBody>
                    <a:bodyPr/>
                    <a:lstStyle/>
                    <a:p>
                      <a:pPr algn="ctr"/>
                      <a:r>
                        <a:rPr lang="it-IT" sz="1000" dirty="0"/>
                        <a:t>41</a:t>
                      </a:r>
                    </a:p>
                  </a:txBody>
                  <a:tcPr/>
                </a:tc>
                <a:tc>
                  <a:txBody>
                    <a:bodyPr/>
                    <a:lstStyle/>
                    <a:p>
                      <a:pPr algn="ctr"/>
                      <a:r>
                        <a:rPr lang="it-IT" sz="1000" dirty="0"/>
                        <a:t>23</a:t>
                      </a:r>
                    </a:p>
                  </a:txBody>
                  <a:tcPr/>
                </a:tc>
                <a:tc>
                  <a:txBody>
                    <a:bodyPr/>
                    <a:lstStyle/>
                    <a:p>
                      <a:pPr algn="ctr"/>
                      <a:r>
                        <a:rPr lang="it-IT" sz="1000" dirty="0"/>
                        <a:t>657</a:t>
                      </a:r>
                    </a:p>
                  </a:txBody>
                  <a:tcPr/>
                </a:tc>
                <a:extLst>
                  <a:ext uri="{0D108BD9-81ED-4DB2-BD59-A6C34878D82A}">
                    <a16:rowId xmlns:a16="http://schemas.microsoft.com/office/drawing/2014/main" val="1358635876"/>
                  </a:ext>
                </a:extLst>
              </a:tr>
            </a:tbl>
          </a:graphicData>
        </a:graphic>
      </p:graphicFrame>
    </p:spTree>
    <p:extLst>
      <p:ext uri="{BB962C8B-B14F-4D97-AF65-F5344CB8AC3E}">
        <p14:creationId xmlns:p14="http://schemas.microsoft.com/office/powerpoint/2010/main" val="606606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88D06E1-5865-46A3-A0ED-56B89BAFE3E2}"/>
              </a:ext>
            </a:extLst>
          </p:cNvPr>
          <p:cNvSpPr>
            <a:spLocks noGrp="1"/>
          </p:cNvSpPr>
          <p:nvPr>
            <p:ph idx="1"/>
          </p:nvPr>
        </p:nvSpPr>
        <p:spPr>
          <a:xfrm>
            <a:off x="447816" y="601199"/>
            <a:ext cx="11292840" cy="4540059"/>
          </a:xfrm>
        </p:spPr>
        <p:txBody>
          <a:bodyPr anchor="t">
            <a:normAutofit fontScale="92500"/>
          </a:bodyPr>
          <a:lstStyle/>
          <a:p>
            <a:pPr marL="0" indent="0" algn="ctr">
              <a:buNone/>
            </a:pPr>
            <a:r>
              <a:rPr lang="it-IT" dirty="0"/>
              <a:t>BILANCIO PREVENTIVO 2019</a:t>
            </a:r>
          </a:p>
          <a:p>
            <a:r>
              <a:rPr lang="it-IT" dirty="0"/>
              <a:t>La tassa di iscrizione annua sono risorse economiche che i professionisti versano e, tolto il contributo alle spese generali, sono </a:t>
            </a:r>
            <a:r>
              <a:rPr lang="it-IT" b="1" dirty="0"/>
              <a:t>direttamente ed esclusivamente destinate alle professioni di riferimento</a:t>
            </a:r>
            <a:r>
              <a:rPr lang="it-IT" dirty="0"/>
              <a:t>. </a:t>
            </a:r>
          </a:p>
          <a:p>
            <a:r>
              <a:rPr lang="it-IT" dirty="0"/>
              <a:t>L’ 8 settembre il Tesoriere nazionale ha presentato la nuova impostazione dei bilanci previsionale e consuntivo di Ordini e Federazione, contenente un capitolo di spesa per ognuna delle 19 professioni afferenti all’Ordine. </a:t>
            </a:r>
          </a:p>
          <a:p>
            <a:r>
              <a:rPr lang="it-IT" dirty="0"/>
              <a:t>Sulla base di questa impostazione, </a:t>
            </a:r>
            <a:r>
              <a:rPr lang="it-IT" b="1" dirty="0"/>
              <a:t>più che un balzello la tassa di iscrizione annua deve essere intesa come investimento del singolo professionista a favore della professione alla quale appartiene</a:t>
            </a:r>
            <a:r>
              <a:rPr lang="it-IT" dirty="0"/>
              <a:t>, </a:t>
            </a:r>
          </a:p>
          <a:p>
            <a:r>
              <a:rPr lang="it-IT" b="1" dirty="0"/>
              <a:t>L’Ordine è dei professionisti iscritti. </a:t>
            </a:r>
          </a:p>
          <a:p>
            <a:r>
              <a:rPr lang="it-IT" dirty="0"/>
              <a:t>nel caso delle risorse economiche derivanti dalla tassa di iscrizione annua, i professionisti hanno, col bilancio previsionale, la facoltà di indirizzarne l’allocazione e, col bilancio consuntivo, la facoltà di verificarne l’uso, in termini di aderenza al mandato, correttezza procedurale e documentale ed efficacia. </a:t>
            </a:r>
          </a:p>
          <a:p>
            <a:pPr marL="0" indent="0">
              <a:buNone/>
            </a:pPr>
            <a:endParaRPr lang="it-IT" dirty="0"/>
          </a:p>
          <a:p>
            <a:pPr marL="0" indent="0">
              <a:buNone/>
            </a:pPr>
            <a:endParaRPr lang="it-IT" dirty="0"/>
          </a:p>
          <a:p>
            <a:pPr marL="0" indent="0">
              <a:buNone/>
            </a:pPr>
            <a:endParaRPr lang="it-IT" dirty="0"/>
          </a:p>
          <a:p>
            <a:pPr marL="0" indent="0" algn="ctr">
              <a:buNone/>
            </a:pPr>
            <a:endParaRPr lang="it-IT" dirty="0"/>
          </a:p>
        </p:txBody>
      </p:sp>
      <p:sp>
        <p:nvSpPr>
          <p:cNvPr id="4" name="Segnaposto testo 3">
            <a:extLst>
              <a:ext uri="{FF2B5EF4-FFF2-40B4-BE49-F238E27FC236}">
                <a16:creationId xmlns:a16="http://schemas.microsoft.com/office/drawing/2014/main" id="{0C286113-F038-4582-8299-9F98968CC869}"/>
              </a:ext>
            </a:extLst>
          </p:cNvPr>
          <p:cNvSpPr>
            <a:spLocks noGrp="1"/>
          </p:cNvSpPr>
          <p:nvPr>
            <p:ph type="body" sz="half" idx="2"/>
          </p:nvPr>
        </p:nvSpPr>
        <p:spPr/>
        <p:txBody>
          <a:bodyPr/>
          <a:lstStyle/>
          <a:p>
            <a:endParaRPr lang="it-IT"/>
          </a:p>
        </p:txBody>
      </p:sp>
      <p:sp>
        <p:nvSpPr>
          <p:cNvPr id="5" name="Titolo 1">
            <a:extLst>
              <a:ext uri="{FF2B5EF4-FFF2-40B4-BE49-F238E27FC236}">
                <a16:creationId xmlns:a16="http://schemas.microsoft.com/office/drawing/2014/main" id="{3E1CCE23-1A18-4F89-8224-CF09A2B46164}"/>
              </a:ext>
            </a:extLst>
          </p:cNvPr>
          <p:cNvSpPr txBox="1">
            <a:spLocks/>
          </p:cNvSpPr>
          <p:nvPr/>
        </p:nvSpPr>
        <p:spPr>
          <a:xfrm>
            <a:off x="626015" y="5334013"/>
            <a:ext cx="4909445" cy="689514"/>
          </a:xfrm>
          <a:prstGeom prst="rect">
            <a:avLst/>
          </a:prstGeom>
        </p:spPr>
        <p:txBody>
          <a:bodyPr vert="horz" lIns="91440" tIns="45720" rIns="91440" bIns="45720" rtlCol="0" anchor="ctr">
            <a:normAutofit fontScale="97500" lnSpcReduction="10000"/>
          </a:bodyPr>
          <a:lstStyle>
            <a:lvl1pPr algn="l" defTabSz="457200" rtl="0" eaLnBrk="1" latinLnBrk="0" hangingPunct="1">
              <a:spcBef>
                <a:spcPct val="0"/>
              </a:spcBef>
              <a:buNone/>
              <a:defRPr sz="2000" b="0" kern="1200" cap="all">
                <a:solidFill>
                  <a:schemeClr val="accent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dirty="0">
                <a:solidFill>
                  <a:schemeClr val="bg1"/>
                </a:solidFill>
              </a:rPr>
              <a:t>Ordine tsrm-</a:t>
            </a:r>
            <a:r>
              <a:rPr lang="it-IT" dirty="0" err="1">
                <a:solidFill>
                  <a:schemeClr val="bg1"/>
                </a:solidFill>
              </a:rPr>
              <a:t>pstrp</a:t>
            </a:r>
            <a:r>
              <a:rPr lang="it-IT" dirty="0">
                <a:solidFill>
                  <a:schemeClr val="bg1"/>
                </a:solidFill>
              </a:rPr>
              <a:t> di trapani</a:t>
            </a:r>
            <a:br>
              <a:rPr lang="it-IT" dirty="0">
                <a:solidFill>
                  <a:schemeClr val="bg1"/>
                </a:solidFill>
              </a:rPr>
            </a:br>
            <a:r>
              <a:rPr lang="it-IT" dirty="0">
                <a:solidFill>
                  <a:schemeClr val="bg1"/>
                </a:solidFill>
              </a:rPr>
              <a:t>bilancio Preventivo 2019</a:t>
            </a:r>
          </a:p>
        </p:txBody>
      </p:sp>
    </p:spTree>
    <p:extLst>
      <p:ext uri="{BB962C8B-B14F-4D97-AF65-F5344CB8AC3E}">
        <p14:creationId xmlns:p14="http://schemas.microsoft.com/office/powerpoint/2010/main" val="2784343958"/>
      </p:ext>
    </p:extLst>
  </p:cSld>
  <p:clrMapOvr>
    <a:masterClrMapping/>
  </p:clrMapOvr>
</p:sld>
</file>

<file path=ppt/theme/theme1.xml><?xml version="1.0" encoding="utf-8"?>
<a:theme xmlns:a="http://schemas.openxmlformats.org/drawingml/2006/main" name="Dividendi">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TM03457464[[fn=Dividendi]]</Template>
  <TotalTime>691</TotalTime>
  <Words>1473</Words>
  <Application>Microsoft Office PowerPoint</Application>
  <PresentationFormat>Widescreen</PresentationFormat>
  <Paragraphs>204</Paragraphs>
  <Slides>16</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16</vt:i4>
      </vt:variant>
    </vt:vector>
  </HeadingPairs>
  <TitlesOfParts>
    <vt:vector size="20" baseType="lpstr">
      <vt:lpstr>Calibri</vt:lpstr>
      <vt:lpstr>Gill Sans MT</vt:lpstr>
      <vt:lpstr>Wingdings 2</vt:lpstr>
      <vt:lpstr>Dividendi</vt:lpstr>
      <vt:lpstr>Ordine tsrm-pstrp di trapani bilancio Preventivo 2019</vt:lpstr>
      <vt:lpstr>Ordine tsrm-pstrp di trapani bilancio Preventivo 2019</vt:lpstr>
      <vt:lpstr>Ordine tsrm-pstrp di trapani bilancio Preventivo 2019</vt:lpstr>
      <vt:lpstr>Ordine tsrm-pstrp di trapani bilancio Preventivo 2019</vt:lpstr>
      <vt:lpstr>Ordine tsrm-pstrp di trapani bilancio Preventivo 2019</vt:lpstr>
      <vt:lpstr>Ordine tsrm-pstrp di trapani bilancio Preventivo 2019</vt:lpstr>
      <vt:lpstr>Ordine tsrm-pstrp di trapani bilancio Preventivo 2019</vt:lpstr>
      <vt:lpstr>Ordine tsrm-pstrp di trapani bilancio Preventivo 2019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Ordine tsrm-pstrp di trapani bilancio Preventivo 2019</dc:title>
  <dc:creator>luigi giacalone</dc:creator>
  <cp:lastModifiedBy>Utente Windows</cp:lastModifiedBy>
  <cp:revision>49</cp:revision>
  <dcterms:created xsi:type="dcterms:W3CDTF">2018-11-03T07:43:31Z</dcterms:created>
  <dcterms:modified xsi:type="dcterms:W3CDTF">2018-11-12T08:33:53Z</dcterms:modified>
</cp:coreProperties>
</file>