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4"/>
  </p:sldMasterIdLst>
  <p:notesMasterIdLst>
    <p:notesMasterId r:id="rId69"/>
  </p:notesMasterIdLst>
  <p:handoutMasterIdLst>
    <p:handoutMasterId r:id="rId70"/>
  </p:handoutMasterIdLst>
  <p:sldIdLst>
    <p:sldId id="286" r:id="rId5"/>
    <p:sldId id="292" r:id="rId6"/>
    <p:sldId id="296" r:id="rId7"/>
    <p:sldId id="355" r:id="rId8"/>
    <p:sldId id="258" r:id="rId9"/>
    <p:sldId id="300" r:id="rId10"/>
    <p:sldId id="301" r:id="rId11"/>
    <p:sldId id="269" r:id="rId12"/>
    <p:sldId id="279" r:id="rId13"/>
    <p:sldId id="357" r:id="rId14"/>
    <p:sldId id="277" r:id="rId15"/>
    <p:sldId id="305" r:id="rId16"/>
    <p:sldId id="309" r:id="rId17"/>
    <p:sldId id="310" r:id="rId18"/>
    <p:sldId id="289" r:id="rId19"/>
    <p:sldId id="311" r:id="rId20"/>
    <p:sldId id="312" r:id="rId21"/>
    <p:sldId id="313" r:id="rId22"/>
    <p:sldId id="314" r:id="rId23"/>
    <p:sldId id="315" r:id="rId24"/>
    <p:sldId id="280" r:id="rId25"/>
    <p:sldId id="316" r:id="rId26"/>
    <p:sldId id="317" r:id="rId27"/>
    <p:sldId id="318" r:id="rId28"/>
    <p:sldId id="319" r:id="rId29"/>
    <p:sldId id="290" r:id="rId30"/>
    <p:sldId id="321" r:id="rId31"/>
    <p:sldId id="320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07" r:id="rId46"/>
    <p:sldId id="350" r:id="rId47"/>
    <p:sldId id="351" r:id="rId48"/>
    <p:sldId id="352" r:id="rId49"/>
    <p:sldId id="353" r:id="rId50"/>
    <p:sldId id="354" r:id="rId51"/>
    <p:sldId id="306" r:id="rId52"/>
    <p:sldId id="358" r:id="rId53"/>
    <p:sldId id="359" r:id="rId54"/>
    <p:sldId id="304" r:id="rId55"/>
    <p:sldId id="331" r:id="rId56"/>
    <p:sldId id="332" r:id="rId57"/>
    <p:sldId id="333" r:id="rId58"/>
    <p:sldId id="273" r:id="rId59"/>
    <p:sldId id="334" r:id="rId60"/>
    <p:sldId id="308" r:id="rId61"/>
    <p:sldId id="336" r:id="rId62"/>
    <p:sldId id="324" r:id="rId63"/>
    <p:sldId id="325" r:id="rId64"/>
    <p:sldId id="328" r:id="rId65"/>
    <p:sldId id="329" r:id="rId66"/>
    <p:sldId id="330" r:id="rId67"/>
    <p:sldId id="291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849BD5-C1B8-41EB-89EC-C73015C33F50}">
          <p14:sldIdLst>
            <p14:sldId id="286"/>
            <p14:sldId id="292"/>
            <p14:sldId id="296"/>
            <p14:sldId id="355"/>
            <p14:sldId id="258"/>
            <p14:sldId id="300"/>
            <p14:sldId id="301"/>
            <p14:sldId id="269"/>
            <p14:sldId id="279"/>
            <p14:sldId id="357"/>
            <p14:sldId id="277"/>
            <p14:sldId id="305"/>
            <p14:sldId id="309"/>
            <p14:sldId id="310"/>
            <p14:sldId id="289"/>
            <p14:sldId id="311"/>
            <p14:sldId id="312"/>
            <p14:sldId id="313"/>
            <p14:sldId id="314"/>
            <p14:sldId id="315"/>
            <p14:sldId id="280"/>
            <p14:sldId id="316"/>
            <p14:sldId id="317"/>
            <p14:sldId id="318"/>
            <p14:sldId id="319"/>
            <p14:sldId id="290"/>
            <p14:sldId id="321"/>
            <p14:sldId id="320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07"/>
            <p14:sldId id="350"/>
            <p14:sldId id="351"/>
            <p14:sldId id="352"/>
            <p14:sldId id="353"/>
            <p14:sldId id="354"/>
            <p14:sldId id="306"/>
            <p14:sldId id="358"/>
            <p14:sldId id="359"/>
            <p14:sldId id="304"/>
            <p14:sldId id="331"/>
            <p14:sldId id="332"/>
            <p14:sldId id="333"/>
            <p14:sldId id="273"/>
            <p14:sldId id="334"/>
            <p14:sldId id="308"/>
            <p14:sldId id="336"/>
            <p14:sldId id="324"/>
            <p14:sldId id="325"/>
            <p14:sldId id="328"/>
            <p14:sldId id="329"/>
            <p14:sldId id="33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e Hehn" initials="LH" lastIdx="1" clrIdx="0">
    <p:extLst>
      <p:ext uri="{19B8F6BF-5375-455C-9EA6-DF929625EA0E}">
        <p15:presenceInfo xmlns:p15="http://schemas.microsoft.com/office/powerpoint/2012/main" userId="S-1-5-21-3913341985-1861192567-3216791759-15187" providerId="AD"/>
      </p:ext>
    </p:extLst>
  </p:cmAuthor>
  <p:cmAuthor id="2" name="Ulf Sonntag" initials="US" lastIdx="2" clrIdx="1">
    <p:extLst>
      <p:ext uri="{19B8F6BF-5375-455C-9EA6-DF929625EA0E}">
        <p15:presenceInfo xmlns:p15="http://schemas.microsoft.com/office/powerpoint/2012/main" userId="S::ulf.sonntag_nit-kiel.de#ext#@cambrabcn.onmicrosoft.com::99dd2d61-ba8d-4251-8559-c9d5e8e609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33"/>
    <a:srgbClr val="F5F0EB"/>
    <a:srgbClr val="B5C7A1"/>
    <a:srgbClr val="F1EBE6"/>
    <a:srgbClr val="F0F0E6"/>
    <a:srgbClr val="ECE6E1"/>
    <a:srgbClr val="E3DED1"/>
    <a:srgbClr val="DCDBB3"/>
    <a:srgbClr val="029676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0FE4B-F6BF-4AF3-A997-E7FD16202067}" v="30" dt="2021-07-19T12:36:41.117"/>
    <p1510:client id="{A310D047-20C4-4769-9D8A-95F86D1F473F}" v="9" dt="2021-05-31T11:13:13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5879" autoAdjust="0"/>
  </p:normalViewPr>
  <p:slideViewPr>
    <p:cSldViewPr snapToGrid="0" showGuides="1">
      <p:cViewPr varScale="1">
        <p:scale>
          <a:sx n="106" d="100"/>
          <a:sy n="106" d="100"/>
        </p:scale>
        <p:origin x="360" y="102"/>
      </p:cViewPr>
      <p:guideLst>
        <p:guide orient="horz" pos="1094"/>
        <p:guide pos="3840"/>
        <p:guide pos="7491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254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puljas" userId="S::mpuljas_dura.hr#ext#@cambrabcn.onmicrosoft.com::405a0253-e83b-4b75-8df3-147e88a23c64" providerId="AD" clId="Web-{A310D047-20C4-4769-9D8A-95F86D1F473F}"/>
    <pc:docChg chg="modSld">
      <pc:chgData name="mpuljas" userId="S::mpuljas_dura.hr#ext#@cambrabcn.onmicrosoft.com::405a0253-e83b-4b75-8df3-147e88a23c64" providerId="AD" clId="Web-{A310D047-20C4-4769-9D8A-95F86D1F473F}" dt="2021-05-31T11:13:13.917" v="8" actId="20577"/>
      <pc:docMkLst>
        <pc:docMk/>
      </pc:docMkLst>
      <pc:sldChg chg="modSp">
        <pc:chgData name="mpuljas" userId="S::mpuljas_dura.hr#ext#@cambrabcn.onmicrosoft.com::405a0253-e83b-4b75-8df3-147e88a23c64" providerId="AD" clId="Web-{A310D047-20C4-4769-9D8A-95F86D1F473F}" dt="2021-05-31T11:13:13.917" v="8" actId="20577"/>
        <pc:sldMkLst>
          <pc:docMk/>
          <pc:sldMk cId="3075854628" sldId="304"/>
        </pc:sldMkLst>
        <pc:spChg chg="mod">
          <ac:chgData name="mpuljas" userId="S::mpuljas_dura.hr#ext#@cambrabcn.onmicrosoft.com::405a0253-e83b-4b75-8df3-147e88a23c64" providerId="AD" clId="Web-{A310D047-20C4-4769-9D8A-95F86D1F473F}" dt="2021-05-31T11:13:13.917" v="8" actId="20577"/>
          <ac:spMkLst>
            <pc:docMk/>
            <pc:sldMk cId="3075854628" sldId="304"/>
            <ac:spMk id="2" creationId="{D020B218-D962-42B6-AB33-D3D08205AFB5}"/>
          </ac:spMkLst>
        </pc:spChg>
      </pc:sldChg>
    </pc:docChg>
  </pc:docChgLst>
  <pc:docChgLst>
    <pc:chgData name="Leonie Hehn" userId="S::lhehn@cambrabcn.cat::b8e76460-5925-4d6f-a21d-3be3248c78b6" providerId="AD" clId="Web-{3840FE4B-F6BF-4AF3-A997-E7FD16202067}"/>
    <pc:docChg chg="modSld">
      <pc:chgData name="Leonie Hehn" userId="S::lhehn@cambrabcn.cat::b8e76460-5925-4d6f-a21d-3be3248c78b6" providerId="AD" clId="Web-{3840FE4B-F6BF-4AF3-A997-E7FD16202067}" dt="2021-07-19T12:36:35.757" v="26" actId="20577"/>
      <pc:docMkLst>
        <pc:docMk/>
      </pc:docMkLst>
      <pc:sldChg chg="modSp">
        <pc:chgData name="Leonie Hehn" userId="S::lhehn@cambrabcn.cat::b8e76460-5925-4d6f-a21d-3be3248c78b6" providerId="AD" clId="Web-{3840FE4B-F6BF-4AF3-A997-E7FD16202067}" dt="2021-07-19T12:35:51.442" v="13" actId="20577"/>
        <pc:sldMkLst>
          <pc:docMk/>
          <pc:sldMk cId="1024360456" sldId="286"/>
        </pc:sldMkLst>
        <pc:spChg chg="mod">
          <ac:chgData name="Leonie Hehn" userId="S::lhehn@cambrabcn.cat::b8e76460-5925-4d6f-a21d-3be3248c78b6" providerId="AD" clId="Web-{3840FE4B-F6BF-4AF3-A997-E7FD16202067}" dt="2021-07-19T12:35:51.442" v="13" actId="20577"/>
          <ac:spMkLst>
            <pc:docMk/>
            <pc:sldMk cId="1024360456" sldId="286"/>
            <ac:spMk id="3" creationId="{00000000-0000-0000-0000-000000000000}"/>
          </ac:spMkLst>
        </pc:spChg>
      </pc:sldChg>
      <pc:sldChg chg="modSp">
        <pc:chgData name="Leonie Hehn" userId="S::lhehn@cambrabcn.cat::b8e76460-5925-4d6f-a21d-3be3248c78b6" providerId="AD" clId="Web-{3840FE4B-F6BF-4AF3-A997-E7FD16202067}" dt="2021-07-19T12:35:36.738" v="1" actId="20577"/>
        <pc:sldMkLst>
          <pc:docMk/>
          <pc:sldMk cId="54499954" sldId="292"/>
        </pc:sldMkLst>
        <pc:spChg chg="mod">
          <ac:chgData name="Leonie Hehn" userId="S::lhehn@cambrabcn.cat::b8e76460-5925-4d6f-a21d-3be3248c78b6" providerId="AD" clId="Web-{3840FE4B-F6BF-4AF3-A997-E7FD16202067}" dt="2021-07-19T12:35:36.738" v="1" actId="20577"/>
          <ac:spMkLst>
            <pc:docMk/>
            <pc:sldMk cId="54499954" sldId="292"/>
            <ac:spMk id="15" creationId="{F755E7E0-6019-0F46-9831-9A1CC78872A1}"/>
          </ac:spMkLst>
        </pc:spChg>
      </pc:sldChg>
      <pc:sldChg chg="modSp">
        <pc:chgData name="Leonie Hehn" userId="S::lhehn@cambrabcn.cat::b8e76460-5925-4d6f-a21d-3be3248c78b6" providerId="AD" clId="Web-{3840FE4B-F6BF-4AF3-A997-E7FD16202067}" dt="2021-07-19T12:36:35.757" v="26" actId="20577"/>
        <pc:sldMkLst>
          <pc:docMk/>
          <pc:sldMk cId="3075854628" sldId="304"/>
        </pc:sldMkLst>
        <pc:spChg chg="mod">
          <ac:chgData name="Leonie Hehn" userId="S::lhehn@cambrabcn.cat::b8e76460-5925-4d6f-a21d-3be3248c78b6" providerId="AD" clId="Web-{3840FE4B-F6BF-4AF3-A997-E7FD16202067}" dt="2021-07-19T12:36:35.757" v="26" actId="20577"/>
          <ac:spMkLst>
            <pc:docMk/>
            <pc:sldMk cId="3075854628" sldId="304"/>
            <ac:spMk id="2" creationId="{D020B218-D962-42B6-AB33-D3D08205AF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228E4-9181-4AF9-8935-0CABD745358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AF1BDE-871C-48FE-A4C1-D698A2FD9378}">
      <dgm:prSet custT="1"/>
      <dgm:spPr/>
      <dgm:t>
        <a:bodyPr/>
        <a:lstStyle/>
        <a:p>
          <a:pPr algn="ctr"/>
          <a:r>
            <a:rPr lang="en-US" sz="2400" b="1" dirty="0">
              <a:effectLst/>
            </a:rPr>
            <a:t>Not knowing where to begin</a:t>
          </a:r>
          <a:r>
            <a:rPr lang="en-US" sz="1800" dirty="0"/>
            <a:t>: </a:t>
          </a:r>
          <a:br>
            <a:rPr lang="en-US" sz="1800" dirty="0"/>
          </a:br>
          <a:r>
            <a:rPr lang="da-DK" sz="1800" dirty="0"/>
            <a:t>the whole topic of sustainability seems too big and overwhelming. </a:t>
          </a:r>
          <a:endParaRPr lang="en-US" sz="1800" dirty="0"/>
        </a:p>
      </dgm:t>
    </dgm:pt>
    <dgm:pt modelId="{5CE5629E-76BB-485C-9AE9-E8D2D110E733}" type="parTrans" cxnId="{AD5DDE72-8D5A-409C-A1FE-FE29B3A33694}">
      <dgm:prSet/>
      <dgm:spPr/>
      <dgm:t>
        <a:bodyPr/>
        <a:lstStyle/>
        <a:p>
          <a:pPr algn="ctr"/>
          <a:endParaRPr lang="en-US" sz="1800"/>
        </a:p>
      </dgm:t>
    </dgm:pt>
    <dgm:pt modelId="{A8E54DE7-7094-4E78-9FA7-8F40D97E4415}" type="sibTrans" cxnId="{AD5DDE72-8D5A-409C-A1FE-FE29B3A33694}">
      <dgm:prSet/>
      <dgm:spPr/>
      <dgm:t>
        <a:bodyPr/>
        <a:lstStyle/>
        <a:p>
          <a:pPr algn="ctr"/>
          <a:endParaRPr lang="en-US" sz="1800"/>
        </a:p>
      </dgm:t>
    </dgm:pt>
    <dgm:pt modelId="{30A9327C-38DF-45B8-8EDD-ACCA1EBEF8E1}">
      <dgm:prSet custT="1"/>
      <dgm:spPr/>
      <dgm:t>
        <a:bodyPr/>
        <a:lstStyle/>
        <a:p>
          <a:pPr algn="ctr"/>
          <a:r>
            <a:rPr lang="en-US" sz="2400" b="1" dirty="0">
              <a:effectLst/>
            </a:rPr>
            <a:t>Lack of time </a:t>
          </a:r>
          <a:br>
            <a:rPr lang="en-US" sz="2400" b="1" dirty="0">
              <a:effectLst/>
            </a:rPr>
          </a:br>
          <a:r>
            <a:rPr lang="en-US" sz="1800" dirty="0"/>
            <a:t>to dive into what is possible to do and what the benefit might be</a:t>
          </a:r>
        </a:p>
      </dgm:t>
    </dgm:pt>
    <dgm:pt modelId="{3CEFC82A-A2A4-467C-BDC8-4E1F1B16C474}" type="parTrans" cxnId="{A558E268-E090-46CF-84CB-215779CF1A0D}">
      <dgm:prSet/>
      <dgm:spPr/>
      <dgm:t>
        <a:bodyPr/>
        <a:lstStyle/>
        <a:p>
          <a:pPr algn="ctr"/>
          <a:endParaRPr lang="en-US" sz="1800"/>
        </a:p>
      </dgm:t>
    </dgm:pt>
    <dgm:pt modelId="{E324F54B-8EBE-4730-8A9D-A62DC82721F2}" type="sibTrans" cxnId="{A558E268-E090-46CF-84CB-215779CF1A0D}">
      <dgm:prSet/>
      <dgm:spPr/>
      <dgm:t>
        <a:bodyPr/>
        <a:lstStyle/>
        <a:p>
          <a:pPr algn="ctr"/>
          <a:endParaRPr lang="en-US" sz="1800"/>
        </a:p>
      </dgm:t>
    </dgm:pt>
    <dgm:pt modelId="{8FAF9B92-C42D-457E-8435-6EF0B964C81A}">
      <dgm:prSet custT="1"/>
      <dgm:spPr/>
      <dgm:t>
        <a:bodyPr/>
        <a:lstStyle/>
        <a:p>
          <a:pPr algn="ctr"/>
          <a:r>
            <a:rPr lang="en-US" sz="2400" b="1" dirty="0">
              <a:effectLst/>
            </a:rPr>
            <a:t>Financial resources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b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dirty="0"/>
            <a:t>especially now (Covid-19)</a:t>
          </a:r>
        </a:p>
      </dgm:t>
    </dgm:pt>
    <dgm:pt modelId="{1200F266-32CD-4AC7-ACE0-098087DD24D0}" type="parTrans" cxnId="{B90CCB9F-B3F9-45D1-9BF0-984E67A1B2C7}">
      <dgm:prSet/>
      <dgm:spPr/>
      <dgm:t>
        <a:bodyPr/>
        <a:lstStyle/>
        <a:p>
          <a:pPr algn="ctr"/>
          <a:endParaRPr lang="en-US" sz="1800"/>
        </a:p>
      </dgm:t>
    </dgm:pt>
    <dgm:pt modelId="{CEC42568-6BD8-4E45-BA63-76E678B98E8A}" type="sibTrans" cxnId="{B90CCB9F-B3F9-45D1-9BF0-984E67A1B2C7}">
      <dgm:prSet/>
      <dgm:spPr/>
      <dgm:t>
        <a:bodyPr/>
        <a:lstStyle/>
        <a:p>
          <a:pPr algn="ctr"/>
          <a:endParaRPr lang="en-US" sz="1800"/>
        </a:p>
      </dgm:t>
    </dgm:pt>
    <dgm:pt modelId="{AD20B4D8-9F14-4F01-A980-A36B44C6CEC3}">
      <dgm:prSet custT="1"/>
      <dgm:spPr/>
      <dgm:t>
        <a:bodyPr/>
        <a:lstStyle/>
        <a:p>
          <a:pPr algn="ctr"/>
          <a:r>
            <a:rPr lang="en-US" sz="2400" b="1" dirty="0">
              <a:effectLst/>
            </a:rPr>
            <a:t>Customers’ demands </a:t>
          </a:r>
          <a:br>
            <a:rPr lang="en-US" sz="2400" b="1" dirty="0">
              <a:effectLst/>
            </a:rPr>
          </a:br>
          <a:r>
            <a:rPr lang="en-US" sz="1800" dirty="0"/>
            <a:t>and marketing: </a:t>
          </a:r>
          <a:r>
            <a:rPr lang="da-DK" sz="1800" dirty="0"/>
            <a:t>guests are not willing to pay more for sustainable products or services</a:t>
          </a:r>
          <a:endParaRPr lang="en-US" sz="1800" dirty="0"/>
        </a:p>
      </dgm:t>
    </dgm:pt>
    <dgm:pt modelId="{09758183-A8E4-4295-B621-A7521B0454A4}" type="parTrans" cxnId="{CEC45C9D-9927-4030-8F72-B6727F96F87B}">
      <dgm:prSet/>
      <dgm:spPr/>
      <dgm:t>
        <a:bodyPr/>
        <a:lstStyle/>
        <a:p>
          <a:pPr algn="ctr"/>
          <a:endParaRPr lang="en-US" sz="1800"/>
        </a:p>
      </dgm:t>
    </dgm:pt>
    <dgm:pt modelId="{FCD07682-0523-4DDF-B493-13E2ABEC8B27}" type="sibTrans" cxnId="{CEC45C9D-9927-4030-8F72-B6727F96F87B}">
      <dgm:prSet/>
      <dgm:spPr/>
      <dgm:t>
        <a:bodyPr/>
        <a:lstStyle/>
        <a:p>
          <a:pPr algn="ctr"/>
          <a:endParaRPr lang="en-US" sz="1800"/>
        </a:p>
      </dgm:t>
    </dgm:pt>
    <dgm:pt modelId="{7620E85A-937B-4B43-87BF-4737F44781FD}">
      <dgm:prSet custT="1"/>
      <dgm:spPr/>
      <dgm:t>
        <a:bodyPr/>
        <a:lstStyle/>
        <a:p>
          <a:pPr algn="ctr"/>
          <a:r>
            <a:rPr lang="en-US" sz="2400" b="1" dirty="0">
              <a:effectLst/>
            </a:rPr>
            <a:t>Unclear regulatory framework</a:t>
          </a:r>
          <a:r>
            <a:rPr lang="en-US" sz="1800" dirty="0"/>
            <a:t>: </a:t>
          </a:r>
          <a:br>
            <a:rPr lang="en-US" sz="1800" dirty="0"/>
          </a:br>
          <a:r>
            <a:rPr lang="da-DK" sz="1800" dirty="0"/>
            <a:t>Government and local authorities must implement clear sustainable policies</a:t>
          </a:r>
          <a:endParaRPr lang="en-US" sz="1800" dirty="0"/>
        </a:p>
      </dgm:t>
    </dgm:pt>
    <dgm:pt modelId="{7D34FA5C-E3E4-48DC-91D6-18D0AC38FE5B}" type="parTrans" cxnId="{606AF6F8-6BA7-4BC8-8940-7E37C47673AA}">
      <dgm:prSet/>
      <dgm:spPr/>
      <dgm:t>
        <a:bodyPr/>
        <a:lstStyle/>
        <a:p>
          <a:pPr algn="ctr"/>
          <a:endParaRPr lang="en-US" sz="1800"/>
        </a:p>
      </dgm:t>
    </dgm:pt>
    <dgm:pt modelId="{42CB9D8B-B1C1-407B-802B-E18CF855ECA3}" type="sibTrans" cxnId="{606AF6F8-6BA7-4BC8-8940-7E37C47673AA}">
      <dgm:prSet/>
      <dgm:spPr/>
      <dgm:t>
        <a:bodyPr/>
        <a:lstStyle/>
        <a:p>
          <a:pPr algn="ctr"/>
          <a:endParaRPr lang="en-US" sz="1800"/>
        </a:p>
      </dgm:t>
    </dgm:pt>
    <dgm:pt modelId="{ABAC5A51-BC70-4DC2-B8EE-18E46182A986}" type="pres">
      <dgm:prSet presAssocID="{CBE228E4-9181-4AF9-8935-0CABD7453582}" presName="vert0" presStyleCnt="0">
        <dgm:presLayoutVars>
          <dgm:dir/>
          <dgm:animOne val="branch"/>
          <dgm:animLvl val="lvl"/>
        </dgm:presLayoutVars>
      </dgm:prSet>
      <dgm:spPr/>
    </dgm:pt>
    <dgm:pt modelId="{BC416290-7D06-4F5B-88B5-FABA042B206A}" type="pres">
      <dgm:prSet presAssocID="{88AF1BDE-871C-48FE-A4C1-D698A2FD9378}" presName="thickLine" presStyleLbl="alignNode1" presStyleIdx="0" presStyleCnt="5"/>
      <dgm:spPr/>
    </dgm:pt>
    <dgm:pt modelId="{62A821A5-EAFB-4983-8FB2-3DF542274374}" type="pres">
      <dgm:prSet presAssocID="{88AF1BDE-871C-48FE-A4C1-D698A2FD9378}" presName="horz1" presStyleCnt="0"/>
      <dgm:spPr/>
    </dgm:pt>
    <dgm:pt modelId="{6ADE4105-1C0F-4480-8557-B1195C85E0AE}" type="pres">
      <dgm:prSet presAssocID="{88AF1BDE-871C-48FE-A4C1-D698A2FD9378}" presName="tx1" presStyleLbl="revTx" presStyleIdx="0" presStyleCnt="5"/>
      <dgm:spPr/>
    </dgm:pt>
    <dgm:pt modelId="{E6D5D166-4CD9-4178-B364-44504EE352AA}" type="pres">
      <dgm:prSet presAssocID="{88AF1BDE-871C-48FE-A4C1-D698A2FD9378}" presName="vert1" presStyleCnt="0"/>
      <dgm:spPr/>
    </dgm:pt>
    <dgm:pt modelId="{B0A89FCA-CF9A-4564-BB55-A22A52F50515}" type="pres">
      <dgm:prSet presAssocID="{30A9327C-38DF-45B8-8EDD-ACCA1EBEF8E1}" presName="thickLine" presStyleLbl="alignNode1" presStyleIdx="1" presStyleCnt="5"/>
      <dgm:spPr/>
    </dgm:pt>
    <dgm:pt modelId="{DC0D7D32-A729-487F-8DB7-AC1CCDC6F1FC}" type="pres">
      <dgm:prSet presAssocID="{30A9327C-38DF-45B8-8EDD-ACCA1EBEF8E1}" presName="horz1" presStyleCnt="0"/>
      <dgm:spPr/>
    </dgm:pt>
    <dgm:pt modelId="{309FCB5A-AC28-4246-A326-89E58B1DD0A6}" type="pres">
      <dgm:prSet presAssocID="{30A9327C-38DF-45B8-8EDD-ACCA1EBEF8E1}" presName="tx1" presStyleLbl="revTx" presStyleIdx="1" presStyleCnt="5"/>
      <dgm:spPr/>
    </dgm:pt>
    <dgm:pt modelId="{EA7FE5D6-E656-415E-8E3F-C72BA993AEB5}" type="pres">
      <dgm:prSet presAssocID="{30A9327C-38DF-45B8-8EDD-ACCA1EBEF8E1}" presName="vert1" presStyleCnt="0"/>
      <dgm:spPr/>
    </dgm:pt>
    <dgm:pt modelId="{2C76DB7D-3343-47F2-9F8D-E4FDE63409A7}" type="pres">
      <dgm:prSet presAssocID="{8FAF9B92-C42D-457E-8435-6EF0B964C81A}" presName="thickLine" presStyleLbl="alignNode1" presStyleIdx="2" presStyleCnt="5"/>
      <dgm:spPr/>
    </dgm:pt>
    <dgm:pt modelId="{F19A7346-AC64-4A90-B3C2-F9520D7B122A}" type="pres">
      <dgm:prSet presAssocID="{8FAF9B92-C42D-457E-8435-6EF0B964C81A}" presName="horz1" presStyleCnt="0"/>
      <dgm:spPr/>
    </dgm:pt>
    <dgm:pt modelId="{7A343DCC-3E98-42DB-AD9C-CF5C78F1B5E9}" type="pres">
      <dgm:prSet presAssocID="{8FAF9B92-C42D-457E-8435-6EF0B964C81A}" presName="tx1" presStyleLbl="revTx" presStyleIdx="2" presStyleCnt="5"/>
      <dgm:spPr/>
    </dgm:pt>
    <dgm:pt modelId="{22B88171-6C3A-4CAA-B1F8-318BEE91A79E}" type="pres">
      <dgm:prSet presAssocID="{8FAF9B92-C42D-457E-8435-6EF0B964C81A}" presName="vert1" presStyleCnt="0"/>
      <dgm:spPr/>
    </dgm:pt>
    <dgm:pt modelId="{47066944-EB15-4F44-ACAF-5FB8448121AB}" type="pres">
      <dgm:prSet presAssocID="{AD20B4D8-9F14-4F01-A980-A36B44C6CEC3}" presName="thickLine" presStyleLbl="alignNode1" presStyleIdx="3" presStyleCnt="5"/>
      <dgm:spPr/>
    </dgm:pt>
    <dgm:pt modelId="{D9798F02-F2A5-44FC-9818-1769B257AD7A}" type="pres">
      <dgm:prSet presAssocID="{AD20B4D8-9F14-4F01-A980-A36B44C6CEC3}" presName="horz1" presStyleCnt="0"/>
      <dgm:spPr/>
    </dgm:pt>
    <dgm:pt modelId="{5421A1D5-B02F-48FC-992F-98DE2488C97A}" type="pres">
      <dgm:prSet presAssocID="{AD20B4D8-9F14-4F01-A980-A36B44C6CEC3}" presName="tx1" presStyleLbl="revTx" presStyleIdx="3" presStyleCnt="5"/>
      <dgm:spPr/>
    </dgm:pt>
    <dgm:pt modelId="{54D0EF00-BC8A-4D50-A4F5-0F67203C4076}" type="pres">
      <dgm:prSet presAssocID="{AD20B4D8-9F14-4F01-A980-A36B44C6CEC3}" presName="vert1" presStyleCnt="0"/>
      <dgm:spPr/>
    </dgm:pt>
    <dgm:pt modelId="{90FFAD41-63A7-4609-9FFB-6F2987A6AB91}" type="pres">
      <dgm:prSet presAssocID="{7620E85A-937B-4B43-87BF-4737F44781FD}" presName="thickLine" presStyleLbl="alignNode1" presStyleIdx="4" presStyleCnt="5"/>
      <dgm:spPr/>
    </dgm:pt>
    <dgm:pt modelId="{29E37593-EDA4-4A65-A591-C3A02408755F}" type="pres">
      <dgm:prSet presAssocID="{7620E85A-937B-4B43-87BF-4737F44781FD}" presName="horz1" presStyleCnt="0"/>
      <dgm:spPr/>
    </dgm:pt>
    <dgm:pt modelId="{F171D016-61AA-42A3-8245-CA94AE0CD7C9}" type="pres">
      <dgm:prSet presAssocID="{7620E85A-937B-4B43-87BF-4737F44781FD}" presName="tx1" presStyleLbl="revTx" presStyleIdx="4" presStyleCnt="5"/>
      <dgm:spPr/>
    </dgm:pt>
    <dgm:pt modelId="{5CB69ACC-8966-473D-A511-1D8C0565538F}" type="pres">
      <dgm:prSet presAssocID="{7620E85A-937B-4B43-87BF-4737F44781FD}" presName="vert1" presStyleCnt="0"/>
      <dgm:spPr/>
    </dgm:pt>
  </dgm:ptLst>
  <dgm:cxnLst>
    <dgm:cxn modelId="{31FB270C-4F4E-4097-9139-F5AF4BBCE843}" type="presOf" srcId="{CBE228E4-9181-4AF9-8935-0CABD7453582}" destId="{ABAC5A51-BC70-4DC2-B8EE-18E46182A986}" srcOrd="0" destOrd="0" presId="urn:microsoft.com/office/officeart/2008/layout/LinedList"/>
    <dgm:cxn modelId="{F2E90030-45E6-4336-94CF-A51FE692C3AC}" type="presOf" srcId="{30A9327C-38DF-45B8-8EDD-ACCA1EBEF8E1}" destId="{309FCB5A-AC28-4246-A326-89E58B1DD0A6}" srcOrd="0" destOrd="0" presId="urn:microsoft.com/office/officeart/2008/layout/LinedList"/>
    <dgm:cxn modelId="{96822F67-4C13-4EDC-8F99-76A5ED9B64B3}" type="presOf" srcId="{7620E85A-937B-4B43-87BF-4737F44781FD}" destId="{F171D016-61AA-42A3-8245-CA94AE0CD7C9}" srcOrd="0" destOrd="0" presId="urn:microsoft.com/office/officeart/2008/layout/LinedList"/>
    <dgm:cxn modelId="{A558E268-E090-46CF-84CB-215779CF1A0D}" srcId="{CBE228E4-9181-4AF9-8935-0CABD7453582}" destId="{30A9327C-38DF-45B8-8EDD-ACCA1EBEF8E1}" srcOrd="1" destOrd="0" parTransId="{3CEFC82A-A2A4-467C-BDC8-4E1F1B16C474}" sibTransId="{E324F54B-8EBE-4730-8A9D-A62DC82721F2}"/>
    <dgm:cxn modelId="{AD5DDE72-8D5A-409C-A1FE-FE29B3A33694}" srcId="{CBE228E4-9181-4AF9-8935-0CABD7453582}" destId="{88AF1BDE-871C-48FE-A4C1-D698A2FD9378}" srcOrd="0" destOrd="0" parTransId="{5CE5629E-76BB-485C-9AE9-E8D2D110E733}" sibTransId="{A8E54DE7-7094-4E78-9FA7-8F40D97E4415}"/>
    <dgm:cxn modelId="{CEC45C9D-9927-4030-8F72-B6727F96F87B}" srcId="{CBE228E4-9181-4AF9-8935-0CABD7453582}" destId="{AD20B4D8-9F14-4F01-A980-A36B44C6CEC3}" srcOrd="3" destOrd="0" parTransId="{09758183-A8E4-4295-B621-A7521B0454A4}" sibTransId="{FCD07682-0523-4DDF-B493-13E2ABEC8B27}"/>
    <dgm:cxn modelId="{B90CCB9F-B3F9-45D1-9BF0-984E67A1B2C7}" srcId="{CBE228E4-9181-4AF9-8935-0CABD7453582}" destId="{8FAF9B92-C42D-457E-8435-6EF0B964C81A}" srcOrd="2" destOrd="0" parTransId="{1200F266-32CD-4AC7-ACE0-098087DD24D0}" sibTransId="{CEC42568-6BD8-4E45-BA63-76E678B98E8A}"/>
    <dgm:cxn modelId="{85D149A6-D95C-4334-99A5-5CE9AB75C9E3}" type="presOf" srcId="{AD20B4D8-9F14-4F01-A980-A36B44C6CEC3}" destId="{5421A1D5-B02F-48FC-992F-98DE2488C97A}" srcOrd="0" destOrd="0" presId="urn:microsoft.com/office/officeart/2008/layout/LinedList"/>
    <dgm:cxn modelId="{AFF7A8A7-6C85-4EAE-A0CF-DA83BD837431}" type="presOf" srcId="{88AF1BDE-871C-48FE-A4C1-D698A2FD9378}" destId="{6ADE4105-1C0F-4480-8557-B1195C85E0AE}" srcOrd="0" destOrd="0" presId="urn:microsoft.com/office/officeart/2008/layout/LinedList"/>
    <dgm:cxn modelId="{6281DAEF-5CEB-415C-AFA1-1DE6F7698CD8}" type="presOf" srcId="{8FAF9B92-C42D-457E-8435-6EF0B964C81A}" destId="{7A343DCC-3E98-42DB-AD9C-CF5C78F1B5E9}" srcOrd="0" destOrd="0" presId="urn:microsoft.com/office/officeart/2008/layout/LinedList"/>
    <dgm:cxn modelId="{606AF6F8-6BA7-4BC8-8940-7E37C47673AA}" srcId="{CBE228E4-9181-4AF9-8935-0CABD7453582}" destId="{7620E85A-937B-4B43-87BF-4737F44781FD}" srcOrd="4" destOrd="0" parTransId="{7D34FA5C-E3E4-48DC-91D6-18D0AC38FE5B}" sibTransId="{42CB9D8B-B1C1-407B-802B-E18CF855ECA3}"/>
    <dgm:cxn modelId="{F15030F3-6A6F-4221-829A-46330F519045}" type="presParOf" srcId="{ABAC5A51-BC70-4DC2-B8EE-18E46182A986}" destId="{BC416290-7D06-4F5B-88B5-FABA042B206A}" srcOrd="0" destOrd="0" presId="urn:microsoft.com/office/officeart/2008/layout/LinedList"/>
    <dgm:cxn modelId="{F7C0525E-9602-4DEE-809A-90FBC45F84B7}" type="presParOf" srcId="{ABAC5A51-BC70-4DC2-B8EE-18E46182A986}" destId="{62A821A5-EAFB-4983-8FB2-3DF542274374}" srcOrd="1" destOrd="0" presId="urn:microsoft.com/office/officeart/2008/layout/LinedList"/>
    <dgm:cxn modelId="{D6AA2874-A842-4852-B200-77607BD9F810}" type="presParOf" srcId="{62A821A5-EAFB-4983-8FB2-3DF542274374}" destId="{6ADE4105-1C0F-4480-8557-B1195C85E0AE}" srcOrd="0" destOrd="0" presId="urn:microsoft.com/office/officeart/2008/layout/LinedList"/>
    <dgm:cxn modelId="{ACBB27CD-20F4-4833-9E58-2ADDCBD3912F}" type="presParOf" srcId="{62A821A5-EAFB-4983-8FB2-3DF542274374}" destId="{E6D5D166-4CD9-4178-B364-44504EE352AA}" srcOrd="1" destOrd="0" presId="urn:microsoft.com/office/officeart/2008/layout/LinedList"/>
    <dgm:cxn modelId="{A883C404-5FF7-4C13-BCEF-86AE763A427C}" type="presParOf" srcId="{ABAC5A51-BC70-4DC2-B8EE-18E46182A986}" destId="{B0A89FCA-CF9A-4564-BB55-A22A52F50515}" srcOrd="2" destOrd="0" presId="urn:microsoft.com/office/officeart/2008/layout/LinedList"/>
    <dgm:cxn modelId="{71CC0E3B-E83F-4B7C-AB64-E33F59196EE9}" type="presParOf" srcId="{ABAC5A51-BC70-4DC2-B8EE-18E46182A986}" destId="{DC0D7D32-A729-487F-8DB7-AC1CCDC6F1FC}" srcOrd="3" destOrd="0" presId="urn:microsoft.com/office/officeart/2008/layout/LinedList"/>
    <dgm:cxn modelId="{38CD24EB-7F95-46E5-ADE0-B1996CAFE488}" type="presParOf" srcId="{DC0D7D32-A729-487F-8DB7-AC1CCDC6F1FC}" destId="{309FCB5A-AC28-4246-A326-89E58B1DD0A6}" srcOrd="0" destOrd="0" presId="urn:microsoft.com/office/officeart/2008/layout/LinedList"/>
    <dgm:cxn modelId="{EB718DCF-AFC6-4FBF-A28A-FBC9CBF05A65}" type="presParOf" srcId="{DC0D7D32-A729-487F-8DB7-AC1CCDC6F1FC}" destId="{EA7FE5D6-E656-415E-8E3F-C72BA993AEB5}" srcOrd="1" destOrd="0" presId="urn:microsoft.com/office/officeart/2008/layout/LinedList"/>
    <dgm:cxn modelId="{64B18D8E-FC2C-4DFF-8225-CF6C76BBDB87}" type="presParOf" srcId="{ABAC5A51-BC70-4DC2-B8EE-18E46182A986}" destId="{2C76DB7D-3343-47F2-9F8D-E4FDE63409A7}" srcOrd="4" destOrd="0" presId="urn:microsoft.com/office/officeart/2008/layout/LinedList"/>
    <dgm:cxn modelId="{0CCCFD71-A3E4-4A17-B1C8-9BAF7115A2B9}" type="presParOf" srcId="{ABAC5A51-BC70-4DC2-B8EE-18E46182A986}" destId="{F19A7346-AC64-4A90-B3C2-F9520D7B122A}" srcOrd="5" destOrd="0" presId="urn:microsoft.com/office/officeart/2008/layout/LinedList"/>
    <dgm:cxn modelId="{E3DA7B0D-9EC4-406A-9DE2-4FA4DD152B67}" type="presParOf" srcId="{F19A7346-AC64-4A90-B3C2-F9520D7B122A}" destId="{7A343DCC-3E98-42DB-AD9C-CF5C78F1B5E9}" srcOrd="0" destOrd="0" presId="urn:microsoft.com/office/officeart/2008/layout/LinedList"/>
    <dgm:cxn modelId="{B7B794BC-F839-4198-8956-6BD2E204E49D}" type="presParOf" srcId="{F19A7346-AC64-4A90-B3C2-F9520D7B122A}" destId="{22B88171-6C3A-4CAA-B1F8-318BEE91A79E}" srcOrd="1" destOrd="0" presId="urn:microsoft.com/office/officeart/2008/layout/LinedList"/>
    <dgm:cxn modelId="{58CBBB8D-71DC-4A1D-B1CB-76E512038AE3}" type="presParOf" srcId="{ABAC5A51-BC70-4DC2-B8EE-18E46182A986}" destId="{47066944-EB15-4F44-ACAF-5FB8448121AB}" srcOrd="6" destOrd="0" presId="urn:microsoft.com/office/officeart/2008/layout/LinedList"/>
    <dgm:cxn modelId="{AE9EA7F8-7D2D-4EA1-96D7-2BE4FA175440}" type="presParOf" srcId="{ABAC5A51-BC70-4DC2-B8EE-18E46182A986}" destId="{D9798F02-F2A5-44FC-9818-1769B257AD7A}" srcOrd="7" destOrd="0" presId="urn:microsoft.com/office/officeart/2008/layout/LinedList"/>
    <dgm:cxn modelId="{9A007A25-4EDA-441C-92F0-2A0749BE557E}" type="presParOf" srcId="{D9798F02-F2A5-44FC-9818-1769B257AD7A}" destId="{5421A1D5-B02F-48FC-992F-98DE2488C97A}" srcOrd="0" destOrd="0" presId="urn:microsoft.com/office/officeart/2008/layout/LinedList"/>
    <dgm:cxn modelId="{85D8511F-29F6-4E3F-A61A-644FF092524D}" type="presParOf" srcId="{D9798F02-F2A5-44FC-9818-1769B257AD7A}" destId="{54D0EF00-BC8A-4D50-A4F5-0F67203C4076}" srcOrd="1" destOrd="0" presId="urn:microsoft.com/office/officeart/2008/layout/LinedList"/>
    <dgm:cxn modelId="{46D1F127-D716-4C61-AD0C-455DF7D5A718}" type="presParOf" srcId="{ABAC5A51-BC70-4DC2-B8EE-18E46182A986}" destId="{90FFAD41-63A7-4609-9FFB-6F2987A6AB91}" srcOrd="8" destOrd="0" presId="urn:microsoft.com/office/officeart/2008/layout/LinedList"/>
    <dgm:cxn modelId="{59922182-4D60-4455-8468-34DCA69DC2C0}" type="presParOf" srcId="{ABAC5A51-BC70-4DC2-B8EE-18E46182A986}" destId="{29E37593-EDA4-4A65-A591-C3A02408755F}" srcOrd="9" destOrd="0" presId="urn:microsoft.com/office/officeart/2008/layout/LinedList"/>
    <dgm:cxn modelId="{9EFC1CE6-8FA3-403A-8FA2-82479C9DA353}" type="presParOf" srcId="{29E37593-EDA4-4A65-A591-C3A02408755F}" destId="{F171D016-61AA-42A3-8245-CA94AE0CD7C9}" srcOrd="0" destOrd="0" presId="urn:microsoft.com/office/officeart/2008/layout/LinedList"/>
    <dgm:cxn modelId="{CE8FA673-5A77-41D3-893F-81507D27B396}" type="presParOf" srcId="{29E37593-EDA4-4A65-A591-C3A02408755F}" destId="{5CB69ACC-8966-473D-A511-1D8C056553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16290-7D06-4F5B-88B5-FABA042B206A}">
      <dsp:nvSpPr>
        <dsp:cNvPr id="0" name=""/>
        <dsp:cNvSpPr/>
      </dsp:nvSpPr>
      <dsp:spPr>
        <a:xfrm>
          <a:off x="0" y="478"/>
          <a:ext cx="108155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DE4105-1C0F-4480-8557-B1195C85E0AE}">
      <dsp:nvSpPr>
        <dsp:cNvPr id="0" name=""/>
        <dsp:cNvSpPr/>
      </dsp:nvSpPr>
      <dsp:spPr>
        <a:xfrm>
          <a:off x="0" y="478"/>
          <a:ext cx="10815554" cy="78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Not knowing where to begin</a:t>
          </a:r>
          <a:r>
            <a:rPr lang="en-US" sz="1800" kern="1200" dirty="0"/>
            <a:t>: </a:t>
          </a:r>
          <a:br>
            <a:rPr lang="en-US" sz="1800" kern="1200" dirty="0"/>
          </a:br>
          <a:r>
            <a:rPr lang="da-DK" sz="1800" kern="1200" dirty="0"/>
            <a:t>the whole topic of sustainability seems too big and overwhelming. </a:t>
          </a:r>
          <a:endParaRPr lang="en-US" sz="1800" kern="1200" dirty="0"/>
        </a:p>
      </dsp:txBody>
      <dsp:txXfrm>
        <a:off x="0" y="478"/>
        <a:ext cx="10815554" cy="783709"/>
      </dsp:txXfrm>
    </dsp:sp>
    <dsp:sp modelId="{B0A89FCA-CF9A-4564-BB55-A22A52F50515}">
      <dsp:nvSpPr>
        <dsp:cNvPr id="0" name=""/>
        <dsp:cNvSpPr/>
      </dsp:nvSpPr>
      <dsp:spPr>
        <a:xfrm>
          <a:off x="0" y="784187"/>
          <a:ext cx="10815554" cy="0"/>
        </a:xfrm>
        <a:prstGeom prst="line">
          <a:avLst/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2700" cap="flat" cmpd="sng" algn="in">
          <a:solidFill>
            <a:schemeClr val="accent2">
              <a:hueOff val="-220674"/>
              <a:satOff val="105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9FCB5A-AC28-4246-A326-89E58B1DD0A6}">
      <dsp:nvSpPr>
        <dsp:cNvPr id="0" name=""/>
        <dsp:cNvSpPr/>
      </dsp:nvSpPr>
      <dsp:spPr>
        <a:xfrm>
          <a:off x="0" y="784187"/>
          <a:ext cx="10815554" cy="78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Lack of time </a:t>
          </a:r>
          <a:br>
            <a:rPr lang="en-US" sz="2400" b="1" kern="1200" dirty="0">
              <a:effectLst/>
            </a:rPr>
          </a:br>
          <a:r>
            <a:rPr lang="en-US" sz="1800" kern="1200" dirty="0"/>
            <a:t>to dive into what is possible to do and what the benefit might be</a:t>
          </a:r>
        </a:p>
      </dsp:txBody>
      <dsp:txXfrm>
        <a:off x="0" y="784187"/>
        <a:ext cx="10815554" cy="783709"/>
      </dsp:txXfrm>
    </dsp:sp>
    <dsp:sp modelId="{2C76DB7D-3343-47F2-9F8D-E4FDE63409A7}">
      <dsp:nvSpPr>
        <dsp:cNvPr id="0" name=""/>
        <dsp:cNvSpPr/>
      </dsp:nvSpPr>
      <dsp:spPr>
        <a:xfrm>
          <a:off x="0" y="1567896"/>
          <a:ext cx="10815554" cy="0"/>
        </a:xfrm>
        <a:prstGeom prst="line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in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343DCC-3E98-42DB-AD9C-CF5C78F1B5E9}">
      <dsp:nvSpPr>
        <dsp:cNvPr id="0" name=""/>
        <dsp:cNvSpPr/>
      </dsp:nvSpPr>
      <dsp:spPr>
        <a:xfrm>
          <a:off x="0" y="1567896"/>
          <a:ext cx="10815554" cy="78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Financial resources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b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kern="1200" dirty="0"/>
            <a:t>especially now (Covid-19)</a:t>
          </a:r>
        </a:p>
      </dsp:txBody>
      <dsp:txXfrm>
        <a:off x="0" y="1567896"/>
        <a:ext cx="10815554" cy="783709"/>
      </dsp:txXfrm>
    </dsp:sp>
    <dsp:sp modelId="{47066944-EB15-4F44-ACAF-5FB8448121AB}">
      <dsp:nvSpPr>
        <dsp:cNvPr id="0" name=""/>
        <dsp:cNvSpPr/>
      </dsp:nvSpPr>
      <dsp:spPr>
        <a:xfrm>
          <a:off x="0" y="2351605"/>
          <a:ext cx="10815554" cy="0"/>
        </a:xfrm>
        <a:prstGeom prst="line">
          <a:avLst/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2700" cap="flat" cmpd="sng" algn="in">
          <a:solidFill>
            <a:schemeClr val="accent2">
              <a:hueOff val="-662022"/>
              <a:satOff val="3164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21A1D5-B02F-48FC-992F-98DE2488C97A}">
      <dsp:nvSpPr>
        <dsp:cNvPr id="0" name=""/>
        <dsp:cNvSpPr/>
      </dsp:nvSpPr>
      <dsp:spPr>
        <a:xfrm>
          <a:off x="0" y="2351605"/>
          <a:ext cx="10815554" cy="78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Customers’ demands </a:t>
          </a:r>
          <a:br>
            <a:rPr lang="en-US" sz="2400" b="1" kern="1200" dirty="0">
              <a:effectLst/>
            </a:rPr>
          </a:br>
          <a:r>
            <a:rPr lang="en-US" sz="1800" kern="1200" dirty="0"/>
            <a:t>and marketing: </a:t>
          </a:r>
          <a:r>
            <a:rPr lang="da-DK" sz="1800" kern="1200" dirty="0"/>
            <a:t>guests are not willing to pay more for sustainable products or services</a:t>
          </a:r>
          <a:endParaRPr lang="en-US" sz="1800" kern="1200" dirty="0"/>
        </a:p>
      </dsp:txBody>
      <dsp:txXfrm>
        <a:off x="0" y="2351605"/>
        <a:ext cx="10815554" cy="783709"/>
      </dsp:txXfrm>
    </dsp:sp>
    <dsp:sp modelId="{90FFAD41-63A7-4609-9FFB-6F2987A6AB91}">
      <dsp:nvSpPr>
        <dsp:cNvPr id="0" name=""/>
        <dsp:cNvSpPr/>
      </dsp:nvSpPr>
      <dsp:spPr>
        <a:xfrm>
          <a:off x="0" y="3135314"/>
          <a:ext cx="10815554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in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71D016-61AA-42A3-8245-CA94AE0CD7C9}">
      <dsp:nvSpPr>
        <dsp:cNvPr id="0" name=""/>
        <dsp:cNvSpPr/>
      </dsp:nvSpPr>
      <dsp:spPr>
        <a:xfrm>
          <a:off x="0" y="3135314"/>
          <a:ext cx="10815554" cy="78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Unclear regulatory framework</a:t>
          </a:r>
          <a:r>
            <a:rPr lang="en-US" sz="1800" kern="1200" dirty="0"/>
            <a:t>: </a:t>
          </a:r>
          <a:br>
            <a:rPr lang="en-US" sz="1800" kern="1200" dirty="0"/>
          </a:br>
          <a:r>
            <a:rPr lang="da-DK" sz="1800" kern="1200" dirty="0"/>
            <a:t>Government and local authorities must implement clear sustainable policies</a:t>
          </a:r>
          <a:endParaRPr lang="en-US" sz="1800" kern="1200" dirty="0"/>
        </a:p>
      </dsp:txBody>
      <dsp:txXfrm>
        <a:off x="0" y="3135314"/>
        <a:ext cx="10815554" cy="78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4827-0058-40F6-8188-DCD2A69AE56B}" type="datetimeFigureOut">
              <a:rPr lang="ca-ES" smtClean="0"/>
              <a:t>19/7/2021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5B455-C004-4C6A-BE02-F4BF01B70B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694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10E98-B25B-42A1-8E9E-E768FB94B004}" type="datetimeFigureOut">
              <a:rPr lang="ca-ES" smtClean="0"/>
              <a:t>19/7/2021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93D67-DD12-4CDE-BF92-C1E19DE837A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248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6929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321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4518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767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377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45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3943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928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085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4730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04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0535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394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5226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3751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7080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5576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765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640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0184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8890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155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7374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6900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0044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4938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634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/</a:t>
            </a:r>
            <a:r>
              <a:rPr lang="de-DE"/>
              <a:t>if?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3986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2277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6380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951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9777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890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192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0061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49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2496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6109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16536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4593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1259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95484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55820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76780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58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04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09024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1800" b="0" i="0" dirty="0">
                <a:effectLst/>
                <a:latin typeface="Franklin Gothic Book" panose="020B0503020102020204" pitchFamily="34" charset="0"/>
              </a:rPr>
              <a:t>Mighty Networks is an online community platform which has similar functions to other social media platforms like Facebook</a:t>
            </a:r>
            <a:r>
              <a:rPr lang="en-GB" sz="1800" b="0" i="0" dirty="0">
                <a:effectLst/>
                <a:latin typeface="Calibri Light" panose="020F0302020204030204" pitchFamily="34" charset="0"/>
              </a:rPr>
              <a:t> </a:t>
            </a:r>
            <a:r>
              <a:rPr lang="en-GB" sz="1800" b="0" i="0" dirty="0">
                <a:effectLst/>
                <a:latin typeface="Franklin Gothic Book" panose="020B0503020102020204" pitchFamily="34" charset="0"/>
              </a:rPr>
              <a:t>function “groups</a:t>
            </a:r>
            <a:r>
              <a:rPr lang="en-GB" sz="1800" b="0" i="0" dirty="0">
                <a:effectLst/>
                <a:latin typeface="Calibri Light" panose="020F0302020204030204" pitchFamily="34" charset="0"/>
              </a:rPr>
              <a:t>”. </a:t>
            </a:r>
            <a:r>
              <a:rPr lang="en-GB" sz="1800" b="0" i="0" dirty="0">
                <a:effectLst/>
                <a:latin typeface="Franklin Gothic Book" panose="020B0503020102020204" pitchFamily="34" charset="0"/>
              </a:rPr>
              <a:t>It focuses on driving engagement of members and building a community.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60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2103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10 international online working group</a:t>
            </a:r>
            <a:r>
              <a:rPr lang="et-EE" sz="1200" b="1" dirty="0"/>
              <a:t>s</a:t>
            </a:r>
            <a:r>
              <a:rPr lang="en-US" sz="1200" b="1" dirty="0"/>
              <a:t> </a:t>
            </a:r>
            <a:r>
              <a:rPr lang="en-US" sz="1200" dirty="0"/>
              <a:t>composed of tourism SMEs and other stakeholders on a certain topic.  </a:t>
            </a:r>
            <a:endParaRPr lang="et-EE" sz="1200" dirty="0"/>
          </a:p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61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84243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8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Working</a:t>
            </a:r>
            <a:r>
              <a:rPr lang="et-EE" sz="18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</a:t>
            </a:r>
            <a:r>
              <a:rPr lang="et-EE" sz="18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group</a:t>
            </a:r>
            <a:r>
              <a:rPr lang="et-EE" sz="18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</a:t>
            </a:r>
            <a:r>
              <a:rPr lang="et-EE" sz="18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topics</a:t>
            </a:r>
            <a:r>
              <a:rPr lang="et-EE" sz="18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62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86372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63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3772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64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8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866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0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224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93D67-DD12-4CDE-BF92-C1E19DE837AA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793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747" y="1218008"/>
            <a:ext cx="9911622" cy="1078625"/>
          </a:xfrm>
        </p:spPr>
        <p:txBody>
          <a:bodyPr/>
          <a:lstStyle>
            <a:lvl1pPr>
              <a:defRPr sz="3600">
                <a:solidFill>
                  <a:srgbClr val="29593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747" y="2737626"/>
            <a:ext cx="10178322" cy="2285492"/>
          </a:xfrm>
        </p:spPr>
        <p:txBody>
          <a:bodyPr/>
          <a:lstStyle>
            <a:lvl1pPr>
              <a:defRPr sz="1800">
                <a:solidFill>
                  <a:srgbClr val="295933"/>
                </a:solidFill>
              </a:defRPr>
            </a:lvl1pPr>
            <a:lvl2pPr>
              <a:defRPr sz="1800">
                <a:solidFill>
                  <a:srgbClr val="295933"/>
                </a:solidFill>
              </a:defRPr>
            </a:lvl2pPr>
            <a:lvl3pPr>
              <a:defRPr>
                <a:solidFill>
                  <a:srgbClr val="295933"/>
                </a:solidFill>
              </a:defRPr>
            </a:lvl3pPr>
            <a:lvl4pPr>
              <a:defRPr>
                <a:solidFill>
                  <a:srgbClr val="295933"/>
                </a:solidFill>
              </a:defRPr>
            </a:lvl4pPr>
            <a:lvl5pPr>
              <a:defRPr>
                <a:solidFill>
                  <a:srgbClr val="295933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DA1033-AE2E-394A-9DCA-4EDC75DED1A8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Tourban</a:t>
            </a:r>
            <a:r>
              <a:rPr lang="en-US" dirty="0"/>
              <a:t> Project Presentation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233721-AA97-CC42-BC00-F48C2AFAB024}"/>
              </a:ext>
            </a:extLst>
          </p:cNvPr>
          <p:cNvSpPr txBox="1">
            <a:spLocks/>
          </p:cNvSpPr>
          <p:nvPr userDrawn="1"/>
        </p:nvSpPr>
        <p:spPr>
          <a:xfrm>
            <a:off x="227679" y="636270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CBE60-2158-D045-9B7E-5D442CDAB9D5}" type="datetime3">
              <a:rPr lang="da-DK" smtClean="0"/>
              <a:t>19.07.2021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9593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797">
          <p15:clr>
            <a:srgbClr val="FBAE40"/>
          </p15:clr>
        </p15:guide>
        <p15:guide id="3" orient="horz" pos="14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B5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791" y="1079106"/>
            <a:ext cx="10318418" cy="3975494"/>
          </a:xfrm>
        </p:spPr>
        <p:txBody>
          <a:bodyPr anchor="ctr">
            <a:noAutofit/>
          </a:bodyPr>
          <a:lstStyle>
            <a:lvl1pPr algn="ctr">
              <a:lnSpc>
                <a:spcPts val="8200"/>
              </a:lnSpc>
              <a:defRPr sz="8000" spc="0" baseline="0">
                <a:solidFill>
                  <a:srgbClr val="29593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73313" y="5344000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 cap="none" spc="0" baseline="0">
                <a:solidFill>
                  <a:srgbClr val="2959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2087136-FC5C-DF4F-A972-668265842D91}"/>
              </a:ext>
            </a:extLst>
          </p:cNvPr>
          <p:cNvSpPr txBox="1">
            <a:spLocks/>
          </p:cNvSpPr>
          <p:nvPr userDrawn="1"/>
        </p:nvSpPr>
        <p:spPr>
          <a:xfrm>
            <a:off x="227679" y="636270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4F4C15-FAFF-5847-8564-C79C0DF3060E}" type="datetime3">
              <a:rPr lang="da-DK" smtClean="0">
                <a:solidFill>
                  <a:schemeClr val="bg1"/>
                </a:solidFill>
              </a:rPr>
              <a:t>19.07.2021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8A5E912-161C-FB4B-9215-329CAE9F31E1}"/>
              </a:ext>
            </a:extLst>
          </p:cNvPr>
          <p:cNvSpPr txBox="1">
            <a:spLocks/>
          </p:cNvSpPr>
          <p:nvPr userDrawn="1"/>
        </p:nvSpPr>
        <p:spPr>
          <a:xfrm>
            <a:off x="4038599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Tourban</a:t>
            </a:r>
            <a:r>
              <a:rPr lang="en-US" dirty="0">
                <a:solidFill>
                  <a:schemeClr val="bg1"/>
                </a:solidFill>
              </a:rPr>
              <a:t> Project Presentation</a:t>
            </a:r>
          </a:p>
        </p:txBody>
      </p:sp>
      <p:pic>
        <p:nvPicPr>
          <p:cNvPr id="17" name="Imagen 8">
            <a:extLst>
              <a:ext uri="{FF2B5EF4-FFF2-40B4-BE49-F238E27FC236}">
                <a16:creationId xmlns:a16="http://schemas.microsoft.com/office/drawing/2014/main" id="{790C0B6B-9B43-AE44-9F27-615A59C89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0881" y="295521"/>
            <a:ext cx="1589291" cy="436449"/>
          </a:xfrm>
          <a:prstGeom prst="rect">
            <a:avLst/>
          </a:prstGeom>
        </p:spPr>
      </p:pic>
      <p:pic>
        <p:nvPicPr>
          <p:cNvPr id="18" name="Imagen 8">
            <a:extLst>
              <a:ext uri="{FF2B5EF4-FFF2-40B4-BE49-F238E27FC236}">
                <a16:creationId xmlns:a16="http://schemas.microsoft.com/office/drawing/2014/main" id="{0E96AF94-F10D-4745-9479-4E540D1BEF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16" y="280382"/>
            <a:ext cx="2024550" cy="46478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7A10BB-5CDB-D44E-AE92-B6B884CEC777}"/>
              </a:ext>
            </a:extLst>
          </p:cNvPr>
          <p:cNvSpPr txBox="1">
            <a:spLocks/>
          </p:cNvSpPr>
          <p:nvPr userDrawn="1"/>
        </p:nvSpPr>
        <p:spPr>
          <a:xfrm>
            <a:off x="9580450" y="6365366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rgbClr val="F5F0EB"/>
                </a:solidFill>
              </a:rPr>
              <a:pPr/>
              <a:t>‹Nº›</a:t>
            </a:fld>
            <a:endParaRPr lang="en-US" dirty="0">
              <a:solidFill>
                <a:srgbClr val="F5F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de título">
    <p:bg>
      <p:bgPr>
        <a:solidFill>
          <a:srgbClr val="B5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791" y="1079106"/>
            <a:ext cx="10318418" cy="3975494"/>
          </a:xfrm>
        </p:spPr>
        <p:txBody>
          <a:bodyPr anchor="ctr">
            <a:noAutofit/>
          </a:bodyPr>
          <a:lstStyle>
            <a:lvl1pPr algn="ctr">
              <a:lnSpc>
                <a:spcPts val="8200"/>
              </a:lnSpc>
              <a:defRPr sz="8000" spc="0" baseline="0">
                <a:solidFill>
                  <a:srgbClr val="29593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73313" y="5344000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 cap="none" spc="0" baseline="0">
                <a:solidFill>
                  <a:srgbClr val="2959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FC71F-1732-854C-8785-2B831D06E757}"/>
              </a:ext>
            </a:extLst>
          </p:cNvPr>
          <p:cNvSpPr txBox="1">
            <a:spLocks/>
          </p:cNvSpPr>
          <p:nvPr userDrawn="1"/>
        </p:nvSpPr>
        <p:spPr>
          <a:xfrm>
            <a:off x="227679" y="636270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rgbClr val="F5F0EB"/>
                </a:solidFill>
              </a:rPr>
              <a:t>18.12.2020</a:t>
            </a:r>
            <a:endParaRPr lang="en-US" dirty="0">
              <a:solidFill>
                <a:srgbClr val="F5F0E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E726-95E3-7148-A939-C29D8A25A21F}"/>
              </a:ext>
            </a:extLst>
          </p:cNvPr>
          <p:cNvSpPr txBox="1">
            <a:spLocks/>
          </p:cNvSpPr>
          <p:nvPr userDrawn="1"/>
        </p:nvSpPr>
        <p:spPr>
          <a:xfrm>
            <a:off x="4038599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5F0EB"/>
                </a:solidFill>
              </a:rPr>
              <a:t>Tourban</a:t>
            </a:r>
            <a:r>
              <a:rPr lang="en-US" dirty="0">
                <a:solidFill>
                  <a:srgbClr val="F5F0EB"/>
                </a:solidFill>
              </a:rPr>
              <a:t> Project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47FE7-FCBD-8B47-8BEB-CF8AC9BB6B25}"/>
              </a:ext>
            </a:extLst>
          </p:cNvPr>
          <p:cNvSpPr txBox="1">
            <a:spLocks/>
          </p:cNvSpPr>
          <p:nvPr userDrawn="1"/>
        </p:nvSpPr>
        <p:spPr>
          <a:xfrm>
            <a:off x="9580450" y="6365366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rgbClr val="F5F0EB"/>
                </a:solidFill>
              </a:rPr>
              <a:pPr/>
              <a:t>‹Nº›</a:t>
            </a:fld>
            <a:endParaRPr lang="en-US" dirty="0">
              <a:solidFill>
                <a:srgbClr val="F5F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518" y="1226667"/>
            <a:ext cx="10191096" cy="1492132"/>
          </a:xfrm>
        </p:spPr>
        <p:txBody>
          <a:bodyPr/>
          <a:lstStyle>
            <a:lvl1pPr>
              <a:defRPr sz="3600" spc="0">
                <a:solidFill>
                  <a:srgbClr val="29593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9218" y="2748962"/>
            <a:ext cx="4800600" cy="2644140"/>
          </a:xfrm>
        </p:spPr>
        <p:txBody>
          <a:bodyPr/>
          <a:lstStyle>
            <a:lvl1pPr>
              <a:defRPr sz="1800">
                <a:solidFill>
                  <a:srgbClr val="295933"/>
                </a:solidFill>
              </a:defRPr>
            </a:lvl1pPr>
            <a:lvl2pPr>
              <a:defRPr sz="1800">
                <a:solidFill>
                  <a:srgbClr val="295933"/>
                </a:solidFill>
              </a:defRPr>
            </a:lvl2pPr>
            <a:lvl3pPr>
              <a:defRPr>
                <a:solidFill>
                  <a:srgbClr val="295933"/>
                </a:solidFill>
              </a:defRPr>
            </a:lvl3pPr>
            <a:lvl4pPr>
              <a:defRPr>
                <a:solidFill>
                  <a:srgbClr val="295933"/>
                </a:solidFill>
              </a:defRPr>
            </a:lvl4pPr>
            <a:lvl5pPr>
              <a:defRPr>
                <a:solidFill>
                  <a:srgbClr val="295933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748962"/>
            <a:ext cx="4800600" cy="2644140"/>
          </a:xfrm>
        </p:spPr>
        <p:txBody>
          <a:bodyPr/>
          <a:lstStyle>
            <a:lvl1pPr>
              <a:defRPr sz="1800">
                <a:solidFill>
                  <a:srgbClr val="295933"/>
                </a:solidFill>
              </a:defRPr>
            </a:lvl1pPr>
            <a:lvl2pPr>
              <a:defRPr sz="1800">
                <a:solidFill>
                  <a:srgbClr val="295933"/>
                </a:solidFill>
              </a:defRPr>
            </a:lvl2pPr>
            <a:lvl3pPr>
              <a:defRPr>
                <a:solidFill>
                  <a:srgbClr val="295933"/>
                </a:solidFill>
              </a:defRPr>
            </a:lvl3pPr>
            <a:lvl4pPr>
              <a:defRPr>
                <a:solidFill>
                  <a:srgbClr val="295933"/>
                </a:solidFill>
              </a:defRPr>
            </a:lvl4pPr>
            <a:lvl5pPr>
              <a:defRPr>
                <a:solidFill>
                  <a:srgbClr val="295933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7679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3055" y="249837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25241" y="249837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7679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98C7D-112C-E247-A803-0F66CC098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139" y="1221664"/>
            <a:ext cx="10191096" cy="1492132"/>
          </a:xfrm>
        </p:spPr>
        <p:txBody>
          <a:bodyPr/>
          <a:lstStyle>
            <a:lvl1pPr>
              <a:defRPr spc="0">
                <a:solidFill>
                  <a:srgbClr val="29593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5E45FD-EB26-954F-8537-E8BD49EC25E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37139" y="3459640"/>
            <a:ext cx="4800600" cy="2644140"/>
          </a:xfrm>
        </p:spPr>
        <p:txBody>
          <a:bodyPr/>
          <a:lstStyle>
            <a:lvl1pPr>
              <a:defRPr sz="1800">
                <a:solidFill>
                  <a:srgbClr val="295933"/>
                </a:solidFill>
              </a:defRPr>
            </a:lvl1pPr>
            <a:lvl2pPr>
              <a:defRPr sz="1800">
                <a:solidFill>
                  <a:srgbClr val="295933"/>
                </a:solidFill>
              </a:defRPr>
            </a:lvl2pPr>
            <a:lvl3pPr>
              <a:defRPr>
                <a:solidFill>
                  <a:srgbClr val="295933"/>
                </a:solidFill>
              </a:defRPr>
            </a:lvl3pPr>
            <a:lvl4pPr>
              <a:defRPr>
                <a:solidFill>
                  <a:srgbClr val="295933"/>
                </a:solidFill>
              </a:defRPr>
            </a:lvl4pPr>
            <a:lvl5pPr>
              <a:defRPr>
                <a:solidFill>
                  <a:srgbClr val="295933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048DB75-A91B-0846-BAE1-BCF8E4D796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8595" y="3459640"/>
            <a:ext cx="4800600" cy="2644140"/>
          </a:xfrm>
        </p:spPr>
        <p:txBody>
          <a:bodyPr/>
          <a:lstStyle>
            <a:lvl1pPr>
              <a:defRPr>
                <a:solidFill>
                  <a:srgbClr val="295933"/>
                </a:solidFill>
              </a:defRPr>
            </a:lvl1pPr>
            <a:lvl2pPr>
              <a:defRPr>
                <a:solidFill>
                  <a:srgbClr val="295933"/>
                </a:solidFill>
              </a:defRPr>
            </a:lvl2pPr>
            <a:lvl3pPr>
              <a:defRPr>
                <a:solidFill>
                  <a:srgbClr val="295933"/>
                </a:solidFill>
              </a:defRPr>
            </a:lvl3pPr>
            <a:lvl4pPr>
              <a:defRPr>
                <a:solidFill>
                  <a:srgbClr val="295933"/>
                </a:solidFill>
              </a:defRPr>
            </a:lvl4pPr>
            <a:lvl5pPr>
              <a:defRPr>
                <a:solidFill>
                  <a:srgbClr val="295933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65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7679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7679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solidFill>
          <a:srgbClr val="F5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AE0F4E5-C56E-B247-8C89-3D632F99DF7A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rgbClr val="295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2959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8404" y="684529"/>
            <a:ext cx="3092115" cy="8775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0" baseline="0">
                <a:solidFill>
                  <a:srgbClr val="F5F0EB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525779"/>
            <a:ext cx="5932869" cy="4800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88405" y="1886807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rgbClr val="F5F0E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7385E66-0F92-B042-A4F3-4D85F923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679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DC2667A6-2523-E744-8364-ED33A5B0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354C10A-D1F0-2249-A271-D30F6FB2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</p:spPr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4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cabezado de sección">
    <p:bg>
      <p:bgPr>
        <a:solidFill>
          <a:srgbClr val="295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67DFCA-57C7-564C-9D42-63D497096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791" y="1203797"/>
            <a:ext cx="10318418" cy="3975494"/>
          </a:xfrm>
        </p:spPr>
        <p:txBody>
          <a:bodyPr anchor="ctr">
            <a:noAutofit/>
          </a:bodyPr>
          <a:lstStyle>
            <a:lvl1pPr algn="ctr">
              <a:lnSpc>
                <a:spcPts val="8200"/>
              </a:lnSpc>
              <a:defRPr sz="8000" spc="0" baseline="0">
                <a:solidFill>
                  <a:srgbClr val="F5F0EB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4A6888-002C-F849-A363-5026019DE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73313" y="5468692"/>
            <a:ext cx="8045373" cy="55803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0" i="0" cap="none" spc="0" baseline="0">
                <a:solidFill>
                  <a:srgbClr val="F5F0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6CB25E-25E7-8140-9F3B-A78D13F47E00}"/>
              </a:ext>
            </a:extLst>
          </p:cNvPr>
          <p:cNvSpPr txBox="1">
            <a:spLocks/>
          </p:cNvSpPr>
          <p:nvPr userDrawn="1"/>
        </p:nvSpPr>
        <p:spPr>
          <a:xfrm>
            <a:off x="227679" y="636270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C390F4-8DEE-8946-B348-7C8EE12EE3A4}" type="datetime3">
              <a:rPr lang="da-DK" smtClean="0">
                <a:solidFill>
                  <a:srgbClr val="F5F0EB"/>
                </a:solidFill>
              </a:rPr>
              <a:t>19.07.2021</a:t>
            </a:fld>
            <a:endParaRPr lang="en-US" dirty="0">
              <a:solidFill>
                <a:srgbClr val="F5F0EB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CECC77-BFC5-CF46-84AC-2BE9F26BB557}"/>
              </a:ext>
            </a:extLst>
          </p:cNvPr>
          <p:cNvSpPr txBox="1">
            <a:spLocks/>
          </p:cNvSpPr>
          <p:nvPr userDrawn="1"/>
        </p:nvSpPr>
        <p:spPr>
          <a:xfrm>
            <a:off x="4038599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5F0EB"/>
                </a:solidFill>
              </a:rPr>
              <a:t>Tourban</a:t>
            </a:r>
            <a:r>
              <a:rPr lang="en-US" dirty="0">
                <a:solidFill>
                  <a:srgbClr val="F5F0EB"/>
                </a:solidFill>
              </a:rPr>
              <a:t> Project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C554C-25C0-7C43-81C6-1B60A7D3EC3D}"/>
              </a:ext>
            </a:extLst>
          </p:cNvPr>
          <p:cNvSpPr txBox="1">
            <a:spLocks/>
          </p:cNvSpPr>
          <p:nvPr userDrawn="1"/>
        </p:nvSpPr>
        <p:spPr>
          <a:xfrm>
            <a:off x="9580450" y="6365366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rgbClr val="F5F0EB"/>
                </a:solidFill>
              </a:rPr>
              <a:pPr/>
              <a:t>‹Nº›</a:t>
            </a:fld>
            <a:endParaRPr lang="en-US" dirty="0">
              <a:solidFill>
                <a:srgbClr val="F5F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7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0878" y="295521"/>
            <a:ext cx="1589297" cy="4364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749" y="1226668"/>
            <a:ext cx="99116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989" y="2731500"/>
            <a:ext cx="10178322" cy="228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9593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E9A28F94-712C-354D-A60B-1B1C142D221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25" y="280382"/>
            <a:ext cx="2028133" cy="464780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42938D6-F3B6-DF4A-B37C-A92441C1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7679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959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BA71FEE-D73D-994E-804D-D8FFBE15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593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7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8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0" baseline="0">
          <a:solidFill>
            <a:srgbClr val="2959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2959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rgbClr val="2959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959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2959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2959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6992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1979">
          <p15:clr>
            <a:srgbClr val="F26B43"/>
          </p15:clr>
        </p15:guide>
        <p15:guide id="6" orient="horz" pos="845">
          <p15:clr>
            <a:srgbClr val="F26B43"/>
          </p15:clr>
        </p15:guide>
        <p15:guide id="7" orient="horz" pos="1457">
          <p15:clr>
            <a:srgbClr val="F26B43"/>
          </p15:clr>
        </p15:guide>
        <p15:guide id="8" orient="horz" pos="1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png"/><Relationship Id="rId7" Type="http://schemas.openxmlformats.org/officeDocument/2006/relationships/hyperlink" Target="https://www.linkedin.com/company/tourba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urban6" TargetMode="External"/><Relationship Id="rId5" Type="http://schemas.openxmlformats.org/officeDocument/2006/relationships/hyperlink" Target="https://www.facebook.com/TourbanEU" TargetMode="External"/><Relationship Id="rId4" Type="http://schemas.openxmlformats.org/officeDocument/2006/relationships/hyperlink" Target="https://community.tourban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sercontent.one/wp/www.tourban.eu/wp-content/uploads/2021/04/Tourban-D1.2-eManual-Sustainable-urban-tourism-for-cities-and-SME-managers-16.04.21-def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hyperlink" Target="http://eur-lex.europa.eu/legal-content/EN/TXT/?uri=CELEX:32003H0361&amp;locale=en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hyperlink" Target="http://ec.europa.eu/growth/tools-databases/SME-Wizard/" TargetMode="External"/><Relationship Id="rId4" Type="http://schemas.openxmlformats.org/officeDocument/2006/relationships/hyperlink" Target="file:///C:\Users\lhehn\Downloads\sme_definition_user_guide_en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tourban.eu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ban.e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tourban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tourban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8168E0B8-D99F-2348-9FDF-7286317694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5317" y="3429000"/>
            <a:ext cx="8045373" cy="1492827"/>
          </a:xfrm>
        </p:spPr>
        <p:txBody>
          <a:bodyPr>
            <a:noAutofit/>
          </a:bodyPr>
          <a:lstStyle/>
          <a:p>
            <a:r>
              <a:rPr lang="en-GB" sz="4000" b="1" dirty="0">
                <a:ea typeface="+mj-ea"/>
                <a:cs typeface="+mj-cs"/>
              </a:rPr>
              <a:t>Training Kit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4294967295"/>
          </p:nvPr>
        </p:nvSpPr>
        <p:spPr>
          <a:xfrm>
            <a:off x="10704513" y="6375400"/>
            <a:ext cx="1487487" cy="3460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Billede 10" descr="Et billede, der indeholder tegning, plade&#10;&#10;Automatisk genereret beskrivelse">
            <a:extLst>
              <a:ext uri="{FF2B5EF4-FFF2-40B4-BE49-F238E27FC236}">
                <a16:creationId xmlns:a16="http://schemas.microsoft.com/office/drawing/2014/main" id="{A082E978-F483-B145-A3CF-E25C698A9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836" y="753849"/>
            <a:ext cx="8922327" cy="2048317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F9690912-01F4-0042-9AC4-5590AB7428BE}"/>
              </a:ext>
            </a:extLst>
          </p:cNvPr>
          <p:cNvCxnSpPr/>
          <p:nvPr/>
        </p:nvCxnSpPr>
        <p:spPr>
          <a:xfrm>
            <a:off x="5410199" y="5382769"/>
            <a:ext cx="1371600" cy="0"/>
          </a:xfrm>
          <a:prstGeom prst="line">
            <a:avLst/>
          </a:prstGeom>
          <a:ln w="50800" cap="flat">
            <a:solidFill>
              <a:srgbClr val="F5F0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55826BF6-3872-F840-B77E-F74B43FB0CDD}"/>
              </a:ext>
            </a:extLst>
          </p:cNvPr>
          <p:cNvSpPr/>
          <p:nvPr/>
        </p:nvSpPr>
        <p:spPr>
          <a:xfrm>
            <a:off x="4300154" y="5723971"/>
            <a:ext cx="3583032" cy="331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0"/>
              </a:lnSpc>
              <a:spcBef>
                <a:spcPct val="0"/>
              </a:spcBef>
            </a:pPr>
            <a:r>
              <a:rPr lang="en-GB" sz="1600" dirty="0">
                <a:solidFill>
                  <a:srgbClr val="F5F0EB"/>
                </a:solidFill>
              </a:rPr>
              <a:t>ULF SONNTAG| NIT, KIEL </a:t>
            </a:r>
            <a:r>
              <a:rPr lang="en-GB" sz="1600" dirty="0"/>
              <a:t>| 28.05</a:t>
            </a:r>
            <a:r>
              <a:rPr lang="da-DK" sz="1600" dirty="0">
                <a:solidFill>
                  <a:srgbClr val="F5F0EB"/>
                </a:solidFill>
              </a:rPr>
              <a:t>.2021</a:t>
            </a:r>
            <a:endParaRPr lang="ca-ES" sz="1600" dirty="0">
              <a:solidFill>
                <a:srgbClr val="F5F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6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139" y="997202"/>
            <a:ext cx="10191096" cy="627129"/>
          </a:xfrm>
        </p:spPr>
        <p:txBody>
          <a:bodyPr>
            <a:normAutofit/>
          </a:bodyPr>
          <a:lstStyle/>
          <a:p>
            <a:r>
              <a:rPr lang="pt-BR" sz="3200" dirty="0" err="1"/>
              <a:t>How</a:t>
            </a:r>
            <a:r>
              <a:rPr lang="pt-BR" sz="3200" dirty="0"/>
              <a:t> </a:t>
            </a:r>
            <a:r>
              <a:rPr lang="pt-BR" sz="3200" dirty="0" err="1"/>
              <a:t>can</a:t>
            </a:r>
            <a:r>
              <a:rPr lang="pt-BR" sz="3200" dirty="0"/>
              <a:t> I </a:t>
            </a:r>
            <a:r>
              <a:rPr lang="pt-BR" sz="3200" dirty="0" err="1"/>
              <a:t>stay</a:t>
            </a:r>
            <a:r>
              <a:rPr lang="pt-BR" sz="3200" dirty="0"/>
              <a:t> </a:t>
            </a:r>
            <a:r>
              <a:rPr lang="pt-BR" sz="3200" dirty="0" err="1"/>
              <a:t>informed</a:t>
            </a:r>
            <a:r>
              <a:rPr lang="pt-BR" sz="3200" dirty="0"/>
              <a:t>?</a:t>
            </a:r>
            <a:endParaRPr lang="ca-ES" sz="3200" dirty="0"/>
          </a:p>
        </p:txBody>
      </p:sp>
      <p:pic>
        <p:nvPicPr>
          <p:cNvPr id="24" name="Imagen 8">
            <a:extLst>
              <a:ext uri="{FF2B5EF4-FFF2-40B4-BE49-F238E27FC236}">
                <a16:creationId xmlns:a16="http://schemas.microsoft.com/office/drawing/2014/main" id="{790FB162-1C6C-44FE-A98F-66A0FF2C7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05151" y="280382"/>
            <a:ext cx="1589297" cy="394713"/>
          </a:xfrm>
          <a:prstGeom prst="rect">
            <a:avLst/>
          </a:prstGeom>
        </p:spPr>
      </p:pic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AACF3AA5-2B6F-47D3-AC71-A165C893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00214"/>
            <a:ext cx="10647362" cy="4675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Joining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Tourban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: </a:t>
            </a:r>
            <a:r>
              <a:rPr lang="es-ES" dirty="0">
                <a:hlinkClick r:id="rId4"/>
              </a:rPr>
              <a:t>https://community.tourban.eu/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Tourban</a:t>
            </a:r>
            <a:r>
              <a:rPr lang="es-ES" dirty="0"/>
              <a:t> social media </a:t>
            </a:r>
            <a:r>
              <a:rPr lang="es-ES" dirty="0" err="1"/>
              <a:t>channels</a:t>
            </a:r>
            <a:r>
              <a:rPr lang="es-ES" dirty="0"/>
              <a:t>: </a:t>
            </a:r>
          </a:p>
          <a:p>
            <a:pPr marL="810895">
              <a:buFont typeface="Courier New" panose="02070309020205020404" pitchFamily="49" charset="0"/>
              <a:buChar char="o"/>
            </a:pPr>
            <a:r>
              <a:rPr lang="es-ES" dirty="0"/>
              <a:t>Facebook: </a:t>
            </a:r>
            <a:r>
              <a:rPr lang="es-ES" dirty="0">
                <a:hlinkClick r:id="rId5"/>
              </a:rPr>
              <a:t>https://www.facebook.com/TourbanEU</a:t>
            </a:r>
            <a:endParaRPr lang="es-ES" dirty="0"/>
          </a:p>
          <a:p>
            <a:pPr marL="810895">
              <a:buFont typeface="Courier New" panose="02070309020205020404" pitchFamily="49" charset="0"/>
              <a:buChar char="o"/>
            </a:pPr>
            <a:r>
              <a:rPr lang="es-ES" dirty="0"/>
              <a:t>Twitter: </a:t>
            </a:r>
            <a:r>
              <a:rPr lang="es-ES" dirty="0">
                <a:hlinkClick r:id="rId6"/>
              </a:rPr>
              <a:t>https://twitter.com/Tourban6</a:t>
            </a:r>
            <a:endParaRPr lang="es-ES" dirty="0"/>
          </a:p>
          <a:p>
            <a:pPr marL="810895">
              <a:buFont typeface="Courier New" panose="02070309020205020404" pitchFamily="49" charset="0"/>
              <a:buChar char="o"/>
            </a:pPr>
            <a:r>
              <a:rPr lang="es-ES" dirty="0"/>
              <a:t>LinkedIn: </a:t>
            </a:r>
            <a:r>
              <a:rPr lang="es-ES" dirty="0">
                <a:hlinkClick r:id="rId7"/>
              </a:rPr>
              <a:t>https://www.linkedin.com/company/tourban/</a:t>
            </a:r>
            <a:endParaRPr lang="es-ES" dirty="0"/>
          </a:p>
          <a:p>
            <a:pPr marL="810895">
              <a:buFont typeface="Courier New" panose="02070309020205020404" pitchFamily="49" charset="0"/>
              <a:buChar char="o"/>
            </a:pPr>
            <a:endParaRPr lang="es-ES" dirty="0"/>
          </a:p>
          <a:p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local </a:t>
            </a:r>
            <a:r>
              <a:rPr lang="es-ES" dirty="0" err="1"/>
              <a:t>contact</a:t>
            </a:r>
            <a:r>
              <a:rPr lang="es-ES" dirty="0"/>
              <a:t> </a:t>
            </a:r>
            <a:r>
              <a:rPr lang="es-ES" dirty="0" err="1"/>
              <a:t>point</a:t>
            </a:r>
            <a:r>
              <a:rPr lang="es-ES" dirty="0"/>
              <a:t> (</a:t>
            </a:r>
            <a:r>
              <a:rPr lang="es-ES" dirty="0" err="1"/>
              <a:t>Tourban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partner</a:t>
            </a:r>
            <a:r>
              <a:rPr lang="es-ES" dirty="0"/>
              <a:t>)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i="1" dirty="0">
                <a:solidFill>
                  <a:srgbClr val="FF0000"/>
                </a:solidFill>
              </a:rPr>
              <a:t>INSERT NAME OF PARTNER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DD5BC1-164B-4544-81FC-076571850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FEDB87-00D1-4ABD-BBDD-0ADA8EE1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57551" y="432782"/>
            <a:ext cx="1589297" cy="3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747" y="1255362"/>
            <a:ext cx="10369054" cy="812725"/>
          </a:xfrm>
        </p:spPr>
        <p:txBody>
          <a:bodyPr>
            <a:normAutofit/>
          </a:bodyPr>
          <a:lstStyle/>
          <a:p>
            <a:r>
              <a:rPr lang="en-GB" dirty="0"/>
              <a:t>WP 2.1 </a:t>
            </a:r>
            <a:r>
              <a:rPr lang="de-DE" dirty="0"/>
              <a:t>LINK </a:t>
            </a:r>
            <a:r>
              <a:rPr lang="en-US" dirty="0"/>
              <a:t>to other work packages</a:t>
            </a:r>
            <a:endParaRPr lang="ca-ES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1650474" y="233118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WP 1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C0E330F-CA0F-44C3-9FB8-D4C2591751E4}"/>
              </a:ext>
            </a:extLst>
          </p:cNvPr>
          <p:cNvCxnSpPr/>
          <p:nvPr/>
        </p:nvCxnSpPr>
        <p:spPr>
          <a:xfrm>
            <a:off x="839788" y="6237288"/>
            <a:ext cx="1026001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7F5FD0E-028B-4696-85B0-FBCFE4FE00C0}"/>
              </a:ext>
            </a:extLst>
          </p:cNvPr>
          <p:cNvSpPr txBox="1"/>
          <p:nvPr/>
        </p:nvSpPr>
        <p:spPr>
          <a:xfrm>
            <a:off x="5747988" y="586795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EE3BE77-A1F0-4344-B75E-E74C731A1E43}"/>
              </a:ext>
            </a:extLst>
          </p:cNvPr>
          <p:cNvGrpSpPr/>
          <p:nvPr/>
        </p:nvGrpSpPr>
        <p:grpSpPr>
          <a:xfrm>
            <a:off x="839788" y="2827887"/>
            <a:ext cx="2317397" cy="312828"/>
            <a:chOff x="802706" y="994691"/>
            <a:chExt cx="2317397" cy="1911367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4C425D8-8263-4B0B-97B3-D0022872B6E2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hteck: abgerundete Ecken 4">
              <a:extLst>
                <a:ext uri="{FF2B5EF4-FFF2-40B4-BE49-F238E27FC236}">
                  <a16:creationId xmlns:a16="http://schemas.microsoft.com/office/drawing/2014/main" id="{D873C877-441E-40F3-B33F-179C4BD266CB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Secondary data collection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82CBF37-FD2E-493F-AABB-08FA09F6DDFC}"/>
              </a:ext>
            </a:extLst>
          </p:cNvPr>
          <p:cNvGrpSpPr/>
          <p:nvPr/>
        </p:nvGrpSpPr>
        <p:grpSpPr>
          <a:xfrm>
            <a:off x="970551" y="3221898"/>
            <a:ext cx="2317397" cy="312828"/>
            <a:chOff x="802706" y="994691"/>
            <a:chExt cx="2317397" cy="1911367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33501608-9781-4F9F-98A1-5AD83A52BDD6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hteck: abgerundete Ecken 4">
              <a:extLst>
                <a:ext uri="{FF2B5EF4-FFF2-40B4-BE49-F238E27FC236}">
                  <a16:creationId xmlns:a16="http://schemas.microsoft.com/office/drawing/2014/main" id="{0245AFBE-F18E-4021-9DAA-8EC25C23CC56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Interviews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984747A-5CF9-4D02-BCAD-D1FB99EED0B4}"/>
              </a:ext>
            </a:extLst>
          </p:cNvPr>
          <p:cNvGrpSpPr/>
          <p:nvPr/>
        </p:nvGrpSpPr>
        <p:grpSpPr>
          <a:xfrm>
            <a:off x="1194669" y="3613672"/>
            <a:ext cx="2317397" cy="312828"/>
            <a:chOff x="802706" y="994691"/>
            <a:chExt cx="2317397" cy="1911367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D89C42BB-FD03-45A2-8594-5319EB7E83DF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hteck: abgerundete Ecken 4">
              <a:extLst>
                <a:ext uri="{FF2B5EF4-FFF2-40B4-BE49-F238E27FC236}">
                  <a16:creationId xmlns:a16="http://schemas.microsoft.com/office/drawing/2014/main" id="{8CDF04FB-2423-4FB5-9F6E-9CBFC0EDBF75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Focus groups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3F36A29-0C62-4DB9-8BBD-4C0058467C63}"/>
              </a:ext>
            </a:extLst>
          </p:cNvPr>
          <p:cNvGrpSpPr/>
          <p:nvPr/>
        </p:nvGrpSpPr>
        <p:grpSpPr>
          <a:xfrm>
            <a:off x="1391892" y="4020916"/>
            <a:ext cx="2317397" cy="312828"/>
            <a:chOff x="802706" y="994691"/>
            <a:chExt cx="2317397" cy="1911367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D8C3D79F-E035-4890-9874-2A5AB1B9BCD9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hteck: abgerundete Ecken 4">
              <a:extLst>
                <a:ext uri="{FF2B5EF4-FFF2-40B4-BE49-F238E27FC236}">
                  <a16:creationId xmlns:a16="http://schemas.microsoft.com/office/drawing/2014/main" id="{D02DBD19-0C86-4384-BE92-E2FD31404F9B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Best practices</a:t>
              </a:r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71F585AF-3D40-4112-B88D-D86B69D04773}"/>
              </a:ext>
            </a:extLst>
          </p:cNvPr>
          <p:cNvSpPr/>
          <p:nvPr/>
        </p:nvSpPr>
        <p:spPr>
          <a:xfrm>
            <a:off x="4707002" y="2826714"/>
            <a:ext cx="1703295" cy="1588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/>
              <a:t>TRAININGS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2105D20-7622-48E0-BEC3-F1B0F08BD428}"/>
              </a:ext>
            </a:extLst>
          </p:cNvPr>
          <p:cNvCxnSpPr>
            <a:cxnSpLocks/>
            <a:stCxn id="20" idx="3"/>
            <a:endCxn id="5" idx="1"/>
          </p:cNvCxnSpPr>
          <p:nvPr/>
        </p:nvCxnSpPr>
        <p:spPr>
          <a:xfrm>
            <a:off x="3157185" y="2984301"/>
            <a:ext cx="1799259" cy="7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B0C9A21B-8DFA-47E9-B382-D86DA1F1FC4E}"/>
              </a:ext>
            </a:extLst>
          </p:cNvPr>
          <p:cNvCxnSpPr>
            <a:cxnSpLocks/>
            <a:stCxn id="32" idx="3"/>
            <a:endCxn id="5" idx="2"/>
          </p:cNvCxnSpPr>
          <p:nvPr/>
        </p:nvCxnSpPr>
        <p:spPr>
          <a:xfrm>
            <a:off x="3287948" y="3378312"/>
            <a:ext cx="1419054" cy="24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8830CB7C-8AB8-4D25-882F-8CEE260AE6DD}"/>
              </a:ext>
            </a:extLst>
          </p:cNvPr>
          <p:cNvCxnSpPr>
            <a:cxnSpLocks/>
            <a:stCxn id="35" idx="3"/>
            <a:endCxn id="5" idx="2"/>
          </p:cNvCxnSpPr>
          <p:nvPr/>
        </p:nvCxnSpPr>
        <p:spPr>
          <a:xfrm flipV="1">
            <a:off x="3512066" y="3620871"/>
            <a:ext cx="1194936" cy="14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28A1413-79DF-4309-81DE-2BEB09191D9B}"/>
              </a:ext>
            </a:extLst>
          </p:cNvPr>
          <p:cNvCxnSpPr>
            <a:cxnSpLocks/>
            <a:stCxn id="53" idx="3"/>
            <a:endCxn id="5" idx="3"/>
          </p:cNvCxnSpPr>
          <p:nvPr/>
        </p:nvCxnSpPr>
        <p:spPr>
          <a:xfrm flipV="1">
            <a:off x="3861689" y="4182424"/>
            <a:ext cx="1094755" cy="520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EFDE44E-F51B-476F-9395-8CD921E2F83A}"/>
              </a:ext>
            </a:extLst>
          </p:cNvPr>
          <p:cNvGrpSpPr/>
          <p:nvPr/>
        </p:nvGrpSpPr>
        <p:grpSpPr>
          <a:xfrm>
            <a:off x="1544292" y="4433253"/>
            <a:ext cx="2317397" cy="539183"/>
            <a:chOff x="802706" y="994691"/>
            <a:chExt cx="2317397" cy="1911367"/>
          </a:xfrm>
        </p:grpSpPr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BF5E2805-EC93-41C0-9242-6E0F82393BB3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chteck: abgerundete Ecken 4">
              <a:extLst>
                <a:ext uri="{FF2B5EF4-FFF2-40B4-BE49-F238E27FC236}">
                  <a16:creationId xmlns:a16="http://schemas.microsoft.com/office/drawing/2014/main" id="{5103E4EF-243F-4181-8619-72242E4A8AD3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the inventory of certificates / labels</a:t>
              </a:r>
            </a:p>
          </p:txBody>
        </p:sp>
      </p:grp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0458FF6F-86D6-4785-8ED4-B06FB7C3CD9A}"/>
              </a:ext>
            </a:extLst>
          </p:cNvPr>
          <p:cNvCxnSpPr>
            <a:cxnSpLocks/>
            <a:stCxn id="38" idx="3"/>
            <a:endCxn id="5" idx="3"/>
          </p:cNvCxnSpPr>
          <p:nvPr/>
        </p:nvCxnSpPr>
        <p:spPr>
          <a:xfrm>
            <a:off x="3709289" y="4177330"/>
            <a:ext cx="1247155" cy="5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16288D65-8831-4EB1-939C-FA6BBEBB729C}"/>
              </a:ext>
            </a:extLst>
          </p:cNvPr>
          <p:cNvSpPr txBox="1"/>
          <p:nvPr/>
        </p:nvSpPr>
        <p:spPr>
          <a:xfrm>
            <a:off x="6776811" y="230488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WP 2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61AF850D-A67E-4771-9DF7-A15898A9D94A}"/>
              </a:ext>
            </a:extLst>
          </p:cNvPr>
          <p:cNvGrpSpPr/>
          <p:nvPr/>
        </p:nvGrpSpPr>
        <p:grpSpPr>
          <a:xfrm>
            <a:off x="7776431" y="3229097"/>
            <a:ext cx="2317397" cy="312828"/>
            <a:chOff x="802706" y="994691"/>
            <a:chExt cx="2317397" cy="1911367"/>
          </a:xfrm>
        </p:grpSpPr>
        <p:sp>
          <p:nvSpPr>
            <p:cNvPr id="61" name="Rechteck: abgerundete Ecken 60">
              <a:extLst>
                <a:ext uri="{FF2B5EF4-FFF2-40B4-BE49-F238E27FC236}">
                  <a16:creationId xmlns:a16="http://schemas.microsoft.com/office/drawing/2014/main" id="{588E7B18-0090-40D7-8C84-68F0BB4296F5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hteck: abgerundete Ecken 4">
              <a:extLst>
                <a:ext uri="{FF2B5EF4-FFF2-40B4-BE49-F238E27FC236}">
                  <a16:creationId xmlns:a16="http://schemas.microsoft.com/office/drawing/2014/main" id="{74822727-F4E4-4D22-A422-462ACEB1112F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Peer to peer services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09B79FD-0D05-4EF8-B6CE-5C0DC4F5C1F1}"/>
              </a:ext>
            </a:extLst>
          </p:cNvPr>
          <p:cNvGrpSpPr/>
          <p:nvPr/>
        </p:nvGrpSpPr>
        <p:grpSpPr>
          <a:xfrm>
            <a:off x="6801415" y="2808093"/>
            <a:ext cx="3292413" cy="332622"/>
            <a:chOff x="802706" y="994691"/>
            <a:chExt cx="2317397" cy="1911367"/>
          </a:xfrm>
        </p:grpSpPr>
        <p:sp>
          <p:nvSpPr>
            <p:cNvPr id="64" name="Rechteck: abgerundete Ecken 63">
              <a:extLst>
                <a:ext uri="{FF2B5EF4-FFF2-40B4-BE49-F238E27FC236}">
                  <a16:creationId xmlns:a16="http://schemas.microsoft.com/office/drawing/2014/main" id="{DA284884-B7E8-4487-A866-2A3E51A1820D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echteck: abgerundete Ecken 4">
              <a:extLst>
                <a:ext uri="{FF2B5EF4-FFF2-40B4-BE49-F238E27FC236}">
                  <a16:creationId xmlns:a16="http://schemas.microsoft.com/office/drawing/2014/main" id="{47B76A2D-0D22-4DDE-9E84-BA778F0638AD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50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/>
                <a:t>Online Communities</a:t>
              </a:r>
            </a:p>
          </p:txBody>
        </p:sp>
      </p:grp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A3E51672-D945-4155-B336-F2DC1F7E38FB}"/>
              </a:ext>
            </a:extLst>
          </p:cNvPr>
          <p:cNvCxnSpPr>
            <a:cxnSpLocks/>
            <a:stCxn id="5" idx="6"/>
            <a:endCxn id="61" idx="1"/>
          </p:cNvCxnSpPr>
          <p:nvPr/>
        </p:nvCxnSpPr>
        <p:spPr>
          <a:xfrm flipV="1">
            <a:off x="6410297" y="3385511"/>
            <a:ext cx="1366134" cy="23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DA3A90D1-111B-4176-AFD5-6EFFE9E850B9}"/>
              </a:ext>
            </a:extLst>
          </p:cNvPr>
          <p:cNvCxnSpPr>
            <a:cxnSpLocks/>
            <a:stCxn id="5" idx="7"/>
            <a:endCxn id="64" idx="1"/>
          </p:cNvCxnSpPr>
          <p:nvPr/>
        </p:nvCxnSpPr>
        <p:spPr>
          <a:xfrm flipV="1">
            <a:off x="6160855" y="2974404"/>
            <a:ext cx="640560" cy="8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302881DD-1A75-4ADE-A48C-3AA18CDF1396}"/>
              </a:ext>
            </a:extLst>
          </p:cNvPr>
          <p:cNvGrpSpPr/>
          <p:nvPr/>
        </p:nvGrpSpPr>
        <p:grpSpPr>
          <a:xfrm>
            <a:off x="6863908" y="4467517"/>
            <a:ext cx="3229921" cy="861826"/>
            <a:chOff x="802706" y="994691"/>
            <a:chExt cx="2317397" cy="1911367"/>
          </a:xfrm>
          <a:solidFill>
            <a:schemeClr val="accent1"/>
          </a:solidFill>
        </p:grpSpPr>
        <p:sp>
          <p:nvSpPr>
            <p:cNvPr id="73" name="Rechteck: abgerundete Ecken 72">
              <a:extLst>
                <a:ext uri="{FF2B5EF4-FFF2-40B4-BE49-F238E27FC236}">
                  <a16:creationId xmlns:a16="http://schemas.microsoft.com/office/drawing/2014/main" id="{5809D362-587D-42AB-9CD9-8534C390E49C}"/>
                </a:ext>
              </a:extLst>
            </p:cNvPr>
            <p:cNvSpPr/>
            <p:nvPr/>
          </p:nvSpPr>
          <p:spPr>
            <a:xfrm>
              <a:off x="802706" y="994691"/>
              <a:ext cx="2317397" cy="1911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4" name="Rechteck: abgerundete Ecken 4">
              <a:extLst>
                <a:ext uri="{FF2B5EF4-FFF2-40B4-BE49-F238E27FC236}">
                  <a16:creationId xmlns:a16="http://schemas.microsoft.com/office/drawing/2014/main" id="{55851D07-61AD-470A-BB39-D6ECD091385A}"/>
                </a:ext>
              </a:extLst>
            </p:cNvPr>
            <p:cNvSpPr txBox="1"/>
            <p:nvPr/>
          </p:nvSpPr>
          <p:spPr>
            <a:xfrm>
              <a:off x="846692" y="1038677"/>
              <a:ext cx="2229425" cy="17666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500" kern="1200" dirty="0">
                  <a:solidFill>
                    <a:schemeClr val="bg1"/>
                  </a:solidFill>
                </a:rPr>
                <a:t>Sustainable Urban Tourism Acceleration Programme</a:t>
              </a:r>
            </a:p>
          </p:txBody>
        </p:sp>
      </p:grp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C6A3E13C-4DDD-45F7-B00E-0825EF1686C0}"/>
              </a:ext>
            </a:extLst>
          </p:cNvPr>
          <p:cNvCxnSpPr>
            <a:cxnSpLocks/>
            <a:stCxn id="5" idx="5"/>
            <a:endCxn id="73" idx="1"/>
          </p:cNvCxnSpPr>
          <p:nvPr/>
        </p:nvCxnSpPr>
        <p:spPr>
          <a:xfrm>
            <a:off x="6160855" y="4182424"/>
            <a:ext cx="703053" cy="716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B4DAD701-6A17-4763-9976-07EC4045738E}"/>
              </a:ext>
            </a:extLst>
          </p:cNvPr>
          <p:cNvSpPr txBox="1"/>
          <p:nvPr/>
        </p:nvSpPr>
        <p:spPr>
          <a:xfrm>
            <a:off x="7960114" y="406239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WP 3</a:t>
            </a:r>
          </a:p>
        </p:txBody>
      </p:sp>
    </p:spTree>
    <p:extLst>
      <p:ext uri="{BB962C8B-B14F-4D97-AF65-F5344CB8AC3E}">
        <p14:creationId xmlns:p14="http://schemas.microsoft.com/office/powerpoint/2010/main" val="310934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CHALLENGES in 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Pilot Cities</a:t>
            </a:r>
          </a:p>
        </p:txBody>
      </p:sp>
    </p:spTree>
    <p:extLst>
      <p:ext uri="{BB962C8B-B14F-4D97-AF65-F5344CB8AC3E}">
        <p14:creationId xmlns:p14="http://schemas.microsoft.com/office/powerpoint/2010/main" val="271840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883596"/>
            <a:ext cx="7244265" cy="1582184"/>
          </a:xfrm>
        </p:spPr>
        <p:txBody>
          <a:bodyPr>
            <a:noAutofit/>
          </a:bodyPr>
          <a:lstStyle/>
          <a:p>
            <a:r>
              <a:rPr lang="en-US" sz="3200" b="1" dirty="0"/>
              <a:t>Mapping THE </a:t>
            </a:r>
            <a:br>
              <a:rPr lang="en-US" sz="3200" b="1" dirty="0"/>
            </a:br>
            <a:r>
              <a:rPr lang="en-US" sz="3200" b="1" dirty="0"/>
              <a:t>urban tourism challenges</a:t>
            </a:r>
            <a:br>
              <a:rPr lang="en-GB" sz="3200" dirty="0"/>
            </a:br>
            <a:endParaRPr lang="ca-ES" sz="3200" dirty="0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1F31E1EF-F971-DA4D-BFD1-8F936C36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8271" y="883595"/>
            <a:ext cx="3711712" cy="5353693"/>
          </a:xfr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:a16="http://schemas.microsoft.com/office/drawing/2014/main" id="{07265A02-0250-4805-AF02-76B2DF682068}"/>
              </a:ext>
            </a:extLst>
          </p:cNvPr>
          <p:cNvSpPr txBox="1">
            <a:spLocks/>
          </p:cNvSpPr>
          <p:nvPr/>
        </p:nvSpPr>
        <p:spPr>
          <a:xfrm>
            <a:off x="731838" y="2002547"/>
            <a:ext cx="7486433" cy="4234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tabLst>
                <a:tab pos="3452813" algn="l"/>
              </a:tabLst>
            </a:pPr>
            <a:r>
              <a:rPr lang="en-GB" sz="2000" b="1" u="sng" dirty="0"/>
              <a:t>Methodological approach:</a:t>
            </a:r>
          </a:p>
          <a:p>
            <a:pPr>
              <a:spcBef>
                <a:spcPts val="1800"/>
              </a:spcBef>
              <a:tabLst>
                <a:tab pos="3452813" algn="l"/>
              </a:tabLst>
            </a:pPr>
            <a:r>
              <a:rPr lang="en-GB" sz="2000" dirty="0">
                <a:sym typeface="Wingdings" panose="05000000000000000000" pitchFamily="2" charset="2"/>
              </a:rPr>
              <a:t>1</a:t>
            </a:r>
            <a:r>
              <a:rPr lang="en-GB" sz="2000" baseline="30000" dirty="0">
                <a:sym typeface="Wingdings" panose="05000000000000000000" pitchFamily="2" charset="2"/>
              </a:rPr>
              <a:t>st</a:t>
            </a:r>
            <a:r>
              <a:rPr lang="en-GB" sz="2000" dirty="0">
                <a:sym typeface="Wingdings" panose="05000000000000000000" pitchFamily="2" charset="2"/>
              </a:rPr>
              <a:t> Step: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Secondary data collection conducted by partners in each pilot city</a:t>
            </a:r>
          </a:p>
          <a:p>
            <a:pPr lvl="1">
              <a:buFont typeface="Arial" panose="020B0604020202020204" pitchFamily="34" charset="0"/>
              <a:buChar char="•"/>
              <a:tabLst>
                <a:tab pos="3452813" algn="l"/>
              </a:tabLst>
            </a:pPr>
            <a:r>
              <a:rPr lang="en-GB" sz="2000" dirty="0">
                <a:sym typeface="Wingdings" panose="05000000000000000000" pitchFamily="2" charset="2"/>
              </a:rPr>
              <a:t> Destination Level</a:t>
            </a:r>
          </a:p>
          <a:p>
            <a:pPr lvl="1">
              <a:buFont typeface="Arial" panose="020B0604020202020204" pitchFamily="34" charset="0"/>
              <a:buChar char="•"/>
              <a:tabLst>
                <a:tab pos="3452813" algn="l"/>
              </a:tabLst>
            </a:pPr>
            <a:r>
              <a:rPr lang="en-GB" sz="2000" dirty="0">
                <a:sym typeface="Wingdings" panose="05000000000000000000" pitchFamily="2" charset="2"/>
              </a:rPr>
              <a:t> Preliminary insights into SMEs level</a:t>
            </a:r>
          </a:p>
          <a:p>
            <a:pPr>
              <a:spcBef>
                <a:spcPts val="1800"/>
              </a:spcBef>
              <a:tabLst>
                <a:tab pos="3452813" algn="l"/>
              </a:tabLst>
            </a:pPr>
            <a:r>
              <a:rPr lang="en-GB" sz="2000" dirty="0">
                <a:sym typeface="Wingdings" panose="05000000000000000000" pitchFamily="2" charset="2"/>
              </a:rPr>
              <a:t>2</a:t>
            </a:r>
            <a:r>
              <a:rPr lang="en-GB" sz="2000" baseline="30000" dirty="0">
                <a:sym typeface="Wingdings" panose="05000000000000000000" pitchFamily="2" charset="2"/>
              </a:rPr>
              <a:t>nd</a:t>
            </a:r>
            <a:r>
              <a:rPr lang="en-GB" sz="2000" dirty="0">
                <a:sym typeface="Wingdings" panose="05000000000000000000" pitchFamily="2" charset="2"/>
              </a:rPr>
              <a:t> Step: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In depth semi-structured interviews with SMEs</a:t>
            </a:r>
          </a:p>
          <a:p>
            <a:pPr>
              <a:spcBef>
                <a:spcPts val="1800"/>
              </a:spcBef>
              <a:tabLst>
                <a:tab pos="3452813" algn="l"/>
              </a:tabLst>
            </a:pPr>
            <a:r>
              <a:rPr lang="en-GB" sz="2000" dirty="0">
                <a:sym typeface="Wingdings" panose="05000000000000000000" pitchFamily="2" charset="2"/>
              </a:rPr>
              <a:t>3</a:t>
            </a:r>
            <a:r>
              <a:rPr lang="en-GB" sz="2000" baseline="30000" dirty="0">
                <a:sym typeface="Wingdings" panose="05000000000000000000" pitchFamily="2" charset="2"/>
              </a:rPr>
              <a:t>rd</a:t>
            </a:r>
            <a:r>
              <a:rPr lang="en-GB" sz="2000" dirty="0">
                <a:sym typeface="Wingdings" panose="05000000000000000000" pitchFamily="2" charset="2"/>
              </a:rPr>
              <a:t> Step: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validation of results through focus groups conducted in each pilot city</a:t>
            </a:r>
          </a:p>
          <a:p>
            <a:pPr>
              <a:spcBef>
                <a:spcPts val="1800"/>
              </a:spcBef>
              <a:tabLst>
                <a:tab pos="3452813" algn="l"/>
              </a:tabLst>
            </a:pPr>
            <a:r>
              <a:rPr lang="en-GB" sz="2000" dirty="0">
                <a:sym typeface="Wingdings" panose="05000000000000000000" pitchFamily="2" charset="2"/>
              </a:rPr>
              <a:t>4</a:t>
            </a:r>
            <a:r>
              <a:rPr lang="en-GB" sz="2000" baseline="30000" dirty="0">
                <a:sym typeface="Wingdings" panose="05000000000000000000" pitchFamily="2" charset="2"/>
              </a:rPr>
              <a:t>th</a:t>
            </a:r>
            <a:r>
              <a:rPr lang="en-GB" sz="2000" dirty="0">
                <a:sym typeface="Wingdings" panose="05000000000000000000" pitchFamily="2" charset="2"/>
              </a:rPr>
              <a:t> step: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Report Urban tourism challenges in the 7 pilot cities</a:t>
            </a:r>
          </a:p>
        </p:txBody>
      </p:sp>
    </p:spTree>
    <p:extLst>
      <p:ext uri="{BB962C8B-B14F-4D97-AF65-F5344CB8AC3E}">
        <p14:creationId xmlns:p14="http://schemas.microsoft.com/office/powerpoint/2010/main" val="317953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35B4FD8F-C50B-1841-B0AD-8A8AC76E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80"/>
          <a:stretch/>
        </p:blipFill>
        <p:spPr>
          <a:xfrm>
            <a:off x="-19050" y="19050"/>
            <a:ext cx="12192000" cy="737783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82205EF-970C-9B4F-82D7-2808C68F5FA1}"/>
              </a:ext>
            </a:extLst>
          </p:cNvPr>
          <p:cNvSpPr/>
          <p:nvPr/>
        </p:nvSpPr>
        <p:spPr>
          <a:xfrm>
            <a:off x="731838" y="692150"/>
            <a:ext cx="9730444" cy="4105407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3901E7-665D-B643-BE58-A7E8757A79C2}"/>
              </a:ext>
            </a:extLst>
          </p:cNvPr>
          <p:cNvSpPr txBox="1">
            <a:spLocks/>
          </p:cNvSpPr>
          <p:nvPr/>
        </p:nvSpPr>
        <p:spPr>
          <a:xfrm>
            <a:off x="227679" y="636270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4F4C15-FAFF-5847-8564-C79C0DF3060E}" type="datetime3">
              <a:rPr lang="da-DK" smtClean="0">
                <a:solidFill>
                  <a:srgbClr val="F5F0EB"/>
                </a:solidFill>
              </a:rPr>
              <a:t>19.07.2021</a:t>
            </a:fld>
            <a:endParaRPr lang="en-US" dirty="0">
              <a:solidFill>
                <a:srgbClr val="F5F0EB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94DD3A-0946-7F4A-BD78-A57ADF1CF134}"/>
              </a:ext>
            </a:extLst>
          </p:cNvPr>
          <p:cNvSpPr txBox="1">
            <a:spLocks/>
          </p:cNvSpPr>
          <p:nvPr/>
        </p:nvSpPr>
        <p:spPr>
          <a:xfrm>
            <a:off x="4038599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5F0EB"/>
                </a:solidFill>
              </a:rPr>
              <a:t>Tourban</a:t>
            </a:r>
            <a:r>
              <a:rPr lang="en-US" dirty="0">
                <a:solidFill>
                  <a:srgbClr val="F5F0EB"/>
                </a:solidFill>
              </a:rPr>
              <a:t> Project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C07F87-539D-D145-A0B4-3F7C32F9F0BF}"/>
              </a:ext>
            </a:extLst>
          </p:cNvPr>
          <p:cNvSpPr txBox="1">
            <a:spLocks/>
          </p:cNvSpPr>
          <p:nvPr/>
        </p:nvSpPr>
        <p:spPr>
          <a:xfrm>
            <a:off x="9580450" y="6365366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rgbClr val="F5F0EB"/>
                </a:solidFill>
              </a:rPr>
              <a:pPr/>
              <a:t>14</a:t>
            </a:fld>
            <a:endParaRPr lang="en-US" dirty="0">
              <a:solidFill>
                <a:srgbClr val="F5F0EB"/>
              </a:solidFill>
            </a:endParaRP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E7C61359-1C78-4E70-A830-A76A94236C63}"/>
              </a:ext>
            </a:extLst>
          </p:cNvPr>
          <p:cNvSpPr txBox="1">
            <a:spLocks/>
          </p:cNvSpPr>
          <p:nvPr/>
        </p:nvSpPr>
        <p:spPr>
          <a:xfrm>
            <a:off x="1003981" y="805758"/>
            <a:ext cx="9534502" cy="3846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b="0" i="0" kern="1200" cap="none" spc="0" baseline="0">
                <a:solidFill>
                  <a:srgbClr val="F5F0E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52813" algn="l"/>
              </a:tabLst>
            </a:pPr>
            <a:r>
              <a:rPr lang="en-US" sz="3200" b="1" cap="all" dirty="0">
                <a:solidFill>
                  <a:srgbClr val="29593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URBAN TOURISM CHALLENGES </a:t>
            </a:r>
            <a:br>
              <a:rPr lang="en-US" sz="3200" b="1" cap="all" dirty="0">
                <a:solidFill>
                  <a:srgbClr val="29593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r>
              <a:rPr lang="en-US" sz="3200" b="1" cap="all" dirty="0">
                <a:solidFill>
                  <a:srgbClr val="29593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IN THE TOURBAN CITIES</a:t>
            </a:r>
            <a:endParaRPr lang="en-GB" sz="3200" b="1" cap="all" dirty="0">
              <a:solidFill>
                <a:srgbClr val="295933"/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algn="l">
              <a:tabLst>
                <a:tab pos="3452813" algn="l"/>
              </a:tabLst>
            </a:pPr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3452813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Pre-Covid 19: significant increase in terms of tourism </a:t>
            </a:r>
            <a:b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increasing tourism pressure</a:t>
            </a: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3452813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Overtourism and unbalanced tourism development</a:t>
            </a: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3452813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Social impacts</a:t>
            </a: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3452813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Environmental impacts</a:t>
            </a: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3452813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Devastating impact of Covid-19 pandemic, several uncertainties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290876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04715-838E-F244-B605-FBF7DC9D2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91" y="713873"/>
            <a:ext cx="10318418" cy="5028817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da-DK" sz="4000" dirty="0"/>
              <a:t>WE INTERVIEWED MORE THAN 100 tourism SME TO UNCOVER THE CHALLENGES THAT ARE LIMITING THEIR TRANFORMATION into more sustainable businesses. </a:t>
            </a:r>
            <a:br>
              <a:rPr lang="da-DK" sz="4000" dirty="0"/>
            </a:br>
            <a:r>
              <a:rPr lang="da-DK" sz="4000" dirty="0"/>
              <a:t>WHAT DID THEY TELL US?</a:t>
            </a:r>
          </a:p>
        </p:txBody>
      </p:sp>
    </p:spTree>
    <p:extLst>
      <p:ext uri="{BB962C8B-B14F-4D97-AF65-F5344CB8AC3E}">
        <p14:creationId xmlns:p14="http://schemas.microsoft.com/office/powerpoint/2010/main" val="14723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205" y="712914"/>
            <a:ext cx="8719637" cy="628524"/>
          </a:xfrm>
        </p:spPr>
        <p:txBody>
          <a:bodyPr anchor="b">
            <a:normAutofit/>
          </a:bodyPr>
          <a:lstStyle/>
          <a:p>
            <a:r>
              <a:rPr lang="en-US" sz="3200" dirty="0"/>
              <a:t>What </a:t>
            </a:r>
            <a:r>
              <a:rPr lang="en-US" sz="3200" dirty="0" err="1"/>
              <a:t>smes</a:t>
            </a:r>
            <a:r>
              <a:rPr lang="en-US" sz="3200" dirty="0"/>
              <a:t> think about sustainability</a:t>
            </a:r>
            <a:endParaRPr lang="ca-ES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9FAC5-E023-43F7-8E24-AEAAEFB1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759332"/>
            <a:ext cx="6266492" cy="4453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a-ES" sz="2000" dirty="0">
                <a:sym typeface="Wingdings" panose="05000000000000000000" pitchFamily="2" charset="2"/>
              </a:rPr>
              <a:t>In general SMEs see sustainability in tourism as </a:t>
            </a:r>
            <a:r>
              <a:rPr lang="ca-ES" sz="2000" b="1" dirty="0">
                <a:sym typeface="Wingdings" panose="05000000000000000000" pitchFamily="2" charset="2"/>
              </a:rPr>
              <a:t>a relevant concept</a:t>
            </a:r>
            <a:endParaRPr lang="ca-E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ca-ES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a-ES" sz="2000" dirty="0"/>
              <a:t>Some of the SMEs owners see sustainability as a </a:t>
            </a:r>
            <a:r>
              <a:rPr lang="ca-ES" sz="2000" b="1" dirty="0"/>
              <a:t>moral entrepreneurial responsibility </a:t>
            </a:r>
          </a:p>
          <a:p>
            <a:pPr marL="0" indent="0">
              <a:lnSpc>
                <a:spcPct val="100000"/>
              </a:lnSpc>
              <a:buNone/>
            </a:pPr>
            <a:endParaRPr lang="ca-E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a-ES" sz="2000" dirty="0"/>
              <a:t>They see sustainability as a 360˚ concept, involving not only the environment but also </a:t>
            </a:r>
            <a:r>
              <a:rPr lang="ca-ES" sz="2000" b="1" dirty="0"/>
              <a:t>social and cultural </a:t>
            </a:r>
            <a:r>
              <a:rPr lang="en-US" sz="2000" dirty="0"/>
              <a:t>dimensions</a:t>
            </a:r>
          </a:p>
          <a:p>
            <a:pPr marL="0" indent="0">
              <a:lnSpc>
                <a:spcPct val="100000"/>
              </a:lnSpc>
              <a:buNone/>
            </a:pPr>
            <a:endParaRPr lang="ca-E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Most of them acknowledge the opportunity that tourism provides </a:t>
            </a:r>
            <a:r>
              <a:rPr lang="ca-ES" sz="2000" dirty="0"/>
              <a:t>in balancing the “</a:t>
            </a:r>
            <a:r>
              <a:rPr lang="ca-ES" sz="2000" b="1" dirty="0"/>
              <a:t>triple bottom line</a:t>
            </a:r>
            <a:r>
              <a:rPr lang="ca-ES" sz="2000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5650B-4278-49AB-BFE4-033F29F62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8518" y="1736725"/>
            <a:ext cx="4507937" cy="450246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625981"/>
            <a:ext cx="10627406" cy="715458"/>
          </a:xfrm>
        </p:spPr>
        <p:txBody>
          <a:bodyPr anchor="b">
            <a:noAutofit/>
          </a:bodyPr>
          <a:lstStyle/>
          <a:p>
            <a:r>
              <a:rPr lang="en-GB" sz="3000" dirty="0"/>
              <a:t>Can sustainability make companies more competitive?</a:t>
            </a:r>
            <a:endParaRPr lang="ca-ES" sz="3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D7F1A0-5A27-4FC4-B04A-AE85DC3B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736725"/>
            <a:ext cx="5791200" cy="47434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It is </a:t>
            </a:r>
            <a:r>
              <a:rPr lang="en-US" sz="2000" b="1" dirty="0"/>
              <a:t>important but it’s not a decisive </a:t>
            </a:r>
            <a:r>
              <a:rPr lang="en-US" sz="2000" dirty="0"/>
              <a:t>factor (Price, quality of service etc. are still more important)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Customers see it as “</a:t>
            </a:r>
            <a:r>
              <a:rPr lang="en-US" sz="2000" b="1" dirty="0"/>
              <a:t>nice to have</a:t>
            </a:r>
            <a:r>
              <a:rPr lang="en-US" sz="2000" dirty="0"/>
              <a:t>”, but not as something essential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The relevance of the concept is increasing (becoming a </a:t>
            </a:r>
            <a:r>
              <a:rPr lang="en-US" sz="2000" b="1" dirty="0"/>
              <a:t>standard in the future</a:t>
            </a:r>
            <a:r>
              <a:rPr lang="en-US" sz="2000" dirty="0"/>
              <a:t>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Especially important for </a:t>
            </a:r>
            <a:r>
              <a:rPr lang="en-US" sz="2000" b="1" dirty="0"/>
              <a:t>domestic market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A6D16-9E81-41C2-9463-C97658BED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71" y="1736724"/>
            <a:ext cx="4504715" cy="4499251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857452"/>
            <a:ext cx="11160125" cy="1320855"/>
          </a:xfrm>
        </p:spPr>
        <p:txBody>
          <a:bodyPr>
            <a:noAutofit/>
          </a:bodyPr>
          <a:lstStyle/>
          <a:p>
            <a:r>
              <a:rPr lang="en-GB" sz="3200" dirty="0"/>
              <a:t>What keeps SMEs managers away </a:t>
            </a:r>
            <a:br>
              <a:rPr lang="en-GB" sz="3200" dirty="0"/>
            </a:br>
            <a:r>
              <a:rPr lang="en-GB" sz="3200" dirty="0"/>
              <a:t>from being more sustainable?</a:t>
            </a:r>
            <a:endParaRPr lang="ca-ES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C53512-D9FB-4A1E-A64B-3902E35B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744588"/>
            <a:ext cx="6018618" cy="40034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2000" b="1" dirty="0"/>
              <a:t>Lack of knowledge </a:t>
            </a:r>
            <a:r>
              <a:rPr lang="en-US" sz="2000" dirty="0"/>
              <a:t>seems to be the main constrain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Lack of financial resources </a:t>
            </a:r>
            <a:r>
              <a:rPr lang="en-US" sz="2000" dirty="0"/>
              <a:t>(though not always the most important)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Lack of time and/or vision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Lack of dedicated staff </a:t>
            </a:r>
            <a:r>
              <a:rPr lang="en-US" sz="2000" dirty="0"/>
              <a:t>(no specific employees for driving a sustainability transformation) </a:t>
            </a:r>
            <a:r>
              <a:rPr lang="en-US" sz="2000" b="1" dirty="0"/>
              <a:t>or trained staff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Many SME owners agree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strict government rules </a:t>
            </a:r>
            <a:r>
              <a:rPr lang="en-US" sz="2000" dirty="0"/>
              <a:t>(and compliance</a:t>
            </a:r>
            <a:r>
              <a:rPr lang="ca-ES" sz="2000" dirty="0"/>
              <a:t>) </a:t>
            </a:r>
            <a:r>
              <a:rPr lang="ca-ES" sz="2000" b="1" i="1" dirty="0"/>
              <a:t>key </a:t>
            </a:r>
            <a:r>
              <a:rPr lang="ca-ES" sz="2000" dirty="0"/>
              <a:t>to scale up sustainable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65530-556F-4AB7-85F3-DE3642304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5538" y="1747991"/>
            <a:ext cx="4497963" cy="449250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590047"/>
            <a:ext cx="9643981" cy="1258847"/>
          </a:xfrm>
        </p:spPr>
        <p:txBody>
          <a:bodyPr anchor="b">
            <a:normAutofit/>
          </a:bodyPr>
          <a:lstStyle/>
          <a:p>
            <a:r>
              <a:rPr lang="en-GB" sz="3200" dirty="0"/>
              <a:t>SMEs financial challenges concerning investments in sustainability?</a:t>
            </a:r>
            <a:endParaRPr lang="ca-ES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286855-CF28-4C99-9D11-D34E877D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736725"/>
            <a:ext cx="6864717" cy="44982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2200" b="1" dirty="0"/>
              <a:t>Difficult to find your own resources </a:t>
            </a:r>
            <a:r>
              <a:rPr lang="en-US" sz="2200" dirty="0"/>
              <a:t>to invest in sustainability (especially now, with Covid-19...)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dirty="0"/>
              <a:t>Lack of governmental support </a:t>
            </a:r>
            <a:r>
              <a:rPr lang="en-US" sz="2200" dirty="0"/>
              <a:t>in terms of funding sustainable transformations (</a:t>
            </a:r>
            <a:r>
              <a:rPr lang="en-US" sz="2200" b="1" dirty="0"/>
              <a:t>and/or lack of knowledge</a:t>
            </a:r>
            <a:r>
              <a:rPr lang="en-US" sz="2200" dirty="0"/>
              <a:t> about this support)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When they have knowledge about governmental support, </a:t>
            </a:r>
            <a:r>
              <a:rPr lang="en-US" sz="2200" b="1" dirty="0"/>
              <a:t>discouraged by the bureaucratical process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It is challenging to think about “big revolutions”, very expensive... </a:t>
            </a:r>
            <a:r>
              <a:rPr lang="en-US" sz="2200" b="1" dirty="0"/>
              <a:t>Better to take  small steps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28E93-E901-4AD1-9687-B5791288A1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5377" y="1736725"/>
            <a:ext cx="4503744" cy="4498282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F1C65AC-29C9-8548-8575-5819C226E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2EDAF5A-5E4E-BB4D-B86E-FC8B47ECEA60}"/>
              </a:ext>
            </a:extLst>
          </p:cNvPr>
          <p:cNvSpPr/>
          <p:nvPr/>
        </p:nvSpPr>
        <p:spPr>
          <a:xfrm>
            <a:off x="374073" y="384048"/>
            <a:ext cx="4391891" cy="5991352"/>
          </a:xfrm>
          <a:prstGeom prst="rect">
            <a:avLst/>
          </a:prstGeom>
          <a:solidFill>
            <a:srgbClr val="F5F0E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5F0EB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4294967295"/>
          </p:nvPr>
        </p:nvSpPr>
        <p:spPr>
          <a:xfrm>
            <a:off x="9372600" y="6375400"/>
            <a:ext cx="2819400" cy="3460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57610DA-D546-7943-91AA-D328C234A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19" y="747568"/>
            <a:ext cx="3898445" cy="971367"/>
          </a:xfrm>
        </p:spPr>
        <p:txBody>
          <a:bodyPr/>
          <a:lstStyle/>
          <a:p>
            <a:pPr algn="l"/>
            <a:r>
              <a:rPr lang="en-GB" sz="4400" dirty="0"/>
              <a:t>content</a:t>
            </a:r>
            <a:endParaRPr lang="ca-ES" sz="4400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F755E7E0-6019-0F46-9831-9A1CC7887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520" y="2008487"/>
            <a:ext cx="3682710" cy="359765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Project Presentation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Challenges in the Pilot cities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Challenges in </a:t>
            </a:r>
            <a:r>
              <a:rPr lang="en-GB" sz="1800" b="1" dirty="0">
                <a:solidFill>
                  <a:srgbClr val="FF0000"/>
                </a:solidFill>
              </a:rPr>
              <a:t>YOUR CITY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Transforming Initiatives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Best Practices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Inventory of Labels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Acceleration Programme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Participation in </a:t>
            </a:r>
            <a:r>
              <a:rPr lang="en-GB" sz="1800" b="1" dirty="0" err="1"/>
              <a:t>Tourban</a:t>
            </a:r>
            <a:endParaRPr lang="en-GB" sz="1800" b="1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en-GB" sz="1800" b="1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en-GB" sz="1800" dirty="0"/>
          </a:p>
          <a:p>
            <a:pPr marL="342900" indent="-342900" algn="l">
              <a:buFont typeface="+mj-lt"/>
              <a:buAutoNum type="arabicPeriod"/>
            </a:pPr>
            <a:endParaRPr lang="en-GB" sz="1800" dirty="0"/>
          </a:p>
          <a:p>
            <a:pPr marL="342900" indent="-342900" algn="l">
              <a:buFont typeface="+mj-lt"/>
              <a:buAutoNum type="arabicPeriod"/>
            </a:pP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54499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943357"/>
            <a:ext cx="11160125" cy="896163"/>
          </a:xfrm>
        </p:spPr>
        <p:txBody>
          <a:bodyPr anchor="b">
            <a:noAutofit/>
          </a:bodyPr>
          <a:lstStyle/>
          <a:p>
            <a:r>
              <a:rPr lang="en-GB" sz="3200" dirty="0"/>
              <a:t>challenges in marketing OF sustainability and sustainable products/services</a:t>
            </a:r>
            <a:endParaRPr lang="ca-E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B6130-CB5C-48F5-BBDC-E7EDD99A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422493" y="1776917"/>
            <a:ext cx="4469470" cy="446404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EAA8335-7FFE-4AE0-B226-0F9D281C831C}"/>
              </a:ext>
            </a:extLst>
          </p:cNvPr>
          <p:cNvSpPr txBox="1">
            <a:spLocks/>
          </p:cNvSpPr>
          <p:nvPr/>
        </p:nvSpPr>
        <p:spPr>
          <a:xfrm>
            <a:off x="731838" y="1736726"/>
            <a:ext cx="6261816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SMEs experience significant challenges in “selling” sustainability and or including it in their USP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It is a very </a:t>
            </a:r>
            <a:r>
              <a:rPr lang="en-US" sz="2000" b="1" dirty="0"/>
              <a:t>difficult message to include in communication/</a:t>
            </a:r>
            <a:r>
              <a:rPr lang="en-US" sz="2000" b="1" dirty="0" err="1"/>
              <a:t>mktg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 Sustainability has </a:t>
            </a:r>
            <a:r>
              <a:rPr lang="en-US" sz="2000" b="1" dirty="0"/>
              <a:t>a price</a:t>
            </a:r>
            <a:r>
              <a:rPr lang="en-US" sz="2000" dirty="0"/>
              <a:t>, and often this is an </a:t>
            </a:r>
            <a:r>
              <a:rPr lang="en-US" sz="2000" b="1" dirty="0"/>
              <a:t>issue for customers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Risk of </a:t>
            </a:r>
            <a:r>
              <a:rPr lang="en-US" sz="2000" b="1" dirty="0"/>
              <a:t>being perceived as a “greenwashing”</a:t>
            </a:r>
            <a:r>
              <a:rPr lang="en-US" sz="2000" dirty="0"/>
              <a:t> brand/business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Sustainable certification schemes </a:t>
            </a:r>
            <a:r>
              <a:rPr lang="en-US" sz="2000" dirty="0"/>
              <a:t>help  in terms of internal processes, but sometimes are not perceived as added value externally</a:t>
            </a:r>
          </a:p>
        </p:txBody>
      </p:sp>
    </p:spTree>
    <p:extLst>
      <p:ext uri="{BB962C8B-B14F-4D97-AF65-F5344CB8AC3E}">
        <p14:creationId xmlns:p14="http://schemas.microsoft.com/office/powerpoint/2010/main" val="363033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664111"/>
            <a:ext cx="6291960" cy="677327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CHANGE-RELATED CHALLENGES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31838" y="1736726"/>
            <a:ext cx="6693894" cy="4522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Becoming more sustainable means implementing a certain degree of change in the way a business operates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Change is recognized by SMEs as something necessary,                          “</a:t>
            </a:r>
            <a:r>
              <a:rPr lang="en-US" sz="2000" b="1" i="1" dirty="0"/>
              <a:t>if you don’t change, you die</a:t>
            </a:r>
            <a:r>
              <a:rPr lang="en-US" sz="2000" dirty="0"/>
              <a:t>”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Nevertheless, SMEs perceive several challenges: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Commitment from staff, they need to be ‘on board’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Commitment from customers, they need to understand the change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Lack of network: change is easier when you can rely on a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0F693-E6DB-4268-BEB7-042A2EF5C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405634" y="1767823"/>
            <a:ext cx="4469434" cy="4464013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28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766891"/>
            <a:ext cx="7165589" cy="574547"/>
          </a:xfrm>
        </p:spPr>
        <p:txBody>
          <a:bodyPr anchor="b">
            <a:normAutofit/>
          </a:bodyPr>
          <a:lstStyle/>
          <a:p>
            <a:r>
              <a:rPr lang="en-GB" sz="3200" dirty="0"/>
              <a:t>TRAINING AND HR CHALLENGES</a:t>
            </a:r>
            <a:endParaRPr lang="ca-E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31838" y="1736725"/>
            <a:ext cx="6671187" cy="464439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SMEs acknowledge that appropriate training and HR practices are crucial for embracing a sustainable transformation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Nevertheless: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When implemented, training on sustainability topics are generally </a:t>
            </a:r>
            <a:r>
              <a:rPr lang="en-US" sz="2000" b="1" dirty="0"/>
              <a:t>limited to the initial training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Several SMEs perceive regular training on sustainability for their employees as </a:t>
            </a:r>
            <a:r>
              <a:rPr lang="en-US" sz="2000" b="1" dirty="0"/>
              <a:t>too costly and time consuming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HR practices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/>
              <a:t>Generally, SMEs recognize sustainable and fair employment conditions (e.g. equal opportunities and a good work/life balance) as important, but only few have set an HR protocol concerning these matters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B5C12-BB32-4D87-896F-50B175C86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377818" y="1736725"/>
            <a:ext cx="4506029" cy="4500563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707270"/>
            <a:ext cx="7258050" cy="1107567"/>
          </a:xfrm>
        </p:spPr>
        <p:txBody>
          <a:bodyPr anchor="b">
            <a:noAutofit/>
          </a:bodyPr>
          <a:lstStyle/>
          <a:p>
            <a:r>
              <a:rPr lang="en-GB" sz="3000" dirty="0"/>
              <a:t>Sustainability transformation: </a:t>
            </a:r>
            <a:br>
              <a:rPr lang="en-GB" sz="3000" dirty="0"/>
            </a:br>
            <a:r>
              <a:rPr lang="en-GB" sz="3000" dirty="0"/>
              <a:t>“THE MOST relevant CHALLENGEs”</a:t>
            </a:r>
            <a:endParaRPr lang="ca-ES" sz="3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A43DC91-FA17-486B-8816-F4C6341BD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794474"/>
              </p:ext>
            </p:extLst>
          </p:nvPr>
        </p:nvGraphicFramePr>
        <p:xfrm>
          <a:off x="750099" y="2312989"/>
          <a:ext cx="10815554" cy="391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71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57B21FC-7901-4B93-8FCD-A33CC21B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15198"/>
            <a:ext cx="10422162" cy="1065205"/>
          </a:xfrm>
        </p:spPr>
        <p:txBody>
          <a:bodyPr anchor="b">
            <a:normAutofit/>
          </a:bodyPr>
          <a:lstStyle/>
          <a:p>
            <a:r>
              <a:rPr lang="en-US" sz="3200" dirty="0"/>
              <a:t>CAN A SUSTAINABLE TRANSFORMATION HELP SMES TO recover from the Covid-19 crisis?</a:t>
            </a:r>
            <a:endParaRPr lang="ca-E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83B6-5672-4162-AAB6-857BB4DCB2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2312988"/>
            <a:ext cx="10772566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638575"/>
            <a:ext cx="10646229" cy="688395"/>
          </a:xfrm>
        </p:spPr>
        <p:txBody>
          <a:bodyPr anchor="b">
            <a:normAutofit/>
          </a:bodyPr>
          <a:lstStyle/>
          <a:p>
            <a:r>
              <a:rPr lang="en-GB" sz="3000" dirty="0"/>
              <a:t>beyond SUSTAINABILITY… urgency for other changes</a:t>
            </a:r>
            <a:endParaRPr lang="ca-ES" sz="3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617029" y="1736725"/>
            <a:ext cx="6274934" cy="45405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Change of target markets: more focus on domestic market, not only international markets</a:t>
            </a:r>
          </a:p>
          <a:p>
            <a:endParaRPr lang="en-US" sz="600" dirty="0"/>
          </a:p>
          <a:p>
            <a:r>
              <a:rPr lang="en-US" sz="2400" dirty="0"/>
              <a:t>More collaboration and network with other players in the industry</a:t>
            </a:r>
          </a:p>
          <a:p>
            <a:endParaRPr lang="en-US" sz="600" dirty="0"/>
          </a:p>
          <a:p>
            <a:r>
              <a:rPr lang="en-US" sz="2400" dirty="0"/>
              <a:t>Technology should be implemented more in business operations</a:t>
            </a:r>
          </a:p>
          <a:p>
            <a:endParaRPr lang="en-US" sz="600" dirty="0"/>
          </a:p>
          <a:p>
            <a:r>
              <a:rPr lang="en-US" sz="2400" dirty="0"/>
              <a:t>More focus on hygiene and cleanliness </a:t>
            </a:r>
          </a:p>
          <a:p>
            <a:endParaRPr lang="en-US" sz="600" dirty="0"/>
          </a:p>
          <a:p>
            <a:r>
              <a:rPr lang="en-US" sz="2400" dirty="0"/>
              <a:t>More focus on quality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97A29-19FF-46CB-838A-56FED06A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85" y="1720363"/>
            <a:ext cx="4544395" cy="4538883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DC3174A5-505D-914E-921A-5B5D5DF4F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109"/>
            <a:ext cx="12192000" cy="685800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53DE93C-0561-2B44-9B6C-417C89FE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816" y="419100"/>
            <a:ext cx="10318418" cy="3563502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It is not the strongest of the species that survive, nor the most intelligent, but the one most responsive to change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466C3C77-F2BC-B94F-9F6F-EA0D7D28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41" y="5415663"/>
            <a:ext cx="3451187" cy="604137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tx1"/>
                </a:solidFill>
              </a:rPr>
              <a:t>Charles Darwin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A6E5784-74A4-1742-94FD-B3BEBD4D12AA}"/>
              </a:ext>
            </a:extLst>
          </p:cNvPr>
          <p:cNvSpPr txBox="1">
            <a:spLocks/>
          </p:cNvSpPr>
          <p:nvPr/>
        </p:nvSpPr>
        <p:spPr>
          <a:xfrm>
            <a:off x="227679" y="636270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4F4C15-FAFF-5847-8564-C79C0DF3060E}" type="datetime3">
              <a:rPr lang="da-DK" smtClean="0">
                <a:solidFill>
                  <a:srgbClr val="F5F0EB"/>
                </a:solidFill>
              </a:rPr>
              <a:t>19.07.2021</a:t>
            </a:fld>
            <a:endParaRPr lang="en-US" dirty="0">
              <a:solidFill>
                <a:srgbClr val="F5F0EB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B5F901-54D6-5F4F-A328-FA1E3E15F5A2}"/>
              </a:ext>
            </a:extLst>
          </p:cNvPr>
          <p:cNvSpPr txBox="1">
            <a:spLocks/>
          </p:cNvSpPr>
          <p:nvPr/>
        </p:nvSpPr>
        <p:spPr>
          <a:xfrm>
            <a:off x="4038599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5F0EB"/>
                </a:solidFill>
              </a:rPr>
              <a:t>Tourban</a:t>
            </a:r>
            <a:r>
              <a:rPr lang="en-US" dirty="0">
                <a:solidFill>
                  <a:srgbClr val="F5F0EB"/>
                </a:solidFill>
              </a:rPr>
              <a:t> Project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D553A5-6082-4047-B1C9-4509C3AE148A}"/>
              </a:ext>
            </a:extLst>
          </p:cNvPr>
          <p:cNvSpPr txBox="1">
            <a:spLocks/>
          </p:cNvSpPr>
          <p:nvPr/>
        </p:nvSpPr>
        <p:spPr>
          <a:xfrm>
            <a:off x="9580450" y="6365366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rgbClr val="F5F0EB"/>
                </a:solidFill>
              </a:rPr>
              <a:pPr/>
              <a:t>26</a:t>
            </a:fld>
            <a:endParaRPr lang="en-US" dirty="0">
              <a:solidFill>
                <a:srgbClr val="F5F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1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CHALLENGES in 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your</a:t>
            </a:r>
            <a:r>
              <a:rPr lang="de-DE" dirty="0">
                <a:solidFill>
                  <a:srgbClr val="FF0000"/>
                </a:solidFill>
              </a:rPr>
              <a:t> City</a:t>
            </a:r>
          </a:p>
        </p:txBody>
      </p:sp>
    </p:spTree>
    <p:extLst>
      <p:ext uri="{BB962C8B-B14F-4D97-AF65-F5344CB8AC3E}">
        <p14:creationId xmlns:p14="http://schemas.microsoft.com/office/powerpoint/2010/main" val="277513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FE1EF710-4EA4-42BB-B591-21C6A8B10D4C}"/>
              </a:ext>
            </a:extLst>
          </p:cNvPr>
          <p:cNvSpPr/>
          <p:nvPr/>
        </p:nvSpPr>
        <p:spPr>
          <a:xfrm>
            <a:off x="319642" y="723837"/>
            <a:ext cx="4714875" cy="479218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4133E-AE08-4BD2-A4DC-908FE7EE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62255">
            <a:off x="0" y="2482980"/>
            <a:ext cx="4969753" cy="1418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NOT ONLY CHALLENGES…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885E5-5F0B-4E08-B7DC-76B40631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D24CD-9EE3-47C5-B4FC-BE0A48550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045" y="407722"/>
            <a:ext cx="3311543" cy="4711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06A1B-A5CE-4475-BCA6-D56659FDB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574" y="1658092"/>
            <a:ext cx="3390471" cy="47921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BBC0E53-3FCF-4825-8933-C9062F03183F}"/>
              </a:ext>
            </a:extLst>
          </p:cNvPr>
          <p:cNvSpPr txBox="1"/>
          <p:nvPr/>
        </p:nvSpPr>
        <p:spPr>
          <a:xfrm>
            <a:off x="2041447" y="5231342"/>
            <a:ext cx="6201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https://usercontent.one/wp/www.tourban.eu/wp-content/uploads/2021/04/Tourban-D1.2-eManual-Sustainable-urban-tourism-for-cities-and-SME-managers-16.04.21-def.pdf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18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Transforming</a:t>
            </a:r>
            <a:r>
              <a:rPr lang="de-DE" dirty="0"/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17855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PROJECT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9695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Dubrovnik – ‚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536560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kumimoji="0" lang="de-DE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</a:t>
            </a:r>
            <a:r>
              <a:rPr kumimoji="0" lang="de-DE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r>
              <a:rPr kumimoji="0" lang="de-DE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reduce</a:t>
            </a:r>
            <a:r>
              <a:rPr kumimoji="0" lang="de-DE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negative </a:t>
            </a:r>
            <a:r>
              <a:rPr kumimoji="0" lang="de-DE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effects</a:t>
            </a:r>
            <a:r>
              <a:rPr kumimoji="0" lang="de-DE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r>
              <a:rPr kumimoji="0" lang="de-DE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of</a:t>
            </a:r>
            <a:r>
              <a:rPr kumimoji="0" lang="de-DE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r>
              <a:rPr kumimoji="0" lang="de-DE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overtourism</a:t>
            </a:r>
            <a:r>
              <a:rPr kumimoji="0" lang="de-DE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dirty="0">
                <a:latin typeface="Franklin Gothic Book" panose="020B0503020102020204"/>
              </a:rPr>
              <a:t>	(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o prevent a further degradation of life quality, preserve the fragile cultural and natural heritage of the city, enhance the quality of the visitors’ experience)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hrough a combination of measures and the establishment of </a:t>
            </a: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continued cooperation among stakeholders 			</a:t>
            </a:r>
            <a:r>
              <a:rPr lang="en-GB" sz="1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Measures: a cap of cruise ship tourists to 4,000/day, the implementation of smart IT solutions monitor and manage crowds, a comprehensive action plan balancing short and long-term measures and the establishment of a more inclusive decision-making process, based on the active participation of tourism stakeholders)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1512F2-FD3B-494F-858E-23867B2DA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804" y="1851588"/>
            <a:ext cx="2560542" cy="13046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4041A1-ED4C-4BEE-89C3-A38AA65C11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097" y="3275742"/>
            <a:ext cx="1943955" cy="28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Copenhagen</a:t>
            </a:r>
            <a:r>
              <a:rPr lang="de-DE" dirty="0"/>
              <a:t> – ,</a:t>
            </a:r>
            <a:r>
              <a:rPr lang="de-DE" dirty="0" err="1"/>
              <a:t>Tourism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800512" cy="4057033"/>
          </a:xfrm>
        </p:spPr>
        <p:txBody>
          <a:bodyPr>
            <a:normAutofit fontScale="92500" lnSpcReduction="20000"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support positive effects of tourism regarding sustainability and to prevent negative effects of </a:t>
            </a:r>
            <a:r>
              <a:rPr kumimoji="0" lang="en-US" sz="1900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overtourism</a:t>
            </a:r>
            <a:endParaRPr kumimoji="0" lang="en-US" sz="1900" b="0" i="0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500" dirty="0">
                <a:latin typeface="Franklin Gothic Book" panose="020B0503020102020204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1. Sustainable choices considering the available knowledge in terms of positive and negative impacts of tourism must be made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(important to measure impacts, as they are crucial to make appropriate choices)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00" dirty="0">
                <a:latin typeface="Franklin Gothic Book" panose="020B0503020102020204" pitchFamily="34" charset="0"/>
              </a:rPr>
              <a:t>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2. Wonderful Copenhagen = connecting point between stakeholders, must be used to develop and disseminate knowledge, should set up an agenda for collaborations involving all parties that are relevant to sustainable tourism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00" dirty="0">
                <a:latin typeface="Franklin Gothic Book" panose="020B0503020102020204" pitchFamily="34" charset="0"/>
              </a:rPr>
              <a:t>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3. Collaborations around events can support sustainable tourism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development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(with sustainability as a central theme)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4076CA-F55B-48F3-8106-873B215AA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34" y="2296633"/>
            <a:ext cx="2275319" cy="19365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791E02-3A5E-45AE-830F-615E6C67F7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34" y="4561367"/>
            <a:ext cx="2275320" cy="14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5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Amsterdam – ,The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6" y="2296633"/>
            <a:ext cx="8912875" cy="4057033"/>
          </a:xfrm>
        </p:spPr>
        <p:txBody>
          <a:bodyPr>
            <a:normAutofit fontScale="85000" lnSpcReduction="20000"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sz="2100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redesign the visitor economy of the city </a:t>
            </a: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that adds value and does not cause disturbance or disruption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800" dirty="0">
                <a:latin typeface="Franklin Gothic Book" panose="020B0503020102020204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 </a:t>
            </a: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Attract visitors who come for the uniqueness of Amsterdam and add value</a:t>
            </a:r>
            <a:endParaRPr lang="de-DE" sz="21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	2. Responsible use of data/guidance of visitors through the city</a:t>
            </a:r>
            <a:endParaRPr lang="de-DE" sz="21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	3. Encourage, facilitate, reward and communicate good business practices</a:t>
            </a:r>
            <a:endParaRPr lang="de-DE" sz="21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	4. Develop neighbourhoods focusing on their identity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16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	(enhancing their role in 	decision-making)</a:t>
            </a:r>
            <a:endParaRPr lang="de-DE" sz="16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	</a:t>
            </a: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5. Clear strategy </a:t>
            </a:r>
            <a:r>
              <a:rPr lang="en-GB" sz="16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enriches the night offer and reduces disturbances)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16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</a:t>
            </a: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6. </a:t>
            </a:r>
            <a:r>
              <a:rPr lang="en-US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Design an integrated plan to restore the balance among living/working/visitors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21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7. Redesign public spaces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2BCB4E-DE54-44F4-9E08-E91354BB95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79" y="2435075"/>
            <a:ext cx="1666286" cy="19878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4E7298-3F7A-4A62-A876-17FE86D28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24" y="4561367"/>
            <a:ext cx="1437796" cy="17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5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kiel – ,</a:t>
            </a:r>
            <a:r>
              <a:rPr lang="de-DE" dirty="0" err="1"/>
              <a:t>meeresschutzstadt</a:t>
            </a:r>
            <a:r>
              <a:rPr lang="de-DE" dirty="0"/>
              <a:t>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6" y="2296633"/>
            <a:ext cx="7423439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summarize one 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shared vision under which sustainable products/ services/ initiatives can be implemented and communicated under an overall brand strategy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 </a:t>
            </a:r>
            <a:r>
              <a:rPr lang="de-DE" dirty="0">
                <a:latin typeface="Franklin Gothic Book" panose="020B0503020102020204"/>
              </a:rPr>
              <a:t>1. ‚Meeresschutzstadt‘ c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an be 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used as a label for the city itself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2. </a:t>
            </a: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I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 should be used along the entire tourism values chain, to communicate a commitment to sustainable tourism development, including very tangible and practical measures that can be linked to the broader theme of ocean protection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FE1D9E-8151-4A8E-8275-C43EDC31F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057" y="2417727"/>
            <a:ext cx="2069694" cy="18121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5B80C5-B851-4AB6-99F6-89EF2C14F9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088" y="4325149"/>
            <a:ext cx="2062663" cy="18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3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46" y="1218008"/>
            <a:ext cx="11279001" cy="1078625"/>
          </a:xfrm>
        </p:spPr>
        <p:txBody>
          <a:bodyPr>
            <a:normAutofit/>
          </a:bodyPr>
          <a:lstStyle/>
          <a:p>
            <a:r>
              <a:rPr lang="de-DE" dirty="0"/>
              <a:t>Barcelona – ,</a:t>
            </a:r>
            <a:r>
              <a:rPr lang="de-DE" dirty="0" err="1"/>
              <a:t>Biosphere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Tourism</a:t>
            </a:r>
            <a:r>
              <a:rPr lang="de-DE" dirty="0"/>
              <a:t>‘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8705484" cy="4057033"/>
          </a:xfrm>
        </p:spPr>
        <p:txBody>
          <a:bodyPr>
            <a:normAutofit lnSpcReduction="10000"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remedy the </a:t>
            </a:r>
            <a:r>
              <a:rPr kumimoji="0" lang="en-US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compley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situation of </a:t>
            </a: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uLnTx/>
                <a:uFillTx/>
                <a:latin typeface="Franklin Gothic Book" panose="020B0503020102020204" pitchFamily="34" charset="0"/>
              </a:rPr>
              <a:t>t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he adoption process for sustainability certificates and labels for tourism businesses</a:t>
            </a:r>
            <a:endParaRPr lang="en-US" dirty="0">
              <a:latin typeface="Franklin Gothic Book" panose="020B0503020102020204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uLnTx/>
                <a:uFillTx/>
                <a:latin typeface="Franklin Gothic Book" panose="020B0503020102020204" pitchFamily="34" charset="0"/>
              </a:rPr>
              <a:t>B</a:t>
            </a:r>
            <a:r>
              <a:rPr lang="en-GB" dirty="0" err="1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usinesses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are supported in the label adoption process through trainings, individual mentorship and guidance during the administrative process and on technical matters:</a:t>
            </a:r>
          </a:p>
          <a:p>
            <a:pPr marL="895350" lvl="0" indent="-895350">
              <a:buClr>
                <a:srgbClr val="455F51"/>
              </a:buClr>
              <a:buNone/>
              <a:defRPr/>
            </a:pP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1. Labelled as ‘Biosphere Committed Entities’ 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(after </a:t>
            </a:r>
            <a:r>
              <a:rPr lang="en-GB" sz="1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one year on average)</a:t>
            </a:r>
          </a:p>
          <a:p>
            <a:pPr marL="895350" lvl="0" indent="-895350">
              <a:buClr>
                <a:srgbClr val="455F51"/>
              </a:buClr>
              <a:buNone/>
              <a:defRPr/>
            </a:pP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2. </a:t>
            </a: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warded with the Safe Travels certificate of the World Travel Tourism Council</a:t>
            </a:r>
          </a:p>
          <a:p>
            <a:pPr marL="895350" lvl="0" indent="-895350">
              <a:buClr>
                <a:srgbClr val="455F51"/>
              </a:buClr>
              <a:buNone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3. B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ased on three individual sustainability goals and the completion of a minimum of one additional training, the </a:t>
            </a: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commitment is renewed </a:t>
            </a:r>
            <a:r>
              <a:rPr lang="en-GB" sz="1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(year after year)</a:t>
            </a:r>
            <a:endParaRPr lang="en-GB" sz="14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4. L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abelled businesses are automatically included in the network ‘</a:t>
            </a:r>
            <a:r>
              <a:rPr lang="en-GB" i="1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Barcelona + </a:t>
            </a:r>
            <a:r>
              <a:rPr lang="en-GB" i="1" dirty="0" err="1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sostenible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’ 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(which helps them to connect to like-minded businesses)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9ECF85-5D21-4191-93A5-67683147C6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80" y="2587635"/>
            <a:ext cx="1621016" cy="16827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D88BA0-9DC1-4BF7-8843-FBC0955658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80" y="4461000"/>
            <a:ext cx="1621016" cy="16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47" y="1218008"/>
            <a:ext cx="9761286" cy="1078625"/>
          </a:xfrm>
        </p:spPr>
        <p:txBody>
          <a:bodyPr>
            <a:noAutofit/>
          </a:bodyPr>
          <a:lstStyle/>
          <a:p>
            <a:r>
              <a:rPr lang="de-DE" dirty="0"/>
              <a:t>Kiel – ,Feinheimisch - </a:t>
            </a:r>
            <a:r>
              <a:rPr lang="de-DE" dirty="0" err="1"/>
              <a:t>fine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Schleswig-Holstein‘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6" y="2296633"/>
            <a:ext cx="7574268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</a:t>
            </a:r>
            <a:r>
              <a:rPr lang="en-GB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promote regional sustainably sourced products under a recognisable label because of the growing importance on regional, organic food for tourists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1. 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Used for the promotion of local cuisine and cultured gastronomy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2. 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top priorities: freshness and quality 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(mission is focused on high-quality local food combined with culinary craft skills)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3. Members feel responsible for sensible and healthy eating, environmentally sound food production and enhanced quality consciousness 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(focus on cultural and traditional roots without standing in the way of new developments)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6C8A5B-3361-43F2-AE74-8591E7FD7F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263" y="2626737"/>
            <a:ext cx="2560542" cy="13144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BE2B28-865F-4D09-9A07-3CC114AEFE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732" y="4120422"/>
            <a:ext cx="2071605" cy="18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4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Amsterdam – ,</a:t>
            </a:r>
            <a:r>
              <a:rPr lang="de-DE" dirty="0" err="1"/>
              <a:t>plastic</a:t>
            </a:r>
            <a:r>
              <a:rPr lang="de-DE" dirty="0"/>
              <a:t> </a:t>
            </a:r>
            <a:r>
              <a:rPr lang="de-DE" dirty="0" err="1"/>
              <a:t>fishing</a:t>
            </a:r>
            <a:r>
              <a:rPr lang="de-DE" dirty="0"/>
              <a:t> </a:t>
            </a:r>
            <a:r>
              <a:rPr lang="de-DE" dirty="0" err="1"/>
              <a:t>tours‘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414012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</a:t>
            </a:r>
            <a:r>
              <a:rPr kumimoji="0" lang="en-GB" b="0" i="0" strike="noStrike" kern="1200" cap="none" spc="0" normalizeH="0" baseline="0" noProof="0" dirty="0">
                <a:ln>
                  <a:noFill/>
                </a:ln>
                <a:uLnTx/>
                <a:uFillTx/>
                <a:latin typeface="Franklin Gothic Book" panose="020B0503020102020204" pitchFamily="34" charset="0"/>
              </a:rPr>
              <a:t>clean the canals from plastic pollution and to</a:t>
            </a:r>
            <a:r>
              <a:rPr lang="en-GB" sz="18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create economic value from plastic waste by involving tourists and locals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uLnTx/>
                <a:uFillTx/>
                <a:latin typeface="Franklin Gothic Book" panose="020B0503020102020204" pitchFamily="34" charset="0"/>
              </a:rPr>
              <a:t>B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ringing out locals, companies, schools and tourists to the canals, equipped with nets and supervise them while ‘fishing’ plastic waste from the water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2. T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he plastic they collect is recycled </a:t>
            </a: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into furniture 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and boats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(the collected plastic waste is turned into flakes and </a:t>
            </a:r>
            <a:r>
              <a:rPr lang="en-GB" sz="1400" dirty="0" err="1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fibers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which are made into recycled PET felt used to produce furniture they design and realise, in collaboration with other partner companies)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E33126-F30B-41E7-8716-76814A54B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506" y="2524142"/>
            <a:ext cx="1865404" cy="18654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E9D3AB-0F50-44EA-982E-ADD392BBCC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430" y="4561368"/>
            <a:ext cx="2505556" cy="1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budapest</a:t>
            </a:r>
            <a:r>
              <a:rPr lang="de-DE" dirty="0"/>
              <a:t> – ,Access4you‘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6" y="2296633"/>
            <a:ext cx="8366120" cy="4057033"/>
          </a:xfrm>
        </p:spPr>
        <p:txBody>
          <a:bodyPr>
            <a:normAutofit fontScale="92500" lnSpcReduction="20000"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supports people with special needs in terms of accessibility by providing real and detailed information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500" dirty="0">
                <a:latin typeface="Franklin Gothic Book" panose="020B0503020102020204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1. </a:t>
            </a:r>
            <a:r>
              <a:rPr lang="en-US" sz="1900" dirty="0">
                <a:latin typeface="Franklin Gothic Book" panose="020B0503020102020204" pitchFamily="34" charset="0"/>
              </a:rPr>
              <a:t>E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ncourage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accessibility by providing information free of charge for users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(while the trademark user fee is reimbursed by the owner or operator of the location)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00" dirty="0">
                <a:latin typeface="Franklin Gothic Book" panose="020B0503020102020204" pitchFamily="34" charset="0"/>
              </a:rPr>
              <a:t>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2.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uLnTx/>
                <a:uFillTx/>
                <a:latin typeface="Franklin Gothic Book" panose="020B0503020102020204" pitchFamily="34" charset="0"/>
              </a:rPr>
              <a:t>P</a:t>
            </a:r>
            <a:r>
              <a:rPr lang="en-GB" sz="1900" dirty="0" err="1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romote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accessibility by encouraging organisations to develop accessible environments and provide real and detailed information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00" dirty="0">
                <a:latin typeface="Franklin Gothic Book" panose="020B0503020102020204" pitchFamily="34" charset="0"/>
              </a:rPr>
              <a:t>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3. 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The certificated sites are visited and assessed according to a set of 550 criteria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4. </a:t>
            </a:r>
            <a:r>
              <a:rPr lang="en-GB" sz="19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C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haracteristics of the environment are documented with photos </a:t>
            </a:r>
            <a:r>
              <a:rPr lang="en-GB" sz="15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(shared on website and mobile App, together with important technical parameters)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5. D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etermination: for which groups with special needs is the location suitable for</a:t>
            </a:r>
            <a:r>
              <a:rPr lang="en-GB" sz="15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(the higher the accessibility the higher the level of certification)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B1B96-2AD9-4E86-8912-A6E7FA99B1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786" y="2620651"/>
            <a:ext cx="2253166" cy="12338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F345BB-47DE-4273-882B-0169745D8B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939" y="3998160"/>
            <a:ext cx="1883688" cy="16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29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47" y="1218008"/>
            <a:ext cx="8620643" cy="1078625"/>
          </a:xfrm>
        </p:spPr>
        <p:txBody>
          <a:bodyPr>
            <a:normAutofit/>
          </a:bodyPr>
          <a:lstStyle/>
          <a:p>
            <a:r>
              <a:rPr lang="de-DE" dirty="0"/>
              <a:t>Tallinn – ,JCI World </a:t>
            </a:r>
            <a:r>
              <a:rPr lang="de-DE" dirty="0" err="1"/>
              <a:t>Congress</a:t>
            </a:r>
            <a:r>
              <a:rPr lang="de-DE" dirty="0"/>
              <a:t> 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8187010" cy="4057033"/>
          </a:xfrm>
        </p:spPr>
        <p:txBody>
          <a:bodyPr>
            <a:normAutofit/>
          </a:bodyPr>
          <a:lstStyle/>
          <a:p>
            <a:pPr marL="895350" lvl="0" indent="-895350">
              <a:spcBef>
                <a:spcPts val="0"/>
              </a:spcBef>
              <a:buClr>
                <a:srgbClr val="455F51"/>
              </a:buClr>
              <a:buNone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lower the overall environmental impact </a:t>
            </a:r>
            <a:r>
              <a:rPr lang="en-US" dirty="0"/>
              <a:t>of a sustainable conference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 much </a:t>
            </a:r>
            <a:r>
              <a:rPr lang="en-US" dirty="0"/>
              <a:t>as possible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1. </a:t>
            </a:r>
            <a:r>
              <a:rPr lang="en-US" dirty="0">
                <a:latin typeface="Franklin Gothic Book" panose="020B0503020102020204" pitchFamily="34" charset="0"/>
              </a:rPr>
              <a:t>P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lastic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-, paper- and gift bag- free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2.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Delegates were encouraged to use public transportation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(before the arrival, all delegates received a special QR code for free transport)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Franklin Gothic Book" panose="020B05030201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3. Totally paper free: materials = available digitally/ digital notes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4. O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coffee mugs and water bottles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Circup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quick-wash stations to wash the cups)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5. Lunch made entirely of donated food that would have otherwise gone to waste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D77849-2D18-4275-AC10-188C36A27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616" y="2537389"/>
            <a:ext cx="1685656" cy="16146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69C787-49EF-4A10-9363-CF74975336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638" y="4325149"/>
            <a:ext cx="1585615" cy="15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5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Best Practice</a:t>
            </a:r>
          </a:p>
        </p:txBody>
      </p:sp>
    </p:spTree>
    <p:extLst>
      <p:ext uri="{BB962C8B-B14F-4D97-AF65-F5344CB8AC3E}">
        <p14:creationId xmlns:p14="http://schemas.microsoft.com/office/powerpoint/2010/main" val="263723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37139" y="1554227"/>
            <a:ext cx="10548895" cy="4572253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en-GB" b="1" dirty="0"/>
              <a:t>Project Title: </a:t>
            </a:r>
            <a:r>
              <a:rPr lang="en-US" b="1" dirty="0"/>
              <a:t>​</a:t>
            </a:r>
            <a:r>
              <a:rPr lang="en-GB" b="1" dirty="0" err="1"/>
              <a:t>Tourban</a:t>
            </a:r>
            <a:r>
              <a:rPr lang="en-GB" b="1" dirty="0"/>
              <a:t> - Accelerating SME capacity and innovation for sustainable urban tourism</a:t>
            </a:r>
            <a:endParaRPr lang="ca-ES" b="1" dirty="0"/>
          </a:p>
          <a:p>
            <a:pPr marL="0" indent="0">
              <a:buNone/>
            </a:pPr>
            <a:r>
              <a:rPr lang="ca-ES" dirty="0"/>
              <a:t> </a:t>
            </a:r>
          </a:p>
          <a:p>
            <a:pPr marL="0" indent="0" algn="l" rtl="0" fontAlgn="base">
              <a:buNone/>
            </a:pPr>
            <a:r>
              <a:rPr lang="en-GB" b="1" dirty="0"/>
              <a:t>Funding Programme: </a:t>
            </a:r>
            <a:r>
              <a:rPr lang="en-GB" dirty="0"/>
              <a:t>Competitiveness of Enterprises and Small and Medium-sized Enterprises (COSME)</a:t>
            </a:r>
            <a:r>
              <a:rPr lang="en-US" dirty="0"/>
              <a:t>​</a:t>
            </a:r>
          </a:p>
          <a:p>
            <a:pPr marL="0" indent="0" algn="l" rtl="0" fontAlgn="base">
              <a:buNone/>
            </a:pPr>
            <a:r>
              <a:rPr lang="en-GB" b="1" dirty="0"/>
              <a:t>Call: COS-TOURCOOP-2019-3-01: </a:t>
            </a:r>
            <a:r>
              <a:rPr lang="en-GB" dirty="0"/>
              <a:t>Boosting sustainable tourism development and capacity of tourism SMEs through transnational cooperation and knowledge transfer</a:t>
            </a:r>
            <a:r>
              <a:rPr lang="ca-ES" b="1" dirty="0"/>
              <a:t>​</a:t>
            </a:r>
          </a:p>
          <a:p>
            <a:pPr marL="0" indent="0" algn="l" rtl="0" fontAlgn="base">
              <a:buNone/>
            </a:pPr>
            <a:r>
              <a:rPr lang="en-GB" b="1" dirty="0"/>
              <a:t> </a:t>
            </a:r>
            <a:r>
              <a:rPr lang="ca-ES" b="1" dirty="0"/>
              <a:t>​</a:t>
            </a:r>
          </a:p>
          <a:p>
            <a:pPr marL="0" indent="0" algn="l" rtl="0" fontAlgn="base">
              <a:buNone/>
            </a:pPr>
            <a:r>
              <a:rPr lang="en-GB" b="1" dirty="0"/>
              <a:t>Duration:</a:t>
            </a:r>
            <a:r>
              <a:rPr lang="ca-ES" b="1" dirty="0"/>
              <a:t>​</a:t>
            </a:r>
          </a:p>
          <a:p>
            <a:pPr marL="0" indent="0" algn="l" rtl="0" fontAlgn="base">
              <a:buNone/>
            </a:pPr>
            <a:r>
              <a:rPr lang="en-GB" dirty="0"/>
              <a:t>16th September 2020</a:t>
            </a:r>
            <a:r>
              <a:rPr lang="ca-ES" dirty="0"/>
              <a:t> </a:t>
            </a:r>
            <a:r>
              <a:rPr lang="en-GB" dirty="0"/>
              <a:t>– 15th March 2023 (30 Months)</a:t>
            </a:r>
            <a:r>
              <a:rPr lang="ca-ES" dirty="0"/>
              <a:t>​</a:t>
            </a:r>
          </a:p>
          <a:p>
            <a:pPr marL="0" indent="0" algn="l" rtl="0" fontAlgn="base">
              <a:buNone/>
            </a:pPr>
            <a:endParaRPr lang="en-GB" b="1" dirty="0"/>
          </a:p>
          <a:p>
            <a:pPr marL="0" indent="0" algn="l" rtl="0" fontAlgn="base">
              <a:buNone/>
            </a:pPr>
            <a:r>
              <a:rPr lang="en-GB" b="1" dirty="0"/>
              <a:t>Budget: </a:t>
            </a:r>
            <a:r>
              <a:rPr lang="ca-ES" b="1" dirty="0"/>
              <a:t>​</a:t>
            </a:r>
          </a:p>
          <a:p>
            <a:pPr fontAlgn="base"/>
            <a:r>
              <a:rPr lang="en-GB" dirty="0"/>
              <a:t>Total: 1.327.777 €</a:t>
            </a:r>
            <a:r>
              <a:rPr lang="ca-ES" dirty="0"/>
              <a:t>​ (</a:t>
            </a:r>
            <a:r>
              <a:rPr lang="en-GB" dirty="0"/>
              <a:t>Co-financing rate: 75%</a:t>
            </a:r>
            <a:r>
              <a:rPr lang="ca-ES" dirty="0"/>
              <a:t>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/>
              <a:t>Thereof: 600.000 € financial support to third parties (to SMEs)</a:t>
            </a:r>
            <a:r>
              <a:rPr lang="ca-ES" dirty="0"/>
              <a:t>​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7B4D329-348C-4B0A-B307-5438157207E6}"/>
              </a:ext>
            </a:extLst>
          </p:cNvPr>
          <p:cNvSpPr txBox="1">
            <a:spLocks/>
          </p:cNvSpPr>
          <p:nvPr/>
        </p:nvSpPr>
        <p:spPr>
          <a:xfrm>
            <a:off x="737139" y="936873"/>
            <a:ext cx="10191096" cy="627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err="1"/>
              <a:t>Key</a:t>
            </a:r>
            <a:r>
              <a:rPr lang="ca-ES" sz="3200" dirty="0"/>
              <a:t> </a:t>
            </a:r>
            <a:r>
              <a:rPr lang="ca-ES" sz="3200" dirty="0" err="1"/>
              <a:t>project</a:t>
            </a:r>
            <a:r>
              <a:rPr lang="ca-ES" sz="3200" dirty="0"/>
              <a:t> </a:t>
            </a:r>
            <a:r>
              <a:rPr lang="ca-ES" sz="3200" dirty="0" err="1"/>
              <a:t>information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469531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Dubrovnik – Eco </a:t>
            </a:r>
            <a:r>
              <a:rPr lang="de-DE" dirty="0" err="1"/>
              <a:t>tuk</a:t>
            </a:r>
            <a:r>
              <a:rPr lang="de-DE" dirty="0"/>
              <a:t> </a:t>
            </a:r>
            <a:r>
              <a:rPr lang="de-DE" dirty="0" err="1"/>
              <a:t>tuk</a:t>
            </a:r>
            <a:r>
              <a:rPr lang="de-DE" dirty="0"/>
              <a:t> </a:t>
            </a:r>
            <a:r>
              <a:rPr lang="de-DE" dirty="0" err="1"/>
              <a:t>tours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6904964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combat </a:t>
            </a:r>
            <a:r>
              <a:rPr kumimoji="0" lang="en-US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overtourism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with a new product focusing on sustainability principles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Focus on sustainability in every aspect of their business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(transport, providers, products, etc.)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Bring tourists away from the Old Town and other main tourism spots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Educate tourists about the local history, traditions, culture and nature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3B2EBA-F97A-42E5-A6A0-00B7A934F9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049" y="2027536"/>
            <a:ext cx="2208548" cy="199255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24EAF68-135F-4F7E-BAD9-85258818A3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049" y="4104662"/>
            <a:ext cx="2208547" cy="211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Budapest – </a:t>
            </a:r>
            <a:r>
              <a:rPr lang="de-DE" dirty="0" err="1"/>
              <a:t>Try:budapest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574267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combat </a:t>
            </a:r>
            <a:r>
              <a:rPr kumimoji="0" lang="en-US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overtourism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and to lead tourists to areas of the city with less tourism pressure, where they can enjoy a more authentic experience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lang="de-DE" dirty="0">
                <a:latin typeface="Franklin Gothic Book" panose="020B0503020102020204"/>
              </a:rPr>
              <a:t>P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ersonalised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city-walks, according to the specific interests of their costumers are organized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When booking a tour, the visitors provide their preferences, based on which they will get 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programme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designed specifically for them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Where possible, meaningful interactions with locals are involved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467DDD-0C43-4C08-AD54-A9EDDE792F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107" y="1989055"/>
            <a:ext cx="2444699" cy="16773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8C16700-B82F-4E36-A002-594B74781B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107" y="3848365"/>
            <a:ext cx="2449234" cy="20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66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Zagreb – </a:t>
            </a:r>
            <a:r>
              <a:rPr lang="de-DE" dirty="0" err="1"/>
              <a:t>Eventful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809937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</a:t>
            </a:r>
            <a:r>
              <a:rPr kumimoji="0" lang="en-US" b="0" i="0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organise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fully sustainable events and consult businesses in relation to the sustainability of their events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lang="en-US" dirty="0">
                <a:latin typeface="Franklin Gothic Book" panose="020B0503020102020204"/>
              </a:rPr>
              <a:t>They opt for local suppliers, environmentally friendly packaging and decorations that are not harmful to the environment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/>
              </a:rPr>
              <a:t>	</a:t>
            </a:r>
            <a:r>
              <a:rPr lang="en-US" sz="1400" dirty="0">
                <a:latin typeface="Franklin Gothic Book" panose="020B0503020102020204"/>
              </a:rPr>
              <a:t>(ordering seasonal food from local suppliers; ordering 20% less food for event; event waste management plan and waste bins for different kind of waste; recyclable materials and accreditation badges that can be reused; gift bags made of cotton or jute; USB-drives with brochures - exclusion of paper and other potential waste; certain degree of inclusion of the local community in the events)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9AA58F-6187-469A-8A1F-92B8C1DD8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67" y="2461119"/>
            <a:ext cx="1712676" cy="16759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7A281EC-25C3-49F9-9293-FEEEDFF75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67" y="4325149"/>
            <a:ext cx="1712676" cy="15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7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kiel – Energy scout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291463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lang="en-US" dirty="0">
                <a:latin typeface="Franklin Gothic Book" panose="020B0503020102020204"/>
              </a:rPr>
              <a:t>T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 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effectively implement sustainable practices in tourism SME’s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lang="en-GB" dirty="0">
                <a:latin typeface="Franklin Gothic Book" panose="020B0503020102020204" pitchFamily="34" charset="0"/>
              </a:rPr>
              <a:t>T</a:t>
            </a:r>
            <a:r>
              <a:rPr lang="en-GB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he Chamber 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of Commerce and Industry in Kiel (IHK) offers a qualification programme, allowing SME’s to get qualified as ‘Energy Scouts’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A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pprentices learn about basic energy engineering and measures for energy saving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They also gain skills to plan and implement their own projects in their companies and to communicate the topic of energy efficiency among their superiors and co-workers</a:t>
            </a: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33B2E1-4097-4892-BACD-929DCE45F2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279" y="2461253"/>
            <a:ext cx="1845900" cy="17726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9BC3A7-63A2-45F4-B572-66AF3DB4E9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279" y="4398486"/>
            <a:ext cx="1875309" cy="17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3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Barcelona – ‚12 </a:t>
            </a:r>
            <a:r>
              <a:rPr lang="de-DE" dirty="0" err="1"/>
              <a:t>months</a:t>
            </a:r>
            <a:r>
              <a:rPr lang="de-DE" dirty="0"/>
              <a:t>, 12 SDGs‘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904205" cy="4057033"/>
          </a:xfrm>
        </p:spPr>
        <p:txBody>
          <a:bodyPr>
            <a:normAutofit lnSpcReduction="10000"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lang="en-GB" sz="18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To engage hotel staff in a sustainability transformation </a:t>
            </a:r>
            <a:r>
              <a:rPr lang="en-GB" sz="14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commitment and motivation of staff members to follow, engage or even lead the process is important for success)</a:t>
            </a:r>
            <a:endParaRPr lang="en-GB" sz="1400" dirty="0">
              <a:solidFill>
                <a:srgbClr val="295933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United Nations Sustainable Development Goals are embraced as a framework for a unique project aimed at defining and implementing own sustainability objectives 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(involving their staff at all levels into the process)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1. I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nternal task force of 10 people from different departments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2. Team picked 12 out of the 17 SDGs 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(one for each month of the year)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3.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They identified a specific objective for each of them and concrete ways to achieve them</a:t>
            </a: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94DEDE-9CF2-4B42-8CDB-AE2EA75594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270" y="2295118"/>
            <a:ext cx="1598214" cy="22662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1D95870-5330-4AA5-AAB4-37613D7D79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961" y="4703974"/>
            <a:ext cx="1846832" cy="15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88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Amsterdam/Rotterdam/The Hague –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074647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lang="en-US" dirty="0">
                <a:latin typeface="Franklin Gothic Book" panose="020B0503020102020204"/>
              </a:rPr>
              <a:t>T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 </a:t>
            </a:r>
            <a:r>
              <a:rPr lang="en-GB" sz="18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avoid unnecessary use of water resources by tourists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lang="en-GB" dirty="0">
                <a:latin typeface="Franklin Gothic Book" panose="020B0503020102020204" pitchFamily="34" charset="0"/>
              </a:rPr>
              <a:t>A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chieved by making guests more aware about their water consumption: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</a:t>
            </a:r>
            <a:r>
              <a:rPr lang="en-GB" sz="1800" dirty="0" err="1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Amphiro</a:t>
            </a: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</a:t>
            </a:r>
            <a:r>
              <a:rPr lang="en-GB" sz="1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</a:t>
            </a:r>
            <a:r>
              <a:rPr lang="en-GB" sz="1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 small device that can be installed in the shower cabin)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displays water and energy consumption directly while showering, also displaying a graphical representation of a polar bear on an icecap that gradually melts as guests shower</a:t>
            </a: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BEB8B0-029B-4A92-A11F-8A710D2C1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896" y="2697920"/>
            <a:ext cx="1560711" cy="24203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B34CBC-0D51-420F-9D0B-8E79215647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192" y="2737531"/>
            <a:ext cx="1794159" cy="23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4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copenhagen</a:t>
            </a:r>
            <a:r>
              <a:rPr lang="de-DE" dirty="0"/>
              <a:t> –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offsets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7310317" cy="4057033"/>
          </a:xfrm>
        </p:spPr>
        <p:txBody>
          <a:bodyPr>
            <a:normAutofit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lang="en-GB" dirty="0">
                <a:latin typeface="Franklin Gothic Book" panose="020B0503020102020204" pitchFamily="34" charset="0"/>
              </a:rPr>
              <a:t>T</a:t>
            </a:r>
            <a:r>
              <a:rPr lang="en-GB" sz="18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o implement sustainability in an industry with a fragmented value chain and to </a:t>
            </a:r>
            <a:r>
              <a:rPr lang="en-GB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allow tourists to calculate and offset carbon emissions associated with their tours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200" dirty="0">
                <a:latin typeface="Franklin Gothic Book" panose="020B0503020102020204"/>
              </a:rPr>
              <a:t>:	</a:t>
            </a:r>
            <a:r>
              <a:rPr lang="de-DE" dirty="0">
                <a:latin typeface="Franklin Gothic Book" panose="020B0503020102020204"/>
              </a:rPr>
              <a:t>1. P</a:t>
            </a:r>
            <a:r>
              <a:rPr lang="en-US" dirty="0" err="1">
                <a:latin typeface="Franklin Gothic Book" panose="020B0503020102020204"/>
              </a:rPr>
              <a:t>latform</a:t>
            </a:r>
            <a:r>
              <a:rPr lang="en-US" dirty="0">
                <a:latin typeface="Franklin Gothic Book" panose="020B0503020102020204"/>
              </a:rPr>
              <a:t> that allows customers to book entire trip in one single flow </a:t>
            </a:r>
            <a:r>
              <a:rPr lang="en-US" sz="1400" dirty="0">
                <a:latin typeface="Franklin Gothic Book" panose="020B0503020102020204"/>
              </a:rPr>
              <a:t>(including flight tickets, hotels, transfer and travel insurance) 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/>
              </a:rPr>
              <a:t>	2. Carbon footprint is calculated and offset </a:t>
            </a:r>
            <a:r>
              <a:rPr lang="en-US" sz="1400" dirty="0">
                <a:latin typeface="Franklin Gothic Book" panose="020B0503020102020204"/>
              </a:rPr>
              <a:t>(as a simple add-on)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/>
              </a:rPr>
              <a:t>	3. Once payment is completed: customers receive travel documents and certificate stating they have compensated the CO2 emissions of their trip</a:t>
            </a: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4F8B81-EAE6-418B-9A0F-1CFF76031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38" y="3024703"/>
            <a:ext cx="2426418" cy="9571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242581-C023-4CB4-8DBD-191F609360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38" y="4158463"/>
            <a:ext cx="243251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5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B5BE-6CFF-48ED-BEC6-A21DFD86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copenhagen</a:t>
            </a:r>
            <a:r>
              <a:rPr lang="de-DE" dirty="0"/>
              <a:t> – Travel </a:t>
            </a:r>
            <a:r>
              <a:rPr lang="de-DE" dirty="0" err="1"/>
              <a:t>kollekt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F315463-0E5E-4BA6-A9F9-485F0D0E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47" y="2296633"/>
            <a:ext cx="8460387" cy="4057033"/>
          </a:xfrm>
        </p:spPr>
        <p:txBody>
          <a:bodyPr>
            <a:normAutofit fontScale="92500" lnSpcReduction="10000"/>
          </a:bodyPr>
          <a:lstStyle/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Why</a:t>
            </a: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</a:t>
            </a:r>
            <a:r>
              <a:rPr lang="de-DE" sz="3200" dirty="0">
                <a:latin typeface="Franklin Gothic Book" panose="020B0503020102020204"/>
              </a:rPr>
              <a:t>	</a:t>
            </a:r>
            <a:r>
              <a:rPr lang="en-US" sz="1900" dirty="0">
                <a:latin typeface="Franklin Gothic Book" panose="020B0503020102020204"/>
              </a:rPr>
              <a:t>T</a:t>
            </a:r>
            <a:r>
              <a:rPr kumimoji="0" lang="en-US" sz="1900" b="0" strike="noStrike" kern="1200" cap="none" spc="0" normalizeH="0" baseline="0" noProof="0" dirty="0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 </a:t>
            </a:r>
            <a:r>
              <a:rPr lang="en-GB" sz="19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enable travellers and businesses to have a direct impact </a:t>
            </a:r>
            <a:r>
              <a:rPr lang="en-GB" sz="15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(sustainable) </a:t>
            </a:r>
            <a:r>
              <a:rPr lang="en-GB" sz="1900" dirty="0">
                <a:solidFill>
                  <a:srgbClr val="295933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on the environment during their travel planning activities, even before starting a trip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2959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</a:t>
            </a:r>
            <a:r>
              <a:rPr lang="de-DE" sz="3500" dirty="0">
                <a:latin typeface="Franklin Gothic Book" panose="020B0503020102020204"/>
              </a:rPr>
              <a:t>:	</a:t>
            </a:r>
            <a:r>
              <a:rPr lang="en-GB" sz="1900" dirty="0">
                <a:latin typeface="Franklin Gothic Book" panose="020B0503020102020204" pitchFamily="34" charset="0"/>
              </a:rPr>
              <a:t>For the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 way of operating it is important to reduce the environmental impact of activities as much as possible: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1. Handpicked suppliers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2. Using only certified paper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3. Partially offsetting the environmental impact by planting a tree for every printed book </a:t>
            </a:r>
            <a:r>
              <a:rPr lang="en-GB" sz="15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(through an established partnership with onetreeplanted.org)</a:t>
            </a: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	4. S</a:t>
            </a:r>
            <a:r>
              <a:rPr lang="en-GB" sz="19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MinionPro-Regular"/>
              </a:rPr>
              <a:t>timulate a change in tourists’ behaviours by embedding the responsible tourism manifesto from UNWTO into every book that is created</a:t>
            </a: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895350" marR="0" lvl="0" indent="-895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5933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MinionPro-Regula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9E3179-D155-4459-A38B-79A69F153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246" y="2630078"/>
            <a:ext cx="1483572" cy="22427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247170E-04AD-404C-B8C5-E04D4E3562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033" y="4986968"/>
            <a:ext cx="1560669" cy="11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33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Inventory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Labels</a:t>
            </a:r>
          </a:p>
        </p:txBody>
      </p:sp>
    </p:spTree>
    <p:extLst>
      <p:ext uri="{BB962C8B-B14F-4D97-AF65-F5344CB8AC3E}">
        <p14:creationId xmlns:p14="http://schemas.microsoft.com/office/powerpoint/2010/main" val="1996547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7" y="796926"/>
            <a:ext cx="9911622" cy="812725"/>
          </a:xfrm>
        </p:spPr>
        <p:txBody>
          <a:bodyPr>
            <a:normAutofit/>
          </a:bodyPr>
          <a:lstStyle/>
          <a:p>
            <a:r>
              <a:rPr lang="en-GB" dirty="0"/>
              <a:t>Why a sustainability certificate or Label?</a:t>
            </a:r>
            <a:endParaRPr lang="ca-ES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8457" y="1341438"/>
            <a:ext cx="11205864" cy="5139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3452813" algn="l"/>
              </a:tabLst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Certificates guide you the right way for the sustainability and competitiveness of your business.</a:t>
            </a:r>
          </a:p>
          <a:p>
            <a:pPr marL="0" indent="0">
              <a:buNone/>
              <a:tabLst>
                <a:tab pos="3452813" algn="l"/>
              </a:tabLs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Business related advantages: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Cost savings in energy, water and waste management through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optimised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environmental management and use of efficient devices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Inclusion into marketing streams (at destination level, in booking systems (filter), marketing of the certificate itself)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Inclusion into community of like-minded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Cost of certification usually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amortised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after max 1 year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Customer orientation (excellence and quality)</a:t>
            </a:r>
          </a:p>
          <a:p>
            <a:pPr marL="0" indent="0">
              <a:buNone/>
              <a:tabLst>
                <a:tab pos="3452813" algn="l"/>
              </a:tabLs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Environment-related advantages: 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Reduction of CO2 emissions through decreased energy consumption or use of renewable energy sources, local supply chains (less emission from transport)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Limitation of food waste, plastic and water consumption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Reduction of products that harm the environment (chemicals, pesticides, plastic)</a:t>
            </a:r>
          </a:p>
          <a:p>
            <a:pPr marL="0" indent="0">
              <a:buNone/>
              <a:tabLst>
                <a:tab pos="3452813" algn="l"/>
              </a:tabLst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  <a:tabLst>
                <a:tab pos="3452813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s-E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1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7" descr="Et billede, der indeholder kort&#10;&#10;Automatisk genereret beskrivelse">
            <a:extLst>
              <a:ext uri="{FF2B5EF4-FFF2-40B4-BE49-F238E27FC236}">
                <a16:creationId xmlns:a16="http://schemas.microsoft.com/office/drawing/2014/main" id="{91B88A5F-D6C9-4534-9335-559C9C6FC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527" y="1008855"/>
            <a:ext cx="6622473" cy="585062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7139" y="1564001"/>
            <a:ext cx="6358548" cy="49041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/>
              <a:t>Barcelona </a:t>
            </a:r>
            <a:r>
              <a:rPr lang="ca-ES" sz="1600" dirty="0" err="1"/>
              <a:t>Chamber</a:t>
            </a:r>
            <a:r>
              <a:rPr lang="ca-ES" sz="1600" dirty="0"/>
              <a:t> of </a:t>
            </a:r>
            <a:r>
              <a:rPr lang="ca-ES" sz="1600" dirty="0" err="1"/>
              <a:t>Commerce</a:t>
            </a:r>
            <a:r>
              <a:rPr lang="ca-ES" sz="1600" dirty="0"/>
              <a:t>, </a:t>
            </a:r>
            <a:r>
              <a:rPr lang="ca-ES" sz="1600" dirty="0" err="1"/>
              <a:t>Industry</a:t>
            </a:r>
            <a:r>
              <a:rPr lang="ca-ES" sz="1600" dirty="0"/>
              <a:t>, Services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Navigation</a:t>
            </a:r>
            <a:r>
              <a:rPr lang="ca-ES" sz="1600" dirty="0"/>
              <a:t> (BCC) – </a:t>
            </a:r>
            <a:r>
              <a:rPr lang="ca-ES" sz="1600" b="1" dirty="0"/>
              <a:t>Barcelona</a:t>
            </a:r>
            <a:r>
              <a:rPr lang="ca-ES" sz="1600" dirty="0"/>
              <a:t>, SPAIN​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/>
              <a:t>B.LINK Barcelona </a:t>
            </a:r>
            <a:r>
              <a:rPr lang="ca-ES" sz="1600" dirty="0" err="1"/>
              <a:t>Strategic</a:t>
            </a:r>
            <a:r>
              <a:rPr lang="ca-ES" sz="1600" dirty="0"/>
              <a:t> </a:t>
            </a:r>
            <a:r>
              <a:rPr lang="ca-ES" sz="1600" dirty="0" err="1"/>
              <a:t>Projects</a:t>
            </a:r>
            <a:r>
              <a:rPr lang="ca-ES" sz="1600" dirty="0"/>
              <a:t> S.L. (</a:t>
            </a:r>
            <a:r>
              <a:rPr lang="ca-ES" sz="1600" dirty="0" err="1"/>
              <a:t>B.Link</a:t>
            </a:r>
            <a:r>
              <a:rPr lang="ca-ES" sz="1600" dirty="0"/>
              <a:t>)                              – </a:t>
            </a:r>
            <a:r>
              <a:rPr lang="ca-ES" sz="1600" b="1" dirty="0"/>
              <a:t>Barcelona</a:t>
            </a:r>
            <a:r>
              <a:rPr lang="ca-ES" sz="1600" dirty="0"/>
              <a:t>, SPAIN​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 err="1"/>
              <a:t>Institute</a:t>
            </a:r>
            <a:r>
              <a:rPr lang="ca-ES" sz="1600" dirty="0"/>
              <a:t> for </a:t>
            </a:r>
            <a:r>
              <a:rPr lang="ca-ES" sz="1600" dirty="0" err="1"/>
              <a:t>Tourism</a:t>
            </a:r>
            <a:r>
              <a:rPr lang="ca-ES" sz="1600" dirty="0"/>
              <a:t> </a:t>
            </a:r>
            <a:r>
              <a:rPr lang="ca-ES" sz="1600" dirty="0" err="1"/>
              <a:t>Research</a:t>
            </a:r>
            <a:r>
              <a:rPr lang="ca-ES" sz="1600" dirty="0"/>
              <a:t> in </a:t>
            </a:r>
            <a:r>
              <a:rPr lang="ca-ES" sz="1600" dirty="0" err="1"/>
              <a:t>Northern</a:t>
            </a:r>
            <a:r>
              <a:rPr lang="ca-ES" sz="1600" dirty="0"/>
              <a:t> Europe (NIT) – </a:t>
            </a:r>
            <a:r>
              <a:rPr lang="ca-ES" sz="1600" b="1" dirty="0" err="1"/>
              <a:t>Kiel</a:t>
            </a:r>
            <a:r>
              <a:rPr lang="ca-ES" sz="1600" dirty="0"/>
              <a:t>, GERMANY​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 err="1"/>
              <a:t>Estonian</a:t>
            </a:r>
            <a:r>
              <a:rPr lang="ca-ES" sz="1600" dirty="0"/>
              <a:t> </a:t>
            </a:r>
            <a:r>
              <a:rPr lang="ca-ES" sz="1600" dirty="0" err="1"/>
              <a:t>Chamber</a:t>
            </a:r>
            <a:r>
              <a:rPr lang="ca-ES" sz="1600" dirty="0"/>
              <a:t> of </a:t>
            </a:r>
            <a:r>
              <a:rPr lang="ca-ES" sz="1600" dirty="0" err="1"/>
              <a:t>Commerce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Industry</a:t>
            </a:r>
            <a:r>
              <a:rPr lang="ca-ES" sz="1600" dirty="0"/>
              <a:t> (KODA) – </a:t>
            </a:r>
            <a:r>
              <a:rPr lang="ca-ES" sz="1600" b="1" dirty="0"/>
              <a:t>Tallinn</a:t>
            </a:r>
            <a:r>
              <a:rPr lang="ca-ES" sz="1600" dirty="0"/>
              <a:t>, ESTONIA​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/>
              <a:t>Breda University of </a:t>
            </a:r>
            <a:r>
              <a:rPr lang="ca-ES" sz="1600" dirty="0" err="1"/>
              <a:t>Applied</a:t>
            </a:r>
            <a:r>
              <a:rPr lang="ca-ES" sz="1600" dirty="0"/>
              <a:t> </a:t>
            </a:r>
            <a:r>
              <a:rPr lang="ca-ES" sz="1600" dirty="0" err="1"/>
              <a:t>Sciences</a:t>
            </a:r>
            <a:r>
              <a:rPr lang="ca-ES" sz="1600" dirty="0"/>
              <a:t> (BUAS) – </a:t>
            </a:r>
            <a:r>
              <a:rPr lang="ca-ES" sz="1600" b="1" dirty="0"/>
              <a:t>Breda</a:t>
            </a:r>
            <a:r>
              <a:rPr lang="ca-ES" sz="1600" dirty="0"/>
              <a:t>, NETHERLANDS​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/>
              <a:t>City of Dubrovnik </a:t>
            </a:r>
            <a:r>
              <a:rPr lang="ca-ES" sz="1600" dirty="0" err="1"/>
              <a:t>Development</a:t>
            </a:r>
            <a:r>
              <a:rPr lang="ca-ES" sz="1600" dirty="0"/>
              <a:t> </a:t>
            </a:r>
            <a:r>
              <a:rPr lang="ca-ES" sz="1600" dirty="0" err="1"/>
              <a:t>Agency</a:t>
            </a:r>
            <a:r>
              <a:rPr lang="ca-ES" sz="1600" dirty="0"/>
              <a:t> (DURA) – </a:t>
            </a:r>
            <a:r>
              <a:rPr lang="ca-ES" sz="1600" b="1" dirty="0"/>
              <a:t>Dubrovnik</a:t>
            </a:r>
            <a:r>
              <a:rPr lang="ca-ES" sz="1600" dirty="0"/>
              <a:t>, CROATIA​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 err="1"/>
              <a:t>Creative</a:t>
            </a:r>
            <a:r>
              <a:rPr lang="ca-ES" sz="1600" dirty="0"/>
              <a:t> Business Network (CBN) – </a:t>
            </a:r>
            <a:r>
              <a:rPr lang="ca-ES" sz="1600" b="1" dirty="0"/>
              <a:t>Copenhagen</a:t>
            </a:r>
            <a:r>
              <a:rPr lang="ca-ES" sz="1600" dirty="0"/>
              <a:t>, DENMARK​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a-ES" sz="1600" dirty="0" err="1"/>
              <a:t>Hungarian</a:t>
            </a:r>
            <a:r>
              <a:rPr lang="ca-ES" sz="1600" dirty="0"/>
              <a:t> </a:t>
            </a:r>
            <a:r>
              <a:rPr lang="ca-ES" sz="1600" dirty="0" err="1"/>
              <a:t>Hospitality</a:t>
            </a:r>
            <a:r>
              <a:rPr lang="ca-ES" sz="1600" dirty="0"/>
              <a:t> </a:t>
            </a:r>
            <a:r>
              <a:rPr lang="ca-ES" sz="1600" dirty="0" err="1"/>
              <a:t>Employers</a:t>
            </a:r>
            <a:r>
              <a:rPr lang="ca-ES" sz="1600" dirty="0"/>
              <a:t>' </a:t>
            </a:r>
            <a:r>
              <a:rPr lang="ca-ES" sz="1600" dirty="0" err="1"/>
              <a:t>Association</a:t>
            </a:r>
            <a:r>
              <a:rPr lang="ca-ES" sz="1600" dirty="0"/>
              <a:t> (VIMOSZ) – </a:t>
            </a:r>
            <a:r>
              <a:rPr lang="ca-ES" sz="1600" b="1" dirty="0"/>
              <a:t>Budapest</a:t>
            </a:r>
            <a:r>
              <a:rPr lang="ca-ES" sz="1600" dirty="0"/>
              <a:t>, HUNGARY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AFD82D-15C6-4CF5-92F7-E64EEDF60D82}"/>
              </a:ext>
            </a:extLst>
          </p:cNvPr>
          <p:cNvSpPr txBox="1">
            <a:spLocks/>
          </p:cNvSpPr>
          <p:nvPr/>
        </p:nvSpPr>
        <p:spPr>
          <a:xfrm>
            <a:off x="737139" y="936872"/>
            <a:ext cx="10191096" cy="627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/>
              <a:t>PROJECT PARTNERSHIP</a:t>
            </a:r>
          </a:p>
        </p:txBody>
      </p:sp>
    </p:spTree>
    <p:extLst>
      <p:ext uri="{BB962C8B-B14F-4D97-AF65-F5344CB8AC3E}">
        <p14:creationId xmlns:p14="http://schemas.microsoft.com/office/powerpoint/2010/main" val="1457792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7" y="796926"/>
            <a:ext cx="9911622" cy="812725"/>
          </a:xfrm>
        </p:spPr>
        <p:txBody>
          <a:bodyPr>
            <a:normAutofit/>
          </a:bodyPr>
          <a:lstStyle/>
          <a:p>
            <a:r>
              <a:rPr lang="en-GB" dirty="0"/>
              <a:t>Which Certificate should I choose?</a:t>
            </a:r>
            <a:endParaRPr lang="ca-ES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8457" y="1536309"/>
            <a:ext cx="6211969" cy="5139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3452813" algn="l"/>
              </a:tabLs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Criteria to bear in mind when selecting your label or certificate: 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Category and profile of your business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Location and operation of your business 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Operational level of the certificate (global, national, regional, local)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Volume of already certified businesses in your area/ market (visibility and joint marketing)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Environmental management vs. sustainability performance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Level of sustainability required at start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Sustainability criteria applied (e.g. GSTC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recognised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?)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Credibility level (Is there a 3rd party audit?)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Cost of certification and period for renovation</a:t>
            </a:r>
          </a:p>
          <a:p>
            <a:pPr>
              <a:buFontTx/>
              <a:buChar char="-"/>
              <a:tabLst>
                <a:tab pos="3452813" algn="l"/>
              </a:tabLs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Extra services or accompaniment provided</a:t>
            </a:r>
          </a:p>
          <a:p>
            <a:pPr>
              <a:buFontTx/>
              <a:buChar char="-"/>
              <a:tabLst>
                <a:tab pos="3452813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s-E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2CA6FB-82B1-41D7-BFC5-727719AA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26" y="1648590"/>
            <a:ext cx="4993895" cy="37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4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ACCeleration</a:t>
            </a:r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075854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054" y="865916"/>
            <a:ext cx="10178322" cy="1492132"/>
          </a:xfrm>
        </p:spPr>
        <p:txBody>
          <a:bodyPr>
            <a:normAutofit/>
          </a:bodyPr>
          <a:lstStyle/>
          <a:p>
            <a:r>
              <a:rPr lang="ca-ES" sz="3200" dirty="0"/>
              <a:t>ABOUT THE </a:t>
            </a:r>
            <a:r>
              <a:rPr lang="en-GB" sz="3200" dirty="0"/>
              <a:t>Sustainable Urban Tourism Acceleration Programme </a:t>
            </a:r>
            <a:endParaRPr lang="ca-ES" sz="3200" dirty="0"/>
          </a:p>
        </p:txBody>
      </p:sp>
      <p:pic>
        <p:nvPicPr>
          <p:cNvPr id="8" name="Gràfic 7" descr="Hurdle with solid fill">
            <a:extLst>
              <a:ext uri="{FF2B5EF4-FFF2-40B4-BE49-F238E27FC236}">
                <a16:creationId xmlns:a16="http://schemas.microsoft.com/office/drawing/2014/main" id="{CED27DF3-C163-4EAD-A15D-2B498FB03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7662" y="2286001"/>
            <a:ext cx="2960017" cy="2960017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375804" y="2286001"/>
            <a:ext cx="60541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 fontAlgn="base">
              <a:buNone/>
            </a:pPr>
            <a:r>
              <a:rPr lang="en-US" b="1" dirty="0">
                <a:sym typeface="Wingdings" panose="05000000000000000000" pitchFamily="2" charset="2"/>
              </a:rPr>
              <a:t>Background</a:t>
            </a:r>
          </a:p>
          <a:p>
            <a:pPr marL="0" indent="0" fontAlgn="base">
              <a:buNone/>
            </a:pPr>
            <a:r>
              <a:rPr lang="en-US" dirty="0"/>
              <a:t>The </a:t>
            </a:r>
            <a:r>
              <a:rPr lang="en-GB" dirty="0"/>
              <a:t>specific challenges that European cities are facing because of over-tourism, and how SMEs can contribute to mitigate them by adopting new and innovative measures. 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r>
              <a:rPr lang="en-GB" dirty="0"/>
              <a:t>These specific challenges will be further detailed in the Call for Proposals, so that applicant SMEs can design their own projects addressing them appropriately.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rtl="0" fontAlgn="base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rtl="0" fontAlgn="base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 rtl="0" fontAlgn="base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 rtl="0" fontAlgn="base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 rtl="0" fontAlgn="base">
              <a:buNone/>
            </a:pPr>
            <a:endParaRPr lang="en-US" b="0" i="0" dirty="0">
              <a:effectLst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n-US" b="1" i="0" dirty="0">
              <a:effectLst/>
              <a:latin typeface="Lato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 dirty="0"/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7C270B16-577B-49AC-B487-8B5A793FE667}"/>
              </a:ext>
            </a:extLst>
          </p:cNvPr>
          <p:cNvSpPr/>
          <p:nvPr/>
        </p:nvSpPr>
        <p:spPr>
          <a:xfrm rot="5400000">
            <a:off x="7607109" y="3706704"/>
            <a:ext cx="724364" cy="86722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1119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7" y="873488"/>
            <a:ext cx="10725972" cy="453507"/>
          </a:xfrm>
        </p:spPr>
        <p:txBody>
          <a:bodyPr>
            <a:normAutofit fontScale="90000"/>
          </a:bodyPr>
          <a:lstStyle/>
          <a:p>
            <a:r>
              <a:rPr lang="ca-ES" dirty="0"/>
              <a:t>ABOUT THE </a:t>
            </a:r>
            <a:r>
              <a:rPr lang="en-GB" dirty="0"/>
              <a:t>Acceleration Programme 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8457" y="1612180"/>
            <a:ext cx="6991641" cy="45279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spcBef>
                <a:spcPts val="1800"/>
              </a:spcBef>
              <a:buNone/>
            </a:pPr>
            <a:r>
              <a:rPr lang="en-GB" sz="2000" b="1" dirty="0"/>
              <a:t>Objective: </a:t>
            </a:r>
            <a:r>
              <a:rPr lang="en-GB" sz="2000" dirty="0">
                <a:solidFill>
                  <a:srgbClr val="000000"/>
                </a:solidFill>
              </a:rPr>
              <a:t>bring support to urban tourism SMEs in their transformation journey towards sustainability</a:t>
            </a:r>
          </a:p>
          <a:p>
            <a:pPr marL="0" indent="0" fontAlgn="base">
              <a:spcBef>
                <a:spcPts val="1800"/>
              </a:spcBef>
              <a:buNone/>
            </a:pPr>
            <a:r>
              <a:rPr lang="en-GB" sz="2000" b="1" dirty="0"/>
              <a:t>Funding: </a:t>
            </a:r>
            <a:r>
              <a:rPr lang="en-GB" sz="2000" dirty="0">
                <a:solidFill>
                  <a:srgbClr val="000000"/>
                </a:solidFill>
              </a:rPr>
              <a:t>max. €10.000 per SME (grant), </a:t>
            </a:r>
            <a:r>
              <a:rPr lang="en-GB" sz="2000" dirty="0">
                <a:solidFill>
                  <a:schemeClr val="tx1"/>
                </a:solidFill>
              </a:rPr>
              <a:t>100% funding rate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 fontAlgn="base">
              <a:spcBef>
                <a:spcPts val="1800"/>
              </a:spcBef>
              <a:buNone/>
            </a:pPr>
            <a:r>
              <a:rPr lang="en-GB" sz="2000" b="1" dirty="0"/>
              <a:t>Purpose of the funding</a:t>
            </a:r>
            <a:r>
              <a:rPr lang="en-GB" sz="2000" dirty="0">
                <a:solidFill>
                  <a:srgbClr val="000000"/>
                </a:solidFill>
              </a:rPr>
              <a:t>: to implement your own project / sustainability initiative in your own business</a:t>
            </a:r>
          </a:p>
          <a:p>
            <a:pPr marL="0" indent="0" fontAlgn="base">
              <a:spcBef>
                <a:spcPts val="1800"/>
              </a:spcBef>
              <a:buNone/>
            </a:pPr>
            <a:r>
              <a:rPr lang="en-GB" sz="2000" b="1" dirty="0"/>
              <a:t>Duration:</a:t>
            </a:r>
            <a:r>
              <a:rPr lang="en-GB" sz="2000" dirty="0">
                <a:solidFill>
                  <a:srgbClr val="000000"/>
                </a:solidFill>
              </a:rPr>
              <a:t> 12 months</a:t>
            </a:r>
          </a:p>
          <a:p>
            <a:pPr marL="0" indent="0" fontAlgn="base">
              <a:spcBef>
                <a:spcPts val="1800"/>
              </a:spcBef>
              <a:buNone/>
            </a:pPr>
            <a:r>
              <a:rPr lang="en-GB" sz="2000" b="1" dirty="0"/>
              <a:t>Type of support</a:t>
            </a:r>
            <a:r>
              <a:rPr lang="en-GB" sz="2000" dirty="0">
                <a:solidFill>
                  <a:srgbClr val="000000"/>
                </a:solidFill>
              </a:rPr>
              <a:t>: financial (grant), technical (mentor), business support/knowledge (experts, consultants, trainers)</a:t>
            </a:r>
          </a:p>
          <a:p>
            <a:pPr marL="0" indent="0" fontAlgn="base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n-US" sz="2000" b="1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ladsholder til indhold 11">
            <a:extLst>
              <a:ext uri="{FF2B5EF4-FFF2-40B4-BE49-F238E27FC236}">
                <a16:creationId xmlns:a16="http://schemas.microsoft.com/office/drawing/2014/main" id="{C13D1BC2-C303-49F1-A3E3-B1550E955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3306" y="1456499"/>
            <a:ext cx="3355062" cy="48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7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355" y="873488"/>
            <a:ext cx="10644641" cy="453507"/>
          </a:xfrm>
        </p:spPr>
        <p:txBody>
          <a:bodyPr>
            <a:normAutofit fontScale="90000"/>
          </a:bodyPr>
          <a:lstStyle/>
          <a:p>
            <a:r>
              <a:rPr lang="ca-ES" dirty="0" err="1"/>
              <a:t>Why</a:t>
            </a:r>
            <a:r>
              <a:rPr lang="ca-ES" dirty="0"/>
              <a:t> </a:t>
            </a:r>
            <a:r>
              <a:rPr lang="ca-ES" dirty="0" err="1"/>
              <a:t>should</a:t>
            </a:r>
            <a:r>
              <a:rPr lang="ca-ES" dirty="0"/>
              <a:t> i </a:t>
            </a:r>
            <a:r>
              <a:rPr lang="ca-ES" dirty="0" err="1"/>
              <a:t>send</a:t>
            </a:r>
            <a:r>
              <a:rPr lang="ca-ES" dirty="0"/>
              <a:t> </a:t>
            </a:r>
            <a:r>
              <a:rPr lang="ca-ES" dirty="0" err="1"/>
              <a:t>my</a:t>
            </a:r>
            <a:r>
              <a:rPr lang="ca-ES" dirty="0"/>
              <a:t> </a:t>
            </a:r>
            <a:r>
              <a:rPr lang="ca-ES" dirty="0" err="1"/>
              <a:t>application</a:t>
            </a:r>
            <a:r>
              <a:rPr lang="ca-ES" dirty="0"/>
              <a:t>?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B6ABC3D-C778-450C-A37B-8F1000E843AE}"/>
              </a:ext>
            </a:extLst>
          </p:cNvPr>
          <p:cNvSpPr txBox="1">
            <a:spLocks/>
          </p:cNvSpPr>
          <p:nvPr/>
        </p:nvSpPr>
        <p:spPr>
          <a:xfrm>
            <a:off x="731838" y="2246619"/>
            <a:ext cx="4983404" cy="34097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Mentoring and technical support during the whole duration of your project</a:t>
            </a:r>
          </a:p>
          <a:p>
            <a:r>
              <a:rPr lang="en-GB" dirty="0"/>
              <a:t>Improving your knowledge and skills through training and support from experts</a:t>
            </a:r>
          </a:p>
          <a:p>
            <a:r>
              <a:rPr lang="en-GB" dirty="0"/>
              <a:t>Access to an international network, including networking events</a:t>
            </a:r>
          </a:p>
          <a:p>
            <a:r>
              <a:rPr lang="en-GB" dirty="0"/>
              <a:t>Financial support: 100% reimbursement of eligible costs, up to max. € 10.000 </a:t>
            </a:r>
          </a:p>
          <a:p>
            <a:r>
              <a:rPr lang="en-GB" dirty="0"/>
              <a:t>Eligible costs: Labels &amp; certificates, mentor fees, consultants, travels, etc. </a:t>
            </a:r>
          </a:p>
          <a:p>
            <a:endParaRPr lang="en-GB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0F26D7DB-85FB-49D8-963C-9EEA1180D4CB}"/>
              </a:ext>
            </a:extLst>
          </p:cNvPr>
          <p:cNvSpPr txBox="1">
            <a:spLocks/>
          </p:cNvSpPr>
          <p:nvPr/>
        </p:nvSpPr>
        <p:spPr>
          <a:xfrm>
            <a:off x="6114424" y="2246619"/>
            <a:ext cx="5500633" cy="3512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Relevant &amp; innovative projects impacting on the environmental / social / economic sustainability of your business and of your operational ecosystem (urban/city) </a:t>
            </a:r>
          </a:p>
          <a:p>
            <a:r>
              <a:rPr lang="en-GB" dirty="0"/>
              <a:t>Engagement in </a:t>
            </a:r>
            <a:r>
              <a:rPr lang="en-GB" dirty="0" err="1"/>
              <a:t>Tourban</a:t>
            </a:r>
            <a:r>
              <a:rPr lang="en-GB" dirty="0"/>
              <a:t> activities (Final Conference, Design Thinking Lab or Investor’s Pitch, Communities of Practice; Peer to Peer sessions)</a:t>
            </a:r>
          </a:p>
          <a:p>
            <a:r>
              <a:rPr lang="en-GB" dirty="0"/>
              <a:t>Engagement, time, effort to achieve results 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DF27BEC5-3E72-4F68-AD3A-72C4A1C15065}"/>
              </a:ext>
            </a:extLst>
          </p:cNvPr>
          <p:cNvSpPr txBox="1"/>
          <p:nvPr/>
        </p:nvSpPr>
        <p:spPr>
          <a:xfrm>
            <a:off x="747763" y="174686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What does the Programme offer you?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15260468-7ABB-4669-B003-CBC0A263EC9B}"/>
              </a:ext>
            </a:extLst>
          </p:cNvPr>
          <p:cNvSpPr txBox="1"/>
          <p:nvPr/>
        </p:nvSpPr>
        <p:spPr>
          <a:xfrm>
            <a:off x="6114424" y="174686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What does the Programme expect from you?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3355668-70B3-40BA-93FA-98C04D68D931}"/>
              </a:ext>
            </a:extLst>
          </p:cNvPr>
          <p:cNvSpPr txBox="1">
            <a:spLocks/>
          </p:cNvSpPr>
          <p:nvPr/>
        </p:nvSpPr>
        <p:spPr>
          <a:xfrm>
            <a:off x="1574017" y="5706216"/>
            <a:ext cx="11157310" cy="40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 cap="none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buSzPts val="1000"/>
              <a:tabLst>
                <a:tab pos="457200" algn="l"/>
              </a:tabLst>
            </a:pPr>
            <a:r>
              <a:rPr lang="es-ES" sz="1800" dirty="0" err="1">
                <a:effectLst/>
                <a:latin typeface="+mn-lt"/>
                <a:ea typeface="Times New Roman" panose="02020603050405020304" pitchFamily="18" charset="0"/>
              </a:rPr>
              <a:t>Improving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 SUSTAINABILITY &amp; COMPETITIVENESS of </a:t>
            </a:r>
            <a:r>
              <a:rPr lang="es-ES" sz="1800" dirty="0" err="1">
                <a:effectLst/>
                <a:latin typeface="+mn-lt"/>
                <a:ea typeface="Times New Roman" panose="02020603050405020304" pitchFamily="18" charset="0"/>
              </a:rPr>
              <a:t>urban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+mn-lt"/>
                <a:ea typeface="Times New Roman" panose="02020603050405020304" pitchFamily="18" charset="0"/>
              </a:rPr>
              <a:t>tourism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+mn-lt"/>
                <a:ea typeface="Times New Roman" panose="02020603050405020304" pitchFamily="18" charset="0"/>
              </a:rPr>
              <a:t>companies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4" name="Right Arrow 14">
            <a:extLst>
              <a:ext uri="{FF2B5EF4-FFF2-40B4-BE49-F238E27FC236}">
                <a16:creationId xmlns:a16="http://schemas.microsoft.com/office/drawing/2014/main" id="{58714913-6F39-4B09-AD9B-B8CFA86E0E1E}"/>
              </a:ext>
            </a:extLst>
          </p:cNvPr>
          <p:cNvSpPr/>
          <p:nvPr/>
        </p:nvSpPr>
        <p:spPr>
          <a:xfrm>
            <a:off x="758457" y="5500137"/>
            <a:ext cx="724364" cy="86722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516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7" y="731579"/>
            <a:ext cx="9911622" cy="607172"/>
          </a:xfrm>
        </p:spPr>
        <p:txBody>
          <a:bodyPr anchor="b">
            <a:normAutofit/>
          </a:bodyPr>
          <a:lstStyle/>
          <a:p>
            <a:r>
              <a:rPr lang="ca-ES" sz="3200" dirty="0" err="1"/>
              <a:t>Eligibility</a:t>
            </a:r>
            <a:r>
              <a:rPr lang="ca-ES" sz="3200" dirty="0"/>
              <a:t> SMES (1) – </a:t>
            </a:r>
            <a:r>
              <a:rPr lang="ca-ES" sz="3200" dirty="0" err="1"/>
              <a:t>Who</a:t>
            </a:r>
            <a:r>
              <a:rPr lang="ca-ES" sz="3200" dirty="0"/>
              <a:t> can be </a:t>
            </a:r>
            <a:r>
              <a:rPr lang="ca-ES" sz="3200" dirty="0" err="1"/>
              <a:t>financed</a:t>
            </a:r>
            <a:r>
              <a:rPr lang="ca-ES" sz="3200" dirty="0"/>
              <a:t>?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8457" y="1750727"/>
            <a:ext cx="11205864" cy="41656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en-US" sz="2000" b="1" dirty="0">
                <a:sym typeface="Wingdings" panose="05000000000000000000" pitchFamily="2" charset="2"/>
              </a:rPr>
              <a:t>Who is considered an SME?</a:t>
            </a:r>
          </a:p>
          <a:p>
            <a:pPr marL="0" indent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linkClick r:id="rId3"/>
              </a:rPr>
              <a:t>EU recommendation 2003/361 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  <a:hlinkClick r:id="rId4"/>
            </a:endParaRPr>
          </a:p>
          <a:p>
            <a:pPr marL="0" indent="0" algn="l" rtl="0" fontAlgn="base">
              <a:buNone/>
            </a:pPr>
            <a:endParaRPr lang="en-US" sz="2000" u="sng" dirty="0">
              <a:solidFill>
                <a:srgbClr val="000000"/>
              </a:solidFill>
              <a:hlinkClick r:id="rId4"/>
            </a:endParaRPr>
          </a:p>
          <a:p>
            <a:pPr algn="l" rtl="0" fontAlgn="base"/>
            <a:r>
              <a:rPr lang="en-US" sz="2000" dirty="0">
                <a:solidFill>
                  <a:srgbClr val="000000"/>
                </a:solidFill>
                <a:hlinkClick r:id="rId4"/>
              </a:rPr>
              <a:t>SME user guide </a:t>
            </a:r>
            <a:endParaRPr lang="en-US" sz="2000" dirty="0">
              <a:solidFill>
                <a:srgbClr val="000000"/>
              </a:solidFill>
            </a:endParaRPr>
          </a:p>
          <a:p>
            <a:pPr algn="l" rtl="0" fontAlgn="base"/>
            <a:r>
              <a:rPr lang="en-US" sz="2000" b="0" i="0" dirty="0">
                <a:solidFill>
                  <a:srgbClr val="000000"/>
                </a:solidFill>
                <a:effectLst/>
                <a:hlinkClick r:id="rId5"/>
              </a:rPr>
              <a:t>SME self-assessment tool </a:t>
            </a:r>
            <a:endParaRPr lang="en-US" sz="20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  <a:tabLst>
                <a:tab pos="3452813" algn="l"/>
              </a:tabLst>
            </a:pPr>
            <a:endParaRPr lang="en-US" sz="2000" b="1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A8E154-13C1-4317-9A83-F6E5EDA3D3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677929"/>
            <a:ext cx="6796391" cy="2096236"/>
          </a:xfrm>
          <a:prstGeom prst="rect">
            <a:avLst/>
          </a:prstGeom>
        </p:spPr>
      </p:pic>
      <p:pic>
        <p:nvPicPr>
          <p:cNvPr id="7" name="Gràfic 6" descr="Clipboard Partially Checked with solid fill">
            <a:extLst>
              <a:ext uri="{FF2B5EF4-FFF2-40B4-BE49-F238E27FC236}">
                <a16:creationId xmlns:a16="http://schemas.microsoft.com/office/drawing/2014/main" id="{D4CDCB1F-3ECD-44FD-9D4C-325D204DF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3330" y="1746104"/>
            <a:ext cx="3017730" cy="30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06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6" y="743581"/>
            <a:ext cx="9911622" cy="595608"/>
          </a:xfrm>
        </p:spPr>
        <p:txBody>
          <a:bodyPr anchor="b">
            <a:normAutofit/>
          </a:bodyPr>
          <a:lstStyle/>
          <a:p>
            <a:r>
              <a:rPr lang="ca-ES" sz="3200" dirty="0" err="1"/>
              <a:t>Eligibility</a:t>
            </a:r>
            <a:r>
              <a:rPr lang="ca-ES" sz="3200" dirty="0"/>
              <a:t> </a:t>
            </a:r>
            <a:r>
              <a:rPr lang="ca-ES" sz="3200" dirty="0" err="1"/>
              <a:t>SMEs</a:t>
            </a:r>
            <a:r>
              <a:rPr lang="ca-ES" sz="3200" dirty="0"/>
              <a:t> (2) – </a:t>
            </a:r>
            <a:r>
              <a:rPr lang="ca-ES" sz="3200" dirty="0" err="1"/>
              <a:t>Who</a:t>
            </a:r>
            <a:r>
              <a:rPr lang="ca-ES" sz="3200" dirty="0"/>
              <a:t> can be </a:t>
            </a:r>
            <a:r>
              <a:rPr lang="ca-ES" sz="3200" dirty="0" err="1"/>
              <a:t>financed</a:t>
            </a:r>
            <a:r>
              <a:rPr lang="ca-ES" sz="3200" dirty="0"/>
              <a:t>?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8456" y="1743683"/>
            <a:ext cx="10965906" cy="29084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US" sz="2000" b="1" dirty="0"/>
              <a:t>Categories</a:t>
            </a:r>
            <a:r>
              <a:rPr lang="en-US" sz="2000" b="1" i="0" dirty="0">
                <a:effectLst/>
              </a:rPr>
              <a:t> of SMEs:  </a:t>
            </a:r>
          </a:p>
          <a:p>
            <a:pPr algn="l" rtl="0" fontAlgn="base"/>
            <a:r>
              <a:rPr lang="en-US" sz="2000" b="0" i="0" dirty="0">
                <a:effectLst/>
              </a:rPr>
              <a:t>Hotels and similar accommodation  </a:t>
            </a:r>
          </a:p>
          <a:p>
            <a:pPr algn="l" rtl="0" fontAlgn="base"/>
            <a:r>
              <a:rPr lang="en-US" sz="2000" b="0" i="0" dirty="0">
                <a:effectLst/>
              </a:rPr>
              <a:t>Holiday and other short-stay accommodation  </a:t>
            </a:r>
          </a:p>
          <a:p>
            <a:pPr algn="l" rtl="0" fontAlgn="base"/>
            <a:r>
              <a:rPr lang="en-US" sz="2000" b="0" i="0" dirty="0">
                <a:effectLst/>
              </a:rPr>
              <a:t>Camping grounds, recreational vehicle parks and trailer parks  </a:t>
            </a:r>
          </a:p>
          <a:p>
            <a:pPr algn="l" rtl="0" fontAlgn="base"/>
            <a:r>
              <a:rPr lang="en-US" sz="2000" b="0" i="0" dirty="0">
                <a:effectLst/>
              </a:rPr>
              <a:t>Travel agency, tour operator reservation service and related activities. </a:t>
            </a:r>
          </a:p>
          <a:p>
            <a:pPr algn="l" rtl="0" fontAlgn="base">
              <a:buFont typeface="Wingdings" panose="05000000000000000000" pitchFamily="2" charset="2"/>
              <a:buChar char="à"/>
            </a:pPr>
            <a:r>
              <a:rPr lang="en-US" sz="2000" b="0" i="0" dirty="0">
                <a:effectLst/>
                <a:sym typeface="Wingdings" panose="05000000000000000000" pitchFamily="2" charset="2"/>
              </a:rPr>
              <a:t> Correspond to </a:t>
            </a:r>
            <a:r>
              <a:rPr lang="en-US" sz="2000" b="0" i="0" dirty="0">
                <a:effectLst/>
              </a:rPr>
              <a:t>NACE codes: I55, N79.</a:t>
            </a:r>
          </a:p>
          <a:p>
            <a:pPr algn="l" rtl="0" fontAlgn="base">
              <a:buFont typeface="Wingdings" panose="05000000000000000000" pitchFamily="2" charset="2"/>
              <a:buChar char="à"/>
            </a:pPr>
            <a:r>
              <a:rPr lang="en-US" sz="2000" b="0" i="0" dirty="0">
                <a:effectLst/>
                <a:sym typeface="Wingdings" panose="05000000000000000000" pitchFamily="2" charset="2"/>
              </a:rPr>
              <a:t> Please verify the correspondence of these NACE codes in your country!</a:t>
            </a:r>
          </a:p>
          <a:p>
            <a:pPr marL="0" indent="0" algn="l" rtl="0" fontAlgn="base">
              <a:buNone/>
            </a:pPr>
            <a:endParaRPr lang="en-US" sz="2000" b="0" i="0" dirty="0">
              <a:effectLst/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r>
              <a:rPr lang="es-ES" sz="2000" dirty="0"/>
              <a:t>... based in </a:t>
            </a:r>
            <a:r>
              <a:rPr lang="es-ES" sz="2000" dirty="0">
                <a:solidFill>
                  <a:srgbClr val="FF0000"/>
                </a:solidFill>
              </a:rPr>
              <a:t>[respective county/region] </a:t>
            </a:r>
            <a:r>
              <a:rPr lang="es-ES" sz="2000" dirty="0"/>
              <a:t>and operating or proving the capacity to impact in the sustainability of city tourism in </a:t>
            </a:r>
            <a:r>
              <a:rPr lang="es-ES" sz="2000" dirty="0">
                <a:solidFill>
                  <a:srgbClr val="FF0000"/>
                </a:solidFill>
              </a:rPr>
              <a:t>[respective pilot city]. </a:t>
            </a:r>
          </a:p>
          <a:p>
            <a:pPr marL="0" indent="0" algn="l" rtl="0" fontAlgn="base">
              <a:buNone/>
            </a:pPr>
            <a:endParaRPr lang="en-US" sz="2000" b="0" i="0" dirty="0"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marL="0" indent="0" algn="l" rtl="0" fontAlgn="base">
              <a:buNone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9" name="Gràfic 8" descr="Clipboard Partially Checked with solid fill">
            <a:extLst>
              <a:ext uri="{FF2B5EF4-FFF2-40B4-BE49-F238E27FC236}">
                <a16:creationId xmlns:a16="http://schemas.microsoft.com/office/drawing/2014/main" id="{A1D39392-A675-4410-BE31-D9077C4B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3330" y="1233639"/>
            <a:ext cx="3017730" cy="30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5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57" y="753628"/>
            <a:ext cx="9911622" cy="584719"/>
          </a:xfrm>
        </p:spPr>
        <p:txBody>
          <a:bodyPr anchor="b">
            <a:normAutofit/>
          </a:bodyPr>
          <a:lstStyle/>
          <a:p>
            <a:r>
              <a:rPr lang="en-GB" sz="3200" dirty="0"/>
              <a:t>Cost Eligibility - What can be financed?</a:t>
            </a:r>
            <a:endParaRPr lang="ca-E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8457" y="1736725"/>
            <a:ext cx="11133506" cy="4744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3452813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General: “</a:t>
            </a:r>
            <a:r>
              <a:rPr lang="en-US" b="0" i="0" u="none" strike="noStrike" dirty="0">
                <a:effectLst/>
              </a:rPr>
              <a:t>cover costs of their participation in the project activities and to build their capacity to uptake solutions, which would improve their sustainable management and tourism sustainability in general”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452813" algn="l"/>
              </a:tabLst>
            </a:pPr>
            <a:r>
              <a:rPr lang="en-GB" b="1" i="0" dirty="0">
                <a:effectLst/>
              </a:rPr>
              <a:t>Travel, registration and accommodation costs </a:t>
            </a:r>
            <a:r>
              <a:rPr lang="en-GB" b="0" i="0" dirty="0">
                <a:effectLst/>
              </a:rPr>
              <a:t>allowing active participation of tourism SMEs in support activities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Sustainable and green investments, </a:t>
            </a:r>
            <a:r>
              <a:rPr lang="en-US" b="0" i="0" dirty="0">
                <a:effectLst/>
              </a:rPr>
              <a:t>which may include:  </a:t>
            </a:r>
          </a:p>
          <a:p>
            <a:pPr marL="811213" indent="-180975" algn="l" rtl="0" fontAlgn="base">
              <a:buNone/>
            </a:pPr>
            <a:r>
              <a:rPr lang="en-US" b="0" i="0" dirty="0">
                <a:effectLst/>
              </a:rPr>
              <a:t>o Compliance adaptations necessary to apply for relevant and achievable certification schemes, including costs of certification or </a:t>
            </a:r>
            <a:r>
              <a:rPr lang="en-US" b="0" i="0" dirty="0" err="1">
                <a:effectLst/>
              </a:rPr>
              <a:t>standardisation</a:t>
            </a:r>
            <a:r>
              <a:rPr lang="en-US" b="0" i="0" dirty="0">
                <a:effectLst/>
              </a:rPr>
              <a:t>. Compliance adaptation may include different costs such as adaptation of operational procedures, documentation, data collection etc. 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811213" indent="-180975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o </a:t>
            </a:r>
            <a:r>
              <a:rPr lang="en-US" b="0" i="0" dirty="0">
                <a:effectLst/>
              </a:rPr>
              <a:t>Costs of advisory services and skills improvement (for example: in mapping specific sustainability related needs to be addressed by an individual SME; in measuring the environmental and social impact of the operations of SMEs, in managing operations in a more environmentally-friendly manner etc.).  </a:t>
            </a:r>
          </a:p>
          <a:p>
            <a:pPr marL="811213" indent="-180975" algn="l" rtl="0" fontAlgn="base">
              <a:buNone/>
            </a:pPr>
            <a:endParaRPr lang="en-US" b="0" i="0" dirty="0">
              <a:effectLst/>
            </a:endParaRP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Staff costs of SMEs (human resources) are NOT eligible</a:t>
            </a:r>
          </a:p>
          <a:p>
            <a:pPr fontAlgn="base"/>
            <a:r>
              <a:rPr lang="en-US" b="1" i="0" dirty="0">
                <a:solidFill>
                  <a:srgbClr val="FF0000"/>
                </a:solidFill>
                <a:effectLst/>
              </a:rPr>
              <a:t>Investments in a physical infrastructure are NOT eligible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endParaRPr lang="en-US" b="0" i="0" dirty="0">
              <a:effectLst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Gràfic 4" descr="No sign with solid fill">
            <a:extLst>
              <a:ext uri="{FF2B5EF4-FFF2-40B4-BE49-F238E27FC236}">
                <a16:creationId xmlns:a16="http://schemas.microsoft.com/office/drawing/2014/main" id="{BBB86728-7EF7-435E-BB48-2395F396C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105" y="5247534"/>
            <a:ext cx="1473941" cy="14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0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2A6B495C-AC5B-4B4F-88F2-51B1D5FD407F}"/>
              </a:ext>
            </a:extLst>
          </p:cNvPr>
          <p:cNvSpPr txBox="1">
            <a:spLocks/>
          </p:cNvSpPr>
          <p:nvPr/>
        </p:nvSpPr>
        <p:spPr>
          <a:xfrm>
            <a:off x="737138" y="522504"/>
            <a:ext cx="10191096" cy="1009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ts val="8200"/>
              </a:lnSpc>
              <a:spcBef>
                <a:spcPct val="0"/>
              </a:spcBef>
              <a:buNone/>
              <a:defRPr sz="80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200" dirty="0"/>
              <a:t>Calendar (</a:t>
            </a:r>
            <a:r>
              <a:rPr lang="ca-ES" sz="3200" dirty="0" err="1"/>
              <a:t>acceleraTION</a:t>
            </a:r>
            <a:r>
              <a:rPr lang="ca-ES" sz="3200" dirty="0"/>
              <a:t> PROGRAMME)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AD507033-7445-47A4-8F83-4730D15234DD}"/>
              </a:ext>
            </a:extLst>
          </p:cNvPr>
          <p:cNvSpPr txBox="1"/>
          <p:nvPr/>
        </p:nvSpPr>
        <p:spPr>
          <a:xfrm>
            <a:off x="856379" y="2211350"/>
            <a:ext cx="3043321" cy="1723549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91440" rIns="182880" bIns="91440" rtlCol="0" anchor="ctr" anchorCtr="0">
            <a:spAutoFit/>
          </a:bodyPr>
          <a:lstStyle/>
          <a:p>
            <a:pPr marL="685800"/>
            <a:endParaRPr lang="en-US" sz="2000" dirty="0">
              <a:solidFill>
                <a:srgbClr val="FFFFFF"/>
              </a:solidFill>
            </a:endParaRPr>
          </a:p>
          <a:p>
            <a:pPr marL="685800"/>
            <a:r>
              <a:rPr lang="en-US" sz="2000" dirty="0">
                <a:solidFill>
                  <a:srgbClr val="FFFFFF"/>
                </a:solidFill>
              </a:rPr>
              <a:t>LAUNCHING THE CALL </a:t>
            </a:r>
          </a:p>
          <a:p>
            <a:pPr marL="685800"/>
            <a:r>
              <a:rPr lang="en-US" sz="2000" dirty="0">
                <a:solidFill>
                  <a:srgbClr val="FFFFFF"/>
                </a:solidFill>
              </a:rPr>
              <a:t>(OPEN 2 MONTHS)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F191533-D077-4D00-B9A0-4EF2FEFA3CC1}"/>
              </a:ext>
            </a:extLst>
          </p:cNvPr>
          <p:cNvSpPr txBox="1"/>
          <p:nvPr/>
        </p:nvSpPr>
        <p:spPr>
          <a:xfrm>
            <a:off x="4457611" y="2057371"/>
            <a:ext cx="3043321" cy="23391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82880" tIns="91440" rIns="182880" bIns="91440" rtlCol="0" anchor="t" anchorCtr="0">
            <a:spAutoFit/>
          </a:bodyPr>
          <a:lstStyle/>
          <a:p>
            <a:pPr marL="644129"/>
            <a:endParaRPr lang="fr-FR" sz="2000" dirty="0">
              <a:solidFill>
                <a:srgbClr val="FFFFFF"/>
              </a:solidFill>
            </a:endParaRPr>
          </a:p>
          <a:p>
            <a:pPr marL="685800"/>
            <a:endParaRPr lang="es-ES" sz="2000" dirty="0">
              <a:solidFill>
                <a:srgbClr val="FFFFFF"/>
              </a:solidFill>
            </a:endParaRPr>
          </a:p>
          <a:p>
            <a:pPr marL="685800"/>
            <a:r>
              <a:rPr lang="es-ES" sz="2000" dirty="0">
                <a:solidFill>
                  <a:srgbClr val="FFFFFF"/>
                </a:solidFill>
              </a:rPr>
              <a:t>EVALUATION &amp; SELECTION OF SUCCESFUL PROJECTS</a:t>
            </a:r>
            <a:endParaRPr lang="fr-FR" sz="2000" dirty="0">
              <a:solidFill>
                <a:srgbClr val="FFFFFF"/>
              </a:solidFill>
            </a:endParaRPr>
          </a:p>
          <a:p>
            <a:pPr marL="644129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65DDC7AF-A29B-436B-97C9-9711D229BBB8}"/>
              </a:ext>
            </a:extLst>
          </p:cNvPr>
          <p:cNvSpPr txBox="1"/>
          <p:nvPr/>
        </p:nvSpPr>
        <p:spPr>
          <a:xfrm>
            <a:off x="8058843" y="2057462"/>
            <a:ext cx="3043321" cy="2031325"/>
          </a:xfrm>
          <a:prstGeom prst="rect">
            <a:avLst/>
          </a:prstGeom>
          <a:solidFill>
            <a:srgbClr val="295933"/>
          </a:solidFill>
        </p:spPr>
        <p:txBody>
          <a:bodyPr wrap="square" lIns="182880" tIns="91440" rIns="182880" bIns="91440" rtlCol="0" anchor="ctr" anchorCtr="0">
            <a:spAutoFit/>
          </a:bodyPr>
          <a:lstStyle/>
          <a:p>
            <a:pPr marL="643890"/>
            <a:endParaRPr lang="en-US" sz="2000" dirty="0">
              <a:solidFill>
                <a:srgbClr val="FFFFFF"/>
              </a:solidFill>
            </a:endParaRPr>
          </a:p>
          <a:p>
            <a:pPr marL="643890"/>
            <a:r>
              <a:rPr lang="it-IT" sz="2000" dirty="0">
                <a:solidFill>
                  <a:srgbClr val="FFFFFF"/>
                </a:solidFill>
              </a:rPr>
              <a:t>LAUNCHING THE ACCELERATION PROGRAMME</a:t>
            </a:r>
          </a:p>
          <a:p>
            <a:pPr marL="643890"/>
            <a:r>
              <a:rPr lang="it-IT" sz="2000" dirty="0">
                <a:solidFill>
                  <a:srgbClr val="FFFFFF"/>
                </a:solidFill>
              </a:rPr>
              <a:t> (12 MONTHS)</a:t>
            </a:r>
            <a:endParaRPr lang="en-US" sz="2000" dirty="0">
              <a:solidFill>
                <a:srgbClr val="FFFFFF"/>
              </a:solidFill>
            </a:endParaRPr>
          </a:p>
          <a:p>
            <a:pPr marL="64389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:a16="http://schemas.microsoft.com/office/drawing/2014/main" id="{F05E8B60-D066-44BF-9E6A-D0B67C706C82}"/>
              </a:ext>
            </a:extLst>
          </p:cNvPr>
          <p:cNvSpPr>
            <a:spLocks noEditPoints="1"/>
          </p:cNvSpPr>
          <p:nvPr/>
        </p:nvSpPr>
        <p:spPr bwMode="auto">
          <a:xfrm>
            <a:off x="8166153" y="2697200"/>
            <a:ext cx="600657" cy="718622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ight Arrow 14">
            <a:extLst>
              <a:ext uri="{FF2B5EF4-FFF2-40B4-BE49-F238E27FC236}">
                <a16:creationId xmlns:a16="http://schemas.microsoft.com/office/drawing/2014/main" id="{EC54C277-032D-44FE-BC2A-C22977DF0828}"/>
              </a:ext>
            </a:extLst>
          </p:cNvPr>
          <p:cNvSpPr/>
          <p:nvPr/>
        </p:nvSpPr>
        <p:spPr>
          <a:xfrm>
            <a:off x="3735649" y="2606040"/>
            <a:ext cx="724364" cy="86722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ight Arrow 15">
            <a:extLst>
              <a:ext uri="{FF2B5EF4-FFF2-40B4-BE49-F238E27FC236}">
                <a16:creationId xmlns:a16="http://schemas.microsoft.com/office/drawing/2014/main" id="{BF942633-5B4D-4093-BB04-13CC63B97357}"/>
              </a:ext>
            </a:extLst>
          </p:cNvPr>
          <p:cNvSpPr/>
          <p:nvPr/>
        </p:nvSpPr>
        <p:spPr>
          <a:xfrm>
            <a:off x="7334479" y="2639512"/>
            <a:ext cx="724364" cy="8672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81">
            <a:extLst>
              <a:ext uri="{FF2B5EF4-FFF2-40B4-BE49-F238E27FC236}">
                <a16:creationId xmlns:a16="http://schemas.microsoft.com/office/drawing/2014/main" id="{C30714C0-BF3E-49A3-9A74-C5793B366ABD}"/>
              </a:ext>
            </a:extLst>
          </p:cNvPr>
          <p:cNvSpPr>
            <a:spLocks noEditPoints="1"/>
          </p:cNvSpPr>
          <p:nvPr/>
        </p:nvSpPr>
        <p:spPr bwMode="auto">
          <a:xfrm>
            <a:off x="4628283" y="2699707"/>
            <a:ext cx="552149" cy="693255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Freeform 145">
            <a:extLst>
              <a:ext uri="{FF2B5EF4-FFF2-40B4-BE49-F238E27FC236}">
                <a16:creationId xmlns:a16="http://schemas.microsoft.com/office/drawing/2014/main" id="{BF930233-A9E9-447B-AD39-7DF540248D86}"/>
              </a:ext>
            </a:extLst>
          </p:cNvPr>
          <p:cNvSpPr>
            <a:spLocks noEditPoints="1"/>
          </p:cNvSpPr>
          <p:nvPr/>
        </p:nvSpPr>
        <p:spPr bwMode="auto">
          <a:xfrm>
            <a:off x="1066976" y="2763192"/>
            <a:ext cx="437986" cy="586637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 130">
            <a:extLst>
              <a:ext uri="{FF2B5EF4-FFF2-40B4-BE49-F238E27FC236}">
                <a16:creationId xmlns:a16="http://schemas.microsoft.com/office/drawing/2014/main" id="{39D1D672-76A7-4D0E-85F9-C238622C522D}"/>
              </a:ext>
            </a:extLst>
          </p:cNvPr>
          <p:cNvSpPr>
            <a:spLocks noEditPoints="1"/>
          </p:cNvSpPr>
          <p:nvPr/>
        </p:nvSpPr>
        <p:spPr bwMode="auto">
          <a:xfrm>
            <a:off x="2259364" y="4619144"/>
            <a:ext cx="237350" cy="336365"/>
          </a:xfrm>
          <a:custGeom>
            <a:avLst/>
            <a:gdLst>
              <a:gd name="T0" fmla="*/ 340 w 466"/>
              <a:gd name="T1" fmla="*/ 221 h 662"/>
              <a:gd name="T2" fmla="*/ 340 w 466"/>
              <a:gd name="T3" fmla="*/ 128 h 662"/>
              <a:gd name="T4" fmla="*/ 345 w 466"/>
              <a:gd name="T5" fmla="*/ 128 h 662"/>
              <a:gd name="T6" fmla="*/ 383 w 466"/>
              <a:gd name="T7" fmla="*/ 82 h 662"/>
              <a:gd name="T8" fmla="*/ 383 w 466"/>
              <a:gd name="T9" fmla="*/ 43 h 662"/>
              <a:gd name="T10" fmla="*/ 345 w 466"/>
              <a:gd name="T11" fmla="*/ 0 h 662"/>
              <a:gd name="T12" fmla="*/ 121 w 466"/>
              <a:gd name="T13" fmla="*/ 0 h 662"/>
              <a:gd name="T14" fmla="*/ 120 w 466"/>
              <a:gd name="T15" fmla="*/ 0 h 662"/>
              <a:gd name="T16" fmla="*/ 83 w 466"/>
              <a:gd name="T17" fmla="*/ 43 h 662"/>
              <a:gd name="T18" fmla="*/ 83 w 466"/>
              <a:gd name="T19" fmla="*/ 82 h 662"/>
              <a:gd name="T20" fmla="*/ 124 w 466"/>
              <a:gd name="T21" fmla="*/ 128 h 662"/>
              <a:gd name="T22" fmla="*/ 127 w 466"/>
              <a:gd name="T23" fmla="*/ 128 h 662"/>
              <a:gd name="T24" fmla="*/ 127 w 466"/>
              <a:gd name="T25" fmla="*/ 221 h 662"/>
              <a:gd name="T26" fmla="*/ 0 w 466"/>
              <a:gd name="T27" fmla="*/ 448 h 662"/>
              <a:gd name="T28" fmla="*/ 26 w 466"/>
              <a:gd name="T29" fmla="*/ 477 h 662"/>
              <a:gd name="T30" fmla="*/ 222 w 466"/>
              <a:gd name="T31" fmla="*/ 477 h 662"/>
              <a:gd name="T32" fmla="*/ 222 w 466"/>
              <a:gd name="T33" fmla="*/ 655 h 662"/>
              <a:gd name="T34" fmla="*/ 229 w 466"/>
              <a:gd name="T35" fmla="*/ 662 h 662"/>
              <a:gd name="T36" fmla="*/ 236 w 466"/>
              <a:gd name="T37" fmla="*/ 655 h 662"/>
              <a:gd name="T38" fmla="*/ 236 w 466"/>
              <a:gd name="T39" fmla="*/ 477 h 662"/>
              <a:gd name="T40" fmla="*/ 440 w 466"/>
              <a:gd name="T41" fmla="*/ 477 h 662"/>
              <a:gd name="T42" fmla="*/ 459 w 466"/>
              <a:gd name="T43" fmla="*/ 468 h 662"/>
              <a:gd name="T44" fmla="*/ 466 w 466"/>
              <a:gd name="T45" fmla="*/ 451 h 662"/>
              <a:gd name="T46" fmla="*/ 340 w 466"/>
              <a:gd name="T47" fmla="*/ 221 h 662"/>
              <a:gd name="T48" fmla="*/ 451 w 466"/>
              <a:gd name="T49" fmla="*/ 457 h 662"/>
              <a:gd name="T50" fmla="*/ 448 w 466"/>
              <a:gd name="T51" fmla="*/ 460 h 662"/>
              <a:gd name="T52" fmla="*/ 440 w 466"/>
              <a:gd name="T53" fmla="*/ 463 h 662"/>
              <a:gd name="T54" fmla="*/ 26 w 466"/>
              <a:gd name="T55" fmla="*/ 463 h 662"/>
              <a:gd name="T56" fmla="*/ 14 w 466"/>
              <a:gd name="T57" fmla="*/ 448 h 662"/>
              <a:gd name="T58" fmla="*/ 137 w 466"/>
              <a:gd name="T59" fmla="*/ 232 h 662"/>
              <a:gd name="T60" fmla="*/ 141 w 466"/>
              <a:gd name="T61" fmla="*/ 225 h 662"/>
              <a:gd name="T62" fmla="*/ 141 w 466"/>
              <a:gd name="T63" fmla="*/ 121 h 662"/>
              <a:gd name="T64" fmla="*/ 134 w 466"/>
              <a:gd name="T65" fmla="*/ 114 h 662"/>
              <a:gd name="T66" fmla="*/ 124 w 466"/>
              <a:gd name="T67" fmla="*/ 114 h 662"/>
              <a:gd name="T68" fmla="*/ 97 w 466"/>
              <a:gd name="T69" fmla="*/ 82 h 662"/>
              <a:gd name="T70" fmla="*/ 97 w 466"/>
              <a:gd name="T71" fmla="*/ 43 h 662"/>
              <a:gd name="T72" fmla="*/ 122 w 466"/>
              <a:gd name="T73" fmla="*/ 14 h 662"/>
              <a:gd name="T74" fmla="*/ 345 w 466"/>
              <a:gd name="T75" fmla="*/ 14 h 662"/>
              <a:gd name="T76" fmla="*/ 369 w 466"/>
              <a:gd name="T77" fmla="*/ 43 h 662"/>
              <a:gd name="T78" fmla="*/ 369 w 466"/>
              <a:gd name="T79" fmla="*/ 82 h 662"/>
              <a:gd name="T80" fmla="*/ 345 w 466"/>
              <a:gd name="T81" fmla="*/ 114 h 662"/>
              <a:gd name="T82" fmla="*/ 333 w 466"/>
              <a:gd name="T83" fmla="*/ 114 h 662"/>
              <a:gd name="T84" fmla="*/ 326 w 466"/>
              <a:gd name="T85" fmla="*/ 121 h 662"/>
              <a:gd name="T86" fmla="*/ 326 w 466"/>
              <a:gd name="T87" fmla="*/ 225 h 662"/>
              <a:gd name="T88" fmla="*/ 330 w 466"/>
              <a:gd name="T89" fmla="*/ 232 h 662"/>
              <a:gd name="T90" fmla="*/ 452 w 466"/>
              <a:gd name="T91" fmla="*/ 451 h 662"/>
              <a:gd name="T92" fmla="*/ 451 w 466"/>
              <a:gd name="T93" fmla="*/ 457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6" h="662">
                <a:moveTo>
                  <a:pt x="340" y="221"/>
                </a:moveTo>
                <a:cubicBezTo>
                  <a:pt x="340" y="128"/>
                  <a:pt x="340" y="128"/>
                  <a:pt x="340" y="128"/>
                </a:cubicBezTo>
                <a:cubicBezTo>
                  <a:pt x="345" y="128"/>
                  <a:pt x="345" y="128"/>
                  <a:pt x="345" y="128"/>
                </a:cubicBezTo>
                <a:cubicBezTo>
                  <a:pt x="365" y="128"/>
                  <a:pt x="383" y="106"/>
                  <a:pt x="383" y="82"/>
                </a:cubicBezTo>
                <a:cubicBezTo>
                  <a:pt x="383" y="43"/>
                  <a:pt x="383" y="43"/>
                  <a:pt x="383" y="43"/>
                </a:cubicBezTo>
                <a:cubicBezTo>
                  <a:pt x="383" y="19"/>
                  <a:pt x="366" y="0"/>
                  <a:pt x="345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100" y="0"/>
                  <a:pt x="83" y="20"/>
                  <a:pt x="83" y="43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105"/>
                  <a:pt x="103" y="128"/>
                  <a:pt x="124" y="128"/>
                </a:cubicBezTo>
                <a:cubicBezTo>
                  <a:pt x="127" y="128"/>
                  <a:pt x="127" y="128"/>
                  <a:pt x="127" y="128"/>
                </a:cubicBezTo>
                <a:cubicBezTo>
                  <a:pt x="127" y="221"/>
                  <a:pt x="127" y="221"/>
                  <a:pt x="127" y="221"/>
                </a:cubicBezTo>
                <a:cubicBezTo>
                  <a:pt x="44" y="261"/>
                  <a:pt x="0" y="339"/>
                  <a:pt x="0" y="448"/>
                </a:cubicBezTo>
                <a:cubicBezTo>
                  <a:pt x="0" y="465"/>
                  <a:pt x="11" y="477"/>
                  <a:pt x="26" y="477"/>
                </a:cubicBezTo>
                <a:cubicBezTo>
                  <a:pt x="222" y="477"/>
                  <a:pt x="222" y="477"/>
                  <a:pt x="222" y="477"/>
                </a:cubicBezTo>
                <a:cubicBezTo>
                  <a:pt x="222" y="655"/>
                  <a:pt x="222" y="655"/>
                  <a:pt x="222" y="655"/>
                </a:cubicBezTo>
                <a:cubicBezTo>
                  <a:pt x="222" y="658"/>
                  <a:pt x="225" y="662"/>
                  <a:pt x="229" y="662"/>
                </a:cubicBezTo>
                <a:cubicBezTo>
                  <a:pt x="233" y="662"/>
                  <a:pt x="236" y="658"/>
                  <a:pt x="236" y="655"/>
                </a:cubicBezTo>
                <a:cubicBezTo>
                  <a:pt x="236" y="477"/>
                  <a:pt x="236" y="477"/>
                  <a:pt x="236" y="477"/>
                </a:cubicBezTo>
                <a:cubicBezTo>
                  <a:pt x="440" y="477"/>
                  <a:pt x="440" y="477"/>
                  <a:pt x="440" y="477"/>
                </a:cubicBezTo>
                <a:cubicBezTo>
                  <a:pt x="445" y="477"/>
                  <a:pt x="455" y="475"/>
                  <a:pt x="459" y="468"/>
                </a:cubicBezTo>
                <a:cubicBezTo>
                  <a:pt x="466" y="463"/>
                  <a:pt x="466" y="456"/>
                  <a:pt x="466" y="451"/>
                </a:cubicBezTo>
                <a:cubicBezTo>
                  <a:pt x="466" y="340"/>
                  <a:pt x="422" y="261"/>
                  <a:pt x="340" y="221"/>
                </a:cubicBezTo>
                <a:close/>
                <a:moveTo>
                  <a:pt x="451" y="457"/>
                </a:moveTo>
                <a:cubicBezTo>
                  <a:pt x="450" y="457"/>
                  <a:pt x="449" y="458"/>
                  <a:pt x="448" y="460"/>
                </a:cubicBezTo>
                <a:cubicBezTo>
                  <a:pt x="447" y="461"/>
                  <a:pt x="443" y="463"/>
                  <a:pt x="440" y="463"/>
                </a:cubicBezTo>
                <a:cubicBezTo>
                  <a:pt x="26" y="463"/>
                  <a:pt x="26" y="463"/>
                  <a:pt x="26" y="463"/>
                </a:cubicBezTo>
                <a:cubicBezTo>
                  <a:pt x="15" y="463"/>
                  <a:pt x="14" y="451"/>
                  <a:pt x="14" y="448"/>
                </a:cubicBezTo>
                <a:cubicBezTo>
                  <a:pt x="14" y="344"/>
                  <a:pt x="56" y="269"/>
                  <a:pt x="137" y="232"/>
                </a:cubicBezTo>
                <a:cubicBezTo>
                  <a:pt x="139" y="230"/>
                  <a:pt x="141" y="228"/>
                  <a:pt x="141" y="225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17"/>
                  <a:pt x="138" y="114"/>
                  <a:pt x="13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11" y="114"/>
                  <a:pt x="97" y="97"/>
                  <a:pt x="97" y="82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27"/>
                  <a:pt x="109" y="14"/>
                  <a:pt x="122" y="14"/>
                </a:cubicBezTo>
                <a:cubicBezTo>
                  <a:pt x="345" y="14"/>
                  <a:pt x="345" y="14"/>
                  <a:pt x="345" y="14"/>
                </a:cubicBezTo>
                <a:cubicBezTo>
                  <a:pt x="358" y="14"/>
                  <a:pt x="369" y="27"/>
                  <a:pt x="369" y="43"/>
                </a:cubicBezTo>
                <a:cubicBezTo>
                  <a:pt x="369" y="82"/>
                  <a:pt x="369" y="82"/>
                  <a:pt x="369" y="82"/>
                </a:cubicBezTo>
                <a:cubicBezTo>
                  <a:pt x="369" y="98"/>
                  <a:pt x="357" y="114"/>
                  <a:pt x="345" y="114"/>
                </a:cubicBezTo>
                <a:cubicBezTo>
                  <a:pt x="333" y="114"/>
                  <a:pt x="333" y="114"/>
                  <a:pt x="333" y="114"/>
                </a:cubicBezTo>
                <a:cubicBezTo>
                  <a:pt x="329" y="114"/>
                  <a:pt x="326" y="117"/>
                  <a:pt x="326" y="121"/>
                </a:cubicBezTo>
                <a:cubicBezTo>
                  <a:pt x="326" y="225"/>
                  <a:pt x="326" y="225"/>
                  <a:pt x="326" y="225"/>
                </a:cubicBezTo>
                <a:cubicBezTo>
                  <a:pt x="326" y="228"/>
                  <a:pt x="327" y="230"/>
                  <a:pt x="330" y="232"/>
                </a:cubicBezTo>
                <a:cubicBezTo>
                  <a:pt x="431" y="278"/>
                  <a:pt x="452" y="377"/>
                  <a:pt x="452" y="451"/>
                </a:cubicBezTo>
                <a:cubicBezTo>
                  <a:pt x="452" y="455"/>
                  <a:pt x="452" y="456"/>
                  <a:pt x="451" y="4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EACD8D-7300-47A0-A829-59A9B28584FA}"/>
              </a:ext>
            </a:extLst>
          </p:cNvPr>
          <p:cNvSpPr txBox="1"/>
          <p:nvPr/>
        </p:nvSpPr>
        <p:spPr>
          <a:xfrm>
            <a:off x="1228819" y="5102294"/>
            <a:ext cx="23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295933"/>
                </a:solidFill>
              </a:rPr>
              <a:t>July</a:t>
            </a:r>
            <a:r>
              <a:rPr lang="es-ES" b="1" dirty="0">
                <a:solidFill>
                  <a:srgbClr val="295933"/>
                </a:solidFill>
              </a:rPr>
              <a:t> 2021 </a:t>
            </a:r>
          </a:p>
        </p:txBody>
      </p:sp>
      <p:sp>
        <p:nvSpPr>
          <p:cNvPr id="35" name="Freeform 130">
            <a:extLst>
              <a:ext uri="{FF2B5EF4-FFF2-40B4-BE49-F238E27FC236}">
                <a16:creationId xmlns:a16="http://schemas.microsoft.com/office/drawing/2014/main" id="{35D6D93D-0524-4ED0-BDF4-954AA07A6106}"/>
              </a:ext>
            </a:extLst>
          </p:cNvPr>
          <p:cNvSpPr>
            <a:spLocks noEditPoints="1"/>
          </p:cNvSpPr>
          <p:nvPr/>
        </p:nvSpPr>
        <p:spPr bwMode="auto">
          <a:xfrm>
            <a:off x="5795044" y="4622954"/>
            <a:ext cx="237350" cy="336365"/>
          </a:xfrm>
          <a:custGeom>
            <a:avLst/>
            <a:gdLst>
              <a:gd name="T0" fmla="*/ 340 w 466"/>
              <a:gd name="T1" fmla="*/ 221 h 662"/>
              <a:gd name="T2" fmla="*/ 340 w 466"/>
              <a:gd name="T3" fmla="*/ 128 h 662"/>
              <a:gd name="T4" fmla="*/ 345 w 466"/>
              <a:gd name="T5" fmla="*/ 128 h 662"/>
              <a:gd name="T6" fmla="*/ 383 w 466"/>
              <a:gd name="T7" fmla="*/ 82 h 662"/>
              <a:gd name="T8" fmla="*/ 383 w 466"/>
              <a:gd name="T9" fmla="*/ 43 h 662"/>
              <a:gd name="T10" fmla="*/ 345 w 466"/>
              <a:gd name="T11" fmla="*/ 0 h 662"/>
              <a:gd name="T12" fmla="*/ 121 w 466"/>
              <a:gd name="T13" fmla="*/ 0 h 662"/>
              <a:gd name="T14" fmla="*/ 120 w 466"/>
              <a:gd name="T15" fmla="*/ 0 h 662"/>
              <a:gd name="T16" fmla="*/ 83 w 466"/>
              <a:gd name="T17" fmla="*/ 43 h 662"/>
              <a:gd name="T18" fmla="*/ 83 w 466"/>
              <a:gd name="T19" fmla="*/ 82 h 662"/>
              <a:gd name="T20" fmla="*/ 124 w 466"/>
              <a:gd name="T21" fmla="*/ 128 h 662"/>
              <a:gd name="T22" fmla="*/ 127 w 466"/>
              <a:gd name="T23" fmla="*/ 128 h 662"/>
              <a:gd name="T24" fmla="*/ 127 w 466"/>
              <a:gd name="T25" fmla="*/ 221 h 662"/>
              <a:gd name="T26" fmla="*/ 0 w 466"/>
              <a:gd name="T27" fmla="*/ 448 h 662"/>
              <a:gd name="T28" fmla="*/ 26 w 466"/>
              <a:gd name="T29" fmla="*/ 477 h 662"/>
              <a:gd name="T30" fmla="*/ 222 w 466"/>
              <a:gd name="T31" fmla="*/ 477 h 662"/>
              <a:gd name="T32" fmla="*/ 222 w 466"/>
              <a:gd name="T33" fmla="*/ 655 h 662"/>
              <a:gd name="T34" fmla="*/ 229 w 466"/>
              <a:gd name="T35" fmla="*/ 662 h 662"/>
              <a:gd name="T36" fmla="*/ 236 w 466"/>
              <a:gd name="T37" fmla="*/ 655 h 662"/>
              <a:gd name="T38" fmla="*/ 236 w 466"/>
              <a:gd name="T39" fmla="*/ 477 h 662"/>
              <a:gd name="T40" fmla="*/ 440 w 466"/>
              <a:gd name="T41" fmla="*/ 477 h 662"/>
              <a:gd name="T42" fmla="*/ 459 w 466"/>
              <a:gd name="T43" fmla="*/ 468 h 662"/>
              <a:gd name="T44" fmla="*/ 466 w 466"/>
              <a:gd name="T45" fmla="*/ 451 h 662"/>
              <a:gd name="T46" fmla="*/ 340 w 466"/>
              <a:gd name="T47" fmla="*/ 221 h 662"/>
              <a:gd name="T48" fmla="*/ 451 w 466"/>
              <a:gd name="T49" fmla="*/ 457 h 662"/>
              <a:gd name="T50" fmla="*/ 448 w 466"/>
              <a:gd name="T51" fmla="*/ 460 h 662"/>
              <a:gd name="T52" fmla="*/ 440 w 466"/>
              <a:gd name="T53" fmla="*/ 463 h 662"/>
              <a:gd name="T54" fmla="*/ 26 w 466"/>
              <a:gd name="T55" fmla="*/ 463 h 662"/>
              <a:gd name="T56" fmla="*/ 14 w 466"/>
              <a:gd name="T57" fmla="*/ 448 h 662"/>
              <a:gd name="T58" fmla="*/ 137 w 466"/>
              <a:gd name="T59" fmla="*/ 232 h 662"/>
              <a:gd name="T60" fmla="*/ 141 w 466"/>
              <a:gd name="T61" fmla="*/ 225 h 662"/>
              <a:gd name="T62" fmla="*/ 141 w 466"/>
              <a:gd name="T63" fmla="*/ 121 h 662"/>
              <a:gd name="T64" fmla="*/ 134 w 466"/>
              <a:gd name="T65" fmla="*/ 114 h 662"/>
              <a:gd name="T66" fmla="*/ 124 w 466"/>
              <a:gd name="T67" fmla="*/ 114 h 662"/>
              <a:gd name="T68" fmla="*/ 97 w 466"/>
              <a:gd name="T69" fmla="*/ 82 h 662"/>
              <a:gd name="T70" fmla="*/ 97 w 466"/>
              <a:gd name="T71" fmla="*/ 43 h 662"/>
              <a:gd name="T72" fmla="*/ 122 w 466"/>
              <a:gd name="T73" fmla="*/ 14 h 662"/>
              <a:gd name="T74" fmla="*/ 345 w 466"/>
              <a:gd name="T75" fmla="*/ 14 h 662"/>
              <a:gd name="T76" fmla="*/ 369 w 466"/>
              <a:gd name="T77" fmla="*/ 43 h 662"/>
              <a:gd name="T78" fmla="*/ 369 w 466"/>
              <a:gd name="T79" fmla="*/ 82 h 662"/>
              <a:gd name="T80" fmla="*/ 345 w 466"/>
              <a:gd name="T81" fmla="*/ 114 h 662"/>
              <a:gd name="T82" fmla="*/ 333 w 466"/>
              <a:gd name="T83" fmla="*/ 114 h 662"/>
              <a:gd name="T84" fmla="*/ 326 w 466"/>
              <a:gd name="T85" fmla="*/ 121 h 662"/>
              <a:gd name="T86" fmla="*/ 326 w 466"/>
              <a:gd name="T87" fmla="*/ 225 h 662"/>
              <a:gd name="T88" fmla="*/ 330 w 466"/>
              <a:gd name="T89" fmla="*/ 232 h 662"/>
              <a:gd name="T90" fmla="*/ 452 w 466"/>
              <a:gd name="T91" fmla="*/ 451 h 662"/>
              <a:gd name="T92" fmla="*/ 451 w 466"/>
              <a:gd name="T93" fmla="*/ 457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6" h="662">
                <a:moveTo>
                  <a:pt x="340" y="221"/>
                </a:moveTo>
                <a:cubicBezTo>
                  <a:pt x="340" y="128"/>
                  <a:pt x="340" y="128"/>
                  <a:pt x="340" y="128"/>
                </a:cubicBezTo>
                <a:cubicBezTo>
                  <a:pt x="345" y="128"/>
                  <a:pt x="345" y="128"/>
                  <a:pt x="345" y="128"/>
                </a:cubicBezTo>
                <a:cubicBezTo>
                  <a:pt x="365" y="128"/>
                  <a:pt x="383" y="106"/>
                  <a:pt x="383" y="82"/>
                </a:cubicBezTo>
                <a:cubicBezTo>
                  <a:pt x="383" y="43"/>
                  <a:pt x="383" y="43"/>
                  <a:pt x="383" y="43"/>
                </a:cubicBezTo>
                <a:cubicBezTo>
                  <a:pt x="383" y="19"/>
                  <a:pt x="366" y="0"/>
                  <a:pt x="345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100" y="0"/>
                  <a:pt x="83" y="20"/>
                  <a:pt x="83" y="43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105"/>
                  <a:pt x="103" y="128"/>
                  <a:pt x="124" y="128"/>
                </a:cubicBezTo>
                <a:cubicBezTo>
                  <a:pt x="127" y="128"/>
                  <a:pt x="127" y="128"/>
                  <a:pt x="127" y="128"/>
                </a:cubicBezTo>
                <a:cubicBezTo>
                  <a:pt x="127" y="221"/>
                  <a:pt x="127" y="221"/>
                  <a:pt x="127" y="221"/>
                </a:cubicBezTo>
                <a:cubicBezTo>
                  <a:pt x="44" y="261"/>
                  <a:pt x="0" y="339"/>
                  <a:pt x="0" y="448"/>
                </a:cubicBezTo>
                <a:cubicBezTo>
                  <a:pt x="0" y="465"/>
                  <a:pt x="11" y="477"/>
                  <a:pt x="26" y="477"/>
                </a:cubicBezTo>
                <a:cubicBezTo>
                  <a:pt x="222" y="477"/>
                  <a:pt x="222" y="477"/>
                  <a:pt x="222" y="477"/>
                </a:cubicBezTo>
                <a:cubicBezTo>
                  <a:pt x="222" y="655"/>
                  <a:pt x="222" y="655"/>
                  <a:pt x="222" y="655"/>
                </a:cubicBezTo>
                <a:cubicBezTo>
                  <a:pt x="222" y="658"/>
                  <a:pt x="225" y="662"/>
                  <a:pt x="229" y="662"/>
                </a:cubicBezTo>
                <a:cubicBezTo>
                  <a:pt x="233" y="662"/>
                  <a:pt x="236" y="658"/>
                  <a:pt x="236" y="655"/>
                </a:cubicBezTo>
                <a:cubicBezTo>
                  <a:pt x="236" y="477"/>
                  <a:pt x="236" y="477"/>
                  <a:pt x="236" y="477"/>
                </a:cubicBezTo>
                <a:cubicBezTo>
                  <a:pt x="440" y="477"/>
                  <a:pt x="440" y="477"/>
                  <a:pt x="440" y="477"/>
                </a:cubicBezTo>
                <a:cubicBezTo>
                  <a:pt x="445" y="477"/>
                  <a:pt x="455" y="475"/>
                  <a:pt x="459" y="468"/>
                </a:cubicBezTo>
                <a:cubicBezTo>
                  <a:pt x="466" y="463"/>
                  <a:pt x="466" y="456"/>
                  <a:pt x="466" y="451"/>
                </a:cubicBezTo>
                <a:cubicBezTo>
                  <a:pt x="466" y="340"/>
                  <a:pt x="422" y="261"/>
                  <a:pt x="340" y="221"/>
                </a:cubicBezTo>
                <a:close/>
                <a:moveTo>
                  <a:pt x="451" y="457"/>
                </a:moveTo>
                <a:cubicBezTo>
                  <a:pt x="450" y="457"/>
                  <a:pt x="449" y="458"/>
                  <a:pt x="448" y="460"/>
                </a:cubicBezTo>
                <a:cubicBezTo>
                  <a:pt x="447" y="461"/>
                  <a:pt x="443" y="463"/>
                  <a:pt x="440" y="463"/>
                </a:cubicBezTo>
                <a:cubicBezTo>
                  <a:pt x="26" y="463"/>
                  <a:pt x="26" y="463"/>
                  <a:pt x="26" y="463"/>
                </a:cubicBezTo>
                <a:cubicBezTo>
                  <a:pt x="15" y="463"/>
                  <a:pt x="14" y="451"/>
                  <a:pt x="14" y="448"/>
                </a:cubicBezTo>
                <a:cubicBezTo>
                  <a:pt x="14" y="344"/>
                  <a:pt x="56" y="269"/>
                  <a:pt x="137" y="232"/>
                </a:cubicBezTo>
                <a:cubicBezTo>
                  <a:pt x="139" y="230"/>
                  <a:pt x="141" y="228"/>
                  <a:pt x="141" y="225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17"/>
                  <a:pt x="138" y="114"/>
                  <a:pt x="13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11" y="114"/>
                  <a:pt x="97" y="97"/>
                  <a:pt x="97" y="82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27"/>
                  <a:pt x="109" y="14"/>
                  <a:pt x="122" y="14"/>
                </a:cubicBezTo>
                <a:cubicBezTo>
                  <a:pt x="345" y="14"/>
                  <a:pt x="345" y="14"/>
                  <a:pt x="345" y="14"/>
                </a:cubicBezTo>
                <a:cubicBezTo>
                  <a:pt x="358" y="14"/>
                  <a:pt x="369" y="27"/>
                  <a:pt x="369" y="43"/>
                </a:cubicBezTo>
                <a:cubicBezTo>
                  <a:pt x="369" y="82"/>
                  <a:pt x="369" y="82"/>
                  <a:pt x="369" y="82"/>
                </a:cubicBezTo>
                <a:cubicBezTo>
                  <a:pt x="369" y="98"/>
                  <a:pt x="357" y="114"/>
                  <a:pt x="345" y="114"/>
                </a:cubicBezTo>
                <a:cubicBezTo>
                  <a:pt x="333" y="114"/>
                  <a:pt x="333" y="114"/>
                  <a:pt x="333" y="114"/>
                </a:cubicBezTo>
                <a:cubicBezTo>
                  <a:pt x="329" y="114"/>
                  <a:pt x="326" y="117"/>
                  <a:pt x="326" y="121"/>
                </a:cubicBezTo>
                <a:cubicBezTo>
                  <a:pt x="326" y="225"/>
                  <a:pt x="326" y="225"/>
                  <a:pt x="326" y="225"/>
                </a:cubicBezTo>
                <a:cubicBezTo>
                  <a:pt x="326" y="228"/>
                  <a:pt x="327" y="230"/>
                  <a:pt x="330" y="232"/>
                </a:cubicBezTo>
                <a:cubicBezTo>
                  <a:pt x="431" y="278"/>
                  <a:pt x="452" y="377"/>
                  <a:pt x="452" y="451"/>
                </a:cubicBezTo>
                <a:cubicBezTo>
                  <a:pt x="452" y="455"/>
                  <a:pt x="452" y="456"/>
                  <a:pt x="451" y="4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83B7D80-8FD4-4D5C-9FC1-FBCE22139040}"/>
              </a:ext>
            </a:extLst>
          </p:cNvPr>
          <p:cNvSpPr txBox="1"/>
          <p:nvPr/>
        </p:nvSpPr>
        <p:spPr>
          <a:xfrm>
            <a:off x="4392058" y="5063747"/>
            <a:ext cx="304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295933"/>
                </a:solidFill>
              </a:rPr>
              <a:t>September</a:t>
            </a:r>
            <a:r>
              <a:rPr lang="es-ES" b="1" dirty="0">
                <a:solidFill>
                  <a:srgbClr val="295933"/>
                </a:solidFill>
              </a:rPr>
              <a:t> - </a:t>
            </a:r>
            <a:r>
              <a:rPr lang="es-ES" b="1" dirty="0" err="1">
                <a:solidFill>
                  <a:srgbClr val="295933"/>
                </a:solidFill>
              </a:rPr>
              <a:t>November</a:t>
            </a:r>
            <a:r>
              <a:rPr lang="es-ES" b="1" dirty="0">
                <a:solidFill>
                  <a:srgbClr val="295933"/>
                </a:solidFill>
              </a:rPr>
              <a:t> 2021</a:t>
            </a:r>
          </a:p>
        </p:txBody>
      </p:sp>
      <p:sp>
        <p:nvSpPr>
          <p:cNvPr id="37" name="Freeform 130">
            <a:extLst>
              <a:ext uri="{FF2B5EF4-FFF2-40B4-BE49-F238E27FC236}">
                <a16:creationId xmlns:a16="http://schemas.microsoft.com/office/drawing/2014/main" id="{AC74CB82-85D5-4B33-A9D9-D4657B00EC0A}"/>
              </a:ext>
            </a:extLst>
          </p:cNvPr>
          <p:cNvSpPr>
            <a:spLocks noEditPoints="1"/>
          </p:cNvSpPr>
          <p:nvPr/>
        </p:nvSpPr>
        <p:spPr bwMode="auto">
          <a:xfrm>
            <a:off x="9580503" y="4622954"/>
            <a:ext cx="237350" cy="336365"/>
          </a:xfrm>
          <a:custGeom>
            <a:avLst/>
            <a:gdLst>
              <a:gd name="T0" fmla="*/ 340 w 466"/>
              <a:gd name="T1" fmla="*/ 221 h 662"/>
              <a:gd name="T2" fmla="*/ 340 w 466"/>
              <a:gd name="T3" fmla="*/ 128 h 662"/>
              <a:gd name="T4" fmla="*/ 345 w 466"/>
              <a:gd name="T5" fmla="*/ 128 h 662"/>
              <a:gd name="T6" fmla="*/ 383 w 466"/>
              <a:gd name="T7" fmla="*/ 82 h 662"/>
              <a:gd name="T8" fmla="*/ 383 w 466"/>
              <a:gd name="T9" fmla="*/ 43 h 662"/>
              <a:gd name="T10" fmla="*/ 345 w 466"/>
              <a:gd name="T11" fmla="*/ 0 h 662"/>
              <a:gd name="T12" fmla="*/ 121 w 466"/>
              <a:gd name="T13" fmla="*/ 0 h 662"/>
              <a:gd name="T14" fmla="*/ 120 w 466"/>
              <a:gd name="T15" fmla="*/ 0 h 662"/>
              <a:gd name="T16" fmla="*/ 83 w 466"/>
              <a:gd name="T17" fmla="*/ 43 h 662"/>
              <a:gd name="T18" fmla="*/ 83 w 466"/>
              <a:gd name="T19" fmla="*/ 82 h 662"/>
              <a:gd name="T20" fmla="*/ 124 w 466"/>
              <a:gd name="T21" fmla="*/ 128 h 662"/>
              <a:gd name="T22" fmla="*/ 127 w 466"/>
              <a:gd name="T23" fmla="*/ 128 h 662"/>
              <a:gd name="T24" fmla="*/ 127 w 466"/>
              <a:gd name="T25" fmla="*/ 221 h 662"/>
              <a:gd name="T26" fmla="*/ 0 w 466"/>
              <a:gd name="T27" fmla="*/ 448 h 662"/>
              <a:gd name="T28" fmla="*/ 26 w 466"/>
              <a:gd name="T29" fmla="*/ 477 h 662"/>
              <a:gd name="T30" fmla="*/ 222 w 466"/>
              <a:gd name="T31" fmla="*/ 477 h 662"/>
              <a:gd name="T32" fmla="*/ 222 w 466"/>
              <a:gd name="T33" fmla="*/ 655 h 662"/>
              <a:gd name="T34" fmla="*/ 229 w 466"/>
              <a:gd name="T35" fmla="*/ 662 h 662"/>
              <a:gd name="T36" fmla="*/ 236 w 466"/>
              <a:gd name="T37" fmla="*/ 655 h 662"/>
              <a:gd name="T38" fmla="*/ 236 w 466"/>
              <a:gd name="T39" fmla="*/ 477 h 662"/>
              <a:gd name="T40" fmla="*/ 440 w 466"/>
              <a:gd name="T41" fmla="*/ 477 h 662"/>
              <a:gd name="T42" fmla="*/ 459 w 466"/>
              <a:gd name="T43" fmla="*/ 468 h 662"/>
              <a:gd name="T44" fmla="*/ 466 w 466"/>
              <a:gd name="T45" fmla="*/ 451 h 662"/>
              <a:gd name="T46" fmla="*/ 340 w 466"/>
              <a:gd name="T47" fmla="*/ 221 h 662"/>
              <a:gd name="T48" fmla="*/ 451 w 466"/>
              <a:gd name="T49" fmla="*/ 457 h 662"/>
              <a:gd name="T50" fmla="*/ 448 w 466"/>
              <a:gd name="T51" fmla="*/ 460 h 662"/>
              <a:gd name="T52" fmla="*/ 440 w 466"/>
              <a:gd name="T53" fmla="*/ 463 h 662"/>
              <a:gd name="T54" fmla="*/ 26 w 466"/>
              <a:gd name="T55" fmla="*/ 463 h 662"/>
              <a:gd name="T56" fmla="*/ 14 w 466"/>
              <a:gd name="T57" fmla="*/ 448 h 662"/>
              <a:gd name="T58" fmla="*/ 137 w 466"/>
              <a:gd name="T59" fmla="*/ 232 h 662"/>
              <a:gd name="T60" fmla="*/ 141 w 466"/>
              <a:gd name="T61" fmla="*/ 225 h 662"/>
              <a:gd name="T62" fmla="*/ 141 w 466"/>
              <a:gd name="T63" fmla="*/ 121 h 662"/>
              <a:gd name="T64" fmla="*/ 134 w 466"/>
              <a:gd name="T65" fmla="*/ 114 h 662"/>
              <a:gd name="T66" fmla="*/ 124 w 466"/>
              <a:gd name="T67" fmla="*/ 114 h 662"/>
              <a:gd name="T68" fmla="*/ 97 w 466"/>
              <a:gd name="T69" fmla="*/ 82 h 662"/>
              <a:gd name="T70" fmla="*/ 97 w 466"/>
              <a:gd name="T71" fmla="*/ 43 h 662"/>
              <a:gd name="T72" fmla="*/ 122 w 466"/>
              <a:gd name="T73" fmla="*/ 14 h 662"/>
              <a:gd name="T74" fmla="*/ 345 w 466"/>
              <a:gd name="T75" fmla="*/ 14 h 662"/>
              <a:gd name="T76" fmla="*/ 369 w 466"/>
              <a:gd name="T77" fmla="*/ 43 h 662"/>
              <a:gd name="T78" fmla="*/ 369 w 466"/>
              <a:gd name="T79" fmla="*/ 82 h 662"/>
              <a:gd name="T80" fmla="*/ 345 w 466"/>
              <a:gd name="T81" fmla="*/ 114 h 662"/>
              <a:gd name="T82" fmla="*/ 333 w 466"/>
              <a:gd name="T83" fmla="*/ 114 h 662"/>
              <a:gd name="T84" fmla="*/ 326 w 466"/>
              <a:gd name="T85" fmla="*/ 121 h 662"/>
              <a:gd name="T86" fmla="*/ 326 w 466"/>
              <a:gd name="T87" fmla="*/ 225 h 662"/>
              <a:gd name="T88" fmla="*/ 330 w 466"/>
              <a:gd name="T89" fmla="*/ 232 h 662"/>
              <a:gd name="T90" fmla="*/ 452 w 466"/>
              <a:gd name="T91" fmla="*/ 451 h 662"/>
              <a:gd name="T92" fmla="*/ 451 w 466"/>
              <a:gd name="T93" fmla="*/ 457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6" h="662">
                <a:moveTo>
                  <a:pt x="340" y="221"/>
                </a:moveTo>
                <a:cubicBezTo>
                  <a:pt x="340" y="128"/>
                  <a:pt x="340" y="128"/>
                  <a:pt x="340" y="128"/>
                </a:cubicBezTo>
                <a:cubicBezTo>
                  <a:pt x="345" y="128"/>
                  <a:pt x="345" y="128"/>
                  <a:pt x="345" y="128"/>
                </a:cubicBezTo>
                <a:cubicBezTo>
                  <a:pt x="365" y="128"/>
                  <a:pt x="383" y="106"/>
                  <a:pt x="383" y="82"/>
                </a:cubicBezTo>
                <a:cubicBezTo>
                  <a:pt x="383" y="43"/>
                  <a:pt x="383" y="43"/>
                  <a:pt x="383" y="43"/>
                </a:cubicBezTo>
                <a:cubicBezTo>
                  <a:pt x="383" y="19"/>
                  <a:pt x="366" y="0"/>
                  <a:pt x="345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100" y="0"/>
                  <a:pt x="83" y="20"/>
                  <a:pt x="83" y="43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105"/>
                  <a:pt x="103" y="128"/>
                  <a:pt x="124" y="128"/>
                </a:cubicBezTo>
                <a:cubicBezTo>
                  <a:pt x="127" y="128"/>
                  <a:pt x="127" y="128"/>
                  <a:pt x="127" y="128"/>
                </a:cubicBezTo>
                <a:cubicBezTo>
                  <a:pt x="127" y="221"/>
                  <a:pt x="127" y="221"/>
                  <a:pt x="127" y="221"/>
                </a:cubicBezTo>
                <a:cubicBezTo>
                  <a:pt x="44" y="261"/>
                  <a:pt x="0" y="339"/>
                  <a:pt x="0" y="448"/>
                </a:cubicBezTo>
                <a:cubicBezTo>
                  <a:pt x="0" y="465"/>
                  <a:pt x="11" y="477"/>
                  <a:pt x="26" y="477"/>
                </a:cubicBezTo>
                <a:cubicBezTo>
                  <a:pt x="222" y="477"/>
                  <a:pt x="222" y="477"/>
                  <a:pt x="222" y="477"/>
                </a:cubicBezTo>
                <a:cubicBezTo>
                  <a:pt x="222" y="655"/>
                  <a:pt x="222" y="655"/>
                  <a:pt x="222" y="655"/>
                </a:cubicBezTo>
                <a:cubicBezTo>
                  <a:pt x="222" y="658"/>
                  <a:pt x="225" y="662"/>
                  <a:pt x="229" y="662"/>
                </a:cubicBezTo>
                <a:cubicBezTo>
                  <a:pt x="233" y="662"/>
                  <a:pt x="236" y="658"/>
                  <a:pt x="236" y="655"/>
                </a:cubicBezTo>
                <a:cubicBezTo>
                  <a:pt x="236" y="477"/>
                  <a:pt x="236" y="477"/>
                  <a:pt x="236" y="477"/>
                </a:cubicBezTo>
                <a:cubicBezTo>
                  <a:pt x="440" y="477"/>
                  <a:pt x="440" y="477"/>
                  <a:pt x="440" y="477"/>
                </a:cubicBezTo>
                <a:cubicBezTo>
                  <a:pt x="445" y="477"/>
                  <a:pt x="455" y="475"/>
                  <a:pt x="459" y="468"/>
                </a:cubicBezTo>
                <a:cubicBezTo>
                  <a:pt x="466" y="463"/>
                  <a:pt x="466" y="456"/>
                  <a:pt x="466" y="451"/>
                </a:cubicBezTo>
                <a:cubicBezTo>
                  <a:pt x="466" y="340"/>
                  <a:pt x="422" y="261"/>
                  <a:pt x="340" y="221"/>
                </a:cubicBezTo>
                <a:close/>
                <a:moveTo>
                  <a:pt x="451" y="457"/>
                </a:moveTo>
                <a:cubicBezTo>
                  <a:pt x="450" y="457"/>
                  <a:pt x="449" y="458"/>
                  <a:pt x="448" y="460"/>
                </a:cubicBezTo>
                <a:cubicBezTo>
                  <a:pt x="447" y="461"/>
                  <a:pt x="443" y="463"/>
                  <a:pt x="440" y="463"/>
                </a:cubicBezTo>
                <a:cubicBezTo>
                  <a:pt x="26" y="463"/>
                  <a:pt x="26" y="463"/>
                  <a:pt x="26" y="463"/>
                </a:cubicBezTo>
                <a:cubicBezTo>
                  <a:pt x="15" y="463"/>
                  <a:pt x="14" y="451"/>
                  <a:pt x="14" y="448"/>
                </a:cubicBezTo>
                <a:cubicBezTo>
                  <a:pt x="14" y="344"/>
                  <a:pt x="56" y="269"/>
                  <a:pt x="137" y="232"/>
                </a:cubicBezTo>
                <a:cubicBezTo>
                  <a:pt x="139" y="230"/>
                  <a:pt x="141" y="228"/>
                  <a:pt x="141" y="225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17"/>
                  <a:pt x="138" y="114"/>
                  <a:pt x="13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11" y="114"/>
                  <a:pt x="97" y="97"/>
                  <a:pt x="97" y="82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27"/>
                  <a:pt x="109" y="14"/>
                  <a:pt x="122" y="14"/>
                </a:cubicBezTo>
                <a:cubicBezTo>
                  <a:pt x="345" y="14"/>
                  <a:pt x="345" y="14"/>
                  <a:pt x="345" y="14"/>
                </a:cubicBezTo>
                <a:cubicBezTo>
                  <a:pt x="358" y="14"/>
                  <a:pt x="369" y="27"/>
                  <a:pt x="369" y="43"/>
                </a:cubicBezTo>
                <a:cubicBezTo>
                  <a:pt x="369" y="82"/>
                  <a:pt x="369" y="82"/>
                  <a:pt x="369" y="82"/>
                </a:cubicBezTo>
                <a:cubicBezTo>
                  <a:pt x="369" y="98"/>
                  <a:pt x="357" y="114"/>
                  <a:pt x="345" y="114"/>
                </a:cubicBezTo>
                <a:cubicBezTo>
                  <a:pt x="333" y="114"/>
                  <a:pt x="333" y="114"/>
                  <a:pt x="333" y="114"/>
                </a:cubicBezTo>
                <a:cubicBezTo>
                  <a:pt x="329" y="114"/>
                  <a:pt x="326" y="117"/>
                  <a:pt x="326" y="121"/>
                </a:cubicBezTo>
                <a:cubicBezTo>
                  <a:pt x="326" y="225"/>
                  <a:pt x="326" y="225"/>
                  <a:pt x="326" y="225"/>
                </a:cubicBezTo>
                <a:cubicBezTo>
                  <a:pt x="326" y="228"/>
                  <a:pt x="327" y="230"/>
                  <a:pt x="330" y="232"/>
                </a:cubicBezTo>
                <a:cubicBezTo>
                  <a:pt x="431" y="278"/>
                  <a:pt x="452" y="377"/>
                  <a:pt x="452" y="451"/>
                </a:cubicBezTo>
                <a:cubicBezTo>
                  <a:pt x="452" y="455"/>
                  <a:pt x="452" y="456"/>
                  <a:pt x="451" y="4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B92C5CD-95FB-472D-9915-97C0F01F5861}"/>
              </a:ext>
            </a:extLst>
          </p:cNvPr>
          <p:cNvSpPr txBox="1"/>
          <p:nvPr/>
        </p:nvSpPr>
        <p:spPr>
          <a:xfrm>
            <a:off x="8166153" y="5063747"/>
            <a:ext cx="30433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b="1" dirty="0">
                <a:solidFill>
                  <a:srgbClr val="295933"/>
                </a:solidFill>
              </a:rPr>
              <a:t>End of 2021/Begin of 2022</a:t>
            </a:r>
          </a:p>
          <a:p>
            <a:pPr algn="ctr"/>
            <a:r>
              <a:rPr lang="it-IT" b="1" dirty="0">
                <a:solidFill>
                  <a:srgbClr val="295933"/>
                </a:solidFill>
              </a:rPr>
              <a:t>(December - January)</a:t>
            </a:r>
            <a:endParaRPr lang="es-ES" b="1" dirty="0">
              <a:solidFill>
                <a:srgbClr val="295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5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0B218-D962-42B6-AB33-D3D08205A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Participation</a:t>
            </a:r>
            <a:r>
              <a:rPr lang="de-DE" dirty="0"/>
              <a:t> in </a:t>
            </a:r>
            <a:r>
              <a:rPr lang="de-DE" dirty="0" err="1"/>
              <a:t>Tourban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421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37140" y="1564001"/>
            <a:ext cx="9176882" cy="5587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“Support </a:t>
            </a:r>
            <a:r>
              <a:rPr lang="en-US" b="1" u="sng" dirty="0">
                <a:sym typeface="Wingdings" panose="05000000000000000000" pitchFamily="2" charset="2"/>
              </a:rPr>
              <a:t>urban tourism SMEs </a:t>
            </a:r>
            <a:r>
              <a:rPr lang="en-US" b="1" dirty="0">
                <a:sym typeface="Wingdings" panose="05000000000000000000" pitchFamily="2" charset="2"/>
              </a:rPr>
              <a:t>in the adaptation towards more </a:t>
            </a:r>
            <a:r>
              <a:rPr lang="en-US" b="1" u="sng" dirty="0">
                <a:sym typeface="Wingdings" panose="05000000000000000000" pitchFamily="2" charset="2"/>
              </a:rPr>
              <a:t>sustainable business models.”</a:t>
            </a:r>
          </a:p>
          <a:p>
            <a:pPr marL="0" indent="0">
              <a:buNone/>
            </a:pPr>
            <a:endParaRPr lang="ca-ES" b="1" dirty="0">
              <a:sym typeface="Wingdings" panose="05000000000000000000" pitchFamily="2" charset="2"/>
            </a:endParaRPr>
          </a:p>
          <a:p>
            <a:pPr lvl="2"/>
            <a:r>
              <a:rPr lang="en-US" sz="1800" dirty="0"/>
              <a:t>Promote and establish a </a:t>
            </a:r>
            <a:r>
              <a:rPr lang="en-US" sz="1800" b="1" dirty="0"/>
              <a:t>transnational and cross-sectorial network </a:t>
            </a:r>
            <a:r>
              <a:rPr lang="en-US" sz="1800" dirty="0"/>
              <a:t>in between different actors from the tourism industry (SMEs, technology and sustainable solution providers, public and private decision makers, investors etc.)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r>
              <a:rPr lang="en-US" sz="1800" b="1" dirty="0"/>
              <a:t>Create and spread knowledge and skills </a:t>
            </a:r>
            <a:r>
              <a:rPr lang="en-US" sz="1800" dirty="0"/>
              <a:t>among tourism SMEs to facilitate the adoption of solutions, practices and experiences tackling challenges in urban tourism sustainability.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r>
              <a:rPr lang="en-US" sz="1800" b="1" dirty="0"/>
              <a:t>Deliver technical and financial support services to SMEs </a:t>
            </a:r>
            <a:r>
              <a:rPr lang="en-US" sz="1800" dirty="0"/>
              <a:t>to help them achieve their individual sustainability projects and goals same as possibly a sustain-   ability certification. </a:t>
            </a:r>
            <a:endParaRPr lang="ca-ES" dirty="0">
              <a:sym typeface="Wingdings" panose="05000000000000000000" pitchFamily="2" charset="2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36078" y="5133253"/>
            <a:ext cx="822960" cy="822960"/>
            <a:chOff x="966871" y="1981286"/>
            <a:chExt cx="822960" cy="822960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966871" y="1981286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43"/>
            <p:cNvSpPr>
              <a:spLocks noEditPoints="1"/>
            </p:cNvSpPr>
            <p:nvPr/>
          </p:nvSpPr>
          <p:spPr bwMode="auto">
            <a:xfrm>
              <a:off x="1116900" y="2131315"/>
              <a:ext cx="522902" cy="524369"/>
            </a:xfrm>
            <a:custGeom>
              <a:avLst/>
              <a:gdLst>
                <a:gd name="T0" fmla="*/ 311 w 453"/>
                <a:gd name="T1" fmla="*/ 43 h 454"/>
                <a:gd name="T2" fmla="*/ 354 w 453"/>
                <a:gd name="T3" fmla="*/ 77 h 454"/>
                <a:gd name="T4" fmla="*/ 448 w 453"/>
                <a:gd name="T5" fmla="*/ 177 h 454"/>
                <a:gd name="T6" fmla="*/ 304 w 453"/>
                <a:gd name="T7" fmla="*/ 122 h 454"/>
                <a:gd name="T8" fmla="*/ 185 w 453"/>
                <a:gd name="T9" fmla="*/ 185 h 454"/>
                <a:gd name="T10" fmla="*/ 97 w 453"/>
                <a:gd name="T11" fmla="*/ 96 h 454"/>
                <a:gd name="T12" fmla="*/ 4 w 453"/>
                <a:gd name="T13" fmla="*/ 204 h 454"/>
                <a:gd name="T14" fmla="*/ 51 w 453"/>
                <a:gd name="T15" fmla="*/ 436 h 454"/>
                <a:gd name="T16" fmla="*/ 100 w 453"/>
                <a:gd name="T17" fmla="*/ 342 h 454"/>
                <a:gd name="T18" fmla="*/ 149 w 453"/>
                <a:gd name="T19" fmla="*/ 437 h 454"/>
                <a:gd name="T20" fmla="*/ 157 w 453"/>
                <a:gd name="T21" fmla="*/ 219 h 454"/>
                <a:gd name="T22" fmla="*/ 237 w 453"/>
                <a:gd name="T23" fmla="*/ 252 h 454"/>
                <a:gd name="T24" fmla="*/ 303 w 453"/>
                <a:gd name="T25" fmla="*/ 436 h 454"/>
                <a:gd name="T26" fmla="*/ 353 w 453"/>
                <a:gd name="T27" fmla="*/ 342 h 454"/>
                <a:gd name="T28" fmla="*/ 402 w 453"/>
                <a:gd name="T29" fmla="*/ 437 h 454"/>
                <a:gd name="T30" fmla="*/ 418 w 453"/>
                <a:gd name="T31" fmla="*/ 277 h 454"/>
                <a:gd name="T32" fmla="*/ 220 w 453"/>
                <a:gd name="T33" fmla="*/ 243 h 454"/>
                <a:gd name="T34" fmla="*/ 137 w 453"/>
                <a:gd name="T35" fmla="*/ 145 h 454"/>
                <a:gd name="T36" fmla="*/ 133 w 453"/>
                <a:gd name="T37" fmla="*/ 185 h 454"/>
                <a:gd name="T38" fmla="*/ 140 w 453"/>
                <a:gd name="T39" fmla="*/ 436 h 454"/>
                <a:gd name="T40" fmla="*/ 105 w 453"/>
                <a:gd name="T41" fmla="*/ 281 h 454"/>
                <a:gd name="T42" fmla="*/ 72 w 453"/>
                <a:gd name="T43" fmla="*/ 444 h 454"/>
                <a:gd name="T44" fmla="*/ 61 w 453"/>
                <a:gd name="T45" fmla="*/ 386 h 454"/>
                <a:gd name="T46" fmla="*/ 62 w 453"/>
                <a:gd name="T47" fmla="*/ 249 h 454"/>
                <a:gd name="T48" fmla="*/ 35 w 453"/>
                <a:gd name="T49" fmla="*/ 193 h 454"/>
                <a:gd name="T50" fmla="*/ 53 w 453"/>
                <a:gd name="T51" fmla="*/ 252 h 454"/>
                <a:gd name="T52" fmla="*/ 53 w 453"/>
                <a:gd name="T53" fmla="*/ 276 h 454"/>
                <a:gd name="T54" fmla="*/ 47 w 453"/>
                <a:gd name="T55" fmla="*/ 128 h 454"/>
                <a:gd name="T56" fmla="*/ 141 w 453"/>
                <a:gd name="T57" fmla="*/ 127 h 454"/>
                <a:gd name="T58" fmla="*/ 222 w 453"/>
                <a:gd name="T59" fmla="*/ 225 h 454"/>
                <a:gd name="T60" fmla="*/ 53 w 453"/>
                <a:gd name="T61" fmla="*/ 183 h 454"/>
                <a:gd name="T62" fmla="*/ 440 w 453"/>
                <a:gd name="T63" fmla="*/ 201 h 454"/>
                <a:gd name="T64" fmla="*/ 394 w 453"/>
                <a:gd name="T65" fmla="*/ 267 h 454"/>
                <a:gd name="T66" fmla="*/ 407 w 453"/>
                <a:gd name="T67" fmla="*/ 232 h 454"/>
                <a:gd name="T68" fmla="*/ 393 w 453"/>
                <a:gd name="T69" fmla="*/ 165 h 454"/>
                <a:gd name="T70" fmla="*/ 385 w 453"/>
                <a:gd name="T71" fmla="*/ 265 h 454"/>
                <a:gd name="T72" fmla="*/ 392 w 453"/>
                <a:gd name="T73" fmla="*/ 436 h 454"/>
                <a:gd name="T74" fmla="*/ 357 w 453"/>
                <a:gd name="T75" fmla="*/ 281 h 454"/>
                <a:gd name="T76" fmla="*/ 325 w 453"/>
                <a:gd name="T77" fmla="*/ 444 h 454"/>
                <a:gd name="T78" fmla="*/ 314 w 453"/>
                <a:gd name="T79" fmla="*/ 392 h 454"/>
                <a:gd name="T80" fmla="*/ 320 w 453"/>
                <a:gd name="T81" fmla="*/ 150 h 454"/>
                <a:gd name="T82" fmla="*/ 310 w 453"/>
                <a:gd name="T83" fmla="*/ 183 h 454"/>
                <a:gd name="T84" fmla="*/ 236 w 453"/>
                <a:gd name="T85" fmla="*/ 223 h 454"/>
                <a:gd name="T86" fmla="*/ 312 w 453"/>
                <a:gd name="T87" fmla="*/ 127 h 454"/>
                <a:gd name="T88" fmla="*/ 406 w 453"/>
                <a:gd name="T89" fmla="*/ 128 h 454"/>
                <a:gd name="T90" fmla="*/ 409 w 453"/>
                <a:gd name="T91" fmla="*/ 196 h 454"/>
                <a:gd name="T92" fmla="*/ 142 w 453"/>
                <a:gd name="T93" fmla="*/ 43 h 454"/>
                <a:gd name="T94" fmla="*/ 99 w 453"/>
                <a:gd name="T95" fmla="*/ 9 h 454"/>
                <a:gd name="T96" fmla="*/ 99 w 453"/>
                <a:gd name="T97" fmla="*/ 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454">
                  <a:moveTo>
                    <a:pt x="354" y="86"/>
                  </a:moveTo>
                  <a:cubicBezTo>
                    <a:pt x="378" y="86"/>
                    <a:pt x="398" y="67"/>
                    <a:pt x="398" y="43"/>
                  </a:cubicBezTo>
                  <a:cubicBezTo>
                    <a:pt x="398" y="19"/>
                    <a:pt x="378" y="0"/>
                    <a:pt x="354" y="0"/>
                  </a:cubicBezTo>
                  <a:cubicBezTo>
                    <a:pt x="330" y="0"/>
                    <a:pt x="311" y="19"/>
                    <a:pt x="311" y="43"/>
                  </a:cubicBezTo>
                  <a:cubicBezTo>
                    <a:pt x="311" y="67"/>
                    <a:pt x="330" y="86"/>
                    <a:pt x="354" y="86"/>
                  </a:cubicBezTo>
                  <a:close/>
                  <a:moveTo>
                    <a:pt x="354" y="9"/>
                  </a:moveTo>
                  <a:cubicBezTo>
                    <a:pt x="373" y="9"/>
                    <a:pt x="388" y="24"/>
                    <a:pt x="388" y="43"/>
                  </a:cubicBezTo>
                  <a:cubicBezTo>
                    <a:pt x="388" y="62"/>
                    <a:pt x="373" y="77"/>
                    <a:pt x="354" y="77"/>
                  </a:cubicBezTo>
                  <a:cubicBezTo>
                    <a:pt x="336" y="77"/>
                    <a:pt x="320" y="62"/>
                    <a:pt x="320" y="43"/>
                  </a:cubicBezTo>
                  <a:cubicBezTo>
                    <a:pt x="320" y="24"/>
                    <a:pt x="336" y="9"/>
                    <a:pt x="354" y="9"/>
                  </a:cubicBezTo>
                  <a:close/>
                  <a:moveTo>
                    <a:pt x="448" y="177"/>
                  </a:moveTo>
                  <a:cubicBezTo>
                    <a:pt x="448" y="177"/>
                    <a:pt x="448" y="177"/>
                    <a:pt x="448" y="177"/>
                  </a:cubicBezTo>
                  <a:cubicBezTo>
                    <a:pt x="414" y="123"/>
                    <a:pt x="414" y="123"/>
                    <a:pt x="414" y="123"/>
                  </a:cubicBezTo>
                  <a:cubicBezTo>
                    <a:pt x="401" y="104"/>
                    <a:pt x="393" y="96"/>
                    <a:pt x="356" y="96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319" y="96"/>
                    <a:pt x="309" y="113"/>
                    <a:pt x="304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297" y="136"/>
                    <a:pt x="272" y="179"/>
                    <a:pt x="268" y="185"/>
                  </a:cubicBezTo>
                  <a:cubicBezTo>
                    <a:pt x="263" y="188"/>
                    <a:pt x="240" y="206"/>
                    <a:pt x="226" y="217"/>
                  </a:cubicBezTo>
                  <a:cubicBezTo>
                    <a:pt x="216" y="209"/>
                    <a:pt x="198" y="195"/>
                    <a:pt x="185" y="185"/>
                  </a:cubicBezTo>
                  <a:cubicBezTo>
                    <a:pt x="181" y="179"/>
                    <a:pt x="156" y="136"/>
                    <a:pt x="149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3" y="113"/>
                    <a:pt x="134" y="96"/>
                    <a:pt x="97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60" y="96"/>
                    <a:pt x="52" y="104"/>
                    <a:pt x="39" y="123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186"/>
                    <a:pt x="0" y="195"/>
                    <a:pt x="4" y="20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8" y="282"/>
                    <a:pt x="44" y="286"/>
                    <a:pt x="50" y="286"/>
                  </a:cubicBezTo>
                  <a:cubicBezTo>
                    <a:pt x="51" y="286"/>
                    <a:pt x="52" y="286"/>
                    <a:pt x="52" y="286"/>
                  </a:cubicBezTo>
                  <a:cubicBezTo>
                    <a:pt x="52" y="404"/>
                    <a:pt x="51" y="433"/>
                    <a:pt x="51" y="436"/>
                  </a:cubicBezTo>
                  <a:cubicBezTo>
                    <a:pt x="51" y="436"/>
                    <a:pt x="51" y="436"/>
                    <a:pt x="51" y="437"/>
                  </a:cubicBezTo>
                  <a:cubicBezTo>
                    <a:pt x="52" y="447"/>
                    <a:pt x="62" y="454"/>
                    <a:pt x="72" y="454"/>
                  </a:cubicBezTo>
                  <a:cubicBezTo>
                    <a:pt x="83" y="454"/>
                    <a:pt x="92" y="446"/>
                    <a:pt x="93" y="436"/>
                  </a:cubicBezTo>
                  <a:cubicBezTo>
                    <a:pt x="100" y="342"/>
                    <a:pt x="100" y="342"/>
                    <a:pt x="100" y="342"/>
                  </a:cubicBezTo>
                  <a:cubicBezTo>
                    <a:pt x="108" y="436"/>
                    <a:pt x="108" y="436"/>
                    <a:pt x="108" y="436"/>
                  </a:cubicBezTo>
                  <a:cubicBezTo>
                    <a:pt x="108" y="446"/>
                    <a:pt x="117" y="454"/>
                    <a:pt x="128" y="454"/>
                  </a:cubicBezTo>
                  <a:cubicBezTo>
                    <a:pt x="128" y="454"/>
                    <a:pt x="128" y="454"/>
                    <a:pt x="129" y="454"/>
                  </a:cubicBezTo>
                  <a:cubicBezTo>
                    <a:pt x="139" y="454"/>
                    <a:pt x="148" y="446"/>
                    <a:pt x="149" y="437"/>
                  </a:cubicBezTo>
                  <a:cubicBezTo>
                    <a:pt x="149" y="436"/>
                    <a:pt x="149" y="436"/>
                    <a:pt x="149" y="436"/>
                  </a:cubicBezTo>
                  <a:cubicBezTo>
                    <a:pt x="149" y="430"/>
                    <a:pt x="146" y="298"/>
                    <a:pt x="143" y="200"/>
                  </a:cubicBezTo>
                  <a:cubicBezTo>
                    <a:pt x="156" y="218"/>
                    <a:pt x="156" y="218"/>
                    <a:pt x="156" y="218"/>
                  </a:cubicBezTo>
                  <a:cubicBezTo>
                    <a:pt x="156" y="218"/>
                    <a:pt x="157" y="219"/>
                    <a:pt x="157" y="219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19" y="254"/>
                    <a:pt x="223" y="254"/>
                    <a:pt x="226" y="253"/>
                  </a:cubicBezTo>
                  <a:cubicBezTo>
                    <a:pt x="227" y="254"/>
                    <a:pt x="229" y="254"/>
                    <a:pt x="230" y="254"/>
                  </a:cubicBezTo>
                  <a:cubicBezTo>
                    <a:pt x="232" y="254"/>
                    <a:pt x="235" y="253"/>
                    <a:pt x="237" y="252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6" y="219"/>
                    <a:pt x="297" y="218"/>
                    <a:pt x="297" y="218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07" y="298"/>
                    <a:pt x="304" y="430"/>
                    <a:pt x="303" y="436"/>
                  </a:cubicBezTo>
                  <a:cubicBezTo>
                    <a:pt x="303" y="436"/>
                    <a:pt x="303" y="436"/>
                    <a:pt x="303" y="437"/>
                  </a:cubicBezTo>
                  <a:cubicBezTo>
                    <a:pt x="305" y="447"/>
                    <a:pt x="314" y="454"/>
                    <a:pt x="325" y="454"/>
                  </a:cubicBezTo>
                  <a:cubicBezTo>
                    <a:pt x="336" y="454"/>
                    <a:pt x="345" y="446"/>
                    <a:pt x="345" y="436"/>
                  </a:cubicBezTo>
                  <a:cubicBezTo>
                    <a:pt x="353" y="342"/>
                    <a:pt x="353" y="342"/>
                    <a:pt x="353" y="342"/>
                  </a:cubicBezTo>
                  <a:cubicBezTo>
                    <a:pt x="360" y="436"/>
                    <a:pt x="360" y="436"/>
                    <a:pt x="360" y="436"/>
                  </a:cubicBezTo>
                  <a:cubicBezTo>
                    <a:pt x="361" y="446"/>
                    <a:pt x="369" y="454"/>
                    <a:pt x="380" y="454"/>
                  </a:cubicBezTo>
                  <a:cubicBezTo>
                    <a:pt x="381" y="454"/>
                    <a:pt x="381" y="454"/>
                    <a:pt x="381" y="454"/>
                  </a:cubicBezTo>
                  <a:cubicBezTo>
                    <a:pt x="392" y="454"/>
                    <a:pt x="401" y="446"/>
                    <a:pt x="402" y="437"/>
                  </a:cubicBezTo>
                  <a:cubicBezTo>
                    <a:pt x="402" y="436"/>
                    <a:pt x="402" y="436"/>
                    <a:pt x="402" y="436"/>
                  </a:cubicBezTo>
                  <a:cubicBezTo>
                    <a:pt x="402" y="433"/>
                    <a:pt x="401" y="404"/>
                    <a:pt x="400" y="286"/>
                  </a:cubicBezTo>
                  <a:cubicBezTo>
                    <a:pt x="401" y="286"/>
                    <a:pt x="402" y="286"/>
                    <a:pt x="403" y="286"/>
                  </a:cubicBezTo>
                  <a:cubicBezTo>
                    <a:pt x="409" y="286"/>
                    <a:pt x="415" y="282"/>
                    <a:pt x="418" y="277"/>
                  </a:cubicBezTo>
                  <a:cubicBezTo>
                    <a:pt x="449" y="204"/>
                    <a:pt x="449" y="204"/>
                    <a:pt x="449" y="204"/>
                  </a:cubicBezTo>
                  <a:cubicBezTo>
                    <a:pt x="453" y="195"/>
                    <a:pt x="452" y="186"/>
                    <a:pt x="448" y="177"/>
                  </a:cubicBezTo>
                  <a:close/>
                  <a:moveTo>
                    <a:pt x="230" y="241"/>
                  </a:moveTo>
                  <a:cubicBezTo>
                    <a:pt x="227" y="244"/>
                    <a:pt x="223" y="245"/>
                    <a:pt x="220" y="243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2" y="171"/>
                    <a:pt x="142" y="160"/>
                    <a:pt x="142" y="150"/>
                  </a:cubicBezTo>
                  <a:cubicBezTo>
                    <a:pt x="142" y="147"/>
                    <a:pt x="140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4" y="145"/>
                    <a:pt x="132" y="148"/>
                    <a:pt x="132" y="150"/>
                  </a:cubicBezTo>
                  <a:cubicBezTo>
                    <a:pt x="132" y="150"/>
                    <a:pt x="133" y="164"/>
                    <a:pt x="133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34" y="213"/>
                    <a:pt x="135" y="253"/>
                    <a:pt x="136" y="293"/>
                  </a:cubicBezTo>
                  <a:cubicBezTo>
                    <a:pt x="137" y="329"/>
                    <a:pt x="138" y="365"/>
                    <a:pt x="139" y="392"/>
                  </a:cubicBezTo>
                  <a:cubicBezTo>
                    <a:pt x="139" y="405"/>
                    <a:pt x="139" y="416"/>
                    <a:pt x="140" y="424"/>
                  </a:cubicBezTo>
                  <a:cubicBezTo>
                    <a:pt x="140" y="430"/>
                    <a:pt x="140" y="433"/>
                    <a:pt x="140" y="436"/>
                  </a:cubicBezTo>
                  <a:cubicBezTo>
                    <a:pt x="140" y="436"/>
                    <a:pt x="140" y="436"/>
                    <a:pt x="140" y="436"/>
                  </a:cubicBezTo>
                  <a:cubicBezTo>
                    <a:pt x="140" y="441"/>
                    <a:pt x="134" y="445"/>
                    <a:pt x="128" y="444"/>
                  </a:cubicBezTo>
                  <a:cubicBezTo>
                    <a:pt x="122" y="444"/>
                    <a:pt x="117" y="440"/>
                    <a:pt x="117" y="435"/>
                  </a:cubicBezTo>
                  <a:cubicBezTo>
                    <a:pt x="105" y="281"/>
                    <a:pt x="105" y="281"/>
                    <a:pt x="105" y="281"/>
                  </a:cubicBezTo>
                  <a:cubicBezTo>
                    <a:pt x="105" y="279"/>
                    <a:pt x="103" y="277"/>
                    <a:pt x="100" y="277"/>
                  </a:cubicBezTo>
                  <a:cubicBezTo>
                    <a:pt x="98" y="277"/>
                    <a:pt x="96" y="279"/>
                    <a:pt x="96" y="281"/>
                  </a:cubicBezTo>
                  <a:cubicBezTo>
                    <a:pt x="84" y="435"/>
                    <a:pt x="84" y="435"/>
                    <a:pt x="84" y="435"/>
                  </a:cubicBezTo>
                  <a:cubicBezTo>
                    <a:pt x="83" y="440"/>
                    <a:pt x="78" y="444"/>
                    <a:pt x="72" y="444"/>
                  </a:cubicBezTo>
                  <a:cubicBezTo>
                    <a:pt x="66" y="445"/>
                    <a:pt x="61" y="441"/>
                    <a:pt x="60" y="436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1" y="433"/>
                    <a:pt x="61" y="429"/>
                    <a:pt x="61" y="422"/>
                  </a:cubicBezTo>
                  <a:cubicBezTo>
                    <a:pt x="61" y="413"/>
                    <a:pt x="61" y="401"/>
                    <a:pt x="61" y="386"/>
                  </a:cubicBezTo>
                  <a:cubicBezTo>
                    <a:pt x="61" y="357"/>
                    <a:pt x="62" y="318"/>
                    <a:pt x="62" y="281"/>
                  </a:cubicBezTo>
                  <a:cubicBezTo>
                    <a:pt x="67" y="277"/>
                    <a:pt x="69" y="271"/>
                    <a:pt x="67" y="265"/>
                  </a:cubicBezTo>
                  <a:cubicBezTo>
                    <a:pt x="67" y="265"/>
                    <a:pt x="67" y="265"/>
                    <a:pt x="67" y="264"/>
                  </a:cubicBezTo>
                  <a:cubicBezTo>
                    <a:pt x="67" y="263"/>
                    <a:pt x="65" y="258"/>
                    <a:pt x="62" y="249"/>
                  </a:cubicBezTo>
                  <a:cubicBezTo>
                    <a:pt x="63" y="197"/>
                    <a:pt x="63" y="169"/>
                    <a:pt x="63" y="169"/>
                  </a:cubicBezTo>
                  <a:cubicBezTo>
                    <a:pt x="63" y="167"/>
                    <a:pt x="61" y="165"/>
                    <a:pt x="59" y="165"/>
                  </a:cubicBezTo>
                  <a:cubicBezTo>
                    <a:pt x="58" y="164"/>
                    <a:pt x="55" y="165"/>
                    <a:pt x="54" y="166"/>
                  </a:cubicBezTo>
                  <a:cubicBezTo>
                    <a:pt x="35" y="193"/>
                    <a:pt x="35" y="193"/>
                    <a:pt x="35" y="193"/>
                  </a:cubicBezTo>
                  <a:cubicBezTo>
                    <a:pt x="34" y="194"/>
                    <a:pt x="34" y="195"/>
                    <a:pt x="34" y="197"/>
                  </a:cubicBezTo>
                  <a:cubicBezTo>
                    <a:pt x="34" y="197"/>
                    <a:pt x="40" y="215"/>
                    <a:pt x="46" y="232"/>
                  </a:cubicBezTo>
                  <a:cubicBezTo>
                    <a:pt x="49" y="239"/>
                    <a:pt x="51" y="246"/>
                    <a:pt x="53" y="252"/>
                  </a:cubicBezTo>
                  <a:cubicBezTo>
                    <a:pt x="53" y="252"/>
                    <a:pt x="53" y="252"/>
                    <a:pt x="53" y="252"/>
                  </a:cubicBezTo>
                  <a:cubicBezTo>
                    <a:pt x="54" y="254"/>
                    <a:pt x="54" y="255"/>
                    <a:pt x="55" y="257"/>
                  </a:cubicBezTo>
                  <a:cubicBezTo>
                    <a:pt x="56" y="262"/>
                    <a:pt x="58" y="265"/>
                    <a:pt x="59" y="267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9" y="271"/>
                    <a:pt x="57" y="274"/>
                    <a:pt x="53" y="276"/>
                  </a:cubicBezTo>
                  <a:cubicBezTo>
                    <a:pt x="49" y="277"/>
                    <a:pt x="45" y="276"/>
                    <a:pt x="44" y="273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0" y="194"/>
                    <a:pt x="10" y="188"/>
                    <a:pt x="13" y="182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8" y="112"/>
                    <a:pt x="63" y="105"/>
                    <a:pt x="97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28" y="105"/>
                    <a:pt x="136" y="118"/>
                    <a:pt x="140" y="126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49" y="141"/>
                    <a:pt x="177" y="190"/>
                    <a:pt x="177" y="191"/>
                  </a:cubicBezTo>
                  <a:cubicBezTo>
                    <a:pt x="178" y="191"/>
                    <a:pt x="178" y="192"/>
                    <a:pt x="178" y="192"/>
                  </a:cubicBezTo>
                  <a:cubicBezTo>
                    <a:pt x="178" y="192"/>
                    <a:pt x="191" y="202"/>
                    <a:pt x="204" y="212"/>
                  </a:cubicBezTo>
                  <a:cubicBezTo>
                    <a:pt x="211" y="217"/>
                    <a:pt x="217" y="221"/>
                    <a:pt x="222" y="225"/>
                  </a:cubicBezTo>
                  <a:cubicBezTo>
                    <a:pt x="226" y="228"/>
                    <a:pt x="228" y="230"/>
                    <a:pt x="230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2" y="233"/>
                    <a:pt x="232" y="238"/>
                    <a:pt x="230" y="241"/>
                  </a:cubicBezTo>
                  <a:close/>
                  <a:moveTo>
                    <a:pt x="53" y="183"/>
                  </a:moveTo>
                  <a:cubicBezTo>
                    <a:pt x="53" y="192"/>
                    <a:pt x="53" y="206"/>
                    <a:pt x="53" y="223"/>
                  </a:cubicBezTo>
                  <a:cubicBezTo>
                    <a:pt x="50" y="214"/>
                    <a:pt x="47" y="204"/>
                    <a:pt x="44" y="196"/>
                  </a:cubicBezTo>
                  <a:lnTo>
                    <a:pt x="53" y="183"/>
                  </a:lnTo>
                  <a:close/>
                  <a:moveTo>
                    <a:pt x="440" y="201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6"/>
                    <a:pt x="404" y="277"/>
                    <a:pt x="400" y="276"/>
                  </a:cubicBezTo>
                  <a:cubicBezTo>
                    <a:pt x="396" y="274"/>
                    <a:pt x="394" y="271"/>
                    <a:pt x="394" y="267"/>
                  </a:cubicBezTo>
                  <a:cubicBezTo>
                    <a:pt x="394" y="267"/>
                    <a:pt x="394" y="267"/>
                    <a:pt x="394" y="267"/>
                  </a:cubicBezTo>
                  <a:cubicBezTo>
                    <a:pt x="395" y="265"/>
                    <a:pt x="396" y="262"/>
                    <a:pt x="398" y="257"/>
                  </a:cubicBezTo>
                  <a:cubicBezTo>
                    <a:pt x="399" y="255"/>
                    <a:pt x="399" y="254"/>
                    <a:pt x="400" y="252"/>
                  </a:cubicBezTo>
                  <a:cubicBezTo>
                    <a:pt x="400" y="252"/>
                    <a:pt x="400" y="252"/>
                    <a:pt x="400" y="252"/>
                  </a:cubicBezTo>
                  <a:cubicBezTo>
                    <a:pt x="402" y="246"/>
                    <a:pt x="404" y="239"/>
                    <a:pt x="407" y="232"/>
                  </a:cubicBezTo>
                  <a:cubicBezTo>
                    <a:pt x="413" y="215"/>
                    <a:pt x="419" y="197"/>
                    <a:pt x="419" y="197"/>
                  </a:cubicBezTo>
                  <a:cubicBezTo>
                    <a:pt x="419" y="195"/>
                    <a:pt x="419" y="194"/>
                    <a:pt x="418" y="193"/>
                  </a:cubicBezTo>
                  <a:cubicBezTo>
                    <a:pt x="399" y="166"/>
                    <a:pt x="399" y="166"/>
                    <a:pt x="399" y="166"/>
                  </a:cubicBezTo>
                  <a:cubicBezTo>
                    <a:pt x="397" y="165"/>
                    <a:pt x="395" y="164"/>
                    <a:pt x="393" y="165"/>
                  </a:cubicBezTo>
                  <a:cubicBezTo>
                    <a:pt x="391" y="165"/>
                    <a:pt x="390" y="167"/>
                    <a:pt x="390" y="169"/>
                  </a:cubicBezTo>
                  <a:cubicBezTo>
                    <a:pt x="390" y="169"/>
                    <a:pt x="390" y="197"/>
                    <a:pt x="391" y="249"/>
                  </a:cubicBezTo>
                  <a:cubicBezTo>
                    <a:pt x="388" y="258"/>
                    <a:pt x="386" y="263"/>
                    <a:pt x="386" y="264"/>
                  </a:cubicBezTo>
                  <a:cubicBezTo>
                    <a:pt x="386" y="265"/>
                    <a:pt x="385" y="265"/>
                    <a:pt x="385" y="265"/>
                  </a:cubicBezTo>
                  <a:cubicBezTo>
                    <a:pt x="384" y="271"/>
                    <a:pt x="386" y="277"/>
                    <a:pt x="391" y="281"/>
                  </a:cubicBezTo>
                  <a:cubicBezTo>
                    <a:pt x="391" y="318"/>
                    <a:pt x="392" y="357"/>
                    <a:pt x="392" y="386"/>
                  </a:cubicBezTo>
                  <a:cubicBezTo>
                    <a:pt x="392" y="401"/>
                    <a:pt x="392" y="413"/>
                    <a:pt x="392" y="422"/>
                  </a:cubicBezTo>
                  <a:cubicBezTo>
                    <a:pt x="392" y="429"/>
                    <a:pt x="392" y="433"/>
                    <a:pt x="392" y="436"/>
                  </a:cubicBezTo>
                  <a:cubicBezTo>
                    <a:pt x="392" y="436"/>
                    <a:pt x="392" y="436"/>
                    <a:pt x="392" y="436"/>
                  </a:cubicBezTo>
                  <a:cubicBezTo>
                    <a:pt x="392" y="441"/>
                    <a:pt x="387" y="445"/>
                    <a:pt x="381" y="444"/>
                  </a:cubicBezTo>
                  <a:cubicBezTo>
                    <a:pt x="375" y="444"/>
                    <a:pt x="370" y="440"/>
                    <a:pt x="369" y="435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57" y="279"/>
                    <a:pt x="355" y="277"/>
                    <a:pt x="353" y="277"/>
                  </a:cubicBezTo>
                  <a:cubicBezTo>
                    <a:pt x="350" y="277"/>
                    <a:pt x="348" y="279"/>
                    <a:pt x="348" y="281"/>
                  </a:cubicBezTo>
                  <a:cubicBezTo>
                    <a:pt x="336" y="435"/>
                    <a:pt x="336" y="435"/>
                    <a:pt x="336" y="435"/>
                  </a:cubicBezTo>
                  <a:cubicBezTo>
                    <a:pt x="336" y="440"/>
                    <a:pt x="331" y="444"/>
                    <a:pt x="325" y="444"/>
                  </a:cubicBezTo>
                  <a:cubicBezTo>
                    <a:pt x="319" y="445"/>
                    <a:pt x="313" y="441"/>
                    <a:pt x="313" y="436"/>
                  </a:cubicBezTo>
                  <a:cubicBezTo>
                    <a:pt x="313" y="436"/>
                    <a:pt x="313" y="436"/>
                    <a:pt x="313" y="436"/>
                  </a:cubicBezTo>
                  <a:cubicBezTo>
                    <a:pt x="313" y="433"/>
                    <a:pt x="313" y="430"/>
                    <a:pt x="313" y="424"/>
                  </a:cubicBezTo>
                  <a:cubicBezTo>
                    <a:pt x="313" y="416"/>
                    <a:pt x="314" y="405"/>
                    <a:pt x="314" y="392"/>
                  </a:cubicBezTo>
                  <a:cubicBezTo>
                    <a:pt x="315" y="365"/>
                    <a:pt x="316" y="329"/>
                    <a:pt x="317" y="293"/>
                  </a:cubicBezTo>
                  <a:cubicBezTo>
                    <a:pt x="318" y="253"/>
                    <a:pt x="319" y="213"/>
                    <a:pt x="320" y="185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320" y="164"/>
                    <a:pt x="320" y="150"/>
                    <a:pt x="320" y="150"/>
                  </a:cubicBezTo>
                  <a:cubicBezTo>
                    <a:pt x="321" y="148"/>
                    <a:pt x="318" y="145"/>
                    <a:pt x="316" y="145"/>
                  </a:cubicBezTo>
                  <a:cubicBezTo>
                    <a:pt x="316" y="145"/>
                    <a:pt x="316" y="145"/>
                    <a:pt x="316" y="145"/>
                  </a:cubicBezTo>
                  <a:cubicBezTo>
                    <a:pt x="313" y="145"/>
                    <a:pt x="311" y="147"/>
                    <a:pt x="311" y="150"/>
                  </a:cubicBezTo>
                  <a:cubicBezTo>
                    <a:pt x="311" y="160"/>
                    <a:pt x="310" y="171"/>
                    <a:pt x="310" y="183"/>
                  </a:cubicBezTo>
                  <a:cubicBezTo>
                    <a:pt x="290" y="211"/>
                    <a:pt x="290" y="211"/>
                    <a:pt x="290" y="211"/>
                  </a:cubicBezTo>
                  <a:cubicBezTo>
                    <a:pt x="241" y="239"/>
                    <a:pt x="241" y="239"/>
                    <a:pt x="241" y="239"/>
                  </a:cubicBezTo>
                  <a:cubicBezTo>
                    <a:pt x="242" y="233"/>
                    <a:pt x="240" y="228"/>
                    <a:pt x="236" y="224"/>
                  </a:cubicBezTo>
                  <a:cubicBezTo>
                    <a:pt x="236" y="224"/>
                    <a:pt x="236" y="224"/>
                    <a:pt x="236" y="223"/>
                  </a:cubicBezTo>
                  <a:cubicBezTo>
                    <a:pt x="235" y="223"/>
                    <a:pt x="235" y="223"/>
                    <a:pt x="234" y="222"/>
                  </a:cubicBezTo>
                  <a:cubicBezTo>
                    <a:pt x="249" y="211"/>
                    <a:pt x="274" y="192"/>
                    <a:pt x="274" y="192"/>
                  </a:cubicBezTo>
                  <a:cubicBezTo>
                    <a:pt x="275" y="192"/>
                    <a:pt x="275" y="191"/>
                    <a:pt x="276" y="191"/>
                  </a:cubicBezTo>
                  <a:cubicBezTo>
                    <a:pt x="276" y="190"/>
                    <a:pt x="304" y="141"/>
                    <a:pt x="312" y="127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317" y="118"/>
                    <a:pt x="324" y="105"/>
                    <a:pt x="356" y="105"/>
                  </a:cubicBezTo>
                  <a:cubicBezTo>
                    <a:pt x="356" y="105"/>
                    <a:pt x="356" y="105"/>
                    <a:pt x="356" y="105"/>
                  </a:cubicBezTo>
                  <a:cubicBezTo>
                    <a:pt x="390" y="105"/>
                    <a:pt x="395" y="112"/>
                    <a:pt x="406" y="128"/>
                  </a:cubicBezTo>
                  <a:cubicBezTo>
                    <a:pt x="440" y="182"/>
                    <a:pt x="440" y="182"/>
                    <a:pt x="440" y="182"/>
                  </a:cubicBezTo>
                  <a:cubicBezTo>
                    <a:pt x="443" y="188"/>
                    <a:pt x="443" y="194"/>
                    <a:pt x="440" y="201"/>
                  </a:cubicBezTo>
                  <a:close/>
                  <a:moveTo>
                    <a:pt x="400" y="183"/>
                  </a:moveTo>
                  <a:cubicBezTo>
                    <a:pt x="409" y="196"/>
                    <a:pt x="409" y="196"/>
                    <a:pt x="409" y="196"/>
                  </a:cubicBezTo>
                  <a:cubicBezTo>
                    <a:pt x="406" y="204"/>
                    <a:pt x="403" y="214"/>
                    <a:pt x="400" y="223"/>
                  </a:cubicBezTo>
                  <a:cubicBezTo>
                    <a:pt x="400" y="206"/>
                    <a:pt x="400" y="192"/>
                    <a:pt x="400" y="183"/>
                  </a:cubicBezTo>
                  <a:close/>
                  <a:moveTo>
                    <a:pt x="99" y="86"/>
                  </a:moveTo>
                  <a:cubicBezTo>
                    <a:pt x="122" y="86"/>
                    <a:pt x="142" y="67"/>
                    <a:pt x="142" y="43"/>
                  </a:cubicBezTo>
                  <a:cubicBezTo>
                    <a:pt x="142" y="19"/>
                    <a:pt x="122" y="0"/>
                    <a:pt x="99" y="0"/>
                  </a:cubicBezTo>
                  <a:cubicBezTo>
                    <a:pt x="75" y="0"/>
                    <a:pt x="55" y="19"/>
                    <a:pt x="55" y="43"/>
                  </a:cubicBezTo>
                  <a:cubicBezTo>
                    <a:pt x="55" y="67"/>
                    <a:pt x="75" y="86"/>
                    <a:pt x="99" y="86"/>
                  </a:cubicBezTo>
                  <a:close/>
                  <a:moveTo>
                    <a:pt x="99" y="9"/>
                  </a:moveTo>
                  <a:cubicBezTo>
                    <a:pt x="117" y="9"/>
                    <a:pt x="132" y="24"/>
                    <a:pt x="132" y="43"/>
                  </a:cubicBezTo>
                  <a:cubicBezTo>
                    <a:pt x="132" y="62"/>
                    <a:pt x="117" y="77"/>
                    <a:pt x="99" y="77"/>
                  </a:cubicBezTo>
                  <a:cubicBezTo>
                    <a:pt x="80" y="77"/>
                    <a:pt x="65" y="62"/>
                    <a:pt x="65" y="43"/>
                  </a:cubicBezTo>
                  <a:cubicBezTo>
                    <a:pt x="65" y="24"/>
                    <a:pt x="80" y="9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836078" y="3799597"/>
            <a:ext cx="822960" cy="822960"/>
            <a:chOff x="6496852" y="3335267"/>
            <a:chExt cx="822960" cy="822960"/>
          </a:xfrm>
        </p:grpSpPr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6496852" y="3335267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753" y="3470168"/>
              <a:ext cx="553158" cy="553158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810350" y="2396452"/>
            <a:ext cx="822960" cy="822960"/>
            <a:chOff x="1270635" y="5496379"/>
            <a:chExt cx="822960" cy="822960"/>
          </a:xfrm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270635" y="5496379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27"/>
            <p:cNvSpPr>
              <a:spLocks noEditPoints="1"/>
            </p:cNvSpPr>
            <p:nvPr/>
          </p:nvSpPr>
          <p:spPr bwMode="auto">
            <a:xfrm>
              <a:off x="1479407" y="5684578"/>
              <a:ext cx="456872" cy="482300"/>
            </a:xfrm>
            <a:custGeom>
              <a:avLst/>
              <a:gdLst>
                <a:gd name="T0" fmla="*/ 3 w 590"/>
                <a:gd name="T1" fmla="*/ 492 h 623"/>
                <a:gd name="T2" fmla="*/ 189 w 590"/>
                <a:gd name="T3" fmla="*/ 375 h 623"/>
                <a:gd name="T4" fmla="*/ 218 w 590"/>
                <a:gd name="T5" fmla="*/ 227 h 623"/>
                <a:gd name="T6" fmla="*/ 135 w 590"/>
                <a:gd name="T7" fmla="*/ 140 h 623"/>
                <a:gd name="T8" fmla="*/ 0 w 590"/>
                <a:gd name="T9" fmla="*/ 81 h 623"/>
                <a:gd name="T10" fmla="*/ 162 w 590"/>
                <a:gd name="T11" fmla="*/ 81 h 623"/>
                <a:gd name="T12" fmla="*/ 248 w 590"/>
                <a:gd name="T13" fmla="*/ 153 h 623"/>
                <a:gd name="T14" fmla="*/ 417 w 590"/>
                <a:gd name="T15" fmla="*/ 172 h 623"/>
                <a:gd name="T16" fmla="*/ 528 w 590"/>
                <a:gd name="T17" fmla="*/ 99 h 623"/>
                <a:gd name="T18" fmla="*/ 528 w 590"/>
                <a:gd name="T19" fmla="*/ 222 h 623"/>
                <a:gd name="T20" fmla="*/ 432 w 590"/>
                <a:gd name="T21" fmla="*/ 216 h 623"/>
                <a:gd name="T22" fmla="*/ 325 w 590"/>
                <a:gd name="T23" fmla="*/ 334 h 623"/>
                <a:gd name="T24" fmla="*/ 228 w 590"/>
                <a:gd name="T25" fmla="*/ 402 h 623"/>
                <a:gd name="T26" fmla="*/ 134 w 590"/>
                <a:gd name="T27" fmla="*/ 623 h 623"/>
                <a:gd name="T28" fmla="*/ 17 w 590"/>
                <a:gd name="T29" fmla="*/ 492 h 623"/>
                <a:gd name="T30" fmla="*/ 250 w 590"/>
                <a:gd name="T31" fmla="*/ 492 h 623"/>
                <a:gd name="T32" fmla="*/ 213 w 590"/>
                <a:gd name="T33" fmla="*/ 399 h 623"/>
                <a:gd name="T34" fmla="*/ 284 w 590"/>
                <a:gd name="T35" fmla="*/ 310 h 623"/>
                <a:gd name="T36" fmla="*/ 419 w 590"/>
                <a:gd name="T37" fmla="*/ 227 h 623"/>
                <a:gd name="T38" fmla="*/ 422 w 590"/>
                <a:gd name="T39" fmla="*/ 205 h 623"/>
                <a:gd name="T40" fmla="*/ 490 w 590"/>
                <a:gd name="T41" fmla="*/ 188 h 623"/>
                <a:gd name="T42" fmla="*/ 576 w 590"/>
                <a:gd name="T43" fmla="*/ 160 h 623"/>
                <a:gd name="T44" fmla="*/ 481 w 590"/>
                <a:gd name="T45" fmla="*/ 160 h 623"/>
                <a:gd name="T46" fmla="*/ 476 w 590"/>
                <a:gd name="T47" fmla="*/ 167 h 623"/>
                <a:gd name="T48" fmla="*/ 408 w 590"/>
                <a:gd name="T49" fmla="*/ 183 h 623"/>
                <a:gd name="T50" fmla="*/ 254 w 590"/>
                <a:gd name="T51" fmla="*/ 166 h 623"/>
                <a:gd name="T52" fmla="*/ 147 w 590"/>
                <a:gd name="T53" fmla="*/ 109 h 623"/>
                <a:gd name="T54" fmla="*/ 148 w 590"/>
                <a:gd name="T55" fmla="*/ 81 h 623"/>
                <a:gd name="T56" fmla="*/ 14 w 590"/>
                <a:gd name="T57" fmla="*/ 81 h 623"/>
                <a:gd name="T58" fmla="*/ 129 w 590"/>
                <a:gd name="T59" fmla="*/ 127 h 623"/>
                <a:gd name="T60" fmla="*/ 236 w 590"/>
                <a:gd name="T61" fmla="*/ 184 h 623"/>
                <a:gd name="T62" fmla="*/ 232 w 590"/>
                <a:gd name="T63" fmla="*/ 227 h 623"/>
                <a:gd name="T64" fmla="*/ 260 w 590"/>
                <a:gd name="T65" fmla="*/ 301 h 623"/>
                <a:gd name="T66" fmla="*/ 188 w 590"/>
                <a:gd name="T67" fmla="*/ 39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0" h="623">
                  <a:moveTo>
                    <a:pt x="134" y="623"/>
                  </a:moveTo>
                  <a:cubicBezTo>
                    <a:pt x="62" y="623"/>
                    <a:pt x="3" y="564"/>
                    <a:pt x="3" y="492"/>
                  </a:cubicBezTo>
                  <a:cubicBezTo>
                    <a:pt x="3" y="421"/>
                    <a:pt x="62" y="362"/>
                    <a:pt x="134" y="362"/>
                  </a:cubicBezTo>
                  <a:cubicBezTo>
                    <a:pt x="153" y="362"/>
                    <a:pt x="172" y="366"/>
                    <a:pt x="189" y="375"/>
                  </a:cubicBezTo>
                  <a:cubicBezTo>
                    <a:pt x="245" y="298"/>
                    <a:pt x="245" y="298"/>
                    <a:pt x="245" y="298"/>
                  </a:cubicBezTo>
                  <a:cubicBezTo>
                    <a:pt x="228" y="278"/>
                    <a:pt x="218" y="253"/>
                    <a:pt x="218" y="227"/>
                  </a:cubicBezTo>
                  <a:cubicBezTo>
                    <a:pt x="218" y="215"/>
                    <a:pt x="220" y="204"/>
                    <a:pt x="224" y="193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20" y="154"/>
                    <a:pt x="101" y="162"/>
                    <a:pt x="81" y="162"/>
                  </a:cubicBezTo>
                  <a:cubicBezTo>
                    <a:pt x="36" y="162"/>
                    <a:pt x="0" y="125"/>
                    <a:pt x="0" y="81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2" y="36"/>
                    <a:pt x="162" y="81"/>
                  </a:cubicBezTo>
                  <a:cubicBezTo>
                    <a:pt x="162" y="87"/>
                    <a:pt x="161" y="94"/>
                    <a:pt x="159" y="100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68" y="132"/>
                    <a:pt x="296" y="119"/>
                    <a:pt x="325" y="119"/>
                  </a:cubicBezTo>
                  <a:cubicBezTo>
                    <a:pt x="363" y="119"/>
                    <a:pt x="398" y="139"/>
                    <a:pt x="417" y="172"/>
                  </a:cubicBezTo>
                  <a:cubicBezTo>
                    <a:pt x="467" y="156"/>
                    <a:pt x="467" y="156"/>
                    <a:pt x="467" y="156"/>
                  </a:cubicBezTo>
                  <a:cubicBezTo>
                    <a:pt x="469" y="124"/>
                    <a:pt x="496" y="99"/>
                    <a:pt x="528" y="99"/>
                  </a:cubicBezTo>
                  <a:cubicBezTo>
                    <a:pt x="562" y="99"/>
                    <a:pt x="590" y="126"/>
                    <a:pt x="590" y="160"/>
                  </a:cubicBezTo>
                  <a:cubicBezTo>
                    <a:pt x="590" y="194"/>
                    <a:pt x="562" y="222"/>
                    <a:pt x="528" y="222"/>
                  </a:cubicBezTo>
                  <a:cubicBezTo>
                    <a:pt x="510" y="222"/>
                    <a:pt x="493" y="214"/>
                    <a:pt x="482" y="200"/>
                  </a:cubicBezTo>
                  <a:cubicBezTo>
                    <a:pt x="432" y="216"/>
                    <a:pt x="432" y="216"/>
                    <a:pt x="432" y="216"/>
                  </a:cubicBezTo>
                  <a:cubicBezTo>
                    <a:pt x="432" y="220"/>
                    <a:pt x="433" y="223"/>
                    <a:pt x="433" y="227"/>
                  </a:cubicBezTo>
                  <a:cubicBezTo>
                    <a:pt x="433" y="286"/>
                    <a:pt x="384" y="334"/>
                    <a:pt x="325" y="334"/>
                  </a:cubicBezTo>
                  <a:cubicBezTo>
                    <a:pt x="311" y="334"/>
                    <a:pt x="297" y="331"/>
                    <a:pt x="283" y="325"/>
                  </a:cubicBezTo>
                  <a:cubicBezTo>
                    <a:pt x="228" y="402"/>
                    <a:pt x="228" y="402"/>
                    <a:pt x="228" y="402"/>
                  </a:cubicBezTo>
                  <a:cubicBezTo>
                    <a:pt x="251" y="427"/>
                    <a:pt x="264" y="458"/>
                    <a:pt x="264" y="492"/>
                  </a:cubicBezTo>
                  <a:cubicBezTo>
                    <a:pt x="264" y="564"/>
                    <a:pt x="205" y="623"/>
                    <a:pt x="134" y="623"/>
                  </a:cubicBezTo>
                  <a:close/>
                  <a:moveTo>
                    <a:pt x="134" y="376"/>
                  </a:moveTo>
                  <a:cubicBezTo>
                    <a:pt x="69" y="376"/>
                    <a:pt x="17" y="428"/>
                    <a:pt x="17" y="492"/>
                  </a:cubicBezTo>
                  <a:cubicBezTo>
                    <a:pt x="17" y="557"/>
                    <a:pt x="69" y="609"/>
                    <a:pt x="134" y="609"/>
                  </a:cubicBezTo>
                  <a:cubicBezTo>
                    <a:pt x="198" y="609"/>
                    <a:pt x="250" y="557"/>
                    <a:pt x="250" y="492"/>
                  </a:cubicBezTo>
                  <a:cubicBezTo>
                    <a:pt x="250" y="460"/>
                    <a:pt x="237" y="430"/>
                    <a:pt x="214" y="408"/>
                  </a:cubicBezTo>
                  <a:cubicBezTo>
                    <a:pt x="211" y="406"/>
                    <a:pt x="211" y="402"/>
                    <a:pt x="213" y="399"/>
                  </a:cubicBezTo>
                  <a:cubicBezTo>
                    <a:pt x="275" y="312"/>
                    <a:pt x="275" y="312"/>
                    <a:pt x="275" y="312"/>
                  </a:cubicBezTo>
                  <a:cubicBezTo>
                    <a:pt x="277" y="309"/>
                    <a:pt x="281" y="308"/>
                    <a:pt x="284" y="310"/>
                  </a:cubicBezTo>
                  <a:cubicBezTo>
                    <a:pt x="297" y="316"/>
                    <a:pt x="311" y="320"/>
                    <a:pt x="325" y="320"/>
                  </a:cubicBezTo>
                  <a:cubicBezTo>
                    <a:pt x="377" y="320"/>
                    <a:pt x="419" y="278"/>
                    <a:pt x="419" y="227"/>
                  </a:cubicBezTo>
                  <a:cubicBezTo>
                    <a:pt x="419" y="222"/>
                    <a:pt x="418" y="218"/>
                    <a:pt x="417" y="213"/>
                  </a:cubicBezTo>
                  <a:cubicBezTo>
                    <a:pt x="417" y="209"/>
                    <a:pt x="419" y="206"/>
                    <a:pt x="422" y="205"/>
                  </a:cubicBezTo>
                  <a:cubicBezTo>
                    <a:pt x="482" y="185"/>
                    <a:pt x="482" y="185"/>
                    <a:pt x="482" y="185"/>
                  </a:cubicBezTo>
                  <a:cubicBezTo>
                    <a:pt x="485" y="184"/>
                    <a:pt x="488" y="185"/>
                    <a:pt x="490" y="188"/>
                  </a:cubicBezTo>
                  <a:cubicBezTo>
                    <a:pt x="499" y="200"/>
                    <a:pt x="513" y="208"/>
                    <a:pt x="528" y="208"/>
                  </a:cubicBezTo>
                  <a:cubicBezTo>
                    <a:pt x="555" y="208"/>
                    <a:pt x="576" y="186"/>
                    <a:pt x="576" y="160"/>
                  </a:cubicBezTo>
                  <a:cubicBezTo>
                    <a:pt x="576" y="134"/>
                    <a:pt x="555" y="113"/>
                    <a:pt x="528" y="113"/>
                  </a:cubicBezTo>
                  <a:cubicBezTo>
                    <a:pt x="502" y="113"/>
                    <a:pt x="481" y="134"/>
                    <a:pt x="481" y="160"/>
                  </a:cubicBezTo>
                  <a:cubicBezTo>
                    <a:pt x="481" y="161"/>
                    <a:pt x="481" y="161"/>
                    <a:pt x="481" y="161"/>
                  </a:cubicBezTo>
                  <a:cubicBezTo>
                    <a:pt x="481" y="164"/>
                    <a:pt x="479" y="166"/>
                    <a:pt x="476" y="167"/>
                  </a:cubicBezTo>
                  <a:cubicBezTo>
                    <a:pt x="416" y="187"/>
                    <a:pt x="416" y="187"/>
                    <a:pt x="416" y="187"/>
                  </a:cubicBezTo>
                  <a:cubicBezTo>
                    <a:pt x="413" y="188"/>
                    <a:pt x="409" y="186"/>
                    <a:pt x="408" y="183"/>
                  </a:cubicBezTo>
                  <a:cubicBezTo>
                    <a:pt x="392" y="153"/>
                    <a:pt x="360" y="133"/>
                    <a:pt x="325" y="133"/>
                  </a:cubicBezTo>
                  <a:cubicBezTo>
                    <a:pt x="298" y="133"/>
                    <a:pt x="272" y="145"/>
                    <a:pt x="254" y="166"/>
                  </a:cubicBezTo>
                  <a:cubicBezTo>
                    <a:pt x="252" y="169"/>
                    <a:pt x="248" y="170"/>
                    <a:pt x="245" y="16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5" y="108"/>
                    <a:pt x="143" y="104"/>
                    <a:pt x="144" y="101"/>
                  </a:cubicBezTo>
                  <a:cubicBezTo>
                    <a:pt x="146" y="95"/>
                    <a:pt x="148" y="88"/>
                    <a:pt x="148" y="81"/>
                  </a:cubicBezTo>
                  <a:cubicBezTo>
                    <a:pt x="148" y="44"/>
                    <a:pt x="118" y="14"/>
                    <a:pt x="81" y="14"/>
                  </a:cubicBezTo>
                  <a:cubicBezTo>
                    <a:pt x="44" y="14"/>
                    <a:pt x="14" y="44"/>
                    <a:pt x="14" y="81"/>
                  </a:cubicBezTo>
                  <a:cubicBezTo>
                    <a:pt x="14" y="118"/>
                    <a:pt x="44" y="148"/>
                    <a:pt x="81" y="148"/>
                  </a:cubicBezTo>
                  <a:cubicBezTo>
                    <a:pt x="99" y="148"/>
                    <a:pt x="116" y="140"/>
                    <a:pt x="129" y="127"/>
                  </a:cubicBezTo>
                  <a:cubicBezTo>
                    <a:pt x="131" y="125"/>
                    <a:pt x="135" y="124"/>
                    <a:pt x="138" y="126"/>
                  </a:cubicBezTo>
                  <a:cubicBezTo>
                    <a:pt x="236" y="184"/>
                    <a:pt x="236" y="184"/>
                    <a:pt x="236" y="184"/>
                  </a:cubicBezTo>
                  <a:cubicBezTo>
                    <a:pt x="239" y="186"/>
                    <a:pt x="240" y="190"/>
                    <a:pt x="239" y="193"/>
                  </a:cubicBezTo>
                  <a:cubicBezTo>
                    <a:pt x="234" y="204"/>
                    <a:pt x="232" y="215"/>
                    <a:pt x="232" y="227"/>
                  </a:cubicBezTo>
                  <a:cubicBezTo>
                    <a:pt x="232" y="251"/>
                    <a:pt x="242" y="274"/>
                    <a:pt x="259" y="292"/>
                  </a:cubicBezTo>
                  <a:cubicBezTo>
                    <a:pt x="262" y="294"/>
                    <a:pt x="262" y="298"/>
                    <a:pt x="260" y="301"/>
                  </a:cubicBezTo>
                  <a:cubicBezTo>
                    <a:pt x="197" y="388"/>
                    <a:pt x="197" y="388"/>
                    <a:pt x="197" y="388"/>
                  </a:cubicBezTo>
                  <a:cubicBezTo>
                    <a:pt x="195" y="391"/>
                    <a:pt x="191" y="391"/>
                    <a:pt x="188" y="390"/>
                  </a:cubicBezTo>
                  <a:cubicBezTo>
                    <a:pt x="172" y="381"/>
                    <a:pt x="153" y="376"/>
                    <a:pt x="134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80E8B84-EB49-4F94-96CB-967940BFDE8D}"/>
              </a:ext>
            </a:extLst>
          </p:cNvPr>
          <p:cNvSpPr txBox="1">
            <a:spLocks/>
          </p:cNvSpPr>
          <p:nvPr/>
        </p:nvSpPr>
        <p:spPr>
          <a:xfrm>
            <a:off x="737139" y="936872"/>
            <a:ext cx="10191096" cy="627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/>
              <a:t>objectives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CC71B9C2-05CB-4F66-BAC2-DA9ACBDA38B6}"/>
              </a:ext>
            </a:extLst>
          </p:cNvPr>
          <p:cNvSpPr/>
          <p:nvPr/>
        </p:nvSpPr>
        <p:spPr>
          <a:xfrm>
            <a:off x="405166" y="2557523"/>
            <a:ext cx="536556" cy="536556"/>
          </a:xfrm>
          <a:prstGeom prst="ellipse">
            <a:avLst/>
          </a:prstGeom>
          <a:solidFill>
            <a:srgbClr val="C7D2B2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62343B8-A427-4532-98A2-F2467E54991B}"/>
              </a:ext>
            </a:extLst>
          </p:cNvPr>
          <p:cNvSpPr/>
          <p:nvPr/>
        </p:nvSpPr>
        <p:spPr>
          <a:xfrm>
            <a:off x="434423" y="3951221"/>
            <a:ext cx="536556" cy="536556"/>
          </a:xfrm>
          <a:prstGeom prst="ellipse">
            <a:avLst/>
          </a:prstGeom>
          <a:solidFill>
            <a:srgbClr val="B6D0BF"/>
          </a:solidFill>
          <a:ln w="12700">
            <a:solidFill>
              <a:srgbClr val="029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DB0000EC-BC33-45E0-BCB4-9879627180C3}"/>
              </a:ext>
            </a:extLst>
          </p:cNvPr>
          <p:cNvSpPr/>
          <p:nvPr/>
        </p:nvSpPr>
        <p:spPr>
          <a:xfrm>
            <a:off x="419431" y="5283282"/>
            <a:ext cx="536556" cy="536556"/>
          </a:xfrm>
          <a:prstGeom prst="ellipse">
            <a:avLst/>
          </a:prstGeom>
          <a:solidFill>
            <a:srgbClr val="DCDBB3"/>
          </a:solidFill>
          <a:ln w="12700">
            <a:solidFill>
              <a:srgbClr val="94A0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A6770E0-3CBC-4EF0-9117-DF7869A9DD2D}"/>
              </a:ext>
            </a:extLst>
          </p:cNvPr>
          <p:cNvSpPr/>
          <p:nvPr/>
        </p:nvSpPr>
        <p:spPr>
          <a:xfrm>
            <a:off x="9634599" y="2191131"/>
            <a:ext cx="2329722" cy="143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ED801-3E84-4BB5-80B0-180E87E2003D}"/>
              </a:ext>
            </a:extLst>
          </p:cNvPr>
          <p:cNvSpPr txBox="1"/>
          <p:nvPr/>
        </p:nvSpPr>
        <p:spPr>
          <a:xfrm>
            <a:off x="9914022" y="2375409"/>
            <a:ext cx="1804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295933"/>
                </a:solidFill>
              </a:rPr>
              <a:t>Online </a:t>
            </a:r>
            <a:r>
              <a:rPr lang="es-ES" b="1" dirty="0" err="1">
                <a:solidFill>
                  <a:srgbClr val="295933"/>
                </a:solidFill>
              </a:rPr>
              <a:t>Community</a:t>
            </a:r>
            <a:endParaRPr lang="es-ES" b="1" dirty="0">
              <a:solidFill>
                <a:srgbClr val="295933"/>
              </a:solidFill>
            </a:endParaRPr>
          </a:p>
          <a:p>
            <a:pPr algn="ctr"/>
            <a:r>
              <a:rPr lang="es-ES" b="1" dirty="0">
                <a:solidFill>
                  <a:srgbClr val="295933"/>
                </a:solidFill>
              </a:rPr>
              <a:t>&amp; </a:t>
            </a:r>
            <a:r>
              <a:rPr lang="es-ES" b="1" dirty="0" err="1">
                <a:solidFill>
                  <a:srgbClr val="295933"/>
                </a:solidFill>
              </a:rPr>
              <a:t>Events</a:t>
            </a:r>
            <a:endParaRPr lang="es-ES" b="1" dirty="0">
              <a:solidFill>
                <a:srgbClr val="295933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6AA70E9-7C76-48B7-91A2-2B046609A8E7}"/>
              </a:ext>
            </a:extLst>
          </p:cNvPr>
          <p:cNvSpPr/>
          <p:nvPr/>
        </p:nvSpPr>
        <p:spPr>
          <a:xfrm>
            <a:off x="9634599" y="3429000"/>
            <a:ext cx="2329722" cy="143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90FD0C8-8422-49B1-A75A-FD0025CA652D}"/>
              </a:ext>
            </a:extLst>
          </p:cNvPr>
          <p:cNvSpPr txBox="1"/>
          <p:nvPr/>
        </p:nvSpPr>
        <p:spPr>
          <a:xfrm>
            <a:off x="9935394" y="3630588"/>
            <a:ext cx="1804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295933"/>
                </a:solidFill>
              </a:rPr>
              <a:t>Research</a:t>
            </a:r>
            <a:endParaRPr lang="es-ES" b="1" dirty="0">
              <a:solidFill>
                <a:srgbClr val="295933"/>
              </a:solidFill>
            </a:endParaRPr>
          </a:p>
          <a:p>
            <a:pPr algn="ctr"/>
            <a:r>
              <a:rPr lang="es-ES" b="1" dirty="0">
                <a:solidFill>
                  <a:srgbClr val="295933"/>
                </a:solidFill>
              </a:rPr>
              <a:t>Training</a:t>
            </a:r>
          </a:p>
          <a:p>
            <a:pPr algn="ctr"/>
            <a:r>
              <a:rPr lang="es-ES" b="1" dirty="0">
                <a:solidFill>
                  <a:srgbClr val="295933"/>
                </a:solidFill>
              </a:rPr>
              <a:t>Workshops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AC62E46-D0A1-46E6-9E10-CDDBA90C4E21}"/>
              </a:ext>
            </a:extLst>
          </p:cNvPr>
          <p:cNvSpPr/>
          <p:nvPr/>
        </p:nvSpPr>
        <p:spPr>
          <a:xfrm>
            <a:off x="9684029" y="4666491"/>
            <a:ext cx="2329722" cy="143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250778C-E431-4D13-AD95-0FF2F41BA588}"/>
              </a:ext>
            </a:extLst>
          </p:cNvPr>
          <p:cNvSpPr txBox="1"/>
          <p:nvPr/>
        </p:nvSpPr>
        <p:spPr>
          <a:xfrm>
            <a:off x="9963452" y="5032883"/>
            <a:ext cx="1804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295933"/>
                </a:solidFill>
              </a:rPr>
              <a:t>Acceleration</a:t>
            </a:r>
            <a:r>
              <a:rPr lang="es-ES" b="1" dirty="0">
                <a:solidFill>
                  <a:srgbClr val="295933"/>
                </a:solidFill>
              </a:rPr>
              <a:t> </a:t>
            </a:r>
            <a:r>
              <a:rPr lang="es-ES" b="1" dirty="0" err="1">
                <a:solidFill>
                  <a:srgbClr val="295933"/>
                </a:solidFill>
              </a:rPr>
              <a:t>Programme</a:t>
            </a:r>
            <a:r>
              <a:rPr lang="es-ES" b="1" dirty="0">
                <a:solidFill>
                  <a:srgbClr val="295933"/>
                </a:solidFill>
              </a:rPr>
              <a:t> (incl. </a:t>
            </a:r>
            <a:r>
              <a:rPr lang="es-ES" b="1" dirty="0" err="1">
                <a:solidFill>
                  <a:srgbClr val="295933"/>
                </a:solidFill>
              </a:rPr>
              <a:t>grant</a:t>
            </a:r>
            <a:r>
              <a:rPr lang="es-ES" b="1" dirty="0">
                <a:solidFill>
                  <a:srgbClr val="295933"/>
                </a:solidFill>
              </a:rPr>
              <a:t>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0C197BC-7F9F-4D33-BD44-B5B7B3D00D93}"/>
              </a:ext>
            </a:extLst>
          </p:cNvPr>
          <p:cNvSpPr txBox="1"/>
          <p:nvPr/>
        </p:nvSpPr>
        <p:spPr>
          <a:xfrm>
            <a:off x="9914022" y="1581308"/>
            <a:ext cx="180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549E39"/>
                </a:solidFill>
              </a:rPr>
              <a:t>How</a:t>
            </a:r>
            <a:r>
              <a:rPr lang="es-ES" b="1" dirty="0">
                <a:solidFill>
                  <a:srgbClr val="549E39"/>
                </a:solidFill>
              </a:rPr>
              <a:t>?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E4D9B654-6639-47EE-90AE-CE214A0DD0C9}"/>
              </a:ext>
            </a:extLst>
          </p:cNvPr>
          <p:cNvSpPr/>
          <p:nvPr/>
        </p:nvSpPr>
        <p:spPr>
          <a:xfrm>
            <a:off x="10727496" y="1951161"/>
            <a:ext cx="177553" cy="415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4306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42714" y="872752"/>
            <a:ext cx="8963271" cy="3046165"/>
          </a:xfrm>
          <a:ln w="15875">
            <a:noFill/>
          </a:ln>
        </p:spPr>
        <p:txBody>
          <a:bodyPr>
            <a:noAutofit/>
          </a:bodyPr>
          <a:lstStyle/>
          <a:p>
            <a:pPr>
              <a:buNone/>
              <a:tabLst>
                <a:tab pos="3452813" algn="l"/>
              </a:tabLst>
            </a:pPr>
            <a:r>
              <a:rPr lang="et-EE" sz="26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et-EE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Tourban</a:t>
            </a:r>
            <a:r>
              <a:rPr lang="et-EE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ONLINE COMMUNITY in </a:t>
            </a:r>
            <a:r>
              <a:rPr lang="et-EE" sz="26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Mighty</a:t>
            </a:r>
            <a:r>
              <a:rPr lang="et-EE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Networks! </a:t>
            </a:r>
            <a:endParaRPr lang="et-EE" sz="26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https://community.tourban.eu</a:t>
            </a:r>
            <a:endParaRPr lang="et-EE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40A12D-47FC-413C-8B1D-8440A28C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969" y="2150932"/>
            <a:ext cx="8319133" cy="41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41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692150"/>
            <a:ext cx="8719637" cy="628524"/>
          </a:xfrm>
        </p:spPr>
        <p:txBody>
          <a:bodyPr anchor="b">
            <a:normAutofit/>
          </a:bodyPr>
          <a:lstStyle/>
          <a:p>
            <a:r>
              <a:rPr lang="en-US" sz="3000" dirty="0"/>
              <a:t>What </a:t>
            </a:r>
            <a:r>
              <a:rPr lang="et-EE" sz="3000" dirty="0" err="1"/>
              <a:t>is</a:t>
            </a:r>
            <a:r>
              <a:rPr lang="et-EE" sz="3000" dirty="0"/>
              <a:t> </a:t>
            </a:r>
            <a:r>
              <a:rPr lang="et-EE" sz="3000" dirty="0" err="1"/>
              <a:t>hAppening</a:t>
            </a:r>
            <a:r>
              <a:rPr lang="et-EE" sz="3000" dirty="0"/>
              <a:t> in </a:t>
            </a:r>
            <a:r>
              <a:rPr lang="et-EE" sz="3000" dirty="0" err="1"/>
              <a:t>the</a:t>
            </a:r>
            <a:r>
              <a:rPr lang="et-EE" sz="3000" dirty="0"/>
              <a:t> </a:t>
            </a:r>
            <a:r>
              <a:rPr lang="et-EE" sz="3000" dirty="0" err="1"/>
              <a:t>community</a:t>
            </a:r>
            <a:r>
              <a:rPr lang="et-EE" sz="3000" dirty="0"/>
              <a:t>? </a:t>
            </a:r>
            <a:endParaRPr lang="ca-ES" sz="3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9FAC5-E023-43F7-8E24-AEAAEFB1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756611"/>
            <a:ext cx="7216408" cy="44562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1200" b="1" dirty="0"/>
              <a:t>10 international online working group</a:t>
            </a:r>
            <a:r>
              <a:rPr lang="et-EE" sz="11200" b="1" dirty="0"/>
              <a:t>s</a:t>
            </a:r>
            <a:r>
              <a:rPr lang="en-US" sz="11200" b="1" dirty="0"/>
              <a:t> </a:t>
            </a:r>
            <a:r>
              <a:rPr lang="en-US" sz="8000" dirty="0"/>
              <a:t>composed of tourism SMEs and other stakeholders on a certain topic. Every working group is assigned </a:t>
            </a:r>
            <a:r>
              <a:rPr lang="en-US" sz="8000" b="1" dirty="0"/>
              <a:t>specialist adviser</a:t>
            </a:r>
            <a:r>
              <a:rPr lang="et-EE" sz="80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t-EE" sz="4800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7200" b="1" dirty="0"/>
              <a:t>WHO ARE INVOLVED?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T</a:t>
            </a:r>
            <a:r>
              <a:rPr lang="en-US" sz="7200" dirty="0" err="1"/>
              <a:t>ourism</a:t>
            </a:r>
            <a:r>
              <a:rPr lang="en-US" sz="7200" dirty="0"/>
              <a:t> entrepreneurs and SMEs – accommodation services, </a:t>
            </a:r>
            <a:br>
              <a:rPr lang="en-US" sz="7200" dirty="0"/>
            </a:br>
            <a:r>
              <a:rPr lang="en-US" sz="7200" dirty="0"/>
              <a:t>travel agencies, tour operators and similar</a:t>
            </a:r>
            <a:endParaRPr lang="et-EE" sz="7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T</a:t>
            </a:r>
            <a:r>
              <a:rPr lang="en-US" sz="7200" dirty="0" err="1"/>
              <a:t>echnological</a:t>
            </a:r>
            <a:r>
              <a:rPr lang="en-US" sz="7200" dirty="0"/>
              <a:t> solution providers</a:t>
            </a:r>
            <a:endParaRPr lang="et-EE" sz="7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S</a:t>
            </a:r>
            <a:r>
              <a:rPr lang="en-US" sz="7200" dirty="0" err="1"/>
              <a:t>ustainability</a:t>
            </a:r>
            <a:r>
              <a:rPr lang="en-US" sz="7200" dirty="0"/>
              <a:t> experts</a:t>
            </a:r>
            <a:endParaRPr lang="et-EE" sz="7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I</a:t>
            </a:r>
            <a:r>
              <a:rPr lang="en-US" sz="7200" dirty="0" err="1"/>
              <a:t>nvestors</a:t>
            </a:r>
            <a:r>
              <a:rPr lang="en-US" sz="7200" dirty="0"/>
              <a:t> and financiers</a:t>
            </a:r>
            <a:endParaRPr lang="et-EE" sz="7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B</a:t>
            </a:r>
            <a:r>
              <a:rPr lang="en-US" sz="7200" dirty="0" err="1"/>
              <a:t>usiness</a:t>
            </a:r>
            <a:r>
              <a:rPr lang="en-US" sz="7200" dirty="0"/>
              <a:t> support </a:t>
            </a:r>
            <a:r>
              <a:rPr lang="en-US" sz="7200" dirty="0" err="1"/>
              <a:t>organisations</a:t>
            </a:r>
            <a:endParaRPr lang="et-EE" sz="7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P</a:t>
            </a:r>
            <a:r>
              <a:rPr lang="en-US" sz="7200" dirty="0" err="1"/>
              <a:t>ublic</a:t>
            </a:r>
            <a:r>
              <a:rPr lang="en-US" sz="7200" dirty="0"/>
              <a:t> authorities </a:t>
            </a:r>
            <a:endParaRPr lang="et-EE" sz="7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t-EE" sz="7200" dirty="0"/>
              <a:t>L</a:t>
            </a:r>
            <a:r>
              <a:rPr lang="en-US" sz="7200" dirty="0" err="1"/>
              <a:t>ocal</a:t>
            </a:r>
            <a:r>
              <a:rPr lang="en-US" sz="7200" dirty="0"/>
              <a:t> communities</a:t>
            </a:r>
            <a:endParaRPr lang="et-EE" sz="7200" dirty="0"/>
          </a:p>
          <a:p>
            <a:pPr marL="0" indent="0">
              <a:lnSpc>
                <a:spcPct val="100000"/>
              </a:lnSpc>
              <a:buNone/>
            </a:pPr>
            <a:endParaRPr lang="et-EE" sz="4200" dirty="0"/>
          </a:p>
          <a:p>
            <a:pPr marL="0" indent="0">
              <a:lnSpc>
                <a:spcPct val="100000"/>
              </a:lnSpc>
              <a:buNone/>
            </a:pPr>
            <a:endParaRPr lang="en-US" sz="4200" dirty="0"/>
          </a:p>
          <a:p>
            <a:pPr marL="0" indent="0">
              <a:lnSpc>
                <a:spcPct val="100000"/>
              </a:lnSpc>
              <a:buNone/>
            </a:pPr>
            <a:endParaRPr lang="ca-ES" sz="2000" dirty="0"/>
          </a:p>
        </p:txBody>
      </p:sp>
      <p:pic>
        <p:nvPicPr>
          <p:cNvPr id="3" name="Picture 2" descr="Woman using smartphone at home">
            <a:extLst>
              <a:ext uri="{FF2B5EF4-FFF2-40B4-BE49-F238E27FC236}">
                <a16:creationId xmlns:a16="http://schemas.microsoft.com/office/drawing/2014/main" id="{CA85650B-4278-49AB-BFE4-033F29F62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635" y="1751307"/>
            <a:ext cx="4482501" cy="447706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466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CCA9B86A-9074-4CA5-8FC7-B0CA8B95EBBC}"/>
              </a:ext>
            </a:extLst>
          </p:cNvPr>
          <p:cNvSpPr/>
          <p:nvPr/>
        </p:nvSpPr>
        <p:spPr>
          <a:xfrm>
            <a:off x="1033374" y="1273722"/>
            <a:ext cx="2391410" cy="2146300"/>
          </a:xfrm>
          <a:prstGeom prst="hexagon">
            <a:avLst/>
          </a:prstGeom>
          <a:solidFill>
            <a:srgbClr val="1BC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Circular economy and waste management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9201980-1352-42E6-B642-4442B110B281}"/>
              </a:ext>
            </a:extLst>
          </p:cNvPr>
          <p:cNvSpPr/>
          <p:nvPr/>
        </p:nvSpPr>
        <p:spPr>
          <a:xfrm>
            <a:off x="3002856" y="199078"/>
            <a:ext cx="2433320" cy="2103120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Smart resource use: Energy and water 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3CA15F6D-4EF0-4A6E-B7A4-F03483ADB3A4}"/>
              </a:ext>
            </a:extLst>
          </p:cNvPr>
          <p:cNvSpPr/>
          <p:nvPr/>
        </p:nvSpPr>
        <p:spPr>
          <a:xfrm>
            <a:off x="963524" y="3671876"/>
            <a:ext cx="2422525" cy="2073275"/>
          </a:xfrm>
          <a:prstGeom prst="hexagon">
            <a:avLst/>
          </a:prstGeom>
          <a:solidFill>
            <a:srgbClr val="678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Accessibility and social inclusion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77FFFB2-6504-4F69-A414-2310F3B5ABBA}"/>
              </a:ext>
            </a:extLst>
          </p:cNvPr>
          <p:cNvSpPr/>
          <p:nvPr/>
        </p:nvSpPr>
        <p:spPr>
          <a:xfrm>
            <a:off x="3002856" y="2462842"/>
            <a:ext cx="2514600" cy="2142490"/>
          </a:xfrm>
          <a:prstGeom prst="hexagon">
            <a:avLst/>
          </a:prstGeom>
          <a:solidFill>
            <a:srgbClr val="19C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Visitor </a:t>
            </a:r>
            <a:b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engagement </a:t>
            </a:r>
            <a:b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 </a:t>
            </a:r>
            <a:b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6115275-8AE4-49CB-92B5-52450F02A891}"/>
              </a:ext>
            </a:extLst>
          </p:cNvPr>
          <p:cNvSpPr/>
          <p:nvPr/>
        </p:nvSpPr>
        <p:spPr>
          <a:xfrm>
            <a:off x="5168752" y="1298013"/>
            <a:ext cx="2339975" cy="207327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Technology and digitalisation  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EA1528B-EBD1-4771-AA14-0C04D83CE736}"/>
              </a:ext>
            </a:extLst>
          </p:cNvPr>
          <p:cNvSpPr/>
          <p:nvPr/>
        </p:nvSpPr>
        <p:spPr>
          <a:xfrm>
            <a:off x="5203478" y="3744261"/>
            <a:ext cx="2339975" cy="2073275"/>
          </a:xfrm>
          <a:prstGeom prst="hexagon">
            <a:avLst/>
          </a:prstGeom>
          <a:solidFill>
            <a:srgbClr val="1BBB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Human resources and internal management 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D0BE77AD-34B0-4C34-B30E-2D926811208B}"/>
              </a:ext>
            </a:extLst>
          </p:cNvPr>
          <p:cNvSpPr/>
          <p:nvPr/>
        </p:nvSpPr>
        <p:spPr>
          <a:xfrm>
            <a:off x="3135571" y="4837273"/>
            <a:ext cx="2355850" cy="1891665"/>
          </a:xfrm>
          <a:prstGeom prst="hexagon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Access to finance and incentives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C4D6FAE-5F3A-4D76-9343-62407C29AB38}"/>
              </a:ext>
            </a:extLst>
          </p:cNvPr>
          <p:cNvSpPr/>
          <p:nvPr/>
        </p:nvSpPr>
        <p:spPr>
          <a:xfrm>
            <a:off x="7245984" y="2462842"/>
            <a:ext cx="2560955" cy="2170430"/>
          </a:xfrm>
          <a:prstGeom prst="hexagon">
            <a:avLst/>
          </a:prstGeom>
          <a:solidFill>
            <a:srgbClr val="0037A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Communicationmarketing</a:t>
            </a:r>
            <a:r>
              <a:rPr lang="en-GB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sales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3C5C2E3-5C9B-4D96-A989-2398D7DB237A}"/>
              </a:ext>
            </a:extLst>
          </p:cNvPr>
          <p:cNvSpPr/>
          <p:nvPr/>
        </p:nvSpPr>
        <p:spPr>
          <a:xfrm>
            <a:off x="7349087" y="4864946"/>
            <a:ext cx="2435225" cy="1891665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Sustainability certificates and labels </a:t>
            </a:r>
            <a:endParaRPr lang="et-EE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3C25D99-38CF-44D3-9D2F-0F857925F0D7}"/>
              </a:ext>
            </a:extLst>
          </p:cNvPr>
          <p:cNvSpPr/>
          <p:nvPr/>
        </p:nvSpPr>
        <p:spPr>
          <a:xfrm>
            <a:off x="7261424" y="187103"/>
            <a:ext cx="2458720" cy="2044065"/>
          </a:xfrm>
          <a:prstGeom prst="hexagon">
            <a:avLst/>
          </a:prstGeom>
          <a:solidFill>
            <a:srgbClr val="1DAF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Sustainable destination strategy</a:t>
            </a:r>
            <a:endParaRPr lang="et-E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07A47898-8417-4CEC-8ACF-9DDA88E3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4328" y="1619480"/>
            <a:ext cx="782197" cy="4340645"/>
          </a:xfrm>
          <a:ln w="15875">
            <a:noFill/>
          </a:ln>
        </p:spPr>
        <p:txBody>
          <a:bodyPr>
            <a:noAutofit/>
          </a:bodyPr>
          <a:lstStyle/>
          <a:p>
            <a:pPr>
              <a:buNone/>
              <a:tabLst>
                <a:tab pos="3452813" algn="l"/>
              </a:tabLst>
            </a:pPr>
            <a:r>
              <a:rPr lang="et-EE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  <a:p>
            <a:pPr>
              <a:buNone/>
              <a:tabLst>
                <a:tab pos="3452813" algn="l"/>
              </a:tabLst>
            </a:pPr>
            <a:r>
              <a:rPr lang="et-EE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  <a:p>
            <a:pPr>
              <a:buNone/>
              <a:tabLst>
                <a:tab pos="3452813" algn="l"/>
              </a:tabLst>
            </a:pPr>
            <a:r>
              <a:rPr lang="et-EE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>
              <a:buNone/>
              <a:tabLst>
                <a:tab pos="3452813" algn="l"/>
              </a:tabLst>
            </a:pPr>
            <a:r>
              <a:rPr lang="et-EE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  <a:p>
            <a:pPr>
              <a:buNone/>
              <a:tabLst>
                <a:tab pos="3452813" algn="l"/>
              </a:tabLst>
            </a:pPr>
            <a:r>
              <a:rPr lang="et-EE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</a:p>
          <a:p>
            <a:pPr>
              <a:buNone/>
              <a:tabLst>
                <a:tab pos="3452813" algn="l"/>
              </a:tabLst>
            </a:pPr>
            <a:r>
              <a:rPr lang="et-EE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endParaRPr lang="et-EE" sz="1450" dirty="0"/>
          </a:p>
        </p:txBody>
      </p:sp>
    </p:spTree>
    <p:extLst>
      <p:ext uri="{BB962C8B-B14F-4D97-AF65-F5344CB8AC3E}">
        <p14:creationId xmlns:p14="http://schemas.microsoft.com/office/powerpoint/2010/main" val="3727588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8" y="692419"/>
            <a:ext cx="10552625" cy="628524"/>
          </a:xfrm>
        </p:spPr>
        <p:txBody>
          <a:bodyPr anchor="b">
            <a:normAutofit/>
          </a:bodyPr>
          <a:lstStyle/>
          <a:p>
            <a:r>
              <a:rPr lang="en-US" sz="3200" dirty="0"/>
              <a:t>What</a:t>
            </a:r>
            <a:r>
              <a:rPr lang="et-EE" sz="3200" dirty="0"/>
              <a:t> MORE</a:t>
            </a:r>
            <a:r>
              <a:rPr lang="en-US" sz="3200" dirty="0"/>
              <a:t> </a:t>
            </a:r>
            <a:r>
              <a:rPr lang="et-EE" sz="3200" dirty="0" err="1"/>
              <a:t>is</a:t>
            </a:r>
            <a:r>
              <a:rPr lang="et-EE" sz="3200" dirty="0"/>
              <a:t> </a:t>
            </a:r>
            <a:r>
              <a:rPr lang="et-EE" sz="3200" dirty="0" err="1"/>
              <a:t>hAppening</a:t>
            </a:r>
            <a:r>
              <a:rPr lang="et-EE" sz="3200" dirty="0"/>
              <a:t> in </a:t>
            </a:r>
            <a:r>
              <a:rPr lang="et-EE" sz="3200" dirty="0" err="1"/>
              <a:t>the</a:t>
            </a:r>
            <a:r>
              <a:rPr lang="et-EE" sz="3200" dirty="0"/>
              <a:t> </a:t>
            </a:r>
            <a:r>
              <a:rPr lang="et-EE" sz="3200" dirty="0" err="1"/>
              <a:t>community</a:t>
            </a:r>
            <a:r>
              <a:rPr lang="et-EE" sz="3200" dirty="0"/>
              <a:t>? </a:t>
            </a:r>
            <a:endParaRPr lang="ca-ES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9FAC5-E023-43F7-8E24-AEAAEFB1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756610"/>
            <a:ext cx="6546639" cy="47068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t-EE" sz="2000" b="1" dirty="0"/>
              <a:t>Online </a:t>
            </a:r>
            <a:r>
              <a:rPr lang="et-EE" sz="2000" b="1" dirty="0" err="1"/>
              <a:t>meet-ups</a:t>
            </a:r>
            <a:r>
              <a:rPr lang="et-EE" sz="2000" b="1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000" dirty="0" err="1"/>
              <a:t>Every</a:t>
            </a:r>
            <a:r>
              <a:rPr lang="et-EE" sz="2000" dirty="0"/>
              <a:t> </a:t>
            </a:r>
            <a:r>
              <a:rPr lang="et-EE" sz="2000" dirty="0" err="1"/>
              <a:t>group</a:t>
            </a:r>
            <a:r>
              <a:rPr lang="et-EE" sz="2000" dirty="0"/>
              <a:t> </a:t>
            </a:r>
            <a:r>
              <a:rPr lang="et-EE" sz="2000" dirty="0" err="1"/>
              <a:t>has</a:t>
            </a:r>
            <a:r>
              <a:rPr lang="et-EE" sz="2000" dirty="0"/>
              <a:t> online </a:t>
            </a:r>
            <a:r>
              <a:rPr lang="et-EE" sz="2000" dirty="0" err="1"/>
              <a:t>meet-up</a:t>
            </a:r>
            <a:r>
              <a:rPr lang="et-EE" sz="2000" dirty="0"/>
              <a:t> </a:t>
            </a:r>
            <a:r>
              <a:rPr lang="et-EE" sz="2000" dirty="0" err="1"/>
              <a:t>sessions</a:t>
            </a:r>
            <a:r>
              <a:rPr lang="et-EE" sz="20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The session</a:t>
            </a:r>
            <a:r>
              <a:rPr lang="et-EE" sz="2000" dirty="0"/>
              <a:t>s</a:t>
            </a:r>
            <a:r>
              <a:rPr lang="en-US" sz="2000" dirty="0"/>
              <a:t> </a:t>
            </a:r>
            <a:r>
              <a:rPr lang="et-EE" sz="2000" dirty="0"/>
              <a:t> are </a:t>
            </a:r>
            <a:r>
              <a:rPr lang="en-US" sz="2000" dirty="0"/>
              <a:t>dedicated to connect community members from the different </a:t>
            </a:r>
            <a:r>
              <a:rPr lang="en-US" sz="2000" dirty="0" err="1"/>
              <a:t>Tourban</a:t>
            </a:r>
            <a:r>
              <a:rPr lang="en-US" sz="2000" dirty="0"/>
              <a:t> countries including SMEs, but also other project stakeholders with the aim to discuss and provide possible solutions to a specific challenge in urban tourism sustainability shared among the </a:t>
            </a:r>
            <a:r>
              <a:rPr lang="en-US" sz="2000" dirty="0" err="1"/>
              <a:t>Tourban</a:t>
            </a:r>
            <a:r>
              <a:rPr lang="en-US" sz="2000" dirty="0"/>
              <a:t> cities. </a:t>
            </a:r>
            <a:br>
              <a:rPr lang="et-EE" sz="2000" dirty="0"/>
            </a:br>
            <a:endParaRPr lang="et-EE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2000" b="1" dirty="0"/>
              <a:t>10 </a:t>
            </a:r>
            <a:r>
              <a:rPr lang="et-EE" sz="2000" b="1" dirty="0" err="1"/>
              <a:t>training</a:t>
            </a:r>
            <a:r>
              <a:rPr lang="et-EE" sz="2000" b="1" dirty="0"/>
              <a:t> </a:t>
            </a:r>
            <a:r>
              <a:rPr lang="et-EE" sz="2000" b="1" dirty="0" err="1"/>
              <a:t>workshops</a:t>
            </a:r>
            <a:r>
              <a:rPr lang="et-EE" sz="2000" b="1" dirty="0"/>
              <a:t> </a:t>
            </a:r>
            <a:r>
              <a:rPr lang="et-EE" sz="2000" b="1" dirty="0" err="1"/>
              <a:t>during</a:t>
            </a:r>
            <a:r>
              <a:rPr lang="et-EE" sz="2000" b="1" dirty="0"/>
              <a:t> 2022!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000" dirty="0" err="1"/>
              <a:t>Tra</a:t>
            </a:r>
            <a:r>
              <a:rPr lang="en-GB" sz="2000" b="0" i="0" dirty="0" err="1">
                <a:effectLst/>
              </a:rPr>
              <a:t>ining</a:t>
            </a:r>
            <a:r>
              <a:rPr lang="en-GB" sz="2000" b="0" i="0" dirty="0">
                <a:effectLst/>
              </a:rPr>
              <a:t> </a:t>
            </a:r>
            <a:r>
              <a:rPr lang="et-EE" sz="2000" b="0" i="0" dirty="0">
                <a:effectLst/>
              </a:rPr>
              <a:t>are</a:t>
            </a:r>
            <a:r>
              <a:rPr lang="en-GB" sz="2000" b="0" i="0" dirty="0">
                <a:effectLst/>
              </a:rPr>
              <a:t> dedicated to urban tourism SMEs in</a:t>
            </a:r>
            <a:r>
              <a:rPr lang="et-EE" sz="2000" b="0" i="0" dirty="0">
                <a:effectLst/>
              </a:rPr>
              <a:t> </a:t>
            </a:r>
            <a:r>
              <a:rPr lang="en-GB" sz="2000" b="0" i="0" dirty="0">
                <a:effectLst/>
              </a:rPr>
              <a:t>Europe i</a:t>
            </a:r>
            <a:r>
              <a:rPr lang="da-DK" sz="2000" b="0" i="0" dirty="0">
                <a:effectLst/>
              </a:rPr>
              <a:t>ncluding Tourban </a:t>
            </a:r>
            <a:r>
              <a:rPr lang="en-US" sz="2000" b="0" i="0" dirty="0">
                <a:effectLst/>
              </a:rPr>
              <a:t>acceleration </a:t>
            </a:r>
            <a:r>
              <a:rPr lang="en-US" sz="2000" b="0" i="0" dirty="0" err="1">
                <a:effectLst/>
              </a:rPr>
              <a:t>programme</a:t>
            </a:r>
            <a:r>
              <a:rPr lang="en-US" sz="2000" b="0" i="0" dirty="0">
                <a:effectLst/>
              </a:rPr>
              <a:t> </a:t>
            </a:r>
            <a:br>
              <a:rPr lang="en-US" sz="2000" b="0" i="0" dirty="0">
                <a:effectLst/>
              </a:rPr>
            </a:br>
            <a:r>
              <a:rPr lang="en-US" sz="2000" b="0" i="0" dirty="0">
                <a:effectLst/>
              </a:rPr>
              <a:t>beneficiaries</a:t>
            </a:r>
            <a:r>
              <a:rPr lang="en-US" sz="2000" b="0" i="0" dirty="0">
                <a:effectLst/>
                <a:latin typeface="Franklin Gothic Book" panose="020B0503020102020204" pitchFamily="34" charset="0"/>
              </a:rPr>
              <a:t>.</a:t>
            </a:r>
            <a:endParaRPr lang="et-EE" sz="20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63</a:t>
            </a:fld>
            <a:endParaRPr lang="en-US" dirty="0"/>
          </a:p>
        </p:txBody>
      </p:sp>
      <p:pic>
        <p:nvPicPr>
          <p:cNvPr id="7" name="Picture 2" descr="Woman using smartphone at home">
            <a:extLst>
              <a:ext uri="{FF2B5EF4-FFF2-40B4-BE49-F238E27FC236}">
                <a16:creationId xmlns:a16="http://schemas.microsoft.com/office/drawing/2014/main" id="{35B67514-8527-4B4E-BD42-38FC032EBA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635" y="1751307"/>
            <a:ext cx="4482501" cy="447706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1035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0635931-3595-458A-9D41-FCE0050CFD74}"/>
              </a:ext>
            </a:extLst>
          </p:cNvPr>
          <p:cNvSpPr txBox="1">
            <a:spLocks/>
          </p:cNvSpPr>
          <p:nvPr/>
        </p:nvSpPr>
        <p:spPr>
          <a:xfrm>
            <a:off x="6096000" y="1438114"/>
            <a:ext cx="5533507" cy="492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ts val="8200"/>
              </a:lnSpc>
              <a:spcBef>
                <a:spcPct val="0"/>
              </a:spcBef>
              <a:buNone/>
              <a:defRPr sz="80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dirty="0" err="1">
                <a:latin typeface="+mn-lt"/>
              </a:rPr>
              <a:t>Contact</a:t>
            </a:r>
            <a:r>
              <a:rPr lang="es-ES" sz="2300" dirty="0">
                <a:latin typeface="+mn-lt"/>
              </a:rPr>
              <a:t>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LEONIE HEHN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Project Manager – </a:t>
            </a:r>
            <a:r>
              <a:rPr lang="es-ES" sz="2300" b="0" dirty="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European</a:t>
            </a: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300" b="0" dirty="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projects</a:t>
            </a: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and </a:t>
            </a:r>
            <a:r>
              <a:rPr lang="es-ES" sz="2300" b="0" dirty="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innovation</a:t>
            </a:r>
            <a:endParaRPr lang="es-ES" sz="2300" b="0" dirty="0">
              <a:latin typeface="+mn-lt"/>
              <a:ea typeface="Calibri" panose="020F0502020204030204" pitchFamily="34" charset="0"/>
              <a:cs typeface="Times New Roman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Barcelona </a:t>
            </a:r>
            <a:r>
              <a:rPr lang="es-ES" sz="2300" b="0" dirty="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Chamber</a:t>
            </a: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300" b="0" dirty="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of</a:t>
            </a: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Commerce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Av. Diagonal 452 – 08006 Barcelona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latin typeface="+mn-lt"/>
                <a:ea typeface="Calibri" panose="020F0502020204030204" pitchFamily="34" charset="0"/>
                <a:cs typeface="Times New Roman"/>
              </a:rPr>
              <a:t>lhehn@cambrabcn.org</a:t>
            </a:r>
            <a:endParaRPr lang="es-ES" sz="23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www.cambrabcn.org</a:t>
            </a:r>
            <a:r>
              <a:rPr lang="es-ES" sz="2300" b="0" dirty="0">
                <a:latin typeface="+mn-lt"/>
              </a:rPr>
              <a:t> 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s-ES" sz="2300" b="0" dirty="0">
              <a:latin typeface="+mn-lt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dirty="0">
                <a:latin typeface="+mn-lt"/>
              </a:rPr>
              <a:t>More </a:t>
            </a:r>
            <a:r>
              <a:rPr lang="es-ES" sz="2300" dirty="0" err="1">
                <a:latin typeface="+mn-lt"/>
              </a:rPr>
              <a:t>information</a:t>
            </a:r>
            <a:r>
              <a:rPr lang="es-ES" sz="2300" dirty="0">
                <a:latin typeface="+mn-lt"/>
              </a:rPr>
              <a:t> </a:t>
            </a:r>
            <a:r>
              <a:rPr lang="es-ES" sz="2300" dirty="0" err="1">
                <a:latin typeface="+mn-lt"/>
              </a:rPr>
              <a:t>about</a:t>
            </a:r>
            <a:r>
              <a:rPr lang="es-ES" sz="2300" dirty="0">
                <a:latin typeface="+mn-lt"/>
              </a:rPr>
              <a:t> </a:t>
            </a:r>
            <a:r>
              <a:rPr lang="es-ES" sz="2300" dirty="0" err="1">
                <a:latin typeface="+mn-lt"/>
              </a:rPr>
              <a:t>tourban</a:t>
            </a:r>
            <a:r>
              <a:rPr lang="es-ES" sz="2300" dirty="0">
                <a:latin typeface="+mn-lt"/>
              </a:rPr>
              <a:t>: 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latin typeface="+mn-lt"/>
                <a:cs typeface="Times New Roman"/>
                <a:hlinkClick r:id="rId3"/>
              </a:rPr>
              <a:t>https://www.tourban.eu</a:t>
            </a:r>
            <a:r>
              <a:rPr lang="es-ES" sz="2300" b="0" dirty="0">
                <a:latin typeface="+mn-lt"/>
                <a:cs typeface="Times New Roman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s-ES" sz="2300" b="0" dirty="0">
              <a:latin typeface="+mn-lt"/>
              <a:cs typeface="Times New Roman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dirty="0" err="1">
                <a:latin typeface="+mn-lt"/>
                <a:cs typeface="Times New Roman"/>
              </a:rPr>
              <a:t>Join</a:t>
            </a:r>
            <a:r>
              <a:rPr lang="es-ES" sz="2300" dirty="0">
                <a:latin typeface="+mn-lt"/>
                <a:cs typeface="Times New Roman"/>
              </a:rPr>
              <a:t> </a:t>
            </a:r>
            <a:r>
              <a:rPr lang="es-ES" sz="2300" dirty="0" err="1">
                <a:latin typeface="+mn-lt"/>
                <a:cs typeface="Times New Roman"/>
              </a:rPr>
              <a:t>our</a:t>
            </a:r>
            <a:r>
              <a:rPr lang="es-ES" sz="2300" dirty="0">
                <a:latin typeface="+mn-lt"/>
                <a:cs typeface="Times New Roman"/>
              </a:rPr>
              <a:t> </a:t>
            </a:r>
            <a:r>
              <a:rPr lang="es-ES" sz="2300" dirty="0" err="1">
                <a:latin typeface="+mn-lt"/>
                <a:cs typeface="Times New Roman"/>
              </a:rPr>
              <a:t>community</a:t>
            </a:r>
            <a:r>
              <a:rPr lang="es-ES" sz="2300" dirty="0">
                <a:latin typeface="+mn-lt"/>
                <a:cs typeface="Times New Roman"/>
              </a:rPr>
              <a:t>: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300" b="0" dirty="0">
                <a:latin typeface="+mn-lt"/>
                <a:cs typeface="Times New Roman"/>
                <a:hlinkClick r:id="rId4"/>
              </a:rPr>
              <a:t>https://community.tourban.eu</a:t>
            </a:r>
            <a:r>
              <a:rPr lang="es-ES" sz="2300" b="0" dirty="0">
                <a:latin typeface="+mn-lt"/>
                <a:cs typeface="Times New Roman"/>
              </a:rPr>
              <a:t> </a:t>
            </a:r>
          </a:p>
          <a:p>
            <a:endParaRPr lang="ca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3F3B4C-52FA-4891-9BEC-186A9AA188FC}"/>
              </a:ext>
            </a:extLst>
          </p:cNvPr>
          <p:cNvSpPr txBox="1">
            <a:spLocks/>
          </p:cNvSpPr>
          <p:nvPr/>
        </p:nvSpPr>
        <p:spPr>
          <a:xfrm>
            <a:off x="1269829" y="2155964"/>
            <a:ext cx="5533507" cy="397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8200"/>
              </a:lnSpc>
              <a:spcBef>
                <a:spcPct val="0"/>
              </a:spcBef>
              <a:buNone/>
              <a:defRPr sz="80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600" b="0" dirty="0" err="1">
                <a:latin typeface="Franklin Gothic Medium"/>
                <a:cs typeface="Times New Roman"/>
              </a:rPr>
              <a:t>Thank</a:t>
            </a:r>
            <a:r>
              <a:rPr lang="es-ES" sz="5600" b="0" dirty="0">
                <a:latin typeface="Franklin Gothic Medium"/>
                <a:cs typeface="Times New Roman"/>
              </a:rPr>
              <a:t> </a:t>
            </a:r>
            <a:r>
              <a:rPr lang="es-ES" sz="5600" b="0" dirty="0" err="1">
                <a:latin typeface="Franklin Gothic Medium"/>
                <a:cs typeface="Times New Roman"/>
              </a:rPr>
              <a:t>you</a:t>
            </a:r>
            <a:r>
              <a:rPr lang="es-ES" sz="5600" b="0" dirty="0">
                <a:latin typeface="Franklin Gothic Medium"/>
                <a:cs typeface="Times New Roman"/>
              </a:rPr>
              <a:t>!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s-ES" sz="18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2204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37139" y="1564001"/>
            <a:ext cx="11001716" cy="55874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r>
              <a:rPr lang="en-GB" sz="1800" b="1" dirty="0"/>
              <a:t>Transnational and cross-sectorial cooperation and network:</a:t>
            </a:r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GB" dirty="0"/>
              <a:t>Online community: </a:t>
            </a:r>
            <a:r>
              <a:rPr lang="ca-ES" dirty="0">
                <a:solidFill>
                  <a:srgbClr val="549E39"/>
                </a:solidFill>
                <a:hlinkClick r:id="rId3"/>
              </a:rPr>
              <a:t>https://community.tourban.eu</a:t>
            </a:r>
            <a:endParaRPr lang="ca-ES" dirty="0">
              <a:solidFill>
                <a:srgbClr val="549E39"/>
              </a:solidFill>
            </a:endParaRPr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GB" dirty="0"/>
              <a:t>International events (online and offline) – Final Conference Dubrovnik (2023)</a:t>
            </a:r>
          </a:p>
          <a:p>
            <a:pPr lvl="2" indent="0">
              <a:buNone/>
            </a:pPr>
            <a:endParaRPr lang="en-GB" dirty="0"/>
          </a:p>
          <a:p>
            <a:pPr marL="914400" lvl="2" indent="0">
              <a:buNone/>
            </a:pPr>
            <a:r>
              <a:rPr lang="en-US" sz="1800" b="1" dirty="0"/>
              <a:t>Create and spread knowledge and skills among tourism SMEs:</a:t>
            </a:r>
            <a:endParaRPr lang="en-GB" sz="1800" dirty="0"/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GB" dirty="0"/>
              <a:t>Research and analysis about urban tourism sustainability challenges + best practices (DONE)</a:t>
            </a:r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2D050"/>
                </a:solidFill>
              </a:rPr>
              <a:t>‘Peer to peer sessions’ </a:t>
            </a:r>
            <a:r>
              <a:rPr lang="en-GB" dirty="0"/>
              <a:t>(= thematic training workshops) – international/English</a:t>
            </a:r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2D050"/>
                </a:solidFill>
              </a:rPr>
              <a:t>‘Communities of practice’ </a:t>
            </a:r>
            <a:r>
              <a:rPr lang="en-GB" dirty="0"/>
              <a:t>(= online working groups) – international/English</a:t>
            </a:r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US" dirty="0"/>
              <a:t>Design Thinking Lab Barcelona (2022) - </a:t>
            </a:r>
            <a:r>
              <a:rPr lang="en-GB" dirty="0"/>
              <a:t>international/English</a:t>
            </a:r>
          </a:p>
          <a:p>
            <a:pPr lvl="2" indent="0">
              <a:buNone/>
            </a:pPr>
            <a:endParaRPr lang="en-GB" dirty="0"/>
          </a:p>
          <a:p>
            <a:pPr marL="914400" lvl="2" indent="0">
              <a:buNone/>
            </a:pPr>
            <a:r>
              <a:rPr lang="en-US" sz="1800" b="1" dirty="0"/>
              <a:t>Deliver technical and financial support services:</a:t>
            </a:r>
            <a:endParaRPr lang="en-GB" sz="1800" b="1" dirty="0"/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s-ES" dirty="0" err="1">
                <a:solidFill>
                  <a:srgbClr val="92D050"/>
                </a:solidFill>
              </a:rPr>
              <a:t>Acceleration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dirty="0" err="1">
                <a:solidFill>
                  <a:srgbClr val="92D050"/>
                </a:solidFill>
              </a:rPr>
              <a:t>Programme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dirty="0"/>
              <a:t>(incl. up </a:t>
            </a:r>
            <a:r>
              <a:rPr lang="es-ES" dirty="0" err="1"/>
              <a:t>to</a:t>
            </a:r>
            <a:r>
              <a:rPr lang="es-ES" dirty="0"/>
              <a:t> 10.000 € </a:t>
            </a:r>
            <a:r>
              <a:rPr lang="es-ES" dirty="0" err="1"/>
              <a:t>grant</a:t>
            </a:r>
            <a:r>
              <a:rPr lang="es-ES" dirty="0"/>
              <a:t>/ SME)</a:t>
            </a:r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s-ES" dirty="0" err="1"/>
              <a:t>Upcoming</a:t>
            </a:r>
            <a:r>
              <a:rPr lang="es-ES" dirty="0"/>
              <a:t>: </a:t>
            </a:r>
            <a:r>
              <a:rPr lang="es-ES" dirty="0" err="1"/>
              <a:t>Webinar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application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and </a:t>
            </a:r>
            <a:r>
              <a:rPr lang="es-ES" dirty="0" err="1"/>
              <a:t>requirements</a:t>
            </a:r>
            <a:endParaRPr lang="es-ES" dirty="0"/>
          </a:p>
          <a:p>
            <a:pPr lvl="2" indent="204788">
              <a:buFont typeface="Wingdings" panose="05000000000000000000" pitchFamily="2" charset="2"/>
              <a:buChar char="ü"/>
            </a:pPr>
            <a:r>
              <a:rPr lang="en-US" dirty="0"/>
              <a:t>Investor Pitch Copenhagen (2022) - </a:t>
            </a:r>
            <a:r>
              <a:rPr lang="en-GB" dirty="0"/>
              <a:t>international/English</a:t>
            </a:r>
          </a:p>
          <a:p>
            <a:pPr lvl="2" indent="204788">
              <a:buFont typeface="Wingdings" panose="05000000000000000000" pitchFamily="2" charset="2"/>
              <a:buChar char="ü"/>
            </a:pPr>
            <a:endParaRPr lang="en-GB" dirty="0"/>
          </a:p>
          <a:p>
            <a:pPr lvl="2" indent="0">
              <a:buNone/>
            </a:pPr>
            <a:endParaRPr lang="ca-ES" dirty="0">
              <a:sym typeface="Wingdings" panose="05000000000000000000" pitchFamily="2" charset="2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61806" y="5208553"/>
            <a:ext cx="822960" cy="822960"/>
            <a:chOff x="966871" y="1981286"/>
            <a:chExt cx="822960" cy="822960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966871" y="1981286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43"/>
            <p:cNvSpPr>
              <a:spLocks noEditPoints="1"/>
            </p:cNvSpPr>
            <p:nvPr/>
          </p:nvSpPr>
          <p:spPr bwMode="auto">
            <a:xfrm>
              <a:off x="1116900" y="2131315"/>
              <a:ext cx="522902" cy="524369"/>
            </a:xfrm>
            <a:custGeom>
              <a:avLst/>
              <a:gdLst>
                <a:gd name="T0" fmla="*/ 311 w 453"/>
                <a:gd name="T1" fmla="*/ 43 h 454"/>
                <a:gd name="T2" fmla="*/ 354 w 453"/>
                <a:gd name="T3" fmla="*/ 77 h 454"/>
                <a:gd name="T4" fmla="*/ 448 w 453"/>
                <a:gd name="T5" fmla="*/ 177 h 454"/>
                <a:gd name="T6" fmla="*/ 304 w 453"/>
                <a:gd name="T7" fmla="*/ 122 h 454"/>
                <a:gd name="T8" fmla="*/ 185 w 453"/>
                <a:gd name="T9" fmla="*/ 185 h 454"/>
                <a:gd name="T10" fmla="*/ 97 w 453"/>
                <a:gd name="T11" fmla="*/ 96 h 454"/>
                <a:gd name="T12" fmla="*/ 4 w 453"/>
                <a:gd name="T13" fmla="*/ 204 h 454"/>
                <a:gd name="T14" fmla="*/ 51 w 453"/>
                <a:gd name="T15" fmla="*/ 436 h 454"/>
                <a:gd name="T16" fmla="*/ 100 w 453"/>
                <a:gd name="T17" fmla="*/ 342 h 454"/>
                <a:gd name="T18" fmla="*/ 149 w 453"/>
                <a:gd name="T19" fmla="*/ 437 h 454"/>
                <a:gd name="T20" fmla="*/ 157 w 453"/>
                <a:gd name="T21" fmla="*/ 219 h 454"/>
                <a:gd name="T22" fmla="*/ 237 w 453"/>
                <a:gd name="T23" fmla="*/ 252 h 454"/>
                <a:gd name="T24" fmla="*/ 303 w 453"/>
                <a:gd name="T25" fmla="*/ 436 h 454"/>
                <a:gd name="T26" fmla="*/ 353 w 453"/>
                <a:gd name="T27" fmla="*/ 342 h 454"/>
                <a:gd name="T28" fmla="*/ 402 w 453"/>
                <a:gd name="T29" fmla="*/ 437 h 454"/>
                <a:gd name="T30" fmla="*/ 418 w 453"/>
                <a:gd name="T31" fmla="*/ 277 h 454"/>
                <a:gd name="T32" fmla="*/ 220 w 453"/>
                <a:gd name="T33" fmla="*/ 243 h 454"/>
                <a:gd name="T34" fmla="*/ 137 w 453"/>
                <a:gd name="T35" fmla="*/ 145 h 454"/>
                <a:gd name="T36" fmla="*/ 133 w 453"/>
                <a:gd name="T37" fmla="*/ 185 h 454"/>
                <a:gd name="T38" fmla="*/ 140 w 453"/>
                <a:gd name="T39" fmla="*/ 436 h 454"/>
                <a:gd name="T40" fmla="*/ 105 w 453"/>
                <a:gd name="T41" fmla="*/ 281 h 454"/>
                <a:gd name="T42" fmla="*/ 72 w 453"/>
                <a:gd name="T43" fmla="*/ 444 h 454"/>
                <a:gd name="T44" fmla="*/ 61 w 453"/>
                <a:gd name="T45" fmla="*/ 386 h 454"/>
                <a:gd name="T46" fmla="*/ 62 w 453"/>
                <a:gd name="T47" fmla="*/ 249 h 454"/>
                <a:gd name="T48" fmla="*/ 35 w 453"/>
                <a:gd name="T49" fmla="*/ 193 h 454"/>
                <a:gd name="T50" fmla="*/ 53 w 453"/>
                <a:gd name="T51" fmla="*/ 252 h 454"/>
                <a:gd name="T52" fmla="*/ 53 w 453"/>
                <a:gd name="T53" fmla="*/ 276 h 454"/>
                <a:gd name="T54" fmla="*/ 47 w 453"/>
                <a:gd name="T55" fmla="*/ 128 h 454"/>
                <a:gd name="T56" fmla="*/ 141 w 453"/>
                <a:gd name="T57" fmla="*/ 127 h 454"/>
                <a:gd name="T58" fmla="*/ 222 w 453"/>
                <a:gd name="T59" fmla="*/ 225 h 454"/>
                <a:gd name="T60" fmla="*/ 53 w 453"/>
                <a:gd name="T61" fmla="*/ 183 h 454"/>
                <a:gd name="T62" fmla="*/ 440 w 453"/>
                <a:gd name="T63" fmla="*/ 201 h 454"/>
                <a:gd name="T64" fmla="*/ 394 w 453"/>
                <a:gd name="T65" fmla="*/ 267 h 454"/>
                <a:gd name="T66" fmla="*/ 407 w 453"/>
                <a:gd name="T67" fmla="*/ 232 h 454"/>
                <a:gd name="T68" fmla="*/ 393 w 453"/>
                <a:gd name="T69" fmla="*/ 165 h 454"/>
                <a:gd name="T70" fmla="*/ 385 w 453"/>
                <a:gd name="T71" fmla="*/ 265 h 454"/>
                <a:gd name="T72" fmla="*/ 392 w 453"/>
                <a:gd name="T73" fmla="*/ 436 h 454"/>
                <a:gd name="T74" fmla="*/ 357 w 453"/>
                <a:gd name="T75" fmla="*/ 281 h 454"/>
                <a:gd name="T76" fmla="*/ 325 w 453"/>
                <a:gd name="T77" fmla="*/ 444 h 454"/>
                <a:gd name="T78" fmla="*/ 314 w 453"/>
                <a:gd name="T79" fmla="*/ 392 h 454"/>
                <a:gd name="T80" fmla="*/ 320 w 453"/>
                <a:gd name="T81" fmla="*/ 150 h 454"/>
                <a:gd name="T82" fmla="*/ 310 w 453"/>
                <a:gd name="T83" fmla="*/ 183 h 454"/>
                <a:gd name="T84" fmla="*/ 236 w 453"/>
                <a:gd name="T85" fmla="*/ 223 h 454"/>
                <a:gd name="T86" fmla="*/ 312 w 453"/>
                <a:gd name="T87" fmla="*/ 127 h 454"/>
                <a:gd name="T88" fmla="*/ 406 w 453"/>
                <a:gd name="T89" fmla="*/ 128 h 454"/>
                <a:gd name="T90" fmla="*/ 409 w 453"/>
                <a:gd name="T91" fmla="*/ 196 h 454"/>
                <a:gd name="T92" fmla="*/ 142 w 453"/>
                <a:gd name="T93" fmla="*/ 43 h 454"/>
                <a:gd name="T94" fmla="*/ 99 w 453"/>
                <a:gd name="T95" fmla="*/ 9 h 454"/>
                <a:gd name="T96" fmla="*/ 99 w 453"/>
                <a:gd name="T97" fmla="*/ 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454">
                  <a:moveTo>
                    <a:pt x="354" y="86"/>
                  </a:moveTo>
                  <a:cubicBezTo>
                    <a:pt x="378" y="86"/>
                    <a:pt x="398" y="67"/>
                    <a:pt x="398" y="43"/>
                  </a:cubicBezTo>
                  <a:cubicBezTo>
                    <a:pt x="398" y="19"/>
                    <a:pt x="378" y="0"/>
                    <a:pt x="354" y="0"/>
                  </a:cubicBezTo>
                  <a:cubicBezTo>
                    <a:pt x="330" y="0"/>
                    <a:pt x="311" y="19"/>
                    <a:pt x="311" y="43"/>
                  </a:cubicBezTo>
                  <a:cubicBezTo>
                    <a:pt x="311" y="67"/>
                    <a:pt x="330" y="86"/>
                    <a:pt x="354" y="86"/>
                  </a:cubicBezTo>
                  <a:close/>
                  <a:moveTo>
                    <a:pt x="354" y="9"/>
                  </a:moveTo>
                  <a:cubicBezTo>
                    <a:pt x="373" y="9"/>
                    <a:pt x="388" y="24"/>
                    <a:pt x="388" y="43"/>
                  </a:cubicBezTo>
                  <a:cubicBezTo>
                    <a:pt x="388" y="62"/>
                    <a:pt x="373" y="77"/>
                    <a:pt x="354" y="77"/>
                  </a:cubicBezTo>
                  <a:cubicBezTo>
                    <a:pt x="336" y="77"/>
                    <a:pt x="320" y="62"/>
                    <a:pt x="320" y="43"/>
                  </a:cubicBezTo>
                  <a:cubicBezTo>
                    <a:pt x="320" y="24"/>
                    <a:pt x="336" y="9"/>
                    <a:pt x="354" y="9"/>
                  </a:cubicBezTo>
                  <a:close/>
                  <a:moveTo>
                    <a:pt x="448" y="177"/>
                  </a:moveTo>
                  <a:cubicBezTo>
                    <a:pt x="448" y="177"/>
                    <a:pt x="448" y="177"/>
                    <a:pt x="448" y="177"/>
                  </a:cubicBezTo>
                  <a:cubicBezTo>
                    <a:pt x="414" y="123"/>
                    <a:pt x="414" y="123"/>
                    <a:pt x="414" y="123"/>
                  </a:cubicBezTo>
                  <a:cubicBezTo>
                    <a:pt x="401" y="104"/>
                    <a:pt x="393" y="96"/>
                    <a:pt x="356" y="96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319" y="96"/>
                    <a:pt x="309" y="113"/>
                    <a:pt x="304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297" y="136"/>
                    <a:pt x="272" y="179"/>
                    <a:pt x="268" y="185"/>
                  </a:cubicBezTo>
                  <a:cubicBezTo>
                    <a:pt x="263" y="188"/>
                    <a:pt x="240" y="206"/>
                    <a:pt x="226" y="217"/>
                  </a:cubicBezTo>
                  <a:cubicBezTo>
                    <a:pt x="216" y="209"/>
                    <a:pt x="198" y="195"/>
                    <a:pt x="185" y="185"/>
                  </a:cubicBezTo>
                  <a:cubicBezTo>
                    <a:pt x="181" y="179"/>
                    <a:pt x="156" y="136"/>
                    <a:pt x="149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3" y="113"/>
                    <a:pt x="134" y="96"/>
                    <a:pt x="97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60" y="96"/>
                    <a:pt x="52" y="104"/>
                    <a:pt x="39" y="123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186"/>
                    <a:pt x="0" y="195"/>
                    <a:pt x="4" y="20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8" y="282"/>
                    <a:pt x="44" y="286"/>
                    <a:pt x="50" y="286"/>
                  </a:cubicBezTo>
                  <a:cubicBezTo>
                    <a:pt x="51" y="286"/>
                    <a:pt x="52" y="286"/>
                    <a:pt x="52" y="286"/>
                  </a:cubicBezTo>
                  <a:cubicBezTo>
                    <a:pt x="52" y="404"/>
                    <a:pt x="51" y="433"/>
                    <a:pt x="51" y="436"/>
                  </a:cubicBezTo>
                  <a:cubicBezTo>
                    <a:pt x="51" y="436"/>
                    <a:pt x="51" y="436"/>
                    <a:pt x="51" y="437"/>
                  </a:cubicBezTo>
                  <a:cubicBezTo>
                    <a:pt x="52" y="447"/>
                    <a:pt x="62" y="454"/>
                    <a:pt x="72" y="454"/>
                  </a:cubicBezTo>
                  <a:cubicBezTo>
                    <a:pt x="83" y="454"/>
                    <a:pt x="92" y="446"/>
                    <a:pt x="93" y="436"/>
                  </a:cubicBezTo>
                  <a:cubicBezTo>
                    <a:pt x="100" y="342"/>
                    <a:pt x="100" y="342"/>
                    <a:pt x="100" y="342"/>
                  </a:cubicBezTo>
                  <a:cubicBezTo>
                    <a:pt x="108" y="436"/>
                    <a:pt x="108" y="436"/>
                    <a:pt x="108" y="436"/>
                  </a:cubicBezTo>
                  <a:cubicBezTo>
                    <a:pt x="108" y="446"/>
                    <a:pt x="117" y="454"/>
                    <a:pt x="128" y="454"/>
                  </a:cubicBezTo>
                  <a:cubicBezTo>
                    <a:pt x="128" y="454"/>
                    <a:pt x="128" y="454"/>
                    <a:pt x="129" y="454"/>
                  </a:cubicBezTo>
                  <a:cubicBezTo>
                    <a:pt x="139" y="454"/>
                    <a:pt x="148" y="446"/>
                    <a:pt x="149" y="437"/>
                  </a:cubicBezTo>
                  <a:cubicBezTo>
                    <a:pt x="149" y="436"/>
                    <a:pt x="149" y="436"/>
                    <a:pt x="149" y="436"/>
                  </a:cubicBezTo>
                  <a:cubicBezTo>
                    <a:pt x="149" y="430"/>
                    <a:pt x="146" y="298"/>
                    <a:pt x="143" y="200"/>
                  </a:cubicBezTo>
                  <a:cubicBezTo>
                    <a:pt x="156" y="218"/>
                    <a:pt x="156" y="218"/>
                    <a:pt x="156" y="218"/>
                  </a:cubicBezTo>
                  <a:cubicBezTo>
                    <a:pt x="156" y="218"/>
                    <a:pt x="157" y="219"/>
                    <a:pt x="157" y="219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19" y="254"/>
                    <a:pt x="223" y="254"/>
                    <a:pt x="226" y="253"/>
                  </a:cubicBezTo>
                  <a:cubicBezTo>
                    <a:pt x="227" y="254"/>
                    <a:pt x="229" y="254"/>
                    <a:pt x="230" y="254"/>
                  </a:cubicBezTo>
                  <a:cubicBezTo>
                    <a:pt x="232" y="254"/>
                    <a:pt x="235" y="253"/>
                    <a:pt x="237" y="252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6" y="219"/>
                    <a:pt x="297" y="218"/>
                    <a:pt x="297" y="218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07" y="298"/>
                    <a:pt x="304" y="430"/>
                    <a:pt x="303" y="436"/>
                  </a:cubicBezTo>
                  <a:cubicBezTo>
                    <a:pt x="303" y="436"/>
                    <a:pt x="303" y="436"/>
                    <a:pt x="303" y="437"/>
                  </a:cubicBezTo>
                  <a:cubicBezTo>
                    <a:pt x="305" y="447"/>
                    <a:pt x="314" y="454"/>
                    <a:pt x="325" y="454"/>
                  </a:cubicBezTo>
                  <a:cubicBezTo>
                    <a:pt x="336" y="454"/>
                    <a:pt x="345" y="446"/>
                    <a:pt x="345" y="436"/>
                  </a:cubicBezTo>
                  <a:cubicBezTo>
                    <a:pt x="353" y="342"/>
                    <a:pt x="353" y="342"/>
                    <a:pt x="353" y="342"/>
                  </a:cubicBezTo>
                  <a:cubicBezTo>
                    <a:pt x="360" y="436"/>
                    <a:pt x="360" y="436"/>
                    <a:pt x="360" y="436"/>
                  </a:cubicBezTo>
                  <a:cubicBezTo>
                    <a:pt x="361" y="446"/>
                    <a:pt x="369" y="454"/>
                    <a:pt x="380" y="454"/>
                  </a:cubicBezTo>
                  <a:cubicBezTo>
                    <a:pt x="381" y="454"/>
                    <a:pt x="381" y="454"/>
                    <a:pt x="381" y="454"/>
                  </a:cubicBezTo>
                  <a:cubicBezTo>
                    <a:pt x="392" y="454"/>
                    <a:pt x="401" y="446"/>
                    <a:pt x="402" y="437"/>
                  </a:cubicBezTo>
                  <a:cubicBezTo>
                    <a:pt x="402" y="436"/>
                    <a:pt x="402" y="436"/>
                    <a:pt x="402" y="436"/>
                  </a:cubicBezTo>
                  <a:cubicBezTo>
                    <a:pt x="402" y="433"/>
                    <a:pt x="401" y="404"/>
                    <a:pt x="400" y="286"/>
                  </a:cubicBezTo>
                  <a:cubicBezTo>
                    <a:pt x="401" y="286"/>
                    <a:pt x="402" y="286"/>
                    <a:pt x="403" y="286"/>
                  </a:cubicBezTo>
                  <a:cubicBezTo>
                    <a:pt x="409" y="286"/>
                    <a:pt x="415" y="282"/>
                    <a:pt x="418" y="277"/>
                  </a:cubicBezTo>
                  <a:cubicBezTo>
                    <a:pt x="449" y="204"/>
                    <a:pt x="449" y="204"/>
                    <a:pt x="449" y="204"/>
                  </a:cubicBezTo>
                  <a:cubicBezTo>
                    <a:pt x="453" y="195"/>
                    <a:pt x="452" y="186"/>
                    <a:pt x="448" y="177"/>
                  </a:cubicBezTo>
                  <a:close/>
                  <a:moveTo>
                    <a:pt x="230" y="241"/>
                  </a:moveTo>
                  <a:cubicBezTo>
                    <a:pt x="227" y="244"/>
                    <a:pt x="223" y="245"/>
                    <a:pt x="220" y="243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2" y="171"/>
                    <a:pt x="142" y="160"/>
                    <a:pt x="142" y="150"/>
                  </a:cubicBezTo>
                  <a:cubicBezTo>
                    <a:pt x="142" y="147"/>
                    <a:pt x="140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4" y="145"/>
                    <a:pt x="132" y="148"/>
                    <a:pt x="132" y="150"/>
                  </a:cubicBezTo>
                  <a:cubicBezTo>
                    <a:pt x="132" y="150"/>
                    <a:pt x="133" y="164"/>
                    <a:pt x="133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34" y="213"/>
                    <a:pt x="135" y="253"/>
                    <a:pt x="136" y="293"/>
                  </a:cubicBezTo>
                  <a:cubicBezTo>
                    <a:pt x="137" y="329"/>
                    <a:pt x="138" y="365"/>
                    <a:pt x="139" y="392"/>
                  </a:cubicBezTo>
                  <a:cubicBezTo>
                    <a:pt x="139" y="405"/>
                    <a:pt x="139" y="416"/>
                    <a:pt x="140" y="424"/>
                  </a:cubicBezTo>
                  <a:cubicBezTo>
                    <a:pt x="140" y="430"/>
                    <a:pt x="140" y="433"/>
                    <a:pt x="140" y="436"/>
                  </a:cubicBezTo>
                  <a:cubicBezTo>
                    <a:pt x="140" y="436"/>
                    <a:pt x="140" y="436"/>
                    <a:pt x="140" y="436"/>
                  </a:cubicBezTo>
                  <a:cubicBezTo>
                    <a:pt x="140" y="441"/>
                    <a:pt x="134" y="445"/>
                    <a:pt x="128" y="444"/>
                  </a:cubicBezTo>
                  <a:cubicBezTo>
                    <a:pt x="122" y="444"/>
                    <a:pt x="117" y="440"/>
                    <a:pt x="117" y="435"/>
                  </a:cubicBezTo>
                  <a:cubicBezTo>
                    <a:pt x="105" y="281"/>
                    <a:pt x="105" y="281"/>
                    <a:pt x="105" y="281"/>
                  </a:cubicBezTo>
                  <a:cubicBezTo>
                    <a:pt x="105" y="279"/>
                    <a:pt x="103" y="277"/>
                    <a:pt x="100" y="277"/>
                  </a:cubicBezTo>
                  <a:cubicBezTo>
                    <a:pt x="98" y="277"/>
                    <a:pt x="96" y="279"/>
                    <a:pt x="96" y="281"/>
                  </a:cubicBezTo>
                  <a:cubicBezTo>
                    <a:pt x="84" y="435"/>
                    <a:pt x="84" y="435"/>
                    <a:pt x="84" y="435"/>
                  </a:cubicBezTo>
                  <a:cubicBezTo>
                    <a:pt x="83" y="440"/>
                    <a:pt x="78" y="444"/>
                    <a:pt x="72" y="444"/>
                  </a:cubicBezTo>
                  <a:cubicBezTo>
                    <a:pt x="66" y="445"/>
                    <a:pt x="61" y="441"/>
                    <a:pt x="60" y="436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1" y="433"/>
                    <a:pt x="61" y="429"/>
                    <a:pt x="61" y="422"/>
                  </a:cubicBezTo>
                  <a:cubicBezTo>
                    <a:pt x="61" y="413"/>
                    <a:pt x="61" y="401"/>
                    <a:pt x="61" y="386"/>
                  </a:cubicBezTo>
                  <a:cubicBezTo>
                    <a:pt x="61" y="357"/>
                    <a:pt x="62" y="318"/>
                    <a:pt x="62" y="281"/>
                  </a:cubicBezTo>
                  <a:cubicBezTo>
                    <a:pt x="67" y="277"/>
                    <a:pt x="69" y="271"/>
                    <a:pt x="67" y="265"/>
                  </a:cubicBezTo>
                  <a:cubicBezTo>
                    <a:pt x="67" y="265"/>
                    <a:pt x="67" y="265"/>
                    <a:pt x="67" y="264"/>
                  </a:cubicBezTo>
                  <a:cubicBezTo>
                    <a:pt x="67" y="263"/>
                    <a:pt x="65" y="258"/>
                    <a:pt x="62" y="249"/>
                  </a:cubicBezTo>
                  <a:cubicBezTo>
                    <a:pt x="63" y="197"/>
                    <a:pt x="63" y="169"/>
                    <a:pt x="63" y="169"/>
                  </a:cubicBezTo>
                  <a:cubicBezTo>
                    <a:pt x="63" y="167"/>
                    <a:pt x="61" y="165"/>
                    <a:pt x="59" y="165"/>
                  </a:cubicBezTo>
                  <a:cubicBezTo>
                    <a:pt x="58" y="164"/>
                    <a:pt x="55" y="165"/>
                    <a:pt x="54" y="166"/>
                  </a:cubicBezTo>
                  <a:cubicBezTo>
                    <a:pt x="35" y="193"/>
                    <a:pt x="35" y="193"/>
                    <a:pt x="35" y="193"/>
                  </a:cubicBezTo>
                  <a:cubicBezTo>
                    <a:pt x="34" y="194"/>
                    <a:pt x="34" y="195"/>
                    <a:pt x="34" y="197"/>
                  </a:cubicBezTo>
                  <a:cubicBezTo>
                    <a:pt x="34" y="197"/>
                    <a:pt x="40" y="215"/>
                    <a:pt x="46" y="232"/>
                  </a:cubicBezTo>
                  <a:cubicBezTo>
                    <a:pt x="49" y="239"/>
                    <a:pt x="51" y="246"/>
                    <a:pt x="53" y="252"/>
                  </a:cubicBezTo>
                  <a:cubicBezTo>
                    <a:pt x="53" y="252"/>
                    <a:pt x="53" y="252"/>
                    <a:pt x="53" y="252"/>
                  </a:cubicBezTo>
                  <a:cubicBezTo>
                    <a:pt x="54" y="254"/>
                    <a:pt x="54" y="255"/>
                    <a:pt x="55" y="257"/>
                  </a:cubicBezTo>
                  <a:cubicBezTo>
                    <a:pt x="56" y="262"/>
                    <a:pt x="58" y="265"/>
                    <a:pt x="59" y="267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9" y="271"/>
                    <a:pt x="57" y="274"/>
                    <a:pt x="53" y="276"/>
                  </a:cubicBezTo>
                  <a:cubicBezTo>
                    <a:pt x="49" y="277"/>
                    <a:pt x="45" y="276"/>
                    <a:pt x="44" y="273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0" y="194"/>
                    <a:pt x="10" y="188"/>
                    <a:pt x="13" y="182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8" y="112"/>
                    <a:pt x="63" y="105"/>
                    <a:pt x="97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28" y="105"/>
                    <a:pt x="136" y="118"/>
                    <a:pt x="140" y="126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49" y="141"/>
                    <a:pt x="177" y="190"/>
                    <a:pt x="177" y="191"/>
                  </a:cubicBezTo>
                  <a:cubicBezTo>
                    <a:pt x="178" y="191"/>
                    <a:pt x="178" y="192"/>
                    <a:pt x="178" y="192"/>
                  </a:cubicBezTo>
                  <a:cubicBezTo>
                    <a:pt x="178" y="192"/>
                    <a:pt x="191" y="202"/>
                    <a:pt x="204" y="212"/>
                  </a:cubicBezTo>
                  <a:cubicBezTo>
                    <a:pt x="211" y="217"/>
                    <a:pt x="217" y="221"/>
                    <a:pt x="222" y="225"/>
                  </a:cubicBezTo>
                  <a:cubicBezTo>
                    <a:pt x="226" y="228"/>
                    <a:pt x="228" y="230"/>
                    <a:pt x="230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2" y="233"/>
                    <a:pt x="232" y="238"/>
                    <a:pt x="230" y="241"/>
                  </a:cubicBezTo>
                  <a:close/>
                  <a:moveTo>
                    <a:pt x="53" y="183"/>
                  </a:moveTo>
                  <a:cubicBezTo>
                    <a:pt x="53" y="192"/>
                    <a:pt x="53" y="206"/>
                    <a:pt x="53" y="223"/>
                  </a:cubicBezTo>
                  <a:cubicBezTo>
                    <a:pt x="50" y="214"/>
                    <a:pt x="47" y="204"/>
                    <a:pt x="44" y="196"/>
                  </a:cubicBezTo>
                  <a:lnTo>
                    <a:pt x="53" y="183"/>
                  </a:lnTo>
                  <a:close/>
                  <a:moveTo>
                    <a:pt x="440" y="201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6"/>
                    <a:pt x="404" y="277"/>
                    <a:pt x="400" y="276"/>
                  </a:cubicBezTo>
                  <a:cubicBezTo>
                    <a:pt x="396" y="274"/>
                    <a:pt x="394" y="271"/>
                    <a:pt x="394" y="267"/>
                  </a:cubicBezTo>
                  <a:cubicBezTo>
                    <a:pt x="394" y="267"/>
                    <a:pt x="394" y="267"/>
                    <a:pt x="394" y="267"/>
                  </a:cubicBezTo>
                  <a:cubicBezTo>
                    <a:pt x="395" y="265"/>
                    <a:pt x="396" y="262"/>
                    <a:pt x="398" y="257"/>
                  </a:cubicBezTo>
                  <a:cubicBezTo>
                    <a:pt x="399" y="255"/>
                    <a:pt x="399" y="254"/>
                    <a:pt x="400" y="252"/>
                  </a:cubicBezTo>
                  <a:cubicBezTo>
                    <a:pt x="400" y="252"/>
                    <a:pt x="400" y="252"/>
                    <a:pt x="400" y="252"/>
                  </a:cubicBezTo>
                  <a:cubicBezTo>
                    <a:pt x="402" y="246"/>
                    <a:pt x="404" y="239"/>
                    <a:pt x="407" y="232"/>
                  </a:cubicBezTo>
                  <a:cubicBezTo>
                    <a:pt x="413" y="215"/>
                    <a:pt x="419" y="197"/>
                    <a:pt x="419" y="197"/>
                  </a:cubicBezTo>
                  <a:cubicBezTo>
                    <a:pt x="419" y="195"/>
                    <a:pt x="419" y="194"/>
                    <a:pt x="418" y="193"/>
                  </a:cubicBezTo>
                  <a:cubicBezTo>
                    <a:pt x="399" y="166"/>
                    <a:pt x="399" y="166"/>
                    <a:pt x="399" y="166"/>
                  </a:cubicBezTo>
                  <a:cubicBezTo>
                    <a:pt x="397" y="165"/>
                    <a:pt x="395" y="164"/>
                    <a:pt x="393" y="165"/>
                  </a:cubicBezTo>
                  <a:cubicBezTo>
                    <a:pt x="391" y="165"/>
                    <a:pt x="390" y="167"/>
                    <a:pt x="390" y="169"/>
                  </a:cubicBezTo>
                  <a:cubicBezTo>
                    <a:pt x="390" y="169"/>
                    <a:pt x="390" y="197"/>
                    <a:pt x="391" y="249"/>
                  </a:cubicBezTo>
                  <a:cubicBezTo>
                    <a:pt x="388" y="258"/>
                    <a:pt x="386" y="263"/>
                    <a:pt x="386" y="264"/>
                  </a:cubicBezTo>
                  <a:cubicBezTo>
                    <a:pt x="386" y="265"/>
                    <a:pt x="385" y="265"/>
                    <a:pt x="385" y="265"/>
                  </a:cubicBezTo>
                  <a:cubicBezTo>
                    <a:pt x="384" y="271"/>
                    <a:pt x="386" y="277"/>
                    <a:pt x="391" y="281"/>
                  </a:cubicBezTo>
                  <a:cubicBezTo>
                    <a:pt x="391" y="318"/>
                    <a:pt x="392" y="357"/>
                    <a:pt x="392" y="386"/>
                  </a:cubicBezTo>
                  <a:cubicBezTo>
                    <a:pt x="392" y="401"/>
                    <a:pt x="392" y="413"/>
                    <a:pt x="392" y="422"/>
                  </a:cubicBezTo>
                  <a:cubicBezTo>
                    <a:pt x="392" y="429"/>
                    <a:pt x="392" y="433"/>
                    <a:pt x="392" y="436"/>
                  </a:cubicBezTo>
                  <a:cubicBezTo>
                    <a:pt x="392" y="436"/>
                    <a:pt x="392" y="436"/>
                    <a:pt x="392" y="436"/>
                  </a:cubicBezTo>
                  <a:cubicBezTo>
                    <a:pt x="392" y="441"/>
                    <a:pt x="387" y="445"/>
                    <a:pt x="381" y="444"/>
                  </a:cubicBezTo>
                  <a:cubicBezTo>
                    <a:pt x="375" y="444"/>
                    <a:pt x="370" y="440"/>
                    <a:pt x="369" y="435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57" y="279"/>
                    <a:pt x="355" y="277"/>
                    <a:pt x="353" y="277"/>
                  </a:cubicBezTo>
                  <a:cubicBezTo>
                    <a:pt x="350" y="277"/>
                    <a:pt x="348" y="279"/>
                    <a:pt x="348" y="281"/>
                  </a:cubicBezTo>
                  <a:cubicBezTo>
                    <a:pt x="336" y="435"/>
                    <a:pt x="336" y="435"/>
                    <a:pt x="336" y="435"/>
                  </a:cubicBezTo>
                  <a:cubicBezTo>
                    <a:pt x="336" y="440"/>
                    <a:pt x="331" y="444"/>
                    <a:pt x="325" y="444"/>
                  </a:cubicBezTo>
                  <a:cubicBezTo>
                    <a:pt x="319" y="445"/>
                    <a:pt x="313" y="441"/>
                    <a:pt x="313" y="436"/>
                  </a:cubicBezTo>
                  <a:cubicBezTo>
                    <a:pt x="313" y="436"/>
                    <a:pt x="313" y="436"/>
                    <a:pt x="313" y="436"/>
                  </a:cubicBezTo>
                  <a:cubicBezTo>
                    <a:pt x="313" y="433"/>
                    <a:pt x="313" y="430"/>
                    <a:pt x="313" y="424"/>
                  </a:cubicBezTo>
                  <a:cubicBezTo>
                    <a:pt x="313" y="416"/>
                    <a:pt x="314" y="405"/>
                    <a:pt x="314" y="392"/>
                  </a:cubicBezTo>
                  <a:cubicBezTo>
                    <a:pt x="315" y="365"/>
                    <a:pt x="316" y="329"/>
                    <a:pt x="317" y="293"/>
                  </a:cubicBezTo>
                  <a:cubicBezTo>
                    <a:pt x="318" y="253"/>
                    <a:pt x="319" y="213"/>
                    <a:pt x="320" y="185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320" y="164"/>
                    <a:pt x="320" y="150"/>
                    <a:pt x="320" y="150"/>
                  </a:cubicBezTo>
                  <a:cubicBezTo>
                    <a:pt x="321" y="148"/>
                    <a:pt x="318" y="145"/>
                    <a:pt x="316" y="145"/>
                  </a:cubicBezTo>
                  <a:cubicBezTo>
                    <a:pt x="316" y="145"/>
                    <a:pt x="316" y="145"/>
                    <a:pt x="316" y="145"/>
                  </a:cubicBezTo>
                  <a:cubicBezTo>
                    <a:pt x="313" y="145"/>
                    <a:pt x="311" y="147"/>
                    <a:pt x="311" y="150"/>
                  </a:cubicBezTo>
                  <a:cubicBezTo>
                    <a:pt x="311" y="160"/>
                    <a:pt x="310" y="171"/>
                    <a:pt x="310" y="183"/>
                  </a:cubicBezTo>
                  <a:cubicBezTo>
                    <a:pt x="290" y="211"/>
                    <a:pt x="290" y="211"/>
                    <a:pt x="290" y="211"/>
                  </a:cubicBezTo>
                  <a:cubicBezTo>
                    <a:pt x="241" y="239"/>
                    <a:pt x="241" y="239"/>
                    <a:pt x="241" y="239"/>
                  </a:cubicBezTo>
                  <a:cubicBezTo>
                    <a:pt x="242" y="233"/>
                    <a:pt x="240" y="228"/>
                    <a:pt x="236" y="224"/>
                  </a:cubicBezTo>
                  <a:cubicBezTo>
                    <a:pt x="236" y="224"/>
                    <a:pt x="236" y="224"/>
                    <a:pt x="236" y="223"/>
                  </a:cubicBezTo>
                  <a:cubicBezTo>
                    <a:pt x="235" y="223"/>
                    <a:pt x="235" y="223"/>
                    <a:pt x="234" y="222"/>
                  </a:cubicBezTo>
                  <a:cubicBezTo>
                    <a:pt x="249" y="211"/>
                    <a:pt x="274" y="192"/>
                    <a:pt x="274" y="192"/>
                  </a:cubicBezTo>
                  <a:cubicBezTo>
                    <a:pt x="275" y="192"/>
                    <a:pt x="275" y="191"/>
                    <a:pt x="276" y="191"/>
                  </a:cubicBezTo>
                  <a:cubicBezTo>
                    <a:pt x="276" y="190"/>
                    <a:pt x="304" y="141"/>
                    <a:pt x="312" y="127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317" y="118"/>
                    <a:pt x="324" y="105"/>
                    <a:pt x="356" y="105"/>
                  </a:cubicBezTo>
                  <a:cubicBezTo>
                    <a:pt x="356" y="105"/>
                    <a:pt x="356" y="105"/>
                    <a:pt x="356" y="105"/>
                  </a:cubicBezTo>
                  <a:cubicBezTo>
                    <a:pt x="390" y="105"/>
                    <a:pt x="395" y="112"/>
                    <a:pt x="406" y="128"/>
                  </a:cubicBezTo>
                  <a:cubicBezTo>
                    <a:pt x="440" y="182"/>
                    <a:pt x="440" y="182"/>
                    <a:pt x="440" y="182"/>
                  </a:cubicBezTo>
                  <a:cubicBezTo>
                    <a:pt x="443" y="188"/>
                    <a:pt x="443" y="194"/>
                    <a:pt x="440" y="201"/>
                  </a:cubicBezTo>
                  <a:close/>
                  <a:moveTo>
                    <a:pt x="400" y="183"/>
                  </a:moveTo>
                  <a:cubicBezTo>
                    <a:pt x="409" y="196"/>
                    <a:pt x="409" y="196"/>
                    <a:pt x="409" y="196"/>
                  </a:cubicBezTo>
                  <a:cubicBezTo>
                    <a:pt x="406" y="204"/>
                    <a:pt x="403" y="214"/>
                    <a:pt x="400" y="223"/>
                  </a:cubicBezTo>
                  <a:cubicBezTo>
                    <a:pt x="400" y="206"/>
                    <a:pt x="400" y="192"/>
                    <a:pt x="400" y="183"/>
                  </a:cubicBezTo>
                  <a:close/>
                  <a:moveTo>
                    <a:pt x="99" y="86"/>
                  </a:moveTo>
                  <a:cubicBezTo>
                    <a:pt x="122" y="86"/>
                    <a:pt x="142" y="67"/>
                    <a:pt x="142" y="43"/>
                  </a:cubicBezTo>
                  <a:cubicBezTo>
                    <a:pt x="142" y="19"/>
                    <a:pt x="122" y="0"/>
                    <a:pt x="99" y="0"/>
                  </a:cubicBezTo>
                  <a:cubicBezTo>
                    <a:pt x="75" y="0"/>
                    <a:pt x="55" y="19"/>
                    <a:pt x="55" y="43"/>
                  </a:cubicBezTo>
                  <a:cubicBezTo>
                    <a:pt x="55" y="67"/>
                    <a:pt x="75" y="86"/>
                    <a:pt x="99" y="86"/>
                  </a:cubicBezTo>
                  <a:close/>
                  <a:moveTo>
                    <a:pt x="99" y="9"/>
                  </a:moveTo>
                  <a:cubicBezTo>
                    <a:pt x="117" y="9"/>
                    <a:pt x="132" y="24"/>
                    <a:pt x="132" y="43"/>
                  </a:cubicBezTo>
                  <a:cubicBezTo>
                    <a:pt x="132" y="62"/>
                    <a:pt x="117" y="77"/>
                    <a:pt x="99" y="77"/>
                  </a:cubicBezTo>
                  <a:cubicBezTo>
                    <a:pt x="80" y="77"/>
                    <a:pt x="65" y="62"/>
                    <a:pt x="65" y="43"/>
                  </a:cubicBezTo>
                  <a:cubicBezTo>
                    <a:pt x="65" y="24"/>
                    <a:pt x="80" y="9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836078" y="3015988"/>
            <a:ext cx="822960" cy="822960"/>
            <a:chOff x="6496852" y="3335267"/>
            <a:chExt cx="822960" cy="822960"/>
          </a:xfrm>
        </p:grpSpPr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6496852" y="3335267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753" y="3470168"/>
              <a:ext cx="553158" cy="553158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836078" y="1600683"/>
            <a:ext cx="822960" cy="822960"/>
            <a:chOff x="1270635" y="5496379"/>
            <a:chExt cx="822960" cy="822960"/>
          </a:xfrm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270635" y="5496379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27"/>
            <p:cNvSpPr>
              <a:spLocks noEditPoints="1"/>
            </p:cNvSpPr>
            <p:nvPr/>
          </p:nvSpPr>
          <p:spPr bwMode="auto">
            <a:xfrm>
              <a:off x="1479407" y="5684578"/>
              <a:ext cx="456872" cy="482300"/>
            </a:xfrm>
            <a:custGeom>
              <a:avLst/>
              <a:gdLst>
                <a:gd name="T0" fmla="*/ 3 w 590"/>
                <a:gd name="T1" fmla="*/ 492 h 623"/>
                <a:gd name="T2" fmla="*/ 189 w 590"/>
                <a:gd name="T3" fmla="*/ 375 h 623"/>
                <a:gd name="T4" fmla="*/ 218 w 590"/>
                <a:gd name="T5" fmla="*/ 227 h 623"/>
                <a:gd name="T6" fmla="*/ 135 w 590"/>
                <a:gd name="T7" fmla="*/ 140 h 623"/>
                <a:gd name="T8" fmla="*/ 0 w 590"/>
                <a:gd name="T9" fmla="*/ 81 h 623"/>
                <a:gd name="T10" fmla="*/ 162 w 590"/>
                <a:gd name="T11" fmla="*/ 81 h 623"/>
                <a:gd name="T12" fmla="*/ 248 w 590"/>
                <a:gd name="T13" fmla="*/ 153 h 623"/>
                <a:gd name="T14" fmla="*/ 417 w 590"/>
                <a:gd name="T15" fmla="*/ 172 h 623"/>
                <a:gd name="T16" fmla="*/ 528 w 590"/>
                <a:gd name="T17" fmla="*/ 99 h 623"/>
                <a:gd name="T18" fmla="*/ 528 w 590"/>
                <a:gd name="T19" fmla="*/ 222 h 623"/>
                <a:gd name="T20" fmla="*/ 432 w 590"/>
                <a:gd name="T21" fmla="*/ 216 h 623"/>
                <a:gd name="T22" fmla="*/ 325 w 590"/>
                <a:gd name="T23" fmla="*/ 334 h 623"/>
                <a:gd name="T24" fmla="*/ 228 w 590"/>
                <a:gd name="T25" fmla="*/ 402 h 623"/>
                <a:gd name="T26" fmla="*/ 134 w 590"/>
                <a:gd name="T27" fmla="*/ 623 h 623"/>
                <a:gd name="T28" fmla="*/ 17 w 590"/>
                <a:gd name="T29" fmla="*/ 492 h 623"/>
                <a:gd name="T30" fmla="*/ 250 w 590"/>
                <a:gd name="T31" fmla="*/ 492 h 623"/>
                <a:gd name="T32" fmla="*/ 213 w 590"/>
                <a:gd name="T33" fmla="*/ 399 h 623"/>
                <a:gd name="T34" fmla="*/ 284 w 590"/>
                <a:gd name="T35" fmla="*/ 310 h 623"/>
                <a:gd name="T36" fmla="*/ 419 w 590"/>
                <a:gd name="T37" fmla="*/ 227 h 623"/>
                <a:gd name="T38" fmla="*/ 422 w 590"/>
                <a:gd name="T39" fmla="*/ 205 h 623"/>
                <a:gd name="T40" fmla="*/ 490 w 590"/>
                <a:gd name="T41" fmla="*/ 188 h 623"/>
                <a:gd name="T42" fmla="*/ 576 w 590"/>
                <a:gd name="T43" fmla="*/ 160 h 623"/>
                <a:gd name="T44" fmla="*/ 481 w 590"/>
                <a:gd name="T45" fmla="*/ 160 h 623"/>
                <a:gd name="T46" fmla="*/ 476 w 590"/>
                <a:gd name="T47" fmla="*/ 167 h 623"/>
                <a:gd name="T48" fmla="*/ 408 w 590"/>
                <a:gd name="T49" fmla="*/ 183 h 623"/>
                <a:gd name="T50" fmla="*/ 254 w 590"/>
                <a:gd name="T51" fmla="*/ 166 h 623"/>
                <a:gd name="T52" fmla="*/ 147 w 590"/>
                <a:gd name="T53" fmla="*/ 109 h 623"/>
                <a:gd name="T54" fmla="*/ 148 w 590"/>
                <a:gd name="T55" fmla="*/ 81 h 623"/>
                <a:gd name="T56" fmla="*/ 14 w 590"/>
                <a:gd name="T57" fmla="*/ 81 h 623"/>
                <a:gd name="T58" fmla="*/ 129 w 590"/>
                <a:gd name="T59" fmla="*/ 127 h 623"/>
                <a:gd name="T60" fmla="*/ 236 w 590"/>
                <a:gd name="T61" fmla="*/ 184 h 623"/>
                <a:gd name="T62" fmla="*/ 232 w 590"/>
                <a:gd name="T63" fmla="*/ 227 h 623"/>
                <a:gd name="T64" fmla="*/ 260 w 590"/>
                <a:gd name="T65" fmla="*/ 301 h 623"/>
                <a:gd name="T66" fmla="*/ 188 w 590"/>
                <a:gd name="T67" fmla="*/ 39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0" h="623">
                  <a:moveTo>
                    <a:pt x="134" y="623"/>
                  </a:moveTo>
                  <a:cubicBezTo>
                    <a:pt x="62" y="623"/>
                    <a:pt x="3" y="564"/>
                    <a:pt x="3" y="492"/>
                  </a:cubicBezTo>
                  <a:cubicBezTo>
                    <a:pt x="3" y="421"/>
                    <a:pt x="62" y="362"/>
                    <a:pt x="134" y="362"/>
                  </a:cubicBezTo>
                  <a:cubicBezTo>
                    <a:pt x="153" y="362"/>
                    <a:pt x="172" y="366"/>
                    <a:pt x="189" y="375"/>
                  </a:cubicBezTo>
                  <a:cubicBezTo>
                    <a:pt x="245" y="298"/>
                    <a:pt x="245" y="298"/>
                    <a:pt x="245" y="298"/>
                  </a:cubicBezTo>
                  <a:cubicBezTo>
                    <a:pt x="228" y="278"/>
                    <a:pt x="218" y="253"/>
                    <a:pt x="218" y="227"/>
                  </a:cubicBezTo>
                  <a:cubicBezTo>
                    <a:pt x="218" y="215"/>
                    <a:pt x="220" y="204"/>
                    <a:pt x="224" y="193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20" y="154"/>
                    <a:pt x="101" y="162"/>
                    <a:pt x="81" y="162"/>
                  </a:cubicBezTo>
                  <a:cubicBezTo>
                    <a:pt x="36" y="162"/>
                    <a:pt x="0" y="125"/>
                    <a:pt x="0" y="81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2" y="36"/>
                    <a:pt x="162" y="81"/>
                  </a:cubicBezTo>
                  <a:cubicBezTo>
                    <a:pt x="162" y="87"/>
                    <a:pt x="161" y="94"/>
                    <a:pt x="159" y="100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68" y="132"/>
                    <a:pt x="296" y="119"/>
                    <a:pt x="325" y="119"/>
                  </a:cubicBezTo>
                  <a:cubicBezTo>
                    <a:pt x="363" y="119"/>
                    <a:pt x="398" y="139"/>
                    <a:pt x="417" y="172"/>
                  </a:cubicBezTo>
                  <a:cubicBezTo>
                    <a:pt x="467" y="156"/>
                    <a:pt x="467" y="156"/>
                    <a:pt x="467" y="156"/>
                  </a:cubicBezTo>
                  <a:cubicBezTo>
                    <a:pt x="469" y="124"/>
                    <a:pt x="496" y="99"/>
                    <a:pt x="528" y="99"/>
                  </a:cubicBezTo>
                  <a:cubicBezTo>
                    <a:pt x="562" y="99"/>
                    <a:pt x="590" y="126"/>
                    <a:pt x="590" y="160"/>
                  </a:cubicBezTo>
                  <a:cubicBezTo>
                    <a:pt x="590" y="194"/>
                    <a:pt x="562" y="222"/>
                    <a:pt x="528" y="222"/>
                  </a:cubicBezTo>
                  <a:cubicBezTo>
                    <a:pt x="510" y="222"/>
                    <a:pt x="493" y="214"/>
                    <a:pt x="482" y="200"/>
                  </a:cubicBezTo>
                  <a:cubicBezTo>
                    <a:pt x="432" y="216"/>
                    <a:pt x="432" y="216"/>
                    <a:pt x="432" y="216"/>
                  </a:cubicBezTo>
                  <a:cubicBezTo>
                    <a:pt x="432" y="220"/>
                    <a:pt x="433" y="223"/>
                    <a:pt x="433" y="227"/>
                  </a:cubicBezTo>
                  <a:cubicBezTo>
                    <a:pt x="433" y="286"/>
                    <a:pt x="384" y="334"/>
                    <a:pt x="325" y="334"/>
                  </a:cubicBezTo>
                  <a:cubicBezTo>
                    <a:pt x="311" y="334"/>
                    <a:pt x="297" y="331"/>
                    <a:pt x="283" y="325"/>
                  </a:cubicBezTo>
                  <a:cubicBezTo>
                    <a:pt x="228" y="402"/>
                    <a:pt x="228" y="402"/>
                    <a:pt x="228" y="402"/>
                  </a:cubicBezTo>
                  <a:cubicBezTo>
                    <a:pt x="251" y="427"/>
                    <a:pt x="264" y="458"/>
                    <a:pt x="264" y="492"/>
                  </a:cubicBezTo>
                  <a:cubicBezTo>
                    <a:pt x="264" y="564"/>
                    <a:pt x="205" y="623"/>
                    <a:pt x="134" y="623"/>
                  </a:cubicBezTo>
                  <a:close/>
                  <a:moveTo>
                    <a:pt x="134" y="376"/>
                  </a:moveTo>
                  <a:cubicBezTo>
                    <a:pt x="69" y="376"/>
                    <a:pt x="17" y="428"/>
                    <a:pt x="17" y="492"/>
                  </a:cubicBezTo>
                  <a:cubicBezTo>
                    <a:pt x="17" y="557"/>
                    <a:pt x="69" y="609"/>
                    <a:pt x="134" y="609"/>
                  </a:cubicBezTo>
                  <a:cubicBezTo>
                    <a:pt x="198" y="609"/>
                    <a:pt x="250" y="557"/>
                    <a:pt x="250" y="492"/>
                  </a:cubicBezTo>
                  <a:cubicBezTo>
                    <a:pt x="250" y="460"/>
                    <a:pt x="237" y="430"/>
                    <a:pt x="214" y="408"/>
                  </a:cubicBezTo>
                  <a:cubicBezTo>
                    <a:pt x="211" y="406"/>
                    <a:pt x="211" y="402"/>
                    <a:pt x="213" y="399"/>
                  </a:cubicBezTo>
                  <a:cubicBezTo>
                    <a:pt x="275" y="312"/>
                    <a:pt x="275" y="312"/>
                    <a:pt x="275" y="312"/>
                  </a:cubicBezTo>
                  <a:cubicBezTo>
                    <a:pt x="277" y="309"/>
                    <a:pt x="281" y="308"/>
                    <a:pt x="284" y="310"/>
                  </a:cubicBezTo>
                  <a:cubicBezTo>
                    <a:pt x="297" y="316"/>
                    <a:pt x="311" y="320"/>
                    <a:pt x="325" y="320"/>
                  </a:cubicBezTo>
                  <a:cubicBezTo>
                    <a:pt x="377" y="320"/>
                    <a:pt x="419" y="278"/>
                    <a:pt x="419" y="227"/>
                  </a:cubicBezTo>
                  <a:cubicBezTo>
                    <a:pt x="419" y="222"/>
                    <a:pt x="418" y="218"/>
                    <a:pt x="417" y="213"/>
                  </a:cubicBezTo>
                  <a:cubicBezTo>
                    <a:pt x="417" y="209"/>
                    <a:pt x="419" y="206"/>
                    <a:pt x="422" y="205"/>
                  </a:cubicBezTo>
                  <a:cubicBezTo>
                    <a:pt x="482" y="185"/>
                    <a:pt x="482" y="185"/>
                    <a:pt x="482" y="185"/>
                  </a:cubicBezTo>
                  <a:cubicBezTo>
                    <a:pt x="485" y="184"/>
                    <a:pt x="488" y="185"/>
                    <a:pt x="490" y="188"/>
                  </a:cubicBezTo>
                  <a:cubicBezTo>
                    <a:pt x="499" y="200"/>
                    <a:pt x="513" y="208"/>
                    <a:pt x="528" y="208"/>
                  </a:cubicBezTo>
                  <a:cubicBezTo>
                    <a:pt x="555" y="208"/>
                    <a:pt x="576" y="186"/>
                    <a:pt x="576" y="160"/>
                  </a:cubicBezTo>
                  <a:cubicBezTo>
                    <a:pt x="576" y="134"/>
                    <a:pt x="555" y="113"/>
                    <a:pt x="528" y="113"/>
                  </a:cubicBezTo>
                  <a:cubicBezTo>
                    <a:pt x="502" y="113"/>
                    <a:pt x="481" y="134"/>
                    <a:pt x="481" y="160"/>
                  </a:cubicBezTo>
                  <a:cubicBezTo>
                    <a:pt x="481" y="161"/>
                    <a:pt x="481" y="161"/>
                    <a:pt x="481" y="161"/>
                  </a:cubicBezTo>
                  <a:cubicBezTo>
                    <a:pt x="481" y="164"/>
                    <a:pt x="479" y="166"/>
                    <a:pt x="476" y="167"/>
                  </a:cubicBezTo>
                  <a:cubicBezTo>
                    <a:pt x="416" y="187"/>
                    <a:pt x="416" y="187"/>
                    <a:pt x="416" y="187"/>
                  </a:cubicBezTo>
                  <a:cubicBezTo>
                    <a:pt x="413" y="188"/>
                    <a:pt x="409" y="186"/>
                    <a:pt x="408" y="183"/>
                  </a:cubicBezTo>
                  <a:cubicBezTo>
                    <a:pt x="392" y="153"/>
                    <a:pt x="360" y="133"/>
                    <a:pt x="325" y="133"/>
                  </a:cubicBezTo>
                  <a:cubicBezTo>
                    <a:pt x="298" y="133"/>
                    <a:pt x="272" y="145"/>
                    <a:pt x="254" y="166"/>
                  </a:cubicBezTo>
                  <a:cubicBezTo>
                    <a:pt x="252" y="169"/>
                    <a:pt x="248" y="170"/>
                    <a:pt x="245" y="16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5" y="108"/>
                    <a:pt x="143" y="104"/>
                    <a:pt x="144" y="101"/>
                  </a:cubicBezTo>
                  <a:cubicBezTo>
                    <a:pt x="146" y="95"/>
                    <a:pt x="148" y="88"/>
                    <a:pt x="148" y="81"/>
                  </a:cubicBezTo>
                  <a:cubicBezTo>
                    <a:pt x="148" y="44"/>
                    <a:pt x="118" y="14"/>
                    <a:pt x="81" y="14"/>
                  </a:cubicBezTo>
                  <a:cubicBezTo>
                    <a:pt x="44" y="14"/>
                    <a:pt x="14" y="44"/>
                    <a:pt x="14" y="81"/>
                  </a:cubicBezTo>
                  <a:cubicBezTo>
                    <a:pt x="14" y="118"/>
                    <a:pt x="44" y="148"/>
                    <a:pt x="81" y="148"/>
                  </a:cubicBezTo>
                  <a:cubicBezTo>
                    <a:pt x="99" y="148"/>
                    <a:pt x="116" y="140"/>
                    <a:pt x="129" y="127"/>
                  </a:cubicBezTo>
                  <a:cubicBezTo>
                    <a:pt x="131" y="125"/>
                    <a:pt x="135" y="124"/>
                    <a:pt x="138" y="126"/>
                  </a:cubicBezTo>
                  <a:cubicBezTo>
                    <a:pt x="236" y="184"/>
                    <a:pt x="236" y="184"/>
                    <a:pt x="236" y="184"/>
                  </a:cubicBezTo>
                  <a:cubicBezTo>
                    <a:pt x="239" y="186"/>
                    <a:pt x="240" y="190"/>
                    <a:pt x="239" y="193"/>
                  </a:cubicBezTo>
                  <a:cubicBezTo>
                    <a:pt x="234" y="204"/>
                    <a:pt x="232" y="215"/>
                    <a:pt x="232" y="227"/>
                  </a:cubicBezTo>
                  <a:cubicBezTo>
                    <a:pt x="232" y="251"/>
                    <a:pt x="242" y="274"/>
                    <a:pt x="259" y="292"/>
                  </a:cubicBezTo>
                  <a:cubicBezTo>
                    <a:pt x="262" y="294"/>
                    <a:pt x="262" y="298"/>
                    <a:pt x="260" y="301"/>
                  </a:cubicBezTo>
                  <a:cubicBezTo>
                    <a:pt x="197" y="388"/>
                    <a:pt x="197" y="388"/>
                    <a:pt x="197" y="388"/>
                  </a:cubicBezTo>
                  <a:cubicBezTo>
                    <a:pt x="195" y="391"/>
                    <a:pt x="191" y="391"/>
                    <a:pt x="188" y="390"/>
                  </a:cubicBezTo>
                  <a:cubicBezTo>
                    <a:pt x="172" y="381"/>
                    <a:pt x="153" y="376"/>
                    <a:pt x="134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80E8B84-EB49-4F94-96CB-967940BFDE8D}"/>
              </a:ext>
            </a:extLst>
          </p:cNvPr>
          <p:cNvSpPr txBox="1">
            <a:spLocks/>
          </p:cNvSpPr>
          <p:nvPr/>
        </p:nvSpPr>
        <p:spPr>
          <a:xfrm>
            <a:off x="737139" y="936872"/>
            <a:ext cx="10191096" cy="627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err="1"/>
              <a:t>Activities</a:t>
            </a:r>
            <a:endParaRPr lang="ca-ES" sz="3200" dirty="0"/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CC71B9C2-05CB-4F66-BAC2-DA9ACBDA38B6}"/>
              </a:ext>
            </a:extLst>
          </p:cNvPr>
          <p:cNvSpPr/>
          <p:nvPr/>
        </p:nvSpPr>
        <p:spPr>
          <a:xfrm>
            <a:off x="431560" y="1767246"/>
            <a:ext cx="536556" cy="536556"/>
          </a:xfrm>
          <a:prstGeom prst="ellipse">
            <a:avLst/>
          </a:prstGeom>
          <a:solidFill>
            <a:srgbClr val="C7D2B2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62343B8-A427-4532-98A2-F2467E54991B}"/>
              </a:ext>
            </a:extLst>
          </p:cNvPr>
          <p:cNvSpPr/>
          <p:nvPr/>
        </p:nvSpPr>
        <p:spPr>
          <a:xfrm>
            <a:off x="446911" y="3165995"/>
            <a:ext cx="536556" cy="536556"/>
          </a:xfrm>
          <a:prstGeom prst="ellipse">
            <a:avLst/>
          </a:prstGeom>
          <a:solidFill>
            <a:srgbClr val="B6D0BF"/>
          </a:solidFill>
          <a:ln w="12700">
            <a:solidFill>
              <a:srgbClr val="029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DB0000EC-BC33-45E0-BCB4-9879627180C3}"/>
              </a:ext>
            </a:extLst>
          </p:cNvPr>
          <p:cNvSpPr/>
          <p:nvPr/>
        </p:nvSpPr>
        <p:spPr>
          <a:xfrm>
            <a:off x="453145" y="5346395"/>
            <a:ext cx="536556" cy="536556"/>
          </a:xfrm>
          <a:prstGeom prst="ellipse">
            <a:avLst/>
          </a:prstGeom>
          <a:solidFill>
            <a:srgbClr val="DCDBB3"/>
          </a:solidFill>
          <a:ln w="12700">
            <a:solidFill>
              <a:srgbClr val="94A0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858F884-C3E0-491F-93A3-FF0D7967C88C}"/>
              </a:ext>
            </a:extLst>
          </p:cNvPr>
          <p:cNvCxnSpPr>
            <a:cxnSpLocks/>
          </p:cNvCxnSpPr>
          <p:nvPr/>
        </p:nvCxnSpPr>
        <p:spPr>
          <a:xfrm>
            <a:off x="10372436" y="2475682"/>
            <a:ext cx="1" cy="402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AC419AA-A3E1-4931-89CD-F08153F3F9EE}"/>
              </a:ext>
            </a:extLst>
          </p:cNvPr>
          <p:cNvCxnSpPr/>
          <p:nvPr/>
        </p:nvCxnSpPr>
        <p:spPr>
          <a:xfrm>
            <a:off x="8885382" y="2484583"/>
            <a:ext cx="1487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4B914485-64A9-46EE-8A9B-FC92DAECBA81}"/>
              </a:ext>
            </a:extLst>
          </p:cNvPr>
          <p:cNvCxnSpPr>
            <a:cxnSpLocks/>
          </p:cNvCxnSpPr>
          <p:nvPr/>
        </p:nvCxnSpPr>
        <p:spPr>
          <a:xfrm flipH="1">
            <a:off x="7527636" y="4664362"/>
            <a:ext cx="2844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A3780B-F2C2-47A2-BDCD-F9CD914F9935}"/>
              </a:ext>
            </a:extLst>
          </p:cNvPr>
          <p:cNvCxnSpPr>
            <a:cxnSpLocks/>
          </p:cNvCxnSpPr>
          <p:nvPr/>
        </p:nvCxnSpPr>
        <p:spPr>
          <a:xfrm flipH="1">
            <a:off x="7158182" y="6502400"/>
            <a:ext cx="321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251677" y="914401"/>
            <a:ext cx="10623647" cy="5854534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ca-ES"/>
          </a:p>
        </p:txBody>
      </p:sp>
      <p:grpSp>
        <p:nvGrpSpPr>
          <p:cNvPr id="2" name="Grupo 1"/>
          <p:cNvGrpSpPr/>
          <p:nvPr/>
        </p:nvGrpSpPr>
        <p:grpSpPr>
          <a:xfrm>
            <a:off x="488364" y="1246916"/>
            <a:ext cx="11624874" cy="5252861"/>
            <a:chOff x="713994" y="1916832"/>
            <a:chExt cx="7728174" cy="3492082"/>
          </a:xfrm>
        </p:grpSpPr>
        <p:cxnSp>
          <p:nvCxnSpPr>
            <p:cNvPr id="5" name="Straight Connector 26"/>
            <p:cNvCxnSpPr/>
            <p:nvPr/>
          </p:nvCxnSpPr>
          <p:spPr>
            <a:xfrm flipV="1">
              <a:off x="3770009" y="3863792"/>
              <a:ext cx="308441" cy="178398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8"/>
            <p:cNvCxnSpPr/>
            <p:nvPr/>
          </p:nvCxnSpPr>
          <p:spPr>
            <a:xfrm>
              <a:off x="3770009" y="3080852"/>
              <a:ext cx="308441" cy="178398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9"/>
            <p:cNvCxnSpPr/>
            <p:nvPr/>
          </p:nvCxnSpPr>
          <p:spPr>
            <a:xfrm flipH="1" flipV="1">
              <a:off x="5060887" y="3863792"/>
              <a:ext cx="308441" cy="178398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0"/>
            <p:cNvCxnSpPr/>
            <p:nvPr/>
          </p:nvCxnSpPr>
          <p:spPr>
            <a:xfrm flipH="1">
              <a:off x="5060887" y="3080852"/>
              <a:ext cx="308441" cy="178398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4170553" y="1938184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4170553" y="4417819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033889" y="2514380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307217" y="3841624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3033889" y="3841624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Oval 45"/>
            <p:cNvSpPr>
              <a:spLocks noChangeArrowheads="1"/>
            </p:cNvSpPr>
            <p:nvPr/>
          </p:nvSpPr>
          <p:spPr bwMode="auto">
            <a:xfrm>
              <a:off x="5307221" y="2514380"/>
              <a:ext cx="802896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7" name="Oval 24"/>
            <p:cNvSpPr/>
            <p:nvPr/>
          </p:nvSpPr>
          <p:spPr>
            <a:xfrm>
              <a:off x="3982223" y="2991066"/>
              <a:ext cx="1179555" cy="1176767"/>
            </a:xfrm>
            <a:prstGeom prst="ellipse">
              <a:avLst/>
            </a:prstGeom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9000"/>
                </a:lnSpc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TOURISM SMES AND START-UPS</a:t>
              </a:r>
            </a:p>
          </p:txBody>
        </p:sp>
        <p:cxnSp>
          <p:nvCxnSpPr>
            <p:cNvPr id="28" name="Straight Connector 41"/>
            <p:cNvCxnSpPr>
              <a:stCxn id="13" idx="0"/>
              <a:endCxn id="27" idx="4"/>
            </p:cNvCxnSpPr>
            <p:nvPr/>
          </p:nvCxnSpPr>
          <p:spPr>
            <a:xfrm flipV="1">
              <a:off x="4572000" y="4167832"/>
              <a:ext cx="0" cy="249987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4"/>
            <p:cNvCxnSpPr>
              <a:stCxn id="10" idx="4"/>
              <a:endCxn id="27" idx="0"/>
            </p:cNvCxnSpPr>
            <p:nvPr/>
          </p:nvCxnSpPr>
          <p:spPr>
            <a:xfrm>
              <a:off x="4572000" y="2741078"/>
              <a:ext cx="0" cy="249987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47"/>
            <p:cNvSpPr/>
            <p:nvPr/>
          </p:nvSpPr>
          <p:spPr>
            <a:xfrm>
              <a:off x="5118077" y="1916832"/>
              <a:ext cx="2216060" cy="429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US" dirty="0"/>
                <a:t>BUSINESS SUPPORT ORGANISATIONS (BSOs)</a:t>
              </a:r>
            </a:p>
          </p:txBody>
        </p:sp>
        <p:sp>
          <p:nvSpPr>
            <p:cNvPr id="31" name="Rectangle 48"/>
            <p:cNvSpPr/>
            <p:nvPr/>
          </p:nvSpPr>
          <p:spPr>
            <a:xfrm>
              <a:off x="6213443" y="3937068"/>
              <a:ext cx="2049463" cy="79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US"/>
                <a:t>PROVIDERS OF SUSTAINABLE TOURISM SOLUTIONS, PRACTICES AND TECHNOLOGIES</a:t>
              </a:r>
            </a:p>
          </p:txBody>
        </p:sp>
        <p:sp>
          <p:nvSpPr>
            <p:cNvPr id="32" name="Rectangle 49"/>
            <p:cNvSpPr/>
            <p:nvPr/>
          </p:nvSpPr>
          <p:spPr>
            <a:xfrm>
              <a:off x="713994" y="3880332"/>
              <a:ext cx="2216060" cy="613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150"/>
                </a:spcAft>
              </a:pPr>
              <a:r>
                <a:rPr lang="en-US"/>
                <a:t>LOCAL AUTHORITIES AND OTHER GOVERNMENT ORGANISATIONS</a:t>
              </a:r>
            </a:p>
          </p:txBody>
        </p:sp>
        <p:sp>
          <p:nvSpPr>
            <p:cNvPr id="33" name="Rectangle 50"/>
            <p:cNvSpPr/>
            <p:nvPr/>
          </p:nvSpPr>
          <p:spPr>
            <a:xfrm>
              <a:off x="1786334" y="4979235"/>
              <a:ext cx="2216060" cy="429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150"/>
                </a:spcAft>
              </a:pPr>
              <a:r>
                <a:rPr lang="en-US"/>
                <a:t>LOCAL COMMUNITIES AND NEIGHBOURS</a:t>
              </a:r>
            </a:p>
          </p:txBody>
        </p:sp>
        <p:sp>
          <p:nvSpPr>
            <p:cNvPr id="34" name="Rectangle 51"/>
            <p:cNvSpPr/>
            <p:nvPr/>
          </p:nvSpPr>
          <p:spPr>
            <a:xfrm>
              <a:off x="1033834" y="2595714"/>
              <a:ext cx="1860530" cy="429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150"/>
                </a:spcAft>
              </a:pPr>
              <a:r>
                <a:rPr lang="en-US"/>
                <a:t>INVESTORS AND FINANCIERS</a:t>
              </a:r>
            </a:p>
          </p:txBody>
        </p:sp>
        <p:sp>
          <p:nvSpPr>
            <p:cNvPr id="35" name="Rectangle 52"/>
            <p:cNvSpPr/>
            <p:nvPr/>
          </p:nvSpPr>
          <p:spPr>
            <a:xfrm>
              <a:off x="6226108" y="2772691"/>
              <a:ext cx="2216060" cy="168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endParaRPr lang="en-US" sz="1050"/>
            </a:p>
          </p:txBody>
        </p:sp>
      </p:grpSp>
      <p:sp>
        <p:nvSpPr>
          <p:cNvPr id="36" name="Rectangle 47"/>
          <p:cNvSpPr/>
          <p:nvPr/>
        </p:nvSpPr>
        <p:spPr>
          <a:xfrm>
            <a:off x="8779795" y="2594705"/>
            <a:ext cx="333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en-US"/>
              <a:t>SUSTAINABILITY EXPERTS</a:t>
            </a:r>
          </a:p>
        </p:txBody>
      </p:sp>
      <p:sp>
        <p:nvSpPr>
          <p:cNvPr id="37" name="Freeform 119"/>
          <p:cNvSpPr>
            <a:spLocks noEditPoints="1"/>
          </p:cNvSpPr>
          <p:nvPr/>
        </p:nvSpPr>
        <p:spPr bwMode="auto">
          <a:xfrm>
            <a:off x="7667332" y="4390677"/>
            <a:ext cx="688654" cy="703747"/>
          </a:xfrm>
          <a:custGeom>
            <a:avLst/>
            <a:gdLst>
              <a:gd name="T0" fmla="*/ 501 w 678"/>
              <a:gd name="T1" fmla="*/ 691 h 691"/>
              <a:gd name="T2" fmla="*/ 496 w 678"/>
              <a:gd name="T3" fmla="*/ 688 h 691"/>
              <a:gd name="T4" fmla="*/ 388 w 678"/>
              <a:gd name="T5" fmla="*/ 579 h 691"/>
              <a:gd name="T6" fmla="*/ 91 w 678"/>
              <a:gd name="T7" fmla="*/ 507 h 691"/>
              <a:gd name="T8" fmla="*/ 6 w 678"/>
              <a:gd name="T9" fmla="*/ 277 h 691"/>
              <a:gd name="T10" fmla="*/ 8 w 678"/>
              <a:gd name="T11" fmla="*/ 273 h 691"/>
              <a:gd name="T12" fmla="*/ 30 w 678"/>
              <a:gd name="T13" fmla="*/ 251 h 691"/>
              <a:gd name="T14" fmla="*/ 40 w 678"/>
              <a:gd name="T15" fmla="*/ 251 h 691"/>
              <a:gd name="T16" fmla="*/ 143 w 678"/>
              <a:gd name="T17" fmla="*/ 353 h 691"/>
              <a:gd name="T18" fmla="*/ 309 w 678"/>
              <a:gd name="T19" fmla="*/ 309 h 691"/>
              <a:gd name="T20" fmla="*/ 353 w 678"/>
              <a:gd name="T21" fmla="*/ 143 h 691"/>
              <a:gd name="T22" fmla="*/ 251 w 678"/>
              <a:gd name="T23" fmla="*/ 40 h 691"/>
              <a:gd name="T24" fmla="*/ 249 w 678"/>
              <a:gd name="T25" fmla="*/ 35 h 691"/>
              <a:gd name="T26" fmla="*/ 251 w 678"/>
              <a:gd name="T27" fmla="*/ 30 h 691"/>
              <a:gd name="T28" fmla="*/ 273 w 678"/>
              <a:gd name="T29" fmla="*/ 8 h 691"/>
              <a:gd name="T30" fmla="*/ 277 w 678"/>
              <a:gd name="T31" fmla="*/ 6 h 691"/>
              <a:gd name="T32" fmla="*/ 507 w 678"/>
              <a:gd name="T33" fmla="*/ 91 h 691"/>
              <a:gd name="T34" fmla="*/ 579 w 678"/>
              <a:gd name="T35" fmla="*/ 388 h 691"/>
              <a:gd name="T36" fmla="*/ 675 w 678"/>
              <a:gd name="T37" fmla="*/ 484 h 691"/>
              <a:gd name="T38" fmla="*/ 675 w 678"/>
              <a:gd name="T39" fmla="*/ 494 h 691"/>
              <a:gd name="T40" fmla="*/ 665 w 678"/>
              <a:gd name="T41" fmla="*/ 494 h 691"/>
              <a:gd name="T42" fmla="*/ 566 w 678"/>
              <a:gd name="T43" fmla="*/ 394 h 691"/>
              <a:gd name="T44" fmla="*/ 565 w 678"/>
              <a:gd name="T45" fmla="*/ 387 h 691"/>
              <a:gd name="T46" fmla="*/ 497 w 678"/>
              <a:gd name="T47" fmla="*/ 101 h 691"/>
              <a:gd name="T48" fmla="*/ 281 w 678"/>
              <a:gd name="T49" fmla="*/ 20 h 691"/>
              <a:gd name="T50" fmla="*/ 266 w 678"/>
              <a:gd name="T51" fmla="*/ 35 h 691"/>
              <a:gd name="T52" fmla="*/ 366 w 678"/>
              <a:gd name="T53" fmla="*/ 136 h 691"/>
              <a:gd name="T54" fmla="*/ 368 w 678"/>
              <a:gd name="T55" fmla="*/ 143 h 691"/>
              <a:gd name="T56" fmla="*/ 321 w 678"/>
              <a:gd name="T57" fmla="*/ 316 h 691"/>
              <a:gd name="T58" fmla="*/ 316 w 678"/>
              <a:gd name="T59" fmla="*/ 321 h 691"/>
              <a:gd name="T60" fmla="*/ 143 w 678"/>
              <a:gd name="T61" fmla="*/ 368 h 691"/>
              <a:gd name="T62" fmla="*/ 136 w 678"/>
              <a:gd name="T63" fmla="*/ 366 h 691"/>
              <a:gd name="T64" fmla="*/ 35 w 678"/>
              <a:gd name="T65" fmla="*/ 266 h 691"/>
              <a:gd name="T66" fmla="*/ 20 w 678"/>
              <a:gd name="T67" fmla="*/ 281 h 691"/>
              <a:gd name="T68" fmla="*/ 101 w 678"/>
              <a:gd name="T69" fmla="*/ 497 h 691"/>
              <a:gd name="T70" fmla="*/ 387 w 678"/>
              <a:gd name="T71" fmla="*/ 565 h 691"/>
              <a:gd name="T72" fmla="*/ 394 w 678"/>
              <a:gd name="T73" fmla="*/ 566 h 691"/>
              <a:gd name="T74" fmla="*/ 506 w 678"/>
              <a:gd name="T75" fmla="*/ 679 h 691"/>
              <a:gd name="T76" fmla="*/ 506 w 678"/>
              <a:gd name="T77" fmla="*/ 688 h 691"/>
              <a:gd name="T78" fmla="*/ 501 w 678"/>
              <a:gd name="T79" fmla="*/ 691 h 691"/>
              <a:gd name="T80" fmla="*/ 156 w 678"/>
              <a:gd name="T81" fmla="*/ 313 h 691"/>
              <a:gd name="T82" fmla="*/ 151 w 678"/>
              <a:gd name="T83" fmla="*/ 311 h 691"/>
              <a:gd name="T84" fmla="*/ 64 w 678"/>
              <a:gd name="T85" fmla="*/ 224 h 691"/>
              <a:gd name="T86" fmla="*/ 62 w 678"/>
              <a:gd name="T87" fmla="*/ 217 h 691"/>
              <a:gd name="T88" fmla="*/ 94 w 678"/>
              <a:gd name="T89" fmla="*/ 99 h 691"/>
              <a:gd name="T90" fmla="*/ 99 w 678"/>
              <a:gd name="T91" fmla="*/ 94 h 691"/>
              <a:gd name="T92" fmla="*/ 217 w 678"/>
              <a:gd name="T93" fmla="*/ 62 h 691"/>
              <a:gd name="T94" fmla="*/ 224 w 678"/>
              <a:gd name="T95" fmla="*/ 64 h 691"/>
              <a:gd name="T96" fmla="*/ 311 w 678"/>
              <a:gd name="T97" fmla="*/ 151 h 691"/>
              <a:gd name="T98" fmla="*/ 313 w 678"/>
              <a:gd name="T99" fmla="*/ 157 h 691"/>
              <a:gd name="T100" fmla="*/ 281 w 678"/>
              <a:gd name="T101" fmla="*/ 276 h 691"/>
              <a:gd name="T102" fmla="*/ 276 w 678"/>
              <a:gd name="T103" fmla="*/ 281 h 691"/>
              <a:gd name="T104" fmla="*/ 157 w 678"/>
              <a:gd name="T105" fmla="*/ 313 h 691"/>
              <a:gd name="T106" fmla="*/ 156 w 678"/>
              <a:gd name="T107" fmla="*/ 313 h 691"/>
              <a:gd name="T108" fmla="*/ 77 w 678"/>
              <a:gd name="T109" fmla="*/ 217 h 691"/>
              <a:gd name="T110" fmla="*/ 158 w 678"/>
              <a:gd name="T111" fmla="*/ 298 h 691"/>
              <a:gd name="T112" fmla="*/ 268 w 678"/>
              <a:gd name="T113" fmla="*/ 268 h 691"/>
              <a:gd name="T114" fmla="*/ 298 w 678"/>
              <a:gd name="T115" fmla="*/ 158 h 691"/>
              <a:gd name="T116" fmla="*/ 217 w 678"/>
              <a:gd name="T117" fmla="*/ 76 h 691"/>
              <a:gd name="T118" fmla="*/ 106 w 678"/>
              <a:gd name="T119" fmla="*/ 106 h 691"/>
              <a:gd name="T120" fmla="*/ 77 w 678"/>
              <a:gd name="T121" fmla="*/ 217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8" h="691">
                <a:moveTo>
                  <a:pt x="501" y="691"/>
                </a:moveTo>
                <a:cubicBezTo>
                  <a:pt x="500" y="691"/>
                  <a:pt x="498" y="690"/>
                  <a:pt x="496" y="688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3" y="612"/>
                  <a:pt x="170" y="585"/>
                  <a:pt x="91" y="507"/>
                </a:cubicBezTo>
                <a:cubicBezTo>
                  <a:pt x="31" y="446"/>
                  <a:pt x="0" y="363"/>
                  <a:pt x="6" y="277"/>
                </a:cubicBezTo>
                <a:cubicBezTo>
                  <a:pt x="6" y="276"/>
                  <a:pt x="7" y="274"/>
                  <a:pt x="8" y="273"/>
                </a:cubicBezTo>
                <a:cubicBezTo>
                  <a:pt x="30" y="251"/>
                  <a:pt x="30" y="251"/>
                  <a:pt x="30" y="251"/>
                </a:cubicBezTo>
                <a:cubicBezTo>
                  <a:pt x="33" y="248"/>
                  <a:pt x="38" y="248"/>
                  <a:pt x="40" y="251"/>
                </a:cubicBezTo>
                <a:cubicBezTo>
                  <a:pt x="143" y="353"/>
                  <a:pt x="143" y="353"/>
                  <a:pt x="143" y="353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353" y="143"/>
                  <a:pt x="353" y="143"/>
                  <a:pt x="353" y="143"/>
                </a:cubicBezTo>
                <a:cubicBezTo>
                  <a:pt x="251" y="40"/>
                  <a:pt x="251" y="40"/>
                  <a:pt x="251" y="40"/>
                </a:cubicBezTo>
                <a:cubicBezTo>
                  <a:pt x="250" y="39"/>
                  <a:pt x="249" y="37"/>
                  <a:pt x="249" y="35"/>
                </a:cubicBezTo>
                <a:cubicBezTo>
                  <a:pt x="249" y="33"/>
                  <a:pt x="250" y="32"/>
                  <a:pt x="251" y="30"/>
                </a:cubicBezTo>
                <a:cubicBezTo>
                  <a:pt x="273" y="8"/>
                  <a:pt x="273" y="8"/>
                  <a:pt x="273" y="8"/>
                </a:cubicBezTo>
                <a:cubicBezTo>
                  <a:pt x="274" y="7"/>
                  <a:pt x="276" y="6"/>
                  <a:pt x="277" y="6"/>
                </a:cubicBezTo>
                <a:cubicBezTo>
                  <a:pt x="363" y="0"/>
                  <a:pt x="446" y="31"/>
                  <a:pt x="507" y="91"/>
                </a:cubicBezTo>
                <a:cubicBezTo>
                  <a:pt x="585" y="169"/>
                  <a:pt x="613" y="283"/>
                  <a:pt x="579" y="388"/>
                </a:cubicBezTo>
                <a:cubicBezTo>
                  <a:pt x="675" y="484"/>
                  <a:pt x="675" y="484"/>
                  <a:pt x="675" y="484"/>
                </a:cubicBezTo>
                <a:cubicBezTo>
                  <a:pt x="678" y="486"/>
                  <a:pt x="678" y="491"/>
                  <a:pt x="675" y="494"/>
                </a:cubicBezTo>
                <a:cubicBezTo>
                  <a:pt x="673" y="496"/>
                  <a:pt x="668" y="496"/>
                  <a:pt x="665" y="494"/>
                </a:cubicBezTo>
                <a:cubicBezTo>
                  <a:pt x="566" y="394"/>
                  <a:pt x="566" y="394"/>
                  <a:pt x="566" y="394"/>
                </a:cubicBezTo>
                <a:cubicBezTo>
                  <a:pt x="565" y="393"/>
                  <a:pt x="564" y="390"/>
                  <a:pt x="565" y="387"/>
                </a:cubicBezTo>
                <a:cubicBezTo>
                  <a:pt x="598" y="286"/>
                  <a:pt x="572" y="177"/>
                  <a:pt x="497" y="101"/>
                </a:cubicBezTo>
                <a:cubicBezTo>
                  <a:pt x="440" y="44"/>
                  <a:pt x="361" y="15"/>
                  <a:pt x="281" y="20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366" y="136"/>
                  <a:pt x="366" y="136"/>
                  <a:pt x="366" y="136"/>
                </a:cubicBezTo>
                <a:cubicBezTo>
                  <a:pt x="368" y="138"/>
                  <a:pt x="369" y="140"/>
                  <a:pt x="368" y="143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21" y="319"/>
                  <a:pt x="319" y="321"/>
                  <a:pt x="316" y="321"/>
                </a:cubicBezTo>
                <a:cubicBezTo>
                  <a:pt x="143" y="368"/>
                  <a:pt x="143" y="368"/>
                  <a:pt x="143" y="368"/>
                </a:cubicBezTo>
                <a:cubicBezTo>
                  <a:pt x="140" y="369"/>
                  <a:pt x="138" y="368"/>
                  <a:pt x="136" y="366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20" y="281"/>
                  <a:pt x="20" y="281"/>
                  <a:pt x="20" y="281"/>
                </a:cubicBezTo>
                <a:cubicBezTo>
                  <a:pt x="15" y="361"/>
                  <a:pt x="44" y="440"/>
                  <a:pt x="101" y="497"/>
                </a:cubicBezTo>
                <a:cubicBezTo>
                  <a:pt x="177" y="572"/>
                  <a:pt x="286" y="598"/>
                  <a:pt x="387" y="565"/>
                </a:cubicBezTo>
                <a:cubicBezTo>
                  <a:pt x="390" y="564"/>
                  <a:pt x="393" y="565"/>
                  <a:pt x="394" y="566"/>
                </a:cubicBezTo>
                <a:cubicBezTo>
                  <a:pt x="506" y="679"/>
                  <a:pt x="506" y="679"/>
                  <a:pt x="506" y="679"/>
                </a:cubicBezTo>
                <a:cubicBezTo>
                  <a:pt x="509" y="681"/>
                  <a:pt x="509" y="686"/>
                  <a:pt x="506" y="688"/>
                </a:cubicBezTo>
                <a:cubicBezTo>
                  <a:pt x="505" y="690"/>
                  <a:pt x="503" y="691"/>
                  <a:pt x="501" y="691"/>
                </a:cubicBezTo>
                <a:close/>
                <a:moveTo>
                  <a:pt x="156" y="313"/>
                </a:moveTo>
                <a:cubicBezTo>
                  <a:pt x="154" y="313"/>
                  <a:pt x="152" y="312"/>
                  <a:pt x="151" y="311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62" y="222"/>
                  <a:pt x="61" y="220"/>
                  <a:pt x="62" y="217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6"/>
                  <a:pt x="96" y="94"/>
                  <a:pt x="99" y="94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20" y="61"/>
                  <a:pt x="222" y="62"/>
                  <a:pt x="224" y="64"/>
                </a:cubicBezTo>
                <a:cubicBezTo>
                  <a:pt x="311" y="151"/>
                  <a:pt x="311" y="151"/>
                  <a:pt x="311" y="151"/>
                </a:cubicBezTo>
                <a:cubicBezTo>
                  <a:pt x="313" y="152"/>
                  <a:pt x="313" y="155"/>
                  <a:pt x="313" y="157"/>
                </a:cubicBezTo>
                <a:cubicBezTo>
                  <a:pt x="281" y="276"/>
                  <a:pt x="281" y="276"/>
                  <a:pt x="281" y="276"/>
                </a:cubicBezTo>
                <a:cubicBezTo>
                  <a:pt x="280" y="278"/>
                  <a:pt x="278" y="280"/>
                  <a:pt x="276" y="281"/>
                </a:cubicBezTo>
                <a:cubicBezTo>
                  <a:pt x="157" y="313"/>
                  <a:pt x="157" y="313"/>
                  <a:pt x="157" y="313"/>
                </a:cubicBezTo>
                <a:cubicBezTo>
                  <a:pt x="157" y="313"/>
                  <a:pt x="156" y="313"/>
                  <a:pt x="156" y="313"/>
                </a:cubicBezTo>
                <a:close/>
                <a:moveTo>
                  <a:pt x="77" y="217"/>
                </a:moveTo>
                <a:cubicBezTo>
                  <a:pt x="158" y="298"/>
                  <a:pt x="158" y="298"/>
                  <a:pt x="158" y="298"/>
                </a:cubicBezTo>
                <a:cubicBezTo>
                  <a:pt x="268" y="268"/>
                  <a:pt x="268" y="268"/>
                  <a:pt x="268" y="268"/>
                </a:cubicBezTo>
                <a:cubicBezTo>
                  <a:pt x="298" y="158"/>
                  <a:pt x="298" y="158"/>
                  <a:pt x="298" y="158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106" y="106"/>
                  <a:pt x="106" y="106"/>
                  <a:pt x="106" y="106"/>
                </a:cubicBezTo>
                <a:lnTo>
                  <a:pt x="77" y="2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8" name="Freeform 82"/>
          <p:cNvSpPr>
            <a:spLocks noEditPoints="1"/>
          </p:cNvSpPr>
          <p:nvPr/>
        </p:nvSpPr>
        <p:spPr bwMode="auto">
          <a:xfrm>
            <a:off x="4185089" y="4408375"/>
            <a:ext cx="773046" cy="653717"/>
          </a:xfrm>
          <a:custGeom>
            <a:avLst/>
            <a:gdLst>
              <a:gd name="T0" fmla="*/ 661 w 689"/>
              <a:gd name="T1" fmla="*/ 516 h 582"/>
              <a:gd name="T2" fmla="*/ 654 w 689"/>
              <a:gd name="T3" fmla="*/ 488 h 582"/>
              <a:gd name="T4" fmla="*/ 609 w 689"/>
              <a:gd name="T5" fmla="*/ 183 h 582"/>
              <a:gd name="T6" fmla="*/ 660 w 689"/>
              <a:gd name="T7" fmla="*/ 176 h 582"/>
              <a:gd name="T8" fmla="*/ 656 w 689"/>
              <a:gd name="T9" fmla="*/ 142 h 582"/>
              <a:gd name="T10" fmla="*/ 339 w 689"/>
              <a:gd name="T11" fmla="*/ 1 h 582"/>
              <a:gd name="T12" fmla="*/ 26 w 689"/>
              <a:gd name="T13" fmla="*/ 149 h 582"/>
              <a:gd name="T14" fmla="*/ 33 w 689"/>
              <a:gd name="T15" fmla="*/ 183 h 582"/>
              <a:gd name="T16" fmla="*/ 80 w 689"/>
              <a:gd name="T17" fmla="*/ 488 h 582"/>
              <a:gd name="T18" fmla="*/ 25 w 689"/>
              <a:gd name="T19" fmla="*/ 495 h 582"/>
              <a:gd name="T20" fmla="*/ 7 w 689"/>
              <a:gd name="T21" fmla="*/ 516 h 582"/>
              <a:gd name="T22" fmla="*/ 0 w 689"/>
              <a:gd name="T23" fmla="*/ 575 h 582"/>
              <a:gd name="T24" fmla="*/ 682 w 689"/>
              <a:gd name="T25" fmla="*/ 582 h 582"/>
              <a:gd name="T26" fmla="*/ 689 w 689"/>
              <a:gd name="T27" fmla="*/ 523 h 582"/>
              <a:gd name="T28" fmla="*/ 595 w 689"/>
              <a:gd name="T29" fmla="*/ 488 h 582"/>
              <a:gd name="T30" fmla="*/ 526 w 689"/>
              <a:gd name="T31" fmla="*/ 183 h 582"/>
              <a:gd name="T32" fmla="*/ 595 w 689"/>
              <a:gd name="T33" fmla="*/ 488 h 582"/>
              <a:gd name="T34" fmla="*/ 392 w 689"/>
              <a:gd name="T35" fmla="*/ 183 h 582"/>
              <a:gd name="T36" fmla="*/ 512 w 689"/>
              <a:gd name="T37" fmla="*/ 488 h 582"/>
              <a:gd name="T38" fmla="*/ 308 w 689"/>
              <a:gd name="T39" fmla="*/ 488 h 582"/>
              <a:gd name="T40" fmla="*/ 378 w 689"/>
              <a:gd name="T41" fmla="*/ 183 h 582"/>
              <a:gd name="T42" fmla="*/ 308 w 689"/>
              <a:gd name="T43" fmla="*/ 488 h 582"/>
              <a:gd name="T44" fmla="*/ 178 w 689"/>
              <a:gd name="T45" fmla="*/ 183 h 582"/>
              <a:gd name="T46" fmla="*/ 294 w 689"/>
              <a:gd name="T47" fmla="*/ 488 h 582"/>
              <a:gd name="T48" fmla="*/ 40 w 689"/>
              <a:gd name="T49" fmla="*/ 153 h 582"/>
              <a:gd name="T50" fmla="*/ 646 w 689"/>
              <a:gd name="T51" fmla="*/ 153 h 582"/>
              <a:gd name="T52" fmla="*/ 40 w 689"/>
              <a:gd name="T53" fmla="*/ 169 h 582"/>
              <a:gd name="T54" fmla="*/ 94 w 689"/>
              <a:gd name="T55" fmla="*/ 183 h 582"/>
              <a:gd name="T56" fmla="*/ 164 w 689"/>
              <a:gd name="T57" fmla="*/ 488 h 582"/>
              <a:gd name="T58" fmla="*/ 94 w 689"/>
              <a:gd name="T59" fmla="*/ 183 h 582"/>
              <a:gd name="T60" fmla="*/ 14 w 689"/>
              <a:gd name="T61" fmla="*/ 568 h 582"/>
              <a:gd name="T62" fmla="*/ 32 w 689"/>
              <a:gd name="T63" fmla="*/ 530 h 582"/>
              <a:gd name="T64" fmla="*/ 39 w 689"/>
              <a:gd name="T65" fmla="*/ 502 h 582"/>
              <a:gd name="T66" fmla="*/ 647 w 689"/>
              <a:gd name="T67" fmla="*/ 523 h 582"/>
              <a:gd name="T68" fmla="*/ 675 w 689"/>
              <a:gd name="T69" fmla="*/ 53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9" h="582">
                <a:moveTo>
                  <a:pt x="682" y="516"/>
                </a:moveTo>
                <a:cubicBezTo>
                  <a:pt x="661" y="516"/>
                  <a:pt x="661" y="516"/>
                  <a:pt x="661" y="516"/>
                </a:cubicBezTo>
                <a:cubicBezTo>
                  <a:pt x="661" y="495"/>
                  <a:pt x="661" y="495"/>
                  <a:pt x="661" y="495"/>
                </a:cubicBezTo>
                <a:cubicBezTo>
                  <a:pt x="661" y="491"/>
                  <a:pt x="658" y="488"/>
                  <a:pt x="654" y="488"/>
                </a:cubicBezTo>
                <a:cubicBezTo>
                  <a:pt x="609" y="488"/>
                  <a:pt x="609" y="488"/>
                  <a:pt x="609" y="488"/>
                </a:cubicBezTo>
                <a:cubicBezTo>
                  <a:pt x="609" y="183"/>
                  <a:pt x="609" y="183"/>
                  <a:pt x="609" y="183"/>
                </a:cubicBezTo>
                <a:cubicBezTo>
                  <a:pt x="653" y="183"/>
                  <a:pt x="653" y="183"/>
                  <a:pt x="653" y="183"/>
                </a:cubicBezTo>
                <a:cubicBezTo>
                  <a:pt x="657" y="183"/>
                  <a:pt x="660" y="180"/>
                  <a:pt x="660" y="176"/>
                </a:cubicBezTo>
                <a:cubicBezTo>
                  <a:pt x="660" y="149"/>
                  <a:pt x="660" y="149"/>
                  <a:pt x="660" y="149"/>
                </a:cubicBezTo>
                <a:cubicBezTo>
                  <a:pt x="660" y="146"/>
                  <a:pt x="658" y="143"/>
                  <a:pt x="656" y="142"/>
                </a:cubicBezTo>
                <a:cubicBezTo>
                  <a:pt x="345" y="1"/>
                  <a:pt x="345" y="1"/>
                  <a:pt x="345" y="1"/>
                </a:cubicBezTo>
                <a:cubicBezTo>
                  <a:pt x="343" y="0"/>
                  <a:pt x="341" y="0"/>
                  <a:pt x="339" y="1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27" y="143"/>
                  <a:pt x="26" y="146"/>
                  <a:pt x="26" y="149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6" y="180"/>
                  <a:pt x="29" y="183"/>
                  <a:pt x="33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0" y="488"/>
                  <a:pt x="80" y="488"/>
                  <a:pt x="80" y="488"/>
                </a:cubicBezTo>
                <a:cubicBezTo>
                  <a:pt x="32" y="488"/>
                  <a:pt x="32" y="488"/>
                  <a:pt x="32" y="488"/>
                </a:cubicBezTo>
                <a:cubicBezTo>
                  <a:pt x="28" y="488"/>
                  <a:pt x="25" y="491"/>
                  <a:pt x="25" y="495"/>
                </a:cubicBezTo>
                <a:cubicBezTo>
                  <a:pt x="25" y="516"/>
                  <a:pt x="25" y="516"/>
                  <a:pt x="25" y="516"/>
                </a:cubicBezTo>
                <a:cubicBezTo>
                  <a:pt x="7" y="516"/>
                  <a:pt x="7" y="516"/>
                  <a:pt x="7" y="516"/>
                </a:cubicBezTo>
                <a:cubicBezTo>
                  <a:pt x="3" y="516"/>
                  <a:pt x="0" y="520"/>
                  <a:pt x="0" y="523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579"/>
                  <a:pt x="3" y="582"/>
                  <a:pt x="7" y="582"/>
                </a:cubicBezTo>
                <a:cubicBezTo>
                  <a:pt x="682" y="582"/>
                  <a:pt x="682" y="582"/>
                  <a:pt x="682" y="582"/>
                </a:cubicBezTo>
                <a:cubicBezTo>
                  <a:pt x="686" y="582"/>
                  <a:pt x="689" y="579"/>
                  <a:pt x="689" y="575"/>
                </a:cubicBezTo>
                <a:cubicBezTo>
                  <a:pt x="689" y="523"/>
                  <a:pt x="689" y="523"/>
                  <a:pt x="689" y="523"/>
                </a:cubicBezTo>
                <a:cubicBezTo>
                  <a:pt x="689" y="520"/>
                  <a:pt x="686" y="516"/>
                  <a:pt x="682" y="516"/>
                </a:cubicBezTo>
                <a:close/>
                <a:moveTo>
                  <a:pt x="595" y="488"/>
                </a:moveTo>
                <a:cubicBezTo>
                  <a:pt x="526" y="488"/>
                  <a:pt x="526" y="488"/>
                  <a:pt x="526" y="488"/>
                </a:cubicBezTo>
                <a:cubicBezTo>
                  <a:pt x="526" y="183"/>
                  <a:pt x="526" y="183"/>
                  <a:pt x="526" y="183"/>
                </a:cubicBezTo>
                <a:cubicBezTo>
                  <a:pt x="595" y="183"/>
                  <a:pt x="595" y="183"/>
                  <a:pt x="595" y="183"/>
                </a:cubicBezTo>
                <a:lnTo>
                  <a:pt x="595" y="488"/>
                </a:lnTo>
                <a:close/>
                <a:moveTo>
                  <a:pt x="392" y="488"/>
                </a:moveTo>
                <a:cubicBezTo>
                  <a:pt x="392" y="183"/>
                  <a:pt x="392" y="183"/>
                  <a:pt x="392" y="183"/>
                </a:cubicBezTo>
                <a:cubicBezTo>
                  <a:pt x="512" y="183"/>
                  <a:pt x="512" y="183"/>
                  <a:pt x="512" y="183"/>
                </a:cubicBezTo>
                <a:cubicBezTo>
                  <a:pt x="512" y="488"/>
                  <a:pt x="512" y="488"/>
                  <a:pt x="512" y="488"/>
                </a:cubicBezTo>
                <a:lnTo>
                  <a:pt x="392" y="488"/>
                </a:lnTo>
                <a:close/>
                <a:moveTo>
                  <a:pt x="308" y="488"/>
                </a:moveTo>
                <a:cubicBezTo>
                  <a:pt x="308" y="183"/>
                  <a:pt x="308" y="183"/>
                  <a:pt x="308" y="183"/>
                </a:cubicBezTo>
                <a:cubicBezTo>
                  <a:pt x="378" y="183"/>
                  <a:pt x="378" y="183"/>
                  <a:pt x="378" y="183"/>
                </a:cubicBezTo>
                <a:cubicBezTo>
                  <a:pt x="378" y="488"/>
                  <a:pt x="378" y="488"/>
                  <a:pt x="378" y="488"/>
                </a:cubicBezTo>
                <a:lnTo>
                  <a:pt x="308" y="488"/>
                </a:lnTo>
                <a:close/>
                <a:moveTo>
                  <a:pt x="178" y="488"/>
                </a:moveTo>
                <a:cubicBezTo>
                  <a:pt x="178" y="183"/>
                  <a:pt x="178" y="183"/>
                  <a:pt x="178" y="183"/>
                </a:cubicBezTo>
                <a:cubicBezTo>
                  <a:pt x="294" y="183"/>
                  <a:pt x="294" y="183"/>
                  <a:pt x="294" y="183"/>
                </a:cubicBezTo>
                <a:cubicBezTo>
                  <a:pt x="294" y="488"/>
                  <a:pt x="294" y="488"/>
                  <a:pt x="294" y="488"/>
                </a:cubicBezTo>
                <a:lnTo>
                  <a:pt x="178" y="488"/>
                </a:lnTo>
                <a:close/>
                <a:moveTo>
                  <a:pt x="40" y="153"/>
                </a:moveTo>
                <a:cubicBezTo>
                  <a:pt x="342" y="15"/>
                  <a:pt x="342" y="15"/>
                  <a:pt x="342" y="15"/>
                </a:cubicBezTo>
                <a:cubicBezTo>
                  <a:pt x="646" y="153"/>
                  <a:pt x="646" y="153"/>
                  <a:pt x="646" y="153"/>
                </a:cubicBezTo>
                <a:cubicBezTo>
                  <a:pt x="646" y="169"/>
                  <a:pt x="646" y="169"/>
                  <a:pt x="646" y="169"/>
                </a:cubicBezTo>
                <a:cubicBezTo>
                  <a:pt x="40" y="169"/>
                  <a:pt x="40" y="169"/>
                  <a:pt x="40" y="169"/>
                </a:cubicBezTo>
                <a:lnTo>
                  <a:pt x="40" y="153"/>
                </a:lnTo>
                <a:close/>
                <a:moveTo>
                  <a:pt x="94" y="183"/>
                </a:moveTo>
                <a:cubicBezTo>
                  <a:pt x="164" y="183"/>
                  <a:pt x="164" y="183"/>
                  <a:pt x="164" y="183"/>
                </a:cubicBezTo>
                <a:cubicBezTo>
                  <a:pt x="164" y="488"/>
                  <a:pt x="164" y="488"/>
                  <a:pt x="164" y="488"/>
                </a:cubicBezTo>
                <a:cubicBezTo>
                  <a:pt x="94" y="488"/>
                  <a:pt x="94" y="488"/>
                  <a:pt x="94" y="488"/>
                </a:cubicBezTo>
                <a:lnTo>
                  <a:pt x="94" y="183"/>
                </a:lnTo>
                <a:close/>
                <a:moveTo>
                  <a:pt x="675" y="568"/>
                </a:moveTo>
                <a:cubicBezTo>
                  <a:pt x="14" y="568"/>
                  <a:pt x="14" y="568"/>
                  <a:pt x="14" y="568"/>
                </a:cubicBezTo>
                <a:cubicBezTo>
                  <a:pt x="14" y="530"/>
                  <a:pt x="14" y="530"/>
                  <a:pt x="14" y="530"/>
                </a:cubicBezTo>
                <a:cubicBezTo>
                  <a:pt x="32" y="530"/>
                  <a:pt x="32" y="530"/>
                  <a:pt x="32" y="530"/>
                </a:cubicBezTo>
                <a:cubicBezTo>
                  <a:pt x="36" y="530"/>
                  <a:pt x="39" y="527"/>
                  <a:pt x="39" y="523"/>
                </a:cubicBezTo>
                <a:cubicBezTo>
                  <a:pt x="39" y="502"/>
                  <a:pt x="39" y="502"/>
                  <a:pt x="39" y="502"/>
                </a:cubicBezTo>
                <a:cubicBezTo>
                  <a:pt x="647" y="502"/>
                  <a:pt x="647" y="502"/>
                  <a:pt x="647" y="502"/>
                </a:cubicBezTo>
                <a:cubicBezTo>
                  <a:pt x="647" y="523"/>
                  <a:pt x="647" y="523"/>
                  <a:pt x="647" y="523"/>
                </a:cubicBezTo>
                <a:cubicBezTo>
                  <a:pt x="647" y="527"/>
                  <a:pt x="650" y="530"/>
                  <a:pt x="654" y="530"/>
                </a:cubicBezTo>
                <a:cubicBezTo>
                  <a:pt x="675" y="530"/>
                  <a:pt x="675" y="530"/>
                  <a:pt x="675" y="530"/>
                </a:cubicBezTo>
                <a:lnTo>
                  <a:pt x="675" y="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Freeform 110"/>
          <p:cNvSpPr>
            <a:spLocks noEditPoints="1"/>
          </p:cNvSpPr>
          <p:nvPr/>
        </p:nvSpPr>
        <p:spPr bwMode="auto">
          <a:xfrm>
            <a:off x="4234461" y="2365523"/>
            <a:ext cx="677401" cy="758851"/>
          </a:xfrm>
          <a:custGeom>
            <a:avLst/>
            <a:gdLst>
              <a:gd name="T0" fmla="*/ 196 w 577"/>
              <a:gd name="T1" fmla="*/ 432 h 646"/>
              <a:gd name="T2" fmla="*/ 292 w 577"/>
              <a:gd name="T3" fmla="*/ 304 h 646"/>
              <a:gd name="T4" fmla="*/ 361 w 577"/>
              <a:gd name="T5" fmla="*/ 355 h 646"/>
              <a:gd name="T6" fmla="*/ 292 w 577"/>
              <a:gd name="T7" fmla="*/ 318 h 646"/>
              <a:gd name="T8" fmla="*/ 210 w 577"/>
              <a:gd name="T9" fmla="*/ 432 h 646"/>
              <a:gd name="T10" fmla="*/ 351 w 577"/>
              <a:gd name="T11" fmla="*/ 511 h 646"/>
              <a:gd name="T12" fmla="*/ 363 w 577"/>
              <a:gd name="T13" fmla="*/ 519 h 646"/>
              <a:gd name="T14" fmla="*/ 299 w 577"/>
              <a:gd name="T15" fmla="*/ 406 h 646"/>
              <a:gd name="T16" fmla="*/ 169 w 577"/>
              <a:gd name="T17" fmla="*/ 399 h 646"/>
              <a:gd name="T18" fmla="*/ 169 w 577"/>
              <a:gd name="T19" fmla="*/ 413 h 646"/>
              <a:gd name="T20" fmla="*/ 299 w 577"/>
              <a:gd name="T21" fmla="*/ 406 h 646"/>
              <a:gd name="T22" fmla="*/ 299 w 577"/>
              <a:gd name="T23" fmla="*/ 460 h 646"/>
              <a:gd name="T24" fmla="*/ 169 w 577"/>
              <a:gd name="T25" fmla="*/ 453 h 646"/>
              <a:gd name="T26" fmla="*/ 169 w 577"/>
              <a:gd name="T27" fmla="*/ 467 h 646"/>
              <a:gd name="T28" fmla="*/ 364 w 577"/>
              <a:gd name="T29" fmla="*/ 219 h 646"/>
              <a:gd name="T30" fmla="*/ 350 w 577"/>
              <a:gd name="T31" fmla="*/ 216 h 646"/>
              <a:gd name="T32" fmla="*/ 226 w 577"/>
              <a:gd name="T33" fmla="*/ 216 h 646"/>
              <a:gd name="T34" fmla="*/ 213 w 577"/>
              <a:gd name="T35" fmla="*/ 219 h 646"/>
              <a:gd name="T36" fmla="*/ 364 w 577"/>
              <a:gd name="T37" fmla="*/ 219 h 646"/>
              <a:gd name="T38" fmla="*/ 364 w 577"/>
              <a:gd name="T39" fmla="*/ 213 h 646"/>
              <a:gd name="T40" fmla="*/ 447 w 577"/>
              <a:gd name="T41" fmla="*/ 80 h 646"/>
              <a:gd name="T42" fmla="*/ 430 w 577"/>
              <a:gd name="T43" fmla="*/ 37 h 646"/>
              <a:gd name="T44" fmla="*/ 377 w 577"/>
              <a:gd name="T45" fmla="*/ 51 h 646"/>
              <a:gd name="T46" fmla="*/ 341 w 577"/>
              <a:gd name="T47" fmla="*/ 28 h 646"/>
              <a:gd name="T48" fmla="*/ 236 w 577"/>
              <a:gd name="T49" fmla="*/ 28 h 646"/>
              <a:gd name="T50" fmla="*/ 200 w 577"/>
              <a:gd name="T51" fmla="*/ 51 h 646"/>
              <a:gd name="T52" fmla="*/ 185 w 577"/>
              <a:gd name="T53" fmla="*/ 47 h 646"/>
              <a:gd name="T54" fmla="*/ 119 w 577"/>
              <a:gd name="T55" fmla="*/ 51 h 646"/>
              <a:gd name="T56" fmla="*/ 134 w 577"/>
              <a:gd name="T57" fmla="*/ 83 h 646"/>
              <a:gd name="T58" fmla="*/ 0 w 577"/>
              <a:gd name="T59" fmla="*/ 462 h 646"/>
              <a:gd name="T60" fmla="*/ 577 w 577"/>
              <a:gd name="T61" fmla="*/ 462 h 646"/>
              <a:gd name="T62" fmla="*/ 200 w 577"/>
              <a:gd name="T63" fmla="*/ 65 h 646"/>
              <a:gd name="T64" fmla="*/ 243 w 577"/>
              <a:gd name="T65" fmla="*/ 41 h 646"/>
              <a:gd name="T66" fmla="*/ 288 w 577"/>
              <a:gd name="T67" fmla="*/ 14 h 646"/>
              <a:gd name="T68" fmla="*/ 334 w 577"/>
              <a:gd name="T69" fmla="*/ 41 h 646"/>
              <a:gd name="T70" fmla="*/ 398 w 577"/>
              <a:gd name="T71" fmla="*/ 59 h 646"/>
              <a:gd name="T72" fmla="*/ 445 w 577"/>
              <a:gd name="T73" fmla="*/ 56 h 646"/>
              <a:gd name="T74" fmla="*/ 435 w 577"/>
              <a:gd name="T75" fmla="*/ 72 h 646"/>
              <a:gd name="T76" fmla="*/ 355 w 577"/>
              <a:gd name="T77" fmla="*/ 224 h 646"/>
              <a:gd name="T78" fmla="*/ 288 w 577"/>
              <a:gd name="T79" fmla="*/ 632 h 646"/>
              <a:gd name="T80" fmla="*/ 222 w 577"/>
              <a:gd name="T81" fmla="*/ 224 h 646"/>
              <a:gd name="T82" fmla="*/ 142 w 577"/>
              <a:gd name="T83" fmla="*/ 72 h 646"/>
              <a:gd name="T84" fmla="*/ 132 w 577"/>
              <a:gd name="T85" fmla="*/ 56 h 646"/>
              <a:gd name="T86" fmla="*/ 179 w 577"/>
              <a:gd name="T87" fmla="*/ 59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7" h="646">
                <a:moveTo>
                  <a:pt x="292" y="561"/>
                </a:moveTo>
                <a:cubicBezTo>
                  <a:pt x="233" y="561"/>
                  <a:pt x="196" y="510"/>
                  <a:pt x="196" y="432"/>
                </a:cubicBezTo>
                <a:cubicBezTo>
                  <a:pt x="196" y="395"/>
                  <a:pt x="204" y="363"/>
                  <a:pt x="221" y="340"/>
                </a:cubicBezTo>
                <a:cubicBezTo>
                  <a:pt x="238" y="316"/>
                  <a:pt x="263" y="304"/>
                  <a:pt x="292" y="304"/>
                </a:cubicBezTo>
                <a:cubicBezTo>
                  <a:pt x="320" y="304"/>
                  <a:pt x="344" y="317"/>
                  <a:pt x="363" y="345"/>
                </a:cubicBezTo>
                <a:cubicBezTo>
                  <a:pt x="365" y="348"/>
                  <a:pt x="364" y="353"/>
                  <a:pt x="361" y="355"/>
                </a:cubicBezTo>
                <a:cubicBezTo>
                  <a:pt x="358" y="357"/>
                  <a:pt x="354" y="356"/>
                  <a:pt x="351" y="353"/>
                </a:cubicBezTo>
                <a:cubicBezTo>
                  <a:pt x="335" y="329"/>
                  <a:pt x="316" y="318"/>
                  <a:pt x="292" y="318"/>
                </a:cubicBezTo>
                <a:cubicBezTo>
                  <a:pt x="267" y="318"/>
                  <a:pt x="247" y="328"/>
                  <a:pt x="232" y="348"/>
                </a:cubicBezTo>
                <a:cubicBezTo>
                  <a:pt x="218" y="369"/>
                  <a:pt x="210" y="398"/>
                  <a:pt x="210" y="432"/>
                </a:cubicBezTo>
                <a:cubicBezTo>
                  <a:pt x="210" y="502"/>
                  <a:pt x="242" y="547"/>
                  <a:pt x="292" y="547"/>
                </a:cubicBezTo>
                <a:cubicBezTo>
                  <a:pt x="316" y="547"/>
                  <a:pt x="335" y="535"/>
                  <a:pt x="351" y="511"/>
                </a:cubicBezTo>
                <a:cubicBezTo>
                  <a:pt x="354" y="508"/>
                  <a:pt x="358" y="507"/>
                  <a:pt x="361" y="509"/>
                </a:cubicBezTo>
                <a:cubicBezTo>
                  <a:pt x="364" y="512"/>
                  <a:pt x="365" y="516"/>
                  <a:pt x="363" y="519"/>
                </a:cubicBezTo>
                <a:cubicBezTo>
                  <a:pt x="344" y="547"/>
                  <a:pt x="320" y="561"/>
                  <a:pt x="292" y="561"/>
                </a:cubicBezTo>
                <a:close/>
                <a:moveTo>
                  <a:pt x="299" y="406"/>
                </a:moveTo>
                <a:cubicBezTo>
                  <a:pt x="299" y="402"/>
                  <a:pt x="296" y="399"/>
                  <a:pt x="292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5" y="399"/>
                  <a:pt x="162" y="402"/>
                  <a:pt x="162" y="406"/>
                </a:cubicBezTo>
                <a:cubicBezTo>
                  <a:pt x="162" y="410"/>
                  <a:pt x="165" y="413"/>
                  <a:pt x="169" y="413"/>
                </a:cubicBezTo>
                <a:cubicBezTo>
                  <a:pt x="292" y="413"/>
                  <a:pt x="292" y="413"/>
                  <a:pt x="292" y="413"/>
                </a:cubicBezTo>
                <a:cubicBezTo>
                  <a:pt x="296" y="413"/>
                  <a:pt x="299" y="410"/>
                  <a:pt x="299" y="406"/>
                </a:cubicBezTo>
                <a:close/>
                <a:moveTo>
                  <a:pt x="292" y="467"/>
                </a:moveTo>
                <a:cubicBezTo>
                  <a:pt x="296" y="467"/>
                  <a:pt x="299" y="464"/>
                  <a:pt x="299" y="460"/>
                </a:cubicBezTo>
                <a:cubicBezTo>
                  <a:pt x="299" y="456"/>
                  <a:pt x="296" y="453"/>
                  <a:pt x="292" y="453"/>
                </a:cubicBezTo>
                <a:cubicBezTo>
                  <a:pt x="169" y="453"/>
                  <a:pt x="169" y="453"/>
                  <a:pt x="169" y="453"/>
                </a:cubicBezTo>
                <a:cubicBezTo>
                  <a:pt x="165" y="453"/>
                  <a:pt x="162" y="456"/>
                  <a:pt x="162" y="460"/>
                </a:cubicBezTo>
                <a:cubicBezTo>
                  <a:pt x="162" y="464"/>
                  <a:pt x="165" y="467"/>
                  <a:pt x="169" y="467"/>
                </a:cubicBezTo>
                <a:lnTo>
                  <a:pt x="292" y="467"/>
                </a:lnTo>
                <a:close/>
                <a:moveTo>
                  <a:pt x="364" y="219"/>
                </a:moveTo>
                <a:cubicBezTo>
                  <a:pt x="350" y="216"/>
                  <a:pt x="350" y="216"/>
                  <a:pt x="350" y="216"/>
                </a:cubicBezTo>
                <a:cubicBezTo>
                  <a:pt x="350" y="216"/>
                  <a:pt x="350" y="216"/>
                  <a:pt x="350" y="216"/>
                </a:cubicBezTo>
                <a:cubicBezTo>
                  <a:pt x="350" y="216"/>
                  <a:pt x="344" y="231"/>
                  <a:pt x="288" y="231"/>
                </a:cubicBezTo>
                <a:cubicBezTo>
                  <a:pt x="233" y="231"/>
                  <a:pt x="227" y="216"/>
                  <a:pt x="226" y="216"/>
                </a:cubicBezTo>
                <a:cubicBezTo>
                  <a:pt x="227" y="216"/>
                  <a:pt x="227" y="216"/>
                  <a:pt x="227" y="216"/>
                </a:cubicBezTo>
                <a:cubicBezTo>
                  <a:pt x="213" y="219"/>
                  <a:pt x="213" y="219"/>
                  <a:pt x="213" y="219"/>
                </a:cubicBezTo>
                <a:cubicBezTo>
                  <a:pt x="214" y="224"/>
                  <a:pt x="222" y="245"/>
                  <a:pt x="288" y="245"/>
                </a:cubicBezTo>
                <a:cubicBezTo>
                  <a:pt x="355" y="245"/>
                  <a:pt x="363" y="224"/>
                  <a:pt x="364" y="219"/>
                </a:cubicBezTo>
                <a:close/>
                <a:moveTo>
                  <a:pt x="577" y="462"/>
                </a:moveTo>
                <a:cubicBezTo>
                  <a:pt x="577" y="344"/>
                  <a:pt x="452" y="245"/>
                  <a:pt x="364" y="213"/>
                </a:cubicBezTo>
                <a:cubicBezTo>
                  <a:pt x="366" y="181"/>
                  <a:pt x="381" y="134"/>
                  <a:pt x="443" y="83"/>
                </a:cubicBezTo>
                <a:cubicBezTo>
                  <a:pt x="445" y="81"/>
                  <a:pt x="447" y="80"/>
                  <a:pt x="447" y="80"/>
                </a:cubicBezTo>
                <a:cubicBezTo>
                  <a:pt x="461" y="67"/>
                  <a:pt x="461" y="57"/>
                  <a:pt x="458" y="51"/>
                </a:cubicBezTo>
                <a:cubicBezTo>
                  <a:pt x="455" y="42"/>
                  <a:pt x="444" y="37"/>
                  <a:pt x="430" y="37"/>
                </a:cubicBezTo>
                <a:cubicBezTo>
                  <a:pt x="418" y="37"/>
                  <a:pt x="405" y="41"/>
                  <a:pt x="392" y="47"/>
                </a:cubicBezTo>
                <a:cubicBezTo>
                  <a:pt x="387" y="49"/>
                  <a:pt x="382" y="51"/>
                  <a:pt x="377" y="51"/>
                </a:cubicBezTo>
                <a:cubicBezTo>
                  <a:pt x="365" y="51"/>
                  <a:pt x="355" y="43"/>
                  <a:pt x="344" y="31"/>
                </a:cubicBezTo>
                <a:cubicBezTo>
                  <a:pt x="341" y="28"/>
                  <a:pt x="341" y="28"/>
                  <a:pt x="341" y="28"/>
                </a:cubicBezTo>
                <a:cubicBezTo>
                  <a:pt x="328" y="15"/>
                  <a:pt x="314" y="0"/>
                  <a:pt x="288" y="0"/>
                </a:cubicBezTo>
                <a:cubicBezTo>
                  <a:pt x="263" y="0"/>
                  <a:pt x="249" y="15"/>
                  <a:pt x="236" y="28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2" y="43"/>
                  <a:pt x="212" y="51"/>
                  <a:pt x="200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5" y="51"/>
                  <a:pt x="190" y="49"/>
                  <a:pt x="185" y="47"/>
                </a:cubicBezTo>
                <a:cubicBezTo>
                  <a:pt x="172" y="41"/>
                  <a:pt x="159" y="37"/>
                  <a:pt x="147" y="37"/>
                </a:cubicBezTo>
                <a:cubicBezTo>
                  <a:pt x="133" y="37"/>
                  <a:pt x="122" y="42"/>
                  <a:pt x="119" y="51"/>
                </a:cubicBezTo>
                <a:cubicBezTo>
                  <a:pt x="116" y="57"/>
                  <a:pt x="116" y="67"/>
                  <a:pt x="130" y="80"/>
                </a:cubicBezTo>
                <a:cubicBezTo>
                  <a:pt x="130" y="80"/>
                  <a:pt x="132" y="81"/>
                  <a:pt x="134" y="83"/>
                </a:cubicBezTo>
                <a:cubicBezTo>
                  <a:pt x="196" y="134"/>
                  <a:pt x="211" y="181"/>
                  <a:pt x="213" y="213"/>
                </a:cubicBezTo>
                <a:cubicBezTo>
                  <a:pt x="125" y="245"/>
                  <a:pt x="0" y="344"/>
                  <a:pt x="0" y="462"/>
                </a:cubicBezTo>
                <a:cubicBezTo>
                  <a:pt x="0" y="579"/>
                  <a:pt x="47" y="646"/>
                  <a:pt x="288" y="646"/>
                </a:cubicBezTo>
                <a:cubicBezTo>
                  <a:pt x="530" y="646"/>
                  <a:pt x="577" y="579"/>
                  <a:pt x="577" y="462"/>
                </a:cubicBezTo>
                <a:close/>
                <a:moveTo>
                  <a:pt x="179" y="59"/>
                </a:moveTo>
                <a:cubicBezTo>
                  <a:pt x="186" y="63"/>
                  <a:pt x="193" y="65"/>
                  <a:pt x="200" y="65"/>
                </a:cubicBezTo>
                <a:cubicBezTo>
                  <a:pt x="200" y="65"/>
                  <a:pt x="200" y="65"/>
                  <a:pt x="200" y="65"/>
                </a:cubicBezTo>
                <a:cubicBezTo>
                  <a:pt x="218" y="65"/>
                  <a:pt x="231" y="53"/>
                  <a:pt x="243" y="41"/>
                </a:cubicBezTo>
                <a:cubicBezTo>
                  <a:pt x="246" y="37"/>
                  <a:pt x="246" y="37"/>
                  <a:pt x="246" y="37"/>
                </a:cubicBezTo>
                <a:cubicBezTo>
                  <a:pt x="258" y="25"/>
                  <a:pt x="269" y="14"/>
                  <a:pt x="288" y="14"/>
                </a:cubicBezTo>
                <a:cubicBezTo>
                  <a:pt x="308" y="14"/>
                  <a:pt x="319" y="25"/>
                  <a:pt x="331" y="37"/>
                </a:cubicBezTo>
                <a:cubicBezTo>
                  <a:pt x="334" y="41"/>
                  <a:pt x="334" y="41"/>
                  <a:pt x="334" y="41"/>
                </a:cubicBezTo>
                <a:cubicBezTo>
                  <a:pt x="346" y="53"/>
                  <a:pt x="359" y="65"/>
                  <a:pt x="377" y="65"/>
                </a:cubicBezTo>
                <a:cubicBezTo>
                  <a:pt x="384" y="65"/>
                  <a:pt x="391" y="63"/>
                  <a:pt x="398" y="59"/>
                </a:cubicBezTo>
                <a:cubicBezTo>
                  <a:pt x="409" y="54"/>
                  <a:pt x="420" y="51"/>
                  <a:pt x="430" y="51"/>
                </a:cubicBezTo>
                <a:cubicBezTo>
                  <a:pt x="439" y="51"/>
                  <a:pt x="444" y="54"/>
                  <a:pt x="445" y="56"/>
                </a:cubicBezTo>
                <a:cubicBezTo>
                  <a:pt x="446" y="58"/>
                  <a:pt x="444" y="63"/>
                  <a:pt x="438" y="70"/>
                </a:cubicBezTo>
                <a:cubicBezTo>
                  <a:pt x="437" y="70"/>
                  <a:pt x="436" y="71"/>
                  <a:pt x="435" y="72"/>
                </a:cubicBezTo>
                <a:cubicBezTo>
                  <a:pt x="365" y="129"/>
                  <a:pt x="350" y="183"/>
                  <a:pt x="350" y="218"/>
                </a:cubicBezTo>
                <a:cubicBezTo>
                  <a:pt x="350" y="221"/>
                  <a:pt x="352" y="223"/>
                  <a:pt x="355" y="224"/>
                </a:cubicBezTo>
                <a:cubicBezTo>
                  <a:pt x="439" y="253"/>
                  <a:pt x="563" y="349"/>
                  <a:pt x="563" y="462"/>
                </a:cubicBezTo>
                <a:cubicBezTo>
                  <a:pt x="563" y="573"/>
                  <a:pt x="519" y="632"/>
                  <a:pt x="288" y="632"/>
                </a:cubicBezTo>
                <a:cubicBezTo>
                  <a:pt x="58" y="632"/>
                  <a:pt x="14" y="573"/>
                  <a:pt x="14" y="462"/>
                </a:cubicBezTo>
                <a:cubicBezTo>
                  <a:pt x="14" y="349"/>
                  <a:pt x="138" y="253"/>
                  <a:pt x="222" y="224"/>
                </a:cubicBezTo>
                <a:cubicBezTo>
                  <a:pt x="225" y="223"/>
                  <a:pt x="227" y="221"/>
                  <a:pt x="227" y="218"/>
                </a:cubicBezTo>
                <a:cubicBezTo>
                  <a:pt x="227" y="183"/>
                  <a:pt x="212" y="129"/>
                  <a:pt x="142" y="72"/>
                </a:cubicBezTo>
                <a:cubicBezTo>
                  <a:pt x="141" y="71"/>
                  <a:pt x="140" y="70"/>
                  <a:pt x="139" y="70"/>
                </a:cubicBezTo>
                <a:cubicBezTo>
                  <a:pt x="133" y="63"/>
                  <a:pt x="131" y="58"/>
                  <a:pt x="132" y="56"/>
                </a:cubicBezTo>
                <a:cubicBezTo>
                  <a:pt x="133" y="54"/>
                  <a:pt x="138" y="51"/>
                  <a:pt x="147" y="51"/>
                </a:cubicBezTo>
                <a:cubicBezTo>
                  <a:pt x="157" y="51"/>
                  <a:pt x="168" y="54"/>
                  <a:pt x="17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61" y="2338423"/>
            <a:ext cx="781769" cy="781769"/>
          </a:xfrm>
          <a:prstGeom prst="rect">
            <a:avLst/>
          </a:prstGeom>
        </p:spPr>
      </p:pic>
      <p:sp>
        <p:nvSpPr>
          <p:cNvPr id="41" name="Freeform 33"/>
          <p:cNvSpPr>
            <a:spLocks noEditPoints="1"/>
          </p:cNvSpPr>
          <p:nvPr/>
        </p:nvSpPr>
        <p:spPr bwMode="auto">
          <a:xfrm>
            <a:off x="5860954" y="5260769"/>
            <a:ext cx="853234" cy="639538"/>
          </a:xfrm>
          <a:custGeom>
            <a:avLst/>
            <a:gdLst>
              <a:gd name="T0" fmla="*/ 169 w 485"/>
              <a:gd name="T1" fmla="*/ 91 h 364"/>
              <a:gd name="T2" fmla="*/ 169 w 485"/>
              <a:gd name="T3" fmla="*/ 81 h 364"/>
              <a:gd name="T4" fmla="*/ 177 w 485"/>
              <a:gd name="T5" fmla="*/ 74 h 364"/>
              <a:gd name="T6" fmla="*/ 123 w 485"/>
              <a:gd name="T7" fmla="*/ 279 h 364"/>
              <a:gd name="T8" fmla="*/ 49 w 485"/>
              <a:gd name="T9" fmla="*/ 232 h 364"/>
              <a:gd name="T10" fmla="*/ 0 w 485"/>
              <a:gd name="T11" fmla="*/ 359 h 364"/>
              <a:gd name="T12" fmla="*/ 190 w 485"/>
              <a:gd name="T13" fmla="*/ 359 h 364"/>
              <a:gd name="T14" fmla="*/ 95 w 485"/>
              <a:gd name="T15" fmla="*/ 181 h 364"/>
              <a:gd name="T16" fmla="*/ 58 w 485"/>
              <a:gd name="T17" fmla="*/ 232 h 364"/>
              <a:gd name="T18" fmla="*/ 56 w 485"/>
              <a:gd name="T19" fmla="*/ 320 h 364"/>
              <a:gd name="T20" fmla="*/ 114 w 485"/>
              <a:gd name="T21" fmla="*/ 286 h 364"/>
              <a:gd name="T22" fmla="*/ 180 w 485"/>
              <a:gd name="T23" fmla="*/ 355 h 364"/>
              <a:gd name="T24" fmla="*/ 246 w 485"/>
              <a:gd name="T25" fmla="*/ 109 h 364"/>
              <a:gd name="T26" fmla="*/ 262 w 485"/>
              <a:gd name="T27" fmla="*/ 92 h 364"/>
              <a:gd name="T28" fmla="*/ 262 w 485"/>
              <a:gd name="T29" fmla="*/ 102 h 364"/>
              <a:gd name="T30" fmla="*/ 316 w 485"/>
              <a:gd name="T31" fmla="*/ 109 h 364"/>
              <a:gd name="T32" fmla="*/ 299 w 485"/>
              <a:gd name="T33" fmla="*/ 126 h 364"/>
              <a:gd name="T34" fmla="*/ 292 w 485"/>
              <a:gd name="T35" fmla="*/ 109 h 364"/>
              <a:gd name="T36" fmla="*/ 299 w 485"/>
              <a:gd name="T37" fmla="*/ 117 h 364"/>
              <a:gd name="T38" fmla="*/ 327 w 485"/>
              <a:gd name="T39" fmla="*/ 215 h 364"/>
              <a:gd name="T40" fmla="*/ 378 w 485"/>
              <a:gd name="T41" fmla="*/ 108 h 364"/>
              <a:gd name="T42" fmla="*/ 203 w 485"/>
              <a:gd name="T43" fmla="*/ 0 h 364"/>
              <a:gd name="T44" fmla="*/ 154 w 485"/>
              <a:gd name="T45" fmla="*/ 183 h 364"/>
              <a:gd name="T46" fmla="*/ 208 w 485"/>
              <a:gd name="T47" fmla="*/ 143 h 364"/>
              <a:gd name="T48" fmla="*/ 321 w 485"/>
              <a:gd name="T49" fmla="*/ 216 h 364"/>
              <a:gd name="T50" fmla="*/ 226 w 485"/>
              <a:gd name="T51" fmla="*/ 130 h 364"/>
              <a:gd name="T52" fmla="*/ 199 w 485"/>
              <a:gd name="T53" fmla="*/ 137 h 364"/>
              <a:gd name="T54" fmla="*/ 180 w 485"/>
              <a:gd name="T55" fmla="*/ 134 h 364"/>
              <a:gd name="T56" fmla="*/ 131 w 485"/>
              <a:gd name="T57" fmla="*/ 71 h 364"/>
              <a:gd name="T58" fmla="*/ 275 w 485"/>
              <a:gd name="T59" fmla="*/ 49 h 364"/>
              <a:gd name="T60" fmla="*/ 314 w 485"/>
              <a:gd name="T61" fmla="*/ 169 h 364"/>
              <a:gd name="T62" fmla="*/ 296 w 485"/>
              <a:gd name="T63" fmla="*/ 173 h 364"/>
              <a:gd name="T64" fmla="*/ 418 w 485"/>
              <a:gd name="T65" fmla="*/ 279 h 364"/>
              <a:gd name="T66" fmla="*/ 343 w 485"/>
              <a:gd name="T67" fmla="*/ 232 h 364"/>
              <a:gd name="T68" fmla="*/ 295 w 485"/>
              <a:gd name="T69" fmla="*/ 359 h 364"/>
              <a:gd name="T70" fmla="*/ 485 w 485"/>
              <a:gd name="T71" fmla="*/ 359 h 364"/>
              <a:gd name="T72" fmla="*/ 390 w 485"/>
              <a:gd name="T73" fmla="*/ 181 h 364"/>
              <a:gd name="T74" fmla="*/ 353 w 485"/>
              <a:gd name="T75" fmla="*/ 232 h 364"/>
              <a:gd name="T76" fmla="*/ 350 w 485"/>
              <a:gd name="T77" fmla="*/ 320 h 364"/>
              <a:gd name="T78" fmla="*/ 409 w 485"/>
              <a:gd name="T79" fmla="*/ 286 h 364"/>
              <a:gd name="T80" fmla="*/ 475 w 485"/>
              <a:gd name="T81" fmla="*/ 355 h 364"/>
              <a:gd name="T82" fmla="*/ 189 w 485"/>
              <a:gd name="T83" fmla="*/ 74 h 364"/>
              <a:gd name="T84" fmla="*/ 206 w 485"/>
              <a:gd name="T85" fmla="*/ 57 h 364"/>
              <a:gd name="T86" fmla="*/ 206 w 485"/>
              <a:gd name="T87" fmla="*/ 66 h 364"/>
              <a:gd name="T88" fmla="*/ 260 w 485"/>
              <a:gd name="T89" fmla="*/ 74 h 364"/>
              <a:gd name="T90" fmla="*/ 243 w 485"/>
              <a:gd name="T91" fmla="*/ 91 h 364"/>
              <a:gd name="T92" fmla="*/ 236 w 485"/>
              <a:gd name="T93" fmla="*/ 74 h 364"/>
              <a:gd name="T94" fmla="*/ 243 w 485"/>
              <a:gd name="T95" fmla="*/ 81 h 364"/>
              <a:gd name="T96" fmla="*/ 336 w 485"/>
              <a:gd name="T97" fmla="*/ 92 h 364"/>
              <a:gd name="T98" fmla="*/ 336 w 485"/>
              <a:gd name="T99" fmla="*/ 102 h 364"/>
              <a:gd name="T100" fmla="*/ 329 w 485"/>
              <a:gd name="T101" fmla="*/ 10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" h="364">
                <a:moveTo>
                  <a:pt x="169" y="57"/>
                </a:moveTo>
                <a:cubicBezTo>
                  <a:pt x="160" y="57"/>
                  <a:pt x="153" y="65"/>
                  <a:pt x="153" y="74"/>
                </a:cubicBezTo>
                <a:cubicBezTo>
                  <a:pt x="153" y="83"/>
                  <a:pt x="160" y="91"/>
                  <a:pt x="169" y="91"/>
                </a:cubicBezTo>
                <a:cubicBezTo>
                  <a:pt x="179" y="91"/>
                  <a:pt x="186" y="83"/>
                  <a:pt x="186" y="74"/>
                </a:cubicBezTo>
                <a:cubicBezTo>
                  <a:pt x="186" y="65"/>
                  <a:pt x="179" y="57"/>
                  <a:pt x="169" y="57"/>
                </a:cubicBezTo>
                <a:close/>
                <a:moveTo>
                  <a:pt x="169" y="81"/>
                </a:moveTo>
                <a:cubicBezTo>
                  <a:pt x="165" y="81"/>
                  <a:pt x="162" y="78"/>
                  <a:pt x="162" y="74"/>
                </a:cubicBezTo>
                <a:cubicBezTo>
                  <a:pt x="162" y="70"/>
                  <a:pt x="165" y="66"/>
                  <a:pt x="169" y="66"/>
                </a:cubicBezTo>
                <a:cubicBezTo>
                  <a:pt x="173" y="66"/>
                  <a:pt x="177" y="70"/>
                  <a:pt x="177" y="74"/>
                </a:cubicBezTo>
                <a:cubicBezTo>
                  <a:pt x="177" y="78"/>
                  <a:pt x="173" y="81"/>
                  <a:pt x="169" y="81"/>
                </a:cubicBezTo>
                <a:close/>
                <a:moveTo>
                  <a:pt x="138" y="312"/>
                </a:moveTo>
                <a:cubicBezTo>
                  <a:pt x="127" y="309"/>
                  <a:pt x="124" y="290"/>
                  <a:pt x="123" y="279"/>
                </a:cubicBezTo>
                <a:cubicBezTo>
                  <a:pt x="134" y="267"/>
                  <a:pt x="141" y="250"/>
                  <a:pt x="141" y="232"/>
                </a:cubicBezTo>
                <a:cubicBezTo>
                  <a:pt x="141" y="195"/>
                  <a:pt x="123" y="171"/>
                  <a:pt x="95" y="171"/>
                </a:cubicBezTo>
                <a:cubicBezTo>
                  <a:pt x="66" y="171"/>
                  <a:pt x="49" y="195"/>
                  <a:pt x="49" y="232"/>
                </a:cubicBezTo>
                <a:cubicBezTo>
                  <a:pt x="49" y="251"/>
                  <a:pt x="56" y="268"/>
                  <a:pt x="67" y="279"/>
                </a:cubicBezTo>
                <a:cubicBezTo>
                  <a:pt x="67" y="293"/>
                  <a:pt x="62" y="308"/>
                  <a:pt x="53" y="311"/>
                </a:cubicBezTo>
                <a:cubicBezTo>
                  <a:pt x="9" y="320"/>
                  <a:pt x="0" y="342"/>
                  <a:pt x="0" y="359"/>
                </a:cubicBezTo>
                <a:cubicBezTo>
                  <a:pt x="0" y="362"/>
                  <a:pt x="2" y="364"/>
                  <a:pt x="4" y="364"/>
                </a:cubicBezTo>
                <a:cubicBezTo>
                  <a:pt x="185" y="364"/>
                  <a:pt x="185" y="364"/>
                  <a:pt x="185" y="364"/>
                </a:cubicBezTo>
                <a:cubicBezTo>
                  <a:pt x="188" y="364"/>
                  <a:pt x="190" y="362"/>
                  <a:pt x="190" y="359"/>
                </a:cubicBezTo>
                <a:cubicBezTo>
                  <a:pt x="190" y="343"/>
                  <a:pt x="181" y="321"/>
                  <a:pt x="138" y="312"/>
                </a:cubicBezTo>
                <a:close/>
                <a:moveTo>
                  <a:pt x="58" y="232"/>
                </a:moveTo>
                <a:cubicBezTo>
                  <a:pt x="58" y="185"/>
                  <a:pt x="86" y="181"/>
                  <a:pt x="95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2" y="283"/>
                  <a:pt x="95" y="283"/>
                </a:cubicBezTo>
                <a:cubicBezTo>
                  <a:pt x="77" y="283"/>
                  <a:pt x="58" y="261"/>
                  <a:pt x="58" y="232"/>
                </a:cubicBezTo>
                <a:close/>
                <a:moveTo>
                  <a:pt x="9" y="355"/>
                </a:moveTo>
                <a:cubicBezTo>
                  <a:pt x="12" y="338"/>
                  <a:pt x="27" y="326"/>
                  <a:pt x="55" y="320"/>
                </a:cubicBezTo>
                <a:cubicBezTo>
                  <a:pt x="55" y="320"/>
                  <a:pt x="55" y="320"/>
                  <a:pt x="56" y="320"/>
                </a:cubicBezTo>
                <a:cubicBezTo>
                  <a:pt x="68" y="316"/>
                  <a:pt x="74" y="301"/>
                  <a:pt x="76" y="286"/>
                </a:cubicBezTo>
                <a:cubicBezTo>
                  <a:pt x="82" y="290"/>
                  <a:pt x="88" y="292"/>
                  <a:pt x="95" y="292"/>
                </a:cubicBezTo>
                <a:cubicBezTo>
                  <a:pt x="102" y="292"/>
                  <a:pt x="108" y="290"/>
                  <a:pt x="114" y="286"/>
                </a:cubicBezTo>
                <a:cubicBezTo>
                  <a:pt x="116" y="302"/>
                  <a:pt x="122" y="317"/>
                  <a:pt x="136" y="321"/>
                </a:cubicBezTo>
                <a:cubicBezTo>
                  <a:pt x="136" y="321"/>
                  <a:pt x="136" y="321"/>
                  <a:pt x="136" y="321"/>
                </a:cubicBezTo>
                <a:cubicBezTo>
                  <a:pt x="163" y="326"/>
                  <a:pt x="178" y="338"/>
                  <a:pt x="180" y="355"/>
                </a:cubicBezTo>
                <a:lnTo>
                  <a:pt x="9" y="355"/>
                </a:lnTo>
                <a:close/>
                <a:moveTo>
                  <a:pt x="262" y="92"/>
                </a:moveTo>
                <a:cubicBezTo>
                  <a:pt x="253" y="92"/>
                  <a:pt x="246" y="100"/>
                  <a:pt x="246" y="109"/>
                </a:cubicBezTo>
                <a:cubicBezTo>
                  <a:pt x="246" y="118"/>
                  <a:pt x="253" y="126"/>
                  <a:pt x="262" y="126"/>
                </a:cubicBezTo>
                <a:cubicBezTo>
                  <a:pt x="272" y="126"/>
                  <a:pt x="279" y="118"/>
                  <a:pt x="279" y="109"/>
                </a:cubicBezTo>
                <a:cubicBezTo>
                  <a:pt x="279" y="100"/>
                  <a:pt x="272" y="92"/>
                  <a:pt x="262" y="92"/>
                </a:cubicBezTo>
                <a:close/>
                <a:moveTo>
                  <a:pt x="262" y="117"/>
                </a:moveTo>
                <a:cubicBezTo>
                  <a:pt x="258" y="117"/>
                  <a:pt x="255" y="113"/>
                  <a:pt x="255" y="109"/>
                </a:cubicBezTo>
                <a:cubicBezTo>
                  <a:pt x="255" y="105"/>
                  <a:pt x="258" y="102"/>
                  <a:pt x="262" y="102"/>
                </a:cubicBezTo>
                <a:cubicBezTo>
                  <a:pt x="267" y="102"/>
                  <a:pt x="270" y="105"/>
                  <a:pt x="270" y="109"/>
                </a:cubicBezTo>
                <a:cubicBezTo>
                  <a:pt x="270" y="113"/>
                  <a:pt x="267" y="117"/>
                  <a:pt x="262" y="117"/>
                </a:cubicBezTo>
                <a:close/>
                <a:moveTo>
                  <a:pt x="316" y="109"/>
                </a:moveTo>
                <a:cubicBezTo>
                  <a:pt x="316" y="100"/>
                  <a:pt x="308" y="92"/>
                  <a:pt x="299" y="92"/>
                </a:cubicBezTo>
                <a:cubicBezTo>
                  <a:pt x="290" y="92"/>
                  <a:pt x="282" y="100"/>
                  <a:pt x="282" y="109"/>
                </a:cubicBezTo>
                <a:cubicBezTo>
                  <a:pt x="282" y="118"/>
                  <a:pt x="290" y="126"/>
                  <a:pt x="299" y="126"/>
                </a:cubicBezTo>
                <a:cubicBezTo>
                  <a:pt x="308" y="126"/>
                  <a:pt x="316" y="118"/>
                  <a:pt x="316" y="109"/>
                </a:cubicBezTo>
                <a:close/>
                <a:moveTo>
                  <a:pt x="299" y="117"/>
                </a:moveTo>
                <a:cubicBezTo>
                  <a:pt x="295" y="117"/>
                  <a:pt x="292" y="113"/>
                  <a:pt x="292" y="109"/>
                </a:cubicBezTo>
                <a:cubicBezTo>
                  <a:pt x="292" y="105"/>
                  <a:pt x="295" y="102"/>
                  <a:pt x="299" y="102"/>
                </a:cubicBezTo>
                <a:cubicBezTo>
                  <a:pt x="303" y="102"/>
                  <a:pt x="307" y="105"/>
                  <a:pt x="307" y="109"/>
                </a:cubicBezTo>
                <a:cubicBezTo>
                  <a:pt x="307" y="113"/>
                  <a:pt x="303" y="117"/>
                  <a:pt x="299" y="117"/>
                </a:cubicBezTo>
                <a:close/>
                <a:moveTo>
                  <a:pt x="321" y="216"/>
                </a:moveTo>
                <a:cubicBezTo>
                  <a:pt x="322" y="216"/>
                  <a:pt x="323" y="216"/>
                  <a:pt x="324" y="216"/>
                </a:cubicBezTo>
                <a:cubicBezTo>
                  <a:pt x="325" y="216"/>
                  <a:pt x="326" y="216"/>
                  <a:pt x="327" y="215"/>
                </a:cubicBezTo>
                <a:cubicBezTo>
                  <a:pt x="328" y="214"/>
                  <a:pt x="329" y="212"/>
                  <a:pt x="328" y="210"/>
                </a:cubicBezTo>
                <a:cubicBezTo>
                  <a:pt x="328" y="210"/>
                  <a:pt x="321" y="195"/>
                  <a:pt x="320" y="177"/>
                </a:cubicBezTo>
                <a:cubicBezTo>
                  <a:pt x="354" y="168"/>
                  <a:pt x="378" y="140"/>
                  <a:pt x="378" y="108"/>
                </a:cubicBezTo>
                <a:cubicBezTo>
                  <a:pt x="378" y="69"/>
                  <a:pt x="341" y="37"/>
                  <a:pt x="296" y="37"/>
                </a:cubicBezTo>
                <a:cubicBezTo>
                  <a:pt x="289" y="37"/>
                  <a:pt x="283" y="37"/>
                  <a:pt x="276" y="39"/>
                </a:cubicBezTo>
                <a:cubicBezTo>
                  <a:pt x="262" y="15"/>
                  <a:pt x="234" y="0"/>
                  <a:pt x="203" y="0"/>
                </a:cubicBezTo>
                <a:cubicBezTo>
                  <a:pt x="158" y="0"/>
                  <a:pt x="122" y="32"/>
                  <a:pt x="122" y="71"/>
                </a:cubicBezTo>
                <a:cubicBezTo>
                  <a:pt x="122" y="100"/>
                  <a:pt x="141" y="125"/>
                  <a:pt x="171" y="137"/>
                </a:cubicBezTo>
                <a:cubicBezTo>
                  <a:pt x="169" y="163"/>
                  <a:pt x="154" y="183"/>
                  <a:pt x="154" y="183"/>
                </a:cubicBezTo>
                <a:cubicBezTo>
                  <a:pt x="152" y="185"/>
                  <a:pt x="152" y="188"/>
                  <a:pt x="154" y="189"/>
                </a:cubicBezTo>
                <a:cubicBezTo>
                  <a:pt x="155" y="191"/>
                  <a:pt x="157" y="191"/>
                  <a:pt x="159" y="191"/>
                </a:cubicBezTo>
                <a:cubicBezTo>
                  <a:pt x="184" y="179"/>
                  <a:pt x="200" y="164"/>
                  <a:pt x="208" y="143"/>
                </a:cubicBezTo>
                <a:cubicBezTo>
                  <a:pt x="213" y="142"/>
                  <a:pt x="218" y="142"/>
                  <a:pt x="224" y="141"/>
                </a:cubicBezTo>
                <a:cubicBezTo>
                  <a:pt x="236" y="163"/>
                  <a:pt x="261" y="177"/>
                  <a:pt x="289" y="179"/>
                </a:cubicBezTo>
                <a:cubicBezTo>
                  <a:pt x="295" y="193"/>
                  <a:pt x="306" y="205"/>
                  <a:pt x="321" y="216"/>
                </a:cubicBezTo>
                <a:close/>
                <a:moveTo>
                  <a:pt x="292" y="170"/>
                </a:moveTo>
                <a:cubicBezTo>
                  <a:pt x="265" y="169"/>
                  <a:pt x="241" y="155"/>
                  <a:pt x="230" y="133"/>
                </a:cubicBezTo>
                <a:cubicBezTo>
                  <a:pt x="229" y="131"/>
                  <a:pt x="228" y="130"/>
                  <a:pt x="226" y="130"/>
                </a:cubicBezTo>
                <a:cubicBezTo>
                  <a:pt x="226" y="130"/>
                  <a:pt x="225" y="130"/>
                  <a:pt x="225" y="131"/>
                </a:cubicBezTo>
                <a:cubicBezTo>
                  <a:pt x="218" y="132"/>
                  <a:pt x="211" y="133"/>
                  <a:pt x="204" y="133"/>
                </a:cubicBezTo>
                <a:cubicBezTo>
                  <a:pt x="202" y="133"/>
                  <a:pt x="200" y="135"/>
                  <a:pt x="199" y="137"/>
                </a:cubicBezTo>
                <a:cubicBezTo>
                  <a:pt x="199" y="138"/>
                  <a:pt x="199" y="138"/>
                  <a:pt x="199" y="139"/>
                </a:cubicBezTo>
                <a:cubicBezTo>
                  <a:pt x="194" y="154"/>
                  <a:pt x="185" y="165"/>
                  <a:pt x="170" y="175"/>
                </a:cubicBezTo>
                <a:cubicBezTo>
                  <a:pt x="175" y="165"/>
                  <a:pt x="180" y="150"/>
                  <a:pt x="180" y="134"/>
                </a:cubicBezTo>
                <a:cubicBezTo>
                  <a:pt x="180" y="134"/>
                  <a:pt x="180" y="134"/>
                  <a:pt x="180" y="134"/>
                </a:cubicBezTo>
                <a:cubicBezTo>
                  <a:pt x="180" y="132"/>
                  <a:pt x="179" y="130"/>
                  <a:pt x="177" y="129"/>
                </a:cubicBezTo>
                <a:cubicBezTo>
                  <a:pt x="149" y="120"/>
                  <a:pt x="131" y="97"/>
                  <a:pt x="131" y="71"/>
                </a:cubicBezTo>
                <a:cubicBezTo>
                  <a:pt x="131" y="37"/>
                  <a:pt x="164" y="9"/>
                  <a:pt x="203" y="9"/>
                </a:cubicBezTo>
                <a:cubicBezTo>
                  <a:pt x="232" y="9"/>
                  <a:pt x="258" y="24"/>
                  <a:pt x="269" y="47"/>
                </a:cubicBezTo>
                <a:cubicBezTo>
                  <a:pt x="270" y="48"/>
                  <a:pt x="273" y="49"/>
                  <a:pt x="275" y="49"/>
                </a:cubicBezTo>
                <a:cubicBezTo>
                  <a:pt x="282" y="47"/>
                  <a:pt x="289" y="46"/>
                  <a:pt x="296" y="46"/>
                </a:cubicBezTo>
                <a:cubicBezTo>
                  <a:pt x="336" y="46"/>
                  <a:pt x="368" y="74"/>
                  <a:pt x="368" y="108"/>
                </a:cubicBezTo>
                <a:cubicBezTo>
                  <a:pt x="368" y="137"/>
                  <a:pt x="346" y="162"/>
                  <a:pt x="314" y="169"/>
                </a:cubicBezTo>
                <a:cubicBezTo>
                  <a:pt x="312" y="169"/>
                  <a:pt x="310" y="171"/>
                  <a:pt x="310" y="173"/>
                </a:cubicBezTo>
                <a:cubicBezTo>
                  <a:pt x="311" y="183"/>
                  <a:pt x="312" y="191"/>
                  <a:pt x="314" y="198"/>
                </a:cubicBezTo>
                <a:cubicBezTo>
                  <a:pt x="306" y="190"/>
                  <a:pt x="300" y="182"/>
                  <a:pt x="296" y="173"/>
                </a:cubicBezTo>
                <a:cubicBezTo>
                  <a:pt x="296" y="171"/>
                  <a:pt x="294" y="170"/>
                  <a:pt x="292" y="170"/>
                </a:cubicBezTo>
                <a:close/>
                <a:moveTo>
                  <a:pt x="433" y="312"/>
                </a:moveTo>
                <a:cubicBezTo>
                  <a:pt x="422" y="309"/>
                  <a:pt x="418" y="290"/>
                  <a:pt x="418" y="279"/>
                </a:cubicBezTo>
                <a:cubicBezTo>
                  <a:pt x="429" y="267"/>
                  <a:pt x="436" y="250"/>
                  <a:pt x="436" y="232"/>
                </a:cubicBezTo>
                <a:cubicBezTo>
                  <a:pt x="436" y="195"/>
                  <a:pt x="418" y="171"/>
                  <a:pt x="390" y="171"/>
                </a:cubicBezTo>
                <a:cubicBezTo>
                  <a:pt x="361" y="171"/>
                  <a:pt x="343" y="195"/>
                  <a:pt x="343" y="232"/>
                </a:cubicBezTo>
                <a:cubicBezTo>
                  <a:pt x="343" y="251"/>
                  <a:pt x="351" y="268"/>
                  <a:pt x="362" y="279"/>
                </a:cubicBezTo>
                <a:cubicBezTo>
                  <a:pt x="362" y="293"/>
                  <a:pt x="357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299" y="364"/>
                </a:cubicBezTo>
                <a:cubicBezTo>
                  <a:pt x="480" y="364"/>
                  <a:pt x="480" y="364"/>
                  <a:pt x="480" y="364"/>
                </a:cubicBezTo>
                <a:cubicBezTo>
                  <a:pt x="483" y="364"/>
                  <a:pt x="485" y="362"/>
                  <a:pt x="485" y="359"/>
                </a:cubicBezTo>
                <a:cubicBezTo>
                  <a:pt x="485" y="343"/>
                  <a:pt x="476" y="321"/>
                  <a:pt x="433" y="312"/>
                </a:cubicBezTo>
                <a:close/>
                <a:moveTo>
                  <a:pt x="353" y="232"/>
                </a:moveTo>
                <a:cubicBezTo>
                  <a:pt x="353" y="185"/>
                  <a:pt x="381" y="181"/>
                  <a:pt x="390" y="181"/>
                </a:cubicBezTo>
                <a:cubicBezTo>
                  <a:pt x="398" y="181"/>
                  <a:pt x="427" y="185"/>
                  <a:pt x="427" y="232"/>
                </a:cubicBezTo>
                <a:cubicBezTo>
                  <a:pt x="427" y="261"/>
                  <a:pt x="407" y="283"/>
                  <a:pt x="390" y="283"/>
                </a:cubicBezTo>
                <a:cubicBezTo>
                  <a:pt x="372" y="283"/>
                  <a:pt x="353" y="261"/>
                  <a:pt x="353" y="232"/>
                </a:cubicBezTo>
                <a:close/>
                <a:moveTo>
                  <a:pt x="304" y="355"/>
                </a:moveTo>
                <a:cubicBezTo>
                  <a:pt x="307" y="338"/>
                  <a:pt x="322" y="326"/>
                  <a:pt x="350" y="320"/>
                </a:cubicBezTo>
                <a:cubicBezTo>
                  <a:pt x="350" y="320"/>
                  <a:pt x="350" y="320"/>
                  <a:pt x="350" y="320"/>
                </a:cubicBezTo>
                <a:cubicBezTo>
                  <a:pt x="363" y="316"/>
                  <a:pt x="369" y="301"/>
                  <a:pt x="371" y="286"/>
                </a:cubicBezTo>
                <a:cubicBezTo>
                  <a:pt x="377" y="290"/>
                  <a:pt x="383" y="292"/>
                  <a:pt x="390" y="292"/>
                </a:cubicBezTo>
                <a:cubicBezTo>
                  <a:pt x="397" y="292"/>
                  <a:pt x="403" y="290"/>
                  <a:pt x="409" y="286"/>
                </a:cubicBezTo>
                <a:cubicBezTo>
                  <a:pt x="411" y="302"/>
                  <a:pt x="417" y="317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58" y="326"/>
                  <a:pt x="473" y="338"/>
                  <a:pt x="475" y="355"/>
                </a:cubicBezTo>
                <a:lnTo>
                  <a:pt x="304" y="355"/>
                </a:lnTo>
                <a:close/>
                <a:moveTo>
                  <a:pt x="206" y="57"/>
                </a:moveTo>
                <a:cubicBezTo>
                  <a:pt x="197" y="57"/>
                  <a:pt x="189" y="65"/>
                  <a:pt x="189" y="74"/>
                </a:cubicBezTo>
                <a:cubicBezTo>
                  <a:pt x="189" y="83"/>
                  <a:pt x="197" y="91"/>
                  <a:pt x="206" y="91"/>
                </a:cubicBezTo>
                <a:cubicBezTo>
                  <a:pt x="215" y="91"/>
                  <a:pt x="223" y="83"/>
                  <a:pt x="223" y="74"/>
                </a:cubicBezTo>
                <a:cubicBezTo>
                  <a:pt x="223" y="65"/>
                  <a:pt x="215" y="57"/>
                  <a:pt x="206" y="57"/>
                </a:cubicBezTo>
                <a:close/>
                <a:moveTo>
                  <a:pt x="206" y="81"/>
                </a:moveTo>
                <a:cubicBezTo>
                  <a:pt x="202" y="81"/>
                  <a:pt x="199" y="78"/>
                  <a:pt x="199" y="74"/>
                </a:cubicBezTo>
                <a:cubicBezTo>
                  <a:pt x="199" y="70"/>
                  <a:pt x="202" y="66"/>
                  <a:pt x="206" y="66"/>
                </a:cubicBezTo>
                <a:cubicBezTo>
                  <a:pt x="210" y="66"/>
                  <a:pt x="214" y="70"/>
                  <a:pt x="214" y="74"/>
                </a:cubicBezTo>
                <a:cubicBezTo>
                  <a:pt x="214" y="78"/>
                  <a:pt x="210" y="81"/>
                  <a:pt x="206" y="81"/>
                </a:cubicBezTo>
                <a:close/>
                <a:moveTo>
                  <a:pt x="260" y="74"/>
                </a:moveTo>
                <a:cubicBezTo>
                  <a:pt x="260" y="65"/>
                  <a:pt x="252" y="57"/>
                  <a:pt x="243" y="57"/>
                </a:cubicBezTo>
                <a:cubicBezTo>
                  <a:pt x="234" y="57"/>
                  <a:pt x="226" y="65"/>
                  <a:pt x="226" y="74"/>
                </a:cubicBezTo>
                <a:cubicBezTo>
                  <a:pt x="226" y="83"/>
                  <a:pt x="234" y="91"/>
                  <a:pt x="243" y="91"/>
                </a:cubicBezTo>
                <a:cubicBezTo>
                  <a:pt x="252" y="91"/>
                  <a:pt x="260" y="83"/>
                  <a:pt x="260" y="74"/>
                </a:cubicBezTo>
                <a:close/>
                <a:moveTo>
                  <a:pt x="243" y="81"/>
                </a:moveTo>
                <a:cubicBezTo>
                  <a:pt x="239" y="81"/>
                  <a:pt x="236" y="78"/>
                  <a:pt x="236" y="74"/>
                </a:cubicBezTo>
                <a:cubicBezTo>
                  <a:pt x="236" y="70"/>
                  <a:pt x="239" y="66"/>
                  <a:pt x="243" y="66"/>
                </a:cubicBezTo>
                <a:cubicBezTo>
                  <a:pt x="247" y="66"/>
                  <a:pt x="250" y="70"/>
                  <a:pt x="250" y="74"/>
                </a:cubicBezTo>
                <a:cubicBezTo>
                  <a:pt x="250" y="78"/>
                  <a:pt x="247" y="81"/>
                  <a:pt x="243" y="81"/>
                </a:cubicBezTo>
                <a:close/>
                <a:moveTo>
                  <a:pt x="336" y="126"/>
                </a:moveTo>
                <a:cubicBezTo>
                  <a:pt x="345" y="126"/>
                  <a:pt x="353" y="118"/>
                  <a:pt x="353" y="109"/>
                </a:cubicBezTo>
                <a:cubicBezTo>
                  <a:pt x="353" y="100"/>
                  <a:pt x="345" y="92"/>
                  <a:pt x="336" y="92"/>
                </a:cubicBezTo>
                <a:cubicBezTo>
                  <a:pt x="327" y="92"/>
                  <a:pt x="319" y="100"/>
                  <a:pt x="319" y="109"/>
                </a:cubicBezTo>
                <a:cubicBezTo>
                  <a:pt x="319" y="118"/>
                  <a:pt x="327" y="126"/>
                  <a:pt x="336" y="126"/>
                </a:cubicBezTo>
                <a:close/>
                <a:moveTo>
                  <a:pt x="336" y="102"/>
                </a:moveTo>
                <a:cubicBezTo>
                  <a:pt x="340" y="102"/>
                  <a:pt x="343" y="105"/>
                  <a:pt x="343" y="109"/>
                </a:cubicBezTo>
                <a:cubicBezTo>
                  <a:pt x="343" y="113"/>
                  <a:pt x="340" y="117"/>
                  <a:pt x="336" y="117"/>
                </a:cubicBezTo>
                <a:cubicBezTo>
                  <a:pt x="332" y="117"/>
                  <a:pt x="329" y="113"/>
                  <a:pt x="329" y="109"/>
                </a:cubicBezTo>
                <a:cubicBezTo>
                  <a:pt x="329" y="105"/>
                  <a:pt x="332" y="102"/>
                  <a:pt x="336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3" name="Freeform 120"/>
          <p:cNvSpPr>
            <a:spLocks noEditPoints="1"/>
          </p:cNvSpPr>
          <p:nvPr/>
        </p:nvSpPr>
        <p:spPr bwMode="auto">
          <a:xfrm>
            <a:off x="5944504" y="1547275"/>
            <a:ext cx="664139" cy="666170"/>
          </a:xfrm>
          <a:custGeom>
            <a:avLst/>
            <a:gdLst>
              <a:gd name="T0" fmla="*/ 498 w 558"/>
              <a:gd name="T1" fmla="*/ 298 h 559"/>
              <a:gd name="T2" fmla="*/ 488 w 558"/>
              <a:gd name="T3" fmla="*/ 288 h 559"/>
              <a:gd name="T4" fmla="*/ 452 w 558"/>
              <a:gd name="T5" fmla="*/ 217 h 559"/>
              <a:gd name="T6" fmla="*/ 554 w 558"/>
              <a:gd name="T7" fmla="*/ 113 h 559"/>
              <a:gd name="T8" fmla="*/ 450 w 558"/>
              <a:gd name="T9" fmla="*/ 6 h 559"/>
              <a:gd name="T10" fmla="*/ 343 w 558"/>
              <a:gd name="T11" fmla="*/ 103 h 559"/>
              <a:gd name="T12" fmla="*/ 290 w 558"/>
              <a:gd name="T13" fmla="*/ 61 h 559"/>
              <a:gd name="T14" fmla="*/ 326 w 558"/>
              <a:gd name="T15" fmla="*/ 106 h 559"/>
              <a:gd name="T16" fmla="*/ 113 w 558"/>
              <a:gd name="T17" fmla="*/ 0 h 559"/>
              <a:gd name="T18" fmla="*/ 97 w 558"/>
              <a:gd name="T19" fmla="*/ 224 h 559"/>
              <a:gd name="T20" fmla="*/ 61 w 558"/>
              <a:gd name="T21" fmla="*/ 270 h 559"/>
              <a:gd name="T22" fmla="*/ 106 w 558"/>
              <a:gd name="T23" fmla="*/ 235 h 559"/>
              <a:gd name="T24" fmla="*/ 7 w 558"/>
              <a:gd name="T25" fmla="*/ 334 h 559"/>
              <a:gd name="T26" fmla="*/ 0 w 558"/>
              <a:gd name="T27" fmla="*/ 552 h 559"/>
              <a:gd name="T28" fmla="*/ 219 w 558"/>
              <a:gd name="T29" fmla="*/ 559 h 559"/>
              <a:gd name="T30" fmla="*/ 226 w 558"/>
              <a:gd name="T31" fmla="*/ 341 h 559"/>
              <a:gd name="T32" fmla="*/ 120 w 558"/>
              <a:gd name="T33" fmla="*/ 334 h 559"/>
              <a:gd name="T34" fmla="*/ 155 w 558"/>
              <a:gd name="T35" fmla="*/ 270 h 559"/>
              <a:gd name="T36" fmla="*/ 165 w 558"/>
              <a:gd name="T37" fmla="*/ 270 h 559"/>
              <a:gd name="T38" fmla="*/ 129 w 558"/>
              <a:gd name="T39" fmla="*/ 224 h 559"/>
              <a:gd name="T40" fmla="*/ 326 w 558"/>
              <a:gd name="T41" fmla="*/ 120 h 559"/>
              <a:gd name="T42" fmla="*/ 290 w 558"/>
              <a:gd name="T43" fmla="*/ 165 h 559"/>
              <a:gd name="T44" fmla="*/ 300 w 558"/>
              <a:gd name="T45" fmla="*/ 165 h 559"/>
              <a:gd name="T46" fmla="*/ 438 w 558"/>
              <a:gd name="T47" fmla="*/ 217 h 559"/>
              <a:gd name="T48" fmla="*/ 403 w 558"/>
              <a:gd name="T49" fmla="*/ 288 h 559"/>
              <a:gd name="T50" fmla="*/ 393 w 558"/>
              <a:gd name="T51" fmla="*/ 298 h 559"/>
              <a:gd name="T52" fmla="*/ 333 w 558"/>
              <a:gd name="T53" fmla="*/ 446 h 559"/>
              <a:gd name="T54" fmla="*/ 558 w 558"/>
              <a:gd name="T55" fmla="*/ 446 h 559"/>
              <a:gd name="T56" fmla="*/ 212 w 558"/>
              <a:gd name="T57" fmla="*/ 545 h 559"/>
              <a:gd name="T58" fmla="*/ 14 w 558"/>
              <a:gd name="T59" fmla="*/ 348 h 559"/>
              <a:gd name="T60" fmla="*/ 212 w 558"/>
              <a:gd name="T61" fmla="*/ 545 h 559"/>
              <a:gd name="T62" fmla="*/ 113 w 558"/>
              <a:gd name="T63" fmla="*/ 211 h 559"/>
              <a:gd name="T64" fmla="*/ 14 w 558"/>
              <a:gd name="T65" fmla="*/ 113 h 559"/>
              <a:gd name="T66" fmla="*/ 212 w 558"/>
              <a:gd name="T67" fmla="*/ 113 h 559"/>
              <a:gd name="T68" fmla="*/ 445 w 558"/>
              <a:gd name="T69" fmla="*/ 21 h 559"/>
              <a:gd name="T70" fmla="*/ 445 w 558"/>
              <a:gd name="T71" fmla="*/ 204 h 559"/>
              <a:gd name="T72" fmla="*/ 445 w 558"/>
              <a:gd name="T73" fmla="*/ 21 h 559"/>
              <a:gd name="T74" fmla="*/ 347 w 558"/>
              <a:gd name="T75" fmla="*/ 446 h 559"/>
              <a:gd name="T76" fmla="*/ 544 w 558"/>
              <a:gd name="T77" fmla="*/ 44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8" h="559">
                <a:moveTo>
                  <a:pt x="461" y="335"/>
                </a:moveTo>
                <a:cubicBezTo>
                  <a:pt x="498" y="298"/>
                  <a:pt x="498" y="298"/>
                  <a:pt x="498" y="298"/>
                </a:cubicBezTo>
                <a:cubicBezTo>
                  <a:pt x="500" y="295"/>
                  <a:pt x="500" y="291"/>
                  <a:pt x="498" y="288"/>
                </a:cubicBezTo>
                <a:cubicBezTo>
                  <a:pt x="495" y="285"/>
                  <a:pt x="490" y="285"/>
                  <a:pt x="488" y="288"/>
                </a:cubicBezTo>
                <a:cubicBezTo>
                  <a:pt x="452" y="323"/>
                  <a:pt x="452" y="323"/>
                  <a:pt x="452" y="323"/>
                </a:cubicBezTo>
                <a:cubicBezTo>
                  <a:pt x="452" y="217"/>
                  <a:pt x="452" y="217"/>
                  <a:pt x="452" y="217"/>
                </a:cubicBezTo>
                <a:cubicBezTo>
                  <a:pt x="552" y="118"/>
                  <a:pt x="552" y="118"/>
                  <a:pt x="552" y="118"/>
                </a:cubicBezTo>
                <a:cubicBezTo>
                  <a:pt x="553" y="116"/>
                  <a:pt x="554" y="115"/>
                  <a:pt x="554" y="113"/>
                </a:cubicBezTo>
                <a:cubicBezTo>
                  <a:pt x="554" y="111"/>
                  <a:pt x="553" y="109"/>
                  <a:pt x="552" y="108"/>
                </a:cubicBezTo>
                <a:cubicBezTo>
                  <a:pt x="450" y="6"/>
                  <a:pt x="450" y="6"/>
                  <a:pt x="450" y="6"/>
                </a:cubicBezTo>
                <a:cubicBezTo>
                  <a:pt x="448" y="4"/>
                  <a:pt x="443" y="4"/>
                  <a:pt x="440" y="6"/>
                </a:cubicBezTo>
                <a:cubicBezTo>
                  <a:pt x="343" y="103"/>
                  <a:pt x="343" y="103"/>
                  <a:pt x="343" y="103"/>
                </a:cubicBezTo>
                <a:cubicBezTo>
                  <a:pt x="300" y="61"/>
                  <a:pt x="300" y="61"/>
                  <a:pt x="300" y="61"/>
                </a:cubicBezTo>
                <a:cubicBezTo>
                  <a:pt x="297" y="58"/>
                  <a:pt x="293" y="58"/>
                  <a:pt x="290" y="61"/>
                </a:cubicBezTo>
                <a:cubicBezTo>
                  <a:pt x="288" y="63"/>
                  <a:pt x="288" y="68"/>
                  <a:pt x="290" y="70"/>
                </a:cubicBezTo>
                <a:cubicBezTo>
                  <a:pt x="326" y="106"/>
                  <a:pt x="326" y="106"/>
                  <a:pt x="326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2" y="47"/>
                  <a:pt x="173" y="0"/>
                  <a:pt x="113" y="0"/>
                </a:cubicBezTo>
                <a:cubicBezTo>
                  <a:pt x="51" y="0"/>
                  <a:pt x="0" y="51"/>
                  <a:pt x="0" y="113"/>
                </a:cubicBezTo>
                <a:cubicBezTo>
                  <a:pt x="0" y="169"/>
                  <a:pt x="42" y="217"/>
                  <a:pt x="97" y="224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58" y="263"/>
                  <a:pt x="58" y="268"/>
                  <a:pt x="61" y="270"/>
                </a:cubicBezTo>
                <a:cubicBezTo>
                  <a:pt x="63" y="273"/>
                  <a:pt x="68" y="273"/>
                  <a:pt x="71" y="270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6" y="334"/>
                  <a:pt x="106" y="334"/>
                  <a:pt x="106" y="334"/>
                </a:cubicBezTo>
                <a:cubicBezTo>
                  <a:pt x="7" y="334"/>
                  <a:pt x="7" y="334"/>
                  <a:pt x="7" y="334"/>
                </a:cubicBezTo>
                <a:cubicBezTo>
                  <a:pt x="3" y="334"/>
                  <a:pt x="0" y="337"/>
                  <a:pt x="0" y="341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6"/>
                  <a:pt x="3" y="559"/>
                  <a:pt x="7" y="559"/>
                </a:cubicBezTo>
                <a:cubicBezTo>
                  <a:pt x="219" y="559"/>
                  <a:pt x="219" y="559"/>
                  <a:pt x="219" y="559"/>
                </a:cubicBezTo>
                <a:cubicBezTo>
                  <a:pt x="223" y="559"/>
                  <a:pt x="226" y="556"/>
                  <a:pt x="226" y="552"/>
                </a:cubicBezTo>
                <a:cubicBezTo>
                  <a:pt x="226" y="341"/>
                  <a:pt x="226" y="341"/>
                  <a:pt x="226" y="341"/>
                </a:cubicBezTo>
                <a:cubicBezTo>
                  <a:pt x="226" y="337"/>
                  <a:pt x="223" y="334"/>
                  <a:pt x="219" y="334"/>
                </a:cubicBezTo>
                <a:cubicBezTo>
                  <a:pt x="120" y="334"/>
                  <a:pt x="120" y="334"/>
                  <a:pt x="120" y="334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55" y="270"/>
                  <a:pt x="155" y="270"/>
                  <a:pt x="155" y="270"/>
                </a:cubicBezTo>
                <a:cubicBezTo>
                  <a:pt x="157" y="272"/>
                  <a:pt x="158" y="272"/>
                  <a:pt x="160" y="272"/>
                </a:cubicBezTo>
                <a:cubicBezTo>
                  <a:pt x="162" y="272"/>
                  <a:pt x="164" y="272"/>
                  <a:pt x="165" y="270"/>
                </a:cubicBezTo>
                <a:cubicBezTo>
                  <a:pt x="168" y="268"/>
                  <a:pt x="168" y="263"/>
                  <a:pt x="165" y="260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81" y="217"/>
                  <a:pt x="222" y="173"/>
                  <a:pt x="225" y="120"/>
                </a:cubicBezTo>
                <a:cubicBezTo>
                  <a:pt x="326" y="120"/>
                  <a:pt x="326" y="120"/>
                  <a:pt x="326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88" y="158"/>
                  <a:pt x="288" y="162"/>
                  <a:pt x="290" y="165"/>
                </a:cubicBezTo>
                <a:cubicBezTo>
                  <a:pt x="292" y="166"/>
                  <a:pt x="293" y="167"/>
                  <a:pt x="295" y="167"/>
                </a:cubicBezTo>
                <a:cubicBezTo>
                  <a:pt x="297" y="167"/>
                  <a:pt x="299" y="166"/>
                  <a:pt x="300" y="165"/>
                </a:cubicBezTo>
                <a:cubicBezTo>
                  <a:pt x="343" y="122"/>
                  <a:pt x="343" y="122"/>
                  <a:pt x="343" y="122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323"/>
                  <a:pt x="438" y="323"/>
                  <a:pt x="438" y="323"/>
                </a:cubicBezTo>
                <a:cubicBezTo>
                  <a:pt x="403" y="288"/>
                  <a:pt x="403" y="288"/>
                  <a:pt x="403" y="288"/>
                </a:cubicBezTo>
                <a:cubicBezTo>
                  <a:pt x="400" y="285"/>
                  <a:pt x="396" y="285"/>
                  <a:pt x="393" y="288"/>
                </a:cubicBezTo>
                <a:cubicBezTo>
                  <a:pt x="390" y="291"/>
                  <a:pt x="390" y="295"/>
                  <a:pt x="393" y="298"/>
                </a:cubicBezTo>
                <a:cubicBezTo>
                  <a:pt x="430" y="335"/>
                  <a:pt x="430" y="335"/>
                  <a:pt x="430" y="335"/>
                </a:cubicBezTo>
                <a:cubicBezTo>
                  <a:pt x="375" y="342"/>
                  <a:pt x="333" y="389"/>
                  <a:pt x="333" y="446"/>
                </a:cubicBezTo>
                <a:cubicBezTo>
                  <a:pt x="333" y="508"/>
                  <a:pt x="383" y="559"/>
                  <a:pt x="445" y="559"/>
                </a:cubicBezTo>
                <a:cubicBezTo>
                  <a:pt x="508" y="559"/>
                  <a:pt x="558" y="508"/>
                  <a:pt x="558" y="446"/>
                </a:cubicBezTo>
                <a:cubicBezTo>
                  <a:pt x="558" y="389"/>
                  <a:pt x="516" y="342"/>
                  <a:pt x="461" y="335"/>
                </a:cubicBezTo>
                <a:close/>
                <a:moveTo>
                  <a:pt x="212" y="545"/>
                </a:moveTo>
                <a:cubicBezTo>
                  <a:pt x="14" y="545"/>
                  <a:pt x="14" y="545"/>
                  <a:pt x="14" y="545"/>
                </a:cubicBezTo>
                <a:cubicBezTo>
                  <a:pt x="14" y="348"/>
                  <a:pt x="14" y="348"/>
                  <a:pt x="14" y="348"/>
                </a:cubicBezTo>
                <a:cubicBezTo>
                  <a:pt x="212" y="348"/>
                  <a:pt x="212" y="348"/>
                  <a:pt x="212" y="348"/>
                </a:cubicBezTo>
                <a:lnTo>
                  <a:pt x="212" y="545"/>
                </a:lnTo>
                <a:close/>
                <a:moveTo>
                  <a:pt x="116" y="211"/>
                </a:moveTo>
                <a:cubicBezTo>
                  <a:pt x="115" y="211"/>
                  <a:pt x="114" y="211"/>
                  <a:pt x="113" y="211"/>
                </a:cubicBezTo>
                <a:cubicBezTo>
                  <a:pt x="112" y="211"/>
                  <a:pt x="111" y="211"/>
                  <a:pt x="110" y="211"/>
                </a:cubicBezTo>
                <a:cubicBezTo>
                  <a:pt x="57" y="210"/>
                  <a:pt x="14" y="166"/>
                  <a:pt x="14" y="113"/>
                </a:cubicBezTo>
                <a:cubicBezTo>
                  <a:pt x="14" y="58"/>
                  <a:pt x="58" y="14"/>
                  <a:pt x="113" y="14"/>
                </a:cubicBezTo>
                <a:cubicBezTo>
                  <a:pt x="167" y="14"/>
                  <a:pt x="212" y="58"/>
                  <a:pt x="212" y="113"/>
                </a:cubicBezTo>
                <a:cubicBezTo>
                  <a:pt x="212" y="166"/>
                  <a:pt x="169" y="210"/>
                  <a:pt x="116" y="211"/>
                </a:cubicBezTo>
                <a:close/>
                <a:moveTo>
                  <a:pt x="445" y="21"/>
                </a:moveTo>
                <a:cubicBezTo>
                  <a:pt x="537" y="113"/>
                  <a:pt x="537" y="113"/>
                  <a:pt x="537" y="113"/>
                </a:cubicBezTo>
                <a:cubicBezTo>
                  <a:pt x="445" y="204"/>
                  <a:pt x="445" y="204"/>
                  <a:pt x="445" y="204"/>
                </a:cubicBezTo>
                <a:cubicBezTo>
                  <a:pt x="354" y="113"/>
                  <a:pt x="354" y="113"/>
                  <a:pt x="354" y="113"/>
                </a:cubicBezTo>
                <a:lnTo>
                  <a:pt x="445" y="21"/>
                </a:lnTo>
                <a:close/>
                <a:moveTo>
                  <a:pt x="445" y="545"/>
                </a:moveTo>
                <a:cubicBezTo>
                  <a:pt x="391" y="545"/>
                  <a:pt x="347" y="501"/>
                  <a:pt x="347" y="446"/>
                </a:cubicBezTo>
                <a:cubicBezTo>
                  <a:pt x="347" y="392"/>
                  <a:pt x="391" y="348"/>
                  <a:pt x="445" y="348"/>
                </a:cubicBezTo>
                <a:cubicBezTo>
                  <a:pt x="500" y="348"/>
                  <a:pt x="544" y="392"/>
                  <a:pt x="544" y="446"/>
                </a:cubicBezTo>
                <a:cubicBezTo>
                  <a:pt x="544" y="501"/>
                  <a:pt x="500" y="545"/>
                  <a:pt x="445" y="5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5" name="CuadroTexto 44"/>
          <p:cNvSpPr txBox="1"/>
          <p:nvPr/>
        </p:nvSpPr>
        <p:spPr>
          <a:xfrm>
            <a:off x="9809016" y="1219386"/>
            <a:ext cx="93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10+</a:t>
            </a:r>
            <a:endParaRPr lang="ca-ES" sz="3200" b="1">
              <a:solidFill>
                <a:schemeClr val="accent1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800350" y="2933613"/>
            <a:ext cx="93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7+</a:t>
            </a:r>
            <a:endParaRPr lang="ca-ES" sz="3200" b="1">
              <a:solidFill>
                <a:schemeClr val="accent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9512135" y="5574601"/>
            <a:ext cx="93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40+</a:t>
            </a:r>
            <a:endParaRPr lang="ca-ES" sz="3200" b="1">
              <a:solidFill>
                <a:schemeClr val="accent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702031" y="1893248"/>
            <a:ext cx="245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As many as possible</a:t>
            </a:r>
            <a:endParaRPr lang="ca-ES" b="1">
              <a:solidFill>
                <a:schemeClr val="accent1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307101" y="3581762"/>
            <a:ext cx="93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7</a:t>
            </a:r>
            <a:endParaRPr lang="ca-ES" sz="3200" b="1">
              <a:solidFill>
                <a:schemeClr val="accent1"/>
              </a:solidFill>
            </a:endParaRPr>
          </a:p>
        </p:txBody>
      </p:sp>
      <p:sp>
        <p:nvSpPr>
          <p:cNvPr id="54" name="Marcador de número de diapositiva 53"/>
          <p:cNvSpPr>
            <a:spLocks noGrp="1"/>
          </p:cNvSpPr>
          <p:nvPr>
            <p:ph type="sldNum" sz="quarter" idx="12"/>
          </p:nvPr>
        </p:nvSpPr>
        <p:spPr>
          <a:xfrm>
            <a:off x="9634599" y="6375679"/>
            <a:ext cx="232972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959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2D15238-697E-426D-A61C-CC1BAF23DC3D}"/>
              </a:ext>
            </a:extLst>
          </p:cNvPr>
          <p:cNvSpPr txBox="1">
            <a:spLocks/>
          </p:cNvSpPr>
          <p:nvPr/>
        </p:nvSpPr>
        <p:spPr>
          <a:xfrm>
            <a:off x="737139" y="997202"/>
            <a:ext cx="10191096" cy="627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/>
              <a:t>Target Groups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61029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ector recto 65"/>
          <p:cNvCxnSpPr>
            <a:cxnSpLocks/>
            <a:endCxn id="67" idx="0"/>
          </p:cNvCxnSpPr>
          <p:nvPr/>
        </p:nvCxnSpPr>
        <p:spPr>
          <a:xfrm>
            <a:off x="3330341" y="1834548"/>
            <a:ext cx="14358" cy="412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lecha derecha 2"/>
          <p:cNvSpPr/>
          <p:nvPr/>
        </p:nvSpPr>
        <p:spPr>
          <a:xfrm>
            <a:off x="1257300" y="1409231"/>
            <a:ext cx="2073041" cy="82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00"/>
          </a:p>
        </p:txBody>
      </p:sp>
      <p:sp>
        <p:nvSpPr>
          <p:cNvPr id="31" name="Flecha derecha 30"/>
          <p:cNvSpPr/>
          <p:nvPr/>
        </p:nvSpPr>
        <p:spPr>
          <a:xfrm>
            <a:off x="3330341" y="2779307"/>
            <a:ext cx="7969718" cy="82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Capacity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building</a:t>
            </a:r>
            <a:endParaRPr lang="ca-ES" dirty="0"/>
          </a:p>
        </p:txBody>
      </p:sp>
      <p:sp>
        <p:nvSpPr>
          <p:cNvPr id="32" name="Flecha derecha 31"/>
          <p:cNvSpPr/>
          <p:nvPr/>
        </p:nvSpPr>
        <p:spPr>
          <a:xfrm>
            <a:off x="3330341" y="4259920"/>
            <a:ext cx="7969718" cy="82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ACCELERATION PROGRAMME</a:t>
            </a:r>
            <a:r>
              <a:rPr lang="en-GB" dirty="0"/>
              <a:t> </a:t>
            </a:r>
            <a:endParaRPr lang="ca-ES" dirty="0"/>
          </a:p>
        </p:txBody>
      </p:sp>
      <p:sp>
        <p:nvSpPr>
          <p:cNvPr id="33" name="Oval 7"/>
          <p:cNvSpPr/>
          <p:nvPr/>
        </p:nvSpPr>
        <p:spPr>
          <a:xfrm>
            <a:off x="989022" y="1551327"/>
            <a:ext cx="536556" cy="536556"/>
          </a:xfrm>
          <a:prstGeom prst="ellipse">
            <a:avLst/>
          </a:prstGeom>
          <a:solidFill>
            <a:srgbClr val="C7D2B2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7"/>
          <p:cNvSpPr/>
          <p:nvPr/>
        </p:nvSpPr>
        <p:spPr>
          <a:xfrm>
            <a:off x="2979763" y="2941257"/>
            <a:ext cx="536556" cy="536556"/>
          </a:xfrm>
          <a:prstGeom prst="ellipse">
            <a:avLst/>
          </a:prstGeom>
          <a:solidFill>
            <a:srgbClr val="B6D0BF"/>
          </a:solidFill>
          <a:ln w="12700">
            <a:solidFill>
              <a:srgbClr val="029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Oval 7"/>
          <p:cNvSpPr/>
          <p:nvPr/>
        </p:nvSpPr>
        <p:spPr>
          <a:xfrm>
            <a:off x="2979763" y="4426709"/>
            <a:ext cx="536556" cy="536556"/>
          </a:xfrm>
          <a:prstGeom prst="ellipse">
            <a:avLst/>
          </a:prstGeom>
          <a:solidFill>
            <a:srgbClr val="DCDBB3"/>
          </a:solidFill>
          <a:ln w="12700">
            <a:solidFill>
              <a:srgbClr val="94A0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1257300" y="5529110"/>
            <a:ext cx="10172700" cy="67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32865" y="5955986"/>
            <a:ext cx="121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Sep 2020</a:t>
            </a:r>
            <a:endParaRPr lang="ca-ES" dirty="0">
              <a:solidFill>
                <a:srgbClr val="595959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838154" y="5955986"/>
            <a:ext cx="13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Mar 2023</a:t>
            </a:r>
            <a:endParaRPr lang="ca-ES" dirty="0">
              <a:solidFill>
                <a:srgbClr val="595959"/>
              </a:solidFill>
            </a:endParaRPr>
          </a:p>
        </p:txBody>
      </p:sp>
      <p:cxnSp>
        <p:nvCxnSpPr>
          <p:cNvPr id="8" name="Conector recto 7"/>
          <p:cNvCxnSpPr>
            <a:cxnSpLocks/>
            <a:stCxn id="33" idx="4"/>
          </p:cNvCxnSpPr>
          <p:nvPr/>
        </p:nvCxnSpPr>
        <p:spPr>
          <a:xfrm>
            <a:off x="1257300" y="2087883"/>
            <a:ext cx="0" cy="3826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11411528" y="5539537"/>
            <a:ext cx="0" cy="351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2622603" y="5955986"/>
            <a:ext cx="144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Mar 2021</a:t>
            </a:r>
            <a:endParaRPr lang="ca-ES" dirty="0">
              <a:solidFill>
                <a:srgbClr val="595959"/>
              </a:solidFill>
            </a:endParaRPr>
          </a:p>
        </p:txBody>
      </p:sp>
      <p:cxnSp>
        <p:nvCxnSpPr>
          <p:cNvPr id="68" name="Conector recto 67"/>
          <p:cNvCxnSpPr>
            <a:cxnSpLocks/>
            <a:endCxn id="70" idx="0"/>
          </p:cNvCxnSpPr>
          <p:nvPr/>
        </p:nvCxnSpPr>
        <p:spPr>
          <a:xfrm flipH="1">
            <a:off x="4441199" y="4822385"/>
            <a:ext cx="18821" cy="1133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160588" y="2239796"/>
            <a:ext cx="1976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>
                <a:solidFill>
                  <a:srgbClr val="595959"/>
                </a:solidFill>
              </a:rPr>
              <a:t>Secundary</a:t>
            </a:r>
            <a:r>
              <a:rPr lang="ca-ES" dirty="0">
                <a:solidFill>
                  <a:srgbClr val="595959"/>
                </a:solidFill>
              </a:rPr>
              <a:t> data </a:t>
            </a:r>
            <a:r>
              <a:rPr lang="ca-ES" dirty="0" err="1">
                <a:solidFill>
                  <a:srgbClr val="595959"/>
                </a:solidFill>
              </a:rPr>
              <a:t>collection</a:t>
            </a:r>
            <a:endParaRPr lang="ca-ES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>
                <a:solidFill>
                  <a:srgbClr val="595959"/>
                </a:solidFill>
              </a:rPr>
              <a:t>Interviews</a:t>
            </a:r>
            <a:r>
              <a:rPr lang="ca-ES" dirty="0">
                <a:solidFill>
                  <a:srgbClr val="595959"/>
                </a:solidFill>
              </a:rPr>
              <a:t>   </a:t>
            </a:r>
            <a:r>
              <a:rPr lang="ca-ES" dirty="0" err="1">
                <a:solidFill>
                  <a:srgbClr val="595959"/>
                </a:solidFill>
              </a:rPr>
              <a:t>with</a:t>
            </a:r>
            <a:r>
              <a:rPr lang="ca-ES" dirty="0">
                <a:solidFill>
                  <a:srgbClr val="595959"/>
                </a:solidFill>
              </a:rPr>
              <a:t> </a:t>
            </a:r>
            <a:r>
              <a:rPr lang="ca-ES" dirty="0" err="1">
                <a:solidFill>
                  <a:srgbClr val="595959"/>
                </a:solidFill>
              </a:rPr>
              <a:t>SMEs</a:t>
            </a:r>
            <a:endParaRPr lang="ca-ES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95959"/>
                </a:solidFill>
              </a:rPr>
              <a:t>Focus </a:t>
            </a:r>
            <a:r>
              <a:rPr lang="ca-ES" dirty="0" err="1">
                <a:solidFill>
                  <a:srgbClr val="595959"/>
                </a:solidFill>
              </a:rPr>
              <a:t>groups</a:t>
            </a:r>
            <a:endParaRPr lang="ca-ES" dirty="0">
              <a:solidFill>
                <a:srgbClr val="595959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3390608" y="3577590"/>
            <a:ext cx="36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‘</a:t>
            </a:r>
            <a:r>
              <a:rPr lang="fr-FR" dirty="0" err="1">
                <a:solidFill>
                  <a:srgbClr val="595959"/>
                </a:solidFill>
              </a:rPr>
              <a:t>Communities</a:t>
            </a:r>
            <a:r>
              <a:rPr lang="fr-FR" dirty="0">
                <a:solidFill>
                  <a:srgbClr val="595959"/>
                </a:solidFill>
              </a:rPr>
              <a:t> of practice’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‘Peer to Peer sessions’ </a:t>
            </a:r>
            <a:endParaRPr lang="ca-ES" dirty="0">
              <a:solidFill>
                <a:srgbClr val="595959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31166" y="1577420"/>
            <a:ext cx="6818674" cy="510463"/>
          </a:xfrm>
          <a:prstGeom prst="rect">
            <a:avLst/>
          </a:prstGeom>
          <a:solidFill>
            <a:srgbClr val="C7D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>
                <a:solidFill>
                  <a:srgbClr val="549E39"/>
                </a:solidFill>
              </a:rPr>
              <a:t>Launch</a:t>
            </a:r>
            <a:r>
              <a:rPr lang="ca-ES" dirty="0">
                <a:solidFill>
                  <a:srgbClr val="549E39"/>
                </a:solidFill>
              </a:rPr>
              <a:t> of </a:t>
            </a:r>
            <a:r>
              <a:rPr lang="ca-ES" dirty="0" err="1">
                <a:solidFill>
                  <a:srgbClr val="549E39"/>
                </a:solidFill>
              </a:rPr>
              <a:t>the</a:t>
            </a:r>
            <a:r>
              <a:rPr lang="ca-ES" dirty="0">
                <a:solidFill>
                  <a:srgbClr val="549E39"/>
                </a:solidFill>
              </a:rPr>
              <a:t> online </a:t>
            </a:r>
            <a:r>
              <a:rPr lang="ca-ES" dirty="0" err="1">
                <a:solidFill>
                  <a:srgbClr val="549E39"/>
                </a:solidFill>
              </a:rPr>
              <a:t>community</a:t>
            </a:r>
            <a:r>
              <a:rPr lang="ca-ES" dirty="0">
                <a:solidFill>
                  <a:srgbClr val="549E39"/>
                </a:solidFill>
              </a:rPr>
              <a:t>: https://community.tourban.eu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3834807" y="5955986"/>
            <a:ext cx="121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Jul 2021</a:t>
            </a:r>
            <a:endParaRPr lang="ca-ES" dirty="0">
              <a:solidFill>
                <a:srgbClr val="595959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3702033" y="4951076"/>
            <a:ext cx="1515974" cy="488846"/>
          </a:xfrm>
          <a:prstGeom prst="rect">
            <a:avLst/>
          </a:prstGeom>
          <a:solidFill>
            <a:srgbClr val="C7D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49E39"/>
                </a:solidFill>
              </a:rPr>
              <a:t>Call for Proposals</a:t>
            </a:r>
            <a:endParaRPr lang="ca-ES" dirty="0">
              <a:solidFill>
                <a:srgbClr val="549E39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6494708" y="3577590"/>
            <a:ext cx="382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Investor Pitch (Copenhagen)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Design Thinking Lab (Barcelona) </a:t>
            </a:r>
            <a:r>
              <a:rPr lang="fr-FR" dirty="0">
                <a:solidFill>
                  <a:srgbClr val="595959"/>
                </a:solidFill>
              </a:rPr>
              <a:t> </a:t>
            </a:r>
            <a:endParaRPr lang="ca-ES" dirty="0">
              <a:solidFill>
                <a:srgbClr val="595959"/>
              </a:solidFill>
            </a:endParaRPr>
          </a:p>
        </p:txBody>
      </p:sp>
      <p:sp>
        <p:nvSpPr>
          <p:cNvPr id="18" name="Flecha izquierda y derecha 17"/>
          <p:cNvSpPr/>
          <p:nvPr/>
        </p:nvSpPr>
        <p:spPr>
          <a:xfrm>
            <a:off x="5589724" y="4969517"/>
            <a:ext cx="4533330" cy="424239"/>
          </a:xfrm>
          <a:prstGeom prst="leftRightArrow">
            <a:avLst/>
          </a:prstGeom>
          <a:solidFill>
            <a:srgbClr val="DCD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95959"/>
                </a:solidFill>
              </a:rPr>
              <a:t>Technical and financial support (12 months)</a:t>
            </a:r>
            <a:endParaRPr lang="ca-ES" sz="1400" dirty="0">
              <a:solidFill>
                <a:srgbClr val="595959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5173873" y="5955986"/>
            <a:ext cx="1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Jan 2022</a:t>
            </a:r>
            <a:endParaRPr lang="ca-ES" dirty="0">
              <a:solidFill>
                <a:srgbClr val="595959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9563041" y="5955986"/>
            <a:ext cx="1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Dec 2022</a:t>
            </a:r>
            <a:endParaRPr lang="ca-ES" dirty="0">
              <a:solidFill>
                <a:srgbClr val="595959"/>
              </a:solidFill>
            </a:endParaRPr>
          </a:p>
        </p:txBody>
      </p:sp>
      <p:cxnSp>
        <p:nvCxnSpPr>
          <p:cNvPr id="77" name="Conector recto 76"/>
          <p:cNvCxnSpPr>
            <a:cxnSpLocks/>
            <a:stCxn id="18" idx="3"/>
          </p:cNvCxnSpPr>
          <p:nvPr/>
        </p:nvCxnSpPr>
        <p:spPr>
          <a:xfrm>
            <a:off x="5589724" y="5181637"/>
            <a:ext cx="0" cy="73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H="1">
            <a:off x="10122617" y="5172104"/>
            <a:ext cx="1" cy="73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872336" y="1653775"/>
            <a:ext cx="277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Analysis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D83033F7-ED02-4404-8996-178E8D0CD3F5}"/>
              </a:ext>
            </a:extLst>
          </p:cNvPr>
          <p:cNvSpPr txBox="1">
            <a:spLocks/>
          </p:cNvSpPr>
          <p:nvPr/>
        </p:nvSpPr>
        <p:spPr>
          <a:xfrm>
            <a:off x="737139" y="936873"/>
            <a:ext cx="10191096" cy="627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0" baseline="0">
                <a:solidFill>
                  <a:srgbClr val="2959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/>
              <a:t>Calendar</a:t>
            </a:r>
          </a:p>
        </p:txBody>
      </p:sp>
    </p:spTree>
    <p:extLst>
      <p:ext uri="{BB962C8B-B14F-4D97-AF65-F5344CB8AC3E}">
        <p14:creationId xmlns:p14="http://schemas.microsoft.com/office/powerpoint/2010/main" val="133106497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423E3434F87B42BA16DFDC92F91F43" ma:contentTypeVersion="11" ma:contentTypeDescription="Crear nuevo documento." ma:contentTypeScope="" ma:versionID="9c904e896c2992587770a23268e412bb">
  <xsd:schema xmlns:xsd="http://www.w3.org/2001/XMLSchema" xmlns:xs="http://www.w3.org/2001/XMLSchema" xmlns:p="http://schemas.microsoft.com/office/2006/metadata/properties" xmlns:ns2="13ccad8d-ee75-48fe-b80d-351c24fc5c38" targetNamespace="http://schemas.microsoft.com/office/2006/metadata/properties" ma:root="true" ma:fieldsID="6b427bf62e05ce42f8a176ff7b2b2028" ns2:_="">
    <xsd:import namespace="13ccad8d-ee75-48fe-b80d-351c24fc5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cad8d-ee75-48fe-b80d-351c24fc5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24080-B463-450D-8679-371EABCC0E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CE9FC5-C9DE-4B20-B599-21DB04F8C06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3ccad8d-ee75-48fe-b80d-351c24fc5c3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D935DB-1E17-46B9-AFC6-CBFD43949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cad8d-ee75-48fe-b80d-351c24fc5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4827</Words>
  <Application>Microsoft Office PowerPoint</Application>
  <PresentationFormat>Panorámica</PresentationFormat>
  <Paragraphs>593</Paragraphs>
  <Slides>64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Badge</vt:lpstr>
      <vt:lpstr>Presentación de PowerPoint</vt:lpstr>
      <vt:lpstr>content</vt:lpstr>
      <vt:lpstr>PROJECT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can I stay informed?</vt:lpstr>
      <vt:lpstr>WP 2.1 LINK to other work packages</vt:lpstr>
      <vt:lpstr>CHALLENGES in  the Pilot Cities</vt:lpstr>
      <vt:lpstr>Mapping THE  urban tourism challenges </vt:lpstr>
      <vt:lpstr>Presentación de PowerPoint</vt:lpstr>
      <vt:lpstr>WE INTERVIEWED MORE THAN 100 tourism SME TO UNCOVER THE CHALLENGES THAT ARE LIMITING THEIR TRANFORMATION into more sustainable businesses.  WHAT DID THEY TELL US?</vt:lpstr>
      <vt:lpstr>What smes think about sustainability</vt:lpstr>
      <vt:lpstr>Can sustainability make companies more competitive?</vt:lpstr>
      <vt:lpstr>What keeps SMEs managers away  from being more sustainable?</vt:lpstr>
      <vt:lpstr>SMEs financial challenges concerning investments in sustainability?</vt:lpstr>
      <vt:lpstr>challenges in marketing OF sustainability and sustainable products/services</vt:lpstr>
      <vt:lpstr>CHANGE-RELATED CHALLENGES</vt:lpstr>
      <vt:lpstr>TRAINING AND HR CHALLENGES</vt:lpstr>
      <vt:lpstr>Sustainability transformation:  “THE MOST relevant CHALLENGEs”</vt:lpstr>
      <vt:lpstr>CAN A SUSTAINABLE TRANSFORMATION HELP SMES TO recover from the Covid-19 crisis?</vt:lpstr>
      <vt:lpstr>beyond SUSTAINABILITY… urgency for other changes</vt:lpstr>
      <vt:lpstr>It is not the strongest of the species that survive, nor the most intelligent, but the one most responsive to change</vt:lpstr>
      <vt:lpstr>CHALLENGES in  your City</vt:lpstr>
      <vt:lpstr>NOT ONLY CHALLENGES…</vt:lpstr>
      <vt:lpstr>Transforming Initiative</vt:lpstr>
      <vt:lpstr>Dubrovnik – ‚Respect the city‘</vt:lpstr>
      <vt:lpstr>Copenhagen – ,Tourism for Good‘</vt:lpstr>
      <vt:lpstr>Amsterdam – ,The image of the free city‘</vt:lpstr>
      <vt:lpstr>kiel – ,meeresschutzstadt‘</vt:lpstr>
      <vt:lpstr>Barcelona – ,Biosphere Responsible Tourism‘ </vt:lpstr>
      <vt:lpstr>Kiel – ,Feinheimisch - fine food from Schleswig-Holstein‘</vt:lpstr>
      <vt:lpstr>Amsterdam – ,plastic fishing tours‘</vt:lpstr>
      <vt:lpstr>budapest – ,Access4you‘</vt:lpstr>
      <vt:lpstr>Tallinn – ,JCI World Congress ‘</vt:lpstr>
      <vt:lpstr>Best Practice</vt:lpstr>
      <vt:lpstr>Dubrovnik – Eco tuk tuk tours</vt:lpstr>
      <vt:lpstr>Budapest – Try:budapest</vt:lpstr>
      <vt:lpstr>Zagreb – Eventful</vt:lpstr>
      <vt:lpstr>kiel – Energy scout</vt:lpstr>
      <vt:lpstr>Barcelona – ‚12 months, 12 SDGs‘</vt:lpstr>
      <vt:lpstr>Amsterdam/Rotterdam/The Hague – water management</vt:lpstr>
      <vt:lpstr>copenhagen – carbon emission offsets</vt:lpstr>
      <vt:lpstr>copenhagen – Travel kollekt</vt:lpstr>
      <vt:lpstr>Inventory  of Labels</vt:lpstr>
      <vt:lpstr>Why a sustainability certificate or Label?</vt:lpstr>
      <vt:lpstr>Which Certificate should I choose?</vt:lpstr>
      <vt:lpstr>ACCeleration  Programme</vt:lpstr>
      <vt:lpstr>ABOUT THE Sustainable Urban Tourism Acceleration Programme </vt:lpstr>
      <vt:lpstr>ABOUT THE Acceleration Programme </vt:lpstr>
      <vt:lpstr>Why should i send my application?</vt:lpstr>
      <vt:lpstr>Eligibility SMES (1) – Who can be financed?</vt:lpstr>
      <vt:lpstr>Eligibility SMEs (2) – Who can be financed?</vt:lpstr>
      <vt:lpstr>Cost Eligibility - What can be financed?</vt:lpstr>
      <vt:lpstr>Presentación de PowerPoint</vt:lpstr>
      <vt:lpstr>Participation in Tourban</vt:lpstr>
      <vt:lpstr>Presentación de PowerPoint</vt:lpstr>
      <vt:lpstr>What is hAppening in the community? </vt:lpstr>
      <vt:lpstr>Presentación de PowerPoint</vt:lpstr>
      <vt:lpstr>What MORE is hAppening in the community? </vt:lpstr>
      <vt:lpstr>Presentación de PowerPoint</vt:lpstr>
    </vt:vector>
  </TitlesOfParts>
  <Company>SCCM01WPV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tourban</dc:title>
  <dc:creator>Leonie Hehn</dc:creator>
  <cp:lastModifiedBy>Ulf Sonntag</cp:lastModifiedBy>
  <cp:revision>257</cp:revision>
  <dcterms:created xsi:type="dcterms:W3CDTF">2020-08-19T10:17:12Z</dcterms:created>
  <dcterms:modified xsi:type="dcterms:W3CDTF">2021-07-19T12:36:45Z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0x01010052423E3434F87B42BA16DFDC92F91F43</vt:lpwstr>
  </property>
</Properties>
</file>