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b="0" spc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anchor="ctr"/>
          <a:lstStyle>
            <a:lvl1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 defTabSz="584200">
              <a:lnSpc>
                <a:spcPct val="100000"/>
              </a:lnSpc>
              <a:defRPr b="0" spc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youtube.com/watch?v=qAXzzHM8zLw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"/><Relationship Id="rId3" Type="http://schemas.openxmlformats.org/officeDocument/2006/relationships/hyperlink" Target="http://en.wikipedia.org/wiki/Granodiorite" TargetMode="External"/><Relationship Id="rId4" Type="http://schemas.openxmlformats.org/officeDocument/2006/relationships/hyperlink" Target="http://en.wikipedia.org/wiki/Stele" TargetMode="External"/><Relationship Id="rId5" Type="http://schemas.openxmlformats.org/officeDocument/2006/relationships/hyperlink" Target="http://en.wikipedia.org/wiki/Memphis,_Egypt" TargetMode="External"/><Relationship Id="rId6" Type="http://schemas.openxmlformats.org/officeDocument/2006/relationships/hyperlink" Target="http://en.wikipedia.org/wiki/Egypt" TargetMode="External"/><Relationship Id="rId7" Type="http://schemas.openxmlformats.org/officeDocument/2006/relationships/hyperlink" Target="http://en.wikipedia.org/wiki/Ptolemy_V_Epiphanes" TargetMode="External"/><Relationship Id="rId8" Type="http://schemas.openxmlformats.org/officeDocument/2006/relationships/hyperlink" Target="http://en.wikipedia.org/wiki/Egyptian_language" TargetMode="External"/><Relationship Id="rId9" Type="http://schemas.openxmlformats.org/officeDocument/2006/relationships/hyperlink" Target="http://en.wikipedia.org/wiki/Egyptian_hieroglyphs" TargetMode="External"/><Relationship Id="rId10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17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tif"/><Relationship Id="rId3" Type="http://schemas.openxmlformats.org/officeDocument/2006/relationships/image" Target="../media/image25.tif"/><Relationship Id="rId4" Type="http://schemas.openxmlformats.org/officeDocument/2006/relationships/image" Target="../media/image26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10.tif"/><Relationship Id="rId4" Type="http://schemas.openxmlformats.org/officeDocument/2006/relationships/hyperlink" Target="http://en.wikipedia.org/wiki/Burial_ground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AME of stones"/>
          <p:cNvSpPr txBox="1"/>
          <p:nvPr/>
        </p:nvSpPr>
        <p:spPr>
          <a:xfrm>
            <a:off x="1219200" y="1714503"/>
            <a:ext cx="10566401" cy="632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0">
                <a:solidFill>
                  <a:srgbClr val="000000"/>
                </a:solidFill>
                <a:latin typeface="Phosphate Solid"/>
                <a:ea typeface="Phosphate Solid"/>
                <a:cs typeface="Phosphate Solid"/>
                <a:sym typeface="Phosphate Solid"/>
              </a:defRPr>
            </a:lvl1pPr>
          </a:lstStyle>
          <a:p>
            <a:pPr/>
            <a:r>
              <a:t>GAME of stones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'This Is Spinal Tap' - 'Stonehenge'-SD.mp4" descr="'This Is Spinal Tap' - 'Stonehenge'-S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" y="0"/>
            <a:ext cx="1300479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66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pinal Tap, Stonehenge.…"/>
          <p:cNvSpPr txBox="1"/>
          <p:nvPr/>
        </p:nvSpPr>
        <p:spPr>
          <a:xfrm>
            <a:off x="2273896" y="2819772"/>
            <a:ext cx="8457008" cy="213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Spinal Tap, Stonehenge.</a:t>
            </a:r>
          </a:p>
          <a:p>
            <a: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</a:p>
          <a:p>
            <a:pPr defTabSz="584200">
              <a:defRPr sz="12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(</a:t>
            </a:r>
            <a:r>
              <a:rPr u="sng">
                <a:hlinkClick r:id="rId2" invalidUrl="" action="" tgtFrame="" tooltip="" history="1" highlightClick="0" endSnd="0"/>
              </a:rPr>
              <a:t>https://www.youtube.com/watch?v=qAXzzHM8zLw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Rosetta_Stone-small.jpg" descr="Rosetta_Stone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351" y="-1"/>
            <a:ext cx="833675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E ROSETTA STONE"/>
          <p:cNvSpPr txBox="1"/>
          <p:nvPr/>
        </p:nvSpPr>
        <p:spPr>
          <a:xfrm>
            <a:off x="3319919" y="1330028"/>
            <a:ext cx="6364962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THE ROSETTA STONE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048" y="2506677"/>
            <a:ext cx="4285143" cy="330813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he Rosetta Stone is a granodiorite stele inscribed with the decree (laws) issued at Memphis, Egypt, in 196 BC on behalf of King Ptolemy V.…"/>
          <p:cNvSpPr txBox="1"/>
          <p:nvPr/>
        </p:nvSpPr>
        <p:spPr>
          <a:xfrm>
            <a:off x="5121215" y="2795991"/>
            <a:ext cx="7150830" cy="637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The </a:t>
            </a:r>
            <a:r>
              <a:t>Rosetta Stone</a:t>
            </a:r>
            <a:r>
              <a:t> is a </a:t>
            </a:r>
            <a:r>
              <a:rPr>
                <a:hlinkClick r:id="rId3" invalidUrl="" action="" tgtFrame="" tooltip="" history="1" highlightClick="0" endSnd="0"/>
              </a:rPr>
              <a:t>granodiorite</a:t>
            </a:r>
            <a:r>
              <a:t> </a:t>
            </a:r>
            <a:r>
              <a:rPr>
                <a:hlinkClick r:id="rId4" invalidUrl="" action="" tgtFrame="" tooltip="" history="1" highlightClick="0" endSnd="0"/>
              </a:rPr>
              <a:t>stele</a:t>
            </a:r>
            <a:r>
              <a:t> inscribed with the decree (laws) issued at </a:t>
            </a:r>
            <a:r>
              <a:rPr>
                <a:hlinkClick r:id="rId5" invalidUrl="" action="" tgtFrame="" tooltip="" history="1" highlightClick="0" endSnd="0"/>
              </a:rPr>
              <a:t>Memphis</a:t>
            </a:r>
            <a:r>
              <a:t>, </a:t>
            </a:r>
            <a:r>
              <a:rPr>
                <a:hlinkClick r:id="rId6" invalidUrl="" action="" tgtFrame="" tooltip="" history="1" highlightClick="0" endSnd="0"/>
              </a:rPr>
              <a:t>Egypt</a:t>
            </a:r>
            <a:r>
              <a:t>, in 196 BC on behalf of King </a:t>
            </a:r>
            <a:r>
              <a:rPr>
                <a:hlinkClick r:id="rId7" invalidUrl="" action="" tgtFrame="" tooltip="" history="1" highlightClick="0" endSnd="0"/>
              </a:rPr>
              <a:t>Ptolemy V</a:t>
            </a:r>
            <a:r>
              <a:t>. </a:t>
            </a:r>
          </a:p>
          <a:p>
            <a:pPr algn="l" defTabSz="457200">
              <a:defRPr sz="24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</a:p>
          <a:p>
            <a:pPr algn="l" defTabSz="457200">
              <a:defRPr sz="24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The decree appears in three scripts: the top text is </a:t>
            </a:r>
            <a:r>
              <a:rPr>
                <a:hlinkClick r:id="rId8" invalidUrl="" action="" tgtFrame="" tooltip="" history="1" highlightClick="0" endSnd="0"/>
              </a:rPr>
              <a:t>Ancient Egyptian</a:t>
            </a:r>
            <a:r>
              <a:t> </a:t>
            </a:r>
            <a:r>
              <a:rPr>
                <a:hlinkClick r:id="rId9" invalidUrl="" action="" tgtFrame="" tooltip="" history="1" highlightClick="0" endSnd="0"/>
              </a:rPr>
              <a:t>hieroglyphs</a:t>
            </a:r>
            <a:r>
              <a:t>, the middle section is Egyptian Demotic script, and the bottom bit is in Ancient Greek.</a:t>
            </a:r>
          </a:p>
          <a:p>
            <a:pPr algn="l" defTabSz="457200">
              <a:defRPr sz="24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</a:p>
          <a:p>
            <a:pPr algn="l" defTabSz="457200">
              <a:defRPr sz="24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Because it presents essentially the same text in all three scripts (with some minor differences among them), it provided the key to the modern understanding of </a:t>
            </a:r>
            <a:r>
              <a:rPr>
                <a:hlinkClick r:id="rId9" invalidUrl="" action="" tgtFrame="" tooltip="" history="1" highlightClick="0" endSnd="0"/>
              </a:rPr>
              <a:t>Egyptian hieroglyphs</a:t>
            </a:r>
            <a:r>
              <a:t>.</a:t>
            </a:r>
          </a:p>
          <a:p>
            <a:pPr algn="l" defTabSz="457200">
              <a:defRPr sz="20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</a:p>
          <a:p>
            <a:pPr algn="l" defTabSz="457200">
              <a:defRPr sz="2000">
                <a:solidFill>
                  <a:srgbClr val="01010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https://www.history.co.uk/this-day-in-history/19-july/the-rosetta-stone-is-discovered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4048" y="6513188"/>
            <a:ext cx="4285143" cy="2490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06680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HE BLARNEY STONE"/>
          <p:cNvSpPr txBox="1"/>
          <p:nvPr/>
        </p:nvSpPr>
        <p:spPr>
          <a:xfrm>
            <a:off x="3228543" y="1904683"/>
            <a:ext cx="6522314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THE BLARNEY STONE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061" y="3527921"/>
            <a:ext cx="6714918" cy="460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2337" y="3527921"/>
            <a:ext cx="5512664" cy="460858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Kissing the blarney stone is said to make a person eloquent and persuasive in language.…"/>
          <p:cNvSpPr txBox="1"/>
          <p:nvPr/>
        </p:nvSpPr>
        <p:spPr>
          <a:xfrm>
            <a:off x="900342" y="8452052"/>
            <a:ext cx="1093571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0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Kissing the blarney stone is said to make a person eloquent and persuasive in language.</a:t>
            </a:r>
          </a:p>
          <a:p>
            <a:pPr defTabSz="584200">
              <a:defRPr sz="20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</a:p>
          <a:p>
            <a:pPr defTabSz="584200">
              <a:defRPr sz="20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https://www.history.com/news/why-do-people-kiss-the-blarney-stone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401" y="595743"/>
            <a:ext cx="10941998" cy="8562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HE ROLLING STONES"/>
          <p:cNvSpPr txBox="1"/>
          <p:nvPr/>
        </p:nvSpPr>
        <p:spPr>
          <a:xfrm>
            <a:off x="3101162" y="1904683"/>
            <a:ext cx="6777076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THE ROLLING STONES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467" y="3262453"/>
            <a:ext cx="6777077" cy="501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3983" y="3183577"/>
            <a:ext cx="5304661" cy="6274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6568" y="548810"/>
            <a:ext cx="6751664" cy="8655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TONE of SCONE…"/>
          <p:cNvSpPr txBox="1"/>
          <p:nvPr/>
        </p:nvSpPr>
        <p:spPr>
          <a:xfrm>
            <a:off x="667715" y="1325880"/>
            <a:ext cx="11643970" cy="214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STONE of SCONE</a:t>
            </a:r>
          </a:p>
          <a:p>
            <a:pPr defTabSz="584200">
              <a:defRPr sz="36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AKA the stone of destiny and the symbol of scottish sovereignty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010" y="3299292"/>
            <a:ext cx="5464320" cy="787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9089" y="4213714"/>
            <a:ext cx="6350001" cy="452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470672">
            <a:off x="5641431" y="6360014"/>
            <a:ext cx="7685318" cy="228601"/>
          </a:xfrm>
          <a:prstGeom prst="rect">
            <a:avLst/>
          </a:prstGeom>
        </p:spPr>
      </p:pic>
      <p:pic>
        <p:nvPicPr>
          <p:cNvPr id="23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818">
            <a:off x="5630203" y="6360014"/>
            <a:ext cx="7707772" cy="228601"/>
          </a:xfrm>
          <a:prstGeom prst="rect">
            <a:avLst/>
          </a:prstGeom>
        </p:spPr>
      </p:pic>
      <p:sp>
        <p:nvSpPr>
          <p:cNvPr id="235" name="https://www.history.com/news/what-is-the-stone-of-scone"/>
          <p:cNvSpPr txBox="1"/>
          <p:nvPr/>
        </p:nvSpPr>
        <p:spPr>
          <a:xfrm>
            <a:off x="6308318" y="8859302"/>
            <a:ext cx="559973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https://www.history.com/news/what-is-the-stone-of-scone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800px-Rock_of_Gibraltar_Barbary_Macaque.jpg" descr="800px-Rock_of_Gibraltar_Barbary_Maca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105410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25" y="705285"/>
            <a:ext cx="12625950" cy="8343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HE Giant's causeway"/>
          <p:cNvSpPr txBox="1"/>
          <p:nvPr/>
        </p:nvSpPr>
        <p:spPr>
          <a:xfrm>
            <a:off x="2420929" y="1297082"/>
            <a:ext cx="7547357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THE Giant's causeway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1071" y="3479057"/>
            <a:ext cx="3633291" cy="490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201" y="2710209"/>
            <a:ext cx="7970165" cy="5977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HE Giant's causeway"/>
          <p:cNvSpPr txBox="1"/>
          <p:nvPr/>
        </p:nvSpPr>
        <p:spPr>
          <a:xfrm>
            <a:off x="2716021" y="1904683"/>
            <a:ext cx="7547357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THE Giant's causeway</a:t>
            </a:r>
          </a:p>
        </p:txBody>
      </p:sp>
      <p:sp>
        <p:nvSpPr>
          <p:cNvPr id="244" name="laterite"/>
          <p:cNvSpPr txBox="1"/>
          <p:nvPr/>
        </p:nvSpPr>
        <p:spPr>
          <a:xfrm>
            <a:off x="1444915" y="4093715"/>
            <a:ext cx="2284858" cy="78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45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laterite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576" y="5011160"/>
            <a:ext cx="4520039" cy="2945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6851" y="5011160"/>
            <a:ext cx="3927412" cy="294555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BASALT"/>
          <p:cNvSpPr txBox="1"/>
          <p:nvPr/>
        </p:nvSpPr>
        <p:spPr>
          <a:xfrm>
            <a:off x="5561053" y="4093715"/>
            <a:ext cx="1885951" cy="78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45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BASALT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5812" y="5011160"/>
            <a:ext cx="3927412" cy="294555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WEATHERED…"/>
          <p:cNvSpPr txBox="1"/>
          <p:nvPr/>
        </p:nvSpPr>
        <p:spPr>
          <a:xfrm>
            <a:off x="8904239" y="3382515"/>
            <a:ext cx="3032951" cy="149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WEATHERED</a:t>
            </a:r>
          </a:p>
          <a:p>
            <a:pPr defTabSz="584200">
              <a:defRPr sz="45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BASALT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e rock of Gibraltar"/>
          <p:cNvSpPr txBox="1"/>
          <p:nvPr/>
        </p:nvSpPr>
        <p:spPr>
          <a:xfrm>
            <a:off x="2228348" y="1320483"/>
            <a:ext cx="8192504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>
              <a:defRPr sz="3600"/>
            </a:pPr>
            <a:r>
              <a:rPr sz="5900"/>
              <a:t>The rock of Gibraltar</a:t>
            </a:r>
          </a:p>
        </p:txBody>
      </p:sp>
      <p:sp>
        <p:nvSpPr>
          <p:cNvPr id="174" name="The Barbary macaque population in Gibraltar is the only wild monkey population in the…"/>
          <p:cNvSpPr txBox="1"/>
          <p:nvPr/>
        </p:nvSpPr>
        <p:spPr>
          <a:xfrm>
            <a:off x="1299972" y="2364625"/>
            <a:ext cx="10003537" cy="67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000000"/>
                </a:solidFill>
                <a:latin typeface="Phosphate Solid"/>
                <a:ea typeface="Phosphate Solid"/>
                <a:cs typeface="Phosphate Solid"/>
                <a:sym typeface="Phosphate Solid"/>
              </a:defRPr>
            </a:pPr>
            <a:r>
              <a:t>The Barbary macaque population in Gibraltar is the only wild monkey population in the </a:t>
            </a:r>
          </a:p>
          <a:p>
            <a:pPr defTabSz="457200">
              <a:defRPr sz="1800">
                <a:solidFill>
                  <a:srgbClr val="000000"/>
                </a:solidFill>
                <a:latin typeface="Phosphate Solid"/>
                <a:ea typeface="Phosphate Solid"/>
                <a:cs typeface="Phosphate Solid"/>
                <a:sym typeface="Phosphate Solid"/>
              </a:defRPr>
            </a:pPr>
            <a:r>
              <a:t>European continent.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8031" y="3974783"/>
            <a:ext cx="5427819" cy="3388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157" y="3808744"/>
            <a:ext cx="5017613" cy="3757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385" y="107932"/>
            <a:ext cx="3877711" cy="5798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81" y="4328309"/>
            <a:ext cx="9058424" cy="502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0516" y="3786115"/>
            <a:ext cx="4292376" cy="6106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2252" y="1091721"/>
            <a:ext cx="7636428" cy="5090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041" y="216650"/>
            <a:ext cx="3422981" cy="5118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81" y="5416136"/>
            <a:ext cx="7096449" cy="3934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7076" y="3894833"/>
            <a:ext cx="4292376" cy="6106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6501" y="284098"/>
            <a:ext cx="5005619" cy="333707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Brighton Rock"/>
          <p:cNvSpPr txBox="1"/>
          <p:nvPr/>
        </p:nvSpPr>
        <p:spPr>
          <a:xfrm>
            <a:off x="3845620" y="3551194"/>
            <a:ext cx="5313560" cy="1918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Brighton Rock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679" y="2009061"/>
            <a:ext cx="10865442" cy="5718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Uluru (AYerS ROCK)"/>
          <p:cNvSpPr txBox="1"/>
          <p:nvPr/>
        </p:nvSpPr>
        <p:spPr>
          <a:xfrm>
            <a:off x="3068567" y="1904683"/>
            <a:ext cx="6842266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Uluru (AYerS ROCK)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47" y="3558423"/>
            <a:ext cx="6096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1946" y="2997196"/>
            <a:ext cx="6494508" cy="4649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40512"/>
            <a:ext cx="13004801" cy="8672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TONEHENGE"/>
          <p:cNvSpPr txBox="1"/>
          <p:nvPr/>
        </p:nvSpPr>
        <p:spPr>
          <a:xfrm>
            <a:off x="4353242" y="1295083"/>
            <a:ext cx="4272916" cy="99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STONEHENGE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11" y="3704276"/>
            <a:ext cx="6706637" cy="50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0948" y="3785064"/>
            <a:ext cx="5573155" cy="456189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tonehenge could have been a burial ground from its earliest beginnings, with deposits containing human bone from as early as 3,000 BC, when the ditch and bank were first dug."/>
          <p:cNvSpPr txBox="1"/>
          <p:nvPr/>
        </p:nvSpPr>
        <p:spPr>
          <a:xfrm>
            <a:off x="584795" y="2476464"/>
            <a:ext cx="11736820" cy="74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100">
                <a:solidFill>
                  <a:srgbClr val="040404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Stonehenge could have been a </a:t>
            </a:r>
            <a:r>
              <a:rPr>
                <a:hlinkClick r:id="rId4" invalidUrl="" action="" tgtFrame="" tooltip="" history="1" highlightClick="0" endSnd="0"/>
              </a:rPr>
              <a:t>burial ground</a:t>
            </a:r>
            <a:r>
              <a:t> from its earliest beginnings, with deposits containing human bone from as early as 3,000 BC, when the ditch and bank were first dug.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