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18"/>
  </p:notesMasterIdLst>
  <p:sldIdLst>
    <p:sldId id="268" r:id="rId2"/>
    <p:sldId id="293" r:id="rId3"/>
    <p:sldId id="294" r:id="rId4"/>
    <p:sldId id="283" r:id="rId5"/>
    <p:sldId id="295" r:id="rId6"/>
    <p:sldId id="296" r:id="rId7"/>
    <p:sldId id="291" r:id="rId8"/>
    <p:sldId id="298" r:id="rId9"/>
    <p:sldId id="299" r:id="rId10"/>
    <p:sldId id="300" r:id="rId11"/>
    <p:sldId id="301" r:id="rId12"/>
    <p:sldId id="302" r:id="rId13"/>
    <p:sldId id="303" r:id="rId14"/>
    <p:sldId id="297" r:id="rId15"/>
    <p:sldId id="292" r:id="rId16"/>
    <p:sldId id="28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6"/>
    <p:restoredTop sz="94687"/>
  </p:normalViewPr>
  <p:slideViewPr>
    <p:cSldViewPr snapToGrid="0">
      <p:cViewPr varScale="1">
        <p:scale>
          <a:sx n="112" d="100"/>
          <a:sy n="112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630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c1bd3c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c1bd3c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67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ac1bd3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ac1bd3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4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c1bd3c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c1bd3c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90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c1bd3c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c1bd3c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750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c1bd3c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c1bd3c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72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ac1bd3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ac1bd3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ac1bd3c3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ac1bd3c3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ac1bd3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ac1bd3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ac1bd3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ac1bd3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86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c1bd3c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c1bd3c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c1bd3c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c1bd3c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5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ac1bd3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ac1bd3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23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c1bd3c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c1bd3c3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ac1bd3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ac1bd3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94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ac1bd3c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ac1bd3c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26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C8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csn.se/bidrag-och-lan/studiestod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youtu.be/uNEezze__A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wise.s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wise.s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kolverket.se/undervisning/vuxenutbildningen/komvux-gymnasial/laroplan-for-vux-och-amnesplaner-for-komvux-gymnasial/hitta-amnen-och-kurser-for-komvux-gymnasi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405358" y="1659190"/>
            <a:ext cx="4623985" cy="174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base"/>
            <a:r>
              <a:rPr lang="th-TH" sz="3600" b="1" dirty="0">
                <a:latin typeface="Thonburi" pitchFamily="2" charset="-34"/>
                <a:cs typeface="Thonburi" pitchFamily="2" charset="-34"/>
              </a:rPr>
              <a:t>การศึกษา</a:t>
            </a:r>
            <a:r>
              <a:rPr lang="sv-SE" sz="3600" b="1" dirty="0">
                <a:latin typeface="Thonburi" pitchFamily="2" charset="-34"/>
                <a:cs typeface="Thonburi" pitchFamily="2" charset="-34"/>
              </a:rPr>
              <a:t/>
            </a:r>
            <a:br>
              <a:rPr lang="sv-SE" sz="3600" b="1" dirty="0">
                <a:latin typeface="Thonburi" pitchFamily="2" charset="-34"/>
                <a:cs typeface="Thonburi" pitchFamily="2" charset="-34"/>
              </a:rPr>
            </a:br>
            <a:r>
              <a:rPr lang="th-TH" sz="3600" b="1" dirty="0">
                <a:latin typeface="Thonburi" pitchFamily="2" charset="-34"/>
                <a:cs typeface="Thonburi" pitchFamily="2" charset="-34"/>
              </a:rPr>
              <a:t>สำหรับผู้ใหญ่ในสวีเดน</a:t>
            </a:r>
          </a:p>
        </p:txBody>
      </p:sp>
      <p:grpSp>
        <p:nvGrpSpPr>
          <p:cNvPr id="56" name="Google Shape;56;p13"/>
          <p:cNvGrpSpPr/>
          <p:nvPr/>
        </p:nvGrpSpPr>
        <p:grpSpPr>
          <a:xfrm>
            <a:off x="4862380" y="3465835"/>
            <a:ext cx="3530506" cy="408576"/>
            <a:chOff x="5072376" y="2760999"/>
            <a:chExt cx="3993539" cy="455100"/>
          </a:xfrm>
        </p:grpSpPr>
        <p:sp>
          <p:nvSpPr>
            <p:cNvPr id="57" name="Google Shape;57;p13"/>
            <p:cNvSpPr/>
            <p:nvPr/>
          </p:nvSpPr>
          <p:spPr>
            <a:xfrm>
              <a:off x="5072376" y="2761750"/>
              <a:ext cx="404974" cy="453600"/>
            </a:xfrm>
            <a:prstGeom prst="ellipse">
              <a:avLst/>
            </a:prstGeom>
            <a:solidFill>
              <a:srgbClr val="3D9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660941" y="2761750"/>
              <a:ext cx="404974" cy="453600"/>
            </a:xfrm>
            <a:prstGeom prst="ellipse">
              <a:avLst/>
            </a:prstGeom>
            <a:solidFill>
              <a:srgbClr val="3D9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275555" y="2760999"/>
              <a:ext cx="3588300" cy="455100"/>
            </a:xfrm>
            <a:prstGeom prst="rect">
              <a:avLst/>
            </a:prstGeom>
            <a:solidFill>
              <a:srgbClr val="3D9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600" dirty="0">
                  <a:solidFill>
                    <a:srgbClr val="F6F3F0"/>
                  </a:solidFill>
                  <a:latin typeface="Thonburi"/>
                  <a:cs typeface="Thonburi"/>
                </a:rPr>
                <a:t>9 </a:t>
              </a:r>
              <a:r>
                <a:rPr lang="th-TH" sz="2000" dirty="0">
                  <a:solidFill>
                    <a:srgbClr val="F6F3F0"/>
                  </a:solidFill>
                  <a:latin typeface="Thonburi"/>
                  <a:cs typeface="Thonburi"/>
                </a:rPr>
                <a:t>พฤษภาคม</a:t>
              </a:r>
              <a:r>
                <a:rPr lang="sv-SE" sz="2000" dirty="0">
                  <a:solidFill>
                    <a:srgbClr val="F6F3F0"/>
                  </a:solidFill>
                  <a:latin typeface="Thonburi"/>
                  <a:cs typeface="Thonburi"/>
                </a:rPr>
                <a:t> </a:t>
              </a:r>
              <a:r>
                <a:rPr lang="" sz="1600" dirty="0">
                  <a:solidFill>
                    <a:srgbClr val="F6F3F0"/>
                  </a:solidFill>
                  <a:latin typeface="Thonburi"/>
                  <a:cs typeface="Thonburi"/>
                </a:rPr>
                <a:t>2021</a:t>
              </a:r>
              <a:endParaRPr sz="900" dirty="0">
                <a:latin typeface="Thonburi"/>
                <a:cs typeface="Thonburi"/>
              </a:endParaRPr>
            </a:p>
          </p:txBody>
        </p:sp>
      </p:grpSp>
      <p:pic>
        <p:nvPicPr>
          <p:cNvPr id="1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0167" y="424967"/>
            <a:ext cx="5802396" cy="4212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0;p13"/>
          <p:cNvSpPr txBox="1"/>
          <p:nvPr/>
        </p:nvSpPr>
        <p:spPr>
          <a:xfrm>
            <a:off x="4738643" y="1334182"/>
            <a:ext cx="3851342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" sz="1600" b="1" dirty="0">
                <a:latin typeface="Thonburi"/>
              </a:rPr>
              <a:t>“</a:t>
            </a:r>
            <a:r>
              <a:rPr lang="th-TH" sz="1600" b="1" dirty="0">
                <a:latin typeface="Thonburi"/>
              </a:rPr>
              <a:t>ปฐมนิเทศการเข้าสู่สังคมใหม่ใน</a:t>
            </a:r>
            <a:r>
              <a:rPr lang="th-TH" sz="1600" b="1" dirty="0" smtClean="0">
                <a:latin typeface="Thonburi"/>
              </a:rPr>
              <a:t>สวีเดน</a:t>
            </a:r>
            <a:r>
              <a:rPr lang="sv-SE" sz="1600" b="1" dirty="0" smtClean="0">
                <a:latin typeface="Thonburi"/>
              </a:rPr>
              <a:t>”</a:t>
            </a:r>
            <a:endParaRPr lang="th-TH" sz="1600" b="1" dirty="0">
              <a:latin typeface="Thonburi"/>
            </a:endParaRPr>
          </a:p>
        </p:txBody>
      </p:sp>
    </p:spTree>
    <p:extLst>
      <p:ext uri="{BB962C8B-B14F-4D97-AF65-F5344CB8AC3E}">
        <p14:creationId xmlns:p14="http://schemas.microsoft.com/office/powerpoint/2010/main" val="409129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D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2" y="7620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6085" y="166079"/>
            <a:ext cx="5531830" cy="572700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latin typeface="Thonburi" pitchFamily="2" charset="-34"/>
                <a:cs typeface="Thonburi" pitchFamily="2" charset="-34"/>
              </a:rPr>
              <a:t>เอกสารเกี่ยวกับการเรียน</a:t>
            </a:r>
            <a:br>
              <a:rPr lang="th-TH" b="1" dirty="0">
                <a:latin typeface="Thonburi" pitchFamily="2" charset="-34"/>
                <a:cs typeface="Thonburi" pitchFamily="2" charset="-34"/>
              </a:rPr>
            </a:br>
            <a:r>
              <a:rPr lang="th-TH" b="1" dirty="0">
                <a:latin typeface="Thonburi" pitchFamily="2" charset="-34"/>
                <a:cs typeface="Thonburi" pitchFamily="2" charset="-34"/>
              </a:rPr>
              <a:t>ที่ควรแปลเป็นภาษาอังกฤษมาด้วย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4755" y="1182200"/>
            <a:ext cx="8394638" cy="3669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 u="sng" dirty="0">
                <a:solidFill>
                  <a:schemeClr val="bg1"/>
                </a:solidFill>
                <a:latin typeface="Thonburi Light" pitchFamily="2" charset="-34"/>
                <a:cs typeface="Thonburi Light" pitchFamily="2" charset="-34"/>
              </a:rPr>
              <a:t>สำหรับเด็ก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 Light" pitchFamily="2" charset="-34"/>
                <a:cs typeface="Thonburi Light" pitchFamily="2" charset="-34"/>
              </a:rPr>
              <a:t>ใบเกรด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 Light" pitchFamily="2" charset="-34"/>
                <a:cs typeface="Thonburi Light" pitchFamily="2" charset="-34"/>
              </a:rPr>
              <a:t>ใบที่ได้รับวัคซีน</a:t>
            </a: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  <a:latin typeface="Thonburi Light" pitchFamily="2" charset="-34"/>
              <a:cs typeface="Thonburi Light" pitchFamily="2" charset="-34"/>
            </a:endParaRPr>
          </a:p>
          <a:p>
            <a:pPr marL="0" indent="0">
              <a:buNone/>
            </a:pPr>
            <a:r>
              <a:rPr lang="th-TH" sz="3200" u="sng" dirty="0">
                <a:solidFill>
                  <a:schemeClr val="bg1"/>
                </a:solidFill>
                <a:latin typeface="Thonburi Light" pitchFamily="2" charset="-34"/>
                <a:cs typeface="Thonburi Light" pitchFamily="2" charset="-34"/>
              </a:rPr>
              <a:t>สำหรับผู้ใหญ่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 Light" pitchFamily="2" charset="-34"/>
                <a:cs typeface="Thonburi Light" pitchFamily="2" charset="-34"/>
              </a:rPr>
              <a:t>ใบประกาศจบการศึกษา วุฒิการศึกษา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 Light" pitchFamily="2" charset="-34"/>
                <a:cs typeface="Thonburi Light" pitchFamily="2" charset="-34"/>
              </a:rPr>
              <a:t>ใบเกรด ที่แสดงเกรดและหน่วยกิต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 Light" pitchFamily="2" charset="-34"/>
                <a:cs typeface="Thonburi Light" pitchFamily="2" charset="-34"/>
              </a:rPr>
              <a:t>แนะนำให้แปลมาทุกระดับตั้งแต่มัธยมต้นถึงวุฒิล่าสุด</a:t>
            </a:r>
          </a:p>
        </p:txBody>
      </p:sp>
      <p:pic>
        <p:nvPicPr>
          <p:cNvPr id="7" name="Google Shape;178;p23">
            <a:extLst>
              <a:ext uri="{FF2B5EF4-FFF2-40B4-BE49-F238E27FC236}">
                <a16:creationId xmlns="" xmlns:a16="http://schemas.microsoft.com/office/drawing/2014/main" id="{79AB1121-BDC5-F54D-BF68-0A8AE3C5C5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612" y="1957501"/>
            <a:ext cx="2711741" cy="2119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ubrik 5">
            <a:extLst>
              <a:ext uri="{FF2B5EF4-FFF2-40B4-BE49-F238E27FC236}">
                <a16:creationId xmlns="" xmlns:a16="http://schemas.microsoft.com/office/drawing/2014/main" id="{71576ABD-E931-9D47-B738-4BA8C992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1" y="26665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onburi" pitchFamily="2" charset="-34"/>
                <a:cs typeface="Thonburi" pitchFamily="2" charset="-34"/>
              </a:rPr>
              <a:t>หน่วยงาน </a:t>
            </a:r>
            <a:r>
              <a:rPr lang="sv-SE" b="1" dirty="0">
                <a:latin typeface="Thonburi" pitchFamily="2" charset="-34"/>
                <a:cs typeface="Thonburi" pitchFamily="2" charset="-34"/>
              </a:rPr>
              <a:t>CSN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> </a:t>
            </a:r>
            <a:r>
              <a:rPr lang="sv-SE" b="1" dirty="0">
                <a:latin typeface="Thonburi" pitchFamily="2" charset="-34"/>
                <a:cs typeface="Thonburi" pitchFamily="2" charset="-34"/>
              </a:rPr>
              <a:t>(</a:t>
            </a:r>
            <a:r>
              <a:rPr lang="en-GB" dirty="0">
                <a:latin typeface="Thonburi" pitchFamily="2" charset="-34"/>
                <a:cs typeface="Thonburi" pitchFamily="2" charset="-34"/>
              </a:rPr>
              <a:t>National Board of Student Aid)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3552F82B-C7B3-3646-825C-1FF362A57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10" y="982830"/>
            <a:ext cx="4410992" cy="369316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EC9DB4D8-7032-0347-BBDA-6BEA273A9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9390" y="2262995"/>
            <a:ext cx="2413000" cy="241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5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D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2" y="7620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6085" y="166079"/>
            <a:ext cx="5531830" cy="572700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latin typeface="Thonburi" pitchFamily="2" charset="-34"/>
                <a:cs typeface="Thonburi" pitchFamily="2" charset="-34"/>
              </a:rPr>
              <a:t>ใครมีสิทธิ์ขอรับเงินช่วยเหลือ </a:t>
            </a:r>
            <a:r>
              <a:rPr lang="sv-SE" b="1" dirty="0">
                <a:latin typeface="Thonburi" pitchFamily="2" charset="-34"/>
                <a:cs typeface="Thonburi" pitchFamily="2" charset="-34"/>
              </a:rPr>
              <a:t>CSN?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4755" y="738780"/>
            <a:ext cx="8394638" cy="411303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คุณมีใบอนุญาตผู้พำนักถาวร </a:t>
            </a:r>
            <a:r>
              <a:rPr lang="sv-SE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(PUT)</a:t>
            </a:r>
            <a:endParaRPr lang="th-TH" sz="32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คุณมีลูกกับชาวสวีเดน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คุณเป็นผู้ลี้ภัยในสวีเดน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คุณมีสิทธิในการพำนักและอาศัยอยู่ในสวีเดนมาแล้วอย่างน้อย 2 ปี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คุณเป็นพลเมืองของประเทศในสหภาพยุโรปประเทศ </a:t>
            </a:r>
            <a:r>
              <a:rPr lang="sv-SE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EEA </a:t>
            </a: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หรือสวิตเซอร์แลนด์ และแต่งงานหรืออยู่ร่วมกับชาวสวีเดน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คุณเป็นพลเมืองของประเทศในสหภาพยุโรปประเทศ </a:t>
            </a:r>
            <a:r>
              <a:rPr lang="sv-SE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EEA </a:t>
            </a: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หรือสวิตเซอร์แลนด์ และแต่งงานหรืออยู่ร่วมกับชาวต่างชาติ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คุณไม่ได้เป็นพลเมืองของประเทศในสหภาพยุโรปประเทศในเขตเศรษฐกิจยุโรปหรือในสวิตเซอร์แลนด์</a:t>
            </a:r>
            <a:r>
              <a:rPr lang="sv-SE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แต่คุณแต่งงานหรืออยู่ร่วมกับพลเมืองจากประเทศเหล่านั้น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คุณอายุน้อยกว่า 20 ปีเมื่อคุณมาที่สวีเดน</a:t>
            </a:r>
            <a:endParaRPr lang="en-GB" sz="32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02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D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2" y="7620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6085" y="244232"/>
            <a:ext cx="5531830" cy="572700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latin typeface="Thonburi" pitchFamily="2" charset="-34"/>
                <a:cs typeface="Thonburi" pitchFamily="2" charset="-34"/>
              </a:rPr>
              <a:t>สรุปภาพรวมของ </a:t>
            </a:r>
            <a:r>
              <a:rPr lang="sv-SE" b="1" dirty="0">
                <a:latin typeface="Thonburi" pitchFamily="2" charset="-34"/>
                <a:cs typeface="Thonburi" pitchFamily="2" charset="-34"/>
              </a:rPr>
              <a:t>CSN 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4" name="Bildobjekt 3">
            <a:hlinkClick r:id="rId4"/>
            <a:extLst>
              <a:ext uri="{FF2B5EF4-FFF2-40B4-BE49-F238E27FC236}">
                <a16:creationId xmlns="" xmlns:a16="http://schemas.microsoft.com/office/drawing/2014/main" id="{38745B33-19B9-6643-994A-41EB0042C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350" y="1326417"/>
            <a:ext cx="4709056" cy="2596906"/>
          </a:xfrm>
          <a:prstGeom prst="rect">
            <a:avLst/>
          </a:prstGeom>
        </p:spPr>
      </p:pic>
      <p:pic>
        <p:nvPicPr>
          <p:cNvPr id="8" name="Picture 4" descr="video icons">
            <a:extLst>
              <a:ext uri="{FF2B5EF4-FFF2-40B4-BE49-F238E27FC236}">
                <a16:creationId xmlns="" xmlns:a16="http://schemas.microsoft.com/office/drawing/2014/main" id="{9E024D23-DAD3-A84F-9E07-899779C58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5" y="1326417"/>
            <a:ext cx="2233060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67;p14">
            <a:extLst>
              <a:ext uri="{FF2B5EF4-FFF2-40B4-BE49-F238E27FC236}">
                <a16:creationId xmlns="" xmlns:a16="http://schemas.microsoft.com/office/drawing/2014/main" id="{ECEB0724-D922-B64E-85DD-31250D7BFE99}"/>
              </a:ext>
            </a:extLst>
          </p:cNvPr>
          <p:cNvSpPr txBox="1">
            <a:spLocks/>
          </p:cNvSpPr>
          <p:nvPr/>
        </p:nvSpPr>
        <p:spPr>
          <a:xfrm>
            <a:off x="628225" y="4247310"/>
            <a:ext cx="42407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2000" dirty="0">
                <a:solidFill>
                  <a:schemeClr val="bg1"/>
                </a:solidFill>
                <a:latin typeface="Century Gothic"/>
                <a:ea typeface="Montserrat"/>
                <a:cs typeface="Thonburi"/>
                <a:sym typeface="Century Gothic"/>
              </a:rPr>
              <a:t>Tack </a:t>
            </a:r>
            <a:r>
              <a:rPr lang="sv-SE" sz="2000" dirty="0">
                <a:solidFill>
                  <a:schemeClr val="bg1"/>
                </a:solidFill>
                <a:latin typeface="Century Gothic"/>
                <a:ea typeface="Montserrat"/>
                <a:cs typeface="Thonburi"/>
                <a:sym typeface="Century Gothic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CSN </a:t>
            </a:r>
            <a:r>
              <a:rPr lang="sv-SE" sz="2000" dirty="0">
                <a:solidFill>
                  <a:schemeClr val="bg1"/>
                </a:solidFill>
                <a:latin typeface="Century Gothic"/>
                <a:ea typeface="Montserrat"/>
                <a:cs typeface="Thonburi"/>
                <a:sym typeface="Century Gothic"/>
              </a:rPr>
              <a:t>för videomaterialet!</a:t>
            </a:r>
            <a:br>
              <a:rPr lang="sv-SE" sz="2000" dirty="0">
                <a:solidFill>
                  <a:schemeClr val="bg1"/>
                </a:solidFill>
                <a:latin typeface="Century Gothic"/>
                <a:ea typeface="Montserrat"/>
                <a:cs typeface="Thonburi"/>
                <a:sym typeface="Century Gothic"/>
              </a:rPr>
            </a:br>
            <a:endParaRPr lang="sv-SE" sz="2000" dirty="0">
              <a:solidFill>
                <a:schemeClr val="bg1"/>
              </a:solidFill>
              <a:latin typeface="Montserrat"/>
              <a:ea typeface="Montserrat"/>
              <a:cs typeface="Thonburi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1851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D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honburi"/>
              </a:rPr>
              <a:t>สรุป</a:t>
            </a:r>
            <a:endParaRPr lang="sv-SE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5581938" cy="3463754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การศึกษาผู้ใหญ่มี 4 ระดับ คือ </a:t>
            </a:r>
            <a:r>
              <a:rPr lang="sv-SE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SFI, </a:t>
            </a: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ประถม</a:t>
            </a:r>
            <a:r>
              <a:rPr lang="sv-SE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GRUND, </a:t>
            </a: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มัธยม </a:t>
            </a:r>
            <a:r>
              <a:rPr lang="sv-SE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GYM, </a:t>
            </a: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มหาวิทยาลัย / วิทยาลัย</a:t>
            </a:r>
            <a:r>
              <a:rPr lang="sv-SE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Universitet/Högskolan</a:t>
            </a:r>
          </a:p>
          <a:p>
            <a:pPr>
              <a:buClr>
                <a:srgbClr val="FFFF00"/>
              </a:buClr>
            </a:pPr>
            <a:r>
              <a:rPr lang="en-GB" sz="2000" dirty="0" err="1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Studie</a:t>
            </a:r>
            <a:r>
              <a:rPr lang="en-GB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- </a:t>
            </a:r>
            <a:r>
              <a:rPr lang="en-GB" sz="2000" dirty="0" err="1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och</a:t>
            </a:r>
            <a:r>
              <a:rPr lang="en-GB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yrkesvägledare</a:t>
            </a:r>
            <a:r>
              <a:rPr lang="sv-SE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 : </a:t>
            </a: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ครูแนะแนว</a:t>
            </a:r>
            <a:endParaRPr lang="sv-SE" sz="20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  <a:p>
            <a:pPr>
              <a:buClr>
                <a:srgbClr val="FFFF00"/>
              </a:buClr>
            </a:pP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ขั้นตอนในการเทียบวุฒิ</a:t>
            </a:r>
            <a:endParaRPr lang="sv-SE" sz="20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  <a:p>
            <a:pPr>
              <a:buClr>
                <a:srgbClr val="FFFF00"/>
              </a:buClr>
            </a:pP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เอกสารเกี่ยวกับการเรียน</a:t>
            </a:r>
            <a:b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</a:b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ที่ควรแปลเป็นภาษาอังกฤษมาด้วย</a:t>
            </a:r>
            <a:endParaRPr lang="sv-SE" sz="20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  <a:p>
            <a:pPr>
              <a:buClr>
                <a:srgbClr val="FFFF00"/>
              </a:buClr>
            </a:pP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หน่วยงาน </a:t>
            </a:r>
            <a:r>
              <a:rPr lang="sv-SE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CSN</a:t>
            </a:r>
            <a:r>
              <a:rPr lang="th-TH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sv-SE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(</a:t>
            </a:r>
            <a:r>
              <a:rPr lang="en-GB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National Board of Student Aid)</a:t>
            </a:r>
            <a:endParaRPr lang="sv-SE" sz="20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  <a:p>
            <a:endParaRPr lang="sv-SE" sz="20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  <a:p>
            <a:endParaRPr lang="sv-SE" sz="20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38" y="1215415"/>
            <a:ext cx="2109626" cy="300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67;p14"/>
          <p:cNvSpPr txBox="1">
            <a:spLocks/>
          </p:cNvSpPr>
          <p:nvPr/>
        </p:nvSpPr>
        <p:spPr>
          <a:xfrm>
            <a:off x="5748951" y="4216528"/>
            <a:ext cx="3676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1600" b="1" dirty="0">
                <a:solidFill>
                  <a:schemeClr val="bg1"/>
                </a:solidFill>
                <a:latin typeface="Century Gothic"/>
                <a:ea typeface="Century Gothic"/>
                <a:cs typeface="Thonburi"/>
                <a:sym typeface="Century Gothic"/>
              </a:rPr>
              <a:t>หนังสือแนะนำ </a:t>
            </a:r>
            <a:endParaRPr lang="" sz="1600" b="1">
              <a:solidFill>
                <a:schemeClr val="bg1"/>
              </a:solidFill>
              <a:latin typeface="Century Gothic"/>
              <a:ea typeface="Century Gothic"/>
              <a:cs typeface="Thonburi"/>
              <a:sym typeface="Century Gothic"/>
            </a:endParaRPr>
          </a:p>
          <a:p>
            <a:r>
              <a:rPr lang="th-TH" sz="1600" b="1" dirty="0">
                <a:solidFill>
                  <a:schemeClr val="bg1"/>
                </a:solidFill>
                <a:latin typeface="Century Gothic"/>
                <a:ea typeface="Century Gothic"/>
                <a:cs typeface="Thonburi"/>
                <a:sym typeface="Century Gothic"/>
              </a:rPr>
              <a:t>หาอ่านได้ที่ </a:t>
            </a:r>
            <a:r>
              <a:rPr lang="sv-SE" sz="1600" b="1" dirty="0">
                <a:solidFill>
                  <a:schemeClr val="bg1"/>
                </a:solidFill>
                <a:latin typeface="Century Gothic"/>
                <a:ea typeface="Century Gothic"/>
                <a:cs typeface="Thonburi"/>
                <a:sym typeface="Century Gothic"/>
              </a:rPr>
              <a:t>www.thaiwise.se </a:t>
            </a:r>
            <a:endParaRPr lang="th-TH" sz="1600" b="1" dirty="0">
              <a:solidFill>
                <a:schemeClr val="bg1"/>
              </a:solidFill>
              <a:latin typeface="Century Gothic"/>
              <a:ea typeface="Century Gothic"/>
              <a:cs typeface="Thonburi"/>
              <a:sym typeface="Century Gothic"/>
            </a:endParaRPr>
          </a:p>
          <a:p>
            <a:endParaRPr lang="th-TH" sz="5400" b="1" dirty="0">
              <a:solidFill>
                <a:schemeClr val="bg1"/>
              </a:solidFill>
              <a:latin typeface="Montserrat"/>
              <a:ea typeface="Montserrat"/>
              <a:cs typeface="Thonburi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409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28225" y="1106000"/>
            <a:ext cx="4831800" cy="2584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3500" b="1" dirty="0">
                <a:solidFill>
                  <a:srgbClr val="241B14"/>
                </a:solidFill>
                <a:latin typeface="Thonburi" pitchFamily="2" charset="-34"/>
                <a:cs typeface="Thonburi" pitchFamily="2" charset="-34"/>
                <a:sym typeface="Montserrat"/>
              </a:rPr>
              <a:t>หนังสือแนะนำ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3500" b="1" dirty="0">
                <a:solidFill>
                  <a:srgbClr val="241B14"/>
                </a:solidFill>
                <a:latin typeface="Thonburi" pitchFamily="2" charset="-34"/>
                <a:cs typeface="Thonburi" pitchFamily="2" charset="-34"/>
                <a:sym typeface="Montserrat"/>
              </a:rPr>
              <a:t>อ่านหน้า</a:t>
            </a:r>
            <a:r>
              <a:rPr lang="" sz="3500" b="1" dirty="0">
                <a:solidFill>
                  <a:srgbClr val="241B14"/>
                </a:solidFill>
                <a:latin typeface="Thonburi" pitchFamily="2" charset="-34"/>
                <a:cs typeface="Thonburi" pitchFamily="2" charset="-34"/>
                <a:sym typeface="Montserrat"/>
              </a:rPr>
              <a:t> 89</a:t>
            </a:r>
            <a:r>
              <a:rPr lang="th-TH" sz="3500" b="1" dirty="0">
                <a:solidFill>
                  <a:srgbClr val="241B14"/>
                </a:solidFill>
                <a:latin typeface="Thonburi" pitchFamily="2" charset="-34"/>
                <a:cs typeface="Thonburi" pitchFamily="2" charset="-34"/>
                <a:sym typeface="Montserrat"/>
              </a:rPr>
              <a:t> - </a:t>
            </a:r>
            <a:r>
              <a:rPr lang="th-TH" sz="3500" b="1" dirty="0" smtClean="0">
                <a:solidFill>
                  <a:srgbClr val="241B14"/>
                </a:solidFill>
                <a:latin typeface="Thonburi" pitchFamily="2" charset="-34"/>
                <a:cs typeface="Thonburi" pitchFamily="2" charset="-34"/>
                <a:sym typeface="Montserrat"/>
              </a:rPr>
              <a:t>96</a:t>
            </a:r>
            <a:endParaRPr lang="th-TH" sz="3500" b="1" dirty="0">
              <a:solidFill>
                <a:srgbClr val="241B14"/>
              </a:solidFill>
              <a:latin typeface="Thonburi" pitchFamily="2" charset="-34"/>
              <a:cs typeface="Thonburi" pitchFamily="2" charset="-34"/>
              <a:sym typeface="Montserrat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28225" y="3881550"/>
            <a:ext cx="48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dirty="0">
                <a:solidFill>
                  <a:srgbClr val="241B14"/>
                </a:solidFill>
                <a:latin typeface="Century Gothic"/>
                <a:ea typeface="Century Gothic"/>
                <a:cs typeface="Thonburi"/>
                <a:sym typeface="Century Gothic"/>
              </a:rPr>
              <a:t>หาอ่านได้ที่ </a:t>
            </a:r>
            <a:r>
              <a:rPr lang="sv-SE" sz="2000" dirty="0">
                <a:solidFill>
                  <a:srgbClr val="241B14"/>
                </a:solidFill>
                <a:latin typeface="Century Gothic"/>
                <a:ea typeface="Century Gothic"/>
                <a:cs typeface="Thonburi"/>
                <a:sym typeface="Century Gothic"/>
                <a:hlinkClick r:id="rId3"/>
              </a:rPr>
              <a:t>www.thaiwise.se</a:t>
            </a:r>
            <a:r>
              <a:rPr lang="sv-SE" sz="2000" dirty="0">
                <a:solidFill>
                  <a:srgbClr val="241B14"/>
                </a:solidFill>
                <a:latin typeface="Century Gothic"/>
                <a:ea typeface="Century Gothic"/>
                <a:cs typeface="Thonburi"/>
                <a:sym typeface="Century Gothic"/>
              </a:rPr>
              <a:t> </a:t>
            </a:r>
            <a:endParaRPr sz="2000" dirty="0">
              <a:latin typeface="Montserrat"/>
              <a:ea typeface="Montserrat"/>
              <a:cs typeface="Thonburi"/>
              <a:sym typeface="Montserrat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50" y="815552"/>
            <a:ext cx="2706986" cy="38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89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1559846" y="1793322"/>
            <a:ext cx="60978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th-TH" sz="3600" b="1" dirty="0">
                <a:solidFill>
                  <a:schemeClr val="tx1"/>
                </a:solidFill>
                <a:cs typeface="Thonburi"/>
              </a:rPr>
              <a:t>ด้วยความปรารถนาดี</a:t>
            </a:r>
          </a:p>
          <a:p>
            <a:pPr marL="114300" indent="0" algn="ctr">
              <a:buNone/>
            </a:pPr>
            <a:r>
              <a:rPr lang="th-TH" sz="3600" b="1" dirty="0">
                <a:solidFill>
                  <a:schemeClr val="tx1"/>
                </a:solidFill>
                <a:cs typeface="Thonburi"/>
              </a:rPr>
              <a:t>จาก</a:t>
            </a:r>
          </a:p>
          <a:p>
            <a:pPr marL="114300" indent="0" algn="ctr">
              <a:buNone/>
            </a:pPr>
            <a:r>
              <a:rPr lang="th-TH" sz="3600" b="1" dirty="0">
                <a:solidFill>
                  <a:schemeClr val="tx1"/>
                </a:solidFill>
                <a:cs typeface="Thonburi"/>
              </a:rPr>
              <a:t>ทีมงานไทยไวส์</a:t>
            </a:r>
          </a:p>
          <a:p>
            <a:pPr marL="114300" indent="0" algn="ctr">
              <a:buNone/>
            </a:pPr>
            <a:r>
              <a:rPr lang="sv-SE" sz="3600" b="1" dirty="0">
                <a:solidFill>
                  <a:schemeClr val="tx1"/>
                </a:solidFill>
                <a:cs typeface="Thonburi"/>
                <a:hlinkClick r:id="rId3"/>
              </a:rPr>
              <a:t>www.thaiwise.se</a:t>
            </a:r>
            <a:r>
              <a:rPr lang="sv-SE" sz="3600" b="1" dirty="0">
                <a:solidFill>
                  <a:schemeClr val="tx1"/>
                </a:solidFill>
                <a:cs typeface="Thonburi"/>
              </a:rPr>
              <a:t> </a:t>
            </a:r>
            <a:endParaRPr lang="th-TH" sz="3600" b="1" dirty="0">
              <a:solidFill>
                <a:schemeClr val="tx1"/>
              </a:solidFill>
              <a:cs typeface="Thonburi"/>
            </a:endParaRPr>
          </a:p>
          <a:p>
            <a:pPr marL="114300" indent="0" algn="ctr">
              <a:buNone/>
            </a:pPr>
            <a:r>
              <a:rPr lang="th-TH" sz="3200" dirty="0">
                <a:solidFill>
                  <a:schemeClr val="tx1"/>
                </a:solidFill>
                <a:cs typeface="Thonburi"/>
              </a:rPr>
              <a:t/>
            </a:r>
            <a:br>
              <a:rPr lang="th-TH" sz="3200" dirty="0">
                <a:solidFill>
                  <a:schemeClr val="tx1"/>
                </a:solidFill>
                <a:cs typeface="Thonburi"/>
              </a:rPr>
            </a:br>
            <a:endParaRPr sz="700" dirty="0">
              <a:solidFill>
                <a:schemeClr val="tx1"/>
              </a:solidFill>
              <a:cs typeface="Thonburi"/>
            </a:endParaRPr>
          </a:p>
        </p:txBody>
      </p:sp>
      <p:pic>
        <p:nvPicPr>
          <p:cNvPr id="4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227" y="217715"/>
            <a:ext cx="3090961" cy="247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4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8;p14">
            <a:extLst>
              <a:ext uri="{FF2B5EF4-FFF2-40B4-BE49-F238E27FC236}">
                <a16:creationId xmlns="" xmlns:a16="http://schemas.microsoft.com/office/drawing/2014/main" id="{A8F259BF-46E4-4047-A360-10F7657031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35037" y="2570704"/>
            <a:ext cx="1910914" cy="2572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ubrik 12">
            <a:extLst>
              <a:ext uri="{FF2B5EF4-FFF2-40B4-BE49-F238E27FC236}">
                <a16:creationId xmlns="" xmlns:a16="http://schemas.microsoft.com/office/drawing/2014/main" id="{B0DD954E-1842-5F4C-95D9-13CE8DAD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="" xmlns:a16="http://schemas.microsoft.com/office/drawing/2014/main" id="{B7DF8CB3-04A2-A74B-9A3E-69E49B77F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6" y="94204"/>
            <a:ext cx="7810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ubrik 5">
            <a:extLst>
              <a:ext uri="{FF2B5EF4-FFF2-40B4-BE49-F238E27FC236}">
                <a16:creationId xmlns="" xmlns:a16="http://schemas.microsoft.com/office/drawing/2014/main" id="{71576ABD-E931-9D47-B738-4BA8C992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38" y="29085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>
                <a:latin typeface="Thonburi" pitchFamily="2" charset="-34"/>
                <a:cs typeface="Thonburi" pitchFamily="2" charset="-34"/>
              </a:rPr>
              <a:t>Komvux</a:t>
            </a:r>
            <a:r>
              <a:rPr lang="en-GB" b="1" dirty="0">
                <a:latin typeface="Thonburi" pitchFamily="2" charset="-34"/>
                <a:cs typeface="Thonburi" pitchFamily="2" charset="-34"/>
              </a:rPr>
              <a:t> </a:t>
            </a:r>
            <a:r>
              <a:rPr lang="en-GB" b="1" dirty="0" err="1">
                <a:latin typeface="Thonburi" pitchFamily="2" charset="-34"/>
                <a:cs typeface="Thonburi" pitchFamily="2" charset="-34"/>
              </a:rPr>
              <a:t>grundläggande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> </a:t>
            </a:r>
            <a:r>
              <a:rPr lang="sv-SE" b="1" dirty="0">
                <a:latin typeface="Thonburi" pitchFamily="2" charset="-34"/>
                <a:cs typeface="Thonburi" pitchFamily="2" charset="-34"/>
              </a:rPr>
              <a:t>: GRUND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/>
            </a:r>
            <a:br>
              <a:rPr lang="th-TH" b="1" dirty="0">
                <a:latin typeface="Thonburi" pitchFamily="2" charset="-34"/>
                <a:cs typeface="Thonburi" pitchFamily="2" charset="-34"/>
              </a:rPr>
            </a:br>
            <a:r>
              <a:rPr lang="th-TH" b="1" dirty="0">
                <a:latin typeface="Thonburi" pitchFamily="2" charset="-34"/>
                <a:cs typeface="Thonburi" pitchFamily="2" charset="-34"/>
              </a:rPr>
              <a:t>การศึกษาผู้ใหญ่</a:t>
            </a:r>
            <a:r>
              <a:rPr lang="sv-SE" b="1" dirty="0">
                <a:latin typeface="Thonburi" pitchFamily="2" charset="-34"/>
                <a:cs typeface="Thonburi" pitchFamily="2" charset="-34"/>
              </a:rPr>
              <a:t>: 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>ระดับประถมและมัธยมต้น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C7D1BBFA-DD2E-BE49-9ACA-8AB3585D9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61" y="863550"/>
            <a:ext cx="7527131" cy="3416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u="sng" dirty="0">
                <a:latin typeface="Thonburi" pitchFamily="2" charset="-34"/>
                <a:cs typeface="Thonburi" pitchFamily="2" charset="-34"/>
              </a:rPr>
              <a:t>วิชาที่มีให้เลือกเรียน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Biologi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เคมี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Engelska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ภาษาอังกฤษ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Engelska Nationell delkurs 1/2/3/4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ภาษาอังกฤษระดับประถม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Fysik </a:t>
            </a:r>
            <a:r>
              <a:rPr lang="th-TH" dirty="0" err="1">
                <a:latin typeface="Thonburi" pitchFamily="2" charset="-34"/>
                <a:cs typeface="Thonburi" pitchFamily="2" charset="-34"/>
              </a:rPr>
              <a:t>ฟิสิกซ์</a:t>
            </a:r>
            <a:endParaRPr lang="th-TH" dirty="0">
              <a:latin typeface="Thonburi" pitchFamily="2" charset="-34"/>
              <a:cs typeface="Thonburi" pitchFamily="2" charset="-34"/>
            </a:endParaRP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Geografi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ภูมิศาสตร์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Historia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ประวัติศาสตร์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Kemi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เคมี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Matematik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คณิตศาสตร์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Matematik Nationell delkurs 1/2/3/4 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คณิตศาสตร์ระดับประถม</a:t>
            </a:r>
            <a:endParaRPr lang="sv-SE" dirty="0">
              <a:latin typeface="Thonburi" pitchFamily="2" charset="-34"/>
              <a:cs typeface="Thonburi" pitchFamily="2" charset="-34"/>
            </a:endParaRP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Religionskunskap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ศาสนา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Samhällskunskap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สังคมศาสตร์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Svenska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ภาษาสวีเดน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Svenska Nationell delkurs 1/2/3/4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ภาษาสวีเดนระดับประถม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Svenska som andraspråk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ภาษาสวีเดนเป็นภาษาที่สอง</a:t>
            </a:r>
          </a:p>
          <a:p>
            <a:pPr marL="0" lvl="0" indent="0">
              <a:buNone/>
            </a:pPr>
            <a:r>
              <a:rPr lang="sv-SE" dirty="0">
                <a:latin typeface="Thonburi" pitchFamily="2" charset="-34"/>
                <a:cs typeface="Thonburi" pitchFamily="2" charset="-34"/>
              </a:rPr>
              <a:t>Svenska som andraspråk Nationell delkurs 1/2/3/4 </a:t>
            </a:r>
            <a:r>
              <a:rPr lang="th-TH" dirty="0">
                <a:latin typeface="Thonburi" pitchFamily="2" charset="-34"/>
                <a:cs typeface="Thonburi" pitchFamily="2" charset="-34"/>
              </a:rPr>
              <a:t>ภาษาสวีเดนเป็นภาษาที่สองระดับประถม</a:t>
            </a:r>
          </a:p>
          <a:p>
            <a:endParaRPr lang="sv-SE" dirty="0">
              <a:latin typeface="Thonburi" pitchFamily="2" charset="-34"/>
              <a:cs typeface="Thonburi" pitchFamily="2" charset="-34"/>
            </a:endParaRPr>
          </a:p>
          <a:p>
            <a:pPr marL="0" lvl="0" indent="0">
              <a:buNone/>
            </a:pPr>
            <a:endParaRPr lang="th-TH" dirty="0">
              <a:latin typeface="Thonburi" pitchFamily="2" charset="-34"/>
              <a:cs typeface="Thonburi" pitchFamily="2" charset="-34"/>
            </a:endParaRPr>
          </a:p>
          <a:p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25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D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2" y="7620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0954" y="288275"/>
            <a:ext cx="7941346" cy="572700"/>
          </a:xfrm>
        </p:spPr>
        <p:txBody>
          <a:bodyPr>
            <a:noAutofit/>
          </a:bodyPr>
          <a:lstStyle/>
          <a:p>
            <a:r>
              <a:rPr lang="en-GB" sz="3000" b="1" dirty="0" err="1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Komvux</a:t>
            </a:r>
            <a:r>
              <a:rPr lang="en-GB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på</a:t>
            </a:r>
            <a:r>
              <a:rPr lang="en-GB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gymnasial</a:t>
            </a:r>
            <a:r>
              <a:rPr lang="en-GB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nivå</a:t>
            </a:r>
            <a:r>
              <a:rPr lang="th-TH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sv-SE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: GYM</a:t>
            </a:r>
            <a:r>
              <a:rPr lang="th-TH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/>
            </a:r>
            <a:br>
              <a:rPr lang="th-TH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</a:br>
            <a:r>
              <a:rPr lang="th-TH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การศึกษาผู้ใหญ่</a:t>
            </a:r>
            <a:r>
              <a:rPr lang="sv-SE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: </a:t>
            </a:r>
            <a:r>
              <a:rPr lang="th-TH" sz="30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ระดับมัธยมปลาย</a:t>
            </a:r>
            <a:endParaRPr lang="sv-SE" sz="3000" dirty="0">
              <a:solidFill>
                <a:schemeClr val="tx1"/>
              </a:solidFill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0184" y="1394275"/>
            <a:ext cx="8409354" cy="34164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วิชาที่มีให้เลือกเรียน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ทุกวิชาที่มีในระดับมัธยมต้น (</a:t>
            </a:r>
            <a:r>
              <a:rPr lang="sv-SE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GRUND</a:t>
            </a: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) แต่เป็นในระดับมัธยมปลาย</a:t>
            </a: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วิชาเพิ่มเติมเฉพาะสาขา</a:t>
            </a:r>
            <a:r>
              <a:rPr lang="th-TH" sz="3200" dirty="0" err="1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อื่นๆ</a:t>
            </a: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Thonburi" pitchFamily="2" charset="-34"/>
                <a:cs typeface="Thonburi" pitchFamily="2" charset="-34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https://www.skolverket.se/undervisning/vuxenutbildningen/komvux-gymnasial/laroplan-for-vux-och-amnesplaner-for-komvux-gymnasial/hitta-amnen-och-kurser-for-komvux-gymnasial</a:t>
            </a:r>
            <a:r>
              <a:rPr lang="th-TH" sz="3200" dirty="0">
                <a:solidFill>
                  <a:srgbClr val="FF0000"/>
                </a:solidFill>
                <a:latin typeface="Thonburi" pitchFamily="2" charset="-34"/>
                <a:cs typeface="Thonburi" pitchFamily="2" charset="-34"/>
              </a:rPr>
              <a:t> </a:t>
            </a:r>
            <a:endParaRPr lang="sv-SE" sz="3200" dirty="0">
              <a:solidFill>
                <a:srgbClr val="FF0000"/>
              </a:solidFill>
              <a:latin typeface="Thonburi" pitchFamily="2" charset="-34"/>
              <a:cs typeface="Thonburi" pitchFamily="2" charset="-34"/>
            </a:endParaRPr>
          </a:p>
          <a:p>
            <a:pPr marL="114300" indent="0">
              <a:buClr>
                <a:srgbClr val="FFFF00"/>
              </a:buClr>
              <a:buNone/>
            </a:pPr>
            <a:endParaRPr lang="th-TH" sz="32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  <a:p>
            <a:pPr>
              <a:buClr>
                <a:srgbClr val="FFFF00"/>
              </a:buClr>
            </a:pP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แพ</a:t>
            </a:r>
            <a:r>
              <a:rPr lang="th-TH" sz="3200" dirty="0" err="1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็ค</a:t>
            </a:r>
            <a:r>
              <a:rPr lang="th-TH" sz="3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เก็จสาขาอาชีพ</a:t>
            </a:r>
            <a:r>
              <a:rPr lang="th-TH" sz="3200" dirty="0" err="1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ต่างๆ</a:t>
            </a:r>
            <a:endParaRPr lang="th-TH" sz="3200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72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D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2" y="7620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754" y="326579"/>
            <a:ext cx="8394638" cy="572700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Thonburi" pitchFamily="2" charset="-34"/>
                <a:cs typeface="Thonburi" pitchFamily="2" charset="-34"/>
              </a:rPr>
              <a:t>Nationella</a:t>
            </a:r>
            <a:r>
              <a:rPr lang="en-GB" b="1" dirty="0">
                <a:latin typeface="Thonburi" pitchFamily="2" charset="-34"/>
                <a:cs typeface="Thonburi" pitchFamily="2" charset="-34"/>
              </a:rPr>
              <a:t> </a:t>
            </a:r>
            <a:r>
              <a:rPr lang="en-GB" b="1" dirty="0" err="1">
                <a:latin typeface="Thonburi" pitchFamily="2" charset="-34"/>
                <a:cs typeface="Thonburi" pitchFamily="2" charset="-34"/>
              </a:rPr>
              <a:t>yrkespaket</a:t>
            </a:r>
            <a:r>
              <a:rPr lang="en-GB" b="1" dirty="0">
                <a:latin typeface="Thonburi" pitchFamily="2" charset="-34"/>
                <a:cs typeface="Thonburi" pitchFamily="2" charset="-34"/>
              </a:rPr>
              <a:t> </a:t>
            </a:r>
            <a:r>
              <a:rPr lang="en-GB" b="1" dirty="0" err="1">
                <a:latin typeface="Thonburi" pitchFamily="2" charset="-34"/>
                <a:cs typeface="Thonburi" pitchFamily="2" charset="-34"/>
              </a:rPr>
              <a:t>för</a:t>
            </a:r>
            <a:r>
              <a:rPr lang="en-GB" b="1" dirty="0">
                <a:latin typeface="Thonburi" pitchFamily="2" charset="-34"/>
                <a:cs typeface="Thonburi" pitchFamily="2" charset="-34"/>
              </a:rPr>
              <a:t> </a:t>
            </a:r>
            <a:r>
              <a:rPr lang="en-GB" b="1" dirty="0" err="1">
                <a:latin typeface="Thonburi" pitchFamily="2" charset="-34"/>
                <a:cs typeface="Thonburi" pitchFamily="2" charset="-34"/>
              </a:rPr>
              <a:t>komvux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/>
            </a:r>
            <a:br>
              <a:rPr lang="th-TH" b="1" dirty="0">
                <a:latin typeface="Thonburi" pitchFamily="2" charset="-34"/>
                <a:cs typeface="Thonburi" pitchFamily="2" charset="-34"/>
              </a:rPr>
            </a:br>
            <a:r>
              <a:rPr lang="th-TH" b="1" dirty="0">
                <a:latin typeface="Thonburi" pitchFamily="2" charset="-34"/>
                <a:cs typeface="Thonburi" pitchFamily="2" charset="-34"/>
              </a:rPr>
              <a:t>แพ</a:t>
            </a:r>
            <a:r>
              <a:rPr lang="th-TH" b="1" dirty="0" err="1">
                <a:latin typeface="Thonburi" pitchFamily="2" charset="-34"/>
                <a:cs typeface="Thonburi" pitchFamily="2" charset="-34"/>
              </a:rPr>
              <a:t>็ค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>เก็จการเรียนสายอาชีพในระดับมัธยมปลาย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4755" y="1293151"/>
            <a:ext cx="8394638" cy="3669617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FF00"/>
              </a:buClr>
            </a:pPr>
            <a:r>
              <a:rPr lang="en-GB" sz="3200" dirty="0">
                <a:solidFill>
                  <a:schemeClr val="bg1"/>
                </a:solidFill>
              </a:rPr>
              <a:t>Barn-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fritidsprogrammet</a:t>
            </a:r>
            <a:r>
              <a:rPr lang="th-TH" sz="3200" dirty="0">
                <a:solidFill>
                  <a:schemeClr val="bg1"/>
                </a:solidFill>
              </a:rPr>
              <a:t> ครูปฐมวัยและครูอนุบาล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Bygg</a:t>
            </a:r>
            <a:r>
              <a:rPr lang="en-GB" sz="3200" dirty="0">
                <a:solidFill>
                  <a:schemeClr val="bg1"/>
                </a:solidFill>
              </a:rPr>
              <a:t>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anläggningsprogrammet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ก่อสร้าง</a:t>
            </a:r>
          </a:p>
          <a:p>
            <a:pPr>
              <a:buClr>
                <a:srgbClr val="FFFF00"/>
              </a:buClr>
            </a:pPr>
            <a:r>
              <a:rPr lang="en-GB" sz="3200" dirty="0">
                <a:solidFill>
                  <a:schemeClr val="bg1"/>
                </a:solidFill>
              </a:rPr>
              <a:t>El-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energiprogrammet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ไฟฟ้าและพลังงาน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Fordons</a:t>
            </a:r>
            <a:r>
              <a:rPr lang="en-GB" sz="3200" dirty="0">
                <a:solidFill>
                  <a:schemeClr val="bg1"/>
                </a:solidFill>
              </a:rPr>
              <a:t>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transportprogrammet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ยานยนต์และการขนส่ง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Handels</a:t>
            </a:r>
            <a:r>
              <a:rPr lang="en-GB" sz="3200" dirty="0">
                <a:solidFill>
                  <a:schemeClr val="bg1"/>
                </a:solidFill>
              </a:rPr>
              <a:t>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administrationsprogrammet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การค้าและการจัดการ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Hantverksprogrammet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งานช่าง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Hotell</a:t>
            </a:r>
            <a:r>
              <a:rPr lang="en-GB" sz="3200" dirty="0">
                <a:solidFill>
                  <a:schemeClr val="bg1"/>
                </a:solidFill>
              </a:rPr>
              <a:t>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turismprogrammet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โรงแรมและร้านอาหาร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Industritekniska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อุตสาหกรรม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Naturbruksprogrammet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ธรรมชาติวิทยา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Restaurang</a:t>
            </a:r>
            <a:r>
              <a:rPr lang="en-GB" sz="3200" dirty="0">
                <a:solidFill>
                  <a:schemeClr val="bg1"/>
                </a:solidFill>
              </a:rPr>
              <a:t>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livsmedelsprogrammet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ร้านอาหารและอาหาร</a:t>
            </a:r>
          </a:p>
          <a:p>
            <a:pPr>
              <a:buClr>
                <a:srgbClr val="FFFF00"/>
              </a:buClr>
            </a:pPr>
            <a:r>
              <a:rPr lang="en-GB" sz="3200" dirty="0">
                <a:solidFill>
                  <a:schemeClr val="bg1"/>
                </a:solidFill>
              </a:rPr>
              <a:t>VVS-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fastighetsprogrammet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ติดตั้งพลังงานและอาคาร</a:t>
            </a:r>
          </a:p>
          <a:p>
            <a:pPr>
              <a:buClr>
                <a:srgbClr val="FFFF00"/>
              </a:buClr>
            </a:pPr>
            <a:r>
              <a:rPr lang="en-GB" sz="3200" dirty="0" err="1">
                <a:solidFill>
                  <a:schemeClr val="bg1"/>
                </a:solidFill>
              </a:rPr>
              <a:t>Vård</a:t>
            </a:r>
            <a:r>
              <a:rPr lang="en-GB" sz="3200" dirty="0">
                <a:solidFill>
                  <a:schemeClr val="bg1"/>
                </a:solidFill>
              </a:rPr>
              <a:t>- </a:t>
            </a:r>
            <a:r>
              <a:rPr lang="en-GB" sz="3200" dirty="0" err="1">
                <a:solidFill>
                  <a:schemeClr val="bg1"/>
                </a:solidFill>
              </a:rPr>
              <a:t>och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omsorgsprogrammet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การพยาบาลและดูแลคนชราคนพิการ</a:t>
            </a:r>
          </a:p>
        </p:txBody>
      </p:sp>
      <p:pic>
        <p:nvPicPr>
          <p:cNvPr id="9" name="Google Shape;167;p22">
            <a:extLst>
              <a:ext uri="{FF2B5EF4-FFF2-40B4-BE49-F238E27FC236}">
                <a16:creationId xmlns="" xmlns:a16="http://schemas.microsoft.com/office/drawing/2014/main" id="{EFFFDF0A-BD09-BE41-93A7-3C460BDE2B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444" y="3427122"/>
            <a:ext cx="1241644" cy="1320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7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ubrik 5">
            <a:extLst>
              <a:ext uri="{FF2B5EF4-FFF2-40B4-BE49-F238E27FC236}">
                <a16:creationId xmlns="" xmlns:a16="http://schemas.microsoft.com/office/drawing/2014/main" id="{71576ABD-E931-9D47-B738-4BA8C992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1200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GB" b="1" dirty="0" err="1">
                <a:latin typeface="Thonburi" pitchFamily="2" charset="-34"/>
                <a:cs typeface="Thonburi" pitchFamily="2" charset="-34"/>
              </a:rPr>
              <a:t>Studie</a:t>
            </a:r>
            <a:r>
              <a:rPr lang="en-GB" b="1" dirty="0">
                <a:latin typeface="Thonburi" pitchFamily="2" charset="-34"/>
                <a:cs typeface="Thonburi" pitchFamily="2" charset="-34"/>
              </a:rPr>
              <a:t>- </a:t>
            </a:r>
            <a:r>
              <a:rPr lang="en-GB" b="1" dirty="0" err="1">
                <a:latin typeface="Thonburi" pitchFamily="2" charset="-34"/>
                <a:cs typeface="Thonburi" pitchFamily="2" charset="-34"/>
              </a:rPr>
              <a:t>och</a:t>
            </a:r>
            <a:r>
              <a:rPr lang="en-GB" b="1" dirty="0">
                <a:latin typeface="Thonburi" pitchFamily="2" charset="-34"/>
                <a:cs typeface="Thonburi" pitchFamily="2" charset="-34"/>
              </a:rPr>
              <a:t> </a:t>
            </a:r>
            <a:r>
              <a:rPr lang="en-GB" b="1" dirty="0" err="1">
                <a:latin typeface="Thonburi" pitchFamily="2" charset="-34"/>
                <a:cs typeface="Thonburi" pitchFamily="2" charset="-34"/>
              </a:rPr>
              <a:t>yrkesvägledare</a:t>
            </a:r>
            <a:r>
              <a:rPr lang="sv-SE" b="1" dirty="0">
                <a:latin typeface="Thonburi" pitchFamily="2" charset="-34"/>
                <a:cs typeface="Thonburi" pitchFamily="2" charset="-34"/>
              </a:rPr>
              <a:t> : </a:t>
            </a:r>
            <a:r>
              <a:rPr lang="th-TH" b="1" dirty="0">
                <a:latin typeface="Thonburi" pitchFamily="2" charset="-34"/>
                <a:cs typeface="Thonburi" pitchFamily="2" charset="-34"/>
              </a:rPr>
              <a:t>ครูแนะแนว</a:t>
            </a:r>
            <a:endParaRPr lang="sv-SE" b="1" dirty="0"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B4A975E0-F6DB-8143-8552-D8F544D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19" y="723900"/>
            <a:ext cx="72009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D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450" y="350300"/>
            <a:ext cx="7527131" cy="755700"/>
          </a:xfrm>
        </p:spPr>
        <p:txBody>
          <a:bodyPr>
            <a:normAutofit fontScale="90000"/>
          </a:bodyPr>
          <a:lstStyle/>
          <a:p>
            <a:r>
              <a:rPr lang="th-TH" sz="32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หน่วยงาน</a:t>
            </a:r>
            <a:r>
              <a:rPr lang="th-TH" sz="3200" b="1" dirty="0" err="1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อื่นๆ</a:t>
            </a:r>
            <a:r>
              <a:rPr lang="th-TH" sz="3200" b="1" dirty="0">
                <a:solidFill>
                  <a:schemeClr val="tx1"/>
                </a:solidFill>
                <a:latin typeface="Thonburi" pitchFamily="2" charset="-34"/>
                <a:cs typeface="Thonburi" pitchFamily="2" charset="-34"/>
              </a:rPr>
              <a:t>ที่ควรรู้ และเกี่ยวข้องกับการเรียน</a:t>
            </a:r>
            <a:endParaRPr lang="sv-SE" sz="3200" dirty="0">
              <a:solidFill>
                <a:schemeClr val="tx1"/>
              </a:solidFill>
              <a:latin typeface="Thonburi" pitchFamily="2" charset="-34"/>
              <a:cs typeface="Thonburi" pitchFamily="2" charset="-34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FC72E945-9615-264D-9CDC-BEB4A172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353" y="1456300"/>
            <a:ext cx="4679696" cy="121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4">
            <a:extLst>
              <a:ext uri="{FF2B5EF4-FFF2-40B4-BE49-F238E27FC236}">
                <a16:creationId xmlns="" xmlns:a16="http://schemas.microsoft.com/office/drawing/2014/main" id="{1DA4A624-9312-FA40-9EE3-AD1D865B6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5029" y="1901939"/>
            <a:ext cx="2664618" cy="2664618"/>
          </a:xfrm>
          <a:prstGeom prst="rect">
            <a:avLst/>
          </a:prstGeom>
        </p:spPr>
      </p:pic>
      <p:pic>
        <p:nvPicPr>
          <p:cNvPr id="12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0C1EE5F-A7C3-DD48-A894-6486520B6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1" y="3188528"/>
            <a:ext cx="3349376" cy="13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ubrik 5">
            <a:extLst>
              <a:ext uri="{FF2B5EF4-FFF2-40B4-BE49-F238E27FC236}">
                <a16:creationId xmlns="" xmlns:a16="http://schemas.microsoft.com/office/drawing/2014/main" id="{71576ABD-E931-9D47-B738-4BA8C992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843"/>
            <a:ext cx="7391308" cy="572700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latin typeface="Thonburi" pitchFamily="2" charset="-34"/>
                <a:cs typeface="Thonburi" pitchFamily="2" charset="-34"/>
              </a:rPr>
              <a:t>ขั้นตอนในการเทียบวุฒิ (ตอนนี้อยู่ไทย)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C7D1BBFA-DD2E-BE49-9ACA-8AB3585D9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36" y="957334"/>
            <a:ext cx="7527131" cy="341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ตอนนี้อยู่เมืองไทย (ที่ดีที่สุดที่ควร</a:t>
            </a:r>
            <a:r>
              <a:rPr lang="th-TH" sz="2800" dirty="0" err="1">
                <a:latin typeface="Thonburi Light" pitchFamily="2" charset="-34"/>
                <a:cs typeface="Thonburi Light" pitchFamily="2" charset="-34"/>
              </a:rPr>
              <a:t>ทํา</a:t>
            </a: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คือ)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onburi Light" pitchFamily="2" charset="-34"/>
                <a:cs typeface="Thonburi Light" pitchFamily="2" charset="-34"/>
              </a:rPr>
              <a:t>แปล</a:t>
            </a: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เกรด/ใบรับรองวุฒิเสร็จแล้ว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onburi Light" pitchFamily="2" charset="-34"/>
                <a:cs typeface="Thonburi Light" pitchFamily="2" charset="-34"/>
              </a:rPr>
              <a:t>เอา</a:t>
            </a: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ไปรับรองกับการกงสุลในไทย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onburi Light" pitchFamily="2" charset="-34"/>
                <a:cs typeface="Thonburi Light" pitchFamily="2" charset="-34"/>
              </a:rPr>
              <a:t>เอา</a:t>
            </a: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ไปรับรองที่สถานทูตสวีเดนที่กรุงเทพ</a:t>
            </a:r>
          </a:p>
          <a:p>
            <a:pPr marL="0" indent="0">
              <a:buClr>
                <a:srgbClr val="00B0F0"/>
              </a:buClr>
              <a:buSzPct val="150000"/>
              <a:buNone/>
            </a:pP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หรือ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onburi Light" pitchFamily="2" charset="-34"/>
                <a:cs typeface="Thonburi Light" pitchFamily="2" charset="-34"/>
              </a:rPr>
              <a:t>แปล</a:t>
            </a: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เกรด/ใบรับรองวุฒิเสร็จแล้ว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onburi Light" pitchFamily="2" charset="-34"/>
                <a:cs typeface="Thonburi Light" pitchFamily="2" charset="-34"/>
              </a:rPr>
              <a:t>เอา</a:t>
            </a: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ไปรับรองกับการกงสุลในไทย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onburi Light" pitchFamily="2" charset="-34"/>
                <a:cs typeface="Thonburi Light" pitchFamily="2" charset="-34"/>
              </a:rPr>
              <a:t>เอา</a:t>
            </a:r>
            <a:r>
              <a:rPr lang="th-TH" sz="2800" dirty="0">
                <a:latin typeface="Thonburi Light" pitchFamily="2" charset="-34"/>
                <a:cs typeface="Thonburi Light" pitchFamily="2" charset="-34"/>
              </a:rPr>
              <a:t>ไปรับรองที่สถานทูตไทยในกรุง </a:t>
            </a:r>
            <a:r>
              <a:rPr lang="sv-SE" sz="2800" dirty="0">
                <a:latin typeface="Thonburi Light" pitchFamily="2" charset="-34"/>
                <a:cs typeface="Thonburi Light" pitchFamily="2" charset="-34"/>
              </a:rPr>
              <a:t>Stockholm</a:t>
            </a:r>
            <a:endParaRPr lang="th-TH" sz="2800" dirty="0">
              <a:latin typeface="Thonburi Light" pitchFamily="2" charset="-34"/>
              <a:cs typeface="Thonburi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998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531" y="0"/>
            <a:ext cx="1475468" cy="11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ubrik 5">
            <a:extLst>
              <a:ext uri="{FF2B5EF4-FFF2-40B4-BE49-F238E27FC236}">
                <a16:creationId xmlns="" xmlns:a16="http://schemas.microsoft.com/office/drawing/2014/main" id="{71576ABD-E931-9D47-B738-4BA8C992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1" y="26665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onburi" pitchFamily="2" charset="-34"/>
                <a:cs typeface="Thonburi" pitchFamily="2" charset="-34"/>
              </a:rPr>
              <a:t>ขั้นตอนในการเทียบวุฒิ (ตอนนี้อยู่สวีเดน)</a:t>
            </a:r>
            <a:endParaRPr lang="sv-SE" dirty="0"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C7D1BBFA-DD2E-BE49-9ACA-8AB3585D9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92" y="1191795"/>
            <a:ext cx="8708169" cy="3416400"/>
          </a:xfrm>
        </p:spPr>
        <p:txBody>
          <a:bodyPr>
            <a:noAutofit/>
          </a:bodyPr>
          <a:lstStyle/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>
                <a:cs typeface="Thonburi Light"/>
              </a:rPr>
              <a:t>ตอนนี้อยู่สวีเดน ถือใบเป็นภาษาไทยมา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cs typeface="Thonburi Light"/>
              </a:rPr>
              <a:t>แปล</a:t>
            </a:r>
            <a:r>
              <a:rPr lang="th-TH" sz="2800" dirty="0">
                <a:cs typeface="Thonburi Light"/>
              </a:rPr>
              <a:t>จากไทยเป็นอังกฤษก่อน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cs typeface="Thonburi Light"/>
              </a:rPr>
              <a:t>เอา</a:t>
            </a:r>
            <a:r>
              <a:rPr lang="th-TH" sz="2800" dirty="0">
                <a:cs typeface="Thonburi Light"/>
              </a:rPr>
              <a:t>ไปรับรองผ่านโนตารีพับบลิค กระทรวงการต่างประเทศ</a:t>
            </a:r>
          </a:p>
          <a:p>
            <a:pPr indent="-457200"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800" dirty="0" smtClean="0">
                <a:cs typeface="Thonburi Light"/>
              </a:rPr>
              <a:t>เอา</a:t>
            </a:r>
            <a:r>
              <a:rPr lang="th-TH" sz="2800" dirty="0">
                <a:cs typeface="Thonburi Light"/>
              </a:rPr>
              <a:t>ไปรับรองที่สถานที่สถานทูตไทยอีกครั้ง</a:t>
            </a:r>
            <a:endParaRPr lang="sv-SE" sz="2800" dirty="0">
              <a:cs typeface="Thonbu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03221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575</Words>
  <Application>Microsoft Office PowerPoint</Application>
  <PresentationFormat>On-screen Show (16:9)</PresentationFormat>
  <Paragraphs>93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การศึกษา สำหรับผู้ใหญ่ในสวีเดน</vt:lpstr>
      <vt:lpstr>PowerPoint Presentation</vt:lpstr>
      <vt:lpstr>Komvux grundläggande : GRUND การศึกษาผู้ใหญ่: ระดับประถมและมัธยมต้น</vt:lpstr>
      <vt:lpstr>Komvux på gymnasial nivå : GYM การศึกษาผู้ใหญ่: ระดับมัธยมปลาย</vt:lpstr>
      <vt:lpstr>Nationella yrkespaket för komvux แพ็คเก็จการเรียนสายอาชีพในระดับมัธยมปลาย</vt:lpstr>
      <vt:lpstr>Studie- och yrkesvägledare : ครูแนะแนว</vt:lpstr>
      <vt:lpstr>หน่วยงานอื่นๆที่ควรรู้ และเกี่ยวข้องกับการเรียน</vt:lpstr>
      <vt:lpstr>ขั้นตอนในการเทียบวุฒิ (ตอนนี้อยู่ไทย)</vt:lpstr>
      <vt:lpstr>ขั้นตอนในการเทียบวุฒิ (ตอนนี้อยู่สวีเดน)</vt:lpstr>
      <vt:lpstr>เอกสารเกี่ยวกับการเรียน ที่ควรแปลเป็นภาษาอังกฤษมาด้วย</vt:lpstr>
      <vt:lpstr>หน่วยงาน CSN (National Board of Student Aid)</vt:lpstr>
      <vt:lpstr>ใครมีสิทธิ์ขอรับเงินช่วยเหลือ CSN?</vt:lpstr>
      <vt:lpstr>สรุปภาพรวมของ CSN </vt:lpstr>
      <vt:lpstr>สรุป</vt:lpstr>
      <vt:lpstr>หาอ่านได้ที่ www.thaiwise.se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Practicing Self-Care</dc:title>
  <dc:creator>Yui</dc:creator>
  <cp:lastModifiedBy>Yui</cp:lastModifiedBy>
  <cp:revision>97</cp:revision>
  <dcterms:modified xsi:type="dcterms:W3CDTF">2021-05-06T13:16:21Z</dcterms:modified>
</cp:coreProperties>
</file>