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6" r:id="rId5"/>
    <p:sldId id="265" r:id="rId6"/>
    <p:sldId id="260" r:id="rId7"/>
    <p:sldId id="261" r:id="rId8"/>
    <p:sldId id="267" r:id="rId9"/>
  </p:sldIdLst>
  <p:sldSz cx="9144000" cy="6858000" type="screen4x3"/>
  <p:notesSz cx="6858000" cy="9144000"/>
  <p:defaultTextStyle>
    <a:defPPr>
      <a:defRPr lang="sv-SE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uFillTx/>
              </a:defRPr>
            </a:lvl1pPr>
          </a:lstStyle>
          <a:p>
            <a:endParaRPr lang="sv-SE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uFillTx/>
              </a:defRPr>
            </a:lvl1pPr>
          </a:lstStyle>
          <a:p>
            <a:fld id="{2875E991-CDBB-4310-980D-B0888B891CFA}" type="datetimeFigureOut">
              <a:rPr lang="sv-SE" smtClean="0">
                <a:uFillTx/>
              </a:rPr>
              <a:t>2021-02-19</a:t>
            </a:fld>
            <a:endParaRPr lang="sv-SE">
              <a:uFillTx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endParaRPr lang="sv-SE">
              <a:uFillTx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sv-SE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uFillTx/>
              </a:defRPr>
            </a:lvl1pPr>
          </a:lstStyle>
          <a:p>
            <a:endParaRPr lang="sv-SE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uFillTx/>
              </a:defRPr>
            </a:lvl1pPr>
          </a:lstStyle>
          <a:p>
            <a:fld id="{7C1D778B-5A14-40FD-929E-6DEE4D41FBAB}" type="slidenum">
              <a:rPr lang="sv-SE" smtClean="0">
                <a:uFillTx/>
              </a:rPr>
              <a:t>‹#›</a:t>
            </a:fld>
            <a:endParaRPr lang="sv-SE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9396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D778B-5A14-40FD-929E-6DEE4D41FBAB}" type="slidenum">
              <a:rPr lang="sv-SE" smtClean="0">
                <a:uFillTx/>
              </a:rPr>
              <a:t>2</a:t>
            </a:fld>
            <a:endParaRPr lang="sv-SE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1944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75656" y="-171399"/>
            <a:ext cx="6228184" cy="4668571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sv-SE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56792"/>
            <a:ext cx="8229600" cy="4525963"/>
          </a:xfrm>
        </p:spPr>
        <p:txBody>
          <a:bodyPr/>
          <a:lstStyle>
            <a:lvl1pPr>
              <a:defRPr>
                <a:uFillTx/>
              </a:defRPr>
            </a:lvl1pPr>
            <a:lvl2pPr>
              <a:defRPr>
                <a:uFillTx/>
              </a:defRPr>
            </a:lvl2pPr>
          </a:lstStyle>
          <a:p>
            <a:pPr lvl="0"/>
            <a:r>
              <a:rPr lang="en-US" dirty="0" err="1">
                <a:uFillTx/>
              </a:rPr>
              <a:t>xxxx</a:t>
            </a:r>
            <a:endParaRPr lang="en-US" dirty="0">
              <a:uFillTx/>
            </a:endParaRPr>
          </a:p>
          <a:p>
            <a:pPr lvl="1"/>
            <a:r>
              <a:rPr lang="sv-SE" dirty="0" err="1">
                <a:uFillTx/>
              </a:rPr>
              <a:t>xxxx</a:t>
            </a:r>
            <a:endParaRPr lang="en-US" dirty="0">
              <a:uFillTx/>
            </a:endParaRP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  <a:endParaRPr lang="sv-SE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6939-90D0-41DB-9C7A-66B1B7BB1A47}" type="datetimeFigureOut">
              <a:rPr lang="sv-SE" smtClean="0">
                <a:uFillTx/>
              </a:rPr>
              <a:t>2021-02-19</a:t>
            </a:fld>
            <a:endParaRPr lang="sv-SE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46EC-2395-4573-A541-148083751190}" type="slidenum">
              <a:rPr lang="sv-SE" smtClean="0">
                <a:uFillTx/>
              </a:rPr>
              <a:t>‹#›</a:t>
            </a:fld>
            <a:endParaRPr lang="sv-SE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5949280"/>
            <a:ext cx="1340673" cy="100495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6939-90D0-41DB-9C7A-66B1B7BB1A47}" type="datetimeFigureOut">
              <a:rPr lang="sv-SE" smtClean="0">
                <a:uFillTx/>
              </a:rPr>
              <a:t>2021-02-19</a:t>
            </a:fld>
            <a:endParaRPr lang="sv-SE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46EC-2395-4573-A541-148083751190}" type="slidenum">
              <a:rPr lang="sv-SE" smtClean="0">
                <a:uFillTx/>
              </a:rPr>
              <a:t>‹#›</a:t>
            </a:fld>
            <a:endParaRPr lang="sv-SE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5949280"/>
            <a:ext cx="1340673" cy="1004952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87624" y="1268760"/>
            <a:ext cx="3458283" cy="259228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67190" y="1484783"/>
            <a:ext cx="1993041" cy="199304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31107" y="3879590"/>
            <a:ext cx="8229600" cy="1143000"/>
          </a:xfrm>
        </p:spPr>
        <p:txBody>
          <a:bodyPr/>
          <a:lstStyle/>
          <a:p>
            <a:r>
              <a:rPr lang="th-TH" dirty="0">
                <a:uFillTx/>
              </a:rPr>
              <a:t>ขอบคุณค่ะ</a:t>
            </a:r>
            <a:endParaRPr lang="sv-SE" dirty="0">
              <a:uFillTx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uFillTx/>
              </a:rPr>
              <a:t>Click to edit Master title style</a:t>
            </a:r>
            <a:endParaRPr lang="sv-SE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sv-SE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E3FA6939-90D0-41DB-9C7A-66B1B7BB1A47}" type="datetimeFigureOut">
              <a:rPr lang="sv-SE" smtClean="0">
                <a:uFillTx/>
              </a:rPr>
              <a:t>2021-02-19</a:t>
            </a:fld>
            <a:endParaRPr lang="sv-SE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sv-SE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7D4E46EC-2395-4573-A541-148083751190}" type="slidenum">
              <a:rPr lang="sv-SE" smtClean="0">
                <a:uFillTx/>
              </a:rPr>
              <a:t>‹#›</a:t>
            </a:fld>
            <a:endParaRPr lang="sv-SE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sv-SE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aiwise.se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/>
          </p:cNvSpPr>
          <p:nvPr/>
        </p:nvSpPr>
        <p:spPr>
          <a:xfrm>
            <a:off x="0" y="3933056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uFillTx/>
              </a:rPr>
              <a:t>ป</a:t>
            </a:r>
            <a:r>
              <a:rPr lang="th-TH" sz="3600" dirty="0">
                <a:uFillTx/>
              </a:rPr>
              <a:t>ฐ</a:t>
            </a:r>
            <a:r>
              <a:rPr lang="th-TH" sz="3600" b="1" dirty="0">
                <a:uFillTx/>
              </a:rPr>
              <a:t>มนิเทศการเข้าสู่สังคมใหม่ในสวีเดน</a:t>
            </a:r>
          </a:p>
          <a:p>
            <a:pPr algn="ctr"/>
            <a:r>
              <a:rPr lang="th-TH" sz="3600" b="1" dirty="0">
                <a:uFillTx/>
              </a:rPr>
              <a:t>“คอร์สพี่เลี้ยง รุ่นพี่สอนรุ่นน้อง</a:t>
            </a:r>
            <a:r>
              <a:rPr lang="" sz="3600" b="1" dirty="0">
                <a:uFillTx/>
              </a:rPr>
              <a:t> </a:t>
            </a:r>
            <a:r>
              <a:rPr lang="th-TH" sz="3600" b="1" dirty="0">
                <a:uFillTx/>
              </a:rPr>
              <a:t>รุ่น</a:t>
            </a:r>
            <a:r>
              <a:rPr lang="sv-SE" sz="3600" b="1" dirty="0">
                <a:uFillTx/>
              </a:rPr>
              <a:t> </a:t>
            </a:r>
            <a:r>
              <a:rPr lang="sv-SE" sz="2800" b="1" dirty="0"/>
              <a:t>3</a:t>
            </a:r>
            <a:r>
              <a:rPr lang="th-TH" sz="3600" b="1" dirty="0">
                <a:uFillTx/>
              </a:rPr>
              <a:t>”</a:t>
            </a:r>
          </a:p>
          <a:p>
            <a:pPr algn="ctr" fontAlgn="base"/>
            <a:r>
              <a:rPr lang="th-TH" sz="3600" b="1" dirty="0">
                <a:solidFill>
                  <a:srgbClr val="FFFF00"/>
                </a:solidFill>
                <a:uFillTx/>
              </a:rPr>
              <a:t>หลักสูตรการเรียนรู้สังคมสวีเดน </a:t>
            </a:r>
          </a:p>
          <a:p>
            <a:pPr algn="ctr" fontAlgn="base"/>
            <a:r>
              <a:rPr lang="sv-SE" sz="2800" b="1" dirty="0">
                <a:uFillTx/>
              </a:rPr>
              <a:t>(Samhällsorientering) </a:t>
            </a:r>
          </a:p>
          <a:p>
            <a:pPr algn="ctr" fontAlgn="base"/>
            <a:r>
              <a:rPr lang="sv-SE" sz="2400" b="1" dirty="0">
                <a:uFillTx/>
              </a:rPr>
              <a:t>20 </a:t>
            </a:r>
            <a:r>
              <a:rPr lang="th-TH" sz="3600" b="1" dirty="0">
                <a:uFillTx/>
              </a:rPr>
              <a:t>กุมภาพันธ์</a:t>
            </a:r>
            <a:r>
              <a:rPr lang="th-TH" sz="4400" b="1" dirty="0">
                <a:uFillTx/>
              </a:rPr>
              <a:t> </a:t>
            </a:r>
            <a:r>
              <a:rPr lang="sv-SE" sz="2400" b="1" dirty="0">
                <a:uFillTx/>
              </a:rPr>
              <a:t>2021</a:t>
            </a:r>
            <a:endParaRPr lang="th-TH" sz="2400" b="1" dirty="0">
              <a:uFillTx/>
            </a:endParaRPr>
          </a:p>
          <a:p>
            <a:endParaRPr lang="sv-SE" dirty="0">
              <a:uFillTx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th-TH" b="1" dirty="0"/>
              <a:t>หลักสูตรการเรียนรู้สังคมสวีเดน </a:t>
            </a:r>
            <a:br>
              <a:rPr lang="th-TH" b="1" dirty="0"/>
            </a:br>
            <a:r>
              <a:rPr lang="sv-SE" dirty="0"/>
              <a:t>(</a:t>
            </a:r>
            <a:r>
              <a:rPr lang="sv-SE" sz="3600" dirty="0">
                <a:uFillTx/>
              </a:rPr>
              <a:t>Samhällsorientering</a:t>
            </a:r>
            <a:r>
              <a:rPr lang="sv-SE" dirty="0"/>
              <a:t>)</a:t>
            </a:r>
            <a:r>
              <a:rPr lang="sv-SE" b="1" dirty="0">
                <a:uFillTx/>
              </a:rPr>
              <a:t/>
            </a:r>
            <a:br>
              <a:rPr lang="sv-SE" b="1" dirty="0">
                <a:uFillTx/>
              </a:rPr>
            </a:br>
            <a:endParaRPr lang="sv-SE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6805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th-TH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เป็นหลักสูตรการเรียนรู้สังคมสวีเดน ที่อยู่ภายใต้ความรับผิดชอบของเทศบาล (</a:t>
            </a:r>
            <a:r>
              <a:rPr lang="sv-SE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 Kommun) </a:t>
            </a:r>
            <a:r>
              <a:rPr lang="th-TH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ของประเทศสวีเดน โดยมีหน่วยงานแนะนำข้อมูลทางสังคม (</a:t>
            </a:r>
            <a:r>
              <a:rPr lang="sv-SE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samhällsorientering)</a:t>
            </a:r>
            <a:r>
              <a:rPr lang="th-TH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ของแต่ละเทศบาล</a:t>
            </a:r>
            <a:r>
              <a:rPr lang="sv-SE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เป็นผู้ดูแลเนื้อหาและแผนการสอนของหลักสูตร</a:t>
            </a:r>
          </a:p>
          <a:p>
            <a:pPr marL="0" lvl="0" indent="0">
              <a:spcBef>
                <a:spcPts val="0"/>
              </a:spcBef>
              <a:buNone/>
            </a:pPr>
            <a:endParaRPr lang="th-TH" dirty="0">
              <a:uFillTx/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th-TH" b="1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วัตถุประสงค์ของหลักสูตร :</a:t>
            </a:r>
            <a:r>
              <a:rPr lang="th-TH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th-TH" dirty="0">
                <a:solidFill>
                  <a:schemeClr val="tx1"/>
                </a:solidFill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เพื่อเสริมสร้างศักยภาพของผู้ที่ย้ายมาอยู่ใหม่ในประเทศสวีเดน และเพื่อเป็นจุดเริ่มต้นที่ดีในการปรับตัวให้เข้ากับสังคมสวีเดนและการอยู่อาศัยในประเทศสวีเดนอย่างมีประสิทภาพ</a:t>
            </a:r>
          </a:p>
          <a:p>
            <a:pPr marL="0" indent="0">
              <a:buNone/>
            </a:pPr>
            <a:endParaRPr lang="sv-SE" dirty="0">
              <a:uFillTx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1805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th-TH" sz="2800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หลักสูตร การเรียนรู้สังคม (</a:t>
            </a:r>
            <a:r>
              <a:rPr lang="sv-SE" sz="2800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Samhällsorientering)</a:t>
            </a:r>
            <a:r>
              <a:rPr lang="th-TH" sz="2800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b="1" u="sng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ไม่มีค่าใช้จ่ายใดๆทั้งสิ้น</a:t>
            </a:r>
            <a:r>
              <a:rPr lang="th-TH" sz="2800" b="1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th-TH" sz="2800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และมีชั่วโมงเรียนพื้นฐานขั้นต่ำ 100 ชั่วโมง (ทั้งนี้ขึ้นอยู่กับแต่ละเทศบาล) </a:t>
            </a:r>
            <a:endParaRPr lang="th-TH" sz="2800" b="1" dirty="0">
              <a:uFillTx/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2800" b="1" dirty="0">
              <a:uFillTx/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โดยสรุปเนื้อหาหลักมีทั้งหมด  4 บท </a:t>
            </a:r>
            <a:endParaRPr lang="th-TH" sz="2800" b="1" dirty="0">
              <a:uFillTx/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th-TH" sz="2800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โดยปกติจะมีการจัดให้ผู้เข้าอบรมไปทัศนศึกษานอกสถานที่ระหว่างเข้าอบรม แต่เนื่องจาก </a:t>
            </a:r>
            <a:r>
              <a:rPr lang="sv-SE" sz="2800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Covid-19 </a:t>
            </a:r>
            <a:r>
              <a:rPr lang="th-TH" sz="2800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ทำให้การเรียนการสอนในช่วงนี้ถูกปรับให้เป็นแบบเรียนทางไกลผ่านสื่อออนไลน์เกือบทั้งหมด</a:t>
            </a:r>
          </a:p>
          <a:p>
            <a:pPr marL="0" lvl="0" indent="0">
              <a:spcBef>
                <a:spcPts val="0"/>
              </a:spcBef>
              <a:buNone/>
            </a:pPr>
            <a:endParaRPr lang="th-TH" sz="2800" dirty="0">
              <a:uFillTx/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th-TH" sz="2800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เมื่อจบหลักสูตรผู้เข้าอบรมจะได้รับ </a:t>
            </a:r>
            <a:r>
              <a:rPr lang="th-TH" sz="2800" b="1" u="sng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ใบประกาศณียบัตรการจบหลักสูตร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th-TH" sz="2800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ซึ่งออกให้โดยหน่วยงานที่ดูแลหลักสูตรของเทศบาล</a:t>
            </a:r>
            <a:r>
              <a:rPr lang="sv-SE" sz="2800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ที่ผู้อบรมอาศัยอยู่</a:t>
            </a:r>
          </a:p>
          <a:p>
            <a:pPr marL="0" indent="0">
              <a:buNone/>
            </a:pPr>
            <a:endParaRPr lang="sv-SE" sz="3600" dirty="0">
              <a:uFillTx/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B972F527-B645-49A8-8B18-0D36FF03F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332656"/>
            <a:ext cx="836327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dirty="0">
                <a:cs typeface="+mj-cs"/>
              </a:rPr>
              <a:t>โดยมีเนื้อหาทั้งหมดมี 8 หัวข้อ </a:t>
            </a:r>
          </a:p>
          <a:p>
            <a:r>
              <a:rPr lang="th-TH" sz="2400" dirty="0">
                <a:cs typeface="+mj-cs"/>
              </a:rPr>
              <a:t>การเข้าสู่ประเทศสวีเดน</a:t>
            </a:r>
          </a:p>
          <a:p>
            <a:r>
              <a:rPr lang="th-TH" sz="2400" dirty="0">
                <a:cs typeface="+mj-cs"/>
              </a:rPr>
              <a:t>การอาศัยอยู่ที่ประเทศสวีเดน</a:t>
            </a:r>
          </a:p>
          <a:p>
            <a:r>
              <a:rPr lang="th-TH" sz="2400" dirty="0">
                <a:cs typeface="+mj-cs"/>
              </a:rPr>
              <a:t>การเลี้ยงชีพและการพัฒนาตนเองในสวีเดน</a:t>
            </a:r>
          </a:p>
          <a:p>
            <a:r>
              <a:rPr lang="th-TH" sz="2400" dirty="0">
                <a:cs typeface="+mj-cs"/>
              </a:rPr>
              <a:t>สิทธิต่างๆ และภาระหน้าที่ของบุคคล</a:t>
            </a:r>
          </a:p>
          <a:p>
            <a:r>
              <a:rPr lang="th-TH" sz="2400" dirty="0">
                <a:cs typeface="+mj-cs"/>
              </a:rPr>
              <a:t>การสร้างครอบครัวและการใช้ชีวิตกับเด็กในสวีเดน</a:t>
            </a:r>
          </a:p>
          <a:p>
            <a:r>
              <a:rPr lang="th-TH" sz="2400" dirty="0">
                <a:cs typeface="+mj-cs"/>
              </a:rPr>
              <a:t>การมีส่วนรวมและประชาธิปไตยในสวีเดน</a:t>
            </a:r>
          </a:p>
          <a:p>
            <a:r>
              <a:rPr lang="th-TH" sz="2400" dirty="0">
                <a:cs typeface="+mj-cs"/>
              </a:rPr>
              <a:t>การดูแลรักษาสุขภาพของตนเองในสวีเดน</a:t>
            </a:r>
          </a:p>
          <a:p>
            <a:r>
              <a:rPr lang="th-TH" sz="2400" dirty="0">
                <a:cs typeface="+mj-cs"/>
              </a:rPr>
              <a:t>การเข้าสู่วัยผู้สูงอายุในสวีเดน</a:t>
            </a:r>
          </a:p>
          <a:p>
            <a:pPr marL="0" indent="0">
              <a:buNone/>
            </a:pPr>
            <a:endParaRPr lang="th-TH" sz="2400" dirty="0">
              <a:cs typeface="+mj-cs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h-TH" sz="2400" dirty="0">
                <a:cs typeface="+mj-cs"/>
              </a:rPr>
              <a:t>และในแต่ละคอมมูน หรือ ผู้ให้ข้อมูลหรือผู้บรรยายของแต่ละภาษาจะปรับและเลือกเนื้อหาอื่น ๆ เพิ่มเติม เพื่อให้เหมาะกับกลุ่มผู้เข้าร่วมและสอดคล้องกับวิถีของตนเองมากที่สุด ซึ่งในแต่ละมณฑลหรือเทศบาล จะมีการวางแผนที่แตกต่างกันไป </a:t>
            </a:r>
          </a:p>
          <a:p>
            <a:endParaRPr lang="sv-SE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9845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191;p29"/>
          <p:cNvCxnSpPr/>
          <p:nvPr/>
        </p:nvCxnSpPr>
        <p:spPr>
          <a:xfrm rot="-5400000">
            <a:off x="7357359" y="2730359"/>
            <a:ext cx="496500" cy="600"/>
          </a:xfrm>
          <a:prstGeom prst="bentConnector3">
            <a:avLst>
              <a:gd name="adj1" fmla="val 48059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" name="Google Shape;192;p29"/>
          <p:cNvCxnSpPr/>
          <p:nvPr/>
        </p:nvCxnSpPr>
        <p:spPr>
          <a:xfrm rot="-5400000">
            <a:off x="5151759" y="2730359"/>
            <a:ext cx="496500" cy="600"/>
          </a:xfrm>
          <a:prstGeom prst="bentConnector3">
            <a:avLst>
              <a:gd name="adj1" fmla="val 48059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" name="Google Shape;193;p29"/>
          <p:cNvCxnSpPr/>
          <p:nvPr/>
        </p:nvCxnSpPr>
        <p:spPr>
          <a:xfrm rot="-5400000">
            <a:off x="1377407" y="2730359"/>
            <a:ext cx="4965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" name="Google Shape;194;p29"/>
          <p:cNvCxnSpPr/>
          <p:nvPr/>
        </p:nvCxnSpPr>
        <p:spPr>
          <a:xfrm rot="-5400000">
            <a:off x="3113732" y="2730359"/>
            <a:ext cx="4965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" name="Google Shape;195;p29"/>
          <p:cNvCxnSpPr/>
          <p:nvPr/>
        </p:nvCxnSpPr>
        <p:spPr>
          <a:xfrm rot="-5400000">
            <a:off x="7357340" y="4571977"/>
            <a:ext cx="4965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" name="Google Shape;196;p29"/>
          <p:cNvCxnSpPr/>
          <p:nvPr/>
        </p:nvCxnSpPr>
        <p:spPr>
          <a:xfrm rot="-5400000">
            <a:off x="5148889" y="4634971"/>
            <a:ext cx="4965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" name="Google Shape;197;p29"/>
          <p:cNvCxnSpPr/>
          <p:nvPr/>
        </p:nvCxnSpPr>
        <p:spPr>
          <a:xfrm rot="-5400000">
            <a:off x="3113714" y="4522470"/>
            <a:ext cx="4965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98;p29"/>
          <p:cNvCxnSpPr/>
          <p:nvPr/>
        </p:nvCxnSpPr>
        <p:spPr>
          <a:xfrm rot="-5400000">
            <a:off x="1358539" y="4571977"/>
            <a:ext cx="4965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99;p29"/>
          <p:cNvCxnSpPr/>
          <p:nvPr/>
        </p:nvCxnSpPr>
        <p:spPr>
          <a:xfrm rot="-5400000">
            <a:off x="7357353" y="4255584"/>
            <a:ext cx="496500" cy="600"/>
          </a:xfrm>
          <a:prstGeom prst="bentConnector3">
            <a:avLst>
              <a:gd name="adj1" fmla="val 111852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" name="Google Shape;200;p29"/>
          <p:cNvCxnSpPr/>
          <p:nvPr/>
        </p:nvCxnSpPr>
        <p:spPr>
          <a:xfrm rot="-5400000">
            <a:off x="5148905" y="4138702"/>
            <a:ext cx="4965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" name="Google Shape;201;p29"/>
          <p:cNvCxnSpPr/>
          <p:nvPr/>
        </p:nvCxnSpPr>
        <p:spPr>
          <a:xfrm rot="-5400000">
            <a:off x="3113732" y="4075720"/>
            <a:ext cx="4965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" name="Google Shape;202;p29"/>
          <p:cNvCxnSpPr/>
          <p:nvPr/>
        </p:nvCxnSpPr>
        <p:spPr>
          <a:xfrm rot="-5400000">
            <a:off x="1358545" y="4228952"/>
            <a:ext cx="4965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" name="Google Shape;203;p29"/>
          <p:cNvCxnSpPr/>
          <p:nvPr/>
        </p:nvCxnSpPr>
        <p:spPr>
          <a:xfrm rot="-5400000">
            <a:off x="7357353" y="3579449"/>
            <a:ext cx="496500" cy="600"/>
          </a:xfrm>
          <a:prstGeom prst="bentConnector3">
            <a:avLst>
              <a:gd name="adj1" fmla="val 134892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" name="Google Shape;204;p29"/>
          <p:cNvCxnSpPr/>
          <p:nvPr/>
        </p:nvCxnSpPr>
        <p:spPr>
          <a:xfrm rot="-5400000">
            <a:off x="5148905" y="3470937"/>
            <a:ext cx="4965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205;p29"/>
          <p:cNvCxnSpPr/>
          <p:nvPr/>
        </p:nvCxnSpPr>
        <p:spPr>
          <a:xfrm rot="-5400000">
            <a:off x="3113732" y="3470947"/>
            <a:ext cx="4965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" name="Google Shape;206;p29"/>
          <p:cNvCxnSpPr/>
          <p:nvPr/>
        </p:nvCxnSpPr>
        <p:spPr>
          <a:xfrm rot="-5400000">
            <a:off x="1377389" y="3531689"/>
            <a:ext cx="4965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" name="Google Shape;207;p29"/>
          <p:cNvCxnSpPr/>
          <p:nvPr/>
        </p:nvCxnSpPr>
        <p:spPr>
          <a:xfrm rot="-5400000">
            <a:off x="3068432" y="1942951"/>
            <a:ext cx="592800" cy="63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" name="Google Shape;208;p29"/>
          <p:cNvCxnSpPr/>
          <p:nvPr/>
        </p:nvCxnSpPr>
        <p:spPr>
          <a:xfrm rot="-5400000">
            <a:off x="5151746" y="1914734"/>
            <a:ext cx="496500" cy="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09;p29"/>
          <p:cNvSpPr>
            <a:spLocks/>
          </p:cNvSpPr>
          <p:nvPr/>
        </p:nvSpPr>
        <p:spPr>
          <a:xfrm>
            <a:off x="2759875" y="581418"/>
            <a:ext cx="3729000" cy="480600"/>
          </a:xfrm>
          <a:prstGeom prst="roundRect">
            <a:avLst>
              <a:gd name="adj" fmla="val 50000"/>
            </a:avLst>
          </a:prstGeom>
          <a:solidFill>
            <a:srgbClr val="0944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800" dirty="0">
                <a:solidFill>
                  <a:srgbClr val="FFFF00"/>
                </a:solidFill>
                <a:uFillTx/>
              </a:rPr>
              <a:t> </a:t>
            </a:r>
            <a:r>
              <a:rPr lang="sv" sz="2400" dirty="0">
                <a:solidFill>
                  <a:srgbClr val="FFFF00"/>
                </a:solidFill>
                <a:uFillTx/>
              </a:rPr>
              <a:t>เนื้อหา</a:t>
            </a:r>
            <a:r>
              <a:rPr lang="th-TH" sz="2400" dirty="0">
                <a:solidFill>
                  <a:srgbClr val="FFFF00"/>
                </a:solidFill>
                <a:uFillTx/>
              </a:rPr>
              <a:t>หลักสูตร</a:t>
            </a:r>
            <a:endParaRPr sz="2400" dirty="0">
              <a:solidFill>
                <a:srgbClr val="FFFF00"/>
              </a:solidFill>
              <a:uFillTx/>
            </a:endParaRPr>
          </a:p>
        </p:txBody>
      </p:sp>
      <p:sp>
        <p:nvSpPr>
          <p:cNvPr id="23" name="Google Shape;210;p29"/>
          <p:cNvSpPr>
            <a:spLocks/>
          </p:cNvSpPr>
          <p:nvPr/>
        </p:nvSpPr>
        <p:spPr>
          <a:xfrm>
            <a:off x="6589500" y="1817883"/>
            <a:ext cx="2032200" cy="665100"/>
          </a:xfrm>
          <a:prstGeom prst="roundRect">
            <a:avLst>
              <a:gd name="adj" fmla="val 50000"/>
            </a:avLst>
          </a:prstGeom>
          <a:solidFill>
            <a:srgbClr val="0D5D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sv" b="1" dirty="0">
                <a:solidFill>
                  <a:srgbClr val="FFFF00"/>
                </a:solidFill>
                <a:uFillTx/>
                <a:latin typeface="Roboto"/>
                <a:ea typeface="Roboto"/>
                <a:cs typeface="Roboto"/>
                <a:sym typeface="Roboto"/>
              </a:rPr>
              <a:t>บทที่ 4 การสร้างครอบครัวและการมีบุตร</a:t>
            </a:r>
            <a:endParaRPr dirty="0">
              <a:solidFill>
                <a:srgbClr val="FFFFFF"/>
              </a:solidFill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" name="Google Shape;211;p29"/>
          <p:cNvSpPr>
            <a:spLocks/>
          </p:cNvSpPr>
          <p:nvPr/>
        </p:nvSpPr>
        <p:spPr>
          <a:xfrm>
            <a:off x="620675" y="1818096"/>
            <a:ext cx="1895400" cy="665100"/>
          </a:xfrm>
          <a:prstGeom prst="roundRect">
            <a:avLst>
              <a:gd name="adj" fmla="val 50000"/>
            </a:avLst>
          </a:prstGeom>
          <a:solidFill>
            <a:srgbClr val="0D5D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b="1" dirty="0">
                <a:solidFill>
                  <a:srgbClr val="FFFF00"/>
                </a:solidFill>
                <a:uFillTx/>
              </a:rPr>
              <a:t>        </a:t>
            </a:r>
            <a:endParaRPr lang="th-TH" b="1" dirty="0">
              <a:solidFill>
                <a:srgbClr val="FFFF00"/>
              </a:solidFill>
              <a:uFillTx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b="1" dirty="0">
                <a:solidFill>
                  <a:srgbClr val="FFFF00"/>
                </a:solidFill>
                <a:uFillTx/>
              </a:rPr>
              <a:t>บทที่ 1 </a:t>
            </a:r>
            <a:endParaRPr lang="th-TH" b="1" dirty="0">
              <a:solidFill>
                <a:srgbClr val="FFFF00"/>
              </a:solidFill>
              <a:uFillTx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b="1" dirty="0">
                <a:solidFill>
                  <a:srgbClr val="FFFF00"/>
                </a:solidFill>
                <a:uFillTx/>
              </a:rPr>
              <a:t>ยินดีต้อนรับสู่สวีเดน </a:t>
            </a:r>
            <a:endParaRPr b="1" dirty="0">
              <a:solidFill>
                <a:srgbClr val="FFFF00"/>
              </a:solidFill>
              <a:uFillTx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b="1" dirty="0">
                <a:solidFill>
                  <a:srgbClr val="FFFF00"/>
                </a:solidFill>
                <a:uFillTx/>
              </a:rPr>
              <a:t>           </a:t>
            </a:r>
            <a:endParaRPr b="1" dirty="0">
              <a:solidFill>
                <a:srgbClr val="FFFF00"/>
              </a:solidFill>
              <a:uFillTx/>
            </a:endParaRPr>
          </a:p>
        </p:txBody>
      </p:sp>
      <p:sp>
        <p:nvSpPr>
          <p:cNvPr id="25" name="Google Shape;212;p29"/>
          <p:cNvSpPr>
            <a:spLocks/>
          </p:cNvSpPr>
          <p:nvPr/>
        </p:nvSpPr>
        <p:spPr>
          <a:xfrm>
            <a:off x="639304" y="2684846"/>
            <a:ext cx="1895400" cy="555300"/>
          </a:xfrm>
          <a:prstGeom prst="roundRect">
            <a:avLst>
              <a:gd name="adj" fmla="val 50000"/>
            </a:avLst>
          </a:prstGeom>
          <a:solidFill>
            <a:srgbClr val="307B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dirty="0">
                <a:solidFill>
                  <a:srgbClr val="FFFFFF"/>
                </a:solidFill>
                <a:uFillTx/>
              </a:rPr>
              <a:t>ประวัติความเป็นมา ประเพณี วัฒนธรรม </a:t>
            </a:r>
            <a:endParaRPr dirty="0">
              <a:solidFill>
                <a:srgbClr val="FFFFFF"/>
              </a:solidFill>
              <a:uFillTx/>
            </a:endParaRPr>
          </a:p>
        </p:txBody>
      </p:sp>
      <p:sp>
        <p:nvSpPr>
          <p:cNvPr id="26" name="Google Shape;213;p29"/>
          <p:cNvSpPr>
            <a:spLocks/>
          </p:cNvSpPr>
          <p:nvPr/>
        </p:nvSpPr>
        <p:spPr>
          <a:xfrm>
            <a:off x="2611252" y="2684846"/>
            <a:ext cx="1696200" cy="512700"/>
          </a:xfrm>
          <a:prstGeom prst="roundRect">
            <a:avLst>
              <a:gd name="adj" fmla="val 50000"/>
            </a:avLst>
          </a:prstGeom>
          <a:solidFill>
            <a:srgbClr val="307B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dirty="0">
                <a:solidFill>
                  <a:srgbClr val="FFFFFF"/>
                </a:solidFill>
                <a:uFillTx/>
                <a:latin typeface="Roboto"/>
                <a:ea typeface="Roboto"/>
                <a:cs typeface="Roboto"/>
                <a:sym typeface="Roboto"/>
              </a:rPr>
              <a:t>ตลาดแรงงาน</a:t>
            </a:r>
            <a:r>
              <a:rPr lang="th-TH" dirty="0">
                <a:solidFill>
                  <a:srgbClr val="FFFFFF"/>
                </a:solidFill>
                <a:uFillTx/>
                <a:latin typeface="Roboto"/>
                <a:ea typeface="Roboto"/>
                <a:cs typeface="Roboto"/>
                <a:sym typeface="Roboto"/>
              </a:rPr>
              <a:t>      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dirty="0">
                <a:solidFill>
                  <a:srgbClr val="FFFFFF"/>
                </a:solidFill>
                <a:uFillTx/>
                <a:latin typeface="Roboto"/>
                <a:ea typeface="Roboto"/>
                <a:cs typeface="Roboto"/>
                <a:sym typeface="Roboto"/>
              </a:rPr>
              <a:t>ในสวีเดน</a:t>
            </a:r>
            <a:endParaRPr dirty="0">
              <a:solidFill>
                <a:srgbClr val="FFFFFF"/>
              </a:solidFill>
              <a:uFillTx/>
            </a:endParaRPr>
          </a:p>
        </p:txBody>
      </p:sp>
      <p:sp>
        <p:nvSpPr>
          <p:cNvPr id="27" name="Google Shape;214;p29"/>
          <p:cNvSpPr>
            <a:spLocks/>
          </p:cNvSpPr>
          <p:nvPr/>
        </p:nvSpPr>
        <p:spPr>
          <a:xfrm>
            <a:off x="4518000" y="2697372"/>
            <a:ext cx="1772100" cy="512700"/>
          </a:xfrm>
          <a:prstGeom prst="roundRect">
            <a:avLst>
              <a:gd name="adj" fmla="val 50000"/>
            </a:avLst>
          </a:prstGeom>
          <a:solidFill>
            <a:srgbClr val="307B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dirty="0">
                <a:solidFill>
                  <a:srgbClr val="FFFFFF"/>
                </a:solidFill>
                <a:uFillTx/>
              </a:rPr>
              <a:t>การเมืองการปกครอง  การเลือกตั้งในสวีเดน</a:t>
            </a:r>
            <a:endParaRPr dirty="0">
              <a:solidFill>
                <a:srgbClr val="FFFFFF"/>
              </a:solidFill>
              <a:uFillTx/>
            </a:endParaRPr>
          </a:p>
        </p:txBody>
      </p:sp>
      <p:sp>
        <p:nvSpPr>
          <p:cNvPr id="28" name="Google Shape;215;p29"/>
          <p:cNvSpPr>
            <a:spLocks/>
          </p:cNvSpPr>
          <p:nvPr/>
        </p:nvSpPr>
        <p:spPr>
          <a:xfrm>
            <a:off x="6673625" y="2684831"/>
            <a:ext cx="1895400" cy="512700"/>
          </a:xfrm>
          <a:prstGeom prst="roundRect">
            <a:avLst>
              <a:gd name="adj" fmla="val 50000"/>
            </a:avLst>
          </a:prstGeom>
          <a:solidFill>
            <a:srgbClr val="307B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lt1"/>
              </a:solidFill>
              <a:uFillTx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sv" sz="1200" dirty="0">
                <a:solidFill>
                  <a:schemeClr val="lt1"/>
                </a:solidFill>
                <a:uFillTx/>
              </a:rPr>
              <a:t>การเลี้ยงดูบุตรในสวีเดน และอง</a:t>
            </a:r>
            <a:r>
              <a:rPr lang="th-TH" sz="1200" dirty="0">
                <a:solidFill>
                  <a:schemeClr val="lt1"/>
                </a:solidFill>
                <a:uFillTx/>
              </a:rPr>
              <a:t>ค์</a:t>
            </a:r>
            <a:r>
              <a:rPr lang="sv" sz="1200" dirty="0">
                <a:solidFill>
                  <a:schemeClr val="lt1"/>
                </a:solidFill>
                <a:uFillTx/>
              </a:rPr>
              <a:t>กรที่เกี่ยวกับเด็ก </a:t>
            </a:r>
            <a:endParaRPr sz="1200" dirty="0">
              <a:solidFill>
                <a:schemeClr val="lt1"/>
              </a:solidFill>
              <a:uFillTx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FFFFFF"/>
              </a:solidFill>
              <a:uFillTx/>
            </a:endParaRPr>
          </a:p>
        </p:txBody>
      </p:sp>
      <p:cxnSp>
        <p:nvCxnSpPr>
          <p:cNvPr id="29" name="Google Shape;216;p29"/>
          <p:cNvCxnSpPr>
            <a:stCxn id="22" idx="2"/>
            <a:endCxn id="23" idx="0"/>
          </p:cNvCxnSpPr>
          <p:nvPr/>
        </p:nvCxnSpPr>
        <p:spPr>
          <a:xfrm rot="16200000" flipH="1">
            <a:off x="5737055" y="-50663"/>
            <a:ext cx="755865" cy="2981225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217;p29"/>
          <p:cNvCxnSpPr/>
          <p:nvPr/>
        </p:nvCxnSpPr>
        <p:spPr>
          <a:xfrm rot="5400000" flipH="1" flipV="1">
            <a:off x="2736965" y="-90137"/>
            <a:ext cx="756078" cy="30560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C2C2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" name="Google Shape;218;p29"/>
          <p:cNvSpPr>
            <a:spLocks/>
          </p:cNvSpPr>
          <p:nvPr/>
        </p:nvSpPr>
        <p:spPr>
          <a:xfrm>
            <a:off x="4543400" y="1815902"/>
            <a:ext cx="2032200" cy="667081"/>
          </a:xfrm>
          <a:prstGeom prst="roundRect">
            <a:avLst>
              <a:gd name="adj" fmla="val 50000"/>
            </a:avLst>
          </a:prstGeom>
          <a:solidFill>
            <a:srgbClr val="0D5D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sv" sz="1200" b="1" dirty="0">
                <a:solidFill>
                  <a:srgbClr val="FFFF00"/>
                </a:solidFill>
                <a:uFillTx/>
                <a:latin typeface="Roboto"/>
                <a:ea typeface="Roboto"/>
                <a:cs typeface="Roboto"/>
                <a:sym typeface="Roboto"/>
              </a:rPr>
              <a:t>บทที่ 3 ประชาธิปไตยและการมีส่วนร่วม </a:t>
            </a:r>
            <a:endParaRPr sz="1200" dirty="0">
              <a:solidFill>
                <a:srgbClr val="FFFFFF"/>
              </a:solidFill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" name="Google Shape;219;p29"/>
          <p:cNvSpPr>
            <a:spLocks/>
          </p:cNvSpPr>
          <p:nvPr/>
        </p:nvSpPr>
        <p:spPr>
          <a:xfrm>
            <a:off x="2565125" y="1817883"/>
            <a:ext cx="1895400" cy="665100"/>
          </a:xfrm>
          <a:prstGeom prst="roundRect">
            <a:avLst>
              <a:gd name="adj" fmla="val 50000"/>
            </a:avLst>
          </a:prstGeom>
          <a:solidFill>
            <a:srgbClr val="0D5D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b="1" dirty="0">
                <a:solidFill>
                  <a:srgbClr val="FFFF00"/>
                </a:solidFill>
                <a:uFillTx/>
                <a:latin typeface="Roboto"/>
                <a:ea typeface="Roboto"/>
                <a:cs typeface="Roboto"/>
                <a:sym typeface="Roboto"/>
              </a:rPr>
              <a:t>บทที่ 2 การทำงาน </a:t>
            </a:r>
            <a:endParaRPr lang="th-TH" b="1" dirty="0">
              <a:solidFill>
                <a:srgbClr val="FFFF00"/>
              </a:solidFill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b="1" dirty="0">
                <a:solidFill>
                  <a:srgbClr val="FFFF00"/>
                </a:solidFill>
                <a:uFillTx/>
                <a:latin typeface="Roboto"/>
                <a:ea typeface="Roboto"/>
                <a:cs typeface="Roboto"/>
                <a:sym typeface="Roboto"/>
              </a:rPr>
              <a:t>แล</a:t>
            </a:r>
            <a:r>
              <a:rPr lang="th-TH" b="1" dirty="0">
                <a:solidFill>
                  <a:srgbClr val="FFFF00"/>
                </a:solidFill>
                <a:uFillTx/>
                <a:latin typeface="Roboto"/>
                <a:ea typeface="Roboto"/>
                <a:cs typeface="Roboto"/>
                <a:sym typeface="Roboto"/>
              </a:rPr>
              <a:t>ะ</a:t>
            </a:r>
            <a:r>
              <a:rPr lang="sv" b="1" dirty="0">
                <a:solidFill>
                  <a:srgbClr val="FFFF00"/>
                </a:solidFill>
                <a:uFillTx/>
                <a:latin typeface="Roboto"/>
                <a:ea typeface="Roboto"/>
                <a:cs typeface="Roboto"/>
                <a:sym typeface="Roboto"/>
              </a:rPr>
              <a:t>การศึกษา </a:t>
            </a:r>
            <a:endParaRPr dirty="0">
              <a:solidFill>
                <a:srgbClr val="FFFFFF"/>
              </a:solidFill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3" name="Google Shape;220;p29"/>
          <p:cNvSpPr>
            <a:spLocks/>
          </p:cNvSpPr>
          <p:nvPr/>
        </p:nvSpPr>
        <p:spPr>
          <a:xfrm>
            <a:off x="522325" y="4119962"/>
            <a:ext cx="2032200" cy="552300"/>
          </a:xfrm>
          <a:prstGeom prst="roundRect">
            <a:avLst>
              <a:gd name="adj" fmla="val 50000"/>
            </a:avLst>
          </a:prstGeom>
          <a:solidFill>
            <a:srgbClr val="307B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uFillTx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uFillTx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sv">
                <a:solidFill>
                  <a:schemeClr val="lt1"/>
                </a:solidFill>
                <a:uFillTx/>
              </a:rPr>
              <a:t>การใช้ชีวิตในสังคม ดิจิตอล,Bank Id, etc  </a:t>
            </a:r>
            <a:endParaRPr>
              <a:solidFill>
                <a:schemeClr val="lt1"/>
              </a:solidFill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>
              <a:solidFill>
                <a:schemeClr val="dk2"/>
              </a:solidFill>
              <a:highlight>
                <a:schemeClr val="lt1"/>
              </a:highlight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" name="Google Shape;221;p29"/>
          <p:cNvSpPr>
            <a:spLocks/>
          </p:cNvSpPr>
          <p:nvPr/>
        </p:nvSpPr>
        <p:spPr>
          <a:xfrm>
            <a:off x="395536" y="3428712"/>
            <a:ext cx="2158964" cy="552300"/>
          </a:xfrm>
          <a:prstGeom prst="roundRect">
            <a:avLst>
              <a:gd name="adj" fmla="val 50000"/>
            </a:avLst>
          </a:prstGeom>
          <a:solidFill>
            <a:srgbClr val="307B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lt1"/>
              </a:solidFill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lang="th-TH" dirty="0">
              <a:solidFill>
                <a:schemeClr val="lt1"/>
              </a:solidFill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sv" dirty="0">
                <a:solidFill>
                  <a:schemeClr val="lt1"/>
                </a:solidFill>
                <a:uFillTx/>
                <a:latin typeface="Roboto"/>
                <a:ea typeface="Roboto"/>
                <a:cs typeface="Roboto"/>
                <a:sym typeface="Roboto"/>
              </a:rPr>
              <a:t>ที่อยู่อาศัย </a:t>
            </a:r>
            <a:r>
              <a:rPr lang="sv" dirty="0">
                <a:solidFill>
                  <a:schemeClr val="lt1"/>
                </a:solidFill>
                <a:uFillTx/>
              </a:rPr>
              <a:t>ระบบ</a:t>
            </a:r>
            <a:endParaRPr lang="th-TH" dirty="0">
              <a:solidFill>
                <a:schemeClr val="lt1"/>
              </a:solidFill>
              <a:uFillTx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sv" dirty="0">
                <a:solidFill>
                  <a:schemeClr val="lt1"/>
                </a:solidFill>
                <a:uFillTx/>
              </a:rPr>
              <a:t>สาธารณสุขและทันต</a:t>
            </a:r>
            <a:r>
              <a:rPr lang="th-TH" dirty="0">
                <a:solidFill>
                  <a:schemeClr val="lt1"/>
                </a:solidFill>
                <a:uFillTx/>
              </a:rPr>
              <a:t>ก</a:t>
            </a:r>
            <a:r>
              <a:rPr lang="sv" dirty="0">
                <a:solidFill>
                  <a:schemeClr val="lt1"/>
                </a:solidFill>
                <a:uFillTx/>
              </a:rPr>
              <a:t>รรม</a:t>
            </a:r>
            <a:endParaRPr dirty="0">
              <a:solidFill>
                <a:schemeClr val="lt1"/>
              </a:solidFill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dirty="0">
              <a:solidFill>
                <a:schemeClr val="dk2"/>
              </a:solidFill>
              <a:highlight>
                <a:schemeClr val="lt1"/>
              </a:highlight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uFillTx/>
            </a:endParaRPr>
          </a:p>
        </p:txBody>
      </p:sp>
      <p:sp>
        <p:nvSpPr>
          <p:cNvPr id="35" name="Google Shape;222;p29"/>
          <p:cNvSpPr>
            <a:spLocks/>
          </p:cNvSpPr>
          <p:nvPr/>
        </p:nvSpPr>
        <p:spPr>
          <a:xfrm>
            <a:off x="2684700" y="3414961"/>
            <a:ext cx="1772100" cy="592800"/>
          </a:xfrm>
          <a:prstGeom prst="roundRect">
            <a:avLst>
              <a:gd name="adj" fmla="val 50000"/>
            </a:avLst>
          </a:prstGeom>
          <a:solidFill>
            <a:srgbClr val="307B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solidFill>
                  <a:srgbClr val="FFFFFF"/>
                </a:solidFill>
                <a:uFillTx/>
              </a:rPr>
              <a:t>     วิธีการหางาน </a:t>
            </a:r>
            <a:endParaRPr>
              <a:solidFill>
                <a:srgbClr val="FFFFFF"/>
              </a:solidFill>
              <a:uFillTx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solidFill>
                  <a:srgbClr val="FFFFFF"/>
                </a:solidFill>
                <a:uFillTx/>
              </a:rPr>
              <a:t>กฎหมายการว่าจ้าง </a:t>
            </a:r>
            <a:endParaRPr>
              <a:solidFill>
                <a:srgbClr val="FFFFFF"/>
              </a:solidFill>
              <a:uFillTx/>
            </a:endParaRPr>
          </a:p>
        </p:txBody>
      </p:sp>
      <p:sp>
        <p:nvSpPr>
          <p:cNvPr id="36" name="Google Shape;223;p29"/>
          <p:cNvSpPr>
            <a:spLocks/>
          </p:cNvSpPr>
          <p:nvPr/>
        </p:nvSpPr>
        <p:spPr>
          <a:xfrm>
            <a:off x="6673625" y="3378413"/>
            <a:ext cx="1895400" cy="592800"/>
          </a:xfrm>
          <a:prstGeom prst="roundRect">
            <a:avLst>
              <a:gd name="adj" fmla="val 50000"/>
            </a:avLst>
          </a:prstGeom>
          <a:solidFill>
            <a:srgbClr val="307B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200" dirty="0">
                <a:solidFill>
                  <a:schemeClr val="lt1"/>
                </a:solidFill>
                <a:uFillTx/>
              </a:rPr>
              <a:t>เส้นทางการเข้าสู่โรงเรียน</a:t>
            </a:r>
            <a:endParaRPr sz="1200" dirty="0">
              <a:solidFill>
                <a:schemeClr val="lt1"/>
              </a:solidFill>
              <a:uFillTx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sv" sz="1200" dirty="0">
                <a:solidFill>
                  <a:schemeClr val="lt1"/>
                </a:solidFill>
                <a:uFillTx/>
              </a:rPr>
              <a:t>ในประเทศสวีเดนสำหรับ  เด็กที่ย้ายถิ่นฐานมาใหม่ </a:t>
            </a:r>
            <a:endParaRPr sz="1200" dirty="0">
              <a:solidFill>
                <a:srgbClr val="FFFFFF"/>
              </a:solidFill>
              <a:uFillTx/>
            </a:endParaRPr>
          </a:p>
        </p:txBody>
      </p:sp>
      <p:sp>
        <p:nvSpPr>
          <p:cNvPr id="37" name="Google Shape;224;p29"/>
          <p:cNvSpPr>
            <a:spLocks/>
          </p:cNvSpPr>
          <p:nvPr/>
        </p:nvSpPr>
        <p:spPr>
          <a:xfrm>
            <a:off x="4649100" y="3414987"/>
            <a:ext cx="1696200" cy="592800"/>
          </a:xfrm>
          <a:prstGeom prst="roundRect">
            <a:avLst>
              <a:gd name="adj" fmla="val 50000"/>
            </a:avLst>
          </a:prstGeom>
          <a:solidFill>
            <a:srgbClr val="307B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dirty="0">
                <a:solidFill>
                  <a:srgbClr val="FFFFFF"/>
                </a:solidFill>
                <a:uFillTx/>
                <a:latin typeface="Roboto"/>
                <a:ea typeface="Roboto"/>
                <a:cs typeface="Roboto"/>
                <a:sym typeface="Roboto"/>
              </a:rPr>
              <a:t>หน่วยงานต่างๆ</a:t>
            </a:r>
            <a:endParaRPr dirty="0">
              <a:solidFill>
                <a:srgbClr val="FFFFFF"/>
              </a:solidFill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dirty="0">
                <a:solidFill>
                  <a:srgbClr val="FFFFFF"/>
                </a:solidFill>
                <a:uFillTx/>
                <a:latin typeface="Roboto"/>
                <a:ea typeface="Roboto"/>
                <a:cs typeface="Roboto"/>
                <a:sym typeface="Roboto"/>
              </a:rPr>
              <a:t>ที่สำคัญในสวีเดน</a:t>
            </a:r>
            <a:endParaRPr dirty="0">
              <a:solidFill>
                <a:srgbClr val="FFFFFF"/>
              </a:solidFill>
              <a:uFillTx/>
            </a:endParaRPr>
          </a:p>
        </p:txBody>
      </p:sp>
      <p:sp>
        <p:nvSpPr>
          <p:cNvPr id="38" name="Google Shape;225;p29"/>
          <p:cNvSpPr>
            <a:spLocks/>
          </p:cNvSpPr>
          <p:nvPr/>
        </p:nvSpPr>
        <p:spPr>
          <a:xfrm>
            <a:off x="2684699" y="4149093"/>
            <a:ext cx="1696200" cy="480600"/>
          </a:xfrm>
          <a:prstGeom prst="roundRect">
            <a:avLst>
              <a:gd name="adj" fmla="val 50000"/>
            </a:avLst>
          </a:prstGeom>
          <a:solidFill>
            <a:srgbClr val="307B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solidFill>
                  <a:srgbClr val="FFFFFF"/>
                </a:solidFill>
                <a:uFillTx/>
              </a:rPr>
              <a:t>ระบบการศึกษาใน ประเทศสวีเดน</a:t>
            </a:r>
            <a:endParaRPr>
              <a:solidFill>
                <a:srgbClr val="FFFFFF"/>
              </a:solidFill>
              <a:uFillTx/>
            </a:endParaRPr>
          </a:p>
        </p:txBody>
      </p:sp>
      <p:sp>
        <p:nvSpPr>
          <p:cNvPr id="39" name="Google Shape;226;p29"/>
          <p:cNvSpPr>
            <a:spLocks/>
          </p:cNvSpPr>
          <p:nvPr/>
        </p:nvSpPr>
        <p:spPr>
          <a:xfrm>
            <a:off x="4511075" y="4093637"/>
            <a:ext cx="1945500" cy="592800"/>
          </a:xfrm>
          <a:prstGeom prst="roundRect">
            <a:avLst>
              <a:gd name="adj" fmla="val 50000"/>
            </a:avLst>
          </a:prstGeom>
          <a:solidFill>
            <a:srgbClr val="307B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200" dirty="0">
                <a:solidFill>
                  <a:srgbClr val="FFFFFF"/>
                </a:solidFill>
                <a:uFillTx/>
                <a:latin typeface="Roboto"/>
                <a:ea typeface="Roboto"/>
                <a:cs typeface="Roboto"/>
                <a:sym typeface="Roboto"/>
              </a:rPr>
              <a:t>สวัสดิการและหน้าที่ของ</a:t>
            </a:r>
            <a:endParaRPr sz="1200" dirty="0">
              <a:solidFill>
                <a:srgbClr val="FFFFFF"/>
              </a:solidFill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200" dirty="0">
                <a:solidFill>
                  <a:srgbClr val="FFFFFF"/>
                </a:solidFill>
                <a:uFillTx/>
                <a:latin typeface="Roboto"/>
                <a:ea typeface="Roboto"/>
                <a:cs typeface="Roboto"/>
                <a:sym typeface="Roboto"/>
              </a:rPr>
              <a:t>ตนเอง  </a:t>
            </a:r>
            <a:r>
              <a:rPr lang="sv" sz="1200" dirty="0">
                <a:solidFill>
                  <a:schemeClr val="lt1"/>
                </a:solidFill>
                <a:uFillTx/>
                <a:latin typeface="Roboto"/>
                <a:ea typeface="Roboto"/>
                <a:cs typeface="Roboto"/>
                <a:sym typeface="Roboto"/>
              </a:rPr>
              <a:t>กฎหมายพื้นฐาน </a:t>
            </a:r>
            <a:endParaRPr lang="th-TH" sz="1200" dirty="0">
              <a:solidFill>
                <a:schemeClr val="lt1"/>
              </a:solidFill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1200" dirty="0">
                <a:solidFill>
                  <a:schemeClr val="lt1"/>
                </a:solidFill>
                <a:uFillTx/>
                <a:latin typeface="Roboto"/>
                <a:ea typeface="Roboto"/>
                <a:cs typeface="Roboto"/>
                <a:sym typeface="Roboto"/>
              </a:rPr>
              <a:t>ในการปฏิบัติต่อกัน</a:t>
            </a:r>
            <a:endParaRPr sz="1200" dirty="0">
              <a:solidFill>
                <a:srgbClr val="FFFFFF"/>
              </a:solidFill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0" name="Google Shape;227;p29"/>
          <p:cNvSpPr>
            <a:spLocks/>
          </p:cNvSpPr>
          <p:nvPr/>
        </p:nvSpPr>
        <p:spPr>
          <a:xfrm>
            <a:off x="6764050" y="4133029"/>
            <a:ext cx="1842900" cy="512700"/>
          </a:xfrm>
          <a:prstGeom prst="roundRect">
            <a:avLst>
              <a:gd name="adj" fmla="val 50000"/>
            </a:avLst>
          </a:prstGeom>
          <a:solidFill>
            <a:srgbClr val="307B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sv">
                <a:solidFill>
                  <a:srgbClr val="FFFFFF"/>
                </a:solidFill>
                <a:uFillTx/>
              </a:rPr>
              <a:t>กฎหมายการอยู่ร่วมกัน และการหย่าร้าง</a:t>
            </a:r>
            <a:endParaRPr>
              <a:solidFill>
                <a:srgbClr val="FFFFFF"/>
              </a:solidFill>
              <a:uFillTx/>
            </a:endParaRPr>
          </a:p>
        </p:txBody>
      </p:sp>
      <p:sp>
        <p:nvSpPr>
          <p:cNvPr id="41" name="Google Shape;228;p29"/>
          <p:cNvSpPr>
            <a:spLocks/>
          </p:cNvSpPr>
          <p:nvPr/>
        </p:nvSpPr>
        <p:spPr>
          <a:xfrm>
            <a:off x="590700" y="4811225"/>
            <a:ext cx="1895400" cy="480600"/>
          </a:xfrm>
          <a:prstGeom prst="roundRect">
            <a:avLst>
              <a:gd name="adj" fmla="val 50000"/>
            </a:avLst>
          </a:prstGeom>
          <a:solidFill>
            <a:srgbClr val="307B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  <a:highlight>
                <a:srgbClr val="FFFFFF"/>
              </a:highlight>
              <a:uFillTx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sv">
                <a:solidFill>
                  <a:schemeClr val="lt1"/>
                </a:solidFill>
                <a:uFillTx/>
              </a:rPr>
              <a:t>ความสำคัญของภาษา  การทำงาน และใบขับขี่</a:t>
            </a:r>
            <a:endParaRPr>
              <a:solidFill>
                <a:schemeClr val="dk2"/>
              </a:solidFill>
              <a:highlight>
                <a:schemeClr val="lt1"/>
              </a:highlight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>
              <a:highlight>
                <a:srgbClr val="FFFFFF"/>
              </a:highlight>
              <a:uFillTx/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2" name="Google Shape;229;p29"/>
          <p:cNvSpPr>
            <a:spLocks/>
          </p:cNvSpPr>
          <p:nvPr/>
        </p:nvSpPr>
        <p:spPr>
          <a:xfrm>
            <a:off x="2684463" y="4771010"/>
            <a:ext cx="1696200" cy="480600"/>
          </a:xfrm>
          <a:prstGeom prst="roundRect">
            <a:avLst>
              <a:gd name="adj" fmla="val 50000"/>
            </a:avLst>
          </a:prstGeom>
          <a:solidFill>
            <a:srgbClr val="307B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solidFill>
                  <a:srgbClr val="FFFFFF"/>
                </a:solidFill>
                <a:uFillTx/>
              </a:rPr>
              <a:t>การเทียบวุฒิและ การศึกษาต่อ </a:t>
            </a:r>
            <a:endParaRPr>
              <a:solidFill>
                <a:srgbClr val="FFFFFF"/>
              </a:solidFill>
              <a:uFillTx/>
            </a:endParaRPr>
          </a:p>
        </p:txBody>
      </p:sp>
      <p:sp>
        <p:nvSpPr>
          <p:cNvPr id="43" name="Google Shape;230;p29"/>
          <p:cNvSpPr>
            <a:spLocks/>
          </p:cNvSpPr>
          <p:nvPr/>
        </p:nvSpPr>
        <p:spPr>
          <a:xfrm>
            <a:off x="4543400" y="4755137"/>
            <a:ext cx="1945500" cy="592800"/>
          </a:xfrm>
          <a:prstGeom prst="roundRect">
            <a:avLst>
              <a:gd name="adj" fmla="val 50000"/>
            </a:avLst>
          </a:prstGeom>
          <a:solidFill>
            <a:srgbClr val="307B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lt1"/>
              </a:solidFill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sv" sz="1200" dirty="0">
                <a:solidFill>
                  <a:schemeClr val="lt1"/>
                </a:solidFill>
                <a:uFillTx/>
                <a:latin typeface="Roboto"/>
                <a:ea typeface="Roboto"/>
                <a:cs typeface="Roboto"/>
                <a:sym typeface="Roboto"/>
              </a:rPr>
              <a:t>    สิทธิเด็กและเยาวชน, </a:t>
            </a:r>
            <a:endParaRPr sz="1200" dirty="0">
              <a:solidFill>
                <a:schemeClr val="lt1"/>
              </a:solidFill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sv" sz="1200" dirty="0">
                <a:solidFill>
                  <a:schemeClr val="lt1"/>
                </a:solidFill>
                <a:uFillTx/>
                <a:latin typeface="Roboto"/>
                <a:ea typeface="Roboto"/>
                <a:cs typeface="Roboto"/>
                <a:sym typeface="Roboto"/>
              </a:rPr>
              <a:t> FN, กฎหมายคุ้มครอง                 ธรรมชาติและสัตว์</a:t>
            </a:r>
            <a:endParaRPr sz="1200" dirty="0">
              <a:solidFill>
                <a:schemeClr val="lt1"/>
              </a:solidFill>
              <a:uFillTx/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FFFFFF"/>
              </a:solidFill>
              <a:uFillTx/>
            </a:endParaRPr>
          </a:p>
        </p:txBody>
      </p:sp>
      <p:sp>
        <p:nvSpPr>
          <p:cNvPr id="44" name="Google Shape;231;p29"/>
          <p:cNvSpPr>
            <a:spLocks/>
          </p:cNvSpPr>
          <p:nvPr/>
        </p:nvSpPr>
        <p:spPr>
          <a:xfrm>
            <a:off x="6726125" y="4803962"/>
            <a:ext cx="1842900" cy="592800"/>
          </a:xfrm>
          <a:prstGeom prst="roundRect">
            <a:avLst>
              <a:gd name="adj" fmla="val 50000"/>
            </a:avLst>
          </a:prstGeom>
          <a:solidFill>
            <a:srgbClr val="307B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solidFill>
                  <a:srgbClr val="FFFFFF"/>
                </a:solidFill>
                <a:uFillTx/>
              </a:rPr>
              <a:t>การแก่ชรา  ผู้สูงอายุ เงินบำนาญและการ เสียชีวิตในสวีเดน</a:t>
            </a:r>
            <a:endParaRPr>
              <a:solidFill>
                <a:srgbClr val="FFFFFF"/>
              </a:solidFill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02286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lvl="0"/>
            <a:r>
              <a:rPr lang="th-TH" sz="4000" b="1" dirty="0">
                <a:uFillTx/>
              </a:rPr>
              <a:t/>
            </a:r>
            <a:br>
              <a:rPr lang="th-TH" sz="4000" b="1" dirty="0">
                <a:uFillTx/>
              </a:rPr>
            </a:br>
            <a:r>
              <a:rPr lang="th-TH" sz="4000" b="1" dirty="0">
                <a:uFillTx/>
              </a:rPr>
              <a:t>ใ</a:t>
            </a:r>
            <a:r>
              <a:rPr lang="th-TH" b="1" dirty="0">
                <a:uFillTx/>
              </a:rPr>
              <a:t>ครบ้างที่สามารถเข้าเรียนหลักสูตรนี้ได้ </a:t>
            </a:r>
            <a:r>
              <a:rPr lang="th-TH" b="1" dirty="0">
                <a:solidFill>
                  <a:schemeClr val="dk2"/>
                </a:solidFill>
                <a:uFillTx/>
              </a:rPr>
              <a:t> </a:t>
            </a:r>
            <a:br>
              <a:rPr lang="th-TH" b="1" dirty="0">
                <a:solidFill>
                  <a:schemeClr val="dk2"/>
                </a:solidFill>
                <a:uFillTx/>
              </a:rPr>
            </a:br>
            <a:endParaRPr lang="sv-SE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345638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lvl="0" indent="-330200">
              <a:lnSpc>
                <a:spcPct val="115000"/>
              </a:lnSpc>
              <a:spcBef>
                <a:spcPts val="1200"/>
              </a:spcBef>
              <a:buClr>
                <a:schemeClr val="dk2"/>
              </a:buClr>
              <a:buSzPts val="1600"/>
              <a:buChar char="❏"/>
            </a:pPr>
            <a:r>
              <a:rPr lang="th-TH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ผู้มีอายุระหว่าง 18-64 ปี 		</a:t>
            </a:r>
          </a:p>
          <a:p>
            <a:pPr marL="457200" lvl="0" indent="-330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ts val="1600"/>
              <a:buChar char="❏"/>
            </a:pPr>
            <a:r>
              <a:rPr lang="th-TH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ผู้ที่ได้ลงทะเบียนราษฎร์ในเขตเทศบาลเป็นเวลาสูงสุดสามปี</a:t>
            </a:r>
          </a:p>
          <a:p>
            <a:pPr marL="457200" lvl="0" indent="-330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ts val="1600"/>
              <a:buChar char="❏"/>
            </a:pPr>
            <a:r>
              <a:rPr lang="th-TH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ผู้ที่มาจากประเทศนอกเขตเศรษฐกิจยุโรปหรือประเทศสวิสเซอร์แลนด์</a:t>
            </a:r>
          </a:p>
          <a:p>
            <a:pPr marL="457200" lvl="0" indent="-330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ts val="1600"/>
              <a:buChar char="❏"/>
            </a:pPr>
            <a:r>
              <a:rPr lang="th-TH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ผู้ที่ได้รับใบอนุญาตให้พำนักในประเทศสวีเดนเนื่องจากความสัมพันธ์  </a:t>
            </a:r>
            <a:r>
              <a:rPr lang="sv-SE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(คู่สมรส/ สามี-ภรรยา/พาร์ทเนอร์)</a:t>
            </a:r>
          </a:p>
          <a:p>
            <a:pPr marL="457200" lvl="0" indent="-330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ts val="1600"/>
              <a:buChar char="❏"/>
            </a:pPr>
            <a:r>
              <a:rPr lang="th-TH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ผู้ที่มีแผนการตั้งถิ่นฐานกับสำนักงานจัดหางานสวีเดน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h-TH" b="1" dirty="0">
                <a:uFillTx/>
              </a:rPr>
              <a:t/>
            </a:r>
            <a:br>
              <a:rPr lang="th-TH" b="1" dirty="0">
                <a:uFillTx/>
              </a:rPr>
            </a:br>
            <a:r>
              <a:rPr lang="th-TH" b="1" dirty="0">
                <a:uFillTx/>
              </a:rPr>
              <a:t>วิธีการสมัครเข้าร่วมอบรมหลักสูตร</a:t>
            </a:r>
            <a:r>
              <a:rPr lang="th-TH" dirty="0">
                <a:solidFill>
                  <a:schemeClr val="dk2"/>
                </a:solidFill>
                <a:uFillTx/>
              </a:rPr>
              <a:t/>
            </a:r>
            <a:br>
              <a:rPr lang="th-TH" dirty="0">
                <a:solidFill>
                  <a:schemeClr val="dk2"/>
                </a:solidFill>
                <a:uFillTx/>
              </a:rPr>
            </a:br>
            <a:endParaRPr lang="sv-SE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63924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lvl="0" indent="0">
              <a:lnSpc>
                <a:spcPct val="115000"/>
              </a:lnSpc>
              <a:spcBef>
                <a:spcPts val="2400"/>
              </a:spcBef>
              <a:buNone/>
            </a:pPr>
            <a:r>
              <a:rPr lang="th-TH" sz="2400" b="1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วิธีการสมัครเข้าร่วมอบรมหลักสูตร</a:t>
            </a:r>
            <a:endParaRPr lang="th-TH" sz="2400" dirty="0">
              <a:uFillTx/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457200" lvl="0" indent="-330200">
              <a:lnSpc>
                <a:spcPct val="115000"/>
              </a:lnSpc>
              <a:spcBef>
                <a:spcPts val="2400"/>
              </a:spcBef>
              <a:buClr>
                <a:schemeClr val="dk2"/>
              </a:buClr>
              <a:buSzPts val="1600"/>
              <a:buChar char="❏"/>
            </a:pPr>
            <a:r>
              <a:rPr lang="th-TH" sz="2400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ผ่านสำนักงานจัดหางานสวีเดน (</a:t>
            </a:r>
            <a:r>
              <a:rPr lang="sv-SE" sz="2400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Arbetsförmedlingen)</a:t>
            </a:r>
          </a:p>
          <a:p>
            <a:pPr marL="457200" lvl="0" indent="-330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ts val="1600"/>
              <a:buChar char="❏"/>
            </a:pPr>
            <a:r>
              <a:rPr lang="th-TH" sz="2400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สามารถแจ้งกับทางเทศบาล(</a:t>
            </a:r>
            <a:r>
              <a:rPr lang="sv-SE" sz="2400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kommun) </a:t>
            </a:r>
            <a:r>
              <a:rPr lang="th-TH" sz="2400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ที่เราอาศัยอยู่ตอนที่เราไปสมัครเรียนภาษาสวีดิช (</a:t>
            </a:r>
            <a:r>
              <a:rPr lang="sv-SE" sz="2400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SFI) </a:t>
            </a:r>
            <a:r>
              <a:rPr lang="th-TH" sz="2400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ครั้งแรกได้</a:t>
            </a:r>
          </a:p>
          <a:p>
            <a:pPr marL="457200" lvl="0" indent="-330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ts val="1600"/>
              <a:buChar char="❏"/>
            </a:pPr>
            <a:r>
              <a:rPr lang="th-TH" sz="2400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ผ่านทางเวบไซต์ของเทศบาลหรือเวบไซต์ของหน่วยงานแนะนำข้อมูลทางสังคม </a:t>
            </a:r>
          </a:p>
          <a:p>
            <a:pPr marL="127000" lvl="0" indent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ts val="1600"/>
              <a:buNone/>
            </a:pPr>
            <a:r>
              <a:rPr lang="th-TH" sz="2400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       (</a:t>
            </a:r>
            <a:r>
              <a:rPr lang="sv-SE" sz="2400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samhällsorientering) </a:t>
            </a:r>
            <a:r>
              <a:rPr lang="th-TH" sz="2400" dirty="0">
                <a:uFillTx/>
                <a:latin typeface="Angsana New" panose="02020603050405020304" pitchFamily="18" charset="-34"/>
                <a:cs typeface="Angsana New" panose="02020603050405020304" pitchFamily="18" charset="-34"/>
              </a:rPr>
              <a:t>ในเทศบาลที่เราอาศัยอยู่</a:t>
            </a:r>
          </a:p>
          <a:p>
            <a:pPr marL="0" indent="0">
              <a:buNone/>
            </a:pPr>
            <a:r>
              <a:rPr lang="sv-SE" dirty="0">
                <a:uFillTx/>
              </a:rPr>
              <a:t>   *</a:t>
            </a:r>
            <a:r>
              <a:rPr lang="th-TH" dirty="0">
                <a:uFillTx/>
              </a:rPr>
              <a:t>หน่วยงานที่ดูแลหลักสูตร อาจจะแตกต่างกันในแต่ละ</a:t>
            </a:r>
            <a:r>
              <a:rPr lang="th-TH" dirty="0"/>
              <a:t>เทศบาล(</a:t>
            </a:r>
            <a:r>
              <a:rPr lang="sv-SE" dirty="0"/>
              <a:t>kommun) </a:t>
            </a:r>
            <a:endParaRPr lang="sv-SE" dirty="0">
              <a:uFillTx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01181"/>
            <a:ext cx="7704856" cy="3966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1560" y="2857500"/>
            <a:ext cx="8229600" cy="1143000"/>
          </a:xfrm>
        </p:spPr>
        <p:txBody>
          <a:bodyPr>
            <a:noAutofit/>
          </a:bodyPr>
          <a:lstStyle/>
          <a:p>
            <a:r>
              <a:rPr lang="th-TH" dirty="0"/>
              <a:t/>
            </a:r>
            <a:br>
              <a:rPr lang="th-TH" dirty="0"/>
            </a:b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ด้วยความปรารถนาดีจากทีมงานไทยไวส์</a:t>
            </a:r>
            <a:r>
              <a:rPr lang="sv-SE" dirty="0"/>
              <a:t/>
            </a:r>
            <a:br>
              <a:rPr lang="sv-SE" dirty="0"/>
            </a:br>
            <a:r>
              <a:rPr lang="sv-SE" dirty="0">
                <a:hlinkClick r:id="rId3"/>
              </a:rPr>
              <a:t>www.thaiwise.se</a:t>
            </a:r>
            <a:r>
              <a:rPr lang="sv-SE" dirty="0"/>
              <a:t/>
            </a:r>
            <a:br>
              <a:rPr lang="sv-SE" dirty="0"/>
            </a:br>
            <a:r>
              <a:rPr lang="th-TH" dirty="0"/>
              <a:t/>
            </a:r>
            <a:br>
              <a:rPr lang="th-TH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3948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1151</TotalTime>
  <Words>608</Words>
  <Application>Microsoft Office PowerPoint</Application>
  <PresentationFormat>On-screen Show (4:3)</PresentationFormat>
  <Paragraphs>84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หลักสูตรการเรียนรู้สังคมสวีเดน  (Samhällsorientering) </vt:lpstr>
      <vt:lpstr>PowerPoint Presentation</vt:lpstr>
      <vt:lpstr>PowerPoint Presentation</vt:lpstr>
      <vt:lpstr>PowerPoint Presentation</vt:lpstr>
      <vt:lpstr> ใครบ้างที่สามารถเข้าเรียนหลักสูตรนี้ได้   </vt:lpstr>
      <vt:lpstr> วิธีการสมัครเข้าร่วมอบรมหลักสูตร </vt:lpstr>
      <vt:lpstr> ด้วยความปรารถนาดีจากทีมงานไทยไวส์ www.thaiwise.se 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Yui</dc:creator>
  <cp:lastModifiedBy>Yui</cp:lastModifiedBy>
  <cp:revision>46</cp:revision>
  <dcterms:created xsi:type="dcterms:W3CDTF">2020-06-01T17:46:28Z</dcterms:created>
  <dcterms:modified xsi:type="dcterms:W3CDTF">2021-02-19T16:28:05Z</dcterms:modified>
</cp:coreProperties>
</file>