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bg>
      <p:bgPr>
        <a:solidFill>
          <a:srgbClr val="EEEC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20" name="Brödtext nivå ett…"/>
          <p:cNvSpPr txBox="1"/>
          <p:nvPr>
            <p:ph type="body" idx="1" hasCustomPrompt="1"/>
          </p:nvPr>
        </p:nvSpPr>
        <p:spPr>
          <a:xfrm>
            <a:off x="457200" y="1556791"/>
            <a:ext cx="8229600" cy="4525964"/>
          </a:xfrm>
          <a:prstGeom prst="rect">
            <a:avLst/>
          </a:prstGeom>
        </p:spPr>
        <p:txBody>
          <a:bodyPr/>
          <a:lstStyle/>
          <a:p>
            <a:pPr/>
            <a:r>
              <a:t>xxxx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pic>
        <p:nvPicPr>
          <p:cNvPr id="21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56376" y="5949279"/>
            <a:ext cx="1340674" cy="1004953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Diabildsnummer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Title and Content">
    <p:bg>
      <p:bgPr>
        <a:gradFill flip="none" rotWithShape="1">
          <a:gsLst>
            <a:gs pos="0">
              <a:srgbClr val="587AC6"/>
            </a:gs>
            <a:gs pos="100000">
              <a:srgbClr val="00285A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56376" y="5949279"/>
            <a:ext cx="1340674" cy="1004953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Diabildsnummer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7624" y="1268759"/>
            <a:ext cx="3458284" cy="2592288"/>
          </a:xfrm>
          <a:prstGeom prst="rect">
            <a:avLst/>
          </a:prstGeom>
          <a:ln w="12700">
            <a:miter lim="400000"/>
          </a:ln>
        </p:spPr>
      </p:pic>
      <p:pic>
        <p:nvPicPr>
          <p:cNvPr id="38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67189" y="1484783"/>
            <a:ext cx="1993042" cy="1993041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ขอบคุณค่ะ"/>
          <p:cNvSpPr txBox="1"/>
          <p:nvPr>
            <p:ph type="title" hasCustomPrompt="1"/>
          </p:nvPr>
        </p:nvSpPr>
        <p:spPr>
          <a:xfrm>
            <a:off x="531107" y="3879589"/>
            <a:ext cx="8229601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ขอบคุณค่ะ</a:t>
            </a:r>
          </a:p>
        </p:txBody>
      </p:sp>
      <p:sp>
        <p:nvSpPr>
          <p:cNvPr id="40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BCC8E5"/>
            </a:gs>
            <a:gs pos="40000">
              <a:srgbClr val="B1BEE1"/>
            </a:gs>
            <a:gs pos="100000">
              <a:srgbClr val="00224B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75655" y="-171399"/>
            <a:ext cx="6228186" cy="466857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eltext"/>
          <p:cNvSpPr txBox="1"/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4" name="Brödtext nivå ett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5" name="Diabildsnumm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-service.lakemedelsverket.se/formservice/formDownload?serviceName=multi_service_lakemedelsverket&amp;scriptcomponent.cmtagname=trex-lakemedelsverket-dispens_inforsel_lakemedel_ansokan-cfd&amp;service_name=dispens_inforsel_lakemedel_ansokan&amp;skip.login=yes" TargetMode="Externa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1177.se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5"/>
          <p:cNvSpPr txBox="1"/>
          <p:nvPr/>
        </p:nvSpPr>
        <p:spPr>
          <a:xfrm>
            <a:off x="513263" y="4005064"/>
            <a:ext cx="8261490" cy="4692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3600">
                <a:solidFill>
                  <a:srgbClr val="FFFFFF"/>
                </a:solidFill>
              </a:defRPr>
            </a:pPr>
            <a:r>
              <a:t>“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คอร์สพี่เลี้ยง รุ่นพี่สอนรุ่นน้อง</a:t>
            </a:r>
            <a:r>
              <a:t>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รุ่น</a:t>
            </a:r>
            <a:r>
              <a:t> </a:t>
            </a:r>
            <a:r>
              <a:t>3”</a:t>
            </a:r>
            <a:endParaRPr b="0" sz="120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  <a:p>
            <a:pPr defTabSz="457200">
              <a:lnSpc>
                <a:spcPts val="10900"/>
              </a:lnSpc>
              <a:spcBef>
                <a:spcPts val="1200"/>
              </a:spcBef>
              <a:defRPr b="1" sz="3600">
                <a:solidFill>
                  <a:srgbClr val="FFFFFF"/>
                </a:solidFill>
                <a:latin typeface="Thonburi"/>
                <a:ea typeface="Thonburi"/>
                <a:cs typeface="Thonburi"/>
                <a:sym typeface="Thonburi"/>
              </a:defRPr>
            </a:pPr>
            <a:r>
              <a:t>สวัสการด้านสาธารณสุขในประเทสวีเดน </a:t>
            </a:r>
          </a:p>
          <a:p>
            <a:pPr algn="ctr" defTabSz="457200">
              <a:lnSpc>
                <a:spcPts val="12000"/>
              </a:lnSpc>
              <a:spcBef>
                <a:spcPts val="1200"/>
              </a:spcBef>
              <a:defRPr b="1" sz="4500">
                <a:solidFill>
                  <a:srgbClr val="FFFFFF"/>
                </a:solidFill>
                <a:latin typeface="Thonburi"/>
                <a:ea typeface="Thonburi"/>
                <a:cs typeface="Thonburi"/>
                <a:sym typeface="Thonburi"/>
              </a:defRPr>
            </a:pPr>
            <a:r>
              <a:rPr sz="3600"/>
              <a:t>1</a:t>
            </a:r>
            <a:r>
              <a:rPr sz="3600">
                <a:latin typeface="Times Roman"/>
                <a:ea typeface="Times Roman"/>
                <a:cs typeface="Times Roman"/>
                <a:sym typeface="Times Roman"/>
              </a:rPr>
              <a:t>3 กุมภาพันธ์</a:t>
            </a:r>
            <a:r>
              <a:rPr sz="3600"/>
              <a:t> </a:t>
            </a:r>
            <a:r>
              <a:rPr b="0" sz="3600">
                <a:latin typeface="Times Roman"/>
                <a:ea typeface="Times Roman"/>
                <a:cs typeface="Times Roman"/>
                <a:sym typeface="Times Roman"/>
              </a:rPr>
              <a:t>2021</a:t>
            </a:r>
            <a:r>
              <a:rPr b="0">
                <a:latin typeface="Times Roman"/>
                <a:ea typeface="Times Roman"/>
                <a:cs typeface="Times Roman"/>
                <a:sym typeface="Times Roman"/>
              </a:rPr>
              <a:t> </a:t>
            </a:r>
            <a:endParaRPr b="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  <a:p>
            <a:pPr defTabSz="457200">
              <a:lnSpc>
                <a:spcPts val="12300"/>
              </a:lnSpc>
              <a:spcBef>
                <a:spcPts val="1200"/>
              </a:spcBef>
              <a:defRPr b="1" sz="4800">
                <a:solidFill>
                  <a:srgbClr val="FFFFFF"/>
                </a:solidFill>
                <a:latin typeface="Thonburi"/>
                <a:ea typeface="Thonburi"/>
                <a:cs typeface="Thonburi"/>
                <a:sym typeface="Thonburi"/>
              </a:defRPr>
            </a:pPr>
          </a:p>
          <a:p>
            <a:pPr algn="ctr">
              <a:defRPr sz="2400">
                <a:solidFill>
                  <a:srgbClr val="FFFFFF"/>
                </a:solidFill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เติมวันที่ เดือน </a:t>
            </a:r>
            <a:r>
              <a:t>202</a:t>
            </a:r>
            <a:r>
              <a:rPr b="1" sz="3200"/>
              <a:t>1</a:t>
            </a:r>
            <a:endParaRPr b="1"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ค่าใช้จ่ายด้านการรักษาพยาบาลที่ไม่รวมในสวัสดิการ"/>
          <p:cNvSpPr txBox="1"/>
          <p:nvPr>
            <p:ph type="title"/>
          </p:nvPr>
        </p:nvSpPr>
        <p:spPr>
          <a:prstGeom prst="rect">
            <a:avLst/>
          </a:prstGeom>
          <a:solidFill>
            <a:schemeClr val="accent1">
              <a:lumOff val="11862"/>
            </a:schemeClr>
          </a:solidFill>
          <a:ln w="9525">
            <a:solidFill>
              <a:srgbClr val="46AAC4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>
            <a:lvl1pPr defTabSz="630936">
              <a:defRPr sz="2967">
                <a:solidFill>
                  <a:srgbClr val="0F0705"/>
                </a:solidFill>
              </a:defRPr>
            </a:lvl1pPr>
          </a:lstStyle>
          <a:p>
            <a:pPr/>
            <a:r>
              <a:t>ค่าใช้จ่ายด้านการรักษาพยาบาลที่ไม่รวมในสวัสดิการ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76" name="- แต่ละเขตการปกครอง Region มีค่าบริการแตกต่างกัน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329184">
              <a:lnSpc>
                <a:spcPts val="6900"/>
              </a:lnSpc>
              <a:spcBef>
                <a:spcPts val="800"/>
              </a:spcBef>
              <a:buSzTx/>
              <a:buFontTx/>
              <a:buNone/>
              <a:defRPr sz="2880">
                <a:latin typeface="Thonburi"/>
                <a:ea typeface="Thonburi"/>
                <a:cs typeface="Thonburi"/>
                <a:sym typeface="Thonburi"/>
              </a:defRPr>
            </a:pPr>
            <a:r>
              <a:t>- </a:t>
            </a:r>
            <a:r>
              <a:t>แต่ละเขตการปกครอง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Region </a:t>
            </a:r>
            <a:r>
              <a:t>มีค่าบริการแตกต่างกัน </a:t>
            </a:r>
          </a:p>
          <a:p>
            <a:pPr marL="0" indent="0" defTabSz="329184">
              <a:lnSpc>
                <a:spcPts val="6900"/>
              </a:lnSpc>
              <a:spcBef>
                <a:spcPts val="800"/>
              </a:spcBef>
              <a:buSzTx/>
              <a:buFontTx/>
              <a:buNone/>
              <a:defRPr sz="2880">
                <a:latin typeface="Thonburi"/>
                <a:ea typeface="Thonburi"/>
                <a:cs typeface="Thonburi"/>
                <a:sym typeface="Thonburi"/>
              </a:defRPr>
            </a:pPr>
            <a:r>
              <a:t>- พบแพทย์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200 sek</a:t>
            </a:r>
            <a:br>
              <a:rPr>
                <a:latin typeface="Times Roman"/>
                <a:ea typeface="Times Roman"/>
                <a:cs typeface="Times Roman"/>
                <a:sym typeface="Times Roman"/>
              </a:rPr>
            </a:br>
            <a:r>
              <a:rPr>
                <a:latin typeface="Times Roman"/>
                <a:ea typeface="Times Roman"/>
                <a:cs typeface="Times Roman"/>
                <a:sym typeface="Times Roman"/>
              </a:rPr>
              <a:t>- </a:t>
            </a:r>
            <a:r>
              <a:t>รถพยาบาล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200 sek</a:t>
            </a:r>
            <a:br>
              <a:rPr>
                <a:latin typeface="Times Roman"/>
                <a:ea typeface="Times Roman"/>
                <a:cs typeface="Times Roman"/>
                <a:sym typeface="Times Roman"/>
              </a:rPr>
            </a:br>
            <a:r>
              <a:rPr>
                <a:latin typeface="Times Roman"/>
                <a:ea typeface="Times Roman"/>
                <a:cs typeface="Times Roman"/>
                <a:sym typeface="Times Roman"/>
              </a:rPr>
              <a:t>- </a:t>
            </a:r>
            <a:r>
              <a:t>คุยกับแพทย์ พยาบาล ทางโทรศัพท์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100 sek 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  <a:p>
            <a:pPr marL="0" indent="0" defTabSz="329184">
              <a:lnSpc>
                <a:spcPts val="6900"/>
              </a:lnSpc>
              <a:spcBef>
                <a:spcPts val="800"/>
              </a:spcBef>
              <a:buSzTx/>
              <a:buFontTx/>
              <a:buNone/>
              <a:defRPr sz="2880">
                <a:latin typeface="Thonburi"/>
                <a:ea typeface="Thonburi"/>
                <a:cs typeface="Thonburi"/>
                <a:sym typeface="Thonburi"/>
              </a:defRPr>
            </a:pPr>
            <a:r>
              <a:rPr>
                <a:latin typeface="Times Roman"/>
                <a:ea typeface="Times Roman"/>
                <a:cs typeface="Times Roman"/>
                <a:sym typeface="Times Roman"/>
              </a:rPr>
              <a:t>- </a:t>
            </a:r>
            <a:r>
              <a:t>ใบสั่งยา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100 sek</a:t>
            </a:r>
            <a:br>
              <a:rPr>
                <a:latin typeface="Times Roman"/>
                <a:ea typeface="Times Roman"/>
                <a:cs typeface="Times Roman"/>
                <a:sym typeface="Times Roman"/>
              </a:rPr>
            </a:br>
            <a:r>
              <a:rPr>
                <a:latin typeface="Times Roman"/>
                <a:ea typeface="Times Roman"/>
                <a:cs typeface="Times Roman"/>
                <a:sym typeface="Times Roman"/>
              </a:rPr>
              <a:t>-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1150 sek </a:t>
            </a:r>
            <a:r>
              <a:t>ในรอบหนึ่งปี </a:t>
            </a:r>
          </a:p>
          <a:p>
            <a:pPr marL="0" indent="0" defTabSz="329184">
              <a:lnSpc>
                <a:spcPts val="6900"/>
              </a:lnSpc>
              <a:spcBef>
                <a:spcPts val="800"/>
              </a:spcBef>
              <a:buSzTx/>
              <a:buFontTx/>
              <a:buNone/>
              <a:defRPr sz="2880">
                <a:latin typeface="Thonburi"/>
                <a:ea typeface="Thonburi"/>
                <a:cs typeface="Thonburi"/>
                <a:sym typeface="Thonburi"/>
              </a:defRPr>
            </a:pPr>
            <a:r>
              <a:t>- ซื้อบัตรฟรี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(Förköp av frikort)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เมื่อต้องนอนรักษาตัวในโรงพยาบาล"/>
          <p:cNvSpPr txBox="1"/>
          <p:nvPr>
            <p:ph type="title"/>
          </p:nvPr>
        </p:nvSpPr>
        <p:spPr>
          <a:prstGeom prst="rect">
            <a:avLst/>
          </a:prstGeom>
          <a:solidFill>
            <a:schemeClr val="accent1">
              <a:lumOff val="11862"/>
            </a:schemeClr>
          </a:solidFill>
          <a:ln w="9525">
            <a:solidFill>
              <a:srgbClr val="46AAC4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anchor="t"/>
          <a:lstStyle/>
          <a:p>
            <a:pPr defTabSz="333756">
              <a:defRPr sz="2701"/>
            </a:pPr>
            <a:r>
              <a:rPr sz="3723"/>
              <a:t>เมื่อต้องนอนรักษาตัวในโรงพยาบาล</a:t>
            </a:r>
            <a:r>
              <a:t> </a:t>
            </a:r>
          </a:p>
        </p:txBody>
      </p:sp>
      <p:sp>
        <p:nvSpPr>
          <p:cNvPr id="79" name="- เด็กอายุต่ำกว่า 20 ปี ฟรี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57200">
              <a:lnSpc>
                <a:spcPts val="12000"/>
              </a:lnSpc>
              <a:spcBef>
                <a:spcPts val="1200"/>
              </a:spcBef>
              <a:buSzTx/>
              <a:buFontTx/>
              <a:buNone/>
              <a:defRPr sz="4100">
                <a:latin typeface="Thonburi"/>
                <a:ea typeface="Thonburi"/>
                <a:cs typeface="Thonburi"/>
                <a:sym typeface="Thonburi"/>
              </a:defRPr>
            </a:pPr>
            <a:r>
              <a:t>- เด็กอายุต่ำกว่า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20 </a:t>
            </a:r>
            <a:r>
              <a:t>ปี ฟรี </a:t>
            </a:r>
          </a:p>
          <a:p>
            <a:pPr marL="0" indent="0" defTabSz="457200">
              <a:lnSpc>
                <a:spcPts val="12000"/>
              </a:lnSpc>
              <a:spcBef>
                <a:spcPts val="1200"/>
              </a:spcBef>
              <a:buSzTx/>
              <a:buFontTx/>
              <a:buNone/>
              <a:defRPr sz="4100">
                <a:latin typeface="Thonburi"/>
                <a:ea typeface="Thonburi"/>
                <a:cs typeface="Thonburi"/>
                <a:sym typeface="Thonburi"/>
              </a:defRPr>
            </a:pPr>
            <a:r>
              <a:t>-อายุ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20 </a:t>
            </a:r>
            <a:r>
              <a:t>ปีขึ้นไป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100 sek/</a:t>
            </a:r>
            <a:r>
              <a:t>วัน 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  <a:p>
            <a:pPr marL="0" indent="0" defTabSz="457200">
              <a:lnSpc>
                <a:spcPts val="12000"/>
              </a:lnSpc>
              <a:spcBef>
                <a:spcPts val="1200"/>
              </a:spcBef>
              <a:buSzTx/>
              <a:buFontTx/>
              <a:buNone/>
              <a:defRPr sz="4100">
                <a:latin typeface="Thonburi"/>
                <a:ea typeface="Thonburi"/>
                <a:cs typeface="Thonburi"/>
                <a:sym typeface="Thonburi"/>
              </a:defRPr>
            </a:pPr>
            <a:r>
              <a:rPr>
                <a:latin typeface="Times Roman"/>
                <a:ea typeface="Times Roman"/>
                <a:cs typeface="Times Roman"/>
                <a:sym typeface="Times Roman"/>
              </a:rPr>
              <a:t>-</a:t>
            </a:r>
            <a:r>
              <a:t>เป็นค่าใช้จ่ายที่ไม่นับรวมในสวัสดิการ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ยาคุมกำเนิด"/>
          <p:cNvSpPr txBox="1"/>
          <p:nvPr>
            <p:ph type="title"/>
          </p:nvPr>
        </p:nvSpPr>
        <p:spPr>
          <a:prstGeom prst="rect">
            <a:avLst/>
          </a:prstGeom>
          <a:solidFill>
            <a:schemeClr val="accent1">
              <a:lumOff val="11862"/>
            </a:schemeClr>
          </a:solidFill>
          <a:ln w="9525">
            <a:solidFill>
              <a:srgbClr val="46AAC4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>
            <a:lvl1pPr defTabSz="521208">
              <a:defRPr sz="2964"/>
            </a:lvl1pPr>
          </a:lstStyle>
          <a:p>
            <a:pPr/>
            <a:r>
              <a:t>ยาคุมกำเนิด 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82" name="*ไม่จำเป็นต้องซื้อทางเฟคบุค เพราะราคาไม่แพง และยาคุมส่งผลต่อ โรคความดันโลหิตสูง เบาหวาน และอื่นๆ จึงควรระวังในการใช้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260604">
              <a:lnSpc>
                <a:spcPts val="5200"/>
              </a:lnSpc>
              <a:spcBef>
                <a:spcPts val="600"/>
              </a:spcBef>
              <a:buSzTx/>
              <a:buFontTx/>
              <a:buNone/>
              <a:defRPr sz="2280">
                <a:latin typeface="Thonburi"/>
                <a:ea typeface="Thonburi"/>
                <a:cs typeface="Thonburi"/>
                <a:sym typeface="Thonburi"/>
              </a:defRPr>
            </a:pPr>
            <a:r>
              <a:t>*ไม่จำเป็นต้องซื้อทางเฟคบุค เพราะราคาไม่แพง และยาคุมส่งผลต่อ โรคความดันโลหิตสูง เบาหวาน และอื่นๆ จึงควรระวังในการใช้ </a:t>
            </a:r>
          </a:p>
          <a:p>
            <a:pPr marL="0" indent="0" defTabSz="260604">
              <a:lnSpc>
                <a:spcPts val="5200"/>
              </a:lnSpc>
              <a:spcBef>
                <a:spcPts val="600"/>
              </a:spcBef>
              <a:buSzTx/>
              <a:buFontTx/>
              <a:buNone/>
              <a:defRPr sz="2280">
                <a:latin typeface="Thonburi"/>
                <a:ea typeface="Thonburi"/>
                <a:cs typeface="Thonburi"/>
                <a:sym typeface="Thonburi"/>
              </a:defRPr>
            </a:pPr>
            <a:r>
              <a:t>- หิ้วมาจากไทยให้ใช้ได้สัก 3 เดือน (ทดลองใช้ก่อนบินมาสวีเดน)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  <a:p>
            <a:pPr marL="0" indent="0" defTabSz="260604">
              <a:lnSpc>
                <a:spcPts val="5200"/>
              </a:lnSpc>
              <a:spcBef>
                <a:spcPts val="600"/>
              </a:spcBef>
              <a:buSzTx/>
              <a:buFontTx/>
              <a:buNone/>
              <a:defRPr sz="2280">
                <a:latin typeface="Thonburi"/>
                <a:ea typeface="Thonburi"/>
                <a:cs typeface="Thonburi"/>
                <a:sym typeface="Thonburi"/>
              </a:defRPr>
            </a:pPr>
            <a:r>
              <a:rPr>
                <a:latin typeface="Times Roman"/>
                <a:ea typeface="Times Roman"/>
                <a:cs typeface="Times Roman"/>
                <a:sym typeface="Times Roman"/>
              </a:rPr>
              <a:t>-  </a:t>
            </a:r>
            <a:r>
              <a:t>การคุมกำเนิด ถุงยางอนามัย ยาคุมฉุกเฉิน </a:t>
            </a:r>
            <a:br>
              <a:rPr>
                <a:latin typeface="Times Roman"/>
                <a:ea typeface="Times Roman"/>
                <a:cs typeface="Times Roman"/>
                <a:sym typeface="Times Roman"/>
              </a:rPr>
            </a:br>
            <a:r>
              <a:rPr>
                <a:latin typeface="Times Roman"/>
                <a:ea typeface="Times Roman"/>
                <a:cs typeface="Times Roman"/>
                <a:sym typeface="Times Roman"/>
              </a:rPr>
              <a:t>-  </a:t>
            </a:r>
            <a:r>
              <a:t>พยาบาลผดุงครรภ์ (Barnmoske Mottagning) ถือยาคุมกำเนิดที่ </a:t>
            </a:r>
            <a:br/>
            <a:r>
              <a:t>เคยใช้ไปด้วย </a:t>
            </a:r>
            <a:br/>
            <a:r>
              <a:t>- </a:t>
            </a:r>
            <a:r>
              <a:t>ค่ายาคุมกำเนิด ปีละ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100 sek </a:t>
            </a:r>
            <a:r>
              <a:t>จนถึงอายุ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25 </a:t>
            </a:r>
            <a:r>
              <a:t>ปี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(Region) </a:t>
            </a:r>
            <a:r>
              <a:t>เกิน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25 </a:t>
            </a:r>
            <a:br>
              <a:rPr>
                <a:latin typeface="Times Roman"/>
                <a:ea typeface="Times Roman"/>
                <a:cs typeface="Times Roman"/>
                <a:sym typeface="Times Roman"/>
              </a:rPr>
            </a:br>
            <a:r>
              <a:t>จ่ายเต็ม ประมาณ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300 sek/</a:t>
            </a:r>
            <a:r>
              <a:t>ปี </a:t>
            </a:r>
            <a:br>
              <a:rPr>
                <a:latin typeface="Times Roman"/>
                <a:ea typeface="Times Roman"/>
                <a:cs typeface="Times Roman"/>
                <a:sym typeface="Times Roman"/>
              </a:rPr>
            </a:br>
            <a:r>
              <a:t>ท้อง!!! = พยาบาลผดุงครรภ์ (Barnmoske Mottagning) </a:t>
            </a:r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ภาวะมีบุตรยาก"/>
          <p:cNvSpPr txBox="1"/>
          <p:nvPr>
            <p:ph type="title"/>
          </p:nvPr>
        </p:nvSpPr>
        <p:spPr>
          <a:prstGeom prst="rect">
            <a:avLst/>
          </a:prstGeom>
          <a:solidFill>
            <a:schemeClr val="accent1">
              <a:lumOff val="11862"/>
            </a:schemeClr>
          </a:solidFill>
          <a:ln w="9525">
            <a:solidFill>
              <a:srgbClr val="46AAC4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>
            <a:lvl1pPr>
              <a:defRPr>
                <a:solidFill>
                  <a:srgbClr val="110705"/>
                </a:solidFill>
              </a:defRPr>
            </a:lvl1pPr>
          </a:lstStyle>
          <a:p>
            <a:pPr/>
            <a:r>
              <a:t>ภาวะมีบุตรยาก</a:t>
            </a:r>
          </a:p>
        </p:txBody>
      </p:sp>
      <p:sp>
        <p:nvSpPr>
          <p:cNvPr id="85" name="เราสามารถติดต่อสถานีอนามัยได้ถ้ามีข้อใดข้อหนึ่งด้านล่างนี้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361188">
              <a:lnSpc>
                <a:spcPts val="8800"/>
              </a:lnSpc>
              <a:spcBef>
                <a:spcPts val="900"/>
              </a:spcBef>
              <a:buSzTx/>
              <a:buFontTx/>
              <a:buNone/>
              <a:defRPr sz="3318">
                <a:latin typeface="Thonburi"/>
                <a:ea typeface="Thonburi"/>
                <a:cs typeface="Thonburi"/>
                <a:sym typeface="Thonburi"/>
              </a:defRPr>
            </a:pPr>
            <a:r>
              <a:t>เราสามารถติดต่อสถานีอนามัยได้ถ้ามีข้อใดข้อหนึ่งด้านล่างนี้</a:t>
            </a:r>
          </a:p>
          <a:p>
            <a:pPr marL="0" indent="0" defTabSz="361188">
              <a:lnSpc>
                <a:spcPts val="8800"/>
              </a:lnSpc>
              <a:spcBef>
                <a:spcPts val="900"/>
              </a:spcBef>
              <a:buSzTx/>
              <a:buFontTx/>
              <a:buNone/>
              <a:defRPr sz="3318">
                <a:latin typeface="Thonburi"/>
                <a:ea typeface="Thonburi"/>
                <a:cs typeface="Thonburi"/>
                <a:sym typeface="Thonburi"/>
              </a:defRPr>
            </a:pPr>
            <a:r>
              <a:t>- มีอายุตั้งแต่ 35 ปีขึ้นไป</a:t>
            </a:r>
          </a:p>
          <a:p>
            <a:pPr marL="0" indent="0" defTabSz="361188">
              <a:lnSpc>
                <a:spcPts val="8800"/>
              </a:lnSpc>
              <a:spcBef>
                <a:spcPts val="900"/>
              </a:spcBef>
              <a:buSzTx/>
              <a:buFontTx/>
              <a:buNone/>
              <a:defRPr sz="3318">
                <a:latin typeface="Thonburi"/>
                <a:ea typeface="Thonburi"/>
                <a:cs typeface="Thonburi"/>
                <a:sym typeface="Thonburi"/>
              </a:defRPr>
            </a:pPr>
            <a:r>
              <a:t>- ประจำเดือนมาไม่ปกติ มีน้อย หรือไม่มีเลย</a:t>
            </a:r>
          </a:p>
          <a:p>
            <a:pPr marL="0" indent="0" defTabSz="361188">
              <a:lnSpc>
                <a:spcPts val="8800"/>
              </a:lnSpc>
              <a:spcBef>
                <a:spcPts val="900"/>
              </a:spcBef>
              <a:buSzTx/>
              <a:buFontTx/>
              <a:buNone/>
              <a:defRPr sz="3318">
                <a:latin typeface="Thonburi"/>
                <a:ea typeface="Thonburi"/>
                <a:cs typeface="Thonburi"/>
                <a:sym typeface="Thonburi"/>
              </a:defRPr>
            </a:pPr>
            <a:r>
              <a:t>- เคยผ่าตัดกระเพาะอาหารและมีภาวะแทรกซ้อน หรือเป็นโรคเนื้องอกหรือรักษาเคมีบำบัด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ตรวจสุขภาพประจำปี"/>
          <p:cNvSpPr txBox="1"/>
          <p:nvPr>
            <p:ph type="title"/>
          </p:nvPr>
        </p:nvSpPr>
        <p:spPr>
          <a:prstGeom prst="rect">
            <a:avLst/>
          </a:prstGeom>
          <a:solidFill>
            <a:schemeClr val="accent1">
              <a:lumOff val="11862"/>
            </a:schemeClr>
          </a:solidFill>
          <a:ln w="9525">
            <a:solidFill>
              <a:srgbClr val="46AAC4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>
            <a:lvl1pPr defTabSz="713231">
              <a:defRPr sz="2964">
                <a:solidFill>
                  <a:srgbClr val="120705"/>
                </a:solidFill>
              </a:defRPr>
            </a:lvl1pPr>
          </a:lstStyle>
          <a:p>
            <a:pPr/>
            <a:r>
              <a:t>ตรวจสุขภาพประจำปี 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88" name="- ประเทศนี้ดูแลผู้หญิงดีมาก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342900">
              <a:lnSpc>
                <a:spcPts val="7500"/>
              </a:lnSpc>
              <a:spcBef>
                <a:spcPts val="900"/>
              </a:spcBef>
              <a:buSzTx/>
              <a:buFontTx/>
              <a:buNone/>
              <a:defRPr sz="2900">
                <a:latin typeface="Thonburi"/>
                <a:ea typeface="Thonburi"/>
                <a:cs typeface="Thonburi"/>
                <a:sym typeface="Thonburi"/>
              </a:defRPr>
            </a:pPr>
            <a:r>
              <a:t>- ประเทศนี้ดูแลผู้หญิงดีมาก</a:t>
            </a:r>
          </a:p>
          <a:p>
            <a:pPr marL="0" indent="0" defTabSz="342900">
              <a:lnSpc>
                <a:spcPts val="7500"/>
              </a:lnSpc>
              <a:spcBef>
                <a:spcPts val="900"/>
              </a:spcBef>
              <a:buSzTx/>
              <a:buFontTx/>
              <a:buNone/>
              <a:defRPr sz="2900">
                <a:latin typeface="Thonburi"/>
                <a:ea typeface="Thonburi"/>
                <a:cs typeface="Thonburi"/>
                <a:sym typeface="Thonburi"/>
              </a:defRPr>
            </a:pPr>
            <a:r>
              <a:t>- ตรวจมะเร็งเต้านม ช่วงอายุ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40-74 </a:t>
            </a:r>
            <a:r>
              <a:t>ปี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Free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  <a:p>
            <a:pPr marL="0" indent="0" defTabSz="342900">
              <a:lnSpc>
                <a:spcPts val="7500"/>
              </a:lnSpc>
              <a:spcBef>
                <a:spcPts val="900"/>
              </a:spcBef>
              <a:buSzTx/>
              <a:buFontTx/>
              <a:buNone/>
              <a:defRPr sz="2900">
                <a:latin typeface="Thonburi"/>
                <a:ea typeface="Thonburi"/>
                <a:cs typeface="Thonburi"/>
                <a:sym typeface="Thonburi"/>
              </a:defRPr>
            </a:pPr>
            <a:r>
              <a:rPr>
                <a:latin typeface="Times Roman"/>
                <a:ea typeface="Times Roman"/>
                <a:cs typeface="Times Roman"/>
                <a:sym typeface="Times Roman"/>
              </a:rPr>
              <a:t>- </a:t>
            </a:r>
            <a:r>
              <a:t>ตรวจสุขภาพตอนอายุ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40 </a:t>
            </a:r>
            <a:r>
              <a:t>ปี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Free 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  <a:p>
            <a:pPr marL="0" indent="0" defTabSz="342900">
              <a:lnSpc>
                <a:spcPts val="7500"/>
              </a:lnSpc>
              <a:spcBef>
                <a:spcPts val="900"/>
              </a:spcBef>
              <a:buSzTx/>
              <a:buFontTx/>
              <a:buNone/>
              <a:defRPr sz="2900">
                <a:latin typeface="Thonburi"/>
                <a:ea typeface="Thonburi"/>
                <a:cs typeface="Thonburi"/>
                <a:sym typeface="Thonburi"/>
              </a:defRPr>
            </a:pPr>
            <a:r>
              <a:rPr>
                <a:latin typeface="Times Roman"/>
                <a:ea typeface="Times Roman"/>
                <a:cs typeface="Times Roman"/>
                <a:sym typeface="Times Roman"/>
              </a:rPr>
              <a:t>- </a:t>
            </a:r>
            <a:r>
              <a:t>ตรวจมะเร็งปากมดลูกช่วงอายุ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23-60 </a:t>
            </a:r>
            <a:r>
              <a:t>ปี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3 </a:t>
            </a:r>
            <a:r>
              <a:t>ปีครั้ง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Free 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  <a:p>
            <a:pPr marL="0" indent="0" defTabSz="342900">
              <a:lnSpc>
                <a:spcPts val="9300"/>
              </a:lnSpc>
              <a:spcBef>
                <a:spcPts val="900"/>
              </a:spcBef>
              <a:buSzTx/>
              <a:buFontTx/>
              <a:buNone/>
              <a:defRPr sz="2900">
                <a:latin typeface="Thonburi"/>
                <a:ea typeface="Thonburi"/>
                <a:cs typeface="Thonburi"/>
                <a:sym typeface="Thonburi"/>
              </a:defRPr>
            </a:pPr>
            <a:r>
              <a:rPr>
                <a:latin typeface="Times Roman"/>
                <a:ea typeface="Times Roman"/>
                <a:cs typeface="Times Roman"/>
                <a:sym typeface="Times Roman"/>
              </a:rPr>
              <a:t>- </a:t>
            </a:r>
            <a:r>
              <a:t>อัลตร้าซาวด์ เพื่อตรวจผนังหลอดเลือดสำหรับผู้ชาย ที่อายุครบ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65 </a:t>
            </a:r>
            <a:r>
              <a:t>ปี ค่าใช้จ่าย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200 sek!!!!!!! </a:t>
            </a:r>
            <a:br>
              <a:rPr sz="4400">
                <a:latin typeface="Times Roman"/>
                <a:ea typeface="Times Roman"/>
                <a:cs typeface="Times Roman"/>
                <a:sym typeface="Times Roman"/>
              </a:rPr>
            </a:b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สิทธิที่ควรรู้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สิทธิที่ควรรู้</a:t>
            </a:r>
          </a:p>
        </p:txBody>
      </p:sp>
      <p:sp>
        <p:nvSpPr>
          <p:cNvPr id="91" name="- แจ้งขอใช้ล่ามตอนจองเวลากับเจ้าหน้าที่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310895">
              <a:lnSpc>
                <a:spcPts val="10200"/>
              </a:lnSpc>
              <a:spcBef>
                <a:spcPts val="800"/>
              </a:spcBef>
              <a:buSzTx/>
              <a:buFontTx/>
              <a:buNone/>
              <a:defRPr sz="3989">
                <a:latin typeface="Thonburi"/>
                <a:ea typeface="Thonburi"/>
                <a:cs typeface="Thonburi"/>
                <a:sym typeface="Thonburi"/>
              </a:defRPr>
            </a:pPr>
            <a:r>
              <a:t>- แจ้งขอใช้ล่ามตอนจองเวลากับเจ้าหน้าที่ </a:t>
            </a:r>
          </a:p>
          <a:p>
            <a:pPr marL="0" indent="0" defTabSz="310895">
              <a:lnSpc>
                <a:spcPts val="10200"/>
              </a:lnSpc>
              <a:spcBef>
                <a:spcPts val="800"/>
              </a:spcBef>
              <a:buSzTx/>
              <a:buFontTx/>
              <a:buNone/>
              <a:defRPr sz="3989">
                <a:latin typeface="Thonburi"/>
                <a:ea typeface="Thonburi"/>
                <a:cs typeface="Thonburi"/>
                <a:sym typeface="Thonburi"/>
              </a:defRPr>
            </a:pPr>
            <a:r>
              <a:t>- ไม่มีค่าใช้จ่ายใดๆ</a:t>
            </a:r>
          </a:p>
          <a:p>
            <a:pPr marL="0" indent="0" defTabSz="310895">
              <a:lnSpc>
                <a:spcPts val="10200"/>
              </a:lnSpc>
              <a:spcBef>
                <a:spcPts val="800"/>
              </a:spcBef>
              <a:buSzTx/>
              <a:buFontTx/>
              <a:buNone/>
              <a:defRPr sz="3989">
                <a:latin typeface="Thonburi"/>
                <a:ea typeface="Thonburi"/>
                <a:cs typeface="Thonburi"/>
                <a:sym typeface="Thonburi"/>
              </a:defRPr>
            </a:pPr>
            <a:r>
              <a:t>- สามารถแจ้งเปลี่ยนสถานพยาบาลได้ เช่น ถ้าอยู่เมือง A สามารถแจ้งเปลี่ยนสถานพยาบาลไปเมือง B ได้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การรักษาพยาบาลตนเองเบื้องต้น (Egenvård)"/>
          <p:cNvSpPr txBox="1"/>
          <p:nvPr>
            <p:ph type="title"/>
          </p:nvPr>
        </p:nvSpPr>
        <p:spPr>
          <a:prstGeom prst="rect">
            <a:avLst/>
          </a:prstGeom>
          <a:solidFill>
            <a:schemeClr val="accent1">
              <a:lumOff val="11862"/>
            </a:schemeClr>
          </a:solidFill>
          <a:ln w="9525">
            <a:solidFill>
              <a:srgbClr val="46AAC4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/>
          <a:p>
            <a:pPr defTabSz="850391">
              <a:defRPr sz="2790">
                <a:solidFill>
                  <a:srgbClr val="190A07"/>
                </a:solidFill>
              </a:defRPr>
            </a:pPr>
            <a:r>
              <a:t>การรักษาพยาบาลตนเองเบื้องต้น </a:t>
            </a:r>
            <a:r>
              <a:rPr>
                <a:latin typeface="Canela Regular"/>
                <a:ea typeface="Canela Regular"/>
                <a:cs typeface="Canela Regular"/>
                <a:sym typeface="Canela Regular"/>
              </a:rPr>
              <a:t>(Egenvård) 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94" name="- การที่เราซื้อยาจากร้านยามารักษาพยาบาลตน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333756">
              <a:lnSpc>
                <a:spcPts val="8300"/>
              </a:lnSpc>
              <a:spcBef>
                <a:spcPts val="800"/>
              </a:spcBef>
              <a:buSzTx/>
              <a:buFontTx/>
              <a:buNone/>
              <a:defRPr sz="3212">
                <a:latin typeface="Thonburi"/>
                <a:ea typeface="Thonburi"/>
                <a:cs typeface="Thonburi"/>
                <a:sym typeface="Thonburi"/>
              </a:defRPr>
            </a:pPr>
            <a:r>
              <a:t>- การที่เราซื้อยาจากร้านยามารักษาพยาบาลตน </a:t>
            </a:r>
            <a:endParaRPr sz="876">
              <a:latin typeface="Times Roman"/>
              <a:ea typeface="Times Roman"/>
              <a:cs typeface="Times Roman"/>
              <a:sym typeface="Times Roman"/>
            </a:endParaRPr>
          </a:p>
          <a:p>
            <a:pPr marL="0" indent="0" defTabSz="333756">
              <a:lnSpc>
                <a:spcPts val="8300"/>
              </a:lnSpc>
              <a:spcBef>
                <a:spcPts val="800"/>
              </a:spcBef>
              <a:buSzTx/>
              <a:buFontTx/>
              <a:buNone/>
              <a:defRPr sz="3212">
                <a:latin typeface="Thonburi"/>
                <a:ea typeface="Thonburi"/>
                <a:cs typeface="Thonburi"/>
                <a:sym typeface="Thonburi"/>
              </a:defRPr>
            </a:pPr>
            <a:r>
              <a:t>เองในเบื้องต้น</a:t>
            </a:r>
          </a:p>
          <a:p>
            <a:pPr marL="0" indent="0" defTabSz="333756">
              <a:lnSpc>
                <a:spcPts val="8300"/>
              </a:lnSpc>
              <a:spcBef>
                <a:spcPts val="800"/>
              </a:spcBef>
              <a:buSzTx/>
              <a:buFontTx/>
              <a:buNone/>
              <a:defRPr sz="3212">
                <a:latin typeface="Thonburi"/>
                <a:ea typeface="Thonburi"/>
                <a:cs typeface="Thonburi"/>
                <a:sym typeface="Thonburi"/>
              </a:defRPr>
            </a:pPr>
            <a:r>
              <a:t>- โดยได้รับคำปรึกษาจาก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1177 (พยาบาล) หรือ </a:t>
            </a:r>
            <a:r>
              <a:t>สถานีอนามัย;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HC </a:t>
            </a:r>
            <a:r>
              <a:t>หรือ ปรึกษาร้าน ยา</a:t>
            </a:r>
          </a:p>
          <a:p>
            <a:pPr marL="0" indent="0" defTabSz="333756">
              <a:lnSpc>
                <a:spcPts val="8300"/>
              </a:lnSpc>
              <a:spcBef>
                <a:spcPts val="800"/>
              </a:spcBef>
              <a:buSzTx/>
              <a:buFontTx/>
              <a:buNone/>
              <a:defRPr sz="3212">
                <a:latin typeface="Thonburi"/>
                <a:ea typeface="Thonburi"/>
                <a:cs typeface="Thonburi"/>
                <a:sym typeface="Thonburi"/>
              </a:defRPr>
            </a:pPr>
            <a:r>
              <a:t>- ค่าใช้จ่ายในส่วนนี้ไม่นับรวมในสวัสดิการค่า ยา </a:t>
            </a:r>
          </a:p>
          <a:p>
            <a:pPr marL="0" indent="0" defTabSz="333756">
              <a:lnSpc>
                <a:spcPts val="8300"/>
              </a:lnSpc>
              <a:spcBef>
                <a:spcPts val="800"/>
              </a:spcBef>
              <a:buSzTx/>
              <a:buFontTx/>
              <a:buNone/>
              <a:defRPr sz="3212">
                <a:latin typeface="Thonburi"/>
                <a:ea typeface="Thonburi"/>
                <a:cs typeface="Thonburi"/>
                <a:sym typeface="Thonburi"/>
              </a:defRPr>
            </a:pPr>
            <a:r>
              <a:t>- หากไม่ดีขึ้นจึงได้พบแพทย์หรือพยาบาล (เพื่อกรองคนไข้)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สวัสดิการด้านยา"/>
          <p:cNvSpPr txBox="1"/>
          <p:nvPr>
            <p:ph type="title"/>
          </p:nvPr>
        </p:nvSpPr>
        <p:spPr>
          <a:prstGeom prst="rect">
            <a:avLst/>
          </a:prstGeom>
          <a:solidFill>
            <a:schemeClr val="accent1">
              <a:lumOff val="11862"/>
            </a:schemeClr>
          </a:solidFill>
          <a:ln w="9525">
            <a:solidFill>
              <a:srgbClr val="46AAC4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>
            <a:lvl1pPr defTabSz="822959">
              <a:defRPr sz="2970">
                <a:solidFill>
                  <a:srgbClr val="0D0404"/>
                </a:solidFill>
              </a:defRPr>
            </a:lvl1pPr>
          </a:lstStyle>
          <a:p>
            <a:pPr/>
            <a:r>
              <a:t>สวัสดิการด้านยา 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97" name="- ยาที่นับรวมในสวัสดิการ (Förmån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352043">
              <a:spcBef>
                <a:spcPts val="900"/>
              </a:spcBef>
              <a:buSzTx/>
              <a:buFontTx/>
              <a:buNone/>
              <a:defRPr sz="2874">
                <a:latin typeface="Thonburi"/>
                <a:ea typeface="Thonburi"/>
                <a:cs typeface="Thonburi"/>
                <a:sym typeface="Thonburi"/>
              </a:defRPr>
            </a:pPr>
            <a:r>
              <a:t>- ยาที่นับรวมในสวัสดิการ (Förmån)</a:t>
            </a:r>
          </a:p>
          <a:p>
            <a:pPr marL="0" indent="0" defTabSz="352043">
              <a:spcBef>
                <a:spcPts val="900"/>
              </a:spcBef>
              <a:buSzTx/>
              <a:buFontTx/>
              <a:buNone/>
              <a:defRPr sz="2874">
                <a:latin typeface="Thonburi"/>
                <a:ea typeface="Thonburi"/>
                <a:cs typeface="Thonburi"/>
                <a:sym typeface="Thonburi"/>
              </a:defRPr>
            </a:pPr>
            <a:r>
              <a:t>- ยาที่ไม่นับรวมในสวัสดิการ (Utan förmån) เช่น ไวอากร้า ยาแก้ไอ </a:t>
            </a:r>
          </a:p>
          <a:p>
            <a:pPr marL="0" indent="0" defTabSz="352043">
              <a:spcBef>
                <a:spcPts val="900"/>
              </a:spcBef>
              <a:buSzTx/>
              <a:buFontTx/>
              <a:buNone/>
              <a:defRPr sz="2874">
                <a:latin typeface="Thonburi"/>
                <a:ea typeface="Thonburi"/>
                <a:cs typeface="Thonburi"/>
                <a:sym typeface="Thonburi"/>
              </a:defRPr>
            </a:pPr>
            <a:r>
              <a:t>-ใบสั่งยาอิเล็คทรอนิค</a:t>
            </a:r>
          </a:p>
          <a:p>
            <a:pPr marL="0" indent="0" defTabSz="352043">
              <a:spcBef>
                <a:spcPts val="900"/>
              </a:spcBef>
              <a:buSzTx/>
              <a:buFontTx/>
              <a:buNone/>
              <a:defRPr sz="2874">
                <a:latin typeface="Thonburi"/>
                <a:ea typeface="Thonburi"/>
                <a:cs typeface="Thonburi"/>
                <a:sym typeface="Thonburi"/>
              </a:defRPr>
            </a:pPr>
            <a:r>
              <a:t>-เด็กแรกเกิดจนถึง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18 </a:t>
            </a:r>
            <a:r>
              <a:t>ปี ฟรี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(</a:t>
            </a:r>
            <a:r>
              <a:t>เฉพาะยาที่มีใบสั่งยาและนับ รวม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)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  <a:p>
            <a:pPr marL="0" indent="0" defTabSz="352043">
              <a:spcBef>
                <a:spcPts val="900"/>
              </a:spcBef>
              <a:buSzTx/>
              <a:buFontTx/>
              <a:buNone/>
              <a:defRPr sz="2874">
                <a:latin typeface="Thonburi"/>
                <a:ea typeface="Thonburi"/>
                <a:cs typeface="Thonburi"/>
                <a:sym typeface="Thonburi"/>
              </a:defRPr>
            </a:pPr>
            <a:r>
              <a:rPr>
                <a:latin typeface="Times Roman"/>
                <a:ea typeface="Times Roman"/>
                <a:cs typeface="Times Roman"/>
                <a:sym typeface="Times Roman"/>
              </a:rPr>
              <a:t>- </a:t>
            </a:r>
            <a:r>
              <a:t>ยาที่ใช้รักษาโรคติดต่อร้ายแรง ฟรี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2350 sek </a:t>
            </a:r>
            <a:r>
              <a:t>ต่อรอบปี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สวัสดิการด้านทันตกรรม"/>
          <p:cNvSpPr txBox="1"/>
          <p:nvPr>
            <p:ph type="title"/>
          </p:nvPr>
        </p:nvSpPr>
        <p:spPr>
          <a:prstGeom prst="rect">
            <a:avLst/>
          </a:prstGeom>
          <a:solidFill>
            <a:schemeClr val="accent1">
              <a:lumOff val="11862"/>
            </a:schemeClr>
          </a:solidFill>
          <a:ln w="9525">
            <a:solidFill>
              <a:srgbClr val="46AAC4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>
            <a:lvl1pPr defTabSz="804672">
              <a:defRPr sz="2992">
                <a:solidFill>
                  <a:srgbClr val="170906"/>
                </a:solidFill>
              </a:defRPr>
            </a:lvl1pPr>
          </a:lstStyle>
          <a:p>
            <a:pPr/>
            <a:r>
              <a:t>สวัสดิการด้านทันตกรรม 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00" name="- เด็กจนถึงอายุครบ 24 ปี ฟรีค่าใช้จ่าย สำหรับหัตถการที่นับรวมในระบบสวัสดิการ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393192">
              <a:lnSpc>
                <a:spcPts val="11400"/>
              </a:lnSpc>
              <a:spcBef>
                <a:spcPts val="1000"/>
              </a:spcBef>
              <a:buSzTx/>
              <a:buFontTx/>
              <a:buNone/>
              <a:defRPr sz="4472">
                <a:latin typeface="Thonburi"/>
                <a:ea typeface="Thonburi"/>
                <a:cs typeface="Thonburi"/>
                <a:sym typeface="Thonburi"/>
              </a:defRPr>
            </a:pPr>
            <a:r>
              <a:t>- เด็กจนถึงอายุครบ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24 </a:t>
            </a:r>
            <a:r>
              <a:t>ปี ฟรีค่าใช้จ่าย สำหรับหัตถการที่นับรวมในระบบสวัสดิการ </a:t>
            </a:r>
          </a:p>
          <a:p>
            <a:pPr marL="0" indent="0" defTabSz="393192">
              <a:lnSpc>
                <a:spcPts val="11400"/>
              </a:lnSpc>
              <a:spcBef>
                <a:spcPts val="1000"/>
              </a:spcBef>
              <a:buSzTx/>
              <a:buFontTx/>
              <a:buNone/>
              <a:defRPr sz="4472">
                <a:latin typeface="Thonburi"/>
                <a:ea typeface="Thonburi"/>
                <a:cs typeface="Thonburi"/>
                <a:sym typeface="Thonburi"/>
              </a:defRPr>
            </a:pPr>
            <a:r>
              <a:rPr>
                <a:latin typeface="Times Roman"/>
                <a:ea typeface="Times Roman"/>
                <a:cs typeface="Times Roman"/>
                <a:sym typeface="Times Roman"/>
              </a:rPr>
              <a:t>- </a:t>
            </a:r>
            <a:r>
              <a:t>อายุ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24 </a:t>
            </a:r>
            <a:r>
              <a:t>ปี ขึ้นไป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(Region; </a:t>
            </a:r>
            <a:r>
              <a:t>เขตการ ปกครอง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) </a:t>
            </a:r>
            <a:r>
              <a:t>จ่าย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3000 sek </a:t>
            </a:r>
            <a:r>
              <a:t>ต่อรอบปี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สวัสดิการด้านทันตกรรม"/>
          <p:cNvSpPr txBox="1"/>
          <p:nvPr>
            <p:ph type="title"/>
          </p:nvPr>
        </p:nvSpPr>
        <p:spPr>
          <a:prstGeom prst="rect">
            <a:avLst/>
          </a:prstGeom>
          <a:solidFill>
            <a:schemeClr val="accent1">
              <a:lumOff val="11862"/>
            </a:schemeClr>
          </a:solidFill>
          <a:ln w="9525">
            <a:solidFill>
              <a:srgbClr val="46AAC4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>
            <a:lvl1pPr>
              <a:defRPr sz="4100">
                <a:solidFill>
                  <a:srgbClr val="190A07"/>
                </a:solidFill>
              </a:defRPr>
            </a:lvl1pPr>
          </a:lstStyle>
          <a:p>
            <a:pPr/>
            <a:r>
              <a:t>สวัสดิการด้านทันตกรรม</a:t>
            </a:r>
          </a:p>
        </p:txBody>
      </p:sp>
      <p:sp>
        <p:nvSpPr>
          <p:cNvPr id="103" name="เงินช่วยเหลือ แบ่งเป็น 2 ประเภท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57200">
              <a:lnSpc>
                <a:spcPts val="11300"/>
              </a:lnSpc>
              <a:spcBef>
                <a:spcPts val="1200"/>
              </a:spcBef>
              <a:buSzTx/>
              <a:buFontTx/>
              <a:buNone/>
              <a:defRPr sz="4400">
                <a:latin typeface="Thonburi"/>
                <a:ea typeface="Thonburi"/>
                <a:cs typeface="Thonburi"/>
                <a:sym typeface="Thonburi"/>
              </a:defRPr>
            </a:pPr>
            <a:r>
              <a:t>เงินช่วยเหลือ แบ่งเป็น 2 ประเภท</a:t>
            </a:r>
          </a:p>
          <a:p>
            <a:pPr marL="0" indent="0" defTabSz="457200">
              <a:lnSpc>
                <a:spcPts val="10400"/>
              </a:lnSpc>
              <a:spcBef>
                <a:spcPts val="1200"/>
              </a:spcBef>
              <a:buSzTx/>
              <a:buFontTx/>
              <a:buNone/>
              <a:defRPr sz="3600">
                <a:latin typeface="Thonburi"/>
                <a:ea typeface="Thonburi"/>
                <a:cs typeface="Thonburi"/>
                <a:sym typeface="Thonburi"/>
              </a:defRPr>
            </a:pPr>
            <a:r>
              <a:t>1. จากรัฐบาล(Statligttandvårdsstöd)</a:t>
            </a:r>
          </a:p>
          <a:p>
            <a:pPr lvl="2" marL="0" indent="457200" defTabSz="457200">
              <a:lnSpc>
                <a:spcPts val="10400"/>
              </a:lnSpc>
              <a:spcBef>
                <a:spcPts val="1200"/>
              </a:spcBef>
              <a:buSzTx/>
              <a:buFontTx/>
              <a:buNone/>
              <a:defRPr sz="3600">
                <a:latin typeface="Thonburi"/>
                <a:ea typeface="Thonburi"/>
                <a:cs typeface="Thonburi"/>
                <a:sym typeface="Thonburi"/>
              </a:defRPr>
            </a:pPr>
            <a:r>
              <a:t>- อายุ 24-29 600 kr/ปี</a:t>
            </a:r>
          </a:p>
          <a:p>
            <a:pPr lvl="2" marL="0" indent="457200" defTabSz="457200">
              <a:lnSpc>
                <a:spcPts val="10400"/>
              </a:lnSpc>
              <a:spcBef>
                <a:spcPts val="1200"/>
              </a:spcBef>
              <a:buSzTx/>
              <a:buFontTx/>
              <a:buNone/>
              <a:defRPr sz="3600">
                <a:latin typeface="Thonburi"/>
                <a:ea typeface="Thonburi"/>
                <a:cs typeface="Thonburi"/>
                <a:sym typeface="Thonburi"/>
              </a:defRPr>
            </a:pPr>
            <a:r>
              <a:t>- อายุ 30-64  300 kr/ปี</a:t>
            </a:r>
          </a:p>
          <a:p>
            <a:pPr lvl="2" marL="0" indent="457200" defTabSz="457200">
              <a:lnSpc>
                <a:spcPts val="10400"/>
              </a:lnSpc>
              <a:spcBef>
                <a:spcPts val="1200"/>
              </a:spcBef>
              <a:buSzTx/>
              <a:buFontTx/>
              <a:buNone/>
              <a:defRPr sz="3600">
                <a:latin typeface="Thonburi"/>
                <a:ea typeface="Thonburi"/>
                <a:cs typeface="Thonburi"/>
                <a:sym typeface="Thonburi"/>
              </a:defRPr>
            </a:pPr>
            <a:r>
              <a:t>- อายุ 65 ขึ้นไป 600 kr/ปี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/>
          <p:cNvSpPr txBox="1"/>
          <p:nvPr>
            <p:ph type="title"/>
          </p:nvPr>
        </p:nvSpPr>
        <p:spPr>
          <a:xfrm>
            <a:off x="457200" y="223838"/>
            <a:ext cx="8229600" cy="1143001"/>
          </a:xfrm>
          <a:prstGeom prst="rect">
            <a:avLst/>
          </a:prstGeom>
          <a:solidFill>
            <a:schemeClr val="accent1">
              <a:lumOff val="11862"/>
            </a:schemeClr>
          </a:solidFill>
          <a:ln w="9525">
            <a:solidFill>
              <a:srgbClr val="46AAC4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>
            <a:lvl1pPr>
              <a:defRPr sz="4200">
                <a:solidFill>
                  <a:srgbClr val="0C0404"/>
                </a:solidFill>
              </a:defRPr>
            </a:lvl1pPr>
          </a:lstStyle>
          <a:p>
            <a:pPr/>
            <a:r>
              <a:t>แนะนำตัว</a:t>
            </a:r>
          </a:p>
        </p:txBody>
      </p:sp>
      <p:sp>
        <p:nvSpPr>
          <p:cNvPr id="52" name="Content Placeholder 2"/>
          <p:cNvSpPr txBox="1"/>
          <p:nvPr>
            <p:ph type="body" idx="1"/>
          </p:nvPr>
        </p:nvSpPr>
        <p:spPr>
          <a:xfrm>
            <a:off x="457200" y="1556792"/>
            <a:ext cx="8229600" cy="4525963"/>
          </a:xfrm>
          <a:prstGeom prst="rect">
            <a:avLst/>
          </a:prstGeom>
        </p:spPr>
        <p:txBody>
          <a:bodyPr/>
          <a:lstStyle/>
          <a:p>
            <a:pPr lvl="1" marL="0" indent="91440" defTabSz="182880">
              <a:lnSpc>
                <a:spcPts val="5900"/>
              </a:lnSpc>
              <a:spcBef>
                <a:spcPts val="400"/>
              </a:spcBef>
              <a:buSzTx/>
              <a:buFontTx/>
              <a:buNone/>
              <a:defRPr sz="3133"/>
            </a:pPr>
            <a:r>
              <a:t>- ย้ายมาสวีเดน 14 ปี</a:t>
            </a:r>
          </a:p>
          <a:p>
            <a:pPr lvl="1" marL="0" indent="91440" defTabSz="182880">
              <a:lnSpc>
                <a:spcPts val="5900"/>
              </a:lnSpc>
              <a:spcBef>
                <a:spcPts val="400"/>
              </a:spcBef>
              <a:buSzTx/>
              <a:buFontTx/>
              <a:buNone/>
              <a:defRPr sz="3133"/>
            </a:pPr>
            <a:r>
              <a:t>- 9 ปีในร้านยาที่ประเทศสวีเดน </a:t>
            </a:r>
          </a:p>
          <a:p>
            <a:pPr lvl="1" marL="0" indent="91440" defTabSz="182880">
              <a:lnSpc>
                <a:spcPts val="5900"/>
              </a:lnSpc>
              <a:spcBef>
                <a:spcPts val="400"/>
              </a:spcBef>
              <a:buSzTx/>
              <a:buFontTx/>
              <a:buNone/>
              <a:defRPr sz="3133"/>
            </a:pPr>
            <a:r>
              <a:t>- Farmaceut (Läkemedelsspecielist)</a:t>
            </a:r>
          </a:p>
          <a:p>
            <a:pPr lvl="1" marL="0" indent="91440" defTabSz="182880">
              <a:lnSpc>
                <a:spcPts val="5900"/>
              </a:lnSpc>
              <a:spcBef>
                <a:spcPts val="400"/>
              </a:spcBef>
              <a:buSzTx/>
              <a:buFontTx/>
              <a:buNone/>
              <a:defRPr sz="3133"/>
            </a:pPr>
            <a:r>
              <a:t>- ผู้เชี่ยวชาญด้านผิวพรรณ (Hudvårdrådgivare)</a:t>
            </a:r>
          </a:p>
          <a:p>
            <a:pPr lvl="1" marL="0" indent="91440" defTabSz="182880">
              <a:lnSpc>
                <a:spcPts val="5900"/>
              </a:lnSpc>
              <a:spcBef>
                <a:spcPts val="400"/>
              </a:spcBef>
              <a:buSzTx/>
              <a:buFontTx/>
              <a:buNone/>
              <a:defRPr sz="3133"/>
            </a:pPr>
            <a:r>
              <a:t>- เพจร้านยาไทยในสวีเดน (ให้คำแนะนำเรื่องยา)</a:t>
            </a:r>
            <a:br/>
            <a:endParaRPr sz="480"/>
          </a:p>
          <a:p>
            <a:pPr lvl="1" marL="0" indent="91440" defTabSz="182880">
              <a:lnSpc>
                <a:spcPts val="4200"/>
              </a:lnSpc>
              <a:spcBef>
                <a:spcPts val="400"/>
              </a:spcBef>
              <a:buSzTx/>
              <a:buFontTx/>
              <a:buNone/>
              <a:defRPr sz="1653"/>
            </a:pPr>
            <a:endParaRPr sz="480"/>
          </a:p>
          <a:p>
            <a:pPr lvl="1" marL="0" indent="91440" defTabSz="182880">
              <a:lnSpc>
                <a:spcPts val="4200"/>
              </a:lnSpc>
              <a:spcBef>
                <a:spcPts val="400"/>
              </a:spcBef>
              <a:buSzTx/>
              <a:buFontTx/>
              <a:buNone/>
              <a:defRPr sz="1653"/>
            </a:pPr>
            <a:endParaRPr sz="480"/>
          </a:p>
          <a:p>
            <a:pPr lvl="1" marL="0" indent="91440" defTabSz="182880">
              <a:lnSpc>
                <a:spcPts val="4200"/>
              </a:lnSpc>
              <a:spcBef>
                <a:spcPts val="400"/>
              </a:spcBef>
              <a:buSzTx/>
              <a:buFontTx/>
              <a:buNone/>
              <a:defRPr sz="1653"/>
            </a:pPr>
          </a:p>
          <a:p>
            <a:pPr marL="0" indent="0" defTabSz="182880">
              <a:lnSpc>
                <a:spcPts val="4200"/>
              </a:lnSpc>
              <a:spcBef>
                <a:spcPts val="400"/>
              </a:spcBef>
              <a:buSzTx/>
              <a:buFontTx/>
              <a:buNone/>
              <a:defRPr sz="1653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สวัสดิการด้านทันตกรรม"/>
          <p:cNvSpPr txBox="1"/>
          <p:nvPr>
            <p:ph type="title"/>
          </p:nvPr>
        </p:nvSpPr>
        <p:spPr>
          <a:prstGeom prst="rect">
            <a:avLst/>
          </a:prstGeom>
          <a:solidFill>
            <a:schemeClr val="accent1">
              <a:lumOff val="11862"/>
            </a:schemeClr>
          </a:solidFill>
          <a:ln w="9525">
            <a:solidFill>
              <a:srgbClr val="46AAC4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>
            <a:lvl1pPr>
              <a:defRPr sz="3700">
                <a:solidFill>
                  <a:srgbClr val="120805"/>
                </a:solidFill>
              </a:defRPr>
            </a:lvl1pPr>
          </a:lstStyle>
          <a:p>
            <a:pPr/>
            <a:r>
              <a:t>สวัสดิการด้านทันตกรรม</a:t>
            </a:r>
          </a:p>
        </p:txBody>
      </p:sp>
      <p:sp>
        <p:nvSpPr>
          <p:cNvPr id="106" name="2. Tandvårdsstöd สำหรับผู้มีปัญหาสุขภาพ โรคประจำตัวที่ส่งผลต่อสุขภาพฟัน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11479">
              <a:lnSpc>
                <a:spcPts val="10200"/>
              </a:lnSpc>
              <a:spcBef>
                <a:spcPts val="1000"/>
              </a:spcBef>
              <a:buSzTx/>
              <a:buFontTx/>
              <a:buNone/>
              <a:defRPr sz="3959">
                <a:latin typeface="Thonburi"/>
                <a:ea typeface="Thonburi"/>
                <a:cs typeface="Thonburi"/>
                <a:sym typeface="Thonburi"/>
              </a:defRPr>
            </a:pPr>
            <a:r>
              <a:t>2. Tandvårdsstöd สำหรับผู้มีปัญหาสุขภาพ โรคประจำตัวที่ส่งผลต่อสุขภาพฟัน </a:t>
            </a:r>
          </a:p>
          <a:p>
            <a:pPr lvl="2" marL="0" indent="411479" defTabSz="411479">
              <a:lnSpc>
                <a:spcPts val="10200"/>
              </a:lnSpc>
              <a:spcBef>
                <a:spcPts val="1000"/>
              </a:spcBef>
              <a:buSzTx/>
              <a:buFontTx/>
              <a:buNone/>
              <a:defRPr sz="3959">
                <a:latin typeface="Thonburi"/>
                <a:ea typeface="Thonburi"/>
                <a:cs typeface="Thonburi"/>
                <a:sym typeface="Thonburi"/>
              </a:defRPr>
            </a:pPr>
            <a:r>
              <a:t>- ทันตแพทย์หรือผู้ช่วยทันตแพทย์ (Tandhygeinist)</a:t>
            </a:r>
          </a:p>
          <a:p>
            <a:pPr lvl="2" marL="0" indent="411479" defTabSz="411479">
              <a:lnSpc>
                <a:spcPts val="10200"/>
              </a:lnSpc>
              <a:spcBef>
                <a:spcPts val="1000"/>
              </a:spcBef>
              <a:buSzTx/>
              <a:buFontTx/>
              <a:buNone/>
              <a:defRPr sz="3959">
                <a:latin typeface="Thonburi"/>
                <a:ea typeface="Thonburi"/>
                <a:cs typeface="Thonburi"/>
                <a:sym typeface="Thonburi"/>
              </a:defRPr>
            </a:pPr>
            <a:r>
              <a:t>- 600 kr/ครึ่งปี (1Januari, 1 Juli)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บทส่งท้าย"/>
          <p:cNvSpPr txBox="1"/>
          <p:nvPr>
            <p:ph type="title"/>
          </p:nvPr>
        </p:nvSpPr>
        <p:spPr>
          <a:prstGeom prst="rect">
            <a:avLst/>
          </a:prstGeom>
          <a:solidFill>
            <a:schemeClr val="accent1">
              <a:lumOff val="11862"/>
            </a:schemeClr>
          </a:solidFill>
          <a:ln w="9525">
            <a:solidFill>
              <a:srgbClr val="46AAC4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>
            <a:lvl1pPr>
              <a:defRPr sz="4900">
                <a:solidFill>
                  <a:srgbClr val="070201"/>
                </a:solidFill>
              </a:defRPr>
            </a:lvl1pPr>
          </a:lstStyle>
          <a:p>
            <a:pPr/>
            <a:r>
              <a:t>บทส่งท้าย</a:t>
            </a:r>
          </a:p>
        </p:txBody>
      </p:sp>
      <p:sp>
        <p:nvSpPr>
          <p:cNvPr id="109" name="- 1177 , สถานีอนามัย (HC)…"/>
          <p:cNvSpPr txBox="1"/>
          <p:nvPr>
            <p:ph type="body" idx="1"/>
          </p:nvPr>
        </p:nvSpPr>
        <p:spPr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/>
          <a:p>
            <a:pPr marL="0" indent="0">
              <a:spcBef>
                <a:spcPts val="0"/>
              </a:spcBef>
              <a:buSzTx/>
              <a:buFontTx/>
              <a:buNone/>
              <a:defRPr sz="3400"/>
            </a:pPr>
            <a:r>
              <a:t>- 1177 , </a:t>
            </a:r>
            <a:r>
              <a:rPr>
                <a:latin typeface="Thonburi"/>
                <a:ea typeface="Thonburi"/>
                <a:cs typeface="Thonburi"/>
                <a:sym typeface="Thonburi"/>
              </a:rPr>
              <a:t>สถานีอนามัย </a:t>
            </a:r>
            <a:r>
              <a:t>(HC) 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sz="3400"/>
            </a:pPr>
            <a:r>
              <a:t>- 112 เหตุฉุกเฉิน 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sz="3400"/>
            </a:pPr>
            <a:r>
              <a:t>- สวัสดิการ</a:t>
            </a:r>
            <a:r>
              <a:t>ด้านการรักษาพยาบาล 1150 sek 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sz="3400"/>
            </a:pPr>
            <a:r>
              <a:t>- สวัสดิการ</a:t>
            </a:r>
            <a:r>
              <a:rPr>
                <a:latin typeface="Thonburi"/>
                <a:ea typeface="Thonburi"/>
                <a:cs typeface="Thonburi"/>
                <a:sym typeface="Thonburi"/>
              </a:rPr>
              <a:t>ด้านยา </a:t>
            </a:r>
            <a:r>
              <a:t>2350 sek 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sz="3400"/>
            </a:pPr>
            <a:r>
              <a:t>- สวัสดิการ</a:t>
            </a:r>
            <a:r>
              <a:t>ด้านทันตกรรม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3000 sek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7583" y="1501181"/>
            <a:ext cx="7704858" cy="3966858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Title 4"/>
          <p:cNvSpPr txBox="1"/>
          <p:nvPr>
            <p:ph type="title"/>
          </p:nvPr>
        </p:nvSpPr>
        <p:spPr>
          <a:xfrm>
            <a:off x="611560" y="2857500"/>
            <a:ext cx="8229601" cy="1143000"/>
          </a:xfrm>
          <a:prstGeom prst="rect">
            <a:avLst/>
          </a:prstGeom>
        </p:spPr>
        <p:txBody>
          <a:bodyPr/>
          <a:lstStyle/>
          <a:p>
            <a:pPr defTabSz="448055">
              <a:defRPr sz="2156"/>
            </a:pPr>
            <a:br/>
            <a:r>
              <a:rPr>
                <a:latin typeface="+mj-lt"/>
                <a:ea typeface="+mj-ea"/>
                <a:cs typeface="+mj-cs"/>
                <a:sym typeface="Helvetica"/>
              </a:rPr>
              <a:t>ด้วยความปรารถนาดีจากทีมงานไทยไวส์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คำถามที่มีก่อนย้ายมาสวีเดน"/>
          <p:cNvSpPr txBox="1"/>
          <p:nvPr>
            <p:ph type="title"/>
          </p:nvPr>
        </p:nvSpPr>
        <p:spPr>
          <a:prstGeom prst="rect">
            <a:avLst/>
          </a:prstGeom>
          <a:solidFill>
            <a:schemeClr val="accent1">
              <a:lumOff val="11862"/>
            </a:schemeClr>
          </a:solidFill>
          <a:ln w="9525">
            <a:solidFill>
              <a:srgbClr val="46AAC4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>
            <a:lvl1pPr>
              <a:defRPr sz="4000">
                <a:solidFill>
                  <a:srgbClr val="1D0E07"/>
                </a:solidFill>
              </a:defRPr>
            </a:lvl1pPr>
          </a:lstStyle>
          <a:p>
            <a:pPr/>
            <a:r>
              <a:t>คำถามที่มีก่อนย้ายมาสวีเดน</a:t>
            </a:r>
          </a:p>
        </p:txBody>
      </p:sp>
      <p:sp>
        <p:nvSpPr>
          <p:cNvPr id="55" name="ยาประจำตัวนำติดตัวไปได้ไหม อย่างไร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99012" indent="-99012" defTabSz="352043">
              <a:spcBef>
                <a:spcPts val="0"/>
              </a:spcBef>
              <a:defRPr sz="3850"/>
            </a:pPr>
            <a:r>
              <a:t> ยาประจำตัวนำติดตัวไปได้ไหม อย่างไร?</a:t>
            </a:r>
          </a:p>
          <a:p>
            <a:pPr marL="99012" indent="-99012" defTabSz="352043">
              <a:spcBef>
                <a:spcPts val="0"/>
              </a:spcBef>
              <a:defRPr sz="3850"/>
            </a:pPr>
            <a:r>
              <a:t> พาราเซตามอล แอนตาซิล ยาสามัญ ประจำบ้านหล่ะ?</a:t>
            </a:r>
          </a:p>
          <a:p>
            <a:pPr marL="99012" indent="-99012" defTabSz="352043">
              <a:spcBef>
                <a:spcPts val="0"/>
              </a:spcBef>
              <a:defRPr sz="3850"/>
            </a:pPr>
            <a:r>
              <a:t> ยาแก้อักเสบอันนี้เลยสำคัญ ชอบเจ็บคอหมอชอบให้ยาแก้อักเสบ</a:t>
            </a:r>
          </a:p>
          <a:p>
            <a:pPr marL="99012" indent="-99012" defTabSz="352043">
              <a:spcBef>
                <a:spcPts val="0"/>
              </a:spcBef>
              <a:defRPr sz="3850"/>
            </a:pPr>
            <a:r>
              <a:t> ไหนๆก็หิ้วยาไปแล้วขายเลยดีไหม?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ยารักษาโรคประจำตัว"/>
          <p:cNvSpPr txBox="1"/>
          <p:nvPr>
            <p:ph type="title"/>
          </p:nvPr>
        </p:nvSpPr>
        <p:spPr>
          <a:prstGeom prst="rect">
            <a:avLst/>
          </a:prstGeom>
          <a:solidFill>
            <a:schemeClr val="accent1">
              <a:lumOff val="11862"/>
            </a:schemeClr>
          </a:solidFill>
          <a:ln w="9525">
            <a:solidFill>
              <a:srgbClr val="46AAC4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>
            <a:lvl1pPr>
              <a:defRPr sz="4200">
                <a:solidFill>
                  <a:srgbClr val="190A07"/>
                </a:solidFill>
              </a:defRPr>
            </a:lvl1pPr>
          </a:lstStyle>
          <a:p>
            <a:pPr/>
            <a:r>
              <a:t>ยารักษาโรคประจำตัว</a:t>
            </a:r>
          </a:p>
        </p:txBody>
      </p:sp>
      <p:sp>
        <p:nvSpPr>
          <p:cNvPr id="58" name="ยาทั่วไป หรือ ยาเสพติด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ยาทั่วไป หรือ ยาเสพติด?</a:t>
            </a:r>
          </a:p>
          <a:p>
            <a:pPr/>
            <a:r>
              <a:t>ยาทั่วไปนำติดตัวมาได้สูงสุด 3 เดือน</a:t>
            </a:r>
          </a:p>
          <a:p>
            <a:pPr/>
            <a:r>
              <a:t>ยาเสพติดแบ่งเป็น 2 ประเภทคือ ประเภทให้โทษแบบเบา (4-5) นำติดตัวมาได้ 3 สัปดาห์  ส่วนประเภทให้โทษหนัก (2-3) นำติดตัวมาได้ 5 วัน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ยาเสพติดให้โทษประเภท 2-3"/>
          <p:cNvSpPr txBox="1"/>
          <p:nvPr>
            <p:ph type="title"/>
          </p:nvPr>
        </p:nvSpPr>
        <p:spPr>
          <a:prstGeom prst="rect">
            <a:avLst/>
          </a:prstGeom>
          <a:solidFill>
            <a:schemeClr val="accent1">
              <a:lumOff val="11862"/>
            </a:schemeClr>
          </a:solidFill>
          <a:ln w="9525">
            <a:solidFill>
              <a:srgbClr val="46AAC4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>
            <a:lvl1pPr>
              <a:defRPr sz="4200">
                <a:solidFill>
                  <a:srgbClr val="190C07"/>
                </a:solidFill>
              </a:defRPr>
            </a:lvl1pPr>
          </a:lstStyle>
          <a:p>
            <a:pPr/>
            <a:r>
              <a:t>ยาเสพติดให้โทษประเภท 2-3 </a:t>
            </a:r>
          </a:p>
        </p:txBody>
      </p:sp>
      <p:sp>
        <p:nvSpPr>
          <p:cNvPr id="61" name="• ปรึกษาแพทย์หรือเภสัชกรถึงประเภทของยาที่เราใช้ (ยาทั่วไป หรือ ยา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182880">
              <a:lnSpc>
                <a:spcPts val="4000"/>
              </a:lnSpc>
              <a:spcBef>
                <a:spcPts val="400"/>
              </a:spcBef>
              <a:buSzTx/>
              <a:buFontTx/>
              <a:buNone/>
              <a:defRPr sz="1173">
                <a:latin typeface="Thonburi"/>
                <a:ea typeface="Thonburi"/>
                <a:cs typeface="Thonburi"/>
                <a:sym typeface="Thonburi"/>
              </a:defRPr>
            </a:pPr>
            <a:r>
              <a:rPr baseline="4437" sz="2253">
                <a:latin typeface="Arial"/>
                <a:ea typeface="Arial"/>
                <a:cs typeface="Arial"/>
                <a:sym typeface="Arial"/>
              </a:rPr>
              <a:t>• </a:t>
            </a:r>
            <a:r>
              <a:rPr sz="2253">
                <a:latin typeface="+mn-lt"/>
                <a:ea typeface="+mn-ea"/>
                <a:cs typeface="+mn-cs"/>
                <a:sym typeface="Calibri"/>
              </a:rPr>
              <a:t>ปรึกษาแพทย์หรือเภสัชกรถึงประเภทของยาที่เราใช้ (ยาทั่วไป หรือ ยา </a:t>
            </a:r>
            <a:endParaRPr sz="2253">
              <a:latin typeface="+mn-lt"/>
              <a:ea typeface="+mn-ea"/>
              <a:cs typeface="+mn-cs"/>
              <a:sym typeface="Calibri"/>
            </a:endParaRPr>
          </a:p>
          <a:p>
            <a:pPr marL="0" indent="0" defTabSz="182880">
              <a:lnSpc>
                <a:spcPts val="4300"/>
              </a:lnSpc>
              <a:spcBef>
                <a:spcPts val="400"/>
              </a:spcBef>
              <a:buSzTx/>
              <a:buFontTx/>
              <a:buNone/>
              <a:defRPr sz="2253"/>
            </a:pPr>
            <a:r>
              <a:t>เสพติด)</a:t>
            </a:r>
            <a:br/>
            <a:r>
              <a:rPr baseline="-31065"/>
              <a:t>• </a:t>
            </a:r>
            <a:r>
              <a:t>เช่น ยารักษาโรคสมาธิสั้น ยาแก้ปวดชนิดเสพติด </a:t>
            </a:r>
          </a:p>
          <a:p>
            <a:pPr marL="0" indent="0" defTabSz="182880">
              <a:lnSpc>
                <a:spcPts val="4700"/>
              </a:lnSpc>
              <a:spcBef>
                <a:spcPts val="400"/>
              </a:spcBef>
              <a:buSzTx/>
              <a:buFontTx/>
              <a:buNone/>
              <a:defRPr sz="2253"/>
            </a:pPr>
            <a:r>
              <a:rPr baseline="-31065"/>
              <a:t>• </a:t>
            </a:r>
            <a:r>
              <a:t>สามารถยื่นใบคำร้องต่อองค์การอาหารและยาที่สวีเดน (Läkemedelsverket) เพื่อขออนุญาตินำยาเหล่านี้ติดตัวมาได้ </a:t>
            </a:r>
          </a:p>
          <a:p>
            <a:pPr marL="0" indent="0" defTabSz="182880">
              <a:lnSpc>
                <a:spcPts val="4700"/>
              </a:lnSpc>
              <a:spcBef>
                <a:spcPts val="400"/>
              </a:spcBef>
              <a:buSzTx/>
              <a:buFontTx/>
              <a:buNone/>
              <a:defRPr sz="2253">
                <a:solidFill>
                  <a:srgbClr val="0000FF"/>
                </a:solidFill>
              </a:defRPr>
            </a:pPr>
            <a:r>
              <a:rPr baseline="-31065">
                <a:solidFill>
                  <a:srgbClr val="000000"/>
                </a:solidFill>
              </a:rPr>
              <a:t>• </a:t>
            </a:r>
            <a:r>
              <a:rPr u="sng"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https://e-service.lakemedelsverket.se/formservice/formDownload?serviceName=multi_service_lakemedelsverket&amp;scriptcomponent.cmtagname=trex-lakemedelsverket-dispens_inforsel_lakemedel_ansokan-cfd&amp;service_name=dispens_inforsel_lakemedel_ansokan&amp;skip.login=yes</a:t>
            </a:r>
            <a:r>
              <a:rPr baseline="-31065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1"/>
          <p:cNvSpPr txBox="1"/>
          <p:nvPr>
            <p:ph type="title"/>
          </p:nvPr>
        </p:nvSpPr>
        <p:spPr>
          <a:prstGeom prst="rect">
            <a:avLst/>
          </a:prstGeom>
          <a:solidFill>
            <a:schemeClr val="accent1">
              <a:lumOff val="11862"/>
            </a:schemeClr>
          </a:solidFill>
          <a:ln w="9525">
            <a:solidFill>
              <a:srgbClr val="46AAC4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>
            <a:lvl1pPr>
              <a:defRPr sz="5000">
                <a:solidFill>
                  <a:srgbClr val="180C06"/>
                </a:solidFill>
              </a:defRPr>
            </a:lvl1pPr>
          </a:lstStyle>
          <a:p>
            <a:pPr/>
            <a:r>
              <a:t>สวัสดิการด้านสาธารณสุข</a:t>
            </a:r>
          </a:p>
        </p:txBody>
      </p:sp>
      <p:sp>
        <p:nvSpPr>
          <p:cNvPr id="64" name="Content Placeholder 2"/>
          <p:cNvSpPr txBox="1"/>
          <p:nvPr>
            <p:ph type="body" idx="1"/>
          </p:nvPr>
        </p:nvSpPr>
        <p:spPr>
          <a:xfrm>
            <a:off x="457200" y="1556792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defTabSz="457200">
              <a:lnSpc>
                <a:spcPts val="16500"/>
              </a:lnSpc>
              <a:spcBef>
                <a:spcPts val="1200"/>
              </a:spcBef>
              <a:buSzTx/>
              <a:buFontTx/>
              <a:buNone/>
              <a:defRPr b="1" sz="4100"/>
            </a:pPr>
            <a:r>
              <a:rPr b="0"/>
              <a:t>- สวัสดิการด้านการรักษาพยาบาล </a:t>
            </a:r>
            <a:endParaRPr b="0"/>
          </a:p>
          <a:p>
            <a:pPr marL="0" indent="0" defTabSz="457200">
              <a:lnSpc>
                <a:spcPts val="16500"/>
              </a:lnSpc>
              <a:spcBef>
                <a:spcPts val="1200"/>
              </a:spcBef>
              <a:buSzTx/>
              <a:buFontTx/>
              <a:buNone/>
              <a:defRPr sz="4100"/>
            </a:pPr>
            <a:r>
              <a:t>- สวัสดิการด้านยารักษาโรค</a:t>
            </a:r>
          </a:p>
          <a:p>
            <a:pPr marL="0" indent="0" defTabSz="457200">
              <a:lnSpc>
                <a:spcPts val="16500"/>
              </a:lnSpc>
              <a:spcBef>
                <a:spcPts val="1200"/>
              </a:spcBef>
              <a:buSzTx/>
              <a:buFontTx/>
              <a:buNone/>
              <a:defRPr sz="4100"/>
            </a:pPr>
            <a:r>
              <a:t>- สวัสดิการด้านทันตกรรม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2 คำสำคัญ"/>
          <p:cNvSpPr txBox="1"/>
          <p:nvPr>
            <p:ph type="title"/>
          </p:nvPr>
        </p:nvSpPr>
        <p:spPr>
          <a:prstGeom prst="rect">
            <a:avLst/>
          </a:prstGeom>
          <a:solidFill>
            <a:schemeClr val="accent1">
              <a:lumOff val="11862"/>
            </a:schemeClr>
          </a:solidFill>
          <a:ln w="9525">
            <a:solidFill>
              <a:srgbClr val="46AAC4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>
            <a:lvl1pPr>
              <a:defRPr sz="5000">
                <a:solidFill>
                  <a:srgbClr val="120A05"/>
                </a:solidFill>
              </a:defRPr>
            </a:lvl1pPr>
          </a:lstStyle>
          <a:p>
            <a:pPr/>
            <a:r>
              <a:t>2 คำสำคัญ</a:t>
            </a:r>
          </a:p>
        </p:txBody>
      </p:sp>
      <p:sp>
        <p:nvSpPr>
          <p:cNvPr id="67" name="1. ค่าใช้ใช้ที่นับรวมในสวัสดิการ (Förmån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196596">
              <a:lnSpc>
                <a:spcPts val="4600"/>
              </a:lnSpc>
              <a:spcBef>
                <a:spcPts val="500"/>
              </a:spcBef>
              <a:buSzTx/>
              <a:buFontTx/>
              <a:buNone/>
              <a:defRPr sz="2322"/>
            </a:pPr>
            <a:r>
              <a:t>1. ค่าใช้ใช้ที่นับรวมในสวัสดิการ (Förmån)</a:t>
            </a:r>
          </a:p>
          <a:p>
            <a:pPr marL="0" indent="0" defTabSz="196596">
              <a:lnSpc>
                <a:spcPts val="4600"/>
              </a:lnSpc>
              <a:spcBef>
                <a:spcPts val="500"/>
              </a:spcBef>
              <a:buSzTx/>
              <a:buFontTx/>
              <a:buNone/>
              <a:defRPr sz="2322"/>
            </a:pPr>
            <a:r>
              <a:t>2. ค่าใช้จ่ายที่ไม่นับรวมในสวัสดิการ (Utan förmån)</a:t>
            </a:r>
          </a:p>
          <a:p>
            <a:pPr lvl="1" marL="0" indent="98298" defTabSz="196596">
              <a:lnSpc>
                <a:spcPts val="4600"/>
              </a:lnSpc>
              <a:spcBef>
                <a:spcPts val="500"/>
              </a:spcBef>
              <a:buSzTx/>
              <a:buFontTx/>
              <a:buNone/>
              <a:defRPr sz="2322"/>
            </a:pPr>
            <a:r>
              <a:t>- เช่น ขอใบรับรองแพทย์ 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  <a:p>
            <a:pPr lvl="1" marL="0" indent="98298" defTabSz="196596">
              <a:lnSpc>
                <a:spcPts val="4600"/>
              </a:lnSpc>
              <a:spcBef>
                <a:spcPts val="500"/>
              </a:spcBef>
              <a:buSzTx/>
              <a:buFontTx/>
              <a:buNone/>
              <a:defRPr sz="2322"/>
            </a:pPr>
            <a:r>
              <a:rPr>
                <a:latin typeface="Times Roman"/>
                <a:ea typeface="Times Roman"/>
                <a:cs typeface="Times Roman"/>
                <a:sym typeface="Times Roman"/>
              </a:rPr>
              <a:t>- </a:t>
            </a:r>
            <a:r>
              <a:t>วัคซีน ที่ต้องการเอง เช่น วัคซีนป้องกันเห็บ วัคซีนป้องกันอหิวา ตกโรค</a:t>
            </a:r>
          </a:p>
          <a:p>
            <a:pPr lvl="1" marL="0" indent="98298" defTabSz="196596">
              <a:lnSpc>
                <a:spcPts val="4600"/>
              </a:lnSpc>
              <a:spcBef>
                <a:spcPts val="500"/>
              </a:spcBef>
              <a:buSzTx/>
              <a:buFontTx/>
              <a:buNone/>
              <a:defRPr sz="2322"/>
            </a:pPr>
            <a:r>
              <a:t>- รองเท้าพิเศษ</a:t>
            </a:r>
          </a:p>
          <a:p>
            <a:pPr lvl="1" marL="0" indent="98298" defTabSz="196596">
              <a:lnSpc>
                <a:spcPts val="4600"/>
              </a:lnSpc>
              <a:spcBef>
                <a:spcPts val="500"/>
              </a:spcBef>
              <a:buSzTx/>
              <a:buFontTx/>
              <a:buNone/>
              <a:defRPr sz="2322"/>
            </a:pPr>
            <a:r>
              <a:t>- พบกายภาพบำบัด</a:t>
            </a:r>
          </a:p>
          <a:p>
            <a:pPr lvl="1" marL="0" indent="98298" defTabSz="196596">
              <a:lnSpc>
                <a:spcPts val="4600"/>
              </a:lnSpc>
              <a:spcBef>
                <a:spcPts val="500"/>
              </a:spcBef>
              <a:buSzTx/>
              <a:buFontTx/>
              <a:buNone/>
              <a:defRPr sz="2322"/>
            </a:pPr>
            <a:r>
              <a:t>- ยาบางชนิด และงานทันตกรรมบางประเภท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ค่าใช้จ่ายด้านการรักษาพยาบาล…"/>
          <p:cNvSpPr txBox="1"/>
          <p:nvPr>
            <p:ph type="title"/>
          </p:nvPr>
        </p:nvSpPr>
        <p:spPr>
          <a:prstGeom prst="rect">
            <a:avLst/>
          </a:prstGeom>
          <a:solidFill>
            <a:schemeClr val="accent1">
              <a:lumOff val="11862"/>
            </a:schemeClr>
          </a:solidFill>
          <a:ln w="9525">
            <a:solidFill>
              <a:srgbClr val="46AAC4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/>
          <a:p>
            <a:pPr defTabSz="365760">
              <a:defRPr sz="2800">
                <a:solidFill>
                  <a:srgbClr val="160A06"/>
                </a:solidFill>
              </a:defRPr>
            </a:pPr>
            <a:r>
              <a:t>ค่าใช้จ่ายด้านการรักษาพยาบาล </a:t>
            </a:r>
          </a:p>
          <a:p>
            <a:pPr defTabSz="365760">
              <a:defRPr sz="2800">
                <a:solidFill>
                  <a:srgbClr val="160A06"/>
                </a:solidFill>
              </a:defRPr>
            </a:pPr>
            <a:r>
              <a:t>กลุ่มบุคคลที่ไม่มีค่าใช้จ่าย 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70" name="- เด็กแรกเกิด ถึงอายุ 20 ปีฟรี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02336">
              <a:lnSpc>
                <a:spcPts val="10600"/>
              </a:lnSpc>
              <a:spcBef>
                <a:spcPts val="1000"/>
              </a:spcBef>
              <a:buSzTx/>
              <a:buFontTx/>
              <a:buNone/>
              <a:defRPr sz="4106">
                <a:latin typeface="Thonburi"/>
                <a:ea typeface="Thonburi"/>
                <a:cs typeface="Thonburi"/>
                <a:sym typeface="Thonburi"/>
              </a:defRPr>
            </a:pPr>
            <a:r>
              <a:t>- เด็กแรกเกิด ถึงอายุ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20 </a:t>
            </a:r>
            <a:r>
              <a:t>ปีฟรี </a:t>
            </a:r>
          </a:p>
          <a:p>
            <a:pPr marL="0" indent="0" defTabSz="402336">
              <a:lnSpc>
                <a:spcPts val="10700"/>
              </a:lnSpc>
              <a:spcBef>
                <a:spcPts val="1000"/>
              </a:spcBef>
              <a:buSzTx/>
              <a:buFontTx/>
              <a:buNone/>
              <a:defRPr sz="4194">
                <a:latin typeface="Thonburi"/>
                <a:ea typeface="Thonburi"/>
                <a:cs typeface="Thonburi"/>
                <a:sym typeface="Thonburi"/>
              </a:defRPr>
            </a:pPr>
            <a:r>
              <a:t>- ผู้สูงอายุตั้งแต่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85 </a:t>
            </a:r>
            <a:r>
              <a:t>ปี ขึ้นไปฟรี 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  <a:p>
            <a:pPr marL="0" indent="0" defTabSz="402336">
              <a:lnSpc>
                <a:spcPts val="10700"/>
              </a:lnSpc>
              <a:spcBef>
                <a:spcPts val="1000"/>
              </a:spcBef>
              <a:buSzTx/>
              <a:buFontTx/>
              <a:buNone/>
              <a:defRPr sz="4194">
                <a:latin typeface="Thonburi"/>
                <a:ea typeface="Thonburi"/>
                <a:cs typeface="Thonburi"/>
                <a:sym typeface="Thonburi"/>
              </a:defRPr>
            </a:pPr>
            <a:r>
              <a:rPr>
                <a:latin typeface="Times Roman"/>
                <a:ea typeface="Times Roman"/>
                <a:cs typeface="Times Roman"/>
                <a:sym typeface="Times Roman"/>
              </a:rPr>
              <a:t>- </a:t>
            </a:r>
            <a:r>
              <a:t>เป็นโรคติดต่อร้ายแรงเช่น เอดส์ หนองใน วัณโรค โคโรน่า 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  <a:p>
            <a:pPr marL="0" indent="0" defTabSz="402336">
              <a:lnSpc>
                <a:spcPts val="10600"/>
              </a:lnSpc>
              <a:spcBef>
                <a:spcPts val="1000"/>
              </a:spcBef>
              <a:buSzTx/>
              <a:buFontTx/>
              <a:buNone/>
              <a:defRPr sz="4106">
                <a:latin typeface="Thonburi"/>
                <a:ea typeface="Thonburi"/>
                <a:cs typeface="Thonburi"/>
                <a:sym typeface="Thonburi"/>
              </a:defRPr>
            </a:pPr>
            <a:endParaRPr sz="1056"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ovid-19"/>
          <p:cNvSpPr txBox="1"/>
          <p:nvPr>
            <p:ph type="title"/>
          </p:nvPr>
        </p:nvSpPr>
        <p:spPr>
          <a:prstGeom prst="rect">
            <a:avLst/>
          </a:prstGeom>
          <a:solidFill>
            <a:schemeClr val="accent1">
              <a:lumOff val="11862"/>
            </a:schemeClr>
          </a:solidFill>
          <a:ln w="9525">
            <a:solidFill>
              <a:srgbClr val="46AAC4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>
            <a:lvl1pPr>
              <a:defRPr sz="5900">
                <a:solidFill>
                  <a:srgbClr val="130905"/>
                </a:solidFill>
              </a:defRPr>
            </a:lvl1pPr>
          </a:lstStyle>
          <a:p>
            <a:pPr/>
            <a:r>
              <a:t>Covid-19 </a:t>
            </a:r>
          </a:p>
        </p:txBody>
      </p:sp>
      <p:sp>
        <p:nvSpPr>
          <p:cNvPr id="73" name="ทำอย่างไรหากสงสัยว่าติดเชื้อ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274320">
              <a:lnSpc>
                <a:spcPts val="7800"/>
              </a:lnSpc>
              <a:buSzTx/>
              <a:buFontTx/>
              <a:buNone/>
              <a:defRPr b="1" sz="3040">
                <a:latin typeface="Thonburi"/>
                <a:ea typeface="Thonburi"/>
                <a:cs typeface="Thonburi"/>
                <a:sym typeface="Thonburi"/>
              </a:defRPr>
            </a:pPr>
            <a:r>
              <a:t>ทำอย่างไรหากสงสัยว่าติดเชื้อ?</a:t>
            </a:r>
            <a:endParaRPr b="0" sz="720">
              <a:latin typeface="Times Roman"/>
              <a:ea typeface="Times Roman"/>
              <a:cs typeface="Times Roman"/>
              <a:sym typeface="Times Roman"/>
            </a:endParaRPr>
          </a:p>
          <a:p>
            <a:pPr marL="0" indent="0" defTabSz="274320">
              <a:lnSpc>
                <a:spcPts val="6300"/>
              </a:lnSpc>
              <a:buSzTx/>
              <a:buFontTx/>
              <a:buNone/>
              <a:defRPr sz="2520">
                <a:latin typeface="Thonburi"/>
                <a:ea typeface="Thonburi"/>
                <a:cs typeface="Thonburi"/>
                <a:sym typeface="Thonburi"/>
              </a:defRPr>
            </a:pPr>
            <a:r>
              <a:rPr>
                <a:latin typeface="Times Roman"/>
                <a:ea typeface="Times Roman"/>
                <a:cs typeface="Times Roman"/>
                <a:sym typeface="Times Roman"/>
              </a:rPr>
              <a:t>- </a:t>
            </a:r>
            <a:r>
              <a:t>อาการทั่วไปคล้ายไข้หวัดใหญ่ มีไข้ คัดจมูก เจ็บ คอ เพลีย คลื่นไส้อาการ ปวดเมื่อยตามตัว รักษา ตามอาการด้วยผลิตภัณฑ์จากร้านยา หากหายใจลำบากเจ็บหน้าอก ติดต่อ 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1177 , 112 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  <a:p>
            <a:pPr marL="0" indent="0" defTabSz="274320">
              <a:lnSpc>
                <a:spcPts val="5700"/>
              </a:lnSpc>
              <a:buSzTx/>
              <a:buFontTx/>
              <a:buNone/>
              <a:defRPr sz="2400">
                <a:latin typeface="Thonburi"/>
                <a:ea typeface="Thonburi"/>
                <a:cs typeface="Thonburi"/>
                <a:sym typeface="Thonburi"/>
              </a:defRPr>
            </a:pPr>
            <a:r>
              <a:rPr sz="2520">
                <a:latin typeface="Times Roman"/>
                <a:ea typeface="Times Roman"/>
                <a:cs typeface="Times Roman"/>
                <a:sym typeface="Times Roman"/>
              </a:rPr>
              <a:t>- </a:t>
            </a:r>
            <a:r>
              <a:rPr sz="2520">
                <a:latin typeface="Times Roman"/>
                <a:ea typeface="Times Roman"/>
                <a:cs typeface="Times Roman"/>
                <a:sym typeface="Times Roman"/>
              </a:rPr>
              <a:t>24-48 </a:t>
            </a:r>
            <a:r>
              <a:rPr sz="2520"/>
              <a:t>ชม</a:t>
            </a:r>
            <a:r>
              <a:rPr sz="2520">
                <a:latin typeface="Times Roman"/>
                <a:ea typeface="Times Roman"/>
                <a:cs typeface="Times Roman"/>
                <a:sym typeface="Times Roman"/>
              </a:rPr>
              <a:t>. </a:t>
            </a:r>
            <a:r>
              <a:rPr sz="2520"/>
              <a:t>อาการไม่ดีขึ้น โทรติดต่อ </a:t>
            </a:r>
            <a:r>
              <a:rPr sz="2520">
                <a:latin typeface="Times Roman"/>
                <a:ea typeface="Times Roman"/>
                <a:cs typeface="Times Roman"/>
                <a:sym typeface="Times Roman"/>
              </a:rPr>
              <a:t>1177 </a:t>
            </a:r>
            <a:r>
              <a:rPr sz="2520"/>
              <a:t>เพื่อ ขอคำปรึกษา หรือจองเวลารับชุดตรวจเชื้อจาก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1177.se</a:t>
            </a:r>
            <a:r>
              <a:rPr sz="2520"/>
              <a:t>(Mobilt bankid; บัตรประชาชนอีเล็กทรอนิกส์)</a:t>
            </a:r>
            <a:endParaRPr sz="2520"/>
          </a:p>
          <a:p>
            <a:pPr marL="0" indent="0" defTabSz="274320">
              <a:lnSpc>
                <a:spcPts val="5700"/>
              </a:lnSpc>
              <a:buSzTx/>
              <a:buFontTx/>
              <a:buNone/>
              <a:defRPr sz="2400">
                <a:latin typeface="Thonburi"/>
                <a:ea typeface="Thonburi"/>
                <a:cs typeface="Thonburi"/>
                <a:sym typeface="Thonburi"/>
              </a:defRPr>
            </a:pPr>
            <a:r>
              <a:rPr sz="2520"/>
              <a:t>- ฟรี สำหรับผู้มีเลขประจำตัวประชาชน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EEECE1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