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12" y="-257098"/>
            <a:ext cx="12456368" cy="70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2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2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2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aiwise.se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5088" y="6007597"/>
            <a:ext cx="16705856" cy="427369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th-TH" sz="6400" b="1" dirty="0"/>
              <a:t>“คอร์สพี่เลี้ยง รุ่นพี่สอนรุ่นน้อง</a:t>
            </a:r>
            <a:r>
              <a:rPr lang="" sz="6400" b="1" dirty="0"/>
              <a:t> </a:t>
            </a:r>
            <a:r>
              <a:rPr lang="th-TH" sz="6400" b="1" dirty="0"/>
              <a:t>รุ่น</a:t>
            </a:r>
            <a:r>
              <a:rPr lang="sv-SE" sz="6400" b="1" dirty="0"/>
              <a:t> </a:t>
            </a:r>
            <a:r>
              <a:rPr lang="th-TH" sz="6400" b="1" dirty="0"/>
              <a:t>3”</a:t>
            </a:r>
          </a:p>
          <a:p>
            <a:pPr algn="ctr"/>
            <a:endParaRPr lang="th-TH" sz="6400" b="1" dirty="0"/>
          </a:p>
          <a:p>
            <a:pPr algn="ctr" fontAlgn="base"/>
            <a:r>
              <a:rPr lang="th-TH" sz="6400" b="1" dirty="0"/>
              <a:t>ความรู้เบื้องต้นเกี่ยวกับประเทศสวีเดน</a:t>
            </a:r>
          </a:p>
          <a:p>
            <a:pPr algn="ctr"/>
            <a:r>
              <a:rPr lang="th-TH" sz="4800" b="1" dirty="0"/>
              <a:t>13 กุมภาพันธ์ </a:t>
            </a:r>
            <a:r>
              <a:rPr lang="sv-SE" sz="4300" dirty="0"/>
              <a:t>202</a:t>
            </a:r>
            <a:r>
              <a:rPr lang="th-TH" sz="5700" b="1" dirty="0"/>
              <a:t>1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8800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83365" y="1997813"/>
            <a:ext cx="6973150" cy="46502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013155" y="639930"/>
            <a:ext cx="9316225" cy="1357883"/>
            <a:chOff x="0" y="0"/>
            <a:chExt cx="12421633" cy="1810511"/>
          </a:xfrm>
        </p:grpSpPr>
        <p:sp>
          <p:nvSpPr>
            <p:cNvPr id="4" name="TextBox 4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การบริหาร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43533" y="6913259"/>
            <a:ext cx="3052814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ส่วนกลาง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13155" y="8155870"/>
            <a:ext cx="3052814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ส่วนภูมิภาค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108" y="8155870"/>
            <a:ext cx="3052814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ส่วนท้องถิ่น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8668"/>
          <a:stretch>
            <a:fillRect/>
          </a:stretch>
        </p:blipFill>
        <p:spPr>
          <a:xfrm>
            <a:off x="6421965" y="2086623"/>
            <a:ext cx="4824459" cy="5281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7130" y="6134677"/>
            <a:ext cx="4693268" cy="34710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4318" y="1433899"/>
            <a:ext cx="4938892" cy="32936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06698" y="1425905"/>
            <a:ext cx="5222241" cy="34814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80783" y="7180519"/>
            <a:ext cx="3106822" cy="29903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06698" y="6033800"/>
            <a:ext cx="5356235" cy="357194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013155" y="639930"/>
            <a:ext cx="9316225" cy="1357883"/>
            <a:chOff x="0" y="0"/>
            <a:chExt cx="12421633" cy="181051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ส่วนท้องถิ่น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05316" y="6316331"/>
            <a:ext cx="5565952" cy="37013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784" r="11483"/>
          <a:stretch>
            <a:fillRect/>
          </a:stretch>
        </p:blipFill>
        <p:spPr>
          <a:xfrm>
            <a:off x="10383204" y="7122539"/>
            <a:ext cx="4091067" cy="27835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708" t="15755" r="4062" b="17232"/>
          <a:stretch>
            <a:fillRect/>
          </a:stretch>
        </p:blipFill>
        <p:spPr>
          <a:xfrm>
            <a:off x="2328546" y="1607775"/>
            <a:ext cx="13347269" cy="551476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013155" y="639930"/>
            <a:ext cx="9316225" cy="1357883"/>
            <a:chOff x="0" y="0"/>
            <a:chExt cx="12421633" cy="1810511"/>
          </a:xfrm>
        </p:grpSpPr>
        <p:sp>
          <p:nvSpPr>
            <p:cNvPr id="6" name="TextBox 6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ส่วนภูมิภาค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3099" y="3803124"/>
            <a:ext cx="5180112" cy="9740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43047" y="1997813"/>
            <a:ext cx="3332123" cy="12099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2600" y="5755984"/>
            <a:ext cx="7526297" cy="11853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7818" y="7934116"/>
            <a:ext cx="5915861" cy="1186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011856" y="1839242"/>
            <a:ext cx="2765618" cy="12475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60966" y="3604038"/>
            <a:ext cx="1667398" cy="16673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85475" y="6058749"/>
            <a:ext cx="2418380" cy="119328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167658" y="7737665"/>
            <a:ext cx="6454013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Kommun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Socialtjänst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013155" y="639930"/>
            <a:ext cx="9316225" cy="1357883"/>
            <a:chOff x="0" y="0"/>
            <a:chExt cx="12421633" cy="181051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หน่วยงานราชการ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2770" r="32770"/>
            <a:stretch>
              <a:fillRect/>
            </a:stretch>
          </p:blipFill>
          <p:spPr>
            <a:xfrm>
              <a:off x="0" y="0"/>
              <a:ext cx="12128500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32770" r="32770"/>
            <a:stretch>
              <a:fillRect/>
            </a:stretch>
          </p:blipFill>
          <p:spPr>
            <a:xfrm>
              <a:off x="12255500" y="0"/>
              <a:ext cx="12128500" cy="1371600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8551"/>
          <a:stretch>
            <a:fillRect/>
          </a:stretch>
        </p:blipFill>
        <p:spPr>
          <a:xfrm>
            <a:off x="387405" y="677014"/>
            <a:ext cx="9784781" cy="93214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927960" y="2594372"/>
            <a:ext cx="6454013" cy="496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การศึกษา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การดูแลผู้สูงวัย &amp; ผู้พิการ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สาธารณูปโภค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การดูแลบุคคล &amp; ครอบครัว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สันทนาการ &amp; วัฒนธรรม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กิจกรรมทางการเมือง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อื่น ๆ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469332" y="761490"/>
            <a:ext cx="7371268" cy="1357883"/>
            <a:chOff x="0" y="0"/>
            <a:chExt cx="9828357" cy="181051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4300"/>
              <a:ext cx="9828357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เรื่องเงิน ๆ ทอง ๆ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10289" y="965870"/>
              <a:ext cx="6808803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9"/>
                </a:lnSpc>
              </a:pPr>
              <a:r>
                <a:rPr lang="en-US" sz="3599" spc="71">
                  <a:solidFill>
                    <a:srgbClr val="202020"/>
                  </a:solidFill>
                  <a:cs typeface="Glacial Indifference"/>
                </a:rPr>
                <a:t>ของส่วนรวม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927960" y="8858216"/>
            <a:ext cx="6454013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ที่มา: Så funkar Sverige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37420" y="7991799"/>
            <a:ext cx="6454013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DC3C4D"/>
                </a:solidFill>
                <a:latin typeface="Glacial Indifference"/>
              </a:rPr>
              <a:t>1 ล้านล้าน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359" r="1535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40306" t="18381" r="6368"/>
          <a:stretch>
            <a:fillRect/>
          </a:stretch>
        </p:blipFill>
        <p:spPr>
          <a:xfrm>
            <a:off x="1028700" y="2338845"/>
            <a:ext cx="7915915" cy="671685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013155" y="639930"/>
            <a:ext cx="9316225" cy="1357883"/>
            <a:chOff x="0" y="0"/>
            <a:chExt cx="12421633" cy="1810511"/>
          </a:xfrm>
        </p:grpSpPr>
        <p:sp>
          <p:nvSpPr>
            <p:cNvPr id="6" name="TextBox 6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เรื่องเงิน ๆ ทอง ๆ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3600" spc="72">
                  <a:solidFill>
                    <a:srgbClr val="202020"/>
                  </a:solidFill>
                  <a:cs typeface="Glacial Indifference"/>
                </a:rPr>
                <a:t>รายได้รัฐ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874441" y="2695424"/>
            <a:ext cx="7858704" cy="568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ภาษีเงินได้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ภาษีมูลค่าเพิ่ม (Moms)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ภาษีรถยนต์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ภาษีกำไรจากการลงทุน/ขายบ้าน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ภาษีสิ่งแวดล้อม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ภาษีสรรพสามิต</a:t>
            </a:r>
          </a:p>
          <a:p>
            <a:pPr marL="1554480" lvl="2" indent="-518160">
              <a:lnSpc>
                <a:spcPts val="5760"/>
              </a:lnSpc>
              <a:buFont typeface="Arial"/>
              <a:buChar char="⚬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แอลกอฮอล์</a:t>
            </a:r>
          </a:p>
          <a:p>
            <a:pPr marL="1554480" lvl="2" indent="-518160">
              <a:lnSpc>
                <a:spcPts val="5760"/>
              </a:lnSpc>
              <a:buFont typeface="Arial"/>
              <a:buChar char="⚬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ยาสูบ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8505" y="1925019"/>
            <a:ext cx="5568509" cy="371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505" y="5991086"/>
            <a:ext cx="5568509" cy="37100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31516" y="514554"/>
            <a:ext cx="3652162" cy="54765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20073" y="6112079"/>
            <a:ext cx="5568509" cy="371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57114"/>
          <a:stretch>
            <a:fillRect/>
          </a:stretch>
        </p:blipFill>
        <p:spPr>
          <a:xfrm>
            <a:off x="12555976" y="1523719"/>
            <a:ext cx="5293930" cy="82296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22732" y="514554"/>
            <a:ext cx="4575392" cy="1357883"/>
            <a:chOff x="0" y="0"/>
            <a:chExt cx="6100523" cy="181051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4300"/>
              <a:ext cx="610052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เทศกาลสำคัญ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13305" y="965870"/>
              <a:ext cx="4226267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6028" y="1707642"/>
            <a:ext cx="5543272" cy="37001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2518" t="5342" r="21945" b="5641"/>
          <a:stretch>
            <a:fillRect/>
          </a:stretch>
        </p:blipFill>
        <p:spPr>
          <a:xfrm>
            <a:off x="596487" y="1559068"/>
            <a:ext cx="3930743" cy="45008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57834"/>
          <a:stretch>
            <a:fillRect/>
          </a:stretch>
        </p:blipFill>
        <p:spPr>
          <a:xfrm>
            <a:off x="6091217" y="1559068"/>
            <a:ext cx="4185147" cy="45119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61859" y="6071022"/>
            <a:ext cx="5459127" cy="3639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62920" y="6071022"/>
            <a:ext cx="5540901" cy="368816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075513" y="349758"/>
            <a:ext cx="9316225" cy="1357883"/>
            <a:chOff x="0" y="0"/>
            <a:chExt cx="12421633" cy="181051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DC3C4D"/>
                  </a:solidFill>
                  <a:cs typeface="Glacial Indifference Bold"/>
                </a:rPr>
                <a:t>ระวัง !!!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359" r="1535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0096" y="1551869"/>
            <a:ext cx="5227700" cy="104867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37314" y="447833"/>
            <a:ext cx="9316225" cy="1357883"/>
            <a:chOff x="0" y="0"/>
            <a:chExt cx="12421633" cy="1810511"/>
          </a:xfrm>
        </p:grpSpPr>
        <p:sp>
          <p:nvSpPr>
            <p:cNvPr id="6" name="TextBox 6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สวัสดิการ / ประกัน (สังคม)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8441" y="1676121"/>
            <a:ext cx="5278934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008037"/>
                </a:solidFill>
                <a:cs typeface="Glacial Indifference Bold"/>
              </a:rPr>
              <a:t>สนง. บริการสังคม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31284" y="5489476"/>
            <a:ext cx="4428016" cy="353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DC3C4D"/>
                </a:solidFill>
                <a:cs typeface="Glacial Indifference Bold"/>
              </a:rPr>
              <a:t>เบอร์โทรสำคัญ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112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113 13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114 14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1177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3384" y="2951643"/>
            <a:ext cx="4749049" cy="2815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ความช่วยเหลือทางการเงิน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ปัญหาครอบครัว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การเรียน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40096" y="2951643"/>
            <a:ext cx="6494533" cy="496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ค่าชดเชยกรณีป่วย</a:t>
            </a:r>
          </a:p>
          <a:p>
            <a:pPr marL="1554480" lvl="2" indent="-518160">
              <a:lnSpc>
                <a:spcPts val="5760"/>
              </a:lnSpc>
              <a:buFont typeface="Arial"/>
              <a:buChar char="⚬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เรา</a:t>
            </a:r>
          </a:p>
          <a:p>
            <a:pPr marL="1554480" lvl="2" indent="-518160">
              <a:lnSpc>
                <a:spcPts val="5760"/>
              </a:lnSpc>
              <a:buFont typeface="Arial"/>
              <a:buChar char="⚬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ลูก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เงินสงเคราะห์ค่าที่อยู่อาศัย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เงินสงเคราะห์บุตร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เงินชดเชยสำหรับผู้ปกครอง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เงินสนับสนุนค่าเลี้ยงดูบุตร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277512" y="1676121"/>
            <a:ext cx="5278934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008037"/>
                </a:solidFill>
                <a:cs typeface="Glacial Indifference Bold"/>
              </a:rPr>
              <a:t>ประกันการว่างงาน*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34629" y="2951643"/>
            <a:ext cx="4749049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รีบสมัคร</a:t>
            </a:r>
          </a:p>
          <a:p>
            <a:pPr marL="777240" lvl="1" indent="-388620">
              <a:lnSpc>
                <a:spcPts val="5760"/>
              </a:lnSpc>
              <a:buFont typeface="Arial"/>
              <a:buChar char="•"/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ชำระค่าธรรมเนียม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2034" y="2794699"/>
            <a:ext cx="3685150" cy="5234496"/>
            <a:chOff x="0" y="0"/>
            <a:chExt cx="4913533" cy="69793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77495" y="0"/>
              <a:ext cx="2316819" cy="4008915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4224426"/>
              <a:ext cx="4913533" cy="2754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3600" spc="72">
                  <a:solidFill>
                    <a:srgbClr val="FF1616"/>
                  </a:solidFill>
                  <a:cs typeface="Glacial Indifference Bold"/>
                </a:rPr>
                <a:t>ห้ามเด็ดขาด!</a:t>
              </a:r>
            </a:p>
            <a:p>
              <a:pPr algn="ctr">
                <a:lnSpc>
                  <a:spcPts val="5760"/>
                </a:lnSpc>
              </a:pPr>
              <a:r>
                <a:rPr lang="en-US" sz="3600" spc="72">
                  <a:solidFill>
                    <a:srgbClr val="202020"/>
                  </a:solidFill>
                  <a:cs typeface="Glacial Indifference"/>
                </a:rPr>
                <a:t>ตี</a:t>
              </a:r>
            </a:p>
            <a:p>
              <a:pPr algn="ctr">
                <a:lnSpc>
                  <a:spcPts val="5760"/>
                </a:lnSpc>
              </a:pPr>
              <a:r>
                <a:rPr lang="en-US" sz="3600" spc="72">
                  <a:solidFill>
                    <a:srgbClr val="202020"/>
                  </a:solidFill>
                  <a:cs typeface="Glacial Indifference"/>
                </a:rPr>
                <a:t>ข่มขู่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91268" y="1912879"/>
            <a:ext cx="3484715" cy="4325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68737"/>
          <a:stretch>
            <a:fillRect/>
          </a:stretch>
        </p:blipFill>
        <p:spPr>
          <a:xfrm>
            <a:off x="12387790" y="0"/>
            <a:ext cx="5074110" cy="748636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075513" y="349758"/>
            <a:ext cx="9316225" cy="1357883"/>
            <a:chOff x="0" y="0"/>
            <a:chExt cx="12421633" cy="181051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ด้วยความปรารถนาดี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88766" y="6389144"/>
            <a:ext cx="4889718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มารยาทสังคม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เรียนรู้ค่านิยมของเขา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27312" y="7158786"/>
            <a:ext cx="4934587" cy="20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รู้ &amp; ปฏิบัติตามกฎหมาย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ได้ภาษา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หางานทำ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83" t="7913" r="9418" b="8340"/>
          <a:stretch>
            <a:fillRect/>
          </a:stretch>
        </p:blipFill>
        <p:spPr>
          <a:xfrm>
            <a:off x="-5059" y="-7223"/>
            <a:ext cx="18298117" cy="103014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045059" y="704507"/>
            <a:ext cx="14519562" cy="6992554"/>
          </a:xfrm>
          <a:prstGeom prst="rect">
            <a:avLst/>
          </a:prstGeom>
          <a:solidFill>
            <a:srgbClr val="F5F5E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654897">
            <a:off x="12525186" y="5856461"/>
            <a:ext cx="2149768" cy="10748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3168635" y="5061018"/>
            <a:ext cx="1622965" cy="162296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168635" y="4012426"/>
            <a:ext cx="2586833" cy="1503840"/>
            <a:chOff x="0" y="0"/>
            <a:chExt cx="2339740" cy="1360194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2327040" cy="1347494"/>
            </a:xfrm>
            <a:custGeom>
              <a:avLst/>
              <a:gdLst/>
              <a:ahLst/>
              <a:cxnLst/>
              <a:rect l="l" t="t" r="r" b="b"/>
              <a:pathLst>
                <a:path w="2327040" h="1347494">
                  <a:moveTo>
                    <a:pt x="0" y="0"/>
                  </a:moveTo>
                  <a:lnTo>
                    <a:pt x="2327040" y="0"/>
                  </a:lnTo>
                  <a:lnTo>
                    <a:pt x="2327040" y="1347494"/>
                  </a:lnTo>
                  <a:lnTo>
                    <a:pt x="0" y="134749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339740" cy="1360194"/>
            </a:xfrm>
            <a:custGeom>
              <a:avLst/>
              <a:gdLst/>
              <a:ahLst/>
              <a:cxnLst/>
              <a:rect l="l" t="t" r="r" b="b"/>
              <a:pathLst>
                <a:path w="2339740" h="1360194">
                  <a:moveTo>
                    <a:pt x="6350" y="1360194"/>
                  </a:moveTo>
                  <a:lnTo>
                    <a:pt x="0" y="1360194"/>
                  </a:lnTo>
                  <a:lnTo>
                    <a:pt x="0" y="0"/>
                  </a:lnTo>
                  <a:lnTo>
                    <a:pt x="2339740" y="0"/>
                  </a:lnTo>
                  <a:lnTo>
                    <a:pt x="2339740" y="1360194"/>
                  </a:lnTo>
                  <a:lnTo>
                    <a:pt x="6350" y="1360194"/>
                  </a:lnTo>
                  <a:close/>
                  <a:moveTo>
                    <a:pt x="12700" y="12700"/>
                  </a:moveTo>
                  <a:lnTo>
                    <a:pt x="12700" y="1347494"/>
                  </a:lnTo>
                  <a:lnTo>
                    <a:pt x="2327040" y="1347494"/>
                  </a:lnTo>
                  <a:lnTo>
                    <a:pt x="232704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0202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39700" y="140970"/>
              <a:ext cx="2059070" cy="1079524"/>
            </a:xfrm>
            <a:custGeom>
              <a:avLst/>
              <a:gdLst/>
              <a:ahLst/>
              <a:cxnLst/>
              <a:rect l="l" t="t" r="r" b="b"/>
              <a:pathLst>
                <a:path w="2059070" h="1079524">
                  <a:moveTo>
                    <a:pt x="0" y="0"/>
                  </a:moveTo>
                  <a:lnTo>
                    <a:pt x="2059070" y="0"/>
                  </a:lnTo>
                  <a:lnTo>
                    <a:pt x="2059070" y="1079524"/>
                  </a:lnTo>
                  <a:lnTo>
                    <a:pt x="0" y="107952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37623" y="688996"/>
            <a:ext cx="1915157" cy="191515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3161981" y="1097007"/>
            <a:ext cx="2586833" cy="2709780"/>
            <a:chOff x="0" y="0"/>
            <a:chExt cx="2339740" cy="2450942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2327040" cy="2438242"/>
            </a:xfrm>
            <a:custGeom>
              <a:avLst/>
              <a:gdLst/>
              <a:ahLst/>
              <a:cxnLst/>
              <a:rect l="l" t="t" r="r" b="b"/>
              <a:pathLst>
                <a:path w="2327040" h="2438242">
                  <a:moveTo>
                    <a:pt x="0" y="0"/>
                  </a:moveTo>
                  <a:lnTo>
                    <a:pt x="2327040" y="0"/>
                  </a:lnTo>
                  <a:lnTo>
                    <a:pt x="2327040" y="2438242"/>
                  </a:lnTo>
                  <a:lnTo>
                    <a:pt x="0" y="24382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2339740" cy="2450942"/>
            </a:xfrm>
            <a:custGeom>
              <a:avLst/>
              <a:gdLst/>
              <a:ahLst/>
              <a:cxnLst/>
              <a:rect l="l" t="t" r="r" b="b"/>
              <a:pathLst>
                <a:path w="2339740" h="2450942">
                  <a:moveTo>
                    <a:pt x="6350" y="2450942"/>
                  </a:moveTo>
                  <a:lnTo>
                    <a:pt x="0" y="2450942"/>
                  </a:lnTo>
                  <a:lnTo>
                    <a:pt x="0" y="0"/>
                  </a:lnTo>
                  <a:lnTo>
                    <a:pt x="2339740" y="0"/>
                  </a:lnTo>
                  <a:lnTo>
                    <a:pt x="2339740" y="2450942"/>
                  </a:lnTo>
                  <a:lnTo>
                    <a:pt x="6350" y="2450942"/>
                  </a:lnTo>
                  <a:close/>
                  <a:moveTo>
                    <a:pt x="12700" y="12700"/>
                  </a:moveTo>
                  <a:lnTo>
                    <a:pt x="12700" y="2438242"/>
                  </a:lnTo>
                  <a:lnTo>
                    <a:pt x="2327040" y="2438242"/>
                  </a:lnTo>
                  <a:lnTo>
                    <a:pt x="232704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0202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39700" y="140970"/>
              <a:ext cx="2059070" cy="2170272"/>
            </a:xfrm>
            <a:custGeom>
              <a:avLst/>
              <a:gdLst/>
              <a:ahLst/>
              <a:cxnLst/>
              <a:rect l="l" t="t" r="r" b="b"/>
              <a:pathLst>
                <a:path w="2059070" h="2170272">
                  <a:moveTo>
                    <a:pt x="0" y="0"/>
                  </a:moveTo>
                  <a:lnTo>
                    <a:pt x="2059070" y="0"/>
                  </a:lnTo>
                  <a:lnTo>
                    <a:pt x="2059070" y="2170272"/>
                  </a:lnTo>
                  <a:lnTo>
                    <a:pt x="0" y="21702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135720" y="4012426"/>
            <a:ext cx="2433547" cy="2433547"/>
            <a:chOff x="0" y="0"/>
            <a:chExt cx="1708150" cy="17081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DC3C4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 l="46133"/>
          <a:stretch>
            <a:fillRect/>
          </a:stretch>
        </p:blipFill>
        <p:spPr>
          <a:xfrm>
            <a:off x="2040121" y="710130"/>
            <a:ext cx="1668061" cy="309665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614307" y="1097007"/>
            <a:ext cx="2715236" cy="2138248"/>
            <a:chOff x="0" y="0"/>
            <a:chExt cx="3620315" cy="285099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3620315" cy="2850998"/>
            </a:xfrm>
            <a:prstGeom prst="rect">
              <a:avLst/>
            </a:prstGeom>
          </p:spPr>
        </p:pic>
        <p:grpSp>
          <p:nvGrpSpPr>
            <p:cNvPr id="20" name="Group 20"/>
            <p:cNvGrpSpPr/>
            <p:nvPr/>
          </p:nvGrpSpPr>
          <p:grpSpPr>
            <a:xfrm>
              <a:off x="253667" y="631458"/>
              <a:ext cx="3112564" cy="1936871"/>
              <a:chOff x="0" y="0"/>
              <a:chExt cx="2196338" cy="136672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196338" cy="1366726"/>
              </a:xfrm>
              <a:custGeom>
                <a:avLst/>
                <a:gdLst/>
                <a:ahLst/>
                <a:cxnLst/>
                <a:rect l="l" t="t" r="r" b="b"/>
                <a:pathLst>
                  <a:path w="2196338" h="1366726">
                    <a:moveTo>
                      <a:pt x="0" y="0"/>
                    </a:moveTo>
                    <a:lnTo>
                      <a:pt x="2196338" y="0"/>
                    </a:lnTo>
                    <a:lnTo>
                      <a:pt x="2196338" y="1366726"/>
                    </a:lnTo>
                    <a:lnTo>
                      <a:pt x="0" y="13667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76714" y="1059204"/>
            <a:ext cx="6734572" cy="445706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37792" y="4662513"/>
            <a:ext cx="2548685" cy="338134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81847" y="6324608"/>
            <a:ext cx="1348834" cy="97361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555098" y="7200900"/>
            <a:ext cx="9465803" cy="387625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138980" y="5971774"/>
            <a:ext cx="3055891" cy="293921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520520" y="3484363"/>
            <a:ext cx="886005" cy="8827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791600" y="6356810"/>
            <a:ext cx="1914428" cy="132965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990789" y="5759414"/>
            <a:ext cx="1415736" cy="42472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645509" y="5591887"/>
            <a:ext cx="1367189" cy="209458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181847" y="2846492"/>
            <a:ext cx="808941" cy="181599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69116" y="4939511"/>
            <a:ext cx="1319167" cy="5003739"/>
          </a:xfrm>
          <a:prstGeom prst="rect">
            <a:avLst/>
          </a:prstGeom>
        </p:spPr>
      </p:pic>
      <p:grpSp>
        <p:nvGrpSpPr>
          <p:cNvPr id="33" name="Group 33"/>
          <p:cNvGrpSpPr/>
          <p:nvPr/>
        </p:nvGrpSpPr>
        <p:grpSpPr>
          <a:xfrm rot="-5400000">
            <a:off x="8203067" y="5362023"/>
            <a:ext cx="190500" cy="1122540"/>
            <a:chOff x="0" y="0"/>
            <a:chExt cx="254000" cy="1496720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0"/>
              <a:ext cx="254000" cy="254000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828480"/>
              <a:ext cx="254000" cy="254000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414240"/>
              <a:ext cx="254000" cy="254000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0" y="1242720"/>
              <a:ext cx="254000" cy="254000"/>
            </a:xfrm>
            <a:prstGeom prst="rect">
              <a:avLst/>
            </a:prstGeom>
          </p:spPr>
        </p:pic>
      </p:grpSp>
      <p:grpSp>
        <p:nvGrpSpPr>
          <p:cNvPr id="38" name="Group 38"/>
          <p:cNvGrpSpPr/>
          <p:nvPr/>
        </p:nvGrpSpPr>
        <p:grpSpPr>
          <a:xfrm>
            <a:off x="13169782" y="1547537"/>
            <a:ext cx="2425419" cy="2119331"/>
            <a:chOff x="0" y="-57150"/>
            <a:chExt cx="3233892" cy="2825773"/>
          </a:xfrm>
        </p:grpSpPr>
        <p:sp>
          <p:nvSpPr>
            <p:cNvPr id="39" name="TextBox 39"/>
            <p:cNvSpPr txBox="1"/>
            <p:nvPr/>
          </p:nvSpPr>
          <p:spPr>
            <a:xfrm>
              <a:off x="145083" y="-57150"/>
              <a:ext cx="2943727" cy="579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62"/>
                </a:lnSpc>
                <a:spcBef>
                  <a:spcPct val="0"/>
                </a:spcBef>
              </a:pPr>
              <a:r>
                <a:rPr lang="en-US" sz="2615">
                  <a:solidFill>
                    <a:srgbClr val="DC3C4D"/>
                  </a:solidFill>
                  <a:cs typeface="Glacial Indifference Bold"/>
                </a:rPr>
                <a:t>กุญแจสำคัญ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716780"/>
              <a:ext cx="3233892" cy="2051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8368" lvl="1" indent="-194184">
                <a:buFont typeface="Arial"/>
                <a:buChar char="•"/>
              </a:pPr>
              <a:r>
                <a:rPr lang="en-US" sz="2000" spc="35" dirty="0" err="1">
                  <a:solidFill>
                    <a:srgbClr val="202020"/>
                  </a:solidFill>
                  <a:cs typeface="Glacial Indifference"/>
                </a:rPr>
                <a:t>ภาษา</a:t>
              </a:r>
              <a:endParaRPr lang="en-US" sz="2000" spc="35" dirty="0">
                <a:solidFill>
                  <a:srgbClr val="202020"/>
                </a:solidFill>
                <a:cs typeface="Glacial Indifference"/>
              </a:endParaRPr>
            </a:p>
            <a:p>
              <a:pPr marL="388368" lvl="1" indent="-194184">
                <a:buFont typeface="Arial"/>
                <a:buChar char="•"/>
              </a:pPr>
              <a:r>
                <a:rPr lang="en-US" sz="2000" spc="35" dirty="0" err="1">
                  <a:solidFill>
                    <a:srgbClr val="202020"/>
                  </a:solidFill>
                  <a:cs typeface="Glacial Indifference"/>
                </a:rPr>
                <a:t>งาน</a:t>
              </a:r>
              <a:endParaRPr lang="en-US" sz="2000" spc="35" dirty="0">
                <a:solidFill>
                  <a:srgbClr val="202020"/>
                </a:solidFill>
                <a:cs typeface="Glacial Indifference"/>
              </a:endParaRPr>
            </a:p>
            <a:p>
              <a:pPr marL="388368" lvl="1" indent="-194184">
                <a:buFont typeface="Arial"/>
                <a:buChar char="•"/>
              </a:pPr>
              <a:r>
                <a:rPr lang="en-US" sz="2000" spc="35" dirty="0" err="1">
                  <a:solidFill>
                    <a:srgbClr val="202020"/>
                  </a:solidFill>
                  <a:cs typeface="Glacial Indifference"/>
                </a:rPr>
                <a:t>การปรับตัว</a:t>
              </a:r>
              <a:endParaRPr lang="en-US" sz="2000" spc="35" dirty="0">
                <a:solidFill>
                  <a:srgbClr val="202020"/>
                </a:solidFill>
                <a:cs typeface="Glacial Indifference"/>
              </a:endParaRPr>
            </a:p>
            <a:p>
              <a:pPr marL="388368" lvl="1" indent="-194184">
                <a:buFont typeface="Arial"/>
                <a:buChar char="•"/>
              </a:pPr>
              <a:r>
                <a:rPr lang="en-US" sz="2000" spc="35" dirty="0" err="1">
                  <a:solidFill>
                    <a:srgbClr val="202020"/>
                  </a:solidFill>
                  <a:cs typeface="Glacial Indifference"/>
                </a:rPr>
                <a:t>มิตร</a:t>
              </a:r>
              <a:endParaRPr lang="en-US" sz="2000" spc="35" dirty="0">
                <a:solidFill>
                  <a:srgbClr val="202020"/>
                </a:solidFill>
                <a:cs typeface="Glacial Indifference"/>
              </a:endParaRPr>
            </a:p>
            <a:p>
              <a:pPr marL="388368" lvl="1" indent="-194184">
                <a:buFont typeface="Arial"/>
                <a:buChar char="•"/>
              </a:pPr>
              <a:r>
                <a:rPr lang="en-US" sz="2000" spc="35" dirty="0">
                  <a:solidFill>
                    <a:srgbClr val="202020"/>
                  </a:solidFill>
                  <a:latin typeface="Glacial Indifference"/>
                </a:rPr>
                <a:t>(</a:t>
              </a:r>
              <a:r>
                <a:rPr lang="en-US" sz="2000" spc="35" dirty="0" err="1">
                  <a:solidFill>
                    <a:srgbClr val="202020"/>
                  </a:solidFill>
                  <a:latin typeface="Glacial Indifference"/>
                </a:rPr>
                <a:t>ใบขับขี่</a:t>
              </a:r>
              <a:r>
                <a:rPr lang="en-US" sz="2000" spc="35" dirty="0">
                  <a:solidFill>
                    <a:srgbClr val="202020"/>
                  </a:solidFill>
                  <a:latin typeface="Glacial Indifference"/>
                </a:rPr>
                <a:t>)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366026" y="4285005"/>
            <a:ext cx="2178744" cy="958682"/>
            <a:chOff x="0" y="0"/>
            <a:chExt cx="2904992" cy="1278243"/>
          </a:xfrm>
        </p:grpSpPr>
        <p:sp>
          <p:nvSpPr>
            <p:cNvPr id="42" name="TextBox 42"/>
            <p:cNvSpPr txBox="1"/>
            <p:nvPr/>
          </p:nvSpPr>
          <p:spPr>
            <a:xfrm>
              <a:off x="149179" y="948632"/>
              <a:ext cx="2606634" cy="32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899"/>
                </a:lnSpc>
              </a:pPr>
              <a:endParaRPr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2904992" cy="974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38"/>
                </a:lnSpc>
                <a:spcBef>
                  <a:spcPct val="0"/>
                </a:spcBef>
              </a:pPr>
              <a:r>
                <a:rPr lang="en-US" sz="2170">
                  <a:solidFill>
                    <a:srgbClr val="DC3C4D"/>
                  </a:solidFill>
                  <a:cs typeface="Glacial Indifference Bold"/>
                </a:rPr>
                <a:t>ด้วยความปรารถนาดี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689177" y="1919223"/>
            <a:ext cx="2548689" cy="716193"/>
            <a:chOff x="0" y="0"/>
            <a:chExt cx="3398253" cy="954924"/>
          </a:xfrm>
        </p:grpSpPr>
        <p:sp>
          <p:nvSpPr>
            <p:cNvPr id="45" name="TextBox 45"/>
            <p:cNvSpPr txBox="1"/>
            <p:nvPr/>
          </p:nvSpPr>
          <p:spPr>
            <a:xfrm>
              <a:off x="0" y="586149"/>
              <a:ext cx="3398253" cy="368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66"/>
                </a:lnSpc>
              </a:pPr>
              <a:r>
                <a:rPr lang="en-US" sz="1912" spc="38">
                  <a:solidFill>
                    <a:srgbClr val="202020"/>
                  </a:solidFill>
                  <a:cs typeface="Glacial Indifference"/>
                </a:rPr>
                <a:t>สู่สวีเดน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28437" y="19050"/>
              <a:ext cx="2741379" cy="44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0"/>
                </a:lnSpc>
              </a:pPr>
              <a:r>
                <a:rPr lang="en-US" sz="2297">
                  <a:solidFill>
                    <a:srgbClr val="202020"/>
                  </a:solidFill>
                  <a:cs typeface="Glacial Indifference Bold"/>
                </a:rPr>
                <a:t>ยินดีต้อนรับ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5735138" y="1195632"/>
            <a:ext cx="7139403" cy="80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02020"/>
                </a:solidFill>
                <a:cs typeface="Glacial Indifference Bold"/>
              </a:rPr>
              <a:t>สวัสดี สวีเดน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259875" y="1869276"/>
            <a:ext cx="6493928" cy="335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840"/>
              </a:lnSpc>
              <a:buFont typeface="Arial"/>
              <a:buChar char="•"/>
            </a:pPr>
            <a:r>
              <a:rPr lang="en-US" sz="2400" spc="48">
                <a:solidFill>
                  <a:srgbClr val="202020"/>
                </a:solidFill>
                <a:cs typeface="Glacial Indifference"/>
              </a:rPr>
              <a:t>ตัวเลข</a:t>
            </a:r>
          </a:p>
          <a:p>
            <a:pPr marL="518160" lvl="1" indent="-259080" algn="just">
              <a:lnSpc>
                <a:spcPts val="3840"/>
              </a:lnSpc>
              <a:buFont typeface="Arial"/>
              <a:buChar char="•"/>
            </a:pPr>
            <a:r>
              <a:rPr lang="en-US" sz="2400" spc="48">
                <a:solidFill>
                  <a:srgbClr val="202020"/>
                </a:solidFill>
                <a:cs typeface="Glacial Indifference"/>
              </a:rPr>
              <a:t>สวีเด้น สวีเดน</a:t>
            </a:r>
          </a:p>
          <a:p>
            <a:pPr marL="518160" lvl="1" indent="-259080" algn="just">
              <a:lnSpc>
                <a:spcPts val="3840"/>
              </a:lnSpc>
              <a:buFont typeface="Arial"/>
              <a:buChar char="•"/>
            </a:pPr>
            <a:r>
              <a:rPr lang="en-US" sz="2400" spc="48">
                <a:solidFill>
                  <a:srgbClr val="202020"/>
                </a:solidFill>
                <a:cs typeface="Glacial Indifference"/>
              </a:rPr>
              <a:t>รัฐสวัสดิการ</a:t>
            </a:r>
          </a:p>
          <a:p>
            <a:pPr marL="518160" lvl="1" indent="-259080" algn="just">
              <a:lnSpc>
                <a:spcPts val="3840"/>
              </a:lnSpc>
              <a:buFont typeface="Arial"/>
              <a:buChar char="•"/>
            </a:pPr>
            <a:r>
              <a:rPr lang="en-US" sz="2400" spc="48">
                <a:solidFill>
                  <a:srgbClr val="202020"/>
                </a:solidFill>
                <a:cs typeface="Glacial Indifference"/>
              </a:rPr>
              <a:t>คำถาม</a:t>
            </a:r>
          </a:p>
          <a:p>
            <a:pPr marL="1036320" lvl="2" indent="-345440" algn="just">
              <a:lnSpc>
                <a:spcPts val="3840"/>
              </a:lnSpc>
              <a:buFont typeface="Arial"/>
              <a:buChar char="⚬"/>
            </a:pPr>
            <a:r>
              <a:rPr lang="en-US" sz="2400" spc="48">
                <a:solidFill>
                  <a:srgbClr val="202020"/>
                </a:solidFill>
                <a:cs typeface="Glacial Indifference"/>
              </a:rPr>
              <a:t>การปรับตัว</a:t>
            </a:r>
          </a:p>
          <a:p>
            <a:pPr marL="1036320" lvl="2" indent="-345440" algn="just">
              <a:lnSpc>
                <a:spcPts val="3840"/>
              </a:lnSpc>
              <a:buFont typeface="Arial"/>
              <a:buChar char="⚬"/>
            </a:pPr>
            <a:r>
              <a:rPr lang="en-US" sz="2400" spc="48">
                <a:solidFill>
                  <a:srgbClr val="202020"/>
                </a:solidFill>
                <a:cs typeface="Glacial Indifference"/>
              </a:rPr>
              <a:t>การเตรียมตัว</a:t>
            </a:r>
          </a:p>
          <a:p>
            <a:pPr marL="1036320" lvl="2" indent="-345440" algn="just">
              <a:lnSpc>
                <a:spcPts val="3840"/>
              </a:lnSpc>
              <a:buFont typeface="Arial"/>
              <a:buChar char="⚬"/>
            </a:pPr>
            <a:r>
              <a:rPr lang="en-US" sz="2400" spc="48">
                <a:solidFill>
                  <a:srgbClr val="202020"/>
                </a:solidFill>
                <a:cs typeface="Glacial Indifference"/>
              </a:rPr>
              <a:t>คนไทยในสวีเดน</a:t>
            </a:r>
          </a:p>
        </p:txBody>
      </p:sp>
      <p:pic>
        <p:nvPicPr>
          <p:cNvPr id="49" name="Picture 4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5247"/>
          <a:stretch>
            <a:fillRect/>
          </a:stretch>
        </p:blipFill>
        <p:spPr>
          <a:xfrm>
            <a:off x="5417506" y="1028700"/>
            <a:ext cx="7452988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704931" y="6045434"/>
            <a:ext cx="7136171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Av var och en efter </a:t>
            </a:r>
            <a:r>
              <a:rPr lang="en-US" sz="3600" spc="72">
                <a:solidFill>
                  <a:srgbClr val="008037"/>
                </a:solidFill>
                <a:latin typeface="Glacial Indifference Bold"/>
              </a:rPr>
              <a:t>förmåga</a:t>
            </a:r>
          </a:p>
          <a:p>
            <a:pPr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Åt var och en efter </a:t>
            </a:r>
            <a:r>
              <a:rPr lang="en-US" sz="3600" spc="72">
                <a:solidFill>
                  <a:srgbClr val="FF1616"/>
                </a:solidFill>
                <a:latin typeface="Glacial Indifference Bold"/>
              </a:rPr>
              <a:t>behov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04931" y="7672534"/>
            <a:ext cx="7136171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 Bold"/>
              </a:rPr>
              <a:t>แต่ละคน ให้ตาม</a:t>
            </a:r>
            <a:r>
              <a:rPr lang="en-US" sz="3600" spc="72">
                <a:solidFill>
                  <a:srgbClr val="008037"/>
                </a:solidFill>
                <a:cs typeface="Glacial Indifference Bold"/>
              </a:rPr>
              <a:t>กำลัง</a:t>
            </a:r>
          </a:p>
          <a:p>
            <a:pPr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 Bold"/>
              </a:rPr>
              <a:t>แต่ละคน รับตาม</a:t>
            </a:r>
            <a:r>
              <a:rPr lang="en-US" sz="3600" spc="72">
                <a:solidFill>
                  <a:srgbClr val="FF1616"/>
                </a:solidFill>
                <a:cs typeface="Glacial Indifference Bold"/>
              </a:rPr>
              <a:t>ความจำเป็น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68" y="2251772"/>
            <a:ext cx="15409712" cy="595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3120" y="4286250"/>
            <a:ext cx="16459200" cy="1714500"/>
          </a:xfrm>
        </p:spPr>
        <p:txBody>
          <a:bodyPr>
            <a:noAutofit/>
          </a:bodyPr>
          <a:lstStyle/>
          <a:p>
            <a:br>
              <a:rPr lang="th-TH" dirty="0"/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ด้วยความปรารถนาดีจากทีมงานไทยไวส์</a:t>
            </a:r>
            <a:br>
              <a:rPr lang="sv-SE" dirty="0"/>
            </a:br>
            <a:r>
              <a:rPr lang="sv-SE" dirty="0">
                <a:hlinkClick r:id="rId3"/>
              </a:rPr>
              <a:t>www.thaiwise.se</a:t>
            </a:r>
            <a:br>
              <a:rPr lang="sv-SE" dirty="0"/>
            </a:br>
            <a:br>
              <a:rPr lang="th-TH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434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722638" y="4357337"/>
            <a:ext cx="9525" cy="3091986"/>
          </a:xfrm>
          <a:prstGeom prst="rect">
            <a:avLst/>
          </a:prstGeom>
          <a:solidFill>
            <a:srgbClr val="F5F5EF"/>
          </a:solidFill>
        </p:spPr>
      </p:sp>
      <p:grpSp>
        <p:nvGrpSpPr>
          <p:cNvPr id="3" name="Group 3"/>
          <p:cNvGrpSpPr/>
          <p:nvPr/>
        </p:nvGrpSpPr>
        <p:grpSpPr>
          <a:xfrm>
            <a:off x="9873705" y="2135891"/>
            <a:ext cx="7058096" cy="7019597"/>
            <a:chOff x="0" y="0"/>
            <a:chExt cx="9410794" cy="935946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9410794" cy="9359463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992975" y="2072054"/>
              <a:ext cx="2337487" cy="1347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</a:pPr>
              <a:r>
                <a:rPr lang="en-US" sz="5600" spc="112">
                  <a:solidFill>
                    <a:srgbClr val="202020"/>
                  </a:solidFill>
                  <a:cs typeface="Glacial Indifference"/>
                </a:rPr>
                <a:t>ภาษา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669630" y="2072054"/>
              <a:ext cx="2337487" cy="1347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</a:pPr>
              <a:r>
                <a:rPr lang="en-US" sz="5600" spc="112">
                  <a:solidFill>
                    <a:srgbClr val="FFFFFF"/>
                  </a:solidFill>
                  <a:cs typeface="Glacial Indifference"/>
                </a:rPr>
                <a:t>งาน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85037" y="5250512"/>
              <a:ext cx="3420361" cy="2440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4800" spc="96">
                  <a:solidFill>
                    <a:srgbClr val="FFFFFF"/>
                  </a:solidFill>
                  <a:cs typeface="Glacial Indifference"/>
                </a:rPr>
                <a:t>การ</a:t>
              </a:r>
            </a:p>
            <a:p>
              <a:pPr algn="ctr">
                <a:lnSpc>
                  <a:spcPts val="7680"/>
                </a:lnSpc>
              </a:pPr>
              <a:r>
                <a:rPr lang="en-US" sz="4800" spc="96">
                  <a:solidFill>
                    <a:srgbClr val="FFFFFF"/>
                  </a:solidFill>
                  <a:cs typeface="Glacial Indifference"/>
                </a:rPr>
                <a:t>ปรับตัว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92137" y="5594012"/>
              <a:ext cx="2337487" cy="1347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60"/>
                </a:lnSpc>
              </a:pPr>
              <a:r>
                <a:rPr lang="en-US" sz="5600" spc="112">
                  <a:solidFill>
                    <a:srgbClr val="202020"/>
                  </a:solidFill>
                  <a:cs typeface="Glacial Indifference"/>
                </a:rPr>
                <a:t>มิตร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20742"/>
          <a:stretch>
            <a:fillRect/>
          </a:stretch>
        </p:blipFill>
        <p:spPr>
          <a:xfrm>
            <a:off x="2228386" y="2731127"/>
            <a:ext cx="6567539" cy="55104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512155" y="904875"/>
            <a:ext cx="7749930" cy="1034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6186">
                <a:solidFill>
                  <a:srgbClr val="202020"/>
                </a:solidFill>
                <a:cs typeface="Glacial Indifference Bold"/>
              </a:rPr>
              <a:t>อยู่สวีเดน           เป็นสุข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2683" y="-200160"/>
            <a:ext cx="4414959" cy="29433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3135015"/>
            <a:ext cx="3832982" cy="28771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8609" y="6214747"/>
            <a:ext cx="3133163" cy="38404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14620" y="467036"/>
            <a:ext cx="4867708" cy="3246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18549" y="4215407"/>
            <a:ext cx="5459849" cy="355231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56982" y="332778"/>
            <a:ext cx="6709442" cy="93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8"/>
              </a:lnSpc>
            </a:pPr>
            <a:r>
              <a:rPr lang="en-US" sz="5599">
                <a:solidFill>
                  <a:srgbClr val="202020"/>
                </a:solidFill>
                <a:cs typeface="Glacial Indifference Bold"/>
              </a:rPr>
              <a:t>ตัวเลข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08665" y="7482185"/>
            <a:ext cx="1956299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"/>
              </a:rPr>
              <a:t>50.2%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"/>
              </a:rPr>
              <a:t>49.8%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17643" y="4082057"/>
            <a:ext cx="1956299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"/>
              </a:rPr>
              <a:t>100 000 คน/ปี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3798" y="5233307"/>
            <a:ext cx="2874751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"/>
              </a:rPr>
              <a:t>290 คอมมูน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"/>
              </a:rPr>
              <a:t>21 มณฑล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24330" y="8465267"/>
            <a:ext cx="2874751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อุณหภูมิ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08665" y="1423295"/>
            <a:ext cx="1956299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"/>
              </a:rPr>
              <a:t>10 ล้านคน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12094" y="1690029"/>
            <a:ext cx="1402527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"/>
              </a:rPr>
              <a:t>50%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8042"/>
          <a:stretch>
            <a:fillRect/>
          </a:stretch>
        </p:blipFill>
        <p:spPr>
          <a:xfrm>
            <a:off x="2971800" y="1970009"/>
            <a:ext cx="12344400" cy="756777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60712" y="502192"/>
            <a:ext cx="5399297" cy="93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8"/>
              </a:lnSpc>
            </a:pPr>
            <a:r>
              <a:rPr lang="en-US" sz="5599">
                <a:solidFill>
                  <a:srgbClr val="202020"/>
                </a:solidFill>
                <a:cs typeface="Glacial Indifference Bold"/>
              </a:rPr>
              <a:t>สวีเด้น สวีเดน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8549" y="-180245"/>
            <a:ext cx="13570885" cy="106474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632076" y="502192"/>
            <a:ext cx="5399297" cy="93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8"/>
              </a:lnSpc>
            </a:pPr>
            <a:r>
              <a:rPr lang="en-US" sz="5599">
                <a:solidFill>
                  <a:srgbClr val="202020"/>
                </a:solidFill>
                <a:cs typeface="Glacial Indifference Bold"/>
              </a:rPr>
              <a:t>ในสายตาชาวโลก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886866" y="7428005"/>
            <a:ext cx="4889718" cy="138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ที่มา: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"/>
              </a:rPr>
              <a:t>World values survey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886866" y="1984772"/>
            <a:ext cx="4889718" cy="496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ประชาธิปไตย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เสรีนิยม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หัวก้าวหน้า</a:t>
            </a:r>
          </a:p>
          <a:p>
            <a:pPr algn="ctr">
              <a:lnSpc>
                <a:spcPts val="5760"/>
              </a:lnSpc>
            </a:pPr>
            <a:endParaRPr lang="en-US" sz="3600" spc="72">
              <a:solidFill>
                <a:srgbClr val="202020"/>
              </a:solidFill>
              <a:cs typeface="Glacial Indifference"/>
            </a:endParaRP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ปัจจัย 4 พร้อม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ใส่ใจสิ่งแวดล้อม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ยอมรับความ(เห็น)ต่าง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2734" y="1393458"/>
            <a:ext cx="5514175" cy="310172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56324" y="1260108"/>
            <a:ext cx="6454013" cy="20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endParaRPr/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ประชาธิปไตย</a:t>
            </a:r>
          </a:p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ความเท่าเทียม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2734" y="5283440"/>
            <a:ext cx="5486998" cy="365914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066695" y="743575"/>
            <a:ext cx="5468571" cy="4101428"/>
            <a:chOff x="0" y="0"/>
            <a:chExt cx="7291428" cy="546857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7291428" cy="546857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84066" y="2593213"/>
              <a:ext cx="926851" cy="61809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997063" y="2842166"/>
              <a:ext cx="958127" cy="585655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r="12722"/>
          <a:stretch>
            <a:fillRect/>
          </a:stretch>
        </p:blipFill>
        <p:spPr>
          <a:xfrm>
            <a:off x="12510337" y="5283440"/>
            <a:ext cx="4802413" cy="3659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058734" y="4967722"/>
            <a:ext cx="4610760" cy="39748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651912" y="628616"/>
            <a:ext cx="1688642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เพศ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8252" y="8963624"/>
            <a:ext cx="1688642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วัย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41286" y="8858216"/>
            <a:ext cx="3045656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การศึกษา (ฟรี)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15619" y="628616"/>
            <a:ext cx="2161375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ล่าม (ฟรี)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25218" y="217067"/>
            <a:ext cx="9316225" cy="93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8"/>
              </a:lnSpc>
            </a:pPr>
            <a:r>
              <a:rPr lang="en-US" sz="5599">
                <a:solidFill>
                  <a:srgbClr val="202020"/>
                </a:solidFill>
                <a:cs typeface="Glacial Indifference Bold"/>
              </a:rPr>
              <a:t>ในมุมมองของคนสวีเดน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31980" y="8963624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เชื้อชาติ &amp; สีผิว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117" r="30768"/>
          <a:stretch>
            <a:fillRect/>
          </a:stretch>
        </p:blipFill>
        <p:spPr>
          <a:xfrm>
            <a:off x="562365" y="1802188"/>
            <a:ext cx="5052361" cy="42283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28889" y="1680628"/>
            <a:ext cx="6340531" cy="42283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4551" b="3304"/>
          <a:stretch>
            <a:fillRect/>
          </a:stretch>
        </p:blipFill>
        <p:spPr>
          <a:xfrm>
            <a:off x="4241491" y="5908970"/>
            <a:ext cx="8082065" cy="41276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48884" y="2220664"/>
            <a:ext cx="4953517" cy="368830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13155" y="639930"/>
            <a:ext cx="9316225" cy="1357883"/>
            <a:chOff x="0" y="0"/>
            <a:chExt cx="12421633" cy="181051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ค่านิยมของคนสวีเดน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17468" y="5508886"/>
            <a:ext cx="361635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latin typeface="Glacial Indifference Bold"/>
              </a:rPr>
              <a:t>Allemansrätten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41241" y="8811171"/>
            <a:ext cx="1237158" cy="1237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564" b="12965"/>
          <a:stretch>
            <a:fillRect/>
          </a:stretch>
        </p:blipFill>
        <p:spPr>
          <a:xfrm>
            <a:off x="6195402" y="1524044"/>
            <a:ext cx="5897196" cy="30859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85887" y="476076"/>
            <a:ext cx="9316225" cy="1357883"/>
            <a:chOff x="0" y="0"/>
            <a:chExt cx="12421633" cy="1810511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12421633" cy="1213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8"/>
                </a:lnSpc>
              </a:pPr>
              <a:r>
                <a:rPr lang="en-US" sz="5599">
                  <a:solidFill>
                    <a:srgbClr val="202020"/>
                  </a:solidFill>
                  <a:cs typeface="Glacial Indifference Bold"/>
                </a:rPr>
                <a:t>ในมุมมองของมะกรูด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56018" y="965870"/>
              <a:ext cx="8605350" cy="844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66879" y="3243603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จิตใจเมตตา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67343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เรียนรู้จากอดีต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93980" y="1700609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สุภาพ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93980" y="2976869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สุดโต่ง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6829" y="7658066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วางแผน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448903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 dirty="0" err="1">
                <a:solidFill>
                  <a:srgbClr val="202020"/>
                </a:solidFill>
                <a:cs typeface="Glacial Indifference"/>
              </a:rPr>
              <a:t>รับผิดชอบ</a:t>
            </a:r>
            <a:endParaRPr lang="en-US" sz="3600" spc="72" dirty="0">
              <a:solidFill>
                <a:srgbClr val="202020"/>
              </a:solidFill>
              <a:cs typeface="Glacial Indifferen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993980" y="4476682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ตรงเวลา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93980" y="6315519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เคารพกฎกติกา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35165" y="4857504"/>
            <a:ext cx="6417669" cy="451643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909365" y="8572356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 dirty="0" err="1">
                <a:solidFill>
                  <a:srgbClr val="202020"/>
                </a:solidFill>
                <a:cs typeface="Glacial Indifference"/>
              </a:rPr>
              <a:t>ศาสนา</a:t>
            </a:r>
            <a:r>
              <a:rPr lang="en-US" sz="3600" spc="72" dirty="0">
                <a:solidFill>
                  <a:srgbClr val="202020"/>
                </a:solidFill>
                <a:cs typeface="Glacial Indifference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699" y="4603718"/>
            <a:ext cx="3457187" cy="1423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 dirty="0" err="1">
                <a:solidFill>
                  <a:srgbClr val="202020"/>
                </a:solidFill>
                <a:cs typeface="Glacial Indifference"/>
              </a:rPr>
              <a:t>รักษาผลประโยชน์ให้รัฐ</a:t>
            </a:r>
            <a:endParaRPr lang="en-US" sz="3600" spc="72" dirty="0">
              <a:solidFill>
                <a:srgbClr val="202020"/>
              </a:solidFill>
              <a:cs typeface="Glacial Indifferen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092598" y="8496198"/>
            <a:ext cx="3025800" cy="6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spc="72">
                <a:solidFill>
                  <a:srgbClr val="202020"/>
                </a:solidFill>
                <a:cs typeface="Glacial Indifference"/>
              </a:rPr>
              <a:t>ด้านมืด???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383</Words>
  <Application>Microsoft Office PowerPoint</Application>
  <PresentationFormat>Custom</PresentationFormat>
  <Paragraphs>136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Glacial Indifference Bold</vt:lpstr>
      <vt:lpstr>Glacial Indifference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ด้วยความปรารถนาดีจากทีมงานไทยไวส์ www.thaiwise.se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Thaiwise Magrood</dc:title>
  <dc:creator>Yui</dc:creator>
  <cp:lastModifiedBy>thanpradab pojanee</cp:lastModifiedBy>
  <cp:revision>5</cp:revision>
  <dcterms:created xsi:type="dcterms:W3CDTF">2006-08-16T00:00:00Z</dcterms:created>
  <dcterms:modified xsi:type="dcterms:W3CDTF">2021-02-15T14:25:28Z</dcterms:modified>
  <dc:identifier>DAEHMLdgnHQ</dc:identifier>
</cp:coreProperties>
</file>