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18" r:id="rId3"/>
    <p:sldId id="287" r:id="rId4"/>
    <p:sldId id="393" r:id="rId5"/>
    <p:sldId id="331" r:id="rId6"/>
    <p:sldId id="324" r:id="rId7"/>
    <p:sldId id="320" r:id="rId8"/>
    <p:sldId id="341" r:id="rId9"/>
    <p:sldId id="323" r:id="rId10"/>
    <p:sldId id="326" r:id="rId11"/>
    <p:sldId id="327" r:id="rId12"/>
    <p:sldId id="329" r:id="rId13"/>
    <p:sldId id="313" r:id="rId14"/>
    <p:sldId id="351" r:id="rId15"/>
    <p:sldId id="355" r:id="rId16"/>
    <p:sldId id="397" r:id="rId17"/>
    <p:sldId id="398" r:id="rId18"/>
    <p:sldId id="414" r:id="rId19"/>
    <p:sldId id="395" r:id="rId20"/>
    <p:sldId id="394" r:id="rId21"/>
    <p:sldId id="413" r:id="rId22"/>
    <p:sldId id="396" r:id="rId23"/>
    <p:sldId id="418" r:id="rId24"/>
    <p:sldId id="399" r:id="rId25"/>
    <p:sldId id="350" r:id="rId26"/>
    <p:sldId id="416" r:id="rId27"/>
    <p:sldId id="417" r:id="rId28"/>
    <p:sldId id="400" r:id="rId29"/>
    <p:sldId id="401" r:id="rId30"/>
    <p:sldId id="419" r:id="rId31"/>
    <p:sldId id="402" r:id="rId32"/>
    <p:sldId id="392" r:id="rId33"/>
    <p:sldId id="403" r:id="rId34"/>
    <p:sldId id="357" r:id="rId35"/>
    <p:sldId id="412" r:id="rId36"/>
    <p:sldId id="420" r:id="rId37"/>
    <p:sldId id="405" r:id="rId38"/>
    <p:sldId id="421" r:id="rId39"/>
    <p:sldId id="422" r:id="rId40"/>
    <p:sldId id="406" r:id="rId41"/>
    <p:sldId id="423" r:id="rId42"/>
    <p:sldId id="407" r:id="rId43"/>
    <p:sldId id="408" r:id="rId44"/>
    <p:sldId id="409" r:id="rId45"/>
    <p:sldId id="424" r:id="rId46"/>
    <p:sldId id="425" r:id="rId47"/>
    <p:sldId id="410" r:id="rId48"/>
    <p:sldId id="426" r:id="rId49"/>
    <p:sldId id="427" r:id="rId50"/>
    <p:sldId id="428" r:id="rId51"/>
    <p:sldId id="429" r:id="rId52"/>
    <p:sldId id="411" r:id="rId53"/>
    <p:sldId id="311" r:id="rId54"/>
    <p:sldId id="415" r:id="rId55"/>
    <p:sldId id="342" r:id="rId56"/>
    <p:sldId id="344" r:id="rId57"/>
    <p:sldId id="343" r:id="rId58"/>
    <p:sldId id="317" r:id="rId59"/>
    <p:sldId id="345" r:id="rId60"/>
    <p:sldId id="432" r:id="rId61"/>
    <p:sldId id="310" r:id="rId62"/>
    <p:sldId id="430" r:id="rId63"/>
    <p:sldId id="431" r:id="rId64"/>
    <p:sldId id="377" r:id="rId65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83" autoAdjust="0"/>
    <p:restoredTop sz="94773" autoAdjust="0"/>
  </p:normalViewPr>
  <p:slideViewPr>
    <p:cSldViewPr snapToGrid="0">
      <p:cViewPr>
        <p:scale>
          <a:sx n="50" d="100"/>
          <a:sy n="50" d="100"/>
        </p:scale>
        <p:origin x="61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6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36800-097F-4C7C-A42C-9CA7820009D7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A9B5D-4659-4A35-A419-CC7BB2D8105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81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4072FD-9205-70B9-85A7-53D264C9E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0E1DAED-E57A-A9AA-25A7-69B0BDDBE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079794F-04DF-4201-3728-480CCCF8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8A3FAD9-3EAA-DD3B-9F09-7ABDB9D03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542B60-150E-69BC-1A70-2BBEE519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757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D79370-EA13-3F6D-8CC4-AFEC88FB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CA37240-2196-E0C5-30DF-010A321C8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A538EE-F105-3E7E-9CD7-A6668ECA7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B48D40-4356-2189-0A25-AAEBB267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668F23-747C-495D-AB80-A873179D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747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98850D5-AEAC-ED0F-AA41-8E04D71FA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1EC9189-CF01-ED0F-ED30-BC82D4FFB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70424DE-1411-8C95-FE53-95B301B6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500C226-C33D-49FA-695B-64789EF9B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E7D8F82-A3E0-F6AE-4109-6AC12F84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035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F74146-A9F4-181D-336F-73144B0F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24A60C-7B66-5193-C84E-E45ABF16D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CA8DD5A-3123-AC16-D8BC-A683C96A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79F519D-5091-BFD1-A369-C54FB918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5DDEDE-BF4B-FFB1-7F3B-1931D9B8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580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88B5B7-06C1-896C-09FE-CA0D924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B07E8D-BA7E-6B2C-E155-C169A58F7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233AE7E-2694-2A89-17A5-1A3A89847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5ADFC7-F175-CF39-F137-5E7C43EA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3EE9692-807E-4398-1FDB-63D066B3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527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836497-47C0-61DD-6B04-581DE8888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952BBE-F710-A3FD-D397-4E42C858F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890FCE0-C189-CFF9-5155-042E4E77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F5F3550-069D-18D5-6D5B-A67CFE8F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FFBB056-AE76-DAE7-E6E6-7916FF7B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D450A75-9571-0A90-AF6D-1EB79A86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56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A40B61-9257-2999-4679-9B9D6CD3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3DDB6D-27EB-793F-0F86-72047CBB4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E9CD47B-49A0-C01D-F46B-1EA8D39E6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F9F00F4-E1A2-7D9C-64BF-9348D317D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B3294EF-4190-50D2-2CED-BA5BA8EFFB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A04A53-AFA5-6AEE-221B-C1FB874D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19AC379-4DEB-4DEF-F789-FDD020FE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189D43A-4311-DC49-5B15-D42ED0F8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510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55E574-DF95-35D9-E69A-FC543D6A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44B387B-F6EC-F329-799F-880AD7B5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FFFEE25-44A5-C762-B834-C9482AE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F72F388-FCCD-FD0F-1D60-7CA55BB1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051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0B24DA1-5A4D-2286-C7C3-2FF639ED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80241FC-94B5-0FD3-326A-7D95B4DC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4B642B8-3E86-C14B-F44D-60B13A30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853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E4BE5B-DCFB-20DC-D91D-607DF05B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511D17B-7FDD-722C-2EB3-9ACD2D218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E7044E9-F6D3-0839-AE04-36084F116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894B285-8BFA-CF47-E461-850F1C2D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E61F560-CE44-FC47-170B-63A6E342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CDF37B1-7D0A-0EB2-ABDC-49D05025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955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363D2D-6A37-3113-ED6B-3D3CB7208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80ADDD2-9E66-F1DE-ED2F-D0685275CF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9FA968B-4028-50EC-376F-7069843D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2A4D964-97CB-4F54-6BC7-66C4C739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DECC59E-6B33-0899-2E7C-9EE7C4925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17E6C2E-BA12-0BDE-8D44-55A5B89A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383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5C9A216-A348-B488-5346-45D09B54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CE7884-04B9-E2ED-9A91-016F92CD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D7237E5-06B6-EB7C-9982-5B7AE7568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A74E8-C7EA-4444-AC16-CEAC33E20BC1}" type="datetimeFigureOut">
              <a:rPr lang="sv-SE" smtClean="0"/>
              <a:t>2024-08-31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037492-E81A-BD66-A652-F95B0CD34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222693E-01BA-8D72-7765-AC4EB65C3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B001E-9813-4685-BD85-EAB1E5E53B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93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885207424910417" TargetMode="External"/><Relationship Id="rId2" Type="http://schemas.openxmlformats.org/officeDocument/2006/relationships/hyperlink" Target="https://www.starastro.org/observationsplatser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885207424910417" TargetMode="External"/><Relationship Id="rId2" Type="http://schemas.openxmlformats.org/officeDocument/2006/relationships/hyperlink" Target="http://www.facebook.com/stockholmsamatorastronome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starastro.org/tisdagsvisningar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starastro.org/foredrag/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588626-8F08-6E08-7F08-88EC189F5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856" y="3571649"/>
            <a:ext cx="9144000" cy="2387600"/>
          </a:xfrm>
        </p:spPr>
        <p:txBody>
          <a:bodyPr/>
          <a:lstStyle/>
          <a:p>
            <a:r>
              <a:rPr lang="sv-SE" b="1" dirty="0"/>
              <a:t>Startmöte 240902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F8FB20-9E52-AEDC-79F2-3523DC8B9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9580"/>
            <a:ext cx="9144000" cy="1655762"/>
          </a:xfrm>
        </p:spPr>
        <p:txBody>
          <a:bodyPr/>
          <a:lstStyle/>
          <a:p>
            <a:r>
              <a:rPr lang="sv-SE" dirty="0"/>
              <a:t> </a:t>
            </a:r>
          </a:p>
          <a:p>
            <a:r>
              <a:rPr lang="sv-SE" sz="5400" dirty="0"/>
              <a:t>Katarina Art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3D4C635-629E-1C16-04A9-A572F9DF2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27" y="262618"/>
            <a:ext cx="5184457" cy="36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49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53955-38A6-B732-8847-D9DB965D7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90" y="601870"/>
            <a:ext cx="2057400" cy="1064714"/>
          </a:xfrm>
        </p:spPr>
        <p:txBody>
          <a:bodyPr/>
          <a:lstStyle/>
          <a:p>
            <a:r>
              <a:rPr lang="sv-SE" b="1" dirty="0">
                <a:latin typeface="+mn-lt"/>
              </a:rPr>
              <a:t>Mars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D8D9B85-1640-8F9D-FA7F-CFFDA1961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1516"/>
            <a:ext cx="9144000" cy="1655762"/>
          </a:xfrm>
        </p:spPr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4955E17-1420-4D09-9582-55AD76970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80" y="213864"/>
            <a:ext cx="8573696" cy="643027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C571D24-984A-292B-98B1-35DEC375B9B8}"/>
              </a:ext>
            </a:extLst>
          </p:cNvPr>
          <p:cNvSpPr txBox="1"/>
          <p:nvPr/>
        </p:nvSpPr>
        <p:spPr>
          <a:xfrm>
            <a:off x="228600" y="2547257"/>
            <a:ext cx="2808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/>
              <a:t>Sept</a:t>
            </a:r>
            <a:r>
              <a:rPr lang="sv-SE" sz="2800" b="1" dirty="0"/>
              <a:t>: natt + morgon</a:t>
            </a:r>
          </a:p>
          <a:p>
            <a:r>
              <a:rPr lang="sv-SE" sz="2800" b="1" dirty="0"/>
              <a:t>Okt: kväll + hela natten</a:t>
            </a:r>
          </a:p>
        </p:txBody>
      </p:sp>
    </p:spTree>
    <p:extLst>
      <p:ext uri="{BB962C8B-B14F-4D97-AF65-F5344CB8AC3E}">
        <p14:creationId xmlns:p14="http://schemas.microsoft.com/office/powerpoint/2010/main" val="1032389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53955-38A6-B732-8847-D9DB965D7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86" y="1060806"/>
            <a:ext cx="2394857" cy="1064714"/>
          </a:xfrm>
        </p:spPr>
        <p:txBody>
          <a:bodyPr/>
          <a:lstStyle/>
          <a:p>
            <a:r>
              <a:rPr lang="sv-SE" dirty="0">
                <a:latin typeface="+mn-lt"/>
              </a:rPr>
              <a:t>Jupiter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D8D9B85-1640-8F9D-FA7F-CFFDA1961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1516"/>
            <a:ext cx="9144000" cy="1655762"/>
          </a:xfrm>
        </p:spPr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E05FCF1-3C7C-D8D4-815B-B25CEC580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09" y="307006"/>
            <a:ext cx="8573696" cy="643027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64FECAB-BEB2-A411-3A20-12CCFD853750}"/>
              </a:ext>
            </a:extLst>
          </p:cNvPr>
          <p:cNvSpPr txBox="1"/>
          <p:nvPr/>
        </p:nvSpPr>
        <p:spPr>
          <a:xfrm>
            <a:off x="174171" y="2895600"/>
            <a:ext cx="266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/>
              <a:t>Sept</a:t>
            </a:r>
            <a:r>
              <a:rPr lang="sv-SE" sz="2800" b="1" dirty="0"/>
              <a:t>-okt: natt + morgon</a:t>
            </a:r>
          </a:p>
          <a:p>
            <a:r>
              <a:rPr lang="sv-SE" sz="2800" b="1" dirty="0"/>
              <a:t>Nov-dec: hela natten</a:t>
            </a:r>
          </a:p>
        </p:txBody>
      </p:sp>
    </p:spTree>
    <p:extLst>
      <p:ext uri="{BB962C8B-B14F-4D97-AF65-F5344CB8AC3E}">
        <p14:creationId xmlns:p14="http://schemas.microsoft.com/office/powerpoint/2010/main" val="1478798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53955-38A6-B732-8847-D9DB965D7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59971"/>
            <a:ext cx="3450771" cy="1064714"/>
          </a:xfrm>
        </p:spPr>
        <p:txBody>
          <a:bodyPr/>
          <a:lstStyle/>
          <a:p>
            <a:r>
              <a:rPr lang="sv-SE" dirty="0">
                <a:latin typeface="+mn-lt"/>
              </a:rPr>
              <a:t>Saturnus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D8D9B85-1640-8F9D-FA7F-CFFDA1961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1516"/>
            <a:ext cx="9144000" cy="1655762"/>
          </a:xfrm>
        </p:spPr>
        <p:txBody>
          <a:bodyPr/>
          <a:lstStyle/>
          <a:p>
            <a:endParaRPr lang="sv-SE"/>
          </a:p>
        </p:txBody>
      </p:sp>
      <p:pic>
        <p:nvPicPr>
          <p:cNvPr id="6" name="Bildobjekt 5" descr="En bild som visar text, skärmbild, linje&#10;&#10;Automatiskt genererad beskrivning">
            <a:extLst>
              <a:ext uri="{FF2B5EF4-FFF2-40B4-BE49-F238E27FC236}">
                <a16:creationId xmlns:a16="http://schemas.microsoft.com/office/drawing/2014/main" id="{D32127B6-E319-E6A6-8222-C900FBB24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66" y="307006"/>
            <a:ext cx="8573696" cy="643027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465760E-3615-6D93-F67F-546E06084E54}"/>
              </a:ext>
            </a:extLst>
          </p:cNvPr>
          <p:cNvSpPr txBox="1"/>
          <p:nvPr/>
        </p:nvSpPr>
        <p:spPr>
          <a:xfrm>
            <a:off x="296038" y="2525486"/>
            <a:ext cx="2871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/>
              <a:t>Sept</a:t>
            </a:r>
            <a:r>
              <a:rPr lang="sv-SE" sz="2800" b="1" dirty="0"/>
              <a:t>-okt: kväll + natt (ej morgon)</a:t>
            </a:r>
          </a:p>
          <a:p>
            <a:r>
              <a:rPr lang="sv-SE" sz="2800" b="1" dirty="0"/>
              <a:t>Nov-dec: kväll</a:t>
            </a:r>
          </a:p>
        </p:txBody>
      </p:sp>
    </p:spTree>
    <p:extLst>
      <p:ext uri="{BB962C8B-B14F-4D97-AF65-F5344CB8AC3E}">
        <p14:creationId xmlns:p14="http://schemas.microsoft.com/office/powerpoint/2010/main" val="2547669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88"/>
            <a:ext cx="9144000" cy="1198278"/>
          </a:xfrm>
        </p:spPr>
        <p:txBody>
          <a:bodyPr>
            <a:normAutofit/>
          </a:bodyPr>
          <a:lstStyle/>
          <a:p>
            <a:r>
              <a:rPr lang="sv-SE" sz="6600" b="1" u="sng" dirty="0">
                <a:latin typeface="+mn-lt"/>
              </a:rPr>
              <a:t>Månad för månad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408602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88"/>
            <a:ext cx="9144000" cy="1198278"/>
          </a:xfrm>
        </p:spPr>
        <p:txBody>
          <a:bodyPr>
            <a:normAutofit/>
          </a:bodyPr>
          <a:lstStyle/>
          <a:p>
            <a:r>
              <a:rPr lang="sv-SE" sz="6600" b="1" u="sng" dirty="0">
                <a:latin typeface="+mn-lt"/>
              </a:rPr>
              <a:t>September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1648157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8741D4-02F6-627F-DDFB-30724D98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3300" y="304800"/>
            <a:ext cx="5105400" cy="973592"/>
          </a:xfrm>
        </p:spPr>
        <p:txBody>
          <a:bodyPr>
            <a:normAutofit fontScale="90000"/>
          </a:bodyPr>
          <a:lstStyle/>
          <a:p>
            <a:r>
              <a:rPr lang="sv-SE" b="1" u="sng" dirty="0"/>
              <a:t>STAR i september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8B38231-49BB-FFC5-34BF-0A914F0D4D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0685B05B-50E2-D458-F936-00F9EDB39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1" y="1406585"/>
            <a:ext cx="8001000" cy="545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49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441316-E5E8-535A-89DE-F48F7528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latin typeface="+mn-lt"/>
              </a:rPr>
              <a:t>STAR-party </a:t>
            </a:r>
            <a:r>
              <a:rPr lang="sv-SE" b="1" dirty="0" err="1">
                <a:latin typeface="+mn-lt"/>
              </a:rPr>
              <a:t>lör</a:t>
            </a:r>
            <a:r>
              <a:rPr lang="sv-SE" b="1" dirty="0">
                <a:latin typeface="+mn-lt"/>
              </a:rPr>
              <a:t> 7 </a:t>
            </a:r>
            <a:r>
              <a:rPr lang="sv-SE" b="1" dirty="0" err="1">
                <a:latin typeface="+mn-lt"/>
              </a:rPr>
              <a:t>sept</a:t>
            </a:r>
            <a:endParaRPr lang="sv-SE" b="1" dirty="0">
              <a:latin typeface="+mn-lt"/>
            </a:endParaRPr>
          </a:p>
        </p:txBody>
      </p:sp>
      <p:pic>
        <p:nvPicPr>
          <p:cNvPr id="5" name="Platshållare för innehåll 4" descr="En bild som visar utomhus, himmel, astronomi, natt&#10;&#10;Automatiskt genererad beskrivning">
            <a:extLst>
              <a:ext uri="{FF2B5EF4-FFF2-40B4-BE49-F238E27FC236}">
                <a16:creationId xmlns:a16="http://schemas.microsoft.com/office/drawing/2014/main" id="{F9985098-395E-4878-282F-AB658B480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690688"/>
            <a:ext cx="3200011" cy="4810080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CE4D13A-C830-3CFC-A053-2C7F3F9D6CD9}"/>
              </a:ext>
            </a:extLst>
          </p:cNvPr>
          <p:cNvSpPr txBox="1"/>
          <p:nvPr/>
        </p:nvSpPr>
        <p:spPr>
          <a:xfrm>
            <a:off x="7327900" y="2603500"/>
            <a:ext cx="4762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/>
              <a:t>STAR-party</a:t>
            </a:r>
          </a:p>
          <a:p>
            <a:r>
              <a:rPr lang="sv-SE" sz="3600" b="1" dirty="0"/>
              <a:t>240203</a:t>
            </a:r>
          </a:p>
          <a:p>
            <a:r>
              <a:rPr lang="sv-SE" sz="3600" b="1" dirty="0" err="1"/>
              <a:t>Foto:Magnus</a:t>
            </a:r>
            <a:r>
              <a:rPr lang="sv-SE" sz="3600" b="1" dirty="0"/>
              <a:t> </a:t>
            </a:r>
            <a:r>
              <a:rPr lang="sv-SE" sz="3600" b="1" dirty="0" err="1"/>
              <a:t>Krusberg</a:t>
            </a:r>
            <a:endParaRPr lang="sv-SE" sz="3600" b="1" dirty="0"/>
          </a:p>
        </p:txBody>
      </p:sp>
    </p:spTree>
    <p:extLst>
      <p:ext uri="{BB962C8B-B14F-4D97-AF65-F5344CB8AC3E}">
        <p14:creationId xmlns:p14="http://schemas.microsoft.com/office/powerpoint/2010/main" val="290793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441316-E5E8-535A-89DE-F48F7528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b="1" dirty="0">
                <a:latin typeface="+mn-lt"/>
              </a:rPr>
              <a:t>STAR-party </a:t>
            </a:r>
            <a:r>
              <a:rPr lang="sv-SE" b="1" dirty="0" err="1">
                <a:latin typeface="+mn-lt"/>
              </a:rPr>
              <a:t>lör</a:t>
            </a:r>
            <a:r>
              <a:rPr lang="sv-SE" b="1" dirty="0">
                <a:latin typeface="+mn-lt"/>
              </a:rPr>
              <a:t> 7 </a:t>
            </a:r>
            <a:r>
              <a:rPr lang="sv-SE" b="1" dirty="0" err="1">
                <a:latin typeface="+mn-lt"/>
              </a:rPr>
              <a:t>sept</a:t>
            </a:r>
            <a:r>
              <a:rPr lang="sv-SE" b="1" dirty="0">
                <a:latin typeface="+mn-lt"/>
              </a:rPr>
              <a:t>  (19.30)</a:t>
            </a:r>
            <a:br>
              <a:rPr lang="sv-SE" b="1" dirty="0">
                <a:latin typeface="+mn-lt"/>
              </a:rPr>
            </a:br>
            <a:r>
              <a:rPr lang="sv-SE" b="1" dirty="0" err="1">
                <a:latin typeface="+mn-lt"/>
              </a:rPr>
              <a:t>lör</a:t>
            </a:r>
            <a:r>
              <a:rPr lang="sv-SE" b="1" dirty="0">
                <a:latin typeface="+mn-lt"/>
              </a:rPr>
              <a:t> 28 </a:t>
            </a:r>
            <a:r>
              <a:rPr lang="sv-SE" b="1" dirty="0" err="1">
                <a:latin typeface="+mn-lt"/>
              </a:rPr>
              <a:t>sept</a:t>
            </a:r>
            <a:r>
              <a:rPr lang="sv-SE" b="1" dirty="0">
                <a:latin typeface="+mn-lt"/>
              </a:rPr>
              <a:t>  (18.30) 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Björkviks brygga</a:t>
            </a:r>
          </a:p>
        </p:txBody>
      </p:sp>
      <p:pic>
        <p:nvPicPr>
          <p:cNvPr id="8" name="Platshållare för innehåll 7" descr="En bild som visar karta, text, kartbok&#10;&#10;Automatiskt genererad beskrivning">
            <a:extLst>
              <a:ext uri="{FF2B5EF4-FFF2-40B4-BE49-F238E27FC236}">
                <a16:creationId xmlns:a16="http://schemas.microsoft.com/office/drawing/2014/main" id="{79CE294A-31BC-69E5-F4B8-9F62FB9E2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12873"/>
            <a:ext cx="8344385" cy="4845127"/>
          </a:xfrm>
        </p:spPr>
      </p:pic>
    </p:spTree>
    <p:extLst>
      <p:ext uri="{BB962C8B-B14F-4D97-AF65-F5344CB8AC3E}">
        <p14:creationId xmlns:p14="http://schemas.microsoft.com/office/powerpoint/2010/main" val="135973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713C64-13F8-EF47-3C5B-2BED7DC95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080" y="504664"/>
            <a:ext cx="9144000" cy="1095536"/>
          </a:xfrm>
        </p:spPr>
        <p:txBody>
          <a:bodyPr/>
          <a:lstStyle/>
          <a:p>
            <a:r>
              <a:rPr lang="sv-SE" b="1" dirty="0"/>
              <a:t>STAR-Party 7 och 28 </a:t>
            </a:r>
            <a:r>
              <a:rPr lang="sv-SE" b="1" dirty="0" err="1"/>
              <a:t>sept</a:t>
            </a:r>
            <a:endParaRPr lang="sv-SE" b="1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C1A7F2D-7483-A3B6-1EC5-9E26B48B4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232" y="2013125"/>
            <a:ext cx="6061752" cy="38528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sv-SE" sz="3200" dirty="0"/>
              <a:t>Björkvik Ingarö</a:t>
            </a:r>
          </a:p>
          <a:p>
            <a:pPr algn="l"/>
            <a:r>
              <a:rPr lang="sv-SE" sz="3200" dirty="0"/>
              <a:t>Du tar dig själv dit ut:</a:t>
            </a:r>
          </a:p>
          <a:p>
            <a:pPr algn="l"/>
            <a:r>
              <a:rPr lang="sv-SE" sz="3200" b="1" dirty="0">
                <a:hlinkClick r:id="rId2"/>
              </a:rPr>
              <a:t>https://www.starastro.org/observationsplatser/</a:t>
            </a:r>
            <a:endParaRPr lang="sv-SE" sz="3200" b="1" dirty="0"/>
          </a:p>
          <a:p>
            <a:pPr algn="l"/>
            <a:r>
              <a:rPr lang="sv-SE" sz="3200" dirty="0"/>
              <a:t>Buss eller bil</a:t>
            </a:r>
          </a:p>
          <a:p>
            <a:pPr algn="l"/>
            <a:r>
              <a:rPr lang="sv-SE" sz="3200" dirty="0"/>
              <a:t>Kolla på Facebook ifall andra ska ut och hur vädret verkar:</a:t>
            </a:r>
          </a:p>
          <a:p>
            <a:pPr algn="l"/>
            <a:r>
              <a:rPr lang="sv-SE" sz="3200" b="1" dirty="0">
                <a:hlinkClick r:id="rId3"/>
              </a:rPr>
              <a:t>https://www.facebook.com/groups/2885207424910417</a:t>
            </a:r>
            <a:endParaRPr lang="sv-SE" sz="3200" b="1" dirty="0"/>
          </a:p>
          <a:p>
            <a:endParaRPr lang="sv-SE" sz="32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A7DF1AF-5426-B1FD-811D-64C3FA4435F4}"/>
              </a:ext>
            </a:extLst>
          </p:cNvPr>
          <p:cNvSpPr txBox="1"/>
          <p:nvPr/>
        </p:nvSpPr>
        <p:spPr>
          <a:xfrm>
            <a:off x="3070260" y="5865932"/>
            <a:ext cx="605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Ta med egen kikare eller teleskop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6E8EC3B-5158-DFB1-19AF-495B861D0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2" y="2147539"/>
            <a:ext cx="2600952" cy="2600952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B3E7551-9750-C42D-401A-0539EFE17FEA}"/>
              </a:ext>
            </a:extLst>
          </p:cNvPr>
          <p:cNvSpPr txBox="1"/>
          <p:nvPr/>
        </p:nvSpPr>
        <p:spPr>
          <a:xfrm>
            <a:off x="8425543" y="4748491"/>
            <a:ext cx="268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STARs FB-grupp</a:t>
            </a:r>
          </a:p>
        </p:txBody>
      </p:sp>
    </p:spTree>
    <p:extLst>
      <p:ext uri="{BB962C8B-B14F-4D97-AF65-F5344CB8AC3E}">
        <p14:creationId xmlns:p14="http://schemas.microsoft.com/office/powerpoint/2010/main" val="196277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0F4E49-7884-E0B6-BE4C-1E89C696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sz="5400" b="1" dirty="0"/>
              <a:t>Total solförmörkelse 260812 </a:t>
            </a:r>
            <a:br>
              <a:rPr lang="sv-SE" sz="5400" b="1" dirty="0"/>
            </a:br>
            <a:r>
              <a:rPr lang="sv-SE" sz="5400" b="1" dirty="0"/>
              <a:t>planering 16 </a:t>
            </a:r>
            <a:r>
              <a:rPr lang="sv-SE" sz="5400" b="1" dirty="0" err="1"/>
              <a:t>sept</a:t>
            </a:r>
            <a:endParaRPr lang="sv-SE" sz="5400" b="1" dirty="0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654A0CF7-09AA-CCE7-802A-86B73A34C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19" y="1858315"/>
            <a:ext cx="6697161" cy="4777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757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88"/>
            <a:ext cx="9144000" cy="1198278"/>
          </a:xfrm>
        </p:spPr>
        <p:txBody>
          <a:bodyPr>
            <a:normAutofit/>
          </a:bodyPr>
          <a:lstStyle/>
          <a:p>
            <a:r>
              <a:rPr lang="sv-SE" sz="6600" b="1" u="sng" dirty="0">
                <a:latin typeface="+mn-lt"/>
              </a:rPr>
              <a:t>Vad vi ska prata om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4143785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0F4E49-7884-E0B6-BE4C-1E89C696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5400" b="1" dirty="0"/>
              <a:t>Total solförmörkelse 260812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2C383C0-35AB-67A8-30BE-A82FFA580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4D6E421-6E8D-6B6A-348E-7429362F1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90" y="1578278"/>
            <a:ext cx="6743819" cy="5063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831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FDE187-C607-D799-0F63-AC6603931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3972" y="326572"/>
            <a:ext cx="8033656" cy="1093333"/>
          </a:xfrm>
        </p:spPr>
        <p:txBody>
          <a:bodyPr/>
          <a:lstStyle/>
          <a:p>
            <a:r>
              <a:rPr lang="sv-SE" b="1" dirty="0"/>
              <a:t>Höstdagjämning 22 </a:t>
            </a:r>
            <a:r>
              <a:rPr lang="sv-SE" b="1" dirty="0" err="1"/>
              <a:t>sept</a:t>
            </a:r>
            <a:endParaRPr lang="sv-SE" b="1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1B1E05-EEA4-C859-8E99-AB9FEDBB3C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 descr="En bild som visar cirkel, diagram, text, aqua&#10;&#10;Automatiskt genererad beskrivning">
            <a:extLst>
              <a:ext uri="{FF2B5EF4-FFF2-40B4-BE49-F238E27FC236}">
                <a16:creationId xmlns:a16="http://schemas.microsoft.com/office/drawing/2014/main" id="{35417629-FD2C-D216-60E6-AE2ED3611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2274434"/>
            <a:ext cx="5038725" cy="3114675"/>
          </a:xfrm>
          <a:prstGeom prst="rect">
            <a:avLst/>
          </a:prstGeom>
        </p:spPr>
      </p:pic>
      <p:pic>
        <p:nvPicPr>
          <p:cNvPr id="9" name="Bildobjekt 8" descr="En bild som visar text, karta, planet, Jorden&#10;&#10;Automatiskt genererad beskrivning">
            <a:extLst>
              <a:ext uri="{FF2B5EF4-FFF2-40B4-BE49-F238E27FC236}">
                <a16:creationId xmlns:a16="http://schemas.microsoft.com/office/drawing/2014/main" id="{2C3B7307-57F3-8E9F-F2C4-E7606295A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74434"/>
            <a:ext cx="4733925" cy="30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40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387897-DEBE-3E51-BF93-4344B53D9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b="1" dirty="0">
                <a:latin typeface="+mn-lt"/>
              </a:rPr>
              <a:t>Mån 23 </a:t>
            </a:r>
            <a:r>
              <a:rPr lang="sv-SE" b="1" dirty="0" err="1">
                <a:latin typeface="+mn-lt"/>
              </a:rPr>
              <a:t>sept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Nya teleskopet i Saltis på plats!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Henrik, observatoriechef, berättar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1EFA8718-991B-01B6-2B7E-7FC1ED7E3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40" y="2163256"/>
            <a:ext cx="5434840" cy="44280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856AD93-B0EE-C9F3-3418-DDBF4208852A}"/>
              </a:ext>
            </a:extLst>
          </p:cNvPr>
          <p:cNvSpPr txBox="1"/>
          <p:nvPr/>
        </p:nvSpPr>
        <p:spPr>
          <a:xfrm>
            <a:off x="8026400" y="2819400"/>
            <a:ext cx="3721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err="1"/>
              <a:t>Meade</a:t>
            </a:r>
            <a:r>
              <a:rPr lang="sv-SE" sz="4400" b="1" dirty="0"/>
              <a:t> LX-200</a:t>
            </a:r>
          </a:p>
          <a:p>
            <a:r>
              <a:rPr lang="sv-SE" sz="4400" b="1" dirty="0"/>
              <a:t>14”</a:t>
            </a:r>
          </a:p>
        </p:txBody>
      </p:sp>
    </p:spTree>
    <p:extLst>
      <p:ext uri="{BB962C8B-B14F-4D97-AF65-F5344CB8AC3E}">
        <p14:creationId xmlns:p14="http://schemas.microsoft.com/office/powerpoint/2010/main" val="307289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061E89-82E0-C752-1FFE-1392AD1A5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762"/>
            <a:ext cx="10515600" cy="1325563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Månen nära Jupiter 23 september </a:t>
            </a:r>
            <a:r>
              <a:rPr lang="sv-SE" b="1" dirty="0" err="1">
                <a:latin typeface="+mn-lt"/>
              </a:rPr>
              <a:t>kl</a:t>
            </a:r>
            <a:r>
              <a:rPr lang="sv-SE" b="1" dirty="0">
                <a:latin typeface="+mn-lt"/>
              </a:rPr>
              <a:t> 23.55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C63E39-7853-610A-449C-05BE0166A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050" name="Picture 2" descr="Månen nära Jupiter och Elnath den 23 september 2024 kl. 23:55 sedd från Norrköping&#10;">
            <a:extLst>
              <a:ext uri="{FF2B5EF4-FFF2-40B4-BE49-F238E27FC236}">
                <a16:creationId xmlns:a16="http://schemas.microsoft.com/office/drawing/2014/main" id="{45016F5E-1281-BFE3-2429-D33198FF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300956"/>
            <a:ext cx="8572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080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7E2926-1077-516D-B337-248F0F0A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b="1" dirty="0">
                <a:latin typeface="+mn-lt"/>
              </a:rPr>
              <a:t>Studiebesök Kvistabergs Observatorium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sön 240929 </a:t>
            </a:r>
            <a:r>
              <a:rPr lang="sv-SE" b="1" dirty="0" err="1">
                <a:latin typeface="+mn-lt"/>
              </a:rPr>
              <a:t>kl</a:t>
            </a:r>
            <a:r>
              <a:rPr lang="sv-SE" b="1" dirty="0">
                <a:latin typeface="+mn-lt"/>
              </a:rPr>
              <a:t> 17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Träff Bro Station </a:t>
            </a:r>
            <a:r>
              <a:rPr lang="sv-SE" b="1" dirty="0" err="1">
                <a:latin typeface="+mn-lt"/>
              </a:rPr>
              <a:t>kl</a:t>
            </a:r>
            <a:r>
              <a:rPr lang="sv-SE" b="1" dirty="0">
                <a:latin typeface="+mn-lt"/>
              </a:rPr>
              <a:t> 16.40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4C35F21F-BA4B-ECEF-0015-B96D8B446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867470"/>
            <a:ext cx="6311900" cy="4625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333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9244"/>
            <a:ext cx="9144000" cy="1198278"/>
          </a:xfrm>
        </p:spPr>
        <p:txBody>
          <a:bodyPr>
            <a:normAutofit/>
          </a:bodyPr>
          <a:lstStyle/>
          <a:p>
            <a:r>
              <a:rPr lang="sv-SE" sz="6600" b="1" u="sng" dirty="0">
                <a:latin typeface="+mn-lt"/>
              </a:rPr>
              <a:t>STAR i Oktober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	</a:t>
            </a:r>
          </a:p>
        </p:txBody>
      </p:sp>
      <p:pic>
        <p:nvPicPr>
          <p:cNvPr id="5" name="Bildobjekt 4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E96C8B34-18E1-1305-7110-F3B7D7921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1" y="1854201"/>
            <a:ext cx="10799837" cy="473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30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C34BB7-DF72-BE8C-BE12-2F1EA3BE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725"/>
            <a:ext cx="10515600" cy="1325563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Ringformig solförmörkelse tis. 2 oktober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ej synlig från Sverige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48BC8C7-F32B-D7AF-841E-6E66AFAE6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188" y="2232025"/>
            <a:ext cx="4777624" cy="4351338"/>
          </a:xfrm>
        </p:spPr>
      </p:pic>
    </p:spTree>
    <p:extLst>
      <p:ext uri="{BB962C8B-B14F-4D97-AF65-F5344CB8AC3E}">
        <p14:creationId xmlns:p14="http://schemas.microsoft.com/office/powerpoint/2010/main" val="4039151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C34BB7-DF72-BE8C-BE12-2F1EA3BE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716"/>
            <a:ext cx="10515600" cy="1325563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Ringformig solförmörkelse tis. 2 oktober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ej synlig från Sverige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D5500B-E73E-4CA5-594B-3341F146A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D5EB10F-A2FC-6FBC-832A-013EBCB7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19288"/>
            <a:ext cx="10083800" cy="461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37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440E83-E037-6234-4DDC-5F93AD4B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7075"/>
          </a:xfrm>
        </p:spPr>
        <p:txBody>
          <a:bodyPr>
            <a:normAutofit/>
          </a:bodyPr>
          <a:lstStyle/>
          <a:p>
            <a:pPr algn="ctr"/>
            <a:r>
              <a:rPr lang="sv-SE" b="1" dirty="0">
                <a:latin typeface="+mn-lt"/>
              </a:rPr>
              <a:t>Föredrag mån 7 okt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Den totala </a:t>
            </a:r>
            <a:r>
              <a:rPr lang="sv-SE" b="1" dirty="0" err="1">
                <a:latin typeface="+mn-lt"/>
              </a:rPr>
              <a:t>solförmökelsen</a:t>
            </a:r>
            <a:r>
              <a:rPr lang="sv-SE" b="1" dirty="0">
                <a:latin typeface="+mn-lt"/>
              </a:rPr>
              <a:t> 240408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från Mexiko</a:t>
            </a:r>
          </a:p>
        </p:txBody>
      </p:sp>
      <p:pic>
        <p:nvPicPr>
          <p:cNvPr id="5" name="Platshållare för innehåll 4" descr="En bild som visar utomhus, himmel, vatten, strand&#10;&#10;Automatiskt genererad beskrivning">
            <a:extLst>
              <a:ext uri="{FF2B5EF4-FFF2-40B4-BE49-F238E27FC236}">
                <a16:creationId xmlns:a16="http://schemas.microsoft.com/office/drawing/2014/main" id="{A2A6ABFA-8154-D411-1826-F44882356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0107"/>
            <a:ext cx="10515600" cy="3947585"/>
          </a:xfrm>
        </p:spPr>
      </p:pic>
    </p:spTree>
    <p:extLst>
      <p:ext uri="{BB962C8B-B14F-4D97-AF65-F5344CB8AC3E}">
        <p14:creationId xmlns:p14="http://schemas.microsoft.com/office/powerpoint/2010/main" val="4036884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7CA3B9-1144-8EE0-CAFD-5EAEFEBF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700" y="365125"/>
            <a:ext cx="9309100" cy="1946275"/>
          </a:xfrm>
        </p:spPr>
        <p:txBody>
          <a:bodyPr>
            <a:normAutofit/>
          </a:bodyPr>
          <a:lstStyle/>
          <a:p>
            <a:r>
              <a:rPr lang="sv-SE" b="1" dirty="0">
                <a:latin typeface="+mn-lt"/>
              </a:rPr>
              <a:t>-  Solförmörkelsen från Mexiko 2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-  Saturnus nära månen 14 okt </a:t>
            </a:r>
            <a:r>
              <a:rPr lang="sv-SE" b="1" dirty="0" err="1">
                <a:latin typeface="+mn-lt"/>
              </a:rPr>
              <a:t>kl</a:t>
            </a:r>
            <a:r>
              <a:rPr lang="sv-SE" b="1" dirty="0">
                <a:latin typeface="+mn-lt"/>
              </a:rPr>
              <a:t> 21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   Fotografering med egna kameror</a:t>
            </a:r>
          </a:p>
        </p:txBody>
      </p:sp>
      <p:pic>
        <p:nvPicPr>
          <p:cNvPr id="5" name="Platshållare för innehåll 4" descr="En bild som visar cirkel, måne, Himlakropp, planet&#10;&#10;Automatiskt genererad beskrivning">
            <a:extLst>
              <a:ext uri="{FF2B5EF4-FFF2-40B4-BE49-F238E27FC236}">
                <a16:creationId xmlns:a16="http://schemas.microsoft.com/office/drawing/2014/main" id="{BF2F29DD-7537-23FA-B85B-AE5C0330A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2389188"/>
            <a:ext cx="4351338" cy="4351338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64E8E56-AC62-EA25-EA0B-55554A753FA5}"/>
              </a:ext>
            </a:extLst>
          </p:cNvPr>
          <p:cNvSpPr txBox="1"/>
          <p:nvPr/>
        </p:nvSpPr>
        <p:spPr>
          <a:xfrm>
            <a:off x="8775700" y="3162300"/>
            <a:ext cx="302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/>
              <a:t>Systemkamera</a:t>
            </a:r>
          </a:p>
          <a:p>
            <a:r>
              <a:rPr lang="sv-SE" sz="3200" b="1" dirty="0"/>
              <a:t>T-ring finns</a:t>
            </a:r>
          </a:p>
          <a:p>
            <a:r>
              <a:rPr lang="sv-SE" sz="3200" b="1" dirty="0"/>
              <a:t>Canon</a:t>
            </a:r>
          </a:p>
          <a:p>
            <a:r>
              <a:rPr lang="sv-SE" sz="3200" b="1" dirty="0"/>
              <a:t>Nikon</a:t>
            </a:r>
          </a:p>
          <a:p>
            <a:r>
              <a:rPr lang="sv-SE" sz="3200" b="1" dirty="0"/>
              <a:t>Sony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9A71D98-7474-1565-299A-86195F07DE53}"/>
              </a:ext>
            </a:extLst>
          </p:cNvPr>
          <p:cNvSpPr txBox="1"/>
          <p:nvPr/>
        </p:nvSpPr>
        <p:spPr>
          <a:xfrm>
            <a:off x="850900" y="29591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Mån 14 okt</a:t>
            </a:r>
          </a:p>
        </p:txBody>
      </p:sp>
    </p:spTree>
    <p:extLst>
      <p:ext uri="{BB962C8B-B14F-4D97-AF65-F5344CB8AC3E}">
        <p14:creationId xmlns:p14="http://schemas.microsoft.com/office/powerpoint/2010/main" val="293108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F0DE76-8E85-A50D-A817-8F19B69D2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257" y="3429000"/>
            <a:ext cx="10564368" cy="2825495"/>
          </a:xfrm>
        </p:spPr>
        <p:txBody>
          <a:bodyPr>
            <a:noAutofit/>
          </a:bodyPr>
          <a:lstStyle/>
          <a:p>
            <a:br>
              <a:rPr lang="sv-SE" sz="4000" b="1" dirty="0"/>
            </a:br>
            <a:r>
              <a:rPr lang="sv-SE" sz="4000" b="1" dirty="0"/>
              <a:t>STARs program för hösten</a:t>
            </a:r>
            <a:br>
              <a:rPr lang="sv-SE" sz="4000" b="1" dirty="0"/>
            </a:br>
            <a:r>
              <a:rPr lang="sv-SE" sz="4000" b="1" dirty="0"/>
              <a:t>Planeterna i höst</a:t>
            </a:r>
            <a:br>
              <a:rPr lang="sv-SE" sz="4000" b="1" dirty="0"/>
            </a:br>
            <a:r>
              <a:rPr lang="sv-SE" sz="4000" b="1" dirty="0"/>
              <a:t>Månad för månad</a:t>
            </a:r>
            <a:br>
              <a:rPr lang="sv-SE" sz="4000" b="1" dirty="0"/>
            </a:br>
            <a:r>
              <a:rPr lang="sv-SE" sz="4000" b="1" dirty="0"/>
              <a:t>Facebook</a:t>
            </a:r>
            <a:br>
              <a:rPr lang="sv-SE" sz="4000" b="1" dirty="0"/>
            </a:br>
            <a:r>
              <a:rPr lang="sv-SE" sz="4000" b="1" dirty="0" err="1"/>
              <a:t>WhatsApp</a:t>
            </a:r>
            <a:br>
              <a:rPr lang="sv-SE" sz="4000" b="1" dirty="0"/>
            </a:br>
            <a:r>
              <a:rPr lang="sv-SE" sz="4000" b="1" dirty="0"/>
              <a:t>Nyhetsbrev 1 gång i veckan</a:t>
            </a:r>
            <a:br>
              <a:rPr lang="sv-SE" sz="4000" b="1" dirty="0"/>
            </a:br>
            <a:r>
              <a:rPr lang="sv-SE" sz="4000" b="1" dirty="0"/>
              <a:t>Visningar allmänheten Grupper Öppet Hus</a:t>
            </a:r>
            <a:br>
              <a:rPr lang="sv-SE" sz="4000" b="1" dirty="0"/>
            </a:br>
            <a:r>
              <a:rPr lang="sv-SE" sz="4000" b="1" dirty="0"/>
              <a:t>Biblioteket</a:t>
            </a:r>
            <a:br>
              <a:rPr lang="sv-SE" sz="4000" b="1" dirty="0"/>
            </a:br>
            <a:r>
              <a:rPr lang="sv-SE" sz="4000" b="1" dirty="0"/>
              <a:t>QR-koder</a:t>
            </a:r>
          </a:p>
        </p:txBody>
      </p:sp>
    </p:spTree>
    <p:extLst>
      <p:ext uri="{BB962C8B-B14F-4D97-AF65-F5344CB8AC3E}">
        <p14:creationId xmlns:p14="http://schemas.microsoft.com/office/powerpoint/2010/main" val="2909180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56A944-585A-BA36-3038-396D8DC19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>
                <a:latin typeface="+mn-lt"/>
              </a:rPr>
              <a:t>ADoN</a:t>
            </a:r>
            <a:r>
              <a:rPr lang="sv-SE" b="1" dirty="0">
                <a:latin typeface="+mn-lt"/>
              </a:rPr>
              <a:t>, Astronomins Dag och Natt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 </a:t>
            </a:r>
            <a:r>
              <a:rPr lang="sv-SE" b="1" dirty="0" err="1">
                <a:latin typeface="+mn-lt"/>
              </a:rPr>
              <a:t>lör</a:t>
            </a:r>
            <a:r>
              <a:rPr lang="sv-SE" b="1" dirty="0">
                <a:latin typeface="+mn-lt"/>
              </a:rPr>
              <a:t> 19 okt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2D6131-4F0A-282B-F0B7-5156E086A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300" y="6297460"/>
            <a:ext cx="5435600" cy="715963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https://www.astronominsdag.se/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35CAE7C-BBA6-1C3D-7737-194B7F7D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15" y="1780214"/>
            <a:ext cx="6274385" cy="4427720"/>
          </a:xfrm>
          <a:prstGeom prst="rect">
            <a:avLst/>
          </a:prstGeom>
        </p:spPr>
      </p:pic>
      <p:pic>
        <p:nvPicPr>
          <p:cNvPr id="7" name="Bildobjekt 6" descr="En bild som visar mönster, kvadrat, Symmetri, konst&#10;&#10;Automatiskt genererad beskrivning">
            <a:extLst>
              <a:ext uri="{FF2B5EF4-FFF2-40B4-BE49-F238E27FC236}">
                <a16:creationId xmlns:a16="http://schemas.microsoft.com/office/drawing/2014/main" id="{906EA148-0D1F-428F-FE64-B07F2CF46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9" y="2489199"/>
            <a:ext cx="3011851" cy="301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42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98BBA3-8539-D35B-BC7D-272CBEFD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latin typeface="+mn-lt"/>
              </a:rPr>
              <a:t>STELLA blir till 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mån 21 okt</a:t>
            </a:r>
          </a:p>
        </p:txBody>
      </p:sp>
      <p:pic>
        <p:nvPicPr>
          <p:cNvPr id="5" name="Platshållare för innehåll 4" descr="En bild som visar text, Universum, astronomi, Yttre rymden&#10;&#10;Automatiskt genererad beskrivning">
            <a:extLst>
              <a:ext uri="{FF2B5EF4-FFF2-40B4-BE49-F238E27FC236}">
                <a16:creationId xmlns:a16="http://schemas.microsoft.com/office/drawing/2014/main" id="{39EF794B-985B-13CE-297C-35B28EA87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5" y="1825625"/>
            <a:ext cx="3044829" cy="4351338"/>
          </a:xfrm>
        </p:spPr>
      </p:pic>
    </p:spTree>
    <p:extLst>
      <p:ext uri="{BB962C8B-B14F-4D97-AF65-F5344CB8AC3E}">
        <p14:creationId xmlns:p14="http://schemas.microsoft.com/office/powerpoint/2010/main" val="1718278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375505-2EBF-80C5-9DD3-56EBA58E8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2714" y="272142"/>
            <a:ext cx="7946571" cy="1110343"/>
          </a:xfrm>
        </p:spPr>
        <p:txBody>
          <a:bodyPr/>
          <a:lstStyle/>
          <a:p>
            <a:r>
              <a:rPr lang="sv-SE" b="1" dirty="0" err="1"/>
              <a:t>Orioniderna</a:t>
            </a:r>
            <a:r>
              <a:rPr lang="sv-SE" b="1" dirty="0"/>
              <a:t> mån 21 okt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438239A-1BBE-6FB2-551B-07C83D027B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A188573-58FE-2021-5937-57595173F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43" y="1589314"/>
            <a:ext cx="8875511" cy="50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69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4C6503-7AB1-DDEC-CC0C-5181D6EB0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latin typeface="+mn-lt"/>
              </a:rPr>
              <a:t>Intressegruppen för </a:t>
            </a:r>
            <a:r>
              <a:rPr lang="sv-SE" b="1" dirty="0" err="1">
                <a:latin typeface="+mn-lt"/>
              </a:rPr>
              <a:t>astrofoto</a:t>
            </a:r>
            <a:r>
              <a:rPr lang="sv-SE" b="1" dirty="0">
                <a:latin typeface="+mn-lt"/>
              </a:rPr>
              <a:t> 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mån 28 okt</a:t>
            </a:r>
          </a:p>
        </p:txBody>
      </p:sp>
      <p:pic>
        <p:nvPicPr>
          <p:cNvPr id="5" name="Platshållare för innehåll 4" descr="En bild som visar himmel, utomhus, sfär, Himlakropp&#10;&#10;Automatiskt genererad beskrivning">
            <a:extLst>
              <a:ext uri="{FF2B5EF4-FFF2-40B4-BE49-F238E27FC236}">
                <a16:creationId xmlns:a16="http://schemas.microsoft.com/office/drawing/2014/main" id="{CDC867D4-2731-2907-BC36-81B47B209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837357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8741D4-02F6-627F-DDFB-30724D98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3300" y="99795"/>
            <a:ext cx="5105400" cy="973592"/>
          </a:xfrm>
        </p:spPr>
        <p:txBody>
          <a:bodyPr>
            <a:normAutofit fontScale="90000"/>
          </a:bodyPr>
          <a:lstStyle/>
          <a:p>
            <a:r>
              <a:rPr lang="sv-SE" b="1" u="sng" dirty="0"/>
              <a:t>STAR i november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8B38231-49BB-FFC5-34BF-0A914F0D4D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B3ABA3D5-F6CC-3158-A993-020D37208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1269905"/>
            <a:ext cx="8690132" cy="522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51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1CD0F-CD9C-D8F5-0195-60451820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/>
              <a:t>STAR-party på Ingarö</a:t>
            </a:r>
          </a:p>
        </p:txBody>
      </p:sp>
      <p:pic>
        <p:nvPicPr>
          <p:cNvPr id="4" name="Platshållare för innehåll 3" descr="En bild som visar utomhus, himmel, träd, mark&#10;&#10;Automatiskt genererad beskrivning">
            <a:extLst>
              <a:ext uri="{FF2B5EF4-FFF2-40B4-BE49-F238E27FC236}">
                <a16:creationId xmlns:a16="http://schemas.microsoft.com/office/drawing/2014/main" id="{8F06FD92-4D6C-83CE-68E3-47D307FD5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22" y="1873301"/>
            <a:ext cx="8843817" cy="403038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624EF40-F1D5-0A49-4309-55A3E0885D33}"/>
              </a:ext>
            </a:extLst>
          </p:cNvPr>
          <p:cNvSpPr txBox="1"/>
          <p:nvPr/>
        </p:nvSpPr>
        <p:spPr>
          <a:xfrm>
            <a:off x="508460" y="2639786"/>
            <a:ext cx="228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 err="1"/>
              <a:t>Lör</a:t>
            </a:r>
            <a:r>
              <a:rPr lang="sv-SE" sz="3600" b="1" dirty="0"/>
              <a:t> 2 nov</a:t>
            </a:r>
          </a:p>
          <a:p>
            <a:r>
              <a:rPr lang="sv-SE" sz="3600" b="1" dirty="0"/>
              <a:t> </a:t>
            </a:r>
            <a:r>
              <a:rPr lang="sv-SE" sz="3600" b="1" dirty="0" err="1"/>
              <a:t>Kl</a:t>
            </a:r>
            <a:r>
              <a:rPr lang="sv-SE" sz="3600" b="1" dirty="0"/>
              <a:t> 15.50</a:t>
            </a:r>
          </a:p>
        </p:txBody>
      </p:sp>
    </p:spTree>
    <p:extLst>
      <p:ext uri="{BB962C8B-B14F-4D97-AF65-F5344CB8AC3E}">
        <p14:creationId xmlns:p14="http://schemas.microsoft.com/office/powerpoint/2010/main" val="1237811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6253BD-84E5-55A8-E146-DD425D4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latin typeface="+mn-lt"/>
              </a:rPr>
              <a:t>Saturnus nära månen sön 10 nov</a:t>
            </a:r>
          </a:p>
        </p:txBody>
      </p:sp>
      <p:pic>
        <p:nvPicPr>
          <p:cNvPr id="3074" name="Picture 2" descr="Månen nära Saturnus den 10 november 2024 kl. 18:00 sedd från Norrköping&#10;">
            <a:extLst>
              <a:ext uri="{FF2B5EF4-FFF2-40B4-BE49-F238E27FC236}">
                <a16:creationId xmlns:a16="http://schemas.microsoft.com/office/drawing/2014/main" id="{0908BE06-8DBD-F51D-F1EB-9C7C30BE7C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52" y="1881685"/>
            <a:ext cx="8573696" cy="423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316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378019-2E1E-F9FF-8B7E-8CC384849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latin typeface="+mn-lt"/>
              </a:rPr>
              <a:t>Bildbehandling planetfilmer mån 11 nov</a:t>
            </a:r>
          </a:p>
        </p:txBody>
      </p:sp>
      <p:pic>
        <p:nvPicPr>
          <p:cNvPr id="5" name="Platshållare för innehåll 4" descr="En bild som visar Himlakropp, måne, saturnus, astronomi&#10;&#10;Automatiskt genererad beskrivning">
            <a:extLst>
              <a:ext uri="{FF2B5EF4-FFF2-40B4-BE49-F238E27FC236}">
                <a16:creationId xmlns:a16="http://schemas.microsoft.com/office/drawing/2014/main" id="{5F030D96-3EF3-8A66-DE69-6370937D4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09" y="1825625"/>
            <a:ext cx="8487181" cy="4351338"/>
          </a:xfrm>
        </p:spPr>
      </p:pic>
    </p:spTree>
    <p:extLst>
      <p:ext uri="{BB962C8B-B14F-4D97-AF65-F5344CB8AC3E}">
        <p14:creationId xmlns:p14="http://schemas.microsoft.com/office/powerpoint/2010/main" val="783280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01CFC5-131E-7FEA-0EAC-A5602B77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536"/>
            <a:ext cx="10515600" cy="1081088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Jupiter nära månen sön 17 november</a:t>
            </a:r>
          </a:p>
        </p:txBody>
      </p:sp>
      <p:pic>
        <p:nvPicPr>
          <p:cNvPr id="4098" name="Picture 2" descr="Följ månens rörelse  den 16 november 2024 kl. 18:00 sedd från Norrköping&#10;">
            <a:extLst>
              <a:ext uri="{FF2B5EF4-FFF2-40B4-BE49-F238E27FC236}">
                <a16:creationId xmlns:a16="http://schemas.microsoft.com/office/drawing/2014/main" id="{1E7E0768-105F-C259-5DC2-344111F2A8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1317624"/>
            <a:ext cx="8457242" cy="532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873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01CFC5-131E-7FEA-0EAC-A5602B77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536"/>
            <a:ext cx="10515600" cy="1081088"/>
          </a:xfrm>
        </p:spPr>
        <p:txBody>
          <a:bodyPr>
            <a:normAutofit fontScale="90000"/>
          </a:bodyPr>
          <a:lstStyle/>
          <a:p>
            <a:pPr algn="ctr"/>
            <a:r>
              <a:rPr lang="sv-SE" b="1" dirty="0" err="1">
                <a:latin typeface="+mn-lt"/>
              </a:rPr>
              <a:t>Leoniderna</a:t>
            </a:r>
            <a:r>
              <a:rPr lang="sv-SE" b="1" dirty="0">
                <a:latin typeface="+mn-lt"/>
              </a:rPr>
              <a:t> 17 november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sen natt/morgon (sön morgon)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28C356-B799-DE9F-3838-08A2B0D41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7D06343-4A56-7224-B529-2F11FDD5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761" y="1317624"/>
            <a:ext cx="9022439" cy="54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7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A3CC33-8C35-8CA5-5D7B-478DE80017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08DD5CD-8ECA-5645-95C6-414D513F13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00" y="1122363"/>
            <a:ext cx="3098800" cy="1655762"/>
          </a:xfrm>
        </p:spPr>
        <p:txBody>
          <a:bodyPr>
            <a:normAutofit/>
          </a:bodyPr>
          <a:lstStyle/>
          <a:p>
            <a:r>
              <a:rPr lang="sv-SE" sz="4000" dirty="0"/>
              <a:t>Höstprogram</a:t>
            </a:r>
          </a:p>
          <a:p>
            <a:r>
              <a:rPr lang="sv-SE" sz="4000" dirty="0"/>
              <a:t>2024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29D71F29-9A4D-56C0-B1AE-6FFC43634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102546"/>
              </p:ext>
            </p:extLst>
          </p:nvPr>
        </p:nvGraphicFramePr>
        <p:xfrm>
          <a:off x="3609475" y="0"/>
          <a:ext cx="5706804" cy="68580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3631">
                  <a:extLst>
                    <a:ext uri="{9D8B030D-6E8A-4147-A177-3AD203B41FA5}">
                      <a16:colId xmlns:a16="http://schemas.microsoft.com/office/drawing/2014/main" val="1546288910"/>
                    </a:ext>
                  </a:extLst>
                </a:gridCol>
                <a:gridCol w="4993173">
                  <a:extLst>
                    <a:ext uri="{9D8B030D-6E8A-4147-A177-3AD203B41FA5}">
                      <a16:colId xmlns:a16="http://schemas.microsoft.com/office/drawing/2014/main" val="121190386"/>
                    </a:ext>
                  </a:extLst>
                </a:gridCol>
              </a:tblGrid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26 aug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STAR förevisarmöte. Möte för alla förevisare. Att tänka på i höst. Inga aktiviteter för övriga medlemmar.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29520496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2 sep</a:t>
                      </a:r>
                      <a:br>
                        <a:rPr lang="sv-SE" sz="700">
                          <a:effectLst/>
                        </a:rPr>
                      </a:b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STARtmöte. Vi öppnar säsongen med samtal om höstprogrammet, pratar astronomi och planerar inför hösten. 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4047231138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Lör 7 sep</a:t>
                      </a:r>
                      <a:br>
                        <a:rPr lang="sv-SE" sz="700">
                          <a:effectLst/>
                        </a:rPr>
                      </a:b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Höst-STAR-party 1. Utflykt till Ingarö, Björnöreservatet, med egna bilar eller buss. Ta med egen utrustning. Vi ses vid solnedgången (kl. 19.30).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2567007517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9 sep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Föredrag om kvantfysik av Jakob Hüttner, Sirius. STAR bjuder på fika efteråt.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2370875034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16 sep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Totala solförmörkelsen i Spanien 2026-08-12. Planeringskväll, visst ska vi se den tillsammans?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1086110174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23 sep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Nu är det nya 14"-teleskopet i Saltis på plats! Information och planering för framtiden.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923322598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Lör 28 sep</a:t>
                      </a:r>
                      <a:br>
                        <a:rPr lang="sv-SE" sz="700">
                          <a:effectLst/>
                        </a:rPr>
                      </a:b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Höst-STAR-party 2. Utflykt till Ingarö, Björnöreservatet, med egna bilar eller buss. Ta med egen utrustning. Vi ses vid solnedgången (kl.18.30).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557146387"/>
                  </a:ext>
                </a:extLst>
              </a:tr>
              <a:tr h="571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Sön 29 sep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kl. 17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 dirty="0">
                          <a:effectLst/>
                        </a:rPr>
                        <a:t>Studiebesök på Kvistabergs Observatorium (gratis). Middag efteråt för de som vill (på egen bekostnad) på </a:t>
                      </a:r>
                      <a:r>
                        <a:rPr lang="sv-SE" sz="700" dirty="0" err="1">
                          <a:effectLst/>
                        </a:rPr>
                        <a:t>Brogrillen</a:t>
                      </a:r>
                      <a:r>
                        <a:rPr lang="sv-SE" sz="700" dirty="0">
                          <a:effectLst/>
                        </a:rPr>
                        <a:t>. Träff på Bro järnvägsstation kl. 16.40 för samåkning till observatoriet. Anmälan: ordforande@starastro.org</a:t>
                      </a:r>
                      <a:endParaRPr lang="sv-S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2828619435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30 sep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Utflykt till observatorierna i Saltsjöbaden. Avfärd från Magnethuset kl 19.00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379788532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Lör 5 okt</a:t>
                      </a:r>
                      <a:br>
                        <a:rPr lang="sv-SE" sz="700">
                          <a:effectLst/>
                        </a:rPr>
                      </a:b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Höst-STAR-party 3. Utflykt till Ingarö, Björnöreservatet, med egna bilar eller buss. Ta med egen utrustning. Vi ses vid solnedgången (18.10).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2776297450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7 okt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Föredrag: Den totala solförmörkelsen i april från Mexiko.</a:t>
                      </a:r>
                      <a:br>
                        <a:rPr lang="sv-SE" sz="700">
                          <a:effectLst/>
                        </a:rPr>
                      </a:br>
                      <a:r>
                        <a:rPr lang="sv-SE" sz="700">
                          <a:effectLst/>
                        </a:rPr>
                        <a:t>Föredrag av de 4 från STAR som reste gemensamt. STAR bjuder på fika efteråt.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3477113555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14 okt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Saturnus nära månen. Vi fotograferar med egna kameror genom vårt teleskop i Magnethuset 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1460811433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21 okt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Framställning av STELLA. Gunnar Lövsund demonstrerar hur STELLA blir till. Hur kan du bli delaktig?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2586660451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28 okt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Intressegruppen för astrofotografering. Vi träffas i Magnethuset och utbyter erfarenheter och lär oss av varandra. Övriga medlemmar också välkomna.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3106892520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Lör 2 nov</a:t>
                      </a:r>
                      <a:br>
                        <a:rPr lang="sv-SE" sz="700">
                          <a:effectLst/>
                        </a:rPr>
                      </a:b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Höst-STAR-party 4. Utflykt till Ingarö, Björnöreservatet, med egna bilar eller buss. Ta med egen utrustning. Vi ses vid solnedgången (15.50).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1373132791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4 nov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Program kommer på hemsidan. Öppet för förslag. 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1443722271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11 nov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Bildbehandling av (dina) planetfilmer. Vi träffas och hjälps åt att behandla planetfilmer. Tag med dina bilder på ett usb-minne eller på egen dator.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4036655777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18 nov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Jupiter och månen samt Saturnus. Vi observerar i Magnethusets teleskop.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2362882210"/>
                  </a:ext>
                </a:extLst>
              </a:tr>
              <a:tr h="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25 nov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Intressegruppen för bildbehandling. Vi träffas i Magnethuset och utbyter erfarenheter och lär oss av varandra. Övriga medlemmar också välkomna.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3679511082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Tis 26 nov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Utflykt till observatorierna i Saltsjöbaden. Avfärd från Magnethuset kl. 19.00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3256729129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2 dec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Astrofotokväll. Visa dina bra och dåliga astrobilder. Dator och projektor är tillgängliga.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2297996613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9 dec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Jupiter, månen, Saturnus samt senare Mars. Vi observerar i Magnethusteleskopet.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1251823129"/>
                  </a:ext>
                </a:extLst>
              </a:tr>
              <a:tr h="19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>
                          <a:effectLst/>
                        </a:rPr>
                        <a:t>Mån 16 dec</a:t>
                      </a:r>
                      <a:endParaRPr lang="sv-S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700" dirty="0">
                          <a:effectLst/>
                        </a:rPr>
                        <a:t>Luciafest. Vi träffas i Magnethuset för Luciafika och frågesport.</a:t>
                      </a:r>
                      <a:endParaRPr lang="sv-S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6" marR="5836" marT="5836" marB="5836"/>
                </a:tc>
                <a:extLst>
                  <a:ext uri="{0D108BD9-81ED-4DB2-BD59-A6C34878D82A}">
                    <a16:rowId xmlns:a16="http://schemas.microsoft.com/office/drawing/2014/main" val="16759227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5ED4F23-36D0-7D3E-45C0-AF7D2C1FB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24" y="1625109"/>
            <a:ext cx="13177969" cy="52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0708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A58FFA-B571-A601-FC5B-A84024EC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813"/>
            <a:ext cx="10515600" cy="1325563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Observation Jupiter Saturnus Månen 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mån 18 nov</a:t>
            </a:r>
          </a:p>
        </p:txBody>
      </p:sp>
      <p:pic>
        <p:nvPicPr>
          <p:cNvPr id="5" name="Platshållare för innehåll 4" descr="En bild som visar text, skärmbild, rymden, Yttre rymden&#10;&#10;Automatiskt genererad beskrivning">
            <a:extLst>
              <a:ext uri="{FF2B5EF4-FFF2-40B4-BE49-F238E27FC236}">
                <a16:creationId xmlns:a16="http://schemas.microsoft.com/office/drawing/2014/main" id="{B67F1852-295C-0D9C-8E17-8DFCDBEAC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14" y="1373857"/>
            <a:ext cx="6057899" cy="5320062"/>
          </a:xfrm>
        </p:spPr>
      </p:pic>
      <p:pic>
        <p:nvPicPr>
          <p:cNvPr id="7" name="Bildobjekt 6" descr="En bild som visar cirkel, skärmbild, rymden, Jorden&#10;&#10;Automatiskt genererad beskrivning">
            <a:extLst>
              <a:ext uri="{FF2B5EF4-FFF2-40B4-BE49-F238E27FC236}">
                <a16:creationId xmlns:a16="http://schemas.microsoft.com/office/drawing/2014/main" id="{DDC4CF1F-2CC5-153E-7514-9E4388ED1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1373857"/>
            <a:ext cx="5137286" cy="532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75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1FF6B1-DCEC-B5C1-8AEB-8EB74A13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latin typeface="+mn-lt"/>
              </a:rPr>
              <a:t>Månen nära Mars </a:t>
            </a:r>
            <a:r>
              <a:rPr lang="sv-SE" b="1" dirty="0" err="1">
                <a:latin typeface="+mn-lt"/>
              </a:rPr>
              <a:t>ons</a:t>
            </a:r>
            <a:r>
              <a:rPr lang="sv-SE" b="1" dirty="0">
                <a:latin typeface="+mn-lt"/>
              </a:rPr>
              <a:t> 20 nov</a:t>
            </a:r>
            <a:endParaRPr lang="sv-SE" dirty="0"/>
          </a:p>
        </p:txBody>
      </p:sp>
      <p:pic>
        <p:nvPicPr>
          <p:cNvPr id="5122" name="Picture 2" descr="Månen nära Mars den 20 november 2024 kl. 22:30 sedd från Norrköping&#10;">
            <a:extLst>
              <a:ext uri="{FF2B5EF4-FFF2-40B4-BE49-F238E27FC236}">
                <a16:creationId xmlns:a16="http://schemas.microsoft.com/office/drawing/2014/main" id="{5EC61EA4-EF03-01D3-1B41-2B5258DB04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31" y="1343024"/>
            <a:ext cx="8370912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190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6F8F91-EA6A-96D5-DAD0-F00E1BBB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latin typeface="+mn-lt"/>
              </a:rPr>
              <a:t>Saltsjöbaden-utflykt  </a:t>
            </a:r>
            <a:r>
              <a:rPr lang="sv-SE" b="1" dirty="0" err="1">
                <a:latin typeface="+mn-lt"/>
              </a:rPr>
              <a:t>tis</a:t>
            </a:r>
            <a:r>
              <a:rPr lang="sv-SE" b="1" dirty="0">
                <a:latin typeface="+mn-lt"/>
              </a:rPr>
              <a:t> 26 nov, </a:t>
            </a:r>
            <a:r>
              <a:rPr lang="sv-SE" b="1" dirty="0" err="1">
                <a:latin typeface="+mn-lt"/>
              </a:rPr>
              <a:t>kl</a:t>
            </a:r>
            <a:r>
              <a:rPr lang="sv-SE" b="1" dirty="0">
                <a:latin typeface="+mn-lt"/>
              </a:rPr>
              <a:t> 19</a:t>
            </a:r>
          </a:p>
        </p:txBody>
      </p:sp>
      <p:pic>
        <p:nvPicPr>
          <p:cNvPr id="5" name="Platshållare för innehåll 4" descr="En bild som visar klädsel, teleskop, maskin, ingenjörskonst&#10;&#10;Automatiskt genererad beskrivning">
            <a:extLst>
              <a:ext uri="{FF2B5EF4-FFF2-40B4-BE49-F238E27FC236}">
                <a16:creationId xmlns:a16="http://schemas.microsoft.com/office/drawing/2014/main" id="{4E004AC6-9361-B4D5-7D24-3DC6877DB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1508125"/>
            <a:ext cx="6850592" cy="5137944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4559153-746B-F902-187E-21C511B63F6D}"/>
              </a:ext>
            </a:extLst>
          </p:cNvPr>
          <p:cNvSpPr txBox="1"/>
          <p:nvPr/>
        </p:nvSpPr>
        <p:spPr>
          <a:xfrm>
            <a:off x="457200" y="2260600"/>
            <a:ext cx="2882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/>
              <a:t>Med STAR!</a:t>
            </a:r>
          </a:p>
          <a:p>
            <a:r>
              <a:rPr lang="sv-SE" sz="3600" b="1" dirty="0"/>
              <a:t>Träff i Magnethuset</a:t>
            </a:r>
          </a:p>
          <a:p>
            <a:r>
              <a:rPr lang="sv-SE" sz="3600" b="1" dirty="0" err="1"/>
              <a:t>Kl</a:t>
            </a:r>
            <a:r>
              <a:rPr lang="sv-SE" sz="3600" b="1" dirty="0"/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756256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8741D4-02F6-627F-DDFB-30724D98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3300" y="626608"/>
            <a:ext cx="5105400" cy="973592"/>
          </a:xfrm>
        </p:spPr>
        <p:txBody>
          <a:bodyPr>
            <a:normAutofit fontScale="90000"/>
          </a:bodyPr>
          <a:lstStyle/>
          <a:p>
            <a:r>
              <a:rPr lang="sv-SE" b="1" u="sng" dirty="0"/>
              <a:t>STAR i December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8B38231-49BB-FFC5-34BF-0A914F0D4D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81294FB-91C5-C6C4-0557-106FFA9ED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1" y="2330260"/>
            <a:ext cx="11092918" cy="34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50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5BB5F3-B021-F76F-94A3-592D1A90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rmAutofit fontScale="90000"/>
          </a:bodyPr>
          <a:lstStyle/>
          <a:p>
            <a:pPr algn="ctr"/>
            <a:br>
              <a:rPr lang="sv-SE" dirty="0"/>
            </a:br>
            <a:r>
              <a:rPr lang="sv-SE" dirty="0">
                <a:latin typeface="+mn-lt"/>
              </a:rPr>
              <a:t>Astrofotokväll 2 dec</a:t>
            </a:r>
          </a:p>
        </p:txBody>
      </p:sp>
      <p:pic>
        <p:nvPicPr>
          <p:cNvPr id="5" name="Platshållare för innehåll 4" descr="En bild som visar inomhus, klädsel, person, vägg&#10;&#10;Automatiskt genererad beskrivning">
            <a:extLst>
              <a:ext uri="{FF2B5EF4-FFF2-40B4-BE49-F238E27FC236}">
                <a16:creationId xmlns:a16="http://schemas.microsoft.com/office/drawing/2014/main" id="{7B34B71A-9F62-32C0-E12E-C80857591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98" y="1520825"/>
            <a:ext cx="7594203" cy="5062802"/>
          </a:xfrm>
        </p:spPr>
      </p:pic>
    </p:spTree>
    <p:extLst>
      <p:ext uri="{BB962C8B-B14F-4D97-AF65-F5344CB8AC3E}">
        <p14:creationId xmlns:p14="http://schemas.microsoft.com/office/powerpoint/2010/main" val="3128388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576C6-C984-587F-BDA3-86444A2D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 nära Venus</a:t>
            </a:r>
            <a:br>
              <a:rPr lang="sv-SE" b="1" dirty="0">
                <a:solidFill>
                  <a:srgbClr val="111111"/>
                </a:solidFill>
                <a:effectLst/>
                <a:latin typeface="inherit"/>
              </a:rPr>
            </a:b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4 dec </a:t>
            </a:r>
            <a:r>
              <a:rPr lang="sv-SE" b="1" dirty="0" err="1">
                <a:solidFill>
                  <a:srgbClr val="111111"/>
                </a:solidFill>
                <a:effectLst/>
                <a:latin typeface="inherit"/>
              </a:rPr>
              <a:t>kl</a:t>
            </a: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 15.45</a:t>
            </a:r>
            <a:endParaRPr lang="sv-SE" dirty="0"/>
          </a:p>
        </p:txBody>
      </p:sp>
      <p:pic>
        <p:nvPicPr>
          <p:cNvPr id="7170" name="Picture 2" descr="Månen nära Venus den 4 december 2024 kl. 15:45 sedd från Norrköping&#10;">
            <a:extLst>
              <a:ext uri="{FF2B5EF4-FFF2-40B4-BE49-F238E27FC236}">
                <a16:creationId xmlns:a16="http://schemas.microsoft.com/office/drawing/2014/main" id="{92AF8E29-8329-D1FB-4497-6A194D6E2D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247" y="1690688"/>
            <a:ext cx="7987896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03BE223-F065-415C-1396-3AC8953C19C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månen, Saturnus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9734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576C6-C984-587F-BDA3-86444A2D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 nära Saturnus</a:t>
            </a:r>
            <a:br>
              <a:rPr lang="sv-SE" b="1" dirty="0">
                <a:solidFill>
                  <a:srgbClr val="111111"/>
                </a:solidFill>
                <a:effectLst/>
                <a:latin typeface="inherit"/>
              </a:rPr>
            </a:b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8 dec </a:t>
            </a:r>
            <a:r>
              <a:rPr lang="sv-SE" b="1" dirty="0" err="1">
                <a:solidFill>
                  <a:srgbClr val="111111"/>
                </a:solidFill>
                <a:effectLst/>
                <a:latin typeface="inherit"/>
              </a:rPr>
              <a:t>kl</a:t>
            </a: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 16.30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3BE223-F065-415C-1396-3AC8953C19C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månen, Saturnus 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B6C4CA-9A2F-31B4-C5DE-7B5B22814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218" name="Picture 2" descr="Månen nära Saturnus den 8 december 2024 kl. 16:30 sedd från Norrköping&#10;">
            <a:extLst>
              <a:ext uri="{FF2B5EF4-FFF2-40B4-BE49-F238E27FC236}">
                <a16:creationId xmlns:a16="http://schemas.microsoft.com/office/drawing/2014/main" id="{D32C3D9D-54EB-49E0-0B93-6F020616E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690689"/>
            <a:ext cx="7791450" cy="49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476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384B11-1C44-373D-199E-164415DA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Jupiter, månen, Saturnus samt senare Mars</a:t>
            </a:r>
            <a:br>
              <a:rPr lang="sv-SE" b="1" dirty="0">
                <a:solidFill>
                  <a:srgbClr val="111111"/>
                </a:solidFill>
                <a:effectLst/>
                <a:latin typeface="inherit"/>
              </a:rPr>
            </a:b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 9 dec</a:t>
            </a:r>
            <a:br>
              <a:rPr lang="sv-SE" b="1" dirty="0">
                <a:solidFill>
                  <a:srgbClr val="111111"/>
                </a:solidFill>
                <a:effectLst/>
                <a:latin typeface="inherit"/>
              </a:rPr>
            </a:b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9DF8669-87EC-D17E-77EE-AF0CF3C9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7178" y="1368424"/>
            <a:ext cx="5104166" cy="5299075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D9C962D-723F-FC90-0F6E-9A264861C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1" y="1368424"/>
            <a:ext cx="7072536" cy="53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79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576C6-C984-587F-BDA3-86444A2D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 nära Plejaderna</a:t>
            </a:r>
            <a:br>
              <a:rPr lang="sv-SE" b="1" dirty="0">
                <a:solidFill>
                  <a:srgbClr val="111111"/>
                </a:solidFill>
                <a:effectLst/>
                <a:latin typeface="inherit"/>
              </a:rPr>
            </a:br>
            <a:r>
              <a:rPr lang="sv-SE" b="1" dirty="0" err="1">
                <a:solidFill>
                  <a:srgbClr val="111111"/>
                </a:solidFill>
                <a:effectLst/>
                <a:latin typeface="inherit"/>
              </a:rPr>
              <a:t>fre</a:t>
            </a: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 13 dec </a:t>
            </a:r>
            <a:r>
              <a:rPr lang="sv-SE" b="1" dirty="0" err="1">
                <a:solidFill>
                  <a:srgbClr val="111111"/>
                </a:solidFill>
                <a:effectLst/>
                <a:latin typeface="inherit"/>
              </a:rPr>
              <a:t>kl</a:t>
            </a: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 19.00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3BE223-F065-415C-1396-3AC8953C19C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månen, Saturnus 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F32B9D-F28A-FDC3-2D55-54579FA65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194" name="Picture 2" descr="Månen nära Plejaderna den 13 december 2024 kl. 19:00 sedd från Norrköping&#10;">
            <a:extLst>
              <a:ext uri="{FF2B5EF4-FFF2-40B4-BE49-F238E27FC236}">
                <a16:creationId xmlns:a16="http://schemas.microsoft.com/office/drawing/2014/main" id="{2A537ED8-AE78-9EE5-8A1B-577BC625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690688"/>
            <a:ext cx="7969250" cy="502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667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576C6-C984-587F-BDA3-86444A2D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 nära Plejaderna</a:t>
            </a:r>
            <a:br>
              <a:rPr lang="sv-SE" b="1" dirty="0">
                <a:solidFill>
                  <a:srgbClr val="111111"/>
                </a:solidFill>
                <a:effectLst/>
                <a:latin typeface="inherit"/>
              </a:rPr>
            </a:b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13 dec </a:t>
            </a:r>
            <a:r>
              <a:rPr lang="sv-SE" b="1" dirty="0" err="1">
                <a:solidFill>
                  <a:srgbClr val="111111"/>
                </a:solidFill>
                <a:effectLst/>
                <a:latin typeface="inherit"/>
              </a:rPr>
              <a:t>kl</a:t>
            </a: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 19.00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3BE223-F065-415C-1396-3AC8953C19C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månen, Saturnus 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F32B9D-F28A-FDC3-2D55-54579FA65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266" name="Picture 2" descr="Månen nära Plejaderna den 13 december 2024 kl. 19:00 sedd från Norrköping&#10;">
            <a:extLst>
              <a:ext uri="{FF2B5EF4-FFF2-40B4-BE49-F238E27FC236}">
                <a16:creationId xmlns:a16="http://schemas.microsoft.com/office/drawing/2014/main" id="{4B30EC7C-D95C-9614-87D5-F3F9445F1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587500"/>
            <a:ext cx="51308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3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88"/>
            <a:ext cx="9144000" cy="1198278"/>
          </a:xfrm>
        </p:spPr>
        <p:txBody>
          <a:bodyPr>
            <a:normAutofit/>
          </a:bodyPr>
          <a:lstStyle/>
          <a:p>
            <a:r>
              <a:rPr lang="sv-SE" sz="6600" b="1" u="sng" dirty="0">
                <a:latin typeface="+mn-lt"/>
              </a:rPr>
              <a:t>Planeterna i höst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6437048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576C6-C984-587F-BDA3-86444A2D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 nära Plejaderna</a:t>
            </a:r>
            <a:br>
              <a:rPr lang="sv-SE" b="1" dirty="0">
                <a:solidFill>
                  <a:srgbClr val="111111"/>
                </a:solidFill>
                <a:effectLst/>
                <a:latin typeface="inherit"/>
              </a:rPr>
            </a:b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240826 </a:t>
            </a:r>
            <a:r>
              <a:rPr lang="sv-SE" b="1" dirty="0" err="1">
                <a:solidFill>
                  <a:srgbClr val="111111"/>
                </a:solidFill>
                <a:effectLst/>
                <a:latin typeface="inherit"/>
              </a:rPr>
              <a:t>kl</a:t>
            </a: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 03.55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3BE223-F065-415C-1396-3AC8953C19C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månen, Saturnus </a:t>
            </a:r>
            <a:endParaRPr lang="sv-SE" dirty="0"/>
          </a:p>
        </p:txBody>
      </p:sp>
      <p:pic>
        <p:nvPicPr>
          <p:cNvPr id="6" name="Platshållare för innehåll 5" descr="En bild som visar Himlakropp, rymden, astronomi, Yttre rymden&#10;&#10;Automatiskt genererad beskrivning">
            <a:extLst>
              <a:ext uri="{FF2B5EF4-FFF2-40B4-BE49-F238E27FC236}">
                <a16:creationId xmlns:a16="http://schemas.microsoft.com/office/drawing/2014/main" id="{1A35D30C-7619-76C6-BDBE-52B654609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60" y="1690688"/>
            <a:ext cx="6342080" cy="4975253"/>
          </a:xfrm>
        </p:spPr>
      </p:pic>
    </p:spTree>
    <p:extLst>
      <p:ext uri="{BB962C8B-B14F-4D97-AF65-F5344CB8AC3E}">
        <p14:creationId xmlns:p14="http://schemas.microsoft.com/office/powerpoint/2010/main" val="27879051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576C6-C984-587F-BDA3-86444A2D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 nära Jupiter</a:t>
            </a:r>
            <a:br>
              <a:rPr lang="sv-SE" b="1" dirty="0">
                <a:solidFill>
                  <a:srgbClr val="111111"/>
                </a:solidFill>
                <a:effectLst/>
                <a:latin typeface="inherit"/>
              </a:rPr>
            </a:br>
            <a:r>
              <a:rPr lang="sv-SE" b="1" dirty="0" err="1">
                <a:solidFill>
                  <a:srgbClr val="111111"/>
                </a:solidFill>
                <a:effectLst/>
                <a:latin typeface="inherit"/>
              </a:rPr>
              <a:t>lör</a:t>
            </a: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 14 dec </a:t>
            </a:r>
            <a:r>
              <a:rPr lang="sv-SE" b="1" dirty="0" err="1">
                <a:solidFill>
                  <a:srgbClr val="111111"/>
                </a:solidFill>
                <a:effectLst/>
                <a:latin typeface="inherit"/>
              </a:rPr>
              <a:t>kl</a:t>
            </a: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 19.00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3BE223-F065-415C-1396-3AC8953C19C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månen, Saturnus 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F32B9D-F28A-FDC3-2D55-54579FA65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2290" name="Picture 2" descr="Månen nära Jupiter den 14 december 2024 kl. 19:00 sedd från Norrköping&#10;">
            <a:extLst>
              <a:ext uri="{FF2B5EF4-FFF2-40B4-BE49-F238E27FC236}">
                <a16:creationId xmlns:a16="http://schemas.microsoft.com/office/drawing/2014/main" id="{13E8A8E7-4E75-056E-8483-03FEB1ED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690688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597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D44588-BE0B-C24F-4F8E-1CE2BEA2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pPr algn="ctr"/>
            <a:r>
              <a:rPr lang="sv-SE" b="1" dirty="0">
                <a:latin typeface="+mn-lt"/>
              </a:rPr>
              <a:t>Luciafest mån 16  dec</a:t>
            </a:r>
            <a:br>
              <a:rPr lang="sv-SE" b="1" dirty="0">
                <a:latin typeface="+mn-lt"/>
              </a:rPr>
            </a:br>
            <a:r>
              <a:rPr lang="sv-SE" b="1" dirty="0">
                <a:latin typeface="+mn-lt"/>
              </a:rPr>
              <a:t>terminsavslutning</a:t>
            </a:r>
          </a:p>
        </p:txBody>
      </p:sp>
      <p:pic>
        <p:nvPicPr>
          <p:cNvPr id="7" name="Bildobjekt 6" descr="En bild som visar klädsel, inomhus, person, vägg&#10;&#10;Automatiskt genererad beskrivning">
            <a:extLst>
              <a:ext uri="{FF2B5EF4-FFF2-40B4-BE49-F238E27FC236}">
                <a16:creationId xmlns:a16="http://schemas.microsoft.com/office/drawing/2014/main" id="{F9AF76D8-32D7-AE71-CFA4-45A8D564E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98588"/>
            <a:ext cx="7391003" cy="4927335"/>
          </a:xfrm>
          <a:prstGeom prst="rect">
            <a:avLst/>
          </a:prstGeom>
        </p:spPr>
      </p:pic>
      <p:pic>
        <p:nvPicPr>
          <p:cNvPr id="11" name="Platshållare för innehåll 10" descr="En bild som visar konst, hjärta, text&#10;&#10;Automatiskt genererad beskrivning">
            <a:extLst>
              <a:ext uri="{FF2B5EF4-FFF2-40B4-BE49-F238E27FC236}">
                <a16:creationId xmlns:a16="http://schemas.microsoft.com/office/drawing/2014/main" id="{D47B5A6F-4D76-B03B-92A3-7D5C78681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28" y="4186316"/>
            <a:ext cx="5802971" cy="2306559"/>
          </a:xfrm>
        </p:spPr>
      </p:pic>
    </p:spTree>
    <p:extLst>
      <p:ext uri="{BB962C8B-B14F-4D97-AF65-F5344CB8AC3E}">
        <p14:creationId xmlns:p14="http://schemas.microsoft.com/office/powerpoint/2010/main" val="1633600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572B8E-93A4-8A0B-02F4-EB567F22A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000" y="558799"/>
            <a:ext cx="9144000" cy="1592263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STARs </a:t>
            </a:r>
            <a:r>
              <a:rPr lang="sv-SE" b="1" dirty="0" err="1"/>
              <a:t>facebook</a:t>
            </a:r>
            <a:r>
              <a:rPr lang="sv-SE" b="1" dirty="0"/>
              <a:t>-sida: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0707797-A079-E47C-0E61-568667BE3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766" y="1510245"/>
            <a:ext cx="11260667" cy="2896656"/>
          </a:xfrm>
        </p:spPr>
        <p:txBody>
          <a:bodyPr>
            <a:normAutofit fontScale="55000" lnSpcReduction="20000"/>
          </a:bodyPr>
          <a:lstStyle/>
          <a:p>
            <a:r>
              <a:rPr lang="sv-SE" sz="65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http://www.facebook.com/stockholmsamatorastronomer</a:t>
            </a:r>
            <a:endParaRPr lang="sv-SE" sz="6500" b="1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sz="9600" dirty="0">
              <a:latin typeface="Calibri" panose="020F0502020204030204" pitchFamily="34" charset="0"/>
            </a:endParaRPr>
          </a:p>
          <a:p>
            <a:r>
              <a:rPr lang="sv-SE" sz="9600" dirty="0">
                <a:latin typeface="Calibri" panose="020F0502020204030204" pitchFamily="34" charset="0"/>
              </a:rPr>
              <a:t>Medlemsgrupp, ansök om medlemskap:</a:t>
            </a:r>
          </a:p>
          <a:p>
            <a:r>
              <a:rPr lang="sv-SE" sz="6500" b="1" dirty="0">
                <a:latin typeface="Calibri" panose="020F0502020204030204" pitchFamily="34" charset="0"/>
                <a:hlinkClick r:id="rId3"/>
              </a:rPr>
              <a:t>https://www.facebook.com/groups/2885207424910417</a:t>
            </a:r>
            <a:r>
              <a:rPr lang="sv-SE" sz="96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5" name="Bildobjekt 4" descr="En bild som visar mönster, kvadrat, Symmetri, konst&#10;&#10;Automatiskt genererad beskrivning">
            <a:extLst>
              <a:ext uri="{FF2B5EF4-FFF2-40B4-BE49-F238E27FC236}">
                <a16:creationId xmlns:a16="http://schemas.microsoft.com/office/drawing/2014/main" id="{E054545B-5737-A98D-1946-6733D226B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90" y="4207992"/>
            <a:ext cx="2300709" cy="2300709"/>
          </a:xfrm>
          <a:prstGeom prst="rect">
            <a:avLst/>
          </a:prstGeom>
        </p:spPr>
      </p:pic>
      <p:pic>
        <p:nvPicPr>
          <p:cNvPr id="7" name="Bildobjekt 6" descr="En bild som visar mönster, kvadrat, Symmetri, konst&#10;&#10;Automatiskt genererad beskrivning">
            <a:extLst>
              <a:ext uri="{FF2B5EF4-FFF2-40B4-BE49-F238E27FC236}">
                <a16:creationId xmlns:a16="http://schemas.microsoft.com/office/drawing/2014/main" id="{80CA797D-08B3-473B-248E-939806819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4207992"/>
            <a:ext cx="2300709" cy="23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47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654A11-EEF0-D58E-26CE-1F049B59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78075"/>
          </a:xfrm>
        </p:spPr>
        <p:txBody>
          <a:bodyPr>
            <a:normAutofit/>
          </a:bodyPr>
          <a:lstStyle/>
          <a:p>
            <a:pPr algn="ctr"/>
            <a:r>
              <a:rPr lang="sv-SE" sz="5400" b="1" dirty="0">
                <a:latin typeface="+mn-lt"/>
              </a:rPr>
              <a:t>Digitalt forum diskussioner</a:t>
            </a:r>
            <a:br>
              <a:rPr lang="sv-SE" sz="5400" b="1" dirty="0">
                <a:latin typeface="+mn-lt"/>
              </a:rPr>
            </a:br>
            <a:r>
              <a:rPr lang="sv-SE" sz="5400" b="1" dirty="0">
                <a:latin typeface="+mn-lt"/>
              </a:rPr>
              <a:t>Astrofotografering </a:t>
            </a:r>
            <a:r>
              <a:rPr lang="sv-SE" sz="5400" b="1" dirty="0" err="1">
                <a:latin typeface="+mn-lt"/>
              </a:rPr>
              <a:t>WhatsApp</a:t>
            </a:r>
            <a:endParaRPr lang="sv-SE" sz="5400" b="1" dirty="0">
              <a:latin typeface="+mn-lt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84545F9-BB1B-BA79-C75D-1E11228B0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3200"/>
            <a:ext cx="10515600" cy="355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4800" dirty="0"/>
              <a:t>Sms:a Magnus </a:t>
            </a:r>
            <a:r>
              <a:rPr lang="sv-SE" sz="4800" dirty="0" err="1"/>
              <a:t>Krusberg</a:t>
            </a:r>
            <a:r>
              <a:rPr lang="sv-SE" sz="4800" dirty="0"/>
              <a:t>:</a:t>
            </a:r>
          </a:p>
          <a:p>
            <a:pPr marL="0" indent="0" algn="ctr">
              <a:buNone/>
            </a:pPr>
            <a:r>
              <a:rPr lang="sv-SE" sz="4800" b="1" dirty="0"/>
              <a:t>070-9743970</a:t>
            </a:r>
          </a:p>
          <a:p>
            <a:pPr marL="0" indent="0">
              <a:buNone/>
            </a:pPr>
            <a:endParaRPr lang="sv-SE" sz="4800" b="1" dirty="0"/>
          </a:p>
        </p:txBody>
      </p:sp>
    </p:spTree>
    <p:extLst>
      <p:ext uri="{BB962C8B-B14F-4D97-AF65-F5344CB8AC3E}">
        <p14:creationId xmlns:p14="http://schemas.microsoft.com/office/powerpoint/2010/main" val="26581055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3030"/>
            <a:ext cx="9144000" cy="1198278"/>
          </a:xfrm>
        </p:spPr>
        <p:txBody>
          <a:bodyPr>
            <a:normAutofit/>
          </a:bodyPr>
          <a:lstStyle/>
          <a:p>
            <a:r>
              <a:rPr lang="sv-SE" sz="6600" dirty="0">
                <a:latin typeface="+mn-lt"/>
              </a:rPr>
              <a:t>STARs nyhetsbrev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435" y="2887983"/>
            <a:ext cx="9623461" cy="355391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3200" dirty="0"/>
              <a:t> 1 gång i veckan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3200" dirty="0"/>
              <a:t>Medlemmar och besökare visningar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3200" dirty="0"/>
              <a:t>Vad som händer i STAR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3200" dirty="0"/>
              <a:t>Aktuellt på himlen. Var och när du ska titta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3200" dirty="0"/>
              <a:t>Sådant du kan observera mestadels utan teleskop</a:t>
            </a:r>
          </a:p>
          <a:p>
            <a:pPr algn="l"/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35040220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982" y="0"/>
            <a:ext cx="9144000" cy="1198278"/>
          </a:xfrm>
        </p:spPr>
        <p:txBody>
          <a:bodyPr>
            <a:normAutofit fontScale="90000"/>
          </a:bodyPr>
          <a:lstStyle/>
          <a:p>
            <a:r>
              <a:rPr lang="sv-SE" sz="6600" dirty="0">
                <a:latin typeface="+mn-lt"/>
              </a:rPr>
              <a:t>Exempel STARs nyhetsbrev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0982" y="3049516"/>
            <a:ext cx="9623461" cy="1581275"/>
          </a:xfrm>
        </p:spPr>
        <p:txBody>
          <a:bodyPr>
            <a:normAutofit/>
          </a:bodyPr>
          <a:lstStyle/>
          <a:p>
            <a:r>
              <a:rPr lang="sv-SE" sz="4800" dirty="0"/>
              <a:t> </a:t>
            </a:r>
          </a:p>
        </p:txBody>
      </p:sp>
      <p:pic>
        <p:nvPicPr>
          <p:cNvPr id="5" name="Bildobjekt 4" descr="En bild som visar text, skärmbild, programvara, Operativsystem&#10;&#10;Automatiskt genererad beskrivning">
            <a:extLst>
              <a:ext uri="{FF2B5EF4-FFF2-40B4-BE49-F238E27FC236}">
                <a16:creationId xmlns:a16="http://schemas.microsoft.com/office/drawing/2014/main" id="{D9A669EB-9E2E-E979-B9BC-AB4EDE562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83" y="1043982"/>
            <a:ext cx="6937036" cy="559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47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12" y="90145"/>
            <a:ext cx="9144000" cy="1198278"/>
          </a:xfrm>
        </p:spPr>
        <p:txBody>
          <a:bodyPr>
            <a:normAutofit/>
          </a:bodyPr>
          <a:lstStyle/>
          <a:p>
            <a:r>
              <a:rPr lang="sv-SE" sz="6600" dirty="0">
                <a:latin typeface="+mn-lt"/>
              </a:rPr>
              <a:t>STARs nyhetsbrev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0981" y="1699687"/>
            <a:ext cx="9623461" cy="1581275"/>
          </a:xfrm>
        </p:spPr>
        <p:txBody>
          <a:bodyPr>
            <a:normAutofit/>
          </a:bodyPr>
          <a:lstStyle/>
          <a:p>
            <a:r>
              <a:rPr lang="sv-SE" sz="4000" dirty="0"/>
              <a:t>Maila mig för att få det:</a:t>
            </a:r>
          </a:p>
          <a:p>
            <a:r>
              <a:rPr lang="sv-SE" sz="4800" dirty="0"/>
              <a:t>ordforande@starastro.org</a:t>
            </a:r>
          </a:p>
        </p:txBody>
      </p:sp>
      <p:pic>
        <p:nvPicPr>
          <p:cNvPr id="6" name="Bildobjekt 5" descr="En bild som visar mönster, Symmetri, kvadrat, svart och vit&#10;&#10;Automatiskt genererad beskrivning">
            <a:extLst>
              <a:ext uri="{FF2B5EF4-FFF2-40B4-BE49-F238E27FC236}">
                <a16:creationId xmlns:a16="http://schemas.microsoft.com/office/drawing/2014/main" id="{62357A97-27BA-C4E8-87BC-ED43E522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3187700"/>
            <a:ext cx="33909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70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166"/>
            <a:ext cx="9144000" cy="1198278"/>
          </a:xfrm>
        </p:spPr>
        <p:txBody>
          <a:bodyPr>
            <a:normAutofit fontScale="90000"/>
          </a:bodyPr>
          <a:lstStyle/>
          <a:p>
            <a:r>
              <a:rPr lang="sv-SE" sz="6600" b="1" u="sng" dirty="0">
                <a:latin typeface="+mn-lt"/>
              </a:rPr>
              <a:t>Visningar i höst för</a:t>
            </a:r>
            <a:br>
              <a:rPr lang="sv-SE" sz="6600" b="1" u="sng" dirty="0">
                <a:latin typeface="+mn-lt"/>
              </a:rPr>
            </a:br>
            <a:r>
              <a:rPr lang="sv-SE" sz="6600" b="1" u="sng" dirty="0">
                <a:latin typeface="+mn-lt"/>
              </a:rPr>
              <a:t>allmänheten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	</a:t>
            </a:r>
          </a:p>
        </p:txBody>
      </p:sp>
      <p:pic>
        <p:nvPicPr>
          <p:cNvPr id="5" name="Bildobjekt 4" descr="En bild som visar klädsel, person, Människoansikte, inomhus&#10;&#10;Automatiskt genererad beskrivning">
            <a:extLst>
              <a:ext uri="{FF2B5EF4-FFF2-40B4-BE49-F238E27FC236}">
                <a16:creationId xmlns:a16="http://schemas.microsoft.com/office/drawing/2014/main" id="{82A98FF6-2A45-39A8-75CB-72DB29A5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08" y="2136214"/>
            <a:ext cx="6116546" cy="4587410"/>
          </a:xfrm>
          <a:prstGeom prst="rect">
            <a:avLst/>
          </a:prstGeom>
        </p:spPr>
      </p:pic>
      <p:pic>
        <p:nvPicPr>
          <p:cNvPr id="7" name="Bildobjekt 6" descr="En bild som visar klädsel, person, person, inomhus&#10;&#10;Automatiskt genererad beskrivning">
            <a:extLst>
              <a:ext uri="{FF2B5EF4-FFF2-40B4-BE49-F238E27FC236}">
                <a16:creationId xmlns:a16="http://schemas.microsoft.com/office/drawing/2014/main" id="{96E2EE31-55AE-F077-1F65-4AC15B2F7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55" y="1600200"/>
            <a:ext cx="6828890" cy="512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16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807" y="523983"/>
            <a:ext cx="9144000" cy="1198278"/>
          </a:xfrm>
        </p:spPr>
        <p:txBody>
          <a:bodyPr>
            <a:normAutofit/>
          </a:bodyPr>
          <a:lstStyle/>
          <a:p>
            <a:r>
              <a:rPr lang="sv-SE" sz="6600" dirty="0">
                <a:latin typeface="+mn-lt"/>
              </a:rPr>
              <a:t>Visningar för allmänheten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26067"/>
            <a:ext cx="9144000" cy="3834830"/>
          </a:xfrm>
        </p:spPr>
        <p:txBody>
          <a:bodyPr>
            <a:normAutofit/>
          </a:bodyPr>
          <a:lstStyle/>
          <a:p>
            <a:r>
              <a:rPr lang="sv-SE" sz="3600" dirty="0"/>
              <a:t> 	STAR håller visningar för allmänheten</a:t>
            </a:r>
          </a:p>
          <a:p>
            <a:r>
              <a:rPr lang="sv-SE" sz="3600" dirty="0"/>
              <a:t>Gruppvisningar</a:t>
            </a:r>
          </a:p>
          <a:p>
            <a:r>
              <a:rPr lang="sv-SE" sz="3600" dirty="0"/>
              <a:t>Allmänhetens visningar</a:t>
            </a:r>
          </a:p>
          <a:p>
            <a:endParaRPr lang="sv-SE" sz="3600" dirty="0"/>
          </a:p>
          <a:p>
            <a:r>
              <a:rPr lang="sv-SE" sz="4000" b="1" dirty="0">
                <a:hlinkClick r:id="rId2"/>
              </a:rPr>
              <a:t>www.starastro.org/tisdagsvisningar/</a:t>
            </a:r>
            <a:endParaRPr lang="sv-SE" sz="4000" b="1" dirty="0"/>
          </a:p>
          <a:p>
            <a:endParaRPr lang="sv-SE" sz="2800" dirty="0"/>
          </a:p>
        </p:txBody>
      </p:sp>
      <p:pic>
        <p:nvPicPr>
          <p:cNvPr id="6" name="Bildobjekt 5" descr="En bild som visar mönster, kvadrat, Symmetri, konst&#10;&#10;Automatiskt genererad beskrivning">
            <a:extLst>
              <a:ext uri="{FF2B5EF4-FFF2-40B4-BE49-F238E27FC236}">
                <a16:creationId xmlns:a16="http://schemas.microsoft.com/office/drawing/2014/main" id="{C3750D8F-16A2-D15C-B414-0C6AC8109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226067"/>
            <a:ext cx="3126209" cy="312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1DB777-19D6-DDA6-C265-57AFF608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661"/>
            <a:ext cx="9144000" cy="1198278"/>
          </a:xfrm>
        </p:spPr>
        <p:txBody>
          <a:bodyPr>
            <a:normAutofit/>
          </a:bodyPr>
          <a:lstStyle/>
          <a:p>
            <a:r>
              <a:rPr lang="sv-SE" sz="6600" b="1" dirty="0">
                <a:latin typeface="+mn-lt"/>
              </a:rPr>
              <a:t>Planeterna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1F259F-6EB3-A0A5-4CAE-3786A5819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38939"/>
            <a:ext cx="9144000" cy="4978400"/>
          </a:xfrm>
        </p:spPr>
        <p:txBody>
          <a:bodyPr>
            <a:normAutofit fontScale="40000" lnSpcReduction="20000"/>
          </a:bodyPr>
          <a:lstStyle/>
          <a:p>
            <a:r>
              <a:rPr lang="sv-SE" sz="8000" dirty="0"/>
              <a:t>Du kan se följande med blotta ögonen:</a:t>
            </a:r>
          </a:p>
          <a:p>
            <a:r>
              <a:rPr lang="sv-SE" sz="8000" b="1" dirty="0"/>
              <a:t>Merkurius</a:t>
            </a:r>
          </a:p>
          <a:p>
            <a:r>
              <a:rPr lang="sv-SE" sz="8000" b="1" dirty="0"/>
              <a:t>Venus</a:t>
            </a:r>
          </a:p>
          <a:p>
            <a:r>
              <a:rPr lang="sv-SE" sz="8000" b="1" dirty="0"/>
              <a:t>Mars</a:t>
            </a:r>
          </a:p>
          <a:p>
            <a:r>
              <a:rPr lang="sv-SE" sz="8000" b="1" dirty="0"/>
              <a:t>Jupiter</a:t>
            </a:r>
          </a:p>
          <a:p>
            <a:r>
              <a:rPr lang="sv-SE" sz="8000" b="1" dirty="0"/>
              <a:t>Saturnus</a:t>
            </a:r>
          </a:p>
          <a:p>
            <a:endParaRPr lang="sv-SE" sz="8000" b="1" dirty="0"/>
          </a:p>
          <a:p>
            <a:r>
              <a:rPr lang="sv-SE" sz="8000" dirty="0"/>
              <a:t>Veta vilket håll titta och när</a:t>
            </a:r>
          </a:p>
          <a:p>
            <a:r>
              <a:rPr lang="sv-SE" sz="8000" dirty="0"/>
              <a:t>Ljus prick</a:t>
            </a:r>
          </a:p>
          <a:p>
            <a:r>
              <a:rPr lang="sv-SE" sz="8000" dirty="0"/>
              <a:t>Oftast ljusstarkare än någon stjärna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25124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D7492D-6503-1E13-25C4-C6333B883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725"/>
            <a:ext cx="10515600" cy="2543175"/>
          </a:xfrm>
        </p:spPr>
        <p:txBody>
          <a:bodyPr>
            <a:normAutofit/>
          </a:bodyPr>
          <a:lstStyle/>
          <a:p>
            <a:pPr algn="ctr"/>
            <a:r>
              <a:rPr lang="sv-SE" sz="8000" b="1" dirty="0">
                <a:latin typeface="+mn-lt"/>
              </a:rPr>
              <a:t>STARs bibliotek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7920A8-DE88-B3B0-1233-CB730B7D8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72264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F0DE76-8E85-A50D-A817-8F19B69D2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036" y="3624943"/>
            <a:ext cx="10090621" cy="2835511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Hela presentationen</a:t>
            </a:r>
            <a:br>
              <a:rPr lang="sv-SE" b="1" dirty="0"/>
            </a:br>
            <a:r>
              <a:rPr lang="sv-SE" b="1" dirty="0"/>
              <a:t>kommer finnas här:</a:t>
            </a:r>
            <a:br>
              <a:rPr lang="sv-SE" dirty="0"/>
            </a:br>
            <a:br>
              <a:rPr lang="sv-SE" dirty="0"/>
            </a:br>
            <a:r>
              <a:rPr lang="sv-SE" b="1" dirty="0">
                <a:hlinkClick r:id="rId2"/>
              </a:rPr>
              <a:t>https://www.starastro.org/foredrag/</a:t>
            </a:r>
            <a:br>
              <a:rPr lang="sv-SE" b="1" dirty="0"/>
            </a:b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4044C3-0E11-E1DF-8A77-B47100AE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57" y="1671174"/>
            <a:ext cx="2666999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20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576C6-C984-587F-BDA3-86444A2D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Tack till André </a:t>
            </a:r>
            <a:r>
              <a:rPr lang="sv-SE" b="1" dirty="0" err="1">
                <a:solidFill>
                  <a:srgbClr val="111111"/>
                </a:solidFill>
                <a:effectLst/>
                <a:latin typeface="inherit"/>
              </a:rPr>
              <a:t>Franke</a:t>
            </a:r>
            <a:br>
              <a:rPr lang="sv-SE" b="1" dirty="0">
                <a:solidFill>
                  <a:srgbClr val="111111"/>
                </a:solidFill>
                <a:effectLst/>
                <a:latin typeface="inherit"/>
              </a:rPr>
            </a:br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för grafiken på astroinfo.se!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3BE223-F065-415C-1396-3AC8953C19C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månen, Saturnus 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F32B9D-F28A-FDC3-2D55-54579FA65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26321FF-214D-2111-4B70-0977F676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51" y="2099694"/>
            <a:ext cx="9659698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20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576C6-C984-587F-BDA3-86444A2D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rgbClr val="111111"/>
                </a:solidFill>
                <a:effectLst/>
                <a:latin typeface="inherit"/>
              </a:rPr>
              <a:t>astroinfo.se i september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3BE223-F065-415C-1396-3AC8953C19C1}"/>
              </a:ext>
            </a:extLst>
          </p:cNvPr>
          <p:cNvSpPr txBox="1"/>
          <p:nvPr/>
        </p:nvSpPr>
        <p:spPr>
          <a:xfrm>
            <a:off x="1308100" y="1709222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600" b="1" dirty="0">
                <a:solidFill>
                  <a:srgbClr val="111111"/>
                </a:solidFill>
                <a:effectLst/>
                <a:latin typeface="inherit"/>
              </a:rPr>
              <a:t>Asteroider</a:t>
            </a:r>
          </a:p>
          <a:p>
            <a:r>
              <a:rPr lang="sv-SE" sz="3600" b="1" dirty="0">
                <a:solidFill>
                  <a:srgbClr val="111111"/>
                </a:solidFill>
                <a:latin typeface="inherit"/>
              </a:rPr>
              <a:t>Kometer</a:t>
            </a:r>
          </a:p>
          <a:p>
            <a:r>
              <a:rPr lang="sv-SE" sz="3600" b="1" dirty="0">
                <a:solidFill>
                  <a:srgbClr val="111111"/>
                </a:solidFill>
                <a:latin typeface="inherit"/>
              </a:rPr>
              <a:t>Meteorer</a:t>
            </a:r>
          </a:p>
          <a:p>
            <a:r>
              <a:rPr lang="sv-SE" sz="3600" b="1" dirty="0">
                <a:solidFill>
                  <a:srgbClr val="111111"/>
                </a:solidFill>
                <a:latin typeface="inherit"/>
              </a:rPr>
              <a:t>ISS</a:t>
            </a:r>
          </a:p>
          <a:p>
            <a:r>
              <a:rPr lang="sv-SE" sz="3600" b="1" dirty="0">
                <a:solidFill>
                  <a:srgbClr val="111111"/>
                </a:solidFill>
                <a:latin typeface="inherit"/>
              </a:rPr>
              <a:t>Stora röda fläcken</a:t>
            </a:r>
          </a:p>
          <a:p>
            <a:r>
              <a:rPr lang="sv-SE" sz="3600" b="1" dirty="0">
                <a:solidFill>
                  <a:srgbClr val="111111"/>
                </a:solidFill>
                <a:latin typeface="inherit"/>
              </a:rPr>
              <a:t>Månen</a:t>
            </a:r>
          </a:p>
          <a:p>
            <a:r>
              <a:rPr lang="sv-SE" sz="3600" b="1" dirty="0">
                <a:solidFill>
                  <a:srgbClr val="111111"/>
                </a:solidFill>
                <a:latin typeface="inherit"/>
              </a:rPr>
              <a:t>Planeterna</a:t>
            </a:r>
          </a:p>
          <a:p>
            <a:r>
              <a:rPr lang="sv-SE" sz="3600" b="1" dirty="0">
                <a:solidFill>
                  <a:srgbClr val="111111"/>
                </a:solidFill>
                <a:latin typeface="inherit"/>
              </a:rPr>
              <a:t>Variabler</a:t>
            </a:r>
            <a:endParaRPr lang="sv-SE" sz="3600" dirty="0"/>
          </a:p>
        </p:txBody>
      </p:sp>
      <p:pic>
        <p:nvPicPr>
          <p:cNvPr id="7" name="Platshållare för innehåll 6" descr="En bild som visar mönster, kvadrat, Symmetri, konst&#10;&#10;Automatiskt genererad beskrivning">
            <a:extLst>
              <a:ext uri="{FF2B5EF4-FFF2-40B4-BE49-F238E27FC236}">
                <a16:creationId xmlns:a16="http://schemas.microsoft.com/office/drawing/2014/main" id="{75732049-7D4C-E2FB-C6A0-1998E77BA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31" y="1709222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8438801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BFDE54-FC76-1A31-29F8-5907EDFB6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0372" y="236762"/>
            <a:ext cx="3533058" cy="989630"/>
          </a:xfrm>
        </p:spPr>
        <p:txBody>
          <a:bodyPr>
            <a:normAutofit/>
          </a:bodyPr>
          <a:lstStyle/>
          <a:p>
            <a:r>
              <a:rPr lang="sv-SE" b="1" dirty="0"/>
              <a:t>QR-koder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77B6671-41C2-7A32-CA5B-44076D338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280" y="3429000"/>
            <a:ext cx="3004457" cy="729344"/>
          </a:xfrm>
        </p:spPr>
        <p:txBody>
          <a:bodyPr>
            <a:normAutofit/>
          </a:bodyPr>
          <a:lstStyle/>
          <a:p>
            <a:r>
              <a:rPr lang="sv-SE" sz="2000" b="1" dirty="0"/>
              <a:t>STAR</a:t>
            </a:r>
            <a:r>
              <a:rPr lang="sv-SE" sz="4000" b="1" dirty="0"/>
              <a:t> </a:t>
            </a:r>
            <a:r>
              <a:rPr lang="sv-SE" sz="2000" b="1" dirty="0"/>
              <a:t>Nyhetsbrev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E8382C7-8D10-8F8B-9138-ACCE8AC83132}"/>
              </a:ext>
            </a:extLst>
          </p:cNvPr>
          <p:cNvSpPr txBox="1"/>
          <p:nvPr/>
        </p:nvSpPr>
        <p:spPr>
          <a:xfrm>
            <a:off x="3459499" y="3562326"/>
            <a:ext cx="22533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/>
              <a:t>STAR FB-grupp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C0911C4-CE92-B88A-4038-490CA3FE998B}"/>
              </a:ext>
            </a:extLst>
          </p:cNvPr>
          <p:cNvSpPr txBox="1"/>
          <p:nvPr/>
        </p:nvSpPr>
        <p:spPr>
          <a:xfrm>
            <a:off x="6272808" y="3598678"/>
            <a:ext cx="26198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200" b="1" dirty="0"/>
              <a:t>Denna presentation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A7C19CE4-71E7-5448-261E-99754E4E048F}"/>
              </a:ext>
            </a:extLst>
          </p:cNvPr>
          <p:cNvSpPr txBox="1"/>
          <p:nvPr/>
        </p:nvSpPr>
        <p:spPr>
          <a:xfrm>
            <a:off x="8892686" y="3618276"/>
            <a:ext cx="2287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dirty="0"/>
              <a:t>Tisdagsvisningar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A7C037C-F2AD-3349-DF6F-3ADA33005228}"/>
              </a:ext>
            </a:extLst>
          </p:cNvPr>
          <p:cNvSpPr txBox="1"/>
          <p:nvPr/>
        </p:nvSpPr>
        <p:spPr>
          <a:xfrm>
            <a:off x="1533022" y="6396831"/>
            <a:ext cx="456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ADoN</a:t>
            </a:r>
            <a:r>
              <a:rPr lang="sv-SE" b="1" dirty="0"/>
              <a:t> 		STARs höstprogram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2D2128C-E45A-592B-C2DC-0AF1DFD5D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98" y="1403613"/>
            <a:ext cx="2214663" cy="2214663"/>
          </a:xfrm>
          <a:prstGeom prst="rect">
            <a:avLst/>
          </a:prstGeom>
        </p:spPr>
      </p:pic>
      <p:pic>
        <p:nvPicPr>
          <p:cNvPr id="11" name="Bildobjekt 10" descr="En bild som visar mönster, kvadrat, Symmetri, konst&#10;&#10;Automatiskt genererad beskrivning">
            <a:extLst>
              <a:ext uri="{FF2B5EF4-FFF2-40B4-BE49-F238E27FC236}">
                <a16:creationId xmlns:a16="http://schemas.microsoft.com/office/drawing/2014/main" id="{CF21ACA7-9F55-2507-8C86-8DC8B85EF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04" y="1403614"/>
            <a:ext cx="2041250" cy="2041250"/>
          </a:xfrm>
          <a:prstGeom prst="rect">
            <a:avLst/>
          </a:prstGeom>
        </p:spPr>
      </p:pic>
      <p:pic>
        <p:nvPicPr>
          <p:cNvPr id="13" name="Bildobjekt 12" descr="En bild som visar mönster, kvadrat, Symmetri, konst&#10;&#10;Automatiskt genererad beskrivning">
            <a:extLst>
              <a:ext uri="{FF2B5EF4-FFF2-40B4-BE49-F238E27FC236}">
                <a16:creationId xmlns:a16="http://schemas.microsoft.com/office/drawing/2014/main" id="{341200B0-6035-910E-77ED-6C0A49F3F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29" y="1395217"/>
            <a:ext cx="2167109" cy="2167109"/>
          </a:xfrm>
          <a:prstGeom prst="rect">
            <a:avLst/>
          </a:prstGeom>
        </p:spPr>
      </p:pic>
      <p:pic>
        <p:nvPicPr>
          <p:cNvPr id="16" name="Bildobjekt 15" descr="En bild som visar mönster, Symmetri, kvadrat, konst&#10;&#10;Automatiskt genererad beskrivning">
            <a:extLst>
              <a:ext uri="{FF2B5EF4-FFF2-40B4-BE49-F238E27FC236}">
                <a16:creationId xmlns:a16="http://schemas.microsoft.com/office/drawing/2014/main" id="{BC719D58-F7B6-0226-EFAF-41A7E0619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9" y="4205885"/>
            <a:ext cx="2173709" cy="2173709"/>
          </a:xfrm>
          <a:prstGeom prst="rect">
            <a:avLst/>
          </a:prstGeom>
        </p:spPr>
      </p:pic>
      <p:pic>
        <p:nvPicPr>
          <p:cNvPr id="24" name="Bildobjekt 23" descr="En bild som visar mönster, kvadrat, Symmetri, konst&#10;&#10;Automatiskt genererad beskrivning">
            <a:extLst>
              <a:ext uri="{FF2B5EF4-FFF2-40B4-BE49-F238E27FC236}">
                <a16:creationId xmlns:a16="http://schemas.microsoft.com/office/drawing/2014/main" id="{143445B8-B5B8-81E0-FFD5-634F1DAFE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6" y="4205885"/>
            <a:ext cx="2173708" cy="2173708"/>
          </a:xfrm>
          <a:prstGeom prst="rect">
            <a:avLst/>
          </a:prstGeom>
        </p:spPr>
      </p:pic>
      <p:pic>
        <p:nvPicPr>
          <p:cNvPr id="26" name="Bildobjekt 25" descr="En bild som visar mönster, kvadrat, Symmetri, design&#10;&#10;Automatiskt genererad beskrivning">
            <a:extLst>
              <a:ext uri="{FF2B5EF4-FFF2-40B4-BE49-F238E27FC236}">
                <a16:creationId xmlns:a16="http://schemas.microsoft.com/office/drawing/2014/main" id="{F57FC022-4EA6-485F-CFCD-2D0644CB83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98" y="4183379"/>
            <a:ext cx="2229238" cy="2229238"/>
          </a:xfrm>
          <a:prstGeom prst="rect">
            <a:avLst/>
          </a:prstGeom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3EE7E1A8-8C1A-BF6E-E392-1D967B398228}"/>
              </a:ext>
            </a:extLst>
          </p:cNvPr>
          <p:cNvSpPr txBox="1"/>
          <p:nvPr/>
        </p:nvSpPr>
        <p:spPr>
          <a:xfrm>
            <a:off x="6470786" y="6375017"/>
            <a:ext cx="436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Astroinfo.se		Astroinfo </a:t>
            </a:r>
            <a:r>
              <a:rPr lang="sv-SE" b="1" dirty="0" err="1"/>
              <a:t>Sept</a:t>
            </a:r>
            <a:endParaRPr lang="sv-SE" b="1" dirty="0"/>
          </a:p>
        </p:txBody>
      </p:sp>
      <p:pic>
        <p:nvPicPr>
          <p:cNvPr id="29" name="Bildobjekt 28" descr="En bild som visar mönster, kvadrat, Symmetri, konst&#10;&#10;Automatiskt genererad beskrivning">
            <a:extLst>
              <a:ext uri="{FF2B5EF4-FFF2-40B4-BE49-F238E27FC236}">
                <a16:creationId xmlns:a16="http://schemas.microsoft.com/office/drawing/2014/main" id="{B61C8FFD-2209-36E3-7DE4-A238C9421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04" y="4183379"/>
            <a:ext cx="2229238" cy="2229238"/>
          </a:xfrm>
          <a:prstGeom prst="rect">
            <a:avLst/>
          </a:prstGeom>
        </p:spPr>
      </p:pic>
      <p:pic>
        <p:nvPicPr>
          <p:cNvPr id="30" name="Bildobjekt 29" descr="En bild som visar mönster, Symmetri, kvadrat, svart och vit&#10;&#10;Automatiskt genererad beskrivning">
            <a:extLst>
              <a:ext uri="{FF2B5EF4-FFF2-40B4-BE49-F238E27FC236}">
                <a16:creationId xmlns:a16="http://schemas.microsoft.com/office/drawing/2014/main" id="{66D68087-6D05-42FE-D86B-4A20D3CEA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74" y="1415028"/>
            <a:ext cx="2167109" cy="216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8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53955-38A6-B732-8847-D9DB965D7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1515" y="2427216"/>
            <a:ext cx="3570514" cy="1001784"/>
          </a:xfrm>
        </p:spPr>
        <p:txBody>
          <a:bodyPr>
            <a:normAutofit fontScale="90000"/>
          </a:bodyPr>
          <a:lstStyle/>
          <a:p>
            <a:r>
              <a:rPr lang="sv-SE" dirty="0">
                <a:latin typeface="+mn-lt"/>
              </a:rPr>
              <a:t>Merkurius</a:t>
            </a:r>
            <a:br>
              <a:rPr lang="sv-SE" dirty="0">
                <a:latin typeface="+mn-lt"/>
              </a:rPr>
            </a:br>
            <a:br>
              <a:rPr lang="sv-SE" dirty="0">
                <a:latin typeface="+mn-lt"/>
              </a:rPr>
            </a:br>
            <a:r>
              <a:rPr lang="sv-SE" sz="4900" dirty="0" err="1">
                <a:latin typeface="+mn-lt"/>
              </a:rPr>
              <a:t>Sept:Morgon</a:t>
            </a:r>
            <a:br>
              <a:rPr lang="sv-SE" sz="4900" dirty="0">
                <a:latin typeface="+mn-lt"/>
              </a:rPr>
            </a:br>
            <a:r>
              <a:rPr lang="sv-SE" sz="4900" dirty="0">
                <a:latin typeface="+mn-lt"/>
              </a:rPr>
              <a:t>Dec: Morgon</a:t>
            </a:r>
            <a:endParaRPr lang="sv-SE" dirty="0">
              <a:latin typeface="+mn-lt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D8D9B85-1640-8F9D-FA7F-CFFDA1961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1516"/>
            <a:ext cx="9144000" cy="1655762"/>
          </a:xfrm>
        </p:spPr>
        <p:txBody>
          <a:bodyPr/>
          <a:lstStyle/>
          <a:p>
            <a:endParaRPr lang="sv-SE"/>
          </a:p>
        </p:txBody>
      </p:sp>
      <p:pic>
        <p:nvPicPr>
          <p:cNvPr id="6" name="Bildobjekt 5" descr="En bild som visar skärmbild, text&#10;&#10;Automatiskt genererad beskrivning">
            <a:extLst>
              <a:ext uri="{FF2B5EF4-FFF2-40B4-BE49-F238E27FC236}">
                <a16:creationId xmlns:a16="http://schemas.microsoft.com/office/drawing/2014/main" id="{2A42F219-63D2-C7B9-AEB8-E4186A92F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213864"/>
            <a:ext cx="8573696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00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BCEF5B-3017-8086-DB0E-4512577A1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030"/>
            <a:ext cx="9144000" cy="965773"/>
          </a:xfrm>
        </p:spPr>
        <p:txBody>
          <a:bodyPr/>
          <a:lstStyle/>
          <a:p>
            <a:r>
              <a:rPr lang="sv-SE" b="1" dirty="0"/>
              <a:t>Merkurius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E0890E7-3AD6-28E7-F639-7D6C26960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 descr="En bild som visar text, skärmbild, solnedgång, kabel&#10;&#10;Automatiskt genererad beskrivning">
            <a:extLst>
              <a:ext uri="{FF2B5EF4-FFF2-40B4-BE49-F238E27FC236}">
                <a16:creationId xmlns:a16="http://schemas.microsoft.com/office/drawing/2014/main" id="{9B069369-9D7F-EA2C-BC0F-9DD15054E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74" y="1366465"/>
            <a:ext cx="7686651" cy="560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78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53955-38A6-B732-8847-D9DB965D7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371" y="1050619"/>
            <a:ext cx="2373086" cy="1064714"/>
          </a:xfrm>
        </p:spPr>
        <p:txBody>
          <a:bodyPr/>
          <a:lstStyle/>
          <a:p>
            <a:r>
              <a:rPr lang="sv-SE" dirty="0">
                <a:latin typeface="+mn-lt"/>
              </a:rPr>
              <a:t>Venus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D8D9B85-1640-8F9D-FA7F-CFFDA1961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1516"/>
            <a:ext cx="9144000" cy="1655762"/>
          </a:xfr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A25889E-2F4E-1E84-57B2-F9E4871D2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33" y="213864"/>
            <a:ext cx="8573696" cy="6430272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7E2B7882-DC5F-D903-24F1-2F449EF33109}"/>
              </a:ext>
            </a:extLst>
          </p:cNvPr>
          <p:cNvSpPr txBox="1"/>
          <p:nvPr/>
        </p:nvSpPr>
        <p:spPr>
          <a:xfrm>
            <a:off x="250371" y="2782669"/>
            <a:ext cx="2460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/>
              <a:t>nov + dec: kväll</a:t>
            </a:r>
          </a:p>
        </p:txBody>
      </p:sp>
    </p:spTree>
    <p:extLst>
      <p:ext uri="{BB962C8B-B14F-4D97-AF65-F5344CB8AC3E}">
        <p14:creationId xmlns:p14="http://schemas.microsoft.com/office/powerpoint/2010/main" val="3997827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10026</TotalTime>
  <Words>1276</Words>
  <Application>Microsoft Office PowerPoint</Application>
  <PresentationFormat>Bredbild</PresentationFormat>
  <Paragraphs>203</Paragraphs>
  <Slides>64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inherit</vt:lpstr>
      <vt:lpstr>Office-tema</vt:lpstr>
      <vt:lpstr>Startmöte 240902 </vt:lpstr>
      <vt:lpstr>Vad vi ska prata om</vt:lpstr>
      <vt:lpstr> STARs program för hösten Planeterna i höst Månad för månad Facebook WhatsApp Nyhetsbrev 1 gång i veckan Visningar allmänheten Grupper Öppet Hus Biblioteket QR-koder</vt:lpstr>
      <vt:lpstr> </vt:lpstr>
      <vt:lpstr>Planeterna i höst</vt:lpstr>
      <vt:lpstr>Planeterna</vt:lpstr>
      <vt:lpstr>Merkurius  Sept:Morgon Dec: Morgon</vt:lpstr>
      <vt:lpstr>Merkurius</vt:lpstr>
      <vt:lpstr>Venus</vt:lpstr>
      <vt:lpstr>Mars</vt:lpstr>
      <vt:lpstr>Jupiter</vt:lpstr>
      <vt:lpstr>Saturnus</vt:lpstr>
      <vt:lpstr>Månad för månad</vt:lpstr>
      <vt:lpstr>September</vt:lpstr>
      <vt:lpstr>STAR i september</vt:lpstr>
      <vt:lpstr>STAR-party lör 7 sept</vt:lpstr>
      <vt:lpstr>STAR-party lör 7 sept  (19.30) lör 28 sept  (18.30)  Björkviks brygga</vt:lpstr>
      <vt:lpstr>STAR-Party 7 och 28 sept</vt:lpstr>
      <vt:lpstr>Total solförmörkelse 260812  planering 16 sept</vt:lpstr>
      <vt:lpstr>Total solförmörkelse 260812</vt:lpstr>
      <vt:lpstr>Höstdagjämning 22 sept</vt:lpstr>
      <vt:lpstr>Mån 23 sept Nya teleskopet i Saltis på plats! Henrik, observatoriechef, berättar</vt:lpstr>
      <vt:lpstr>Månen nära Jupiter 23 september kl 23.55</vt:lpstr>
      <vt:lpstr>Studiebesök Kvistabergs Observatorium sön 240929 kl 17 Träff Bro Station kl 16.40</vt:lpstr>
      <vt:lpstr>STAR i Oktober</vt:lpstr>
      <vt:lpstr>Ringformig solförmörkelse tis. 2 oktober ej synlig från Sverige</vt:lpstr>
      <vt:lpstr>Ringformig solförmörkelse tis. 2 oktober ej synlig från Sverige</vt:lpstr>
      <vt:lpstr>Föredrag mån 7 okt Den totala solförmökelsen 240408 från Mexiko</vt:lpstr>
      <vt:lpstr>-  Solförmörkelsen från Mexiko 2 -  Saturnus nära månen 14 okt kl 21    Fotografering med egna kameror</vt:lpstr>
      <vt:lpstr>ADoN, Astronomins Dag och Natt  lör 19 okt</vt:lpstr>
      <vt:lpstr>STELLA blir till  mån 21 okt</vt:lpstr>
      <vt:lpstr>Orioniderna mån 21 okt</vt:lpstr>
      <vt:lpstr>Intressegruppen för astrofoto  mån 28 okt</vt:lpstr>
      <vt:lpstr>STAR i november</vt:lpstr>
      <vt:lpstr>STAR-party på Ingarö</vt:lpstr>
      <vt:lpstr>Saturnus nära månen sön 10 nov</vt:lpstr>
      <vt:lpstr>Bildbehandling planetfilmer mån 11 nov</vt:lpstr>
      <vt:lpstr>Jupiter nära månen sön 17 november</vt:lpstr>
      <vt:lpstr>Leoniderna 17 november sen natt/morgon (sön morgon)</vt:lpstr>
      <vt:lpstr>Observation Jupiter Saturnus Månen  mån 18 nov</vt:lpstr>
      <vt:lpstr>Månen nära Mars ons 20 nov</vt:lpstr>
      <vt:lpstr>Saltsjöbaden-utflykt  tis 26 nov, kl 19</vt:lpstr>
      <vt:lpstr>STAR i December</vt:lpstr>
      <vt:lpstr> Astrofotokväll 2 dec</vt:lpstr>
      <vt:lpstr>Månen nära Venus 4 dec kl 15.45</vt:lpstr>
      <vt:lpstr>Månen nära Saturnus 8 dec kl 16.30</vt:lpstr>
      <vt:lpstr>Jupiter, månen, Saturnus samt senare Mars mån 9 dec </vt:lpstr>
      <vt:lpstr>Månen nära Plejaderna fre 13 dec kl 19.00</vt:lpstr>
      <vt:lpstr>Månen nära Plejaderna 13 dec kl 19.00</vt:lpstr>
      <vt:lpstr>Månen nära Plejaderna 240826 kl 03.55</vt:lpstr>
      <vt:lpstr>Månen nära Jupiter lör 14 dec kl 19.00</vt:lpstr>
      <vt:lpstr>Luciafest mån 16  dec terminsavslutning</vt:lpstr>
      <vt:lpstr>STARs facebook-sida: </vt:lpstr>
      <vt:lpstr>Digitalt forum diskussioner Astrofotografering WhatsApp</vt:lpstr>
      <vt:lpstr>STARs nyhetsbrev</vt:lpstr>
      <vt:lpstr>Exempel STARs nyhetsbrev</vt:lpstr>
      <vt:lpstr>STARs nyhetsbrev</vt:lpstr>
      <vt:lpstr>Visningar i höst för allmänheten</vt:lpstr>
      <vt:lpstr>Visningar för allmänheten</vt:lpstr>
      <vt:lpstr>STARs bibliotek</vt:lpstr>
      <vt:lpstr>Hela presentationen kommer finnas här:  https://www.starastro.org/foredrag/ </vt:lpstr>
      <vt:lpstr>Tack till André Franke för grafiken på astroinfo.se!</vt:lpstr>
      <vt:lpstr>astroinfo.se i september</vt:lpstr>
      <vt:lpstr>QR-koder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Startmöte 230116</dc:title>
  <dc:creator>Katarina Art</dc:creator>
  <cp:lastModifiedBy>Katarina Art</cp:lastModifiedBy>
  <cp:revision>191</cp:revision>
  <cp:lastPrinted>2023-09-04T00:45:09Z</cp:lastPrinted>
  <dcterms:created xsi:type="dcterms:W3CDTF">2023-01-16T07:56:06Z</dcterms:created>
  <dcterms:modified xsi:type="dcterms:W3CDTF">2024-09-03T11:43:10Z</dcterms:modified>
</cp:coreProperties>
</file>