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7"/>
  </p:notesMasterIdLst>
  <p:sldIdLst>
    <p:sldId id="256" r:id="rId2"/>
    <p:sldId id="388" r:id="rId3"/>
    <p:sldId id="278" r:id="rId4"/>
    <p:sldId id="306" r:id="rId5"/>
    <p:sldId id="280" r:id="rId6"/>
    <p:sldId id="352" r:id="rId7"/>
    <p:sldId id="353" r:id="rId8"/>
    <p:sldId id="377" r:id="rId9"/>
    <p:sldId id="378" r:id="rId10"/>
    <p:sldId id="379" r:id="rId11"/>
    <p:sldId id="382" r:id="rId12"/>
    <p:sldId id="383" r:id="rId13"/>
    <p:sldId id="384" r:id="rId14"/>
    <p:sldId id="385" r:id="rId15"/>
    <p:sldId id="358" r:id="rId16"/>
    <p:sldId id="359" r:id="rId17"/>
    <p:sldId id="360" r:id="rId18"/>
    <p:sldId id="361" r:id="rId19"/>
    <p:sldId id="362" r:id="rId20"/>
    <p:sldId id="386" r:id="rId21"/>
    <p:sldId id="387" r:id="rId22"/>
    <p:sldId id="380" r:id="rId23"/>
    <p:sldId id="381" r:id="rId24"/>
    <p:sldId id="332" r:id="rId25"/>
    <p:sldId id="36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ugene Sawyerr" initials="E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282" autoAdjust="0"/>
    <p:restoredTop sz="99353" autoAdjust="0"/>
  </p:normalViewPr>
  <p:slideViewPr>
    <p:cSldViewPr>
      <p:cViewPr>
        <p:scale>
          <a:sx n="70" d="100"/>
          <a:sy n="70" d="100"/>
        </p:scale>
        <p:origin x="-1014" y="-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383D23-468E-4E69-B65D-7D4BB506B20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DA02B1-F41D-41BE-9D53-8EB2073F160F}">
      <dgm:prSet phldrT="[Text]" custT="1"/>
      <dgm:spPr/>
      <dgm:t>
        <a:bodyPr/>
        <a:lstStyle/>
        <a:p>
          <a:r>
            <a:rPr lang="en-US" sz="2000" b="1">
              <a:solidFill>
                <a:srgbClr val="FFFF00"/>
              </a:solidFill>
            </a:rPr>
            <a:t>1</a:t>
          </a:r>
        </a:p>
      </dgm:t>
    </dgm:pt>
    <dgm:pt modelId="{31B29607-1B8E-4EFF-BBF4-B67E11AF938D}" type="parTrans" cxnId="{FF2FAC2D-DCB1-407C-9627-607FC2DA57E6}">
      <dgm:prSet/>
      <dgm:spPr/>
      <dgm:t>
        <a:bodyPr/>
        <a:lstStyle/>
        <a:p>
          <a:endParaRPr lang="en-US"/>
        </a:p>
      </dgm:t>
    </dgm:pt>
    <dgm:pt modelId="{893EF99B-4E36-453D-98CC-B315A6594D32}" type="sibTrans" cxnId="{FF2FAC2D-DCB1-407C-9627-607FC2DA57E6}">
      <dgm:prSet/>
      <dgm:spPr/>
      <dgm:t>
        <a:bodyPr/>
        <a:lstStyle/>
        <a:p>
          <a:endParaRPr lang="en-US"/>
        </a:p>
      </dgm:t>
    </dgm:pt>
    <dgm:pt modelId="{908343F1-D960-4466-B4E2-5032878F16A8}">
      <dgm:prSet phldrT="[Text]"/>
      <dgm:spPr/>
      <dgm:t>
        <a:bodyPr/>
        <a:lstStyle/>
        <a:p>
          <a:r>
            <a:rPr lang="en-US" dirty="0"/>
            <a:t>Human Capital Development </a:t>
          </a:r>
        </a:p>
      </dgm:t>
    </dgm:pt>
    <dgm:pt modelId="{DAA77B3D-C6F7-4A36-B188-94488885CD65}" type="parTrans" cxnId="{DE6E9E9F-0F80-4AA1-B9BE-C80171893FFD}">
      <dgm:prSet/>
      <dgm:spPr/>
      <dgm:t>
        <a:bodyPr/>
        <a:lstStyle/>
        <a:p>
          <a:endParaRPr lang="en-US"/>
        </a:p>
      </dgm:t>
    </dgm:pt>
    <dgm:pt modelId="{A79A9788-2A24-4A2F-8A8C-7CA5DCD55F6D}" type="sibTrans" cxnId="{DE6E9E9F-0F80-4AA1-B9BE-C80171893FFD}">
      <dgm:prSet/>
      <dgm:spPr/>
      <dgm:t>
        <a:bodyPr/>
        <a:lstStyle/>
        <a:p>
          <a:endParaRPr lang="en-US"/>
        </a:p>
      </dgm:t>
    </dgm:pt>
    <dgm:pt modelId="{89FD28D0-DB1A-46F9-A535-D7D23E957BDD}">
      <dgm:prSet phldrT="[Text]" custT="1"/>
      <dgm:spPr/>
      <dgm:t>
        <a:bodyPr/>
        <a:lstStyle/>
        <a:p>
          <a:r>
            <a:rPr lang="en-US" sz="2000" b="1">
              <a:solidFill>
                <a:srgbClr val="FFFF00"/>
              </a:solidFill>
            </a:rPr>
            <a:t>2</a:t>
          </a:r>
        </a:p>
      </dgm:t>
    </dgm:pt>
    <dgm:pt modelId="{7C1012A2-A62E-4C4A-A5E8-05540F771FC6}" type="parTrans" cxnId="{97CBA6C7-E36C-4927-9701-66F32109155F}">
      <dgm:prSet/>
      <dgm:spPr/>
      <dgm:t>
        <a:bodyPr/>
        <a:lstStyle/>
        <a:p>
          <a:endParaRPr lang="en-US"/>
        </a:p>
      </dgm:t>
    </dgm:pt>
    <dgm:pt modelId="{DA3B4DF9-81E3-47CB-90D6-A22807428093}" type="sibTrans" cxnId="{97CBA6C7-E36C-4927-9701-66F32109155F}">
      <dgm:prSet/>
      <dgm:spPr/>
      <dgm:t>
        <a:bodyPr/>
        <a:lstStyle/>
        <a:p>
          <a:endParaRPr lang="en-US"/>
        </a:p>
      </dgm:t>
    </dgm:pt>
    <dgm:pt modelId="{DD22BA53-40F2-40CA-9520-FBCDAAC79CA9}">
      <dgm:prSet phldrT="[Text]"/>
      <dgm:spPr/>
      <dgm:t>
        <a:bodyPr/>
        <a:lstStyle/>
        <a:p>
          <a:r>
            <a:rPr lang="en-US" dirty="0"/>
            <a:t>Diversify the Economy &amp; Promote Economic Growth</a:t>
          </a:r>
        </a:p>
      </dgm:t>
    </dgm:pt>
    <dgm:pt modelId="{B769C01D-6CF7-4160-B383-70542838791F}" type="parTrans" cxnId="{7C967690-2DBA-4FD8-A4AB-B8159DC226A8}">
      <dgm:prSet/>
      <dgm:spPr/>
      <dgm:t>
        <a:bodyPr/>
        <a:lstStyle/>
        <a:p>
          <a:endParaRPr lang="en-US"/>
        </a:p>
      </dgm:t>
    </dgm:pt>
    <dgm:pt modelId="{F11E6D2B-EBF2-4543-82CD-E73586D964B0}" type="sibTrans" cxnId="{7C967690-2DBA-4FD8-A4AB-B8159DC226A8}">
      <dgm:prSet/>
      <dgm:spPr/>
      <dgm:t>
        <a:bodyPr/>
        <a:lstStyle/>
        <a:p>
          <a:endParaRPr lang="en-US"/>
        </a:p>
      </dgm:t>
    </dgm:pt>
    <dgm:pt modelId="{8BFDDF1A-03A2-456D-A928-1D1C94D1F652}">
      <dgm:prSet phldrT="[Text]" custT="1"/>
      <dgm:spPr/>
      <dgm:t>
        <a:bodyPr/>
        <a:lstStyle/>
        <a:p>
          <a:r>
            <a:rPr lang="en-US" sz="2000" b="1">
              <a:solidFill>
                <a:srgbClr val="FFFF00"/>
              </a:solidFill>
            </a:rPr>
            <a:t>3</a:t>
          </a:r>
        </a:p>
      </dgm:t>
    </dgm:pt>
    <dgm:pt modelId="{79465841-3F97-4C2E-BFAC-082B141C1B83}" type="parTrans" cxnId="{30EF63EA-2976-43D7-A450-7F933A050A8C}">
      <dgm:prSet/>
      <dgm:spPr/>
      <dgm:t>
        <a:bodyPr/>
        <a:lstStyle/>
        <a:p>
          <a:endParaRPr lang="en-US"/>
        </a:p>
      </dgm:t>
    </dgm:pt>
    <dgm:pt modelId="{DAA45A02-DC93-44F5-B1F8-0B1E7E849C36}" type="sibTrans" cxnId="{30EF63EA-2976-43D7-A450-7F933A050A8C}">
      <dgm:prSet/>
      <dgm:spPr/>
      <dgm:t>
        <a:bodyPr/>
        <a:lstStyle/>
        <a:p>
          <a:endParaRPr lang="en-US"/>
        </a:p>
      </dgm:t>
    </dgm:pt>
    <dgm:pt modelId="{AE95256F-A864-4B95-B805-60F6FCA3B315}">
      <dgm:prSet phldrT="[Text]"/>
      <dgm:spPr/>
      <dgm:t>
        <a:bodyPr/>
        <a:lstStyle/>
        <a:p>
          <a:r>
            <a:rPr lang="en-US"/>
            <a:t>Infrastructure &amp; Economic Competitiveness </a:t>
          </a:r>
        </a:p>
      </dgm:t>
    </dgm:pt>
    <dgm:pt modelId="{2B7B941D-7E36-4399-A27E-8DC481E24A01}" type="parTrans" cxnId="{34CAA943-5BE2-485F-8630-DB683828A943}">
      <dgm:prSet/>
      <dgm:spPr/>
      <dgm:t>
        <a:bodyPr/>
        <a:lstStyle/>
        <a:p>
          <a:endParaRPr lang="en-US"/>
        </a:p>
      </dgm:t>
    </dgm:pt>
    <dgm:pt modelId="{3A64F62A-C393-4F1B-9F4D-C204D1702020}" type="sibTrans" cxnId="{34CAA943-5BE2-485F-8630-DB683828A943}">
      <dgm:prSet/>
      <dgm:spPr/>
      <dgm:t>
        <a:bodyPr/>
        <a:lstStyle/>
        <a:p>
          <a:endParaRPr lang="en-US"/>
        </a:p>
      </dgm:t>
    </dgm:pt>
    <dgm:pt modelId="{22D58128-AFAF-4E36-ACD2-9D2B89D48456}">
      <dgm:prSet custT="1"/>
      <dgm:spPr/>
      <dgm:t>
        <a:bodyPr/>
        <a:lstStyle/>
        <a:p>
          <a:r>
            <a:rPr lang="en-US" sz="1800" b="1">
              <a:solidFill>
                <a:srgbClr val="FFFF00"/>
              </a:solidFill>
            </a:rPr>
            <a:t>4</a:t>
          </a:r>
        </a:p>
      </dgm:t>
    </dgm:pt>
    <dgm:pt modelId="{E772A794-B17F-4F20-8F04-002D022C7DB6}" type="parTrans" cxnId="{B32BE230-FD15-4E1F-8A42-F3F2B06EB853}">
      <dgm:prSet/>
      <dgm:spPr/>
      <dgm:t>
        <a:bodyPr/>
        <a:lstStyle/>
        <a:p>
          <a:endParaRPr lang="en-US"/>
        </a:p>
      </dgm:t>
    </dgm:pt>
    <dgm:pt modelId="{CE5FAAD8-30DF-423B-8884-C42A4DE1FDAE}" type="sibTrans" cxnId="{B32BE230-FD15-4E1F-8A42-F3F2B06EB853}">
      <dgm:prSet/>
      <dgm:spPr/>
      <dgm:t>
        <a:bodyPr/>
        <a:lstStyle/>
        <a:p>
          <a:endParaRPr lang="en-US"/>
        </a:p>
      </dgm:t>
    </dgm:pt>
    <dgm:pt modelId="{91D6F3D4-02C1-484E-9E3B-ADB4F913C2AE}">
      <dgm:prSet/>
      <dgm:spPr/>
      <dgm:t>
        <a:bodyPr/>
        <a:lstStyle/>
        <a:p>
          <a:r>
            <a:rPr lang="en-US"/>
            <a:t>Governance &amp; Accountability for Results</a:t>
          </a:r>
        </a:p>
      </dgm:t>
    </dgm:pt>
    <dgm:pt modelId="{94395C37-7954-47D8-A1CA-1828DCA6C6C7}" type="parTrans" cxnId="{A8588C39-3D53-45AC-A221-D40DB453405C}">
      <dgm:prSet/>
      <dgm:spPr/>
      <dgm:t>
        <a:bodyPr/>
        <a:lstStyle/>
        <a:p>
          <a:endParaRPr lang="en-US"/>
        </a:p>
      </dgm:t>
    </dgm:pt>
    <dgm:pt modelId="{12741440-6F1A-4108-BB37-C151A90B6C77}" type="sibTrans" cxnId="{A8588C39-3D53-45AC-A221-D40DB453405C}">
      <dgm:prSet/>
      <dgm:spPr/>
      <dgm:t>
        <a:bodyPr/>
        <a:lstStyle/>
        <a:p>
          <a:endParaRPr lang="en-US"/>
        </a:p>
      </dgm:t>
    </dgm:pt>
    <dgm:pt modelId="{D70D92CE-73DF-4F3D-BC29-612109A229B3}">
      <dgm:prSet custT="1"/>
      <dgm:spPr/>
      <dgm:t>
        <a:bodyPr/>
        <a:lstStyle/>
        <a:p>
          <a:r>
            <a:rPr lang="en-US" sz="2000" b="1">
              <a:solidFill>
                <a:srgbClr val="FFFF00"/>
              </a:solidFill>
            </a:rPr>
            <a:t>5</a:t>
          </a:r>
        </a:p>
      </dgm:t>
    </dgm:pt>
    <dgm:pt modelId="{BE6D1BAD-27BB-4799-8D55-B24BBCD1D169}" type="parTrans" cxnId="{0E56CEBB-40A4-469E-91E2-68AD725CFDD5}">
      <dgm:prSet/>
      <dgm:spPr/>
      <dgm:t>
        <a:bodyPr/>
        <a:lstStyle/>
        <a:p>
          <a:endParaRPr lang="en-US"/>
        </a:p>
      </dgm:t>
    </dgm:pt>
    <dgm:pt modelId="{D832E210-9229-409F-9B31-1AD7DF1A6672}" type="sibTrans" cxnId="{0E56CEBB-40A4-469E-91E2-68AD725CFDD5}">
      <dgm:prSet/>
      <dgm:spPr/>
      <dgm:t>
        <a:bodyPr/>
        <a:lstStyle/>
        <a:p>
          <a:endParaRPr lang="en-US"/>
        </a:p>
      </dgm:t>
    </dgm:pt>
    <dgm:pt modelId="{303E2C82-93F9-4CD2-BE64-1FC0D9129183}">
      <dgm:prSet/>
      <dgm:spPr/>
      <dgm:t>
        <a:bodyPr/>
        <a:lstStyle/>
        <a:p>
          <a:r>
            <a:rPr lang="en-US"/>
            <a:t>Women, Children and Persons with Disability</a:t>
          </a:r>
        </a:p>
      </dgm:t>
    </dgm:pt>
    <dgm:pt modelId="{B69C835B-DBD1-41BD-BD6F-F2EFBCC87E70}" type="parTrans" cxnId="{7EA6543A-1E4D-4270-B05C-FFE4F3AAE9A7}">
      <dgm:prSet/>
      <dgm:spPr/>
      <dgm:t>
        <a:bodyPr/>
        <a:lstStyle/>
        <a:p>
          <a:endParaRPr lang="en-US"/>
        </a:p>
      </dgm:t>
    </dgm:pt>
    <dgm:pt modelId="{784F9EA7-1BD8-4902-BB5C-5E812326CB69}" type="sibTrans" cxnId="{7EA6543A-1E4D-4270-B05C-FFE4F3AAE9A7}">
      <dgm:prSet/>
      <dgm:spPr/>
      <dgm:t>
        <a:bodyPr/>
        <a:lstStyle/>
        <a:p>
          <a:endParaRPr lang="en-US"/>
        </a:p>
      </dgm:t>
    </dgm:pt>
    <dgm:pt modelId="{F635FB45-5675-4F03-8F94-11E3847F26DD}">
      <dgm:prSet custT="1"/>
      <dgm:spPr/>
      <dgm:t>
        <a:bodyPr/>
        <a:lstStyle/>
        <a:p>
          <a:r>
            <a:rPr lang="en-US" sz="1600" b="1">
              <a:solidFill>
                <a:srgbClr val="FFFF00"/>
              </a:solidFill>
            </a:rPr>
            <a:t>6</a:t>
          </a:r>
        </a:p>
      </dgm:t>
    </dgm:pt>
    <dgm:pt modelId="{4BDCE859-924A-4E5A-8C92-363504FB343D}" type="parTrans" cxnId="{593D9783-AB8B-4CC6-8A34-1B8D382A1466}">
      <dgm:prSet/>
      <dgm:spPr/>
      <dgm:t>
        <a:bodyPr/>
        <a:lstStyle/>
        <a:p>
          <a:endParaRPr lang="en-US"/>
        </a:p>
      </dgm:t>
    </dgm:pt>
    <dgm:pt modelId="{D57853AA-FC7E-4A3D-A403-0A6853EB0564}" type="sibTrans" cxnId="{593D9783-AB8B-4CC6-8A34-1B8D382A1466}">
      <dgm:prSet/>
      <dgm:spPr/>
      <dgm:t>
        <a:bodyPr/>
        <a:lstStyle/>
        <a:p>
          <a:endParaRPr lang="en-US"/>
        </a:p>
      </dgm:t>
    </dgm:pt>
    <dgm:pt modelId="{3839963C-447C-4188-AEE4-E81887859E92}">
      <dgm:prSet/>
      <dgm:spPr/>
      <dgm:t>
        <a:bodyPr/>
        <a:lstStyle/>
        <a:p>
          <a:r>
            <a:rPr lang="en-US"/>
            <a:t>Youth, Sports &amp; Migration</a:t>
          </a:r>
        </a:p>
      </dgm:t>
    </dgm:pt>
    <dgm:pt modelId="{09A03840-6E77-40D4-A12B-7B7C1149870F}" type="parTrans" cxnId="{A6575E6C-2A90-433F-A9B8-06C8761C0B87}">
      <dgm:prSet/>
      <dgm:spPr/>
      <dgm:t>
        <a:bodyPr/>
        <a:lstStyle/>
        <a:p>
          <a:endParaRPr lang="en-US"/>
        </a:p>
      </dgm:t>
    </dgm:pt>
    <dgm:pt modelId="{36A738D5-61CF-422A-A47A-BE54D7BFDABB}" type="sibTrans" cxnId="{A6575E6C-2A90-433F-A9B8-06C8761C0B87}">
      <dgm:prSet/>
      <dgm:spPr/>
      <dgm:t>
        <a:bodyPr/>
        <a:lstStyle/>
        <a:p>
          <a:endParaRPr lang="en-US"/>
        </a:p>
      </dgm:t>
    </dgm:pt>
    <dgm:pt modelId="{306ADA40-50C4-4BFF-A09C-A69091DB302F}">
      <dgm:prSet custT="1"/>
      <dgm:spPr/>
      <dgm:t>
        <a:bodyPr/>
        <a:lstStyle/>
        <a:p>
          <a:r>
            <a:rPr lang="en-US" sz="2000" b="1">
              <a:solidFill>
                <a:srgbClr val="FFFF00"/>
              </a:solidFill>
            </a:rPr>
            <a:t>7</a:t>
          </a:r>
        </a:p>
      </dgm:t>
    </dgm:pt>
    <dgm:pt modelId="{AEA1288B-8031-4C0E-BFCD-2B2754D3A44E}" type="parTrans" cxnId="{359B45D5-EDE7-4D52-A360-713EBE380115}">
      <dgm:prSet/>
      <dgm:spPr/>
      <dgm:t>
        <a:bodyPr/>
        <a:lstStyle/>
        <a:p>
          <a:endParaRPr lang="en-US"/>
        </a:p>
      </dgm:t>
    </dgm:pt>
    <dgm:pt modelId="{CCC658D0-3B34-4BBD-84F5-F837FF9D5AAD}" type="sibTrans" cxnId="{359B45D5-EDE7-4D52-A360-713EBE380115}">
      <dgm:prSet/>
      <dgm:spPr/>
      <dgm:t>
        <a:bodyPr/>
        <a:lstStyle/>
        <a:p>
          <a:endParaRPr lang="en-US"/>
        </a:p>
      </dgm:t>
    </dgm:pt>
    <dgm:pt modelId="{55B783AD-A473-45DE-B0D0-753346B02514}">
      <dgm:prSet/>
      <dgm:spPr/>
      <dgm:t>
        <a:bodyPr/>
        <a:lstStyle/>
        <a:p>
          <a:r>
            <a:rPr lang="en-US"/>
            <a:t>Addressing Vulnerability &amp; Building Resilience</a:t>
          </a:r>
        </a:p>
      </dgm:t>
    </dgm:pt>
    <dgm:pt modelId="{E3F1E611-36BB-48B8-8B29-827BBA8DEC07}" type="parTrans" cxnId="{2B4DCA26-579E-44D6-ABBF-90F2E9A28B5E}">
      <dgm:prSet/>
      <dgm:spPr/>
      <dgm:t>
        <a:bodyPr/>
        <a:lstStyle/>
        <a:p>
          <a:endParaRPr lang="en-US"/>
        </a:p>
      </dgm:t>
    </dgm:pt>
    <dgm:pt modelId="{5B8EA307-5A16-48D2-B073-2266A8B6F74C}" type="sibTrans" cxnId="{2B4DCA26-579E-44D6-ABBF-90F2E9A28B5E}">
      <dgm:prSet/>
      <dgm:spPr/>
      <dgm:t>
        <a:bodyPr/>
        <a:lstStyle/>
        <a:p>
          <a:endParaRPr lang="en-US"/>
        </a:p>
      </dgm:t>
    </dgm:pt>
    <dgm:pt modelId="{0EC87CF0-9C23-4A89-9AD1-476E9AE64906}">
      <dgm:prSet custT="1"/>
      <dgm:spPr/>
      <dgm:t>
        <a:bodyPr/>
        <a:lstStyle/>
        <a:p>
          <a:r>
            <a:rPr lang="en-US" sz="2000">
              <a:solidFill>
                <a:srgbClr val="FFFF00"/>
              </a:solidFill>
            </a:rPr>
            <a:t>8</a:t>
          </a:r>
        </a:p>
      </dgm:t>
    </dgm:pt>
    <dgm:pt modelId="{81047E5C-2C80-4805-8B32-F74D3DF2C8A2}" type="parTrans" cxnId="{44E3CA86-A06B-451C-8F01-EDAB18432D0F}">
      <dgm:prSet/>
      <dgm:spPr/>
      <dgm:t>
        <a:bodyPr/>
        <a:lstStyle/>
        <a:p>
          <a:endParaRPr lang="en-US"/>
        </a:p>
      </dgm:t>
    </dgm:pt>
    <dgm:pt modelId="{40424B76-AAAA-4C8F-9B11-1C33642DEFD0}" type="sibTrans" cxnId="{44E3CA86-A06B-451C-8F01-EDAB18432D0F}">
      <dgm:prSet/>
      <dgm:spPr/>
      <dgm:t>
        <a:bodyPr/>
        <a:lstStyle/>
        <a:p>
          <a:endParaRPr lang="en-US"/>
        </a:p>
      </dgm:t>
    </dgm:pt>
    <dgm:pt modelId="{40210888-5E4E-479A-B41E-35AD5A5F3ABF}">
      <dgm:prSet/>
      <dgm:spPr/>
      <dgm:t>
        <a:bodyPr/>
        <a:lstStyle/>
        <a:p>
          <a:r>
            <a:rPr lang="en-US"/>
            <a:t>Means of Implementation</a:t>
          </a:r>
        </a:p>
      </dgm:t>
    </dgm:pt>
    <dgm:pt modelId="{6FD9549A-CDC7-489A-B60D-BCC6142E55E8}" type="parTrans" cxnId="{5B6BF5A0-35E7-4582-B7DD-A5AD17BC0535}">
      <dgm:prSet/>
      <dgm:spPr/>
      <dgm:t>
        <a:bodyPr/>
        <a:lstStyle/>
        <a:p>
          <a:endParaRPr lang="en-US"/>
        </a:p>
      </dgm:t>
    </dgm:pt>
    <dgm:pt modelId="{007CE62E-14C7-42B7-AA7E-7019485A8049}" type="sibTrans" cxnId="{5B6BF5A0-35E7-4582-B7DD-A5AD17BC0535}">
      <dgm:prSet/>
      <dgm:spPr/>
      <dgm:t>
        <a:bodyPr/>
        <a:lstStyle/>
        <a:p>
          <a:endParaRPr lang="en-US"/>
        </a:p>
      </dgm:t>
    </dgm:pt>
    <dgm:pt modelId="{508C8D68-40A2-4E5F-ACE2-A0A9EBFDC9F1}" type="pres">
      <dgm:prSet presAssocID="{C6383D23-468E-4E69-B65D-7D4BB506B20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38114E-E76C-4B01-B7AA-32CDC10555DC}" type="pres">
      <dgm:prSet presAssocID="{55DA02B1-F41D-41BE-9D53-8EB2073F160F}" presName="composite" presStyleCnt="0"/>
      <dgm:spPr/>
    </dgm:pt>
    <dgm:pt modelId="{3273960C-E3BF-47B0-8DBF-294C2BEAC06A}" type="pres">
      <dgm:prSet presAssocID="{55DA02B1-F41D-41BE-9D53-8EB2073F160F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DB4478-2B0F-4DE8-B8AC-B00236E5B2C3}" type="pres">
      <dgm:prSet presAssocID="{55DA02B1-F41D-41BE-9D53-8EB2073F160F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7F0AD9-5B6D-4739-ACCF-DC82DA272480}" type="pres">
      <dgm:prSet presAssocID="{893EF99B-4E36-453D-98CC-B315A6594D32}" presName="sp" presStyleCnt="0"/>
      <dgm:spPr/>
    </dgm:pt>
    <dgm:pt modelId="{7347E389-B2D1-4DA0-BA83-10B50CDA6E3A}" type="pres">
      <dgm:prSet presAssocID="{89FD28D0-DB1A-46F9-A535-D7D23E957BDD}" presName="composite" presStyleCnt="0"/>
      <dgm:spPr/>
    </dgm:pt>
    <dgm:pt modelId="{60D33DFA-DCA8-4964-825A-68F56AE6C044}" type="pres">
      <dgm:prSet presAssocID="{89FD28D0-DB1A-46F9-A535-D7D23E957BDD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690FCE-89DB-4EC7-A165-5B212E15CE2E}" type="pres">
      <dgm:prSet presAssocID="{89FD28D0-DB1A-46F9-A535-D7D23E957BDD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B67A9-6CF4-4AC6-8A0B-7094545A9A4C}" type="pres">
      <dgm:prSet presAssocID="{DA3B4DF9-81E3-47CB-90D6-A22807428093}" presName="sp" presStyleCnt="0"/>
      <dgm:spPr/>
    </dgm:pt>
    <dgm:pt modelId="{B3658AB9-95D4-442A-B8EF-FC36AA201220}" type="pres">
      <dgm:prSet presAssocID="{8BFDDF1A-03A2-456D-A928-1D1C94D1F652}" presName="composite" presStyleCnt="0"/>
      <dgm:spPr/>
    </dgm:pt>
    <dgm:pt modelId="{7B813923-A5DA-4FC2-AFEA-9CB3B688D0F7}" type="pres">
      <dgm:prSet presAssocID="{8BFDDF1A-03A2-456D-A928-1D1C94D1F652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F99656-52D9-492B-9648-19CAD27A36CB}" type="pres">
      <dgm:prSet presAssocID="{8BFDDF1A-03A2-456D-A928-1D1C94D1F652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B10408-CAFC-4572-AEE4-6276C7D46BF4}" type="pres">
      <dgm:prSet presAssocID="{DAA45A02-DC93-44F5-B1F8-0B1E7E849C36}" presName="sp" presStyleCnt="0"/>
      <dgm:spPr/>
    </dgm:pt>
    <dgm:pt modelId="{7BA91AB7-4A61-4D02-86E1-E89053BBF44D}" type="pres">
      <dgm:prSet presAssocID="{22D58128-AFAF-4E36-ACD2-9D2B89D48456}" presName="composite" presStyleCnt="0"/>
      <dgm:spPr/>
    </dgm:pt>
    <dgm:pt modelId="{857E9980-696B-49B6-A7A4-8A0ACC422B9F}" type="pres">
      <dgm:prSet presAssocID="{22D58128-AFAF-4E36-ACD2-9D2B89D48456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6E962B-0C19-4242-926F-05163615415E}" type="pres">
      <dgm:prSet presAssocID="{22D58128-AFAF-4E36-ACD2-9D2B89D48456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F35C76-4D0D-47FF-8B40-60C0E8138E50}" type="pres">
      <dgm:prSet presAssocID="{CE5FAAD8-30DF-423B-8884-C42A4DE1FDAE}" presName="sp" presStyleCnt="0"/>
      <dgm:spPr/>
    </dgm:pt>
    <dgm:pt modelId="{D4F4C2A2-7E16-43A2-93D5-865199398571}" type="pres">
      <dgm:prSet presAssocID="{D70D92CE-73DF-4F3D-BC29-612109A229B3}" presName="composite" presStyleCnt="0"/>
      <dgm:spPr/>
    </dgm:pt>
    <dgm:pt modelId="{F1D12D46-8DE4-422E-99EC-11BC42B182DF}" type="pres">
      <dgm:prSet presAssocID="{D70D92CE-73DF-4F3D-BC29-612109A229B3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C96659-417E-40A3-9188-957276F76FE9}" type="pres">
      <dgm:prSet presAssocID="{D70D92CE-73DF-4F3D-BC29-612109A229B3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EE9B57-54CB-495C-9690-AC0F5C4D9EC7}" type="pres">
      <dgm:prSet presAssocID="{D832E210-9229-409F-9B31-1AD7DF1A6672}" presName="sp" presStyleCnt="0"/>
      <dgm:spPr/>
    </dgm:pt>
    <dgm:pt modelId="{F883301E-945B-4394-83DA-EFAC1FEF392F}" type="pres">
      <dgm:prSet presAssocID="{F635FB45-5675-4F03-8F94-11E3847F26DD}" presName="composite" presStyleCnt="0"/>
      <dgm:spPr/>
    </dgm:pt>
    <dgm:pt modelId="{BAA6BD2D-90CB-463C-874E-E1F62F7AE553}" type="pres">
      <dgm:prSet presAssocID="{F635FB45-5675-4F03-8F94-11E3847F26DD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43CA14-96D5-4E30-A778-ABC5366D2A33}" type="pres">
      <dgm:prSet presAssocID="{F635FB45-5675-4F03-8F94-11E3847F26DD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05CAE-5248-4D50-8FD4-53207E0F13E7}" type="pres">
      <dgm:prSet presAssocID="{D57853AA-FC7E-4A3D-A403-0A6853EB0564}" presName="sp" presStyleCnt="0"/>
      <dgm:spPr/>
    </dgm:pt>
    <dgm:pt modelId="{4140A35D-1F9A-410C-A8E2-AB22217517A6}" type="pres">
      <dgm:prSet presAssocID="{306ADA40-50C4-4BFF-A09C-A69091DB302F}" presName="composite" presStyleCnt="0"/>
      <dgm:spPr/>
    </dgm:pt>
    <dgm:pt modelId="{298630AF-F215-4F28-A2AD-7568BD1059F3}" type="pres">
      <dgm:prSet presAssocID="{306ADA40-50C4-4BFF-A09C-A69091DB302F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279CA0-A130-4C08-9855-92B9E294950F}" type="pres">
      <dgm:prSet presAssocID="{306ADA40-50C4-4BFF-A09C-A69091DB302F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34224-5C17-43E2-BAB0-944E44F86216}" type="pres">
      <dgm:prSet presAssocID="{CCC658D0-3B34-4BBD-84F5-F837FF9D5AAD}" presName="sp" presStyleCnt="0"/>
      <dgm:spPr/>
    </dgm:pt>
    <dgm:pt modelId="{14D9CA32-130E-4582-9B2A-EA8CC198D98C}" type="pres">
      <dgm:prSet presAssocID="{0EC87CF0-9C23-4A89-9AD1-476E9AE64906}" presName="composite" presStyleCnt="0"/>
      <dgm:spPr/>
    </dgm:pt>
    <dgm:pt modelId="{13FF9F79-5989-430D-B511-09AEB1123538}" type="pres">
      <dgm:prSet presAssocID="{0EC87CF0-9C23-4A89-9AD1-476E9AE64906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A4E3E2-8D17-49C6-82D1-95085F535EEA}" type="pres">
      <dgm:prSet presAssocID="{0EC87CF0-9C23-4A89-9AD1-476E9AE64906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A698FC-CD4F-43BF-AA88-2D2FEB0BBB53}" type="presOf" srcId="{22D58128-AFAF-4E36-ACD2-9D2B89D48456}" destId="{857E9980-696B-49B6-A7A4-8A0ACC422B9F}" srcOrd="0" destOrd="0" presId="urn:microsoft.com/office/officeart/2005/8/layout/chevron2"/>
    <dgm:cxn modelId="{957F70FE-DC8E-4510-ACCE-840106ADD3C7}" type="presOf" srcId="{AE95256F-A864-4B95-B805-60F6FCA3B315}" destId="{5AF99656-52D9-492B-9648-19CAD27A36CB}" srcOrd="0" destOrd="0" presId="urn:microsoft.com/office/officeart/2005/8/layout/chevron2"/>
    <dgm:cxn modelId="{9F4C81EA-3675-4416-AE0A-6EA794A7892A}" type="presOf" srcId="{D70D92CE-73DF-4F3D-BC29-612109A229B3}" destId="{F1D12D46-8DE4-422E-99EC-11BC42B182DF}" srcOrd="0" destOrd="0" presId="urn:microsoft.com/office/officeart/2005/8/layout/chevron2"/>
    <dgm:cxn modelId="{A6575E6C-2A90-433F-A9B8-06C8761C0B87}" srcId="{F635FB45-5675-4F03-8F94-11E3847F26DD}" destId="{3839963C-447C-4188-AEE4-E81887859E92}" srcOrd="0" destOrd="0" parTransId="{09A03840-6E77-40D4-A12B-7B7C1149870F}" sibTransId="{36A738D5-61CF-422A-A47A-BE54D7BFDABB}"/>
    <dgm:cxn modelId="{241A73F0-7028-4FF1-AB8A-1EDD82760086}" type="presOf" srcId="{55B783AD-A473-45DE-B0D0-753346B02514}" destId="{B7279CA0-A130-4C08-9855-92B9E294950F}" srcOrd="0" destOrd="0" presId="urn:microsoft.com/office/officeart/2005/8/layout/chevron2"/>
    <dgm:cxn modelId="{7EA6543A-1E4D-4270-B05C-FFE4F3AAE9A7}" srcId="{D70D92CE-73DF-4F3D-BC29-612109A229B3}" destId="{303E2C82-93F9-4CD2-BE64-1FC0D9129183}" srcOrd="0" destOrd="0" parTransId="{B69C835B-DBD1-41BD-BD6F-F2EFBCC87E70}" sibTransId="{784F9EA7-1BD8-4902-BB5C-5E812326CB69}"/>
    <dgm:cxn modelId="{359B45D5-EDE7-4D52-A360-713EBE380115}" srcId="{C6383D23-468E-4E69-B65D-7D4BB506B20F}" destId="{306ADA40-50C4-4BFF-A09C-A69091DB302F}" srcOrd="6" destOrd="0" parTransId="{AEA1288B-8031-4C0E-BFCD-2B2754D3A44E}" sibTransId="{CCC658D0-3B34-4BBD-84F5-F837FF9D5AAD}"/>
    <dgm:cxn modelId="{16FF977C-DACB-4612-96EE-D7E169D21E4E}" type="presOf" srcId="{F635FB45-5675-4F03-8F94-11E3847F26DD}" destId="{BAA6BD2D-90CB-463C-874E-E1F62F7AE553}" srcOrd="0" destOrd="0" presId="urn:microsoft.com/office/officeart/2005/8/layout/chevron2"/>
    <dgm:cxn modelId="{E2C63ACC-FF12-4832-BA3E-F262C530C4CD}" type="presOf" srcId="{8BFDDF1A-03A2-456D-A928-1D1C94D1F652}" destId="{7B813923-A5DA-4FC2-AFEA-9CB3B688D0F7}" srcOrd="0" destOrd="0" presId="urn:microsoft.com/office/officeart/2005/8/layout/chevron2"/>
    <dgm:cxn modelId="{2B4DCA26-579E-44D6-ABBF-90F2E9A28B5E}" srcId="{306ADA40-50C4-4BFF-A09C-A69091DB302F}" destId="{55B783AD-A473-45DE-B0D0-753346B02514}" srcOrd="0" destOrd="0" parTransId="{E3F1E611-36BB-48B8-8B29-827BBA8DEC07}" sibTransId="{5B8EA307-5A16-48D2-B073-2266A8B6F74C}"/>
    <dgm:cxn modelId="{97CBA6C7-E36C-4927-9701-66F32109155F}" srcId="{C6383D23-468E-4E69-B65D-7D4BB506B20F}" destId="{89FD28D0-DB1A-46F9-A535-D7D23E957BDD}" srcOrd="1" destOrd="0" parTransId="{7C1012A2-A62E-4C4A-A5E8-05540F771FC6}" sibTransId="{DA3B4DF9-81E3-47CB-90D6-A22807428093}"/>
    <dgm:cxn modelId="{DE6E9E9F-0F80-4AA1-B9BE-C80171893FFD}" srcId="{55DA02B1-F41D-41BE-9D53-8EB2073F160F}" destId="{908343F1-D960-4466-B4E2-5032878F16A8}" srcOrd="0" destOrd="0" parTransId="{DAA77B3D-C6F7-4A36-B188-94488885CD65}" sibTransId="{A79A9788-2A24-4A2F-8A8C-7CA5DCD55F6D}"/>
    <dgm:cxn modelId="{34CAA943-5BE2-485F-8630-DB683828A943}" srcId="{8BFDDF1A-03A2-456D-A928-1D1C94D1F652}" destId="{AE95256F-A864-4B95-B805-60F6FCA3B315}" srcOrd="0" destOrd="0" parTransId="{2B7B941D-7E36-4399-A27E-8DC481E24A01}" sibTransId="{3A64F62A-C393-4F1B-9F4D-C204D1702020}"/>
    <dgm:cxn modelId="{30EF63EA-2976-43D7-A450-7F933A050A8C}" srcId="{C6383D23-468E-4E69-B65D-7D4BB506B20F}" destId="{8BFDDF1A-03A2-456D-A928-1D1C94D1F652}" srcOrd="2" destOrd="0" parTransId="{79465841-3F97-4C2E-BFAC-082B141C1B83}" sibTransId="{DAA45A02-DC93-44F5-B1F8-0B1E7E849C36}"/>
    <dgm:cxn modelId="{0E56CEBB-40A4-469E-91E2-68AD725CFDD5}" srcId="{C6383D23-468E-4E69-B65D-7D4BB506B20F}" destId="{D70D92CE-73DF-4F3D-BC29-612109A229B3}" srcOrd="4" destOrd="0" parTransId="{BE6D1BAD-27BB-4799-8D55-B24BBCD1D169}" sibTransId="{D832E210-9229-409F-9B31-1AD7DF1A6672}"/>
    <dgm:cxn modelId="{2653BD23-4BBD-47AB-BFB4-FB141D27FA67}" type="presOf" srcId="{303E2C82-93F9-4CD2-BE64-1FC0D9129183}" destId="{99C96659-417E-40A3-9188-957276F76FE9}" srcOrd="0" destOrd="0" presId="urn:microsoft.com/office/officeart/2005/8/layout/chevron2"/>
    <dgm:cxn modelId="{FF2FAC2D-DCB1-407C-9627-607FC2DA57E6}" srcId="{C6383D23-468E-4E69-B65D-7D4BB506B20F}" destId="{55DA02B1-F41D-41BE-9D53-8EB2073F160F}" srcOrd="0" destOrd="0" parTransId="{31B29607-1B8E-4EFF-BBF4-B67E11AF938D}" sibTransId="{893EF99B-4E36-453D-98CC-B315A6594D32}"/>
    <dgm:cxn modelId="{D83D7D9D-43C4-4167-8B53-F4ECCB485183}" type="presOf" srcId="{DD22BA53-40F2-40CA-9520-FBCDAAC79CA9}" destId="{A6690FCE-89DB-4EC7-A165-5B212E15CE2E}" srcOrd="0" destOrd="0" presId="urn:microsoft.com/office/officeart/2005/8/layout/chevron2"/>
    <dgm:cxn modelId="{117F39C4-BEA6-4A20-B7EE-640585597AAC}" type="presOf" srcId="{0EC87CF0-9C23-4A89-9AD1-476E9AE64906}" destId="{13FF9F79-5989-430D-B511-09AEB1123538}" srcOrd="0" destOrd="0" presId="urn:microsoft.com/office/officeart/2005/8/layout/chevron2"/>
    <dgm:cxn modelId="{44E3CA86-A06B-451C-8F01-EDAB18432D0F}" srcId="{C6383D23-468E-4E69-B65D-7D4BB506B20F}" destId="{0EC87CF0-9C23-4A89-9AD1-476E9AE64906}" srcOrd="7" destOrd="0" parTransId="{81047E5C-2C80-4805-8B32-F74D3DF2C8A2}" sibTransId="{40424B76-AAAA-4C8F-9B11-1C33642DEFD0}"/>
    <dgm:cxn modelId="{22DFA4F8-8FE9-4B26-8FA9-E7D1F2FCA50B}" type="presOf" srcId="{3839963C-447C-4188-AEE4-E81887859E92}" destId="{B843CA14-96D5-4E30-A778-ABC5366D2A33}" srcOrd="0" destOrd="0" presId="urn:microsoft.com/office/officeart/2005/8/layout/chevron2"/>
    <dgm:cxn modelId="{ECE3F2E8-4013-45E0-841E-AEFF161A2D28}" type="presOf" srcId="{91D6F3D4-02C1-484E-9E3B-ADB4F913C2AE}" destId="{AD6E962B-0C19-4242-926F-05163615415E}" srcOrd="0" destOrd="0" presId="urn:microsoft.com/office/officeart/2005/8/layout/chevron2"/>
    <dgm:cxn modelId="{7C967690-2DBA-4FD8-A4AB-B8159DC226A8}" srcId="{89FD28D0-DB1A-46F9-A535-D7D23E957BDD}" destId="{DD22BA53-40F2-40CA-9520-FBCDAAC79CA9}" srcOrd="0" destOrd="0" parTransId="{B769C01D-6CF7-4160-B383-70542838791F}" sibTransId="{F11E6D2B-EBF2-4543-82CD-E73586D964B0}"/>
    <dgm:cxn modelId="{EB713070-B8BF-41D2-A6B2-7BD88FED746C}" type="presOf" srcId="{908343F1-D960-4466-B4E2-5032878F16A8}" destId="{FCDB4478-2B0F-4DE8-B8AC-B00236E5B2C3}" srcOrd="0" destOrd="0" presId="urn:microsoft.com/office/officeart/2005/8/layout/chevron2"/>
    <dgm:cxn modelId="{34DED73C-A5AF-4B92-9704-643B2CCED831}" type="presOf" srcId="{89FD28D0-DB1A-46F9-A535-D7D23E957BDD}" destId="{60D33DFA-DCA8-4964-825A-68F56AE6C044}" srcOrd="0" destOrd="0" presId="urn:microsoft.com/office/officeart/2005/8/layout/chevron2"/>
    <dgm:cxn modelId="{E707B9AC-7114-48F7-BFEB-81DA9DEBDC76}" type="presOf" srcId="{306ADA40-50C4-4BFF-A09C-A69091DB302F}" destId="{298630AF-F215-4F28-A2AD-7568BD1059F3}" srcOrd="0" destOrd="0" presId="urn:microsoft.com/office/officeart/2005/8/layout/chevron2"/>
    <dgm:cxn modelId="{B32BE230-FD15-4E1F-8A42-F3F2B06EB853}" srcId="{C6383D23-468E-4E69-B65D-7D4BB506B20F}" destId="{22D58128-AFAF-4E36-ACD2-9D2B89D48456}" srcOrd="3" destOrd="0" parTransId="{E772A794-B17F-4F20-8F04-002D022C7DB6}" sibTransId="{CE5FAAD8-30DF-423B-8884-C42A4DE1FDAE}"/>
    <dgm:cxn modelId="{1C730B2B-8F8E-4B71-B2BD-040C68F7FD99}" type="presOf" srcId="{55DA02B1-F41D-41BE-9D53-8EB2073F160F}" destId="{3273960C-E3BF-47B0-8DBF-294C2BEAC06A}" srcOrd="0" destOrd="0" presId="urn:microsoft.com/office/officeart/2005/8/layout/chevron2"/>
    <dgm:cxn modelId="{A8588C39-3D53-45AC-A221-D40DB453405C}" srcId="{22D58128-AFAF-4E36-ACD2-9D2B89D48456}" destId="{91D6F3D4-02C1-484E-9E3B-ADB4F913C2AE}" srcOrd="0" destOrd="0" parTransId="{94395C37-7954-47D8-A1CA-1828DCA6C6C7}" sibTransId="{12741440-6F1A-4108-BB37-C151A90B6C77}"/>
    <dgm:cxn modelId="{5B6BF5A0-35E7-4582-B7DD-A5AD17BC0535}" srcId="{0EC87CF0-9C23-4A89-9AD1-476E9AE64906}" destId="{40210888-5E4E-479A-B41E-35AD5A5F3ABF}" srcOrd="0" destOrd="0" parTransId="{6FD9549A-CDC7-489A-B60D-BCC6142E55E8}" sibTransId="{007CE62E-14C7-42B7-AA7E-7019485A8049}"/>
    <dgm:cxn modelId="{8A6F6FBB-18BB-41C9-B010-74F67E0AFFC1}" type="presOf" srcId="{C6383D23-468E-4E69-B65D-7D4BB506B20F}" destId="{508C8D68-40A2-4E5F-ACE2-A0A9EBFDC9F1}" srcOrd="0" destOrd="0" presId="urn:microsoft.com/office/officeart/2005/8/layout/chevron2"/>
    <dgm:cxn modelId="{5DCAEAA1-4CFC-432C-B390-DA71A72A11AF}" type="presOf" srcId="{40210888-5E4E-479A-B41E-35AD5A5F3ABF}" destId="{85A4E3E2-8D17-49C6-82D1-95085F535EEA}" srcOrd="0" destOrd="0" presId="urn:microsoft.com/office/officeart/2005/8/layout/chevron2"/>
    <dgm:cxn modelId="{593D9783-AB8B-4CC6-8A34-1B8D382A1466}" srcId="{C6383D23-468E-4E69-B65D-7D4BB506B20F}" destId="{F635FB45-5675-4F03-8F94-11E3847F26DD}" srcOrd="5" destOrd="0" parTransId="{4BDCE859-924A-4E5A-8C92-363504FB343D}" sibTransId="{D57853AA-FC7E-4A3D-A403-0A6853EB0564}"/>
    <dgm:cxn modelId="{7694B60E-FC39-40CA-980C-B9340187ECE3}" type="presParOf" srcId="{508C8D68-40A2-4E5F-ACE2-A0A9EBFDC9F1}" destId="{5838114E-E76C-4B01-B7AA-32CDC10555DC}" srcOrd="0" destOrd="0" presId="urn:microsoft.com/office/officeart/2005/8/layout/chevron2"/>
    <dgm:cxn modelId="{E95899A6-36E9-42DF-B816-F943D947B551}" type="presParOf" srcId="{5838114E-E76C-4B01-B7AA-32CDC10555DC}" destId="{3273960C-E3BF-47B0-8DBF-294C2BEAC06A}" srcOrd="0" destOrd="0" presId="urn:microsoft.com/office/officeart/2005/8/layout/chevron2"/>
    <dgm:cxn modelId="{8FBB778D-F960-4BF1-9E19-4AF119A595CF}" type="presParOf" srcId="{5838114E-E76C-4B01-B7AA-32CDC10555DC}" destId="{FCDB4478-2B0F-4DE8-B8AC-B00236E5B2C3}" srcOrd="1" destOrd="0" presId="urn:microsoft.com/office/officeart/2005/8/layout/chevron2"/>
    <dgm:cxn modelId="{32173457-D77C-4E1A-B7BA-D5330E4C73D1}" type="presParOf" srcId="{508C8D68-40A2-4E5F-ACE2-A0A9EBFDC9F1}" destId="{7B7F0AD9-5B6D-4739-ACCF-DC82DA272480}" srcOrd="1" destOrd="0" presId="urn:microsoft.com/office/officeart/2005/8/layout/chevron2"/>
    <dgm:cxn modelId="{59B8FD13-EEEB-4539-9355-2DB9CCEF21F2}" type="presParOf" srcId="{508C8D68-40A2-4E5F-ACE2-A0A9EBFDC9F1}" destId="{7347E389-B2D1-4DA0-BA83-10B50CDA6E3A}" srcOrd="2" destOrd="0" presId="urn:microsoft.com/office/officeart/2005/8/layout/chevron2"/>
    <dgm:cxn modelId="{2A16087F-1C40-419F-8C42-630133708B45}" type="presParOf" srcId="{7347E389-B2D1-4DA0-BA83-10B50CDA6E3A}" destId="{60D33DFA-DCA8-4964-825A-68F56AE6C044}" srcOrd="0" destOrd="0" presId="urn:microsoft.com/office/officeart/2005/8/layout/chevron2"/>
    <dgm:cxn modelId="{E7265B43-8B76-4C42-85AF-2C9DF5AF3D44}" type="presParOf" srcId="{7347E389-B2D1-4DA0-BA83-10B50CDA6E3A}" destId="{A6690FCE-89DB-4EC7-A165-5B212E15CE2E}" srcOrd="1" destOrd="0" presId="urn:microsoft.com/office/officeart/2005/8/layout/chevron2"/>
    <dgm:cxn modelId="{48978C6A-B8B3-4B8A-BB06-C379ED6A39B4}" type="presParOf" srcId="{508C8D68-40A2-4E5F-ACE2-A0A9EBFDC9F1}" destId="{DC5B67A9-6CF4-4AC6-8A0B-7094545A9A4C}" srcOrd="3" destOrd="0" presId="urn:microsoft.com/office/officeart/2005/8/layout/chevron2"/>
    <dgm:cxn modelId="{CB1C9AC3-9558-4F33-BABD-79073CA09370}" type="presParOf" srcId="{508C8D68-40A2-4E5F-ACE2-A0A9EBFDC9F1}" destId="{B3658AB9-95D4-442A-B8EF-FC36AA201220}" srcOrd="4" destOrd="0" presId="urn:microsoft.com/office/officeart/2005/8/layout/chevron2"/>
    <dgm:cxn modelId="{0A38A9F2-5082-4FC8-BD29-1C718D76CDC4}" type="presParOf" srcId="{B3658AB9-95D4-442A-B8EF-FC36AA201220}" destId="{7B813923-A5DA-4FC2-AFEA-9CB3B688D0F7}" srcOrd="0" destOrd="0" presId="urn:microsoft.com/office/officeart/2005/8/layout/chevron2"/>
    <dgm:cxn modelId="{6308D3B6-3CC3-473D-A085-B89E6C37C2C0}" type="presParOf" srcId="{B3658AB9-95D4-442A-B8EF-FC36AA201220}" destId="{5AF99656-52D9-492B-9648-19CAD27A36CB}" srcOrd="1" destOrd="0" presId="urn:microsoft.com/office/officeart/2005/8/layout/chevron2"/>
    <dgm:cxn modelId="{54BB8C11-10FA-47B1-8000-DDF8ECD42880}" type="presParOf" srcId="{508C8D68-40A2-4E5F-ACE2-A0A9EBFDC9F1}" destId="{52B10408-CAFC-4572-AEE4-6276C7D46BF4}" srcOrd="5" destOrd="0" presId="urn:microsoft.com/office/officeart/2005/8/layout/chevron2"/>
    <dgm:cxn modelId="{53C529B7-4901-4E12-961C-0EE960172C83}" type="presParOf" srcId="{508C8D68-40A2-4E5F-ACE2-A0A9EBFDC9F1}" destId="{7BA91AB7-4A61-4D02-86E1-E89053BBF44D}" srcOrd="6" destOrd="0" presId="urn:microsoft.com/office/officeart/2005/8/layout/chevron2"/>
    <dgm:cxn modelId="{B5B151CE-0EA2-4151-BE61-FAE5318B489D}" type="presParOf" srcId="{7BA91AB7-4A61-4D02-86E1-E89053BBF44D}" destId="{857E9980-696B-49B6-A7A4-8A0ACC422B9F}" srcOrd="0" destOrd="0" presId="urn:microsoft.com/office/officeart/2005/8/layout/chevron2"/>
    <dgm:cxn modelId="{FDF93A3D-399F-45A8-94A1-30E831C0395A}" type="presParOf" srcId="{7BA91AB7-4A61-4D02-86E1-E89053BBF44D}" destId="{AD6E962B-0C19-4242-926F-05163615415E}" srcOrd="1" destOrd="0" presId="urn:microsoft.com/office/officeart/2005/8/layout/chevron2"/>
    <dgm:cxn modelId="{E6D81AB6-9BCB-480F-BDEF-A77D638E7211}" type="presParOf" srcId="{508C8D68-40A2-4E5F-ACE2-A0A9EBFDC9F1}" destId="{C8F35C76-4D0D-47FF-8B40-60C0E8138E50}" srcOrd="7" destOrd="0" presId="urn:microsoft.com/office/officeart/2005/8/layout/chevron2"/>
    <dgm:cxn modelId="{EC5FEA1B-39AE-4ED6-A531-79F0ED466B04}" type="presParOf" srcId="{508C8D68-40A2-4E5F-ACE2-A0A9EBFDC9F1}" destId="{D4F4C2A2-7E16-43A2-93D5-865199398571}" srcOrd="8" destOrd="0" presId="urn:microsoft.com/office/officeart/2005/8/layout/chevron2"/>
    <dgm:cxn modelId="{0E3513B6-C894-434D-9814-C3500158EB6F}" type="presParOf" srcId="{D4F4C2A2-7E16-43A2-93D5-865199398571}" destId="{F1D12D46-8DE4-422E-99EC-11BC42B182DF}" srcOrd="0" destOrd="0" presId="urn:microsoft.com/office/officeart/2005/8/layout/chevron2"/>
    <dgm:cxn modelId="{2DEA1D67-CFC1-4992-BEA1-5239AB802BF8}" type="presParOf" srcId="{D4F4C2A2-7E16-43A2-93D5-865199398571}" destId="{99C96659-417E-40A3-9188-957276F76FE9}" srcOrd="1" destOrd="0" presId="urn:microsoft.com/office/officeart/2005/8/layout/chevron2"/>
    <dgm:cxn modelId="{7099404F-5EBB-4F35-B86A-EFE5B08926B1}" type="presParOf" srcId="{508C8D68-40A2-4E5F-ACE2-A0A9EBFDC9F1}" destId="{73EE9B57-54CB-495C-9690-AC0F5C4D9EC7}" srcOrd="9" destOrd="0" presId="urn:microsoft.com/office/officeart/2005/8/layout/chevron2"/>
    <dgm:cxn modelId="{DFE88D61-88AC-4FFA-A981-DF3E3DF489AA}" type="presParOf" srcId="{508C8D68-40A2-4E5F-ACE2-A0A9EBFDC9F1}" destId="{F883301E-945B-4394-83DA-EFAC1FEF392F}" srcOrd="10" destOrd="0" presId="urn:microsoft.com/office/officeart/2005/8/layout/chevron2"/>
    <dgm:cxn modelId="{5C3712DA-4E78-4B16-8AB1-3037D1F951F6}" type="presParOf" srcId="{F883301E-945B-4394-83DA-EFAC1FEF392F}" destId="{BAA6BD2D-90CB-463C-874E-E1F62F7AE553}" srcOrd="0" destOrd="0" presId="urn:microsoft.com/office/officeart/2005/8/layout/chevron2"/>
    <dgm:cxn modelId="{7B87F1C6-C4C1-470E-9867-FEEEDB893AC6}" type="presParOf" srcId="{F883301E-945B-4394-83DA-EFAC1FEF392F}" destId="{B843CA14-96D5-4E30-A778-ABC5366D2A33}" srcOrd="1" destOrd="0" presId="urn:microsoft.com/office/officeart/2005/8/layout/chevron2"/>
    <dgm:cxn modelId="{FEF0865C-3B91-4FBE-84E2-079359B8427C}" type="presParOf" srcId="{508C8D68-40A2-4E5F-ACE2-A0A9EBFDC9F1}" destId="{42C05CAE-5248-4D50-8FD4-53207E0F13E7}" srcOrd="11" destOrd="0" presId="urn:microsoft.com/office/officeart/2005/8/layout/chevron2"/>
    <dgm:cxn modelId="{8BEBD75A-6704-485F-88A1-BE38DCFE0FE6}" type="presParOf" srcId="{508C8D68-40A2-4E5F-ACE2-A0A9EBFDC9F1}" destId="{4140A35D-1F9A-410C-A8E2-AB22217517A6}" srcOrd="12" destOrd="0" presId="urn:microsoft.com/office/officeart/2005/8/layout/chevron2"/>
    <dgm:cxn modelId="{7A70DB50-8AD5-43F3-A2C6-8BD1AD47A381}" type="presParOf" srcId="{4140A35D-1F9A-410C-A8E2-AB22217517A6}" destId="{298630AF-F215-4F28-A2AD-7568BD1059F3}" srcOrd="0" destOrd="0" presId="urn:microsoft.com/office/officeart/2005/8/layout/chevron2"/>
    <dgm:cxn modelId="{6C537017-6A38-48FB-B0D3-44EB019936EA}" type="presParOf" srcId="{4140A35D-1F9A-410C-A8E2-AB22217517A6}" destId="{B7279CA0-A130-4C08-9855-92B9E294950F}" srcOrd="1" destOrd="0" presId="urn:microsoft.com/office/officeart/2005/8/layout/chevron2"/>
    <dgm:cxn modelId="{9EF0F6CB-A584-4049-8B48-8390830D9DC6}" type="presParOf" srcId="{508C8D68-40A2-4E5F-ACE2-A0A9EBFDC9F1}" destId="{A1934224-5C17-43E2-BAB0-944E44F86216}" srcOrd="13" destOrd="0" presId="urn:microsoft.com/office/officeart/2005/8/layout/chevron2"/>
    <dgm:cxn modelId="{7734A85D-79D5-4FD9-AEEF-D10C9A7E35FD}" type="presParOf" srcId="{508C8D68-40A2-4E5F-ACE2-A0A9EBFDC9F1}" destId="{14D9CA32-130E-4582-9B2A-EA8CC198D98C}" srcOrd="14" destOrd="0" presId="urn:microsoft.com/office/officeart/2005/8/layout/chevron2"/>
    <dgm:cxn modelId="{EB52B17E-06E8-4803-B166-181BA7198D70}" type="presParOf" srcId="{14D9CA32-130E-4582-9B2A-EA8CC198D98C}" destId="{13FF9F79-5989-430D-B511-09AEB1123538}" srcOrd="0" destOrd="0" presId="urn:microsoft.com/office/officeart/2005/8/layout/chevron2"/>
    <dgm:cxn modelId="{F4F40356-080E-4A5E-9711-AC331CDB8AE3}" type="presParOf" srcId="{14D9CA32-130E-4582-9B2A-EA8CC198D98C}" destId="{85A4E3E2-8D17-49C6-82D1-95085F535EE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383D23-468E-4E69-B65D-7D4BB506B20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DA02B1-F41D-41BE-9D53-8EB2073F160F}">
      <dgm:prSet phldrT="[Text]" custT="1"/>
      <dgm:spPr/>
      <dgm:t>
        <a:bodyPr/>
        <a:lstStyle/>
        <a:p>
          <a:r>
            <a:rPr lang="en-US" sz="2000" b="1" dirty="0">
              <a:solidFill>
                <a:srgbClr val="FFFF00"/>
              </a:solidFill>
            </a:rPr>
            <a:t>1</a:t>
          </a:r>
        </a:p>
      </dgm:t>
    </dgm:pt>
    <dgm:pt modelId="{31B29607-1B8E-4EFF-BBF4-B67E11AF938D}" type="parTrans" cxnId="{FF2FAC2D-DCB1-407C-9627-607FC2DA57E6}">
      <dgm:prSet/>
      <dgm:spPr/>
      <dgm:t>
        <a:bodyPr/>
        <a:lstStyle/>
        <a:p>
          <a:endParaRPr lang="en-US"/>
        </a:p>
      </dgm:t>
    </dgm:pt>
    <dgm:pt modelId="{893EF99B-4E36-453D-98CC-B315A6594D32}" type="sibTrans" cxnId="{FF2FAC2D-DCB1-407C-9627-607FC2DA57E6}">
      <dgm:prSet/>
      <dgm:spPr/>
      <dgm:t>
        <a:bodyPr/>
        <a:lstStyle/>
        <a:p>
          <a:endParaRPr lang="en-US"/>
        </a:p>
      </dgm:t>
    </dgm:pt>
    <dgm:pt modelId="{908343F1-D960-4466-B4E2-5032878F16A8}">
      <dgm:prSet phldrT="[Text]"/>
      <dgm:spPr/>
      <dgm:t>
        <a:bodyPr/>
        <a:lstStyle/>
        <a:p>
          <a:r>
            <a:rPr lang="en-GB" dirty="0" smtClean="0"/>
            <a:t>Inclusive Growth &amp; Sustainable Development </a:t>
          </a:r>
          <a:r>
            <a:rPr lang="en-US" dirty="0" smtClean="0"/>
            <a:t> </a:t>
          </a:r>
          <a:endParaRPr lang="en-US" dirty="0"/>
        </a:p>
      </dgm:t>
    </dgm:pt>
    <dgm:pt modelId="{DAA77B3D-C6F7-4A36-B188-94488885CD65}" type="parTrans" cxnId="{DE6E9E9F-0F80-4AA1-B9BE-C80171893FFD}">
      <dgm:prSet/>
      <dgm:spPr/>
      <dgm:t>
        <a:bodyPr/>
        <a:lstStyle/>
        <a:p>
          <a:endParaRPr lang="en-US"/>
        </a:p>
      </dgm:t>
    </dgm:pt>
    <dgm:pt modelId="{A79A9788-2A24-4A2F-8A8C-7CA5DCD55F6D}" type="sibTrans" cxnId="{DE6E9E9F-0F80-4AA1-B9BE-C80171893FFD}">
      <dgm:prSet/>
      <dgm:spPr/>
      <dgm:t>
        <a:bodyPr/>
        <a:lstStyle/>
        <a:p>
          <a:endParaRPr lang="en-US"/>
        </a:p>
      </dgm:t>
    </dgm:pt>
    <dgm:pt modelId="{89FD28D0-DB1A-46F9-A535-D7D23E957BDD}">
      <dgm:prSet phldrT="[Text]" custT="1"/>
      <dgm:spPr/>
      <dgm:t>
        <a:bodyPr/>
        <a:lstStyle/>
        <a:p>
          <a:r>
            <a:rPr lang="en-US" sz="2000" b="1">
              <a:solidFill>
                <a:srgbClr val="FFFF00"/>
              </a:solidFill>
            </a:rPr>
            <a:t>2</a:t>
          </a:r>
        </a:p>
      </dgm:t>
    </dgm:pt>
    <dgm:pt modelId="{7C1012A2-A62E-4C4A-A5E8-05540F771FC6}" type="parTrans" cxnId="{97CBA6C7-E36C-4927-9701-66F32109155F}">
      <dgm:prSet/>
      <dgm:spPr/>
      <dgm:t>
        <a:bodyPr/>
        <a:lstStyle/>
        <a:p>
          <a:endParaRPr lang="en-US"/>
        </a:p>
      </dgm:t>
    </dgm:pt>
    <dgm:pt modelId="{DA3B4DF9-81E3-47CB-90D6-A22807428093}" type="sibTrans" cxnId="{97CBA6C7-E36C-4927-9701-66F32109155F}">
      <dgm:prSet/>
      <dgm:spPr/>
      <dgm:t>
        <a:bodyPr/>
        <a:lstStyle/>
        <a:p>
          <a:endParaRPr lang="en-US"/>
        </a:p>
      </dgm:t>
    </dgm:pt>
    <dgm:pt modelId="{DD22BA53-40F2-40CA-9520-FBCDAAC79CA9}">
      <dgm:prSet phldrT="[Text]"/>
      <dgm:spPr/>
      <dgm:t>
        <a:bodyPr/>
        <a:lstStyle/>
        <a:p>
          <a:r>
            <a:rPr lang="en-US" dirty="0" smtClean="0"/>
            <a:t>Political Unity</a:t>
          </a:r>
          <a:endParaRPr lang="en-US" dirty="0"/>
        </a:p>
      </dgm:t>
    </dgm:pt>
    <dgm:pt modelId="{B769C01D-6CF7-4160-B383-70542838791F}" type="parTrans" cxnId="{7C967690-2DBA-4FD8-A4AB-B8159DC226A8}">
      <dgm:prSet/>
      <dgm:spPr/>
      <dgm:t>
        <a:bodyPr/>
        <a:lstStyle/>
        <a:p>
          <a:endParaRPr lang="en-US"/>
        </a:p>
      </dgm:t>
    </dgm:pt>
    <dgm:pt modelId="{F11E6D2B-EBF2-4543-82CD-E73586D964B0}" type="sibTrans" cxnId="{7C967690-2DBA-4FD8-A4AB-B8159DC226A8}">
      <dgm:prSet/>
      <dgm:spPr/>
      <dgm:t>
        <a:bodyPr/>
        <a:lstStyle/>
        <a:p>
          <a:endParaRPr lang="en-US"/>
        </a:p>
      </dgm:t>
    </dgm:pt>
    <dgm:pt modelId="{8BFDDF1A-03A2-456D-A928-1D1C94D1F652}">
      <dgm:prSet phldrT="[Text]" custT="1"/>
      <dgm:spPr/>
      <dgm:t>
        <a:bodyPr/>
        <a:lstStyle/>
        <a:p>
          <a:r>
            <a:rPr lang="en-US" sz="2000" b="1" dirty="0">
              <a:solidFill>
                <a:srgbClr val="FFFF00"/>
              </a:solidFill>
            </a:rPr>
            <a:t>3</a:t>
          </a:r>
        </a:p>
      </dgm:t>
    </dgm:pt>
    <dgm:pt modelId="{79465841-3F97-4C2E-BFAC-082B141C1B83}" type="parTrans" cxnId="{30EF63EA-2976-43D7-A450-7F933A050A8C}">
      <dgm:prSet/>
      <dgm:spPr/>
      <dgm:t>
        <a:bodyPr/>
        <a:lstStyle/>
        <a:p>
          <a:endParaRPr lang="en-US"/>
        </a:p>
      </dgm:t>
    </dgm:pt>
    <dgm:pt modelId="{DAA45A02-DC93-44F5-B1F8-0B1E7E849C36}" type="sibTrans" cxnId="{30EF63EA-2976-43D7-A450-7F933A050A8C}">
      <dgm:prSet/>
      <dgm:spPr/>
      <dgm:t>
        <a:bodyPr/>
        <a:lstStyle/>
        <a:p>
          <a:endParaRPr lang="en-US"/>
        </a:p>
      </dgm:t>
    </dgm:pt>
    <dgm:pt modelId="{AE95256F-A864-4B95-B805-60F6FCA3B315}">
      <dgm:prSet phldrT="[Text]"/>
      <dgm:spPr/>
      <dgm:t>
        <a:bodyPr/>
        <a:lstStyle/>
        <a:p>
          <a:r>
            <a:rPr lang="en-US" dirty="0" smtClean="0"/>
            <a:t>Good Governance and Rule of Law </a:t>
          </a:r>
          <a:endParaRPr lang="en-US" dirty="0"/>
        </a:p>
      </dgm:t>
    </dgm:pt>
    <dgm:pt modelId="{2B7B941D-7E36-4399-A27E-8DC481E24A01}" type="parTrans" cxnId="{34CAA943-5BE2-485F-8630-DB683828A943}">
      <dgm:prSet/>
      <dgm:spPr/>
      <dgm:t>
        <a:bodyPr/>
        <a:lstStyle/>
        <a:p>
          <a:endParaRPr lang="en-US"/>
        </a:p>
      </dgm:t>
    </dgm:pt>
    <dgm:pt modelId="{3A64F62A-C393-4F1B-9F4D-C204D1702020}" type="sibTrans" cxnId="{34CAA943-5BE2-485F-8630-DB683828A943}">
      <dgm:prSet/>
      <dgm:spPr/>
      <dgm:t>
        <a:bodyPr/>
        <a:lstStyle/>
        <a:p>
          <a:endParaRPr lang="en-US"/>
        </a:p>
      </dgm:t>
    </dgm:pt>
    <dgm:pt modelId="{22D58128-AFAF-4E36-ACD2-9D2B89D48456}">
      <dgm:prSet custT="1"/>
      <dgm:spPr/>
      <dgm:t>
        <a:bodyPr/>
        <a:lstStyle/>
        <a:p>
          <a:r>
            <a:rPr lang="en-US" sz="1800" b="1" dirty="0">
              <a:solidFill>
                <a:srgbClr val="FFFF00"/>
              </a:solidFill>
            </a:rPr>
            <a:t>4</a:t>
          </a:r>
        </a:p>
      </dgm:t>
    </dgm:pt>
    <dgm:pt modelId="{E772A794-B17F-4F20-8F04-002D022C7DB6}" type="parTrans" cxnId="{B32BE230-FD15-4E1F-8A42-F3F2B06EB853}">
      <dgm:prSet/>
      <dgm:spPr/>
      <dgm:t>
        <a:bodyPr/>
        <a:lstStyle/>
        <a:p>
          <a:endParaRPr lang="en-US"/>
        </a:p>
      </dgm:t>
    </dgm:pt>
    <dgm:pt modelId="{CE5FAAD8-30DF-423B-8884-C42A4DE1FDAE}" type="sibTrans" cxnId="{B32BE230-FD15-4E1F-8A42-F3F2B06EB853}">
      <dgm:prSet/>
      <dgm:spPr/>
      <dgm:t>
        <a:bodyPr/>
        <a:lstStyle/>
        <a:p>
          <a:endParaRPr lang="en-US"/>
        </a:p>
      </dgm:t>
    </dgm:pt>
    <dgm:pt modelId="{91D6F3D4-02C1-484E-9E3B-ADB4F913C2AE}">
      <dgm:prSet/>
      <dgm:spPr/>
      <dgm:t>
        <a:bodyPr/>
        <a:lstStyle/>
        <a:p>
          <a:r>
            <a:rPr lang="en-US" dirty="0" smtClean="0"/>
            <a:t>Peace and Security</a:t>
          </a:r>
          <a:endParaRPr lang="en-US" dirty="0"/>
        </a:p>
      </dgm:t>
    </dgm:pt>
    <dgm:pt modelId="{94395C37-7954-47D8-A1CA-1828DCA6C6C7}" type="parTrans" cxnId="{A8588C39-3D53-45AC-A221-D40DB453405C}">
      <dgm:prSet/>
      <dgm:spPr/>
      <dgm:t>
        <a:bodyPr/>
        <a:lstStyle/>
        <a:p>
          <a:endParaRPr lang="en-US"/>
        </a:p>
      </dgm:t>
    </dgm:pt>
    <dgm:pt modelId="{12741440-6F1A-4108-BB37-C151A90B6C77}" type="sibTrans" cxnId="{A8588C39-3D53-45AC-A221-D40DB453405C}">
      <dgm:prSet/>
      <dgm:spPr/>
      <dgm:t>
        <a:bodyPr/>
        <a:lstStyle/>
        <a:p>
          <a:endParaRPr lang="en-US"/>
        </a:p>
      </dgm:t>
    </dgm:pt>
    <dgm:pt modelId="{D70D92CE-73DF-4F3D-BC29-612109A229B3}">
      <dgm:prSet custT="1"/>
      <dgm:spPr/>
      <dgm:t>
        <a:bodyPr/>
        <a:lstStyle/>
        <a:p>
          <a:r>
            <a:rPr lang="en-US" sz="2000" b="1" dirty="0">
              <a:solidFill>
                <a:srgbClr val="FFFF00"/>
              </a:solidFill>
            </a:rPr>
            <a:t>5</a:t>
          </a:r>
        </a:p>
      </dgm:t>
    </dgm:pt>
    <dgm:pt modelId="{BE6D1BAD-27BB-4799-8D55-B24BBCD1D169}" type="parTrans" cxnId="{0E56CEBB-40A4-469E-91E2-68AD725CFDD5}">
      <dgm:prSet/>
      <dgm:spPr/>
      <dgm:t>
        <a:bodyPr/>
        <a:lstStyle/>
        <a:p>
          <a:endParaRPr lang="en-US"/>
        </a:p>
      </dgm:t>
    </dgm:pt>
    <dgm:pt modelId="{D832E210-9229-409F-9B31-1AD7DF1A6672}" type="sibTrans" cxnId="{0E56CEBB-40A4-469E-91E2-68AD725CFDD5}">
      <dgm:prSet/>
      <dgm:spPr/>
      <dgm:t>
        <a:bodyPr/>
        <a:lstStyle/>
        <a:p>
          <a:endParaRPr lang="en-US"/>
        </a:p>
      </dgm:t>
    </dgm:pt>
    <dgm:pt modelId="{303E2C82-93F9-4CD2-BE64-1FC0D9129183}">
      <dgm:prSet/>
      <dgm:spPr/>
      <dgm:t>
        <a:bodyPr/>
        <a:lstStyle/>
        <a:p>
          <a:r>
            <a:rPr lang="en-US" dirty="0" smtClean="0"/>
            <a:t>Cultural Identity and Value</a:t>
          </a:r>
          <a:endParaRPr lang="en-US" dirty="0"/>
        </a:p>
      </dgm:t>
    </dgm:pt>
    <dgm:pt modelId="{B69C835B-DBD1-41BD-BD6F-F2EFBCC87E70}" type="parTrans" cxnId="{7EA6543A-1E4D-4270-B05C-FFE4F3AAE9A7}">
      <dgm:prSet/>
      <dgm:spPr/>
      <dgm:t>
        <a:bodyPr/>
        <a:lstStyle/>
        <a:p>
          <a:endParaRPr lang="en-US"/>
        </a:p>
      </dgm:t>
    </dgm:pt>
    <dgm:pt modelId="{784F9EA7-1BD8-4902-BB5C-5E812326CB69}" type="sibTrans" cxnId="{7EA6543A-1E4D-4270-B05C-FFE4F3AAE9A7}">
      <dgm:prSet/>
      <dgm:spPr/>
      <dgm:t>
        <a:bodyPr/>
        <a:lstStyle/>
        <a:p>
          <a:endParaRPr lang="en-US"/>
        </a:p>
      </dgm:t>
    </dgm:pt>
    <dgm:pt modelId="{F635FB45-5675-4F03-8F94-11E3847F26DD}">
      <dgm:prSet custT="1"/>
      <dgm:spPr/>
      <dgm:t>
        <a:bodyPr/>
        <a:lstStyle/>
        <a:p>
          <a:r>
            <a:rPr lang="en-US" sz="1600" b="1">
              <a:solidFill>
                <a:srgbClr val="FFFF00"/>
              </a:solidFill>
            </a:rPr>
            <a:t>6</a:t>
          </a:r>
        </a:p>
      </dgm:t>
    </dgm:pt>
    <dgm:pt modelId="{4BDCE859-924A-4E5A-8C92-363504FB343D}" type="parTrans" cxnId="{593D9783-AB8B-4CC6-8A34-1B8D382A1466}">
      <dgm:prSet/>
      <dgm:spPr/>
      <dgm:t>
        <a:bodyPr/>
        <a:lstStyle/>
        <a:p>
          <a:endParaRPr lang="en-US"/>
        </a:p>
      </dgm:t>
    </dgm:pt>
    <dgm:pt modelId="{D57853AA-FC7E-4A3D-A403-0A6853EB0564}" type="sibTrans" cxnId="{593D9783-AB8B-4CC6-8A34-1B8D382A1466}">
      <dgm:prSet/>
      <dgm:spPr/>
      <dgm:t>
        <a:bodyPr/>
        <a:lstStyle/>
        <a:p>
          <a:endParaRPr lang="en-US"/>
        </a:p>
      </dgm:t>
    </dgm:pt>
    <dgm:pt modelId="{3839963C-447C-4188-AEE4-E81887859E92}">
      <dgm:prSet/>
      <dgm:spPr/>
      <dgm:t>
        <a:bodyPr/>
        <a:lstStyle/>
        <a:p>
          <a:r>
            <a:rPr lang="en-US" dirty="0" smtClean="0"/>
            <a:t>People Driven Development</a:t>
          </a:r>
          <a:endParaRPr lang="en-US" dirty="0"/>
        </a:p>
      </dgm:t>
    </dgm:pt>
    <dgm:pt modelId="{09A03840-6E77-40D4-A12B-7B7C1149870F}" type="parTrans" cxnId="{A6575E6C-2A90-433F-A9B8-06C8761C0B87}">
      <dgm:prSet/>
      <dgm:spPr/>
      <dgm:t>
        <a:bodyPr/>
        <a:lstStyle/>
        <a:p>
          <a:endParaRPr lang="en-US"/>
        </a:p>
      </dgm:t>
    </dgm:pt>
    <dgm:pt modelId="{36A738D5-61CF-422A-A47A-BE54D7BFDABB}" type="sibTrans" cxnId="{A6575E6C-2A90-433F-A9B8-06C8761C0B87}">
      <dgm:prSet/>
      <dgm:spPr/>
      <dgm:t>
        <a:bodyPr/>
        <a:lstStyle/>
        <a:p>
          <a:endParaRPr lang="en-US"/>
        </a:p>
      </dgm:t>
    </dgm:pt>
    <dgm:pt modelId="{306ADA40-50C4-4BFF-A09C-A69091DB302F}">
      <dgm:prSet custT="1"/>
      <dgm:spPr/>
      <dgm:t>
        <a:bodyPr/>
        <a:lstStyle/>
        <a:p>
          <a:r>
            <a:rPr lang="en-US" sz="2000" b="1" dirty="0">
              <a:solidFill>
                <a:srgbClr val="FFFF00"/>
              </a:solidFill>
            </a:rPr>
            <a:t>7</a:t>
          </a:r>
        </a:p>
      </dgm:t>
    </dgm:pt>
    <dgm:pt modelId="{AEA1288B-8031-4C0E-BFCD-2B2754D3A44E}" type="parTrans" cxnId="{359B45D5-EDE7-4D52-A360-713EBE380115}">
      <dgm:prSet/>
      <dgm:spPr/>
      <dgm:t>
        <a:bodyPr/>
        <a:lstStyle/>
        <a:p>
          <a:endParaRPr lang="en-US"/>
        </a:p>
      </dgm:t>
    </dgm:pt>
    <dgm:pt modelId="{CCC658D0-3B34-4BBD-84F5-F837FF9D5AAD}" type="sibTrans" cxnId="{359B45D5-EDE7-4D52-A360-713EBE380115}">
      <dgm:prSet/>
      <dgm:spPr/>
      <dgm:t>
        <a:bodyPr/>
        <a:lstStyle/>
        <a:p>
          <a:endParaRPr lang="en-US"/>
        </a:p>
      </dgm:t>
    </dgm:pt>
    <dgm:pt modelId="{55B783AD-A473-45DE-B0D0-753346B02514}">
      <dgm:prSet/>
      <dgm:spPr/>
      <dgm:t>
        <a:bodyPr/>
        <a:lstStyle/>
        <a:p>
          <a:r>
            <a:rPr lang="en-US" dirty="0" smtClean="0"/>
            <a:t>Partnership for Development</a:t>
          </a:r>
          <a:endParaRPr lang="en-US" dirty="0"/>
        </a:p>
      </dgm:t>
    </dgm:pt>
    <dgm:pt modelId="{E3F1E611-36BB-48B8-8B29-827BBA8DEC07}" type="parTrans" cxnId="{2B4DCA26-579E-44D6-ABBF-90F2E9A28B5E}">
      <dgm:prSet/>
      <dgm:spPr/>
      <dgm:t>
        <a:bodyPr/>
        <a:lstStyle/>
        <a:p>
          <a:endParaRPr lang="en-US"/>
        </a:p>
      </dgm:t>
    </dgm:pt>
    <dgm:pt modelId="{5B8EA307-5A16-48D2-B073-2266A8B6F74C}" type="sibTrans" cxnId="{2B4DCA26-579E-44D6-ABBF-90F2E9A28B5E}">
      <dgm:prSet/>
      <dgm:spPr/>
      <dgm:t>
        <a:bodyPr/>
        <a:lstStyle/>
        <a:p>
          <a:endParaRPr lang="en-US"/>
        </a:p>
      </dgm:t>
    </dgm:pt>
    <dgm:pt modelId="{508C8D68-40A2-4E5F-ACE2-A0A9EBFDC9F1}" type="pres">
      <dgm:prSet presAssocID="{C6383D23-468E-4E69-B65D-7D4BB506B20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38114E-E76C-4B01-B7AA-32CDC10555DC}" type="pres">
      <dgm:prSet presAssocID="{55DA02B1-F41D-41BE-9D53-8EB2073F160F}" presName="composite" presStyleCnt="0"/>
      <dgm:spPr/>
    </dgm:pt>
    <dgm:pt modelId="{3273960C-E3BF-47B0-8DBF-294C2BEAC06A}" type="pres">
      <dgm:prSet presAssocID="{55DA02B1-F41D-41BE-9D53-8EB2073F160F}" presName="parentText" presStyleLbl="alignNode1" presStyleIdx="0" presStyleCnt="7" custLinFactX="660677" custLinFactNeighborX="700000" custLinFactNeighborY="-407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DB4478-2B0F-4DE8-B8AC-B00236E5B2C3}" type="pres">
      <dgm:prSet presAssocID="{55DA02B1-F41D-41BE-9D53-8EB2073F160F}" presName="descendantText" presStyleLbl="alignAcc1" presStyleIdx="0" presStyleCnt="7" custLinFactNeighborX="-100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7F0AD9-5B6D-4739-ACCF-DC82DA272480}" type="pres">
      <dgm:prSet presAssocID="{893EF99B-4E36-453D-98CC-B315A6594D32}" presName="sp" presStyleCnt="0"/>
      <dgm:spPr/>
    </dgm:pt>
    <dgm:pt modelId="{7347E389-B2D1-4DA0-BA83-10B50CDA6E3A}" type="pres">
      <dgm:prSet presAssocID="{89FD28D0-DB1A-46F9-A535-D7D23E957BDD}" presName="composite" presStyleCnt="0"/>
      <dgm:spPr/>
    </dgm:pt>
    <dgm:pt modelId="{60D33DFA-DCA8-4964-825A-68F56AE6C044}" type="pres">
      <dgm:prSet presAssocID="{89FD28D0-DB1A-46F9-A535-D7D23E957BDD}" presName="parentText" presStyleLbl="alignNode1" presStyleIdx="1" presStyleCnt="7" custLinFactX="673632" custLinFactNeighborX="700000" custLinFactNeighborY="-258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690FCE-89DB-4EC7-A165-5B212E15CE2E}" type="pres">
      <dgm:prSet presAssocID="{89FD28D0-DB1A-46F9-A535-D7D23E957BDD}" presName="descendantText" presStyleLbl="alignAcc1" presStyleIdx="1" presStyleCnt="7" custLinFactNeighborX="-100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B67A9-6CF4-4AC6-8A0B-7094545A9A4C}" type="pres">
      <dgm:prSet presAssocID="{DA3B4DF9-81E3-47CB-90D6-A22807428093}" presName="sp" presStyleCnt="0"/>
      <dgm:spPr/>
    </dgm:pt>
    <dgm:pt modelId="{B3658AB9-95D4-442A-B8EF-FC36AA201220}" type="pres">
      <dgm:prSet presAssocID="{8BFDDF1A-03A2-456D-A928-1D1C94D1F652}" presName="composite" presStyleCnt="0"/>
      <dgm:spPr/>
    </dgm:pt>
    <dgm:pt modelId="{7B813923-A5DA-4FC2-AFEA-9CB3B688D0F7}" type="pres">
      <dgm:prSet presAssocID="{8BFDDF1A-03A2-456D-A928-1D1C94D1F652}" presName="parentText" presStyleLbl="alignNode1" presStyleIdx="2" presStyleCnt="7" custLinFactX="656241" custLinFactNeighborX="700000" custLinFactNeighborY="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F99656-52D9-492B-9648-19CAD27A36CB}" type="pres">
      <dgm:prSet presAssocID="{8BFDDF1A-03A2-456D-A928-1D1C94D1F652}" presName="descendantText" presStyleLbl="alignAcc1" presStyleIdx="2" presStyleCnt="7" custLinFactNeighborX="-100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B10408-CAFC-4572-AEE4-6276C7D46BF4}" type="pres">
      <dgm:prSet presAssocID="{DAA45A02-DC93-44F5-B1F8-0B1E7E849C36}" presName="sp" presStyleCnt="0"/>
      <dgm:spPr/>
    </dgm:pt>
    <dgm:pt modelId="{7BA91AB7-4A61-4D02-86E1-E89053BBF44D}" type="pres">
      <dgm:prSet presAssocID="{22D58128-AFAF-4E36-ACD2-9D2B89D48456}" presName="composite" presStyleCnt="0"/>
      <dgm:spPr/>
    </dgm:pt>
    <dgm:pt modelId="{857E9980-696B-49B6-A7A4-8A0ACC422B9F}" type="pres">
      <dgm:prSet presAssocID="{22D58128-AFAF-4E36-ACD2-9D2B89D48456}" presName="parentText" presStyleLbl="alignNode1" presStyleIdx="3" presStyleCnt="7" custLinFactX="656241" custLinFactNeighborX="700000" custLinFactNeighborY="-31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6E962B-0C19-4242-926F-05163615415E}" type="pres">
      <dgm:prSet presAssocID="{22D58128-AFAF-4E36-ACD2-9D2B89D48456}" presName="descendantText" presStyleLbl="alignAcc1" presStyleIdx="3" presStyleCnt="7" custLinFactNeighborX="-100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F35C76-4D0D-47FF-8B40-60C0E8138E50}" type="pres">
      <dgm:prSet presAssocID="{CE5FAAD8-30DF-423B-8884-C42A4DE1FDAE}" presName="sp" presStyleCnt="0"/>
      <dgm:spPr/>
    </dgm:pt>
    <dgm:pt modelId="{D4F4C2A2-7E16-43A2-93D5-865199398571}" type="pres">
      <dgm:prSet presAssocID="{D70D92CE-73DF-4F3D-BC29-612109A229B3}" presName="composite" presStyleCnt="0"/>
      <dgm:spPr/>
    </dgm:pt>
    <dgm:pt modelId="{F1D12D46-8DE4-422E-99EC-11BC42B182DF}" type="pres">
      <dgm:prSet presAssocID="{D70D92CE-73DF-4F3D-BC29-612109A229B3}" presName="parentText" presStyleLbl="alignNode1" presStyleIdx="4" presStyleCnt="7" custLinFactX="656241" custLinFactNeighborX="700000" custLinFactNeighborY="-636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C96659-417E-40A3-9188-957276F76FE9}" type="pres">
      <dgm:prSet presAssocID="{D70D92CE-73DF-4F3D-BC29-612109A229B3}" presName="descendantText" presStyleLbl="alignAcc1" presStyleIdx="4" presStyleCnt="7" custLinFactNeighborX="-100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EE9B57-54CB-495C-9690-AC0F5C4D9EC7}" type="pres">
      <dgm:prSet presAssocID="{D832E210-9229-409F-9B31-1AD7DF1A6672}" presName="sp" presStyleCnt="0"/>
      <dgm:spPr/>
    </dgm:pt>
    <dgm:pt modelId="{F883301E-945B-4394-83DA-EFAC1FEF392F}" type="pres">
      <dgm:prSet presAssocID="{F635FB45-5675-4F03-8F94-11E3847F26DD}" presName="composite" presStyleCnt="0"/>
      <dgm:spPr/>
    </dgm:pt>
    <dgm:pt modelId="{BAA6BD2D-90CB-463C-874E-E1F62F7AE553}" type="pres">
      <dgm:prSet presAssocID="{F635FB45-5675-4F03-8F94-11E3847F26DD}" presName="parentText" presStyleLbl="alignNode1" presStyleIdx="5" presStyleCnt="7" custLinFactX="656241" custLinFactNeighborX="700000" custLinFactNeighborY="-95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43CA14-96D5-4E30-A778-ABC5366D2A33}" type="pres">
      <dgm:prSet presAssocID="{F635FB45-5675-4F03-8F94-11E3847F26DD}" presName="descendantText" presStyleLbl="alignAcc1" presStyleIdx="5" presStyleCnt="7" custLinFactNeighborX="-100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05CAE-5248-4D50-8FD4-53207E0F13E7}" type="pres">
      <dgm:prSet presAssocID="{D57853AA-FC7E-4A3D-A403-0A6853EB0564}" presName="sp" presStyleCnt="0"/>
      <dgm:spPr/>
    </dgm:pt>
    <dgm:pt modelId="{4140A35D-1F9A-410C-A8E2-AB22217517A6}" type="pres">
      <dgm:prSet presAssocID="{306ADA40-50C4-4BFF-A09C-A69091DB302F}" presName="composite" presStyleCnt="0"/>
      <dgm:spPr/>
    </dgm:pt>
    <dgm:pt modelId="{298630AF-F215-4F28-A2AD-7568BD1059F3}" type="pres">
      <dgm:prSet presAssocID="{306ADA40-50C4-4BFF-A09C-A69091DB302F}" presName="parentText" presStyleLbl="alignNode1" presStyleIdx="6" presStyleCnt="7" custLinFactX="700000" custLinFactNeighborX="770106" custLinFactNeighborY="-1370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279CA0-A130-4C08-9855-92B9E294950F}" type="pres">
      <dgm:prSet presAssocID="{306ADA40-50C4-4BFF-A09C-A69091DB302F}" presName="descendantText" presStyleLbl="alignAcc1" presStyleIdx="6" presStyleCnt="7" custLinFactNeighborX="-100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BF7E7D-AAF7-4E99-9537-3DA3DB87C7AB}" type="presOf" srcId="{8BFDDF1A-03A2-456D-A928-1D1C94D1F652}" destId="{7B813923-A5DA-4FC2-AFEA-9CB3B688D0F7}" srcOrd="0" destOrd="0" presId="urn:microsoft.com/office/officeart/2005/8/layout/chevron2"/>
    <dgm:cxn modelId="{1979ADC5-29EA-457D-96C8-4D48E727310E}" type="presOf" srcId="{89FD28D0-DB1A-46F9-A535-D7D23E957BDD}" destId="{60D33DFA-DCA8-4964-825A-68F56AE6C044}" srcOrd="0" destOrd="0" presId="urn:microsoft.com/office/officeart/2005/8/layout/chevron2"/>
    <dgm:cxn modelId="{FF2FAC2D-DCB1-407C-9627-607FC2DA57E6}" srcId="{C6383D23-468E-4E69-B65D-7D4BB506B20F}" destId="{55DA02B1-F41D-41BE-9D53-8EB2073F160F}" srcOrd="0" destOrd="0" parTransId="{31B29607-1B8E-4EFF-BBF4-B67E11AF938D}" sibTransId="{893EF99B-4E36-453D-98CC-B315A6594D32}"/>
    <dgm:cxn modelId="{7C967690-2DBA-4FD8-A4AB-B8159DC226A8}" srcId="{89FD28D0-DB1A-46F9-A535-D7D23E957BDD}" destId="{DD22BA53-40F2-40CA-9520-FBCDAAC79CA9}" srcOrd="0" destOrd="0" parTransId="{B769C01D-6CF7-4160-B383-70542838791F}" sibTransId="{F11E6D2B-EBF2-4543-82CD-E73586D964B0}"/>
    <dgm:cxn modelId="{5FBCD195-2259-41BA-97C5-255B2ACEB4A3}" type="presOf" srcId="{303E2C82-93F9-4CD2-BE64-1FC0D9129183}" destId="{99C96659-417E-40A3-9188-957276F76FE9}" srcOrd="0" destOrd="0" presId="urn:microsoft.com/office/officeart/2005/8/layout/chevron2"/>
    <dgm:cxn modelId="{2B4DCA26-579E-44D6-ABBF-90F2E9A28B5E}" srcId="{306ADA40-50C4-4BFF-A09C-A69091DB302F}" destId="{55B783AD-A473-45DE-B0D0-753346B02514}" srcOrd="0" destOrd="0" parTransId="{E3F1E611-36BB-48B8-8B29-827BBA8DEC07}" sibTransId="{5B8EA307-5A16-48D2-B073-2266A8B6F74C}"/>
    <dgm:cxn modelId="{1DC2C975-C6FD-4443-98A5-5F19AA098FE2}" type="presOf" srcId="{C6383D23-468E-4E69-B65D-7D4BB506B20F}" destId="{508C8D68-40A2-4E5F-ACE2-A0A9EBFDC9F1}" srcOrd="0" destOrd="0" presId="urn:microsoft.com/office/officeart/2005/8/layout/chevron2"/>
    <dgm:cxn modelId="{97CBA6C7-E36C-4927-9701-66F32109155F}" srcId="{C6383D23-468E-4E69-B65D-7D4BB506B20F}" destId="{89FD28D0-DB1A-46F9-A535-D7D23E957BDD}" srcOrd="1" destOrd="0" parTransId="{7C1012A2-A62E-4C4A-A5E8-05540F771FC6}" sibTransId="{DA3B4DF9-81E3-47CB-90D6-A22807428093}"/>
    <dgm:cxn modelId="{34CAA943-5BE2-485F-8630-DB683828A943}" srcId="{8BFDDF1A-03A2-456D-A928-1D1C94D1F652}" destId="{AE95256F-A864-4B95-B805-60F6FCA3B315}" srcOrd="0" destOrd="0" parTransId="{2B7B941D-7E36-4399-A27E-8DC481E24A01}" sibTransId="{3A64F62A-C393-4F1B-9F4D-C204D1702020}"/>
    <dgm:cxn modelId="{9053965F-80BB-48D2-989A-594825309020}" type="presOf" srcId="{55B783AD-A473-45DE-B0D0-753346B02514}" destId="{B7279CA0-A130-4C08-9855-92B9E294950F}" srcOrd="0" destOrd="0" presId="urn:microsoft.com/office/officeart/2005/8/layout/chevron2"/>
    <dgm:cxn modelId="{443739D0-D08A-480F-838F-25EE0872E283}" type="presOf" srcId="{3839963C-447C-4188-AEE4-E81887859E92}" destId="{B843CA14-96D5-4E30-A778-ABC5366D2A33}" srcOrd="0" destOrd="0" presId="urn:microsoft.com/office/officeart/2005/8/layout/chevron2"/>
    <dgm:cxn modelId="{D275AD05-9676-4985-A002-AE5660AEF08E}" type="presOf" srcId="{306ADA40-50C4-4BFF-A09C-A69091DB302F}" destId="{298630AF-F215-4F28-A2AD-7568BD1059F3}" srcOrd="0" destOrd="0" presId="urn:microsoft.com/office/officeart/2005/8/layout/chevron2"/>
    <dgm:cxn modelId="{BA61421D-D335-4BCA-86F8-6CAD7ED53BAD}" type="presOf" srcId="{22D58128-AFAF-4E36-ACD2-9D2B89D48456}" destId="{857E9980-696B-49B6-A7A4-8A0ACC422B9F}" srcOrd="0" destOrd="0" presId="urn:microsoft.com/office/officeart/2005/8/layout/chevron2"/>
    <dgm:cxn modelId="{0E56CEBB-40A4-469E-91E2-68AD725CFDD5}" srcId="{C6383D23-468E-4E69-B65D-7D4BB506B20F}" destId="{D70D92CE-73DF-4F3D-BC29-612109A229B3}" srcOrd="4" destOrd="0" parTransId="{BE6D1BAD-27BB-4799-8D55-B24BBCD1D169}" sibTransId="{D832E210-9229-409F-9B31-1AD7DF1A6672}"/>
    <dgm:cxn modelId="{79BC9AF2-372D-425B-8CDD-26E4C048493E}" type="presOf" srcId="{DD22BA53-40F2-40CA-9520-FBCDAAC79CA9}" destId="{A6690FCE-89DB-4EC7-A165-5B212E15CE2E}" srcOrd="0" destOrd="0" presId="urn:microsoft.com/office/officeart/2005/8/layout/chevron2"/>
    <dgm:cxn modelId="{3F2CBF21-5F64-4FCF-9C86-EABD901CDCFC}" type="presOf" srcId="{55DA02B1-F41D-41BE-9D53-8EB2073F160F}" destId="{3273960C-E3BF-47B0-8DBF-294C2BEAC06A}" srcOrd="0" destOrd="0" presId="urn:microsoft.com/office/officeart/2005/8/layout/chevron2"/>
    <dgm:cxn modelId="{A8588C39-3D53-45AC-A221-D40DB453405C}" srcId="{22D58128-AFAF-4E36-ACD2-9D2B89D48456}" destId="{91D6F3D4-02C1-484E-9E3B-ADB4F913C2AE}" srcOrd="0" destOrd="0" parTransId="{94395C37-7954-47D8-A1CA-1828DCA6C6C7}" sibTransId="{12741440-6F1A-4108-BB37-C151A90B6C77}"/>
    <dgm:cxn modelId="{30EF63EA-2976-43D7-A450-7F933A050A8C}" srcId="{C6383D23-468E-4E69-B65D-7D4BB506B20F}" destId="{8BFDDF1A-03A2-456D-A928-1D1C94D1F652}" srcOrd="2" destOrd="0" parTransId="{79465841-3F97-4C2E-BFAC-082B141C1B83}" sibTransId="{DAA45A02-DC93-44F5-B1F8-0B1E7E849C36}"/>
    <dgm:cxn modelId="{593D9783-AB8B-4CC6-8A34-1B8D382A1466}" srcId="{C6383D23-468E-4E69-B65D-7D4BB506B20F}" destId="{F635FB45-5675-4F03-8F94-11E3847F26DD}" srcOrd="5" destOrd="0" parTransId="{4BDCE859-924A-4E5A-8C92-363504FB343D}" sibTransId="{D57853AA-FC7E-4A3D-A403-0A6853EB0564}"/>
    <dgm:cxn modelId="{B32BE230-FD15-4E1F-8A42-F3F2B06EB853}" srcId="{C6383D23-468E-4E69-B65D-7D4BB506B20F}" destId="{22D58128-AFAF-4E36-ACD2-9D2B89D48456}" srcOrd="3" destOrd="0" parTransId="{E772A794-B17F-4F20-8F04-002D022C7DB6}" sibTransId="{CE5FAAD8-30DF-423B-8884-C42A4DE1FDAE}"/>
    <dgm:cxn modelId="{036EFE30-8CBD-43F6-8E60-6E948D56594B}" type="presOf" srcId="{908343F1-D960-4466-B4E2-5032878F16A8}" destId="{FCDB4478-2B0F-4DE8-B8AC-B00236E5B2C3}" srcOrd="0" destOrd="0" presId="urn:microsoft.com/office/officeart/2005/8/layout/chevron2"/>
    <dgm:cxn modelId="{359B45D5-EDE7-4D52-A360-713EBE380115}" srcId="{C6383D23-468E-4E69-B65D-7D4BB506B20F}" destId="{306ADA40-50C4-4BFF-A09C-A69091DB302F}" srcOrd="6" destOrd="0" parTransId="{AEA1288B-8031-4C0E-BFCD-2B2754D3A44E}" sibTransId="{CCC658D0-3B34-4BBD-84F5-F837FF9D5AAD}"/>
    <dgm:cxn modelId="{7EA6543A-1E4D-4270-B05C-FFE4F3AAE9A7}" srcId="{D70D92CE-73DF-4F3D-BC29-612109A229B3}" destId="{303E2C82-93F9-4CD2-BE64-1FC0D9129183}" srcOrd="0" destOrd="0" parTransId="{B69C835B-DBD1-41BD-BD6F-F2EFBCC87E70}" sibTransId="{784F9EA7-1BD8-4902-BB5C-5E812326CB69}"/>
    <dgm:cxn modelId="{B840A9A6-F3F7-4668-8D47-30A939565B13}" type="presOf" srcId="{91D6F3D4-02C1-484E-9E3B-ADB4F913C2AE}" destId="{AD6E962B-0C19-4242-926F-05163615415E}" srcOrd="0" destOrd="0" presId="urn:microsoft.com/office/officeart/2005/8/layout/chevron2"/>
    <dgm:cxn modelId="{A6575E6C-2A90-433F-A9B8-06C8761C0B87}" srcId="{F635FB45-5675-4F03-8F94-11E3847F26DD}" destId="{3839963C-447C-4188-AEE4-E81887859E92}" srcOrd="0" destOrd="0" parTransId="{09A03840-6E77-40D4-A12B-7B7C1149870F}" sibTransId="{36A738D5-61CF-422A-A47A-BE54D7BFDABB}"/>
    <dgm:cxn modelId="{9F6F9924-20D6-4749-B967-7064663BCA5F}" type="presOf" srcId="{F635FB45-5675-4F03-8F94-11E3847F26DD}" destId="{BAA6BD2D-90CB-463C-874E-E1F62F7AE553}" srcOrd="0" destOrd="0" presId="urn:microsoft.com/office/officeart/2005/8/layout/chevron2"/>
    <dgm:cxn modelId="{4C687A6A-E454-4D9E-823C-37E85D3D4715}" type="presOf" srcId="{D70D92CE-73DF-4F3D-BC29-612109A229B3}" destId="{F1D12D46-8DE4-422E-99EC-11BC42B182DF}" srcOrd="0" destOrd="0" presId="urn:microsoft.com/office/officeart/2005/8/layout/chevron2"/>
    <dgm:cxn modelId="{DE6E9E9F-0F80-4AA1-B9BE-C80171893FFD}" srcId="{55DA02B1-F41D-41BE-9D53-8EB2073F160F}" destId="{908343F1-D960-4466-B4E2-5032878F16A8}" srcOrd="0" destOrd="0" parTransId="{DAA77B3D-C6F7-4A36-B188-94488885CD65}" sibTransId="{A79A9788-2A24-4A2F-8A8C-7CA5DCD55F6D}"/>
    <dgm:cxn modelId="{90CF7FBB-FEF9-40F7-B99C-584F2DFFBB60}" type="presOf" srcId="{AE95256F-A864-4B95-B805-60F6FCA3B315}" destId="{5AF99656-52D9-492B-9648-19CAD27A36CB}" srcOrd="0" destOrd="0" presId="urn:microsoft.com/office/officeart/2005/8/layout/chevron2"/>
    <dgm:cxn modelId="{BAB62871-1554-429E-BA71-75D3241809FE}" type="presParOf" srcId="{508C8D68-40A2-4E5F-ACE2-A0A9EBFDC9F1}" destId="{5838114E-E76C-4B01-B7AA-32CDC10555DC}" srcOrd="0" destOrd="0" presId="urn:microsoft.com/office/officeart/2005/8/layout/chevron2"/>
    <dgm:cxn modelId="{3A7E62BF-DABD-402D-9E2A-A109FB954B83}" type="presParOf" srcId="{5838114E-E76C-4B01-B7AA-32CDC10555DC}" destId="{3273960C-E3BF-47B0-8DBF-294C2BEAC06A}" srcOrd="0" destOrd="0" presId="urn:microsoft.com/office/officeart/2005/8/layout/chevron2"/>
    <dgm:cxn modelId="{9FC7BBCE-135A-4623-8A65-E6D671CC42C2}" type="presParOf" srcId="{5838114E-E76C-4B01-B7AA-32CDC10555DC}" destId="{FCDB4478-2B0F-4DE8-B8AC-B00236E5B2C3}" srcOrd="1" destOrd="0" presId="urn:microsoft.com/office/officeart/2005/8/layout/chevron2"/>
    <dgm:cxn modelId="{C67522E5-F549-4AF0-8853-65EAC744288A}" type="presParOf" srcId="{508C8D68-40A2-4E5F-ACE2-A0A9EBFDC9F1}" destId="{7B7F0AD9-5B6D-4739-ACCF-DC82DA272480}" srcOrd="1" destOrd="0" presId="urn:microsoft.com/office/officeart/2005/8/layout/chevron2"/>
    <dgm:cxn modelId="{2DE7E09C-3300-4824-94F4-32E76DB62CFA}" type="presParOf" srcId="{508C8D68-40A2-4E5F-ACE2-A0A9EBFDC9F1}" destId="{7347E389-B2D1-4DA0-BA83-10B50CDA6E3A}" srcOrd="2" destOrd="0" presId="urn:microsoft.com/office/officeart/2005/8/layout/chevron2"/>
    <dgm:cxn modelId="{C468278F-59BC-4098-84E1-61404EB747F2}" type="presParOf" srcId="{7347E389-B2D1-4DA0-BA83-10B50CDA6E3A}" destId="{60D33DFA-DCA8-4964-825A-68F56AE6C044}" srcOrd="0" destOrd="0" presId="urn:microsoft.com/office/officeart/2005/8/layout/chevron2"/>
    <dgm:cxn modelId="{352F8E31-1827-4B60-858B-400AFA33E11A}" type="presParOf" srcId="{7347E389-B2D1-4DA0-BA83-10B50CDA6E3A}" destId="{A6690FCE-89DB-4EC7-A165-5B212E15CE2E}" srcOrd="1" destOrd="0" presId="urn:microsoft.com/office/officeart/2005/8/layout/chevron2"/>
    <dgm:cxn modelId="{12AFB54C-047D-4F51-834D-8B68D9D202F1}" type="presParOf" srcId="{508C8D68-40A2-4E5F-ACE2-A0A9EBFDC9F1}" destId="{DC5B67A9-6CF4-4AC6-8A0B-7094545A9A4C}" srcOrd="3" destOrd="0" presId="urn:microsoft.com/office/officeart/2005/8/layout/chevron2"/>
    <dgm:cxn modelId="{26B32260-D46F-4ECE-8311-AE0C3F7803B0}" type="presParOf" srcId="{508C8D68-40A2-4E5F-ACE2-A0A9EBFDC9F1}" destId="{B3658AB9-95D4-442A-B8EF-FC36AA201220}" srcOrd="4" destOrd="0" presId="urn:microsoft.com/office/officeart/2005/8/layout/chevron2"/>
    <dgm:cxn modelId="{A68FE2E2-FD97-41CB-8067-1C9B3BC1CCEB}" type="presParOf" srcId="{B3658AB9-95D4-442A-B8EF-FC36AA201220}" destId="{7B813923-A5DA-4FC2-AFEA-9CB3B688D0F7}" srcOrd="0" destOrd="0" presId="urn:microsoft.com/office/officeart/2005/8/layout/chevron2"/>
    <dgm:cxn modelId="{2F3B9296-DCBA-46CB-9EFC-E6EED2C867A1}" type="presParOf" srcId="{B3658AB9-95D4-442A-B8EF-FC36AA201220}" destId="{5AF99656-52D9-492B-9648-19CAD27A36CB}" srcOrd="1" destOrd="0" presId="urn:microsoft.com/office/officeart/2005/8/layout/chevron2"/>
    <dgm:cxn modelId="{337BCD3F-4E7B-45C5-A675-8390F54CFC6C}" type="presParOf" srcId="{508C8D68-40A2-4E5F-ACE2-A0A9EBFDC9F1}" destId="{52B10408-CAFC-4572-AEE4-6276C7D46BF4}" srcOrd="5" destOrd="0" presId="urn:microsoft.com/office/officeart/2005/8/layout/chevron2"/>
    <dgm:cxn modelId="{9391FF78-194A-40CB-AD0B-979F88405AA8}" type="presParOf" srcId="{508C8D68-40A2-4E5F-ACE2-A0A9EBFDC9F1}" destId="{7BA91AB7-4A61-4D02-86E1-E89053BBF44D}" srcOrd="6" destOrd="0" presId="urn:microsoft.com/office/officeart/2005/8/layout/chevron2"/>
    <dgm:cxn modelId="{AFD07368-7102-4289-ABC4-ABAB1AADE2A9}" type="presParOf" srcId="{7BA91AB7-4A61-4D02-86E1-E89053BBF44D}" destId="{857E9980-696B-49B6-A7A4-8A0ACC422B9F}" srcOrd="0" destOrd="0" presId="urn:microsoft.com/office/officeart/2005/8/layout/chevron2"/>
    <dgm:cxn modelId="{8155188A-C637-4677-8973-927F9E5458F9}" type="presParOf" srcId="{7BA91AB7-4A61-4D02-86E1-E89053BBF44D}" destId="{AD6E962B-0C19-4242-926F-05163615415E}" srcOrd="1" destOrd="0" presId="urn:microsoft.com/office/officeart/2005/8/layout/chevron2"/>
    <dgm:cxn modelId="{757F9163-11AC-455B-98D6-113BB79736D5}" type="presParOf" srcId="{508C8D68-40A2-4E5F-ACE2-A0A9EBFDC9F1}" destId="{C8F35C76-4D0D-47FF-8B40-60C0E8138E50}" srcOrd="7" destOrd="0" presId="urn:microsoft.com/office/officeart/2005/8/layout/chevron2"/>
    <dgm:cxn modelId="{E498E8E8-9E68-4B2A-995C-ABAE80ABE5CD}" type="presParOf" srcId="{508C8D68-40A2-4E5F-ACE2-A0A9EBFDC9F1}" destId="{D4F4C2A2-7E16-43A2-93D5-865199398571}" srcOrd="8" destOrd="0" presId="urn:microsoft.com/office/officeart/2005/8/layout/chevron2"/>
    <dgm:cxn modelId="{76F9C330-EE88-4569-A9F4-ABB6C386073D}" type="presParOf" srcId="{D4F4C2A2-7E16-43A2-93D5-865199398571}" destId="{F1D12D46-8DE4-422E-99EC-11BC42B182DF}" srcOrd="0" destOrd="0" presId="urn:microsoft.com/office/officeart/2005/8/layout/chevron2"/>
    <dgm:cxn modelId="{6C68C76D-E821-4A60-8A66-E3BF4286F342}" type="presParOf" srcId="{D4F4C2A2-7E16-43A2-93D5-865199398571}" destId="{99C96659-417E-40A3-9188-957276F76FE9}" srcOrd="1" destOrd="0" presId="urn:microsoft.com/office/officeart/2005/8/layout/chevron2"/>
    <dgm:cxn modelId="{26AC7F52-6B69-4213-93A5-3103C6B07F8D}" type="presParOf" srcId="{508C8D68-40A2-4E5F-ACE2-A0A9EBFDC9F1}" destId="{73EE9B57-54CB-495C-9690-AC0F5C4D9EC7}" srcOrd="9" destOrd="0" presId="urn:microsoft.com/office/officeart/2005/8/layout/chevron2"/>
    <dgm:cxn modelId="{8BC05206-A441-4E0B-9FD7-CDCA666242A2}" type="presParOf" srcId="{508C8D68-40A2-4E5F-ACE2-A0A9EBFDC9F1}" destId="{F883301E-945B-4394-83DA-EFAC1FEF392F}" srcOrd="10" destOrd="0" presId="urn:microsoft.com/office/officeart/2005/8/layout/chevron2"/>
    <dgm:cxn modelId="{5094D2FF-EDB1-489B-B9E2-C0CD5FC7E617}" type="presParOf" srcId="{F883301E-945B-4394-83DA-EFAC1FEF392F}" destId="{BAA6BD2D-90CB-463C-874E-E1F62F7AE553}" srcOrd="0" destOrd="0" presId="urn:microsoft.com/office/officeart/2005/8/layout/chevron2"/>
    <dgm:cxn modelId="{A3443751-7D46-4FB0-9DBE-40F24F4AB7C4}" type="presParOf" srcId="{F883301E-945B-4394-83DA-EFAC1FEF392F}" destId="{B843CA14-96D5-4E30-A778-ABC5366D2A33}" srcOrd="1" destOrd="0" presId="urn:microsoft.com/office/officeart/2005/8/layout/chevron2"/>
    <dgm:cxn modelId="{2CEAFB35-8E8B-4D61-B3B1-F5181A26424D}" type="presParOf" srcId="{508C8D68-40A2-4E5F-ACE2-A0A9EBFDC9F1}" destId="{42C05CAE-5248-4D50-8FD4-53207E0F13E7}" srcOrd="11" destOrd="0" presId="urn:microsoft.com/office/officeart/2005/8/layout/chevron2"/>
    <dgm:cxn modelId="{6590CB68-DCCD-4104-B61A-81E5C2D817E9}" type="presParOf" srcId="{508C8D68-40A2-4E5F-ACE2-A0A9EBFDC9F1}" destId="{4140A35D-1F9A-410C-A8E2-AB22217517A6}" srcOrd="12" destOrd="0" presId="urn:microsoft.com/office/officeart/2005/8/layout/chevron2"/>
    <dgm:cxn modelId="{C35B9186-2024-446D-86F1-21A71E4FA545}" type="presParOf" srcId="{4140A35D-1F9A-410C-A8E2-AB22217517A6}" destId="{298630AF-F215-4F28-A2AD-7568BD1059F3}" srcOrd="0" destOrd="0" presId="urn:microsoft.com/office/officeart/2005/8/layout/chevron2"/>
    <dgm:cxn modelId="{FB4AFF89-44C9-43C4-A3B4-14E3456D09EE}" type="presParOf" srcId="{4140A35D-1F9A-410C-A8E2-AB22217517A6}" destId="{B7279CA0-A130-4C08-9855-92B9E294950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3960C-E3BF-47B0-8DBF-294C2BEAC06A}">
      <dsp:nvSpPr>
        <dsp:cNvPr id="0" name=""/>
        <dsp:cNvSpPr/>
      </dsp:nvSpPr>
      <dsp:spPr>
        <a:xfrm rot="5400000">
          <a:off x="-85418" y="88573"/>
          <a:ext cx="569459" cy="3986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solidFill>
                <a:srgbClr val="FFFF00"/>
              </a:solidFill>
            </a:rPr>
            <a:t>1</a:t>
          </a:r>
        </a:p>
      </dsp:txBody>
      <dsp:txXfrm rot="-5400000">
        <a:off x="2" y="202465"/>
        <a:ext cx="398621" cy="170838"/>
      </dsp:txXfrm>
    </dsp:sp>
    <dsp:sp modelId="{FCDB4478-2B0F-4DE8-B8AC-B00236E5B2C3}">
      <dsp:nvSpPr>
        <dsp:cNvPr id="0" name=""/>
        <dsp:cNvSpPr/>
      </dsp:nvSpPr>
      <dsp:spPr>
        <a:xfrm rot="5400000">
          <a:off x="2534419" y="-2132643"/>
          <a:ext cx="370343" cy="46419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Human Capital Development </a:t>
          </a:r>
        </a:p>
      </dsp:txBody>
      <dsp:txXfrm rot="-5400000">
        <a:off x="398622" y="21233"/>
        <a:ext cx="4623859" cy="334185"/>
      </dsp:txXfrm>
    </dsp:sp>
    <dsp:sp modelId="{60D33DFA-DCA8-4964-825A-68F56AE6C044}">
      <dsp:nvSpPr>
        <dsp:cNvPr id="0" name=""/>
        <dsp:cNvSpPr/>
      </dsp:nvSpPr>
      <dsp:spPr>
        <a:xfrm rot="5400000">
          <a:off x="-85418" y="582384"/>
          <a:ext cx="569459" cy="3986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solidFill>
                <a:srgbClr val="FFFF00"/>
              </a:solidFill>
            </a:rPr>
            <a:t>2</a:t>
          </a:r>
        </a:p>
      </dsp:txBody>
      <dsp:txXfrm rot="-5400000">
        <a:off x="2" y="696276"/>
        <a:ext cx="398621" cy="170838"/>
      </dsp:txXfrm>
    </dsp:sp>
    <dsp:sp modelId="{A6690FCE-89DB-4EC7-A165-5B212E15CE2E}">
      <dsp:nvSpPr>
        <dsp:cNvPr id="0" name=""/>
        <dsp:cNvSpPr/>
      </dsp:nvSpPr>
      <dsp:spPr>
        <a:xfrm rot="5400000">
          <a:off x="2534516" y="-1638929"/>
          <a:ext cx="370148" cy="46419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Diversify the Economy &amp; Promote Economic Growth</a:t>
          </a:r>
        </a:p>
      </dsp:txBody>
      <dsp:txXfrm rot="-5400000">
        <a:off x="398622" y="515034"/>
        <a:ext cx="4623869" cy="334010"/>
      </dsp:txXfrm>
    </dsp:sp>
    <dsp:sp modelId="{7B813923-A5DA-4FC2-AFEA-9CB3B688D0F7}">
      <dsp:nvSpPr>
        <dsp:cNvPr id="0" name=""/>
        <dsp:cNvSpPr/>
      </dsp:nvSpPr>
      <dsp:spPr>
        <a:xfrm rot="5400000">
          <a:off x="-85418" y="1076195"/>
          <a:ext cx="569459" cy="3986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solidFill>
                <a:srgbClr val="FFFF00"/>
              </a:solidFill>
            </a:rPr>
            <a:t>3</a:t>
          </a:r>
        </a:p>
      </dsp:txBody>
      <dsp:txXfrm rot="-5400000">
        <a:off x="2" y="1190087"/>
        <a:ext cx="398621" cy="170838"/>
      </dsp:txXfrm>
    </dsp:sp>
    <dsp:sp modelId="{5AF99656-52D9-492B-9648-19CAD27A36CB}">
      <dsp:nvSpPr>
        <dsp:cNvPr id="0" name=""/>
        <dsp:cNvSpPr/>
      </dsp:nvSpPr>
      <dsp:spPr>
        <a:xfrm rot="5400000">
          <a:off x="2534516" y="-1145117"/>
          <a:ext cx="370148" cy="46419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/>
            <a:t>Infrastructure &amp; Economic Competitiveness </a:t>
          </a:r>
        </a:p>
      </dsp:txBody>
      <dsp:txXfrm rot="-5400000">
        <a:off x="398622" y="1008846"/>
        <a:ext cx="4623869" cy="334010"/>
      </dsp:txXfrm>
    </dsp:sp>
    <dsp:sp modelId="{857E9980-696B-49B6-A7A4-8A0ACC422B9F}">
      <dsp:nvSpPr>
        <dsp:cNvPr id="0" name=""/>
        <dsp:cNvSpPr/>
      </dsp:nvSpPr>
      <dsp:spPr>
        <a:xfrm rot="5400000">
          <a:off x="-85418" y="1570007"/>
          <a:ext cx="569459" cy="3986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>
              <a:solidFill>
                <a:srgbClr val="FFFF00"/>
              </a:solidFill>
            </a:rPr>
            <a:t>4</a:t>
          </a:r>
        </a:p>
      </dsp:txBody>
      <dsp:txXfrm rot="-5400000">
        <a:off x="2" y="1683899"/>
        <a:ext cx="398621" cy="170838"/>
      </dsp:txXfrm>
    </dsp:sp>
    <dsp:sp modelId="{AD6E962B-0C19-4242-926F-05163615415E}">
      <dsp:nvSpPr>
        <dsp:cNvPr id="0" name=""/>
        <dsp:cNvSpPr/>
      </dsp:nvSpPr>
      <dsp:spPr>
        <a:xfrm rot="5400000">
          <a:off x="2534516" y="-651306"/>
          <a:ext cx="370148" cy="46419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/>
            <a:t>Governance &amp; Accountability for Results</a:t>
          </a:r>
        </a:p>
      </dsp:txBody>
      <dsp:txXfrm rot="-5400000">
        <a:off x="398622" y="1502657"/>
        <a:ext cx="4623869" cy="334010"/>
      </dsp:txXfrm>
    </dsp:sp>
    <dsp:sp modelId="{F1D12D46-8DE4-422E-99EC-11BC42B182DF}">
      <dsp:nvSpPr>
        <dsp:cNvPr id="0" name=""/>
        <dsp:cNvSpPr/>
      </dsp:nvSpPr>
      <dsp:spPr>
        <a:xfrm rot="5400000">
          <a:off x="-85418" y="2063818"/>
          <a:ext cx="569459" cy="3986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solidFill>
                <a:srgbClr val="FFFF00"/>
              </a:solidFill>
            </a:rPr>
            <a:t>5</a:t>
          </a:r>
        </a:p>
      </dsp:txBody>
      <dsp:txXfrm rot="-5400000">
        <a:off x="2" y="2177710"/>
        <a:ext cx="398621" cy="170838"/>
      </dsp:txXfrm>
    </dsp:sp>
    <dsp:sp modelId="{99C96659-417E-40A3-9188-957276F76FE9}">
      <dsp:nvSpPr>
        <dsp:cNvPr id="0" name=""/>
        <dsp:cNvSpPr/>
      </dsp:nvSpPr>
      <dsp:spPr>
        <a:xfrm rot="5400000">
          <a:off x="2534516" y="-157494"/>
          <a:ext cx="370148" cy="46419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/>
            <a:t>Women, Children and Persons with Disability</a:t>
          </a:r>
        </a:p>
      </dsp:txBody>
      <dsp:txXfrm rot="-5400000">
        <a:off x="398622" y="1996469"/>
        <a:ext cx="4623869" cy="334010"/>
      </dsp:txXfrm>
    </dsp:sp>
    <dsp:sp modelId="{BAA6BD2D-90CB-463C-874E-E1F62F7AE553}">
      <dsp:nvSpPr>
        <dsp:cNvPr id="0" name=""/>
        <dsp:cNvSpPr/>
      </dsp:nvSpPr>
      <dsp:spPr>
        <a:xfrm rot="5400000">
          <a:off x="-85418" y="2557630"/>
          <a:ext cx="569459" cy="3986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>
              <a:solidFill>
                <a:srgbClr val="FFFF00"/>
              </a:solidFill>
            </a:rPr>
            <a:t>6</a:t>
          </a:r>
        </a:p>
      </dsp:txBody>
      <dsp:txXfrm rot="-5400000">
        <a:off x="2" y="2671522"/>
        <a:ext cx="398621" cy="170838"/>
      </dsp:txXfrm>
    </dsp:sp>
    <dsp:sp modelId="{B843CA14-96D5-4E30-A778-ABC5366D2A33}">
      <dsp:nvSpPr>
        <dsp:cNvPr id="0" name=""/>
        <dsp:cNvSpPr/>
      </dsp:nvSpPr>
      <dsp:spPr>
        <a:xfrm rot="5400000">
          <a:off x="2534516" y="336316"/>
          <a:ext cx="370148" cy="46419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/>
            <a:t>Youth, Sports &amp; Migration</a:t>
          </a:r>
        </a:p>
      </dsp:txBody>
      <dsp:txXfrm rot="-5400000">
        <a:off x="398622" y="2490280"/>
        <a:ext cx="4623869" cy="334010"/>
      </dsp:txXfrm>
    </dsp:sp>
    <dsp:sp modelId="{298630AF-F215-4F28-A2AD-7568BD1059F3}">
      <dsp:nvSpPr>
        <dsp:cNvPr id="0" name=""/>
        <dsp:cNvSpPr/>
      </dsp:nvSpPr>
      <dsp:spPr>
        <a:xfrm rot="5400000">
          <a:off x="-85418" y="3051441"/>
          <a:ext cx="569459" cy="3986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solidFill>
                <a:srgbClr val="FFFF00"/>
              </a:solidFill>
            </a:rPr>
            <a:t>7</a:t>
          </a:r>
        </a:p>
      </dsp:txBody>
      <dsp:txXfrm rot="-5400000">
        <a:off x="2" y="3165333"/>
        <a:ext cx="398621" cy="170838"/>
      </dsp:txXfrm>
    </dsp:sp>
    <dsp:sp modelId="{B7279CA0-A130-4C08-9855-92B9E294950F}">
      <dsp:nvSpPr>
        <dsp:cNvPr id="0" name=""/>
        <dsp:cNvSpPr/>
      </dsp:nvSpPr>
      <dsp:spPr>
        <a:xfrm rot="5400000">
          <a:off x="2534516" y="830127"/>
          <a:ext cx="370148" cy="46419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/>
            <a:t>Addressing Vulnerability &amp; Building Resilience</a:t>
          </a:r>
        </a:p>
      </dsp:txBody>
      <dsp:txXfrm rot="-5400000">
        <a:off x="398622" y="2984091"/>
        <a:ext cx="4623869" cy="334010"/>
      </dsp:txXfrm>
    </dsp:sp>
    <dsp:sp modelId="{13FF9F79-5989-430D-B511-09AEB1123538}">
      <dsp:nvSpPr>
        <dsp:cNvPr id="0" name=""/>
        <dsp:cNvSpPr/>
      </dsp:nvSpPr>
      <dsp:spPr>
        <a:xfrm rot="5400000">
          <a:off x="-85418" y="3545252"/>
          <a:ext cx="569459" cy="3986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>
              <a:solidFill>
                <a:srgbClr val="FFFF00"/>
              </a:solidFill>
            </a:rPr>
            <a:t>8</a:t>
          </a:r>
        </a:p>
      </dsp:txBody>
      <dsp:txXfrm rot="-5400000">
        <a:off x="2" y="3659144"/>
        <a:ext cx="398621" cy="170838"/>
      </dsp:txXfrm>
    </dsp:sp>
    <dsp:sp modelId="{85A4E3E2-8D17-49C6-82D1-95085F535EEA}">
      <dsp:nvSpPr>
        <dsp:cNvPr id="0" name=""/>
        <dsp:cNvSpPr/>
      </dsp:nvSpPr>
      <dsp:spPr>
        <a:xfrm rot="5400000">
          <a:off x="2534516" y="1323939"/>
          <a:ext cx="370148" cy="46419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/>
            <a:t>Means of Implementation</a:t>
          </a:r>
        </a:p>
      </dsp:txBody>
      <dsp:txXfrm rot="-5400000">
        <a:off x="398622" y="3477903"/>
        <a:ext cx="4623869" cy="334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3960C-E3BF-47B0-8DBF-294C2BEAC06A}">
      <dsp:nvSpPr>
        <dsp:cNvPr id="0" name=""/>
        <dsp:cNvSpPr/>
      </dsp:nvSpPr>
      <dsp:spPr>
        <a:xfrm rot="5400000">
          <a:off x="4416795" y="97368"/>
          <a:ext cx="649125" cy="4543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FFFF00"/>
              </a:solidFill>
            </a:rPr>
            <a:t>1</a:t>
          </a:r>
        </a:p>
      </dsp:txBody>
      <dsp:txXfrm rot="-5400000">
        <a:off x="4514165" y="227193"/>
        <a:ext cx="454387" cy="194738"/>
      </dsp:txXfrm>
    </dsp:sp>
    <dsp:sp modelId="{FCDB4478-2B0F-4DE8-B8AC-B00236E5B2C3}">
      <dsp:nvSpPr>
        <dsp:cNvPr id="0" name=""/>
        <dsp:cNvSpPr/>
      </dsp:nvSpPr>
      <dsp:spPr>
        <a:xfrm rot="5400000">
          <a:off x="2046005" y="-2043025"/>
          <a:ext cx="422153" cy="45141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Inclusive Growth &amp; Sustainable Development </a:t>
          </a:r>
          <a:r>
            <a:rPr lang="en-US" sz="1700" kern="1200" dirty="0" smtClean="0"/>
            <a:t> </a:t>
          </a:r>
          <a:endParaRPr lang="en-US" sz="1700" kern="1200" dirty="0"/>
        </a:p>
      </dsp:txBody>
      <dsp:txXfrm rot="-5400000">
        <a:off x="0" y="23588"/>
        <a:ext cx="4493556" cy="380937"/>
      </dsp:txXfrm>
    </dsp:sp>
    <dsp:sp modelId="{60D33DFA-DCA8-4964-825A-68F56AE6C044}">
      <dsp:nvSpPr>
        <dsp:cNvPr id="0" name=""/>
        <dsp:cNvSpPr/>
      </dsp:nvSpPr>
      <dsp:spPr>
        <a:xfrm rot="5400000">
          <a:off x="4416795" y="646469"/>
          <a:ext cx="649125" cy="4543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solidFill>
                <a:srgbClr val="FFFF00"/>
              </a:solidFill>
            </a:rPr>
            <a:t>2</a:t>
          </a:r>
        </a:p>
      </dsp:txBody>
      <dsp:txXfrm rot="-5400000">
        <a:off x="4514165" y="776294"/>
        <a:ext cx="454387" cy="194738"/>
      </dsp:txXfrm>
    </dsp:sp>
    <dsp:sp modelId="{A6690FCE-89DB-4EC7-A165-5B212E15CE2E}">
      <dsp:nvSpPr>
        <dsp:cNvPr id="0" name=""/>
        <dsp:cNvSpPr/>
      </dsp:nvSpPr>
      <dsp:spPr>
        <a:xfrm rot="5400000">
          <a:off x="2046116" y="-1480242"/>
          <a:ext cx="421931" cy="45141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Political Unity</a:t>
          </a:r>
          <a:endParaRPr lang="en-US" sz="1700" kern="1200" dirty="0"/>
        </a:p>
      </dsp:txBody>
      <dsp:txXfrm rot="-5400000">
        <a:off x="0" y="586471"/>
        <a:ext cx="4493567" cy="380737"/>
      </dsp:txXfrm>
    </dsp:sp>
    <dsp:sp modelId="{7B813923-A5DA-4FC2-AFEA-9CB3B688D0F7}">
      <dsp:nvSpPr>
        <dsp:cNvPr id="0" name=""/>
        <dsp:cNvSpPr/>
      </dsp:nvSpPr>
      <dsp:spPr>
        <a:xfrm rot="5400000">
          <a:off x="4416795" y="1226272"/>
          <a:ext cx="649125" cy="4543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FFFF00"/>
              </a:solidFill>
            </a:rPr>
            <a:t>3</a:t>
          </a:r>
        </a:p>
      </dsp:txBody>
      <dsp:txXfrm rot="-5400000">
        <a:off x="4514165" y="1356097"/>
        <a:ext cx="454387" cy="194738"/>
      </dsp:txXfrm>
    </dsp:sp>
    <dsp:sp modelId="{5AF99656-52D9-492B-9648-19CAD27A36CB}">
      <dsp:nvSpPr>
        <dsp:cNvPr id="0" name=""/>
        <dsp:cNvSpPr/>
      </dsp:nvSpPr>
      <dsp:spPr>
        <a:xfrm rot="5400000">
          <a:off x="2046116" y="-917348"/>
          <a:ext cx="421931" cy="45141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Good Governance and Rule of Law </a:t>
          </a:r>
          <a:endParaRPr lang="en-US" sz="1700" kern="1200" dirty="0"/>
        </a:p>
      </dsp:txBody>
      <dsp:txXfrm rot="-5400000">
        <a:off x="0" y="1149365"/>
        <a:ext cx="4493567" cy="380737"/>
      </dsp:txXfrm>
    </dsp:sp>
    <dsp:sp modelId="{857E9980-696B-49B6-A7A4-8A0ACC422B9F}">
      <dsp:nvSpPr>
        <dsp:cNvPr id="0" name=""/>
        <dsp:cNvSpPr/>
      </dsp:nvSpPr>
      <dsp:spPr>
        <a:xfrm rot="5400000">
          <a:off x="4416795" y="1768433"/>
          <a:ext cx="649125" cy="4543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FFFF00"/>
              </a:solidFill>
            </a:rPr>
            <a:t>4</a:t>
          </a:r>
        </a:p>
      </dsp:txBody>
      <dsp:txXfrm rot="-5400000">
        <a:off x="4514165" y="1898258"/>
        <a:ext cx="454387" cy="194738"/>
      </dsp:txXfrm>
    </dsp:sp>
    <dsp:sp modelId="{AD6E962B-0C19-4242-926F-05163615415E}">
      <dsp:nvSpPr>
        <dsp:cNvPr id="0" name=""/>
        <dsp:cNvSpPr/>
      </dsp:nvSpPr>
      <dsp:spPr>
        <a:xfrm rot="5400000">
          <a:off x="2046116" y="-354455"/>
          <a:ext cx="421931" cy="45141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Peace and Security</a:t>
          </a:r>
          <a:endParaRPr lang="en-US" sz="1700" kern="1200" dirty="0"/>
        </a:p>
      </dsp:txBody>
      <dsp:txXfrm rot="-5400000">
        <a:off x="0" y="1712258"/>
        <a:ext cx="4493567" cy="380737"/>
      </dsp:txXfrm>
    </dsp:sp>
    <dsp:sp modelId="{F1D12D46-8DE4-422E-99EC-11BC42B182DF}">
      <dsp:nvSpPr>
        <dsp:cNvPr id="0" name=""/>
        <dsp:cNvSpPr/>
      </dsp:nvSpPr>
      <dsp:spPr>
        <a:xfrm rot="5400000">
          <a:off x="4416795" y="2310587"/>
          <a:ext cx="649125" cy="4543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FFFF00"/>
              </a:solidFill>
            </a:rPr>
            <a:t>5</a:t>
          </a:r>
        </a:p>
      </dsp:txBody>
      <dsp:txXfrm rot="-5400000">
        <a:off x="4514165" y="2440412"/>
        <a:ext cx="454387" cy="194738"/>
      </dsp:txXfrm>
    </dsp:sp>
    <dsp:sp modelId="{99C96659-417E-40A3-9188-957276F76FE9}">
      <dsp:nvSpPr>
        <dsp:cNvPr id="0" name=""/>
        <dsp:cNvSpPr/>
      </dsp:nvSpPr>
      <dsp:spPr>
        <a:xfrm rot="5400000">
          <a:off x="2046116" y="208438"/>
          <a:ext cx="421931" cy="45141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Cultural Identity and Value</a:t>
          </a:r>
          <a:endParaRPr lang="en-US" sz="1700" kern="1200" dirty="0"/>
        </a:p>
      </dsp:txBody>
      <dsp:txXfrm rot="-5400000">
        <a:off x="0" y="2275152"/>
        <a:ext cx="4493567" cy="380737"/>
      </dsp:txXfrm>
    </dsp:sp>
    <dsp:sp modelId="{BAA6BD2D-90CB-463C-874E-E1F62F7AE553}">
      <dsp:nvSpPr>
        <dsp:cNvPr id="0" name=""/>
        <dsp:cNvSpPr/>
      </dsp:nvSpPr>
      <dsp:spPr>
        <a:xfrm rot="5400000">
          <a:off x="4416795" y="2852748"/>
          <a:ext cx="649125" cy="4543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>
              <a:solidFill>
                <a:srgbClr val="FFFF00"/>
              </a:solidFill>
            </a:rPr>
            <a:t>6</a:t>
          </a:r>
        </a:p>
      </dsp:txBody>
      <dsp:txXfrm rot="-5400000">
        <a:off x="4514165" y="2982573"/>
        <a:ext cx="454387" cy="194738"/>
      </dsp:txXfrm>
    </dsp:sp>
    <dsp:sp modelId="{B843CA14-96D5-4E30-A778-ABC5366D2A33}">
      <dsp:nvSpPr>
        <dsp:cNvPr id="0" name=""/>
        <dsp:cNvSpPr/>
      </dsp:nvSpPr>
      <dsp:spPr>
        <a:xfrm rot="5400000">
          <a:off x="2046116" y="771332"/>
          <a:ext cx="421931" cy="45141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People Driven Development</a:t>
          </a:r>
          <a:endParaRPr lang="en-US" sz="1700" kern="1200" dirty="0"/>
        </a:p>
      </dsp:txBody>
      <dsp:txXfrm rot="-5400000">
        <a:off x="0" y="2838046"/>
        <a:ext cx="4493567" cy="380737"/>
      </dsp:txXfrm>
    </dsp:sp>
    <dsp:sp modelId="{298630AF-F215-4F28-A2AD-7568BD1059F3}">
      <dsp:nvSpPr>
        <dsp:cNvPr id="0" name=""/>
        <dsp:cNvSpPr/>
      </dsp:nvSpPr>
      <dsp:spPr>
        <a:xfrm rot="5400000">
          <a:off x="4416795" y="3388768"/>
          <a:ext cx="649125" cy="4543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FFFF00"/>
              </a:solidFill>
            </a:rPr>
            <a:t>7</a:t>
          </a:r>
        </a:p>
      </dsp:txBody>
      <dsp:txXfrm rot="-5400000">
        <a:off x="4514165" y="3518593"/>
        <a:ext cx="454387" cy="194738"/>
      </dsp:txXfrm>
    </dsp:sp>
    <dsp:sp modelId="{B7279CA0-A130-4C08-9855-92B9E294950F}">
      <dsp:nvSpPr>
        <dsp:cNvPr id="0" name=""/>
        <dsp:cNvSpPr/>
      </dsp:nvSpPr>
      <dsp:spPr>
        <a:xfrm rot="5400000">
          <a:off x="2046116" y="1334226"/>
          <a:ext cx="421931" cy="45141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Partnership for Development</a:t>
          </a:r>
          <a:endParaRPr lang="en-US" sz="1700" kern="1200" dirty="0"/>
        </a:p>
      </dsp:txBody>
      <dsp:txXfrm rot="-5400000">
        <a:off x="0" y="3400940"/>
        <a:ext cx="4493567" cy="380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A0A70-8FEF-495E-A982-06F35ADA0E1E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7F180-A103-4CFA-8EC2-EB7CD09E8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91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7F180-A103-4CFA-8EC2-EB7CD09E8E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18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7F180-A103-4CFA-8EC2-EB7CD09E8E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20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7F180-A103-4CFA-8EC2-EB7CD09E8E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25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7F180-A103-4CFA-8EC2-EB7CD09E8E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88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7F180-A103-4CFA-8EC2-EB7CD09E8EF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33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Medium-Term National Development Plan (2019-2023)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61CE-D9A6-4E5B-BB85-501150384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0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Medium-Term National Development Plan (2019-2023)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61CE-D9A6-4E5B-BB85-501150384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74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Medium-Term National Development Plan (2019-2023)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61CE-D9A6-4E5B-BB85-501150384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20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Medium-Term National Development Plan (2019-2023)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61CE-D9A6-4E5B-BB85-501150384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35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DC25DEF-DE13-0F43-A1A3-1D70FE74E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192" y="372169"/>
            <a:ext cx="1318519" cy="1318519"/>
          </a:xfrm>
          <a:prstGeom prst="rect">
            <a:avLst/>
          </a:prstGeom>
        </p:spPr>
      </p:pic>
      <p:sp>
        <p:nvSpPr>
          <p:cNvPr id="28" name="Footer Placeholder 27">
            <a:extLst>
              <a:ext uri="{FF2B5EF4-FFF2-40B4-BE49-F238E27FC236}">
                <a16:creationId xmlns:a16="http://schemas.microsoft.com/office/drawing/2014/main" xmlns="" id="{A92E92C7-82DD-9745-B72C-76CA50317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US">
                <a:solidFill>
                  <a:srgbClr val="00B050"/>
                </a:solidFill>
              </a:rPr>
              <a:t>Medium-Term National Development Plan (2019-2023)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xmlns="" id="{32A07868-EB51-FA4F-8988-6D1C34788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61CE-D9A6-4E5B-BB85-501150384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5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xmlns="" id="{A92E92C7-82DD-9745-B72C-76CA50317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r>
              <a:rPr lang="en-US">
                <a:solidFill>
                  <a:srgbClr val="00B050"/>
                </a:solidFill>
              </a:rPr>
              <a:t>Medium-Term National Development Plan (2019-2023)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xmlns="" id="{32A07868-EB51-FA4F-8988-6D1C34788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61CE-D9A6-4E5B-BB85-501150384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80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Medium-Term National Development Plan (2019-2023)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61CE-D9A6-4E5B-BB85-501150384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78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Medium-Term National Development Plan (2019-2023)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61CE-D9A6-4E5B-BB85-501150384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6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Medium-Term National Development Plan (2019-2023)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61CE-D9A6-4E5B-BB85-501150384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00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Medium-Term National Development Plan (2019-2023)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61CE-D9A6-4E5B-BB85-501150384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94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Medium-Term National Development Plan (2019-2023)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61CE-D9A6-4E5B-BB85-501150384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7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Medium-Term National Development Plan (2019-2023)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61CE-D9A6-4E5B-BB85-501150384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74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Medium-Term National Development Plan (2019-2023)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761CE-D9A6-4E5B-BB85-501150384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6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2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PowerPoint_Presentation1.ppt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" y="1772816"/>
            <a:ext cx="11475720" cy="2016224"/>
          </a:xfrm>
        </p:spPr>
        <p:txBody>
          <a:bodyPr>
            <a:normAutofit/>
          </a:bodyPr>
          <a:lstStyle/>
          <a:p>
            <a:r>
              <a:rPr lang="en-GB" dirty="0" smtClean="0"/>
              <a:t>Sierra Leone Medium Term National Development Plan (2019-2023) </a:t>
            </a:r>
            <a:endParaRPr lang="en-US" i="1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416" y="3789040"/>
            <a:ext cx="10945216" cy="2452386"/>
          </a:xfrm>
        </p:spPr>
        <p:txBody>
          <a:bodyPr>
            <a:normAutofit fontScale="55000" lnSpcReduction="20000"/>
          </a:bodyPr>
          <a:lstStyle/>
          <a:p>
            <a:endParaRPr lang="en-GB" sz="3600" b="1" dirty="0"/>
          </a:p>
          <a:p>
            <a:r>
              <a:rPr lang="en-GB" sz="5100" b="1" dirty="0" smtClean="0">
                <a:solidFill>
                  <a:schemeClr val="accent1"/>
                </a:solidFill>
              </a:rPr>
              <a:t>Ministry </a:t>
            </a:r>
            <a:r>
              <a:rPr lang="en-GB" sz="5100" b="1" dirty="0">
                <a:solidFill>
                  <a:schemeClr val="accent1"/>
                </a:solidFill>
              </a:rPr>
              <a:t>of Planning &amp; Economic </a:t>
            </a:r>
            <a:r>
              <a:rPr lang="en-GB" sz="5100" b="1" dirty="0" smtClean="0">
                <a:solidFill>
                  <a:schemeClr val="accent1"/>
                </a:solidFill>
              </a:rPr>
              <a:t>Development</a:t>
            </a:r>
          </a:p>
          <a:p>
            <a:endParaRPr lang="en-GB" sz="5100" b="1" dirty="0" smtClean="0">
              <a:solidFill>
                <a:schemeClr val="accent1"/>
              </a:solidFill>
            </a:endParaRPr>
          </a:p>
          <a:p>
            <a:r>
              <a:rPr lang="en-GB" sz="5100" b="1" dirty="0" smtClean="0">
                <a:solidFill>
                  <a:schemeClr val="accent1"/>
                </a:solidFill>
              </a:rPr>
              <a:t>Freetown</a:t>
            </a:r>
          </a:p>
          <a:p>
            <a:endParaRPr lang="en-GB" sz="5100" b="1" dirty="0">
              <a:solidFill>
                <a:schemeClr val="accent1"/>
              </a:solidFill>
            </a:endParaRPr>
          </a:p>
          <a:p>
            <a:r>
              <a:rPr lang="en-GB" sz="5100" dirty="0" smtClean="0"/>
              <a:t> </a:t>
            </a:r>
            <a:endParaRPr lang="en-US" sz="5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7C2FBF1-A4A4-4B45-A947-FFD14058F3C5}"/>
              </a:ext>
            </a:extLst>
          </p:cNvPr>
          <p:cNvSpPr txBox="1"/>
          <p:nvPr/>
        </p:nvSpPr>
        <p:spPr>
          <a:xfrm>
            <a:off x="10778247" y="6809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4E36C6E-E56C-0F4B-9E2F-491AA86BDD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148168"/>
            <a:ext cx="1916832" cy="148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6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Cluster </a:t>
            </a:r>
            <a:r>
              <a:rPr lang="en-US" sz="2800" dirty="0" smtClean="0"/>
              <a:t>Two: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Diversifying the Economy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B050"/>
                </a:solidFill>
              </a:rPr>
              <a:t>Medium-Term National Development Plan (2019-2023)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61CE-D9A6-4E5B-BB85-50115038439D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27448" y="1484784"/>
            <a:ext cx="2016224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Improving the Management of Mineral </a:t>
            </a:r>
            <a:r>
              <a:rPr lang="en-GB" b="1" dirty="0" smtClean="0">
                <a:solidFill>
                  <a:schemeClr val="accent1"/>
                </a:solidFill>
              </a:rPr>
              <a:t>Resources</a:t>
            </a:r>
          </a:p>
          <a:p>
            <a:pPr lvl="0" eaLnBrk="0" hangingPunct="0"/>
            <a:endParaRPr lang="en-GB" sz="1400" dirty="0" smtClean="0"/>
          </a:p>
          <a:p>
            <a:pPr lvl="0" eaLnBrk="0" hangingPunct="0"/>
            <a:r>
              <a:rPr lang="en-GB" sz="1600" b="1" dirty="0" smtClean="0">
                <a:solidFill>
                  <a:srgbClr val="7030A0"/>
                </a:solidFill>
              </a:rPr>
              <a:t>Target</a:t>
            </a:r>
          </a:p>
          <a:p>
            <a:pPr lvl="0" eaLnBrk="0" hangingPunct="0"/>
            <a:endParaRPr lang="en-GB" sz="1400" dirty="0" smtClean="0"/>
          </a:p>
          <a:p>
            <a:pPr lvl="0" eaLnBrk="0" hangingPunct="0"/>
            <a:endParaRPr lang="en-GB" sz="1400" dirty="0" smtClean="0"/>
          </a:p>
          <a:p>
            <a:pPr lvl="0" eaLnBrk="0" hangingPunct="0"/>
            <a:r>
              <a:rPr lang="en-GB" sz="1200" b="1" dirty="0" smtClean="0"/>
              <a:t>1. Mining </a:t>
            </a:r>
            <a:r>
              <a:rPr lang="en-GB" sz="1200" b="1" dirty="0"/>
              <a:t>revenue increased from 10 percent of domestic revenue in 2017 to 20 percent; </a:t>
            </a:r>
            <a:endParaRPr lang="en-GB" sz="1200" b="1" dirty="0" smtClean="0"/>
          </a:p>
          <a:p>
            <a:pPr lvl="0" eaLnBrk="0" hangingPunct="0"/>
            <a:endParaRPr lang="en-GB" sz="1200" b="1" dirty="0" smtClean="0"/>
          </a:p>
          <a:p>
            <a:pPr lvl="0" eaLnBrk="0" hangingPunct="0"/>
            <a:r>
              <a:rPr lang="en-GB" sz="1200" b="1" dirty="0" smtClean="0"/>
              <a:t>2. Share </a:t>
            </a:r>
            <a:r>
              <a:rPr lang="en-GB" sz="1200" b="1" dirty="0"/>
              <a:t>of mining in GDP increased from 5 percent in 2017 to 20 </a:t>
            </a:r>
            <a:r>
              <a:rPr lang="en-GB" sz="1200" b="1" dirty="0" smtClean="0"/>
              <a:t>percent;</a:t>
            </a:r>
            <a:endParaRPr lang="en-GB" sz="1000" b="1" dirty="0"/>
          </a:p>
          <a:p>
            <a:pPr lvl="0" eaLnBrk="0" hangingPunct="0"/>
            <a:endParaRPr lang="en-GB" sz="1200" b="1" dirty="0" smtClean="0"/>
          </a:p>
          <a:p>
            <a:pPr lvl="0" eaLnBrk="0" hangingPunct="0"/>
            <a:r>
              <a:rPr lang="en-GB" sz="1200" b="1" dirty="0" smtClean="0"/>
              <a:t>3. Environmental </a:t>
            </a:r>
            <a:r>
              <a:rPr lang="en-GB" sz="1200" b="1" dirty="0"/>
              <a:t>rehabilitation completed in 5 mined sites in the country</a:t>
            </a:r>
            <a:endParaRPr lang="en-GB" sz="1000" b="1" dirty="0"/>
          </a:p>
          <a:p>
            <a:pPr eaLnBrk="0" hangingPunct="0"/>
            <a:r>
              <a:rPr lang="en-GB" sz="1600" b="1" dirty="0"/>
              <a:t> </a:t>
            </a:r>
            <a:endParaRPr lang="en-GB" sz="1100" b="1" dirty="0"/>
          </a:p>
          <a:p>
            <a:endParaRPr lang="en-GB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32920" y="2780928"/>
            <a:ext cx="20162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/>
            <a:r>
              <a:rPr lang="en-GB" b="1" dirty="0" smtClean="0">
                <a:solidFill>
                  <a:srgbClr val="7030A0"/>
                </a:solidFill>
              </a:rPr>
              <a:t>Policy Action</a:t>
            </a:r>
          </a:p>
          <a:p>
            <a:pPr lvl="0" eaLnBrk="0" hangingPunct="0"/>
            <a:endParaRPr lang="en-GB" sz="1200" b="1" dirty="0"/>
          </a:p>
          <a:p>
            <a:pPr lvl="0" eaLnBrk="0" hangingPunct="0"/>
            <a:r>
              <a:rPr lang="en-GB" sz="1200" b="1" dirty="0" smtClean="0"/>
              <a:t>1. </a:t>
            </a:r>
            <a:r>
              <a:rPr lang="en-US" sz="1200" b="1" dirty="0" smtClean="0"/>
              <a:t>Undertake </a:t>
            </a:r>
            <a:r>
              <a:rPr lang="en-US" sz="1200" b="1" dirty="0"/>
              <a:t>countrywide airborne geophysical survey</a:t>
            </a:r>
          </a:p>
          <a:p>
            <a:pPr lvl="0" eaLnBrk="0" hangingPunct="0"/>
            <a:endParaRPr lang="en-US" sz="1200" b="1" dirty="0" smtClean="0"/>
          </a:p>
          <a:p>
            <a:pPr lvl="0" eaLnBrk="0" hangingPunct="0"/>
            <a:r>
              <a:rPr lang="en-US" sz="1200" b="1" dirty="0" smtClean="0"/>
              <a:t>2. Manage </a:t>
            </a:r>
            <a:r>
              <a:rPr lang="en-US" sz="1200" b="1" dirty="0"/>
              <a:t>the effects of price volatility on Government revenue</a:t>
            </a:r>
          </a:p>
          <a:p>
            <a:pPr lvl="0" eaLnBrk="0" hangingPunct="0"/>
            <a:endParaRPr lang="en-US" sz="1200" b="1" dirty="0" smtClean="0"/>
          </a:p>
          <a:p>
            <a:pPr lvl="0" eaLnBrk="0" hangingPunct="0"/>
            <a:r>
              <a:rPr lang="en-US" sz="1200" b="1" dirty="0" smtClean="0"/>
              <a:t>3. Review </a:t>
            </a:r>
            <a:r>
              <a:rPr lang="en-US" sz="1200" b="1" dirty="0"/>
              <a:t>of mineral legislation and implement the EIRA:</a:t>
            </a:r>
          </a:p>
          <a:p>
            <a:pPr lvl="0" eaLnBrk="0" hangingPunct="0"/>
            <a:endParaRPr lang="en-US" sz="1200" b="1" dirty="0" smtClean="0"/>
          </a:p>
          <a:p>
            <a:pPr lvl="0" eaLnBrk="0" hangingPunct="0"/>
            <a:r>
              <a:rPr lang="en-US" sz="1200" b="1" dirty="0" smtClean="0"/>
              <a:t>4. Improve </a:t>
            </a:r>
            <a:r>
              <a:rPr lang="en-US" sz="1200" b="1" dirty="0"/>
              <a:t>governance of the mining sector </a:t>
            </a:r>
          </a:p>
          <a:p>
            <a:pPr lvl="0" eaLnBrk="0" hangingPunct="0"/>
            <a:endParaRPr lang="en-US" sz="1200" b="1" dirty="0" smtClean="0"/>
          </a:p>
          <a:p>
            <a:pPr lvl="0" eaLnBrk="0" hangingPunct="0"/>
            <a:r>
              <a:rPr lang="en-US" sz="1200" b="1" dirty="0" smtClean="0"/>
              <a:t>5. </a:t>
            </a:r>
            <a:r>
              <a:rPr lang="en-US" sz="1200" b="1" dirty="0" err="1" smtClean="0"/>
              <a:t>Formalising</a:t>
            </a:r>
            <a:r>
              <a:rPr lang="en-US" sz="1200" b="1" dirty="0" smtClean="0"/>
              <a:t> </a:t>
            </a:r>
            <a:r>
              <a:rPr lang="en-US" sz="1200" b="1" dirty="0"/>
              <a:t>the artisanal mining sector</a:t>
            </a:r>
          </a:p>
          <a:p>
            <a:pPr lvl="0" eaLnBrk="0" hangingPunct="0"/>
            <a:endParaRPr lang="en-GB" sz="1200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75520" y="2708920"/>
            <a:ext cx="1657400" cy="21602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Image result for diamon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2464593"/>
            <a:ext cx="2664296" cy="1756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Image result for gol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4627587"/>
            <a:ext cx="2184400" cy="1364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447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7651"/>
          </a:xfrm>
        </p:spPr>
        <p:txBody>
          <a:bodyPr>
            <a:normAutofit/>
          </a:bodyPr>
          <a:lstStyle/>
          <a:p>
            <a:r>
              <a:rPr lang="en-US" sz="2800" dirty="0"/>
              <a:t>Cluster </a:t>
            </a:r>
            <a:r>
              <a:rPr lang="en-US" sz="2800" dirty="0" smtClean="0"/>
              <a:t>Three: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Infrastructure &amp; Economic Competitiveness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B050"/>
                </a:solidFill>
              </a:rPr>
              <a:t>Medium-Term National Development Plan (2019-2023)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61CE-D9A6-4E5B-BB85-50115038439D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7368" y="1439919"/>
            <a:ext cx="223224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1"/>
                </a:solidFill>
              </a:rPr>
              <a:t>Energy</a:t>
            </a:r>
          </a:p>
          <a:p>
            <a:endParaRPr lang="en-GB" b="1" dirty="0" smtClean="0"/>
          </a:p>
          <a:p>
            <a:r>
              <a:rPr lang="en-GB" b="1" dirty="0" smtClean="0">
                <a:solidFill>
                  <a:srgbClr val="7030A0"/>
                </a:solidFill>
              </a:rPr>
              <a:t>Targets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1. Electrification </a:t>
            </a:r>
            <a:r>
              <a:rPr lang="en-US" sz="1200" b="1" dirty="0"/>
              <a:t>increased from current 25% to 60</a:t>
            </a:r>
            <a:r>
              <a:rPr lang="en-US" sz="1200" b="1" dirty="0" smtClean="0"/>
              <a:t>%; </a:t>
            </a:r>
            <a:endParaRPr lang="en-US" sz="1200" b="1" dirty="0"/>
          </a:p>
          <a:p>
            <a:endParaRPr lang="en-US" sz="1200" b="1" dirty="0" smtClean="0"/>
          </a:p>
          <a:p>
            <a:r>
              <a:rPr lang="en-US" sz="1200" b="1" dirty="0" smtClean="0"/>
              <a:t>2. 65</a:t>
            </a:r>
            <a:r>
              <a:rPr lang="en-US" sz="1200" b="1" dirty="0"/>
              <a:t>% of affordable electricity and power are from renewable </a:t>
            </a:r>
            <a:r>
              <a:rPr lang="en-US" sz="1200" b="1" dirty="0" smtClean="0"/>
              <a:t>sources/energy;</a:t>
            </a:r>
            <a:endParaRPr lang="en-US" sz="1200" b="1" dirty="0"/>
          </a:p>
          <a:p>
            <a:endParaRPr lang="en-US" sz="1200" b="1" dirty="0" smtClean="0"/>
          </a:p>
          <a:p>
            <a:r>
              <a:rPr lang="en-US" sz="1200" b="1" dirty="0" smtClean="0"/>
              <a:t>3. All </a:t>
            </a:r>
            <a:r>
              <a:rPr lang="en-US" sz="1200" b="1" dirty="0"/>
              <a:t>regional district, headquarter towns and cities are </a:t>
            </a:r>
            <a:r>
              <a:rPr lang="en-US" sz="1200" b="1" dirty="0" smtClean="0"/>
              <a:t>electrified;</a:t>
            </a:r>
            <a:endParaRPr lang="en-US" sz="1200" b="1" dirty="0"/>
          </a:p>
          <a:p>
            <a:endParaRPr lang="en-US" sz="1200" b="1" dirty="0" smtClean="0"/>
          </a:p>
          <a:p>
            <a:r>
              <a:rPr lang="en-US" sz="1200" b="1" dirty="0" smtClean="0"/>
              <a:t>4. Reduced </a:t>
            </a:r>
            <a:r>
              <a:rPr lang="en-US" sz="1200" b="1" dirty="0"/>
              <a:t>dependence on wood and charcoal to less than 5</a:t>
            </a:r>
            <a:r>
              <a:rPr lang="en-US" sz="1200" b="1" dirty="0" smtClean="0"/>
              <a:t>%.</a:t>
            </a:r>
            <a:endParaRPr lang="en-US" sz="1200" b="1" dirty="0"/>
          </a:p>
          <a:p>
            <a:endParaRPr lang="en-GB" sz="1200" b="1" dirty="0" smtClean="0"/>
          </a:p>
          <a:p>
            <a:endParaRPr lang="en-GB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071664" y="2463044"/>
            <a:ext cx="20882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Policy Action</a:t>
            </a:r>
          </a:p>
          <a:p>
            <a:endParaRPr lang="en-GB" dirty="0" smtClean="0"/>
          </a:p>
          <a:p>
            <a:r>
              <a:rPr lang="en-US" sz="1200" b="1" dirty="0" smtClean="0"/>
              <a:t>1. Improve </a:t>
            </a:r>
            <a:r>
              <a:rPr lang="en-US" sz="1200" b="1" dirty="0"/>
              <a:t>on policy and regulatory </a:t>
            </a:r>
            <a:r>
              <a:rPr lang="en-US" sz="1200" b="1" dirty="0" smtClean="0"/>
              <a:t>environment</a:t>
            </a:r>
          </a:p>
          <a:p>
            <a:endParaRPr lang="en-US" sz="1200" b="1" dirty="0"/>
          </a:p>
          <a:p>
            <a:r>
              <a:rPr lang="en-US" sz="1200" b="1" dirty="0" smtClean="0"/>
              <a:t>2. Restore </a:t>
            </a:r>
            <a:r>
              <a:rPr lang="en-US" sz="1200" b="1" dirty="0"/>
              <a:t>electricity supply to all district headquarter towns and </a:t>
            </a:r>
            <a:r>
              <a:rPr lang="en-US" sz="1200" b="1" dirty="0" smtClean="0"/>
              <a:t>cities; </a:t>
            </a:r>
            <a:endParaRPr lang="en-US" sz="1200" b="1" dirty="0"/>
          </a:p>
          <a:p>
            <a:endParaRPr lang="en-US" sz="1200" b="1" dirty="0" smtClean="0"/>
          </a:p>
          <a:p>
            <a:r>
              <a:rPr lang="en-US" sz="1200" b="1" dirty="0" smtClean="0"/>
              <a:t>3. Increase </a:t>
            </a:r>
            <a:r>
              <a:rPr lang="en-US" sz="1200" b="1" dirty="0"/>
              <a:t>investment in low-cost renewable </a:t>
            </a:r>
            <a:r>
              <a:rPr lang="en-US" sz="1200" b="1" dirty="0" smtClean="0"/>
              <a:t>energy;</a:t>
            </a:r>
          </a:p>
          <a:p>
            <a:endParaRPr lang="en-GB" sz="1200" b="1" dirty="0" smtClean="0"/>
          </a:p>
          <a:p>
            <a:r>
              <a:rPr lang="en-GB" sz="1200" b="1" dirty="0" smtClean="0"/>
              <a:t>4. Improve </a:t>
            </a:r>
            <a:r>
              <a:rPr lang="en-GB" sz="1200" b="1" dirty="0"/>
              <a:t>on the human capacity of the </a:t>
            </a:r>
            <a:r>
              <a:rPr lang="en-GB" sz="1200" b="1" dirty="0" smtClean="0"/>
              <a:t>sector; etc.</a:t>
            </a:r>
            <a:endParaRPr lang="en-GB" sz="1200" b="1" dirty="0"/>
          </a:p>
          <a:p>
            <a:endParaRPr lang="en-GB" sz="12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271464" y="2259094"/>
            <a:ext cx="1800200" cy="37781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79682" y="1262715"/>
            <a:ext cx="1952422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Transforming Transportation </a:t>
            </a:r>
            <a:r>
              <a:rPr lang="en-GB" b="1" dirty="0" smtClean="0">
                <a:solidFill>
                  <a:schemeClr val="accent1"/>
                </a:solidFill>
              </a:rPr>
              <a:t>Systems</a:t>
            </a:r>
          </a:p>
          <a:p>
            <a:endParaRPr lang="en-GB" sz="700" b="1" dirty="0" smtClean="0"/>
          </a:p>
          <a:p>
            <a:r>
              <a:rPr lang="en-GB" b="1" dirty="0" smtClean="0">
                <a:solidFill>
                  <a:srgbClr val="7030A0"/>
                </a:solidFill>
              </a:rPr>
              <a:t>Targets</a:t>
            </a:r>
          </a:p>
          <a:p>
            <a:endParaRPr lang="en-GB" b="1" dirty="0">
              <a:solidFill>
                <a:srgbClr val="7030A0"/>
              </a:solidFill>
            </a:endParaRPr>
          </a:p>
          <a:p>
            <a:r>
              <a:rPr lang="en-US" sz="1200" b="1" dirty="0" smtClean="0"/>
              <a:t>1. Greater </a:t>
            </a:r>
            <a:r>
              <a:rPr lang="en-US" sz="1200" b="1" dirty="0"/>
              <a:t>connectivity of all cities and district headquarter towns by various means of </a:t>
            </a:r>
            <a:r>
              <a:rPr lang="en-US" sz="1200" b="1" dirty="0" smtClean="0"/>
              <a:t>transport;</a:t>
            </a:r>
            <a:endParaRPr lang="en-US" sz="1200" b="1" dirty="0"/>
          </a:p>
          <a:p>
            <a:endParaRPr lang="en-US" sz="1200" b="1" dirty="0" smtClean="0"/>
          </a:p>
          <a:p>
            <a:r>
              <a:rPr lang="en-US" sz="1200" b="1" dirty="0" smtClean="0"/>
              <a:t>2. Improved </a:t>
            </a:r>
            <a:r>
              <a:rPr lang="en-US" sz="1200" b="1" dirty="0"/>
              <a:t>safety levels of all transport sector to above the 60% target set in </a:t>
            </a:r>
            <a:r>
              <a:rPr lang="en-US" sz="1200" b="1" dirty="0" smtClean="0"/>
              <a:t>Abuja.</a:t>
            </a:r>
            <a:endParaRPr lang="en-US" sz="1200" b="1" dirty="0"/>
          </a:p>
          <a:p>
            <a:endParaRPr lang="en-GB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392144" y="2204864"/>
            <a:ext cx="19442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Policy Action</a:t>
            </a:r>
          </a:p>
          <a:p>
            <a:endParaRPr lang="en-GB" dirty="0" smtClean="0"/>
          </a:p>
          <a:p>
            <a:r>
              <a:rPr lang="en-US" sz="1200" b="1" dirty="0" smtClean="0"/>
              <a:t>1. Improve </a:t>
            </a:r>
            <a:r>
              <a:rPr lang="en-US" sz="1200" b="1" dirty="0"/>
              <a:t>governance, strengthen oversight and </a:t>
            </a:r>
            <a:r>
              <a:rPr lang="en-US" sz="1200" b="1" dirty="0" smtClean="0"/>
              <a:t>Coordination; </a:t>
            </a:r>
            <a:endParaRPr lang="en-US" sz="1200" b="1" dirty="0"/>
          </a:p>
          <a:p>
            <a:endParaRPr lang="en-US" sz="1200" b="1" dirty="0" smtClean="0"/>
          </a:p>
          <a:p>
            <a:r>
              <a:rPr lang="en-US" sz="1200" b="1" dirty="0" smtClean="0"/>
              <a:t>2. Invest </a:t>
            </a:r>
            <a:r>
              <a:rPr lang="en-US" sz="1200" b="1" dirty="0"/>
              <a:t>in technology for safety of transport </a:t>
            </a:r>
            <a:r>
              <a:rPr lang="en-US" sz="1200" b="1" dirty="0" smtClean="0"/>
              <a:t>infrastructure; </a:t>
            </a:r>
            <a:endParaRPr lang="en-US" sz="1200" b="1" dirty="0"/>
          </a:p>
          <a:p>
            <a:endParaRPr lang="en-US" sz="1200" b="1" dirty="0" smtClean="0"/>
          </a:p>
          <a:p>
            <a:r>
              <a:rPr lang="en-US" sz="1200" b="1" dirty="0" smtClean="0"/>
              <a:t>3. Mobilize </a:t>
            </a:r>
            <a:r>
              <a:rPr lang="en-US" sz="1200" b="1" dirty="0"/>
              <a:t>private </a:t>
            </a:r>
            <a:r>
              <a:rPr lang="en-US" sz="1200" b="1" dirty="0" smtClean="0"/>
              <a:t>sector; </a:t>
            </a:r>
            <a:endParaRPr lang="en-US" sz="1200" b="1" dirty="0"/>
          </a:p>
          <a:p>
            <a:endParaRPr lang="en-US" sz="1200" b="1" dirty="0" smtClean="0"/>
          </a:p>
          <a:p>
            <a:r>
              <a:rPr lang="en-US" sz="1200" b="1" dirty="0" smtClean="0"/>
              <a:t>4. Modernize </a:t>
            </a:r>
            <a:r>
              <a:rPr lang="en-US" sz="1200" b="1" dirty="0"/>
              <a:t>transport infrastructure 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5. Integrate </a:t>
            </a:r>
            <a:r>
              <a:rPr lang="en-US" sz="1200" b="1" dirty="0"/>
              <a:t>and properly coordinate transport </a:t>
            </a:r>
            <a:r>
              <a:rPr lang="en-US" sz="1200" b="1" dirty="0" smtClean="0"/>
              <a:t>infrastructure; etc. </a:t>
            </a:r>
            <a:endParaRPr lang="en-US" sz="1200" b="1" dirty="0"/>
          </a:p>
          <a:p>
            <a:endParaRPr lang="en-GB" sz="1200" dirty="0"/>
          </a:p>
        </p:txBody>
      </p:sp>
      <p:pic>
        <p:nvPicPr>
          <p:cNvPr id="13" name="Picture 12" descr="Image result for thermal plan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260" y="1249215"/>
            <a:ext cx="1892300" cy="1064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Image result for coach expres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1246017"/>
            <a:ext cx="2190750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Image result for railway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954" y="3205676"/>
            <a:ext cx="2247900" cy="878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109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965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Cluster Three:</a:t>
            </a:r>
            <a:br>
              <a:rPr lang="en-US" sz="2800" dirty="0" smtClean="0"/>
            </a:br>
            <a:r>
              <a:rPr lang="en-US" sz="2800" dirty="0" smtClean="0"/>
              <a:t>Infrastructure &amp; Economic Competitiveness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B050"/>
                </a:solidFill>
              </a:rPr>
              <a:t>Medium-Term National Development Plan (2019-2023)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61CE-D9A6-4E5B-BB85-50115038439D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1424" y="1628800"/>
            <a:ext cx="19442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Improving Water Infrastructure </a:t>
            </a:r>
            <a:r>
              <a:rPr lang="en-GB" b="1" dirty="0" smtClean="0">
                <a:solidFill>
                  <a:schemeClr val="accent1"/>
                </a:solidFill>
              </a:rPr>
              <a:t>System</a:t>
            </a:r>
          </a:p>
          <a:p>
            <a:endParaRPr lang="en-GB" dirty="0"/>
          </a:p>
          <a:p>
            <a:r>
              <a:rPr lang="en-GB" b="1" dirty="0" smtClean="0">
                <a:solidFill>
                  <a:srgbClr val="7030A0"/>
                </a:solidFill>
              </a:rPr>
              <a:t>Target</a:t>
            </a:r>
          </a:p>
          <a:p>
            <a:endParaRPr lang="en-US" sz="1200" dirty="0" smtClean="0"/>
          </a:p>
          <a:p>
            <a:r>
              <a:rPr lang="en-US" sz="1200" b="1" dirty="0" smtClean="0"/>
              <a:t>1. By </a:t>
            </a:r>
            <a:r>
              <a:rPr lang="en-US" sz="1200" b="1" dirty="0"/>
              <a:t>2023, increase access to reliable, safe, portable water supply for the population in all the cities and district capitals </a:t>
            </a:r>
            <a:endParaRPr lang="en-GB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3071664" y="3212976"/>
            <a:ext cx="237626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Policy Action</a:t>
            </a:r>
          </a:p>
          <a:p>
            <a:endParaRPr lang="en-GB" b="1" dirty="0" smtClean="0">
              <a:solidFill>
                <a:srgbClr val="7030A0"/>
              </a:solidFill>
            </a:endParaRPr>
          </a:p>
          <a:p>
            <a:pPr lvl="0"/>
            <a:r>
              <a:rPr lang="en-GB" sz="1200" b="1" dirty="0" smtClean="0"/>
              <a:t>1. Provision </a:t>
            </a:r>
            <a:r>
              <a:rPr lang="en-GB" sz="1200" b="1" dirty="0"/>
              <a:t>of  better policies and legislation governing the water </a:t>
            </a:r>
            <a:r>
              <a:rPr lang="en-GB" sz="1200" b="1" dirty="0" smtClean="0"/>
              <a:t>sector;</a:t>
            </a:r>
            <a:endParaRPr lang="en-GB" sz="1200" b="1" dirty="0"/>
          </a:p>
          <a:p>
            <a:pPr lvl="0"/>
            <a:endParaRPr lang="en-GB" sz="1200" b="1" dirty="0" smtClean="0"/>
          </a:p>
          <a:p>
            <a:pPr lvl="0"/>
            <a:r>
              <a:rPr lang="en-GB" sz="1200" b="1" dirty="0" smtClean="0"/>
              <a:t>2. Increase  </a:t>
            </a:r>
            <a:r>
              <a:rPr lang="en-GB" sz="1200" b="1" dirty="0"/>
              <a:t>budgetary allocation from the government sector </a:t>
            </a:r>
            <a:r>
              <a:rPr lang="en-GB" sz="1200" b="1" dirty="0" smtClean="0"/>
              <a:t>financing;</a:t>
            </a:r>
          </a:p>
          <a:p>
            <a:pPr lvl="0"/>
            <a:endParaRPr lang="en-GB" sz="1200" b="1" dirty="0"/>
          </a:p>
          <a:p>
            <a:pPr lvl="0"/>
            <a:r>
              <a:rPr lang="en-GB" sz="1200" b="1" dirty="0" smtClean="0"/>
              <a:t>3. Improve </a:t>
            </a:r>
            <a:r>
              <a:rPr lang="en-GB" sz="1200" b="1" dirty="0"/>
              <a:t>coordination, collaboration, planning and </a:t>
            </a:r>
            <a:r>
              <a:rPr lang="en-GB" sz="1200" b="1" dirty="0" smtClean="0"/>
              <a:t>implementation;</a:t>
            </a:r>
          </a:p>
          <a:p>
            <a:pPr lvl="0"/>
            <a:endParaRPr lang="en-GB" sz="1200" b="1" dirty="0"/>
          </a:p>
          <a:p>
            <a:r>
              <a:rPr lang="en-GB" sz="1200" b="1" dirty="0" smtClean="0"/>
              <a:t>4. Mobilise </a:t>
            </a:r>
            <a:r>
              <a:rPr lang="en-GB" sz="1200" b="1" dirty="0"/>
              <a:t>and attract private sector </a:t>
            </a:r>
            <a:r>
              <a:rPr lang="en-GB" sz="1200" b="1" dirty="0" smtClean="0"/>
              <a:t>investment; etc.</a:t>
            </a:r>
            <a:endParaRPr lang="en-GB" sz="12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631504" y="2852936"/>
            <a:ext cx="1440160" cy="5040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30416" y="1628800"/>
            <a:ext cx="19442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Waste Management </a:t>
            </a:r>
            <a:r>
              <a:rPr lang="en-GB" b="1" dirty="0" smtClean="0">
                <a:solidFill>
                  <a:schemeClr val="accent1"/>
                </a:solidFill>
              </a:rPr>
              <a:t>System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rgbClr val="7030A0"/>
                </a:solidFill>
              </a:rPr>
              <a:t>Targets</a:t>
            </a:r>
          </a:p>
          <a:p>
            <a:endParaRPr lang="en-GB" b="1" dirty="0" smtClean="0">
              <a:solidFill>
                <a:srgbClr val="7030A0"/>
              </a:solidFill>
            </a:endParaRPr>
          </a:p>
          <a:p>
            <a:r>
              <a:rPr lang="en-US" sz="1200" b="1" dirty="0" smtClean="0"/>
              <a:t>1. All </a:t>
            </a:r>
            <a:r>
              <a:rPr lang="en-US" sz="1200" b="1" dirty="0"/>
              <a:t>cities and district headquarters have sewage and solid waste disposal </a:t>
            </a:r>
            <a:r>
              <a:rPr lang="en-US" sz="1200" b="1" dirty="0" smtClean="0"/>
              <a:t>system;</a:t>
            </a:r>
          </a:p>
          <a:p>
            <a:endParaRPr lang="en-US" sz="1200" b="1" dirty="0"/>
          </a:p>
          <a:p>
            <a:r>
              <a:rPr lang="en-US" sz="1200" b="1" dirty="0" smtClean="0"/>
              <a:t>2. Wastes </a:t>
            </a:r>
            <a:r>
              <a:rPr lang="en-US" sz="1200" b="1" dirty="0"/>
              <a:t>are recycled with biomass converted into energy and manure/fertilizers in all cities within the </a:t>
            </a:r>
            <a:r>
              <a:rPr lang="en-US" sz="1200" b="1" dirty="0" smtClean="0"/>
              <a:t>country etc.</a:t>
            </a:r>
            <a:endParaRPr lang="en-US" sz="1200" b="1" dirty="0"/>
          </a:p>
          <a:p>
            <a:endParaRPr lang="en-GB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7862528" y="2965345"/>
            <a:ext cx="18722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Policy Actions</a:t>
            </a:r>
          </a:p>
          <a:p>
            <a:endParaRPr lang="en-GB" dirty="0" smtClean="0"/>
          </a:p>
          <a:p>
            <a:r>
              <a:rPr lang="en-US" sz="1200" b="1" dirty="0" smtClean="0"/>
              <a:t>1. Review </a:t>
            </a:r>
            <a:r>
              <a:rPr lang="en-US" sz="1200" b="1" dirty="0"/>
              <a:t>and improve the legal framework on waste management</a:t>
            </a:r>
            <a:r>
              <a:rPr lang="en-US" sz="1200" b="1" dirty="0" smtClean="0"/>
              <a:t>;</a:t>
            </a:r>
          </a:p>
          <a:p>
            <a:endParaRPr lang="en-US" sz="1200" b="1" dirty="0"/>
          </a:p>
          <a:p>
            <a:r>
              <a:rPr lang="en-US" sz="1200" b="1" dirty="0" smtClean="0"/>
              <a:t>2. Invest </a:t>
            </a:r>
            <a:r>
              <a:rPr lang="en-US" sz="1200" b="1" dirty="0"/>
              <a:t>in waste management systems</a:t>
            </a:r>
            <a:r>
              <a:rPr lang="en-US" sz="1200" b="1" dirty="0" smtClean="0"/>
              <a:t>;</a:t>
            </a:r>
          </a:p>
          <a:p>
            <a:endParaRPr lang="en-US" sz="1200" b="1" dirty="0"/>
          </a:p>
          <a:p>
            <a:r>
              <a:rPr lang="en-US" sz="1200" b="1" dirty="0" smtClean="0"/>
              <a:t>3. Empower </a:t>
            </a:r>
            <a:r>
              <a:rPr lang="en-US" sz="1200" b="1" dirty="0"/>
              <a:t>the cities and councils through </a:t>
            </a:r>
            <a:r>
              <a:rPr lang="en-US" sz="1200" b="1" dirty="0" smtClean="0"/>
              <a:t>decentralization </a:t>
            </a:r>
            <a:r>
              <a:rPr lang="en-US" sz="1200" b="1" dirty="0"/>
              <a:t>to be fully in charge of </a:t>
            </a:r>
            <a:r>
              <a:rPr lang="en-US" sz="1200" b="1" dirty="0" smtClean="0"/>
              <a:t>wastes;</a:t>
            </a:r>
          </a:p>
          <a:p>
            <a:endParaRPr lang="en-US" sz="1200" b="1" dirty="0"/>
          </a:p>
          <a:p>
            <a:r>
              <a:rPr lang="en-US" sz="1200" b="1" dirty="0" smtClean="0"/>
              <a:t>4. Mobilize </a:t>
            </a:r>
            <a:r>
              <a:rPr lang="en-US" sz="1200" b="1" dirty="0"/>
              <a:t>the population (education/orientation and involvement) waste collection and </a:t>
            </a:r>
            <a:r>
              <a:rPr lang="en-US" sz="1200" b="1" dirty="0" smtClean="0"/>
              <a:t>disposal etc.</a:t>
            </a:r>
            <a:endParaRPr lang="en-US" sz="1200" b="1" dirty="0"/>
          </a:p>
          <a:p>
            <a:endParaRPr lang="en-GB" sz="1200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456040" y="2921461"/>
            <a:ext cx="1440160" cy="21950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Image result for water infrastructu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249" y="1500653"/>
            <a:ext cx="2343150" cy="1482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243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Cluster </a:t>
            </a:r>
            <a:r>
              <a:rPr lang="en-US" sz="2800" dirty="0" smtClean="0"/>
              <a:t>Three: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Infrastructure &amp; Economic Competitiveness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B050"/>
                </a:solidFill>
              </a:rPr>
              <a:t>Medium-Term National Development Plan (2019-2023)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61CE-D9A6-4E5B-BB85-50115038439D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3392" y="1412776"/>
            <a:ext cx="216024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Information Communications Technologies (ICT</a:t>
            </a:r>
            <a:r>
              <a:rPr lang="en-GB" b="1" dirty="0" smtClean="0">
                <a:solidFill>
                  <a:schemeClr val="accent1"/>
                </a:solidFill>
              </a:rPr>
              <a:t>)</a:t>
            </a:r>
          </a:p>
          <a:p>
            <a:endParaRPr lang="en-GB" b="1" dirty="0">
              <a:solidFill>
                <a:schemeClr val="accent1"/>
              </a:solidFill>
            </a:endParaRPr>
          </a:p>
          <a:p>
            <a:r>
              <a:rPr lang="en-GB" b="1" dirty="0" smtClean="0">
                <a:solidFill>
                  <a:srgbClr val="7030A0"/>
                </a:solidFill>
              </a:rPr>
              <a:t>Targets</a:t>
            </a:r>
          </a:p>
          <a:p>
            <a:endParaRPr lang="en-US" sz="1100" dirty="0" smtClean="0"/>
          </a:p>
          <a:p>
            <a:r>
              <a:rPr lang="en-US" sz="1200" b="1" dirty="0" smtClean="0"/>
              <a:t>1. All </a:t>
            </a:r>
            <a:r>
              <a:rPr lang="en-US" sz="1200" b="1" dirty="0"/>
              <a:t>cities and district headquarter towns are accessible by modern ICT services</a:t>
            </a:r>
          </a:p>
          <a:p>
            <a:endParaRPr lang="en-US" sz="1200" b="1" dirty="0"/>
          </a:p>
          <a:p>
            <a:r>
              <a:rPr lang="en-US" sz="1200" b="1" dirty="0" smtClean="0"/>
              <a:t>2. 30</a:t>
            </a:r>
            <a:r>
              <a:rPr lang="en-US" sz="1200" b="1" dirty="0"/>
              <a:t>% of the population penetrated by Broadband </a:t>
            </a:r>
          </a:p>
          <a:p>
            <a:endParaRPr lang="en-US" sz="1200" b="1" dirty="0"/>
          </a:p>
          <a:p>
            <a:r>
              <a:rPr lang="en-US" sz="1200" b="1" dirty="0" smtClean="0"/>
              <a:t>3. Mobile </a:t>
            </a:r>
            <a:r>
              <a:rPr lang="en-US" sz="1200" b="1" dirty="0"/>
              <a:t>penetration increased to 80 percent of by the population up to chiefdom levels </a:t>
            </a:r>
          </a:p>
          <a:p>
            <a:endParaRPr lang="en-US" sz="1200" b="1" dirty="0"/>
          </a:p>
          <a:p>
            <a:r>
              <a:rPr lang="en-US" sz="1200" b="1" dirty="0" smtClean="0"/>
              <a:t>4. Knowledge </a:t>
            </a:r>
            <a:r>
              <a:rPr lang="en-US" sz="1200" b="1" dirty="0"/>
              <a:t>and awareness of ICT usage by population increased to 70%</a:t>
            </a:r>
          </a:p>
          <a:p>
            <a:endParaRPr lang="en-GB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999656" y="2852936"/>
            <a:ext cx="165618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Policy Actions</a:t>
            </a:r>
          </a:p>
          <a:p>
            <a:endParaRPr lang="en-GB" dirty="0" smtClean="0"/>
          </a:p>
          <a:p>
            <a:r>
              <a:rPr lang="en-US" sz="1200" b="1" dirty="0" smtClean="0"/>
              <a:t>1. Review </a:t>
            </a:r>
            <a:r>
              <a:rPr lang="en-US" sz="1200" b="1" dirty="0"/>
              <a:t>regulatory and legal framework for the  ICT landscape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2. Expanded </a:t>
            </a:r>
            <a:r>
              <a:rPr lang="en-US" sz="1200" b="1" dirty="0"/>
              <a:t>ICT coverage in Sierra Leone </a:t>
            </a:r>
            <a:endParaRPr lang="en-US" sz="1200" b="1" dirty="0" smtClean="0"/>
          </a:p>
          <a:p>
            <a:r>
              <a:rPr lang="en-US" sz="1200" b="1" dirty="0" smtClean="0"/>
              <a:t>3. Develop </a:t>
            </a:r>
            <a:r>
              <a:rPr lang="en-US" sz="1200" b="1" dirty="0"/>
              <a:t>viable environment for ICT services deployment nationwide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4. Digitalize </a:t>
            </a:r>
            <a:r>
              <a:rPr lang="en-US" sz="1200" b="1" dirty="0"/>
              <a:t>government and public </a:t>
            </a:r>
            <a:r>
              <a:rPr lang="en-US" sz="1200" b="1" dirty="0" smtClean="0"/>
              <a:t>operations; etc.</a:t>
            </a:r>
            <a:endParaRPr lang="en-US" sz="1200" b="1" dirty="0"/>
          </a:p>
          <a:p>
            <a:endParaRPr lang="en-GB" sz="12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559496" y="2636912"/>
            <a:ext cx="1296144" cy="2880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70648" y="1465322"/>
            <a:ext cx="20162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Presidential Infrastructure Initiatives</a:t>
            </a:r>
          </a:p>
          <a:p>
            <a:endParaRPr lang="en-GB" dirty="0"/>
          </a:p>
          <a:p>
            <a:r>
              <a:rPr lang="en-GB" b="1" dirty="0">
                <a:solidFill>
                  <a:srgbClr val="7030A0"/>
                </a:solidFill>
              </a:rPr>
              <a:t>Targets</a:t>
            </a:r>
          </a:p>
          <a:p>
            <a:endParaRPr lang="en-GB" dirty="0" smtClean="0"/>
          </a:p>
          <a:p>
            <a:r>
              <a:rPr lang="en-US" sz="1200" b="1" dirty="0" smtClean="0"/>
              <a:t>1. 5000 </a:t>
            </a:r>
            <a:r>
              <a:rPr lang="en-US" sz="1200" b="1" dirty="0"/>
              <a:t>jobs created across the </a:t>
            </a:r>
            <a:r>
              <a:rPr lang="en-US" sz="1200" b="1" dirty="0" smtClean="0"/>
              <a:t>country;</a:t>
            </a:r>
            <a:endParaRPr lang="en-US" sz="1200" b="1" dirty="0"/>
          </a:p>
          <a:p>
            <a:endParaRPr lang="en-US" sz="1200" b="1" dirty="0" smtClean="0"/>
          </a:p>
          <a:p>
            <a:r>
              <a:rPr lang="en-US" sz="1200" b="1" dirty="0" smtClean="0"/>
              <a:t>2. Ease </a:t>
            </a:r>
            <a:r>
              <a:rPr lang="en-US" sz="1200" b="1" dirty="0"/>
              <a:t>of commuting between Freetown and Lungi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3. Available </a:t>
            </a:r>
            <a:r>
              <a:rPr lang="en-US" sz="1200" b="1" dirty="0"/>
              <a:t>water supply in Bo and Kenema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4. Ease </a:t>
            </a:r>
            <a:r>
              <a:rPr lang="en-US" sz="1200" b="1" dirty="0"/>
              <a:t>of traffic congestion in </a:t>
            </a:r>
            <a:r>
              <a:rPr lang="en-US" sz="1200" b="1" dirty="0" smtClean="0"/>
              <a:t>Freetown; </a:t>
            </a:r>
            <a:r>
              <a:rPr lang="en-US" sz="1200" b="1" dirty="0" err="1" smtClean="0"/>
              <a:t>etc</a:t>
            </a:r>
            <a:endParaRPr lang="en-US" sz="1200" b="1" dirty="0"/>
          </a:p>
          <a:p>
            <a:endParaRPr lang="en-GB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7080007" y="3081149"/>
            <a:ext cx="187220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Policy Actions</a:t>
            </a:r>
          </a:p>
          <a:p>
            <a:endParaRPr lang="en-US" sz="1200" dirty="0" smtClean="0"/>
          </a:p>
          <a:p>
            <a:r>
              <a:rPr lang="en-US" sz="1200" b="1" dirty="0" smtClean="0"/>
              <a:t>1. Secure </a:t>
            </a:r>
            <a:r>
              <a:rPr lang="en-US" sz="1200" b="1" dirty="0"/>
              <a:t>the requisite legal and operating environment for </a:t>
            </a:r>
            <a:r>
              <a:rPr lang="en-US" sz="1200" b="1" dirty="0" smtClean="0"/>
              <a:t>implementation</a:t>
            </a:r>
          </a:p>
          <a:p>
            <a:endParaRPr lang="en-US" sz="1200" b="1" dirty="0"/>
          </a:p>
          <a:p>
            <a:r>
              <a:rPr lang="en-US" sz="1200" b="1" dirty="0" smtClean="0"/>
              <a:t>2. Create </a:t>
            </a:r>
            <a:r>
              <a:rPr lang="en-US" sz="1200" b="1" dirty="0"/>
              <a:t>partnership with private investors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3. </a:t>
            </a:r>
            <a:r>
              <a:rPr lang="en-US" sz="1200" b="1" dirty="0" err="1" smtClean="0"/>
              <a:t>Mobilise</a:t>
            </a:r>
            <a:r>
              <a:rPr lang="en-US" sz="1200" b="1" dirty="0" smtClean="0"/>
              <a:t> </a:t>
            </a:r>
            <a:r>
              <a:rPr lang="en-US" sz="1200" b="1" dirty="0"/>
              <a:t>of resources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4. Coordination </a:t>
            </a:r>
            <a:r>
              <a:rPr lang="en-US" sz="1200" b="1" dirty="0"/>
              <a:t>of various actors and stakeholders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5. Monitoring </a:t>
            </a:r>
            <a:r>
              <a:rPr lang="en-US" sz="1200" b="1" dirty="0"/>
              <a:t>and evaluation of implementation</a:t>
            </a:r>
          </a:p>
        </p:txBody>
      </p:sp>
      <p:pic>
        <p:nvPicPr>
          <p:cNvPr id="13" name="Picture 12" descr="Image result for communication pole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210" y="1465322"/>
            <a:ext cx="1889598" cy="1171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Image result for long bridges with toll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816" y="1502892"/>
            <a:ext cx="2160240" cy="1321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Image result for waterfront desig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447" y="2650778"/>
            <a:ext cx="2836609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Image result for new city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038" y="4509120"/>
            <a:ext cx="2545601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9072888" y="4466143"/>
            <a:ext cx="2160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New City Initiative</a:t>
            </a:r>
            <a:endParaRPr lang="en-GB" b="1" dirty="0">
              <a:solidFill>
                <a:srgbClr val="7030A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735960" y="2780928"/>
            <a:ext cx="1440160" cy="4320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14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Cluster </a:t>
            </a:r>
            <a:r>
              <a:rPr lang="en-US" sz="2800" dirty="0" smtClean="0"/>
              <a:t>Three: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Infrastructure &amp; Economic Competitiveness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B050"/>
                </a:solidFill>
              </a:rPr>
              <a:t>Medium-Term National Development Plan (2019-2023)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61CE-D9A6-4E5B-BB85-50115038439D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7408" y="1628800"/>
            <a:ext cx="244827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Fostering Private Sector Growth and </a:t>
            </a:r>
            <a:r>
              <a:rPr lang="en-GB" b="1" dirty="0" smtClean="0">
                <a:solidFill>
                  <a:schemeClr val="accent1"/>
                </a:solidFill>
              </a:rPr>
              <a:t>Manufacturing</a:t>
            </a:r>
          </a:p>
          <a:p>
            <a:endParaRPr lang="en-GB" b="1" dirty="0"/>
          </a:p>
          <a:p>
            <a:r>
              <a:rPr lang="en-GB" b="1" dirty="0" smtClean="0">
                <a:solidFill>
                  <a:srgbClr val="7030A0"/>
                </a:solidFill>
              </a:rPr>
              <a:t>Targets</a:t>
            </a:r>
          </a:p>
          <a:p>
            <a:endParaRPr lang="en-GB" b="1" dirty="0" smtClean="0"/>
          </a:p>
          <a:p>
            <a:pPr marL="228600" indent="-228600">
              <a:buAutoNum type="arabicPeriod"/>
            </a:pPr>
            <a:r>
              <a:rPr lang="en-US" sz="1200" b="1" dirty="0" smtClean="0"/>
              <a:t>Manufacturing </a:t>
            </a:r>
            <a:r>
              <a:rPr lang="en-US" sz="1200" b="1" dirty="0"/>
              <a:t>sector share GDP increased to above 5</a:t>
            </a:r>
            <a:r>
              <a:rPr lang="en-US" sz="1200" b="1" dirty="0" smtClean="0"/>
              <a:t>%;</a:t>
            </a:r>
          </a:p>
          <a:p>
            <a:endParaRPr lang="en-US" sz="1200" b="1" dirty="0"/>
          </a:p>
          <a:p>
            <a:r>
              <a:rPr lang="en-US" sz="1200" b="1" dirty="0" smtClean="0"/>
              <a:t>2. Above </a:t>
            </a:r>
            <a:r>
              <a:rPr lang="en-US" sz="1200" b="1" dirty="0"/>
              <a:t>50% of local businesses have access to </a:t>
            </a:r>
            <a:r>
              <a:rPr lang="en-US" sz="1200" b="1" dirty="0" smtClean="0"/>
              <a:t>finance;</a:t>
            </a:r>
          </a:p>
          <a:p>
            <a:endParaRPr lang="en-US" sz="1200" b="1" dirty="0"/>
          </a:p>
          <a:p>
            <a:r>
              <a:rPr lang="en-US" sz="1200" b="1" dirty="0" smtClean="0"/>
              <a:t>3. Industrial </a:t>
            </a:r>
            <a:r>
              <a:rPr lang="en-US" sz="1200" b="1" dirty="0"/>
              <a:t>and Economic zones established in all regions </a:t>
            </a:r>
            <a:r>
              <a:rPr lang="en-US" sz="1200" b="1" dirty="0" smtClean="0"/>
              <a:t>nationwide;</a:t>
            </a:r>
          </a:p>
          <a:p>
            <a:endParaRPr lang="en-US" sz="1200" b="1" dirty="0"/>
          </a:p>
          <a:p>
            <a:r>
              <a:rPr lang="en-US" sz="1200" b="1" dirty="0" smtClean="0"/>
              <a:t>4. Middle </a:t>
            </a:r>
            <a:r>
              <a:rPr lang="en-US" sz="1200" b="1" dirty="0"/>
              <a:t>class of entrepreneurs established with increased local business </a:t>
            </a:r>
            <a:r>
              <a:rPr lang="en-US" sz="1200" b="1" dirty="0" smtClean="0"/>
              <a:t>ownership;</a:t>
            </a:r>
          </a:p>
          <a:p>
            <a:r>
              <a:rPr lang="en-US" sz="1200" b="1" dirty="0" smtClean="0"/>
              <a:t> </a:t>
            </a:r>
            <a:endParaRPr lang="en-US" sz="1200" b="1" dirty="0"/>
          </a:p>
          <a:p>
            <a:r>
              <a:rPr lang="en-US" sz="1200" b="1" dirty="0" smtClean="0"/>
              <a:t>5. Improved </a:t>
            </a:r>
            <a:r>
              <a:rPr lang="en-US" sz="1200" b="1" dirty="0"/>
              <a:t>rating on the World Bank </a:t>
            </a:r>
            <a:r>
              <a:rPr lang="en-US" sz="1200" b="1" dirty="0" smtClean="0"/>
              <a:t>Index. </a:t>
            </a:r>
            <a:endParaRPr lang="en-US" sz="1200" b="1" dirty="0"/>
          </a:p>
          <a:p>
            <a:endParaRPr lang="en-GB" sz="1200" b="1" dirty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536876" y="3212976"/>
            <a:ext cx="237626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dirty="0">
                <a:solidFill>
                  <a:srgbClr val="7030A0"/>
                </a:solidFill>
              </a:rPr>
              <a:t>Policy Actions</a:t>
            </a:r>
          </a:p>
          <a:p>
            <a:pPr lvl="0"/>
            <a:endParaRPr lang="en-GB" sz="1200" b="1" dirty="0" smtClean="0"/>
          </a:p>
          <a:p>
            <a:pPr lvl="0"/>
            <a:r>
              <a:rPr lang="en-GB" sz="1200" b="1" dirty="0" smtClean="0"/>
              <a:t>1. Improve </a:t>
            </a:r>
            <a:r>
              <a:rPr lang="en-GB" sz="1200" b="1" dirty="0"/>
              <a:t>legal and regulatory environment for private sector </a:t>
            </a:r>
            <a:r>
              <a:rPr lang="en-GB" sz="1200" b="1" dirty="0" smtClean="0"/>
              <a:t>development;</a:t>
            </a:r>
          </a:p>
          <a:p>
            <a:pPr lvl="0"/>
            <a:endParaRPr lang="en-GB" sz="1200" b="1" dirty="0"/>
          </a:p>
          <a:p>
            <a:pPr lvl="0"/>
            <a:r>
              <a:rPr lang="en-GB" sz="1200" b="1" dirty="0" smtClean="0"/>
              <a:t>2. Expand </a:t>
            </a:r>
            <a:r>
              <a:rPr lang="en-GB" sz="1200" b="1" dirty="0"/>
              <a:t>manufacturing and include value addition for local </a:t>
            </a:r>
            <a:r>
              <a:rPr lang="en-GB" sz="1200" b="1" dirty="0" smtClean="0"/>
              <a:t>products;</a:t>
            </a:r>
          </a:p>
          <a:p>
            <a:pPr lvl="0"/>
            <a:endParaRPr lang="en-GB" sz="1200" b="1" dirty="0"/>
          </a:p>
          <a:p>
            <a:pPr lvl="0"/>
            <a:r>
              <a:rPr lang="en-GB" sz="1200" b="1" dirty="0" smtClean="0"/>
              <a:t>3. Develop </a:t>
            </a:r>
            <a:r>
              <a:rPr lang="en-GB" sz="1200" b="1" dirty="0"/>
              <a:t>infrastructure and requisite skills to reduce cost of doing </a:t>
            </a:r>
            <a:r>
              <a:rPr lang="en-GB" sz="1200" b="1" dirty="0" smtClean="0"/>
              <a:t>business;</a:t>
            </a:r>
          </a:p>
          <a:p>
            <a:pPr lvl="0"/>
            <a:endParaRPr lang="en-GB" sz="1200" b="1" dirty="0"/>
          </a:p>
          <a:p>
            <a:pPr lvl="0"/>
            <a:r>
              <a:rPr lang="en-GB" sz="1200" b="1" dirty="0" smtClean="0"/>
              <a:t>4. Provision </a:t>
            </a:r>
            <a:r>
              <a:rPr lang="en-GB" sz="1200" b="1" dirty="0"/>
              <a:t>of capital and increase access to finance for local and small </a:t>
            </a:r>
            <a:r>
              <a:rPr lang="en-GB" sz="1200" b="1" dirty="0" smtClean="0"/>
              <a:t>businesses; etc.</a:t>
            </a:r>
            <a:endParaRPr lang="en-GB" sz="1200" b="1" dirty="0"/>
          </a:p>
          <a:p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631504" y="2924944"/>
            <a:ext cx="1800200" cy="4320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51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0707"/>
          </a:xfrm>
        </p:spPr>
        <p:txBody>
          <a:bodyPr>
            <a:normAutofit/>
          </a:bodyPr>
          <a:lstStyle/>
          <a:p>
            <a:r>
              <a:rPr lang="en-US" sz="2800" dirty="0"/>
              <a:t>Cluster Four:</a:t>
            </a:r>
            <a:br>
              <a:rPr lang="en-US" sz="2800" dirty="0"/>
            </a:br>
            <a:r>
              <a:rPr lang="en-US" sz="2800" dirty="0"/>
              <a:t>Governance and Accountability for Results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B050"/>
                </a:solidFill>
              </a:rPr>
              <a:t>Medium-Term National Development Plan (2019-2023)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61CE-D9A6-4E5B-BB85-50115038439D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5400" y="1556792"/>
            <a:ext cx="20162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Political Development for National Cohesion </a:t>
            </a:r>
            <a:endParaRPr lang="en-GB" b="1" dirty="0" smtClean="0">
              <a:solidFill>
                <a:schemeClr val="accent1"/>
              </a:solidFill>
            </a:endParaRPr>
          </a:p>
          <a:p>
            <a:endParaRPr lang="en-GB" b="1" i="1" dirty="0" smtClean="0"/>
          </a:p>
          <a:p>
            <a:r>
              <a:rPr lang="en-GB" b="1" dirty="0" smtClean="0">
                <a:solidFill>
                  <a:srgbClr val="7030A0"/>
                </a:solidFill>
              </a:rPr>
              <a:t>Targets</a:t>
            </a:r>
          </a:p>
          <a:p>
            <a:endParaRPr lang="en-GB" dirty="0"/>
          </a:p>
          <a:p>
            <a:pPr lvl="0"/>
            <a:r>
              <a:rPr lang="en-GB" sz="1200" b="1" dirty="0" smtClean="0"/>
              <a:t>1. Creation </a:t>
            </a:r>
            <a:r>
              <a:rPr lang="en-GB" sz="1200" b="1" dirty="0"/>
              <a:t>of a critical mass of Sierra Leoneans with knowledge on political and party issues</a:t>
            </a:r>
            <a:r>
              <a:rPr lang="en-GB" sz="1200" b="1" dirty="0" smtClean="0"/>
              <a:t>;</a:t>
            </a:r>
          </a:p>
          <a:p>
            <a:pPr lvl="0"/>
            <a:endParaRPr lang="en-GB" sz="1200" b="1" dirty="0"/>
          </a:p>
          <a:p>
            <a:pPr lvl="0"/>
            <a:r>
              <a:rPr lang="en-GB" sz="1200" b="1" dirty="0" smtClean="0"/>
              <a:t>2. Adequate </a:t>
            </a:r>
            <a:r>
              <a:rPr lang="en-GB" sz="1200" b="1" dirty="0"/>
              <a:t>and consistent regulatory and legal environment; </a:t>
            </a:r>
            <a:endParaRPr lang="en-GB" sz="1200" b="1" dirty="0" smtClean="0"/>
          </a:p>
          <a:p>
            <a:pPr lvl="0"/>
            <a:endParaRPr lang="en-GB" sz="1200" b="1" dirty="0"/>
          </a:p>
          <a:p>
            <a:pPr lvl="0"/>
            <a:r>
              <a:rPr lang="en-GB" sz="1200" b="1" dirty="0" smtClean="0"/>
              <a:t>3. Functional </a:t>
            </a:r>
            <a:r>
              <a:rPr lang="en-GB" sz="1200" b="1" dirty="0"/>
              <a:t>and effective Political Institutions</a:t>
            </a:r>
            <a:r>
              <a:rPr lang="en-GB" sz="1200" b="1" dirty="0" smtClean="0"/>
              <a:t>;</a:t>
            </a:r>
          </a:p>
          <a:p>
            <a:pPr lvl="0"/>
            <a:endParaRPr lang="en-GB" sz="1200" b="1" dirty="0"/>
          </a:p>
          <a:p>
            <a:r>
              <a:rPr lang="en-GB" sz="1200" b="1" dirty="0" smtClean="0"/>
              <a:t>4. Participatory </a:t>
            </a:r>
            <a:r>
              <a:rPr lang="en-GB" sz="1200" b="1" dirty="0"/>
              <a:t>and inclusive decision making within political parties structures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99656" y="2999540"/>
            <a:ext cx="19442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Policy Actions</a:t>
            </a:r>
          </a:p>
          <a:p>
            <a:endParaRPr lang="en-GB" sz="1200" b="1" dirty="0"/>
          </a:p>
          <a:p>
            <a:r>
              <a:rPr lang="en-US" sz="1200" b="1" dirty="0" smtClean="0"/>
              <a:t>1. Establishment </a:t>
            </a:r>
            <a:r>
              <a:rPr lang="en-US" sz="1200" b="1" dirty="0"/>
              <a:t>of a National Commission for Civic Education and Development;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2. Review </a:t>
            </a:r>
            <a:r>
              <a:rPr lang="en-US" sz="1200" b="1" dirty="0"/>
              <a:t>of legislative, legal and policy framework;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3. Capacity </a:t>
            </a:r>
            <a:r>
              <a:rPr lang="en-US" sz="1200" b="1" dirty="0"/>
              <a:t>building of political institutions;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4. Develop </a:t>
            </a:r>
            <a:r>
              <a:rPr lang="en-US" sz="1200" b="1" dirty="0"/>
              <a:t>political inclusion and participatory policies; </a:t>
            </a:r>
          </a:p>
          <a:p>
            <a:endParaRPr lang="en-GB" sz="12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559496" y="2852936"/>
            <a:ext cx="1296144" cy="2880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63940" y="1415832"/>
            <a:ext cx="196877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Fighting </a:t>
            </a:r>
            <a:r>
              <a:rPr lang="en-US" b="1" dirty="0">
                <a:solidFill>
                  <a:schemeClr val="accent1"/>
                </a:solidFill>
              </a:rPr>
              <a:t>Corruption and Illicit Financial Flows</a:t>
            </a:r>
            <a:r>
              <a:rPr lang="en-GB" b="1" dirty="0" smtClean="0">
                <a:solidFill>
                  <a:schemeClr val="accent1"/>
                </a:solidFill>
              </a:rPr>
              <a:t> </a:t>
            </a:r>
          </a:p>
          <a:p>
            <a:endParaRPr lang="en-GB" sz="1000" b="1" dirty="0" smtClean="0">
              <a:solidFill>
                <a:srgbClr val="7030A0"/>
              </a:solidFill>
            </a:endParaRPr>
          </a:p>
          <a:p>
            <a:r>
              <a:rPr lang="en-GB" b="1" dirty="0" smtClean="0">
                <a:solidFill>
                  <a:srgbClr val="7030A0"/>
                </a:solidFill>
              </a:rPr>
              <a:t>Targets</a:t>
            </a:r>
          </a:p>
          <a:p>
            <a:endParaRPr lang="en-GB" b="1" dirty="0">
              <a:solidFill>
                <a:srgbClr val="7030A0"/>
              </a:solidFill>
            </a:endParaRPr>
          </a:p>
          <a:p>
            <a:r>
              <a:rPr lang="en-GB" sz="1200" b="1" dirty="0"/>
              <a:t>1</a:t>
            </a:r>
            <a:r>
              <a:rPr lang="en-GB" sz="1200" b="1" dirty="0" smtClean="0"/>
              <a:t>.</a:t>
            </a:r>
            <a:r>
              <a:rPr lang="en-US" sz="1200" b="1" dirty="0"/>
              <a:t> </a:t>
            </a:r>
            <a:r>
              <a:rPr lang="en-US" sz="1200" b="1" dirty="0" smtClean="0"/>
              <a:t>Substantially </a:t>
            </a:r>
            <a:r>
              <a:rPr lang="en-US" sz="1200" b="1" dirty="0"/>
              <a:t>reduce corruption and bribery in all their forms and significantly reduce illicit financial and arms </a:t>
            </a:r>
            <a:r>
              <a:rPr lang="en-US" sz="1200" b="1" dirty="0" smtClean="0"/>
              <a:t>flows; </a:t>
            </a:r>
            <a:endParaRPr lang="en-US" sz="1200" b="1" dirty="0"/>
          </a:p>
          <a:p>
            <a:endParaRPr lang="en-US" sz="1200" b="1" dirty="0" smtClean="0"/>
          </a:p>
          <a:p>
            <a:r>
              <a:rPr lang="en-US" sz="1200" b="1" dirty="0" smtClean="0"/>
              <a:t>2. A </a:t>
            </a:r>
            <a:r>
              <a:rPr lang="en-US" sz="1200" b="1" dirty="0"/>
              <a:t>Special Anti-Corruption Court established within the High Court of judicature;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3. Strengthen </a:t>
            </a:r>
            <a:r>
              <a:rPr lang="en-US" sz="1200" b="1" dirty="0"/>
              <a:t>Public Expenditure Tracking Survey (PETS) and District Budget Oversight (DBO) by citizens;</a:t>
            </a:r>
            <a:endParaRPr lang="en-GB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32711" y="3214925"/>
            <a:ext cx="235231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Policy Actions</a:t>
            </a:r>
          </a:p>
          <a:p>
            <a:endParaRPr lang="en-GB" sz="1200" b="1" dirty="0"/>
          </a:p>
          <a:p>
            <a:r>
              <a:rPr lang="en-US" sz="1200" b="1" dirty="0"/>
              <a:t>1. </a:t>
            </a:r>
            <a:r>
              <a:rPr lang="en-US" sz="1200" b="1" dirty="0" smtClean="0"/>
              <a:t>Adopt </a:t>
            </a:r>
            <a:r>
              <a:rPr lang="en-US" sz="1200" b="1" dirty="0"/>
              <a:t>a new framework to ensure accountability and transparency in the public sector in the form of National Public Sector Transparency and Accountability Initiative (NAPSTAI) ;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2. Develop </a:t>
            </a:r>
            <a:r>
              <a:rPr lang="en-US" sz="1200" b="1" dirty="0"/>
              <a:t>policies to enhance inter-agency cooperation at the local and national government </a:t>
            </a:r>
            <a:r>
              <a:rPr lang="en-US" sz="1200" b="1" dirty="0" smtClean="0"/>
              <a:t>levels;</a:t>
            </a:r>
            <a:endParaRPr lang="en-US" sz="1200" b="1" dirty="0"/>
          </a:p>
          <a:p>
            <a:endParaRPr lang="en-US" sz="1200" b="1" dirty="0" smtClean="0"/>
          </a:p>
          <a:p>
            <a:r>
              <a:rPr lang="en-US" sz="1200" b="1" dirty="0" smtClean="0"/>
              <a:t>3. Set </a:t>
            </a:r>
            <a:r>
              <a:rPr lang="en-US" sz="1200" b="1" dirty="0"/>
              <a:t>up a system for planning, monitoring and reporting on development results referred to as Results-Based Management (RBM) </a:t>
            </a:r>
            <a:endParaRPr lang="en-GB" sz="1200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829860" y="2888069"/>
            <a:ext cx="1322312" cy="3969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mage result for Fighting corruptio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880" y="1312059"/>
            <a:ext cx="2479040" cy="1644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640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Cluster Four:</a:t>
            </a:r>
            <a:br>
              <a:rPr lang="en-US" sz="2800" dirty="0"/>
            </a:br>
            <a:r>
              <a:rPr lang="en-US" sz="2800" dirty="0"/>
              <a:t>Governance and Accountability for Results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B050"/>
                </a:solidFill>
              </a:rPr>
              <a:t>Medium-Term National Development Plan (2019-2023)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61CE-D9A6-4E5B-BB85-50115038439D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3392" y="1628800"/>
            <a:ext cx="201622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Strengthening Public Financial </a:t>
            </a:r>
            <a:r>
              <a:rPr lang="en-GB" b="1" dirty="0" smtClean="0">
                <a:solidFill>
                  <a:schemeClr val="accent1"/>
                </a:solidFill>
              </a:rPr>
              <a:t>Management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rgbClr val="7030A0"/>
                </a:solidFill>
              </a:rPr>
              <a:t>Target</a:t>
            </a:r>
          </a:p>
          <a:p>
            <a:endParaRPr lang="en-GB" sz="1400" dirty="0" smtClean="0"/>
          </a:p>
          <a:p>
            <a:r>
              <a:rPr lang="en-US" sz="1200" b="1" dirty="0" smtClean="0"/>
              <a:t>1. Strategic </a:t>
            </a:r>
            <a:r>
              <a:rPr lang="en-US" sz="1200" b="1" dirty="0"/>
              <a:t>policy and budget planning is made more effective;	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2. Budget </a:t>
            </a:r>
            <a:r>
              <a:rPr lang="en-US" sz="1200" b="1" dirty="0"/>
              <a:t>execution, reporting, monitoring and evaluation is more effective;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3. Revenue </a:t>
            </a:r>
            <a:r>
              <a:rPr lang="en-US" sz="1200" b="1" dirty="0"/>
              <a:t>to GDP ratio increased to at least 20 </a:t>
            </a:r>
            <a:r>
              <a:rPr lang="en-US" sz="1200" b="1" dirty="0" smtClean="0"/>
              <a:t>percent</a:t>
            </a:r>
            <a:r>
              <a:rPr lang="en-US" sz="1200" b="1" dirty="0"/>
              <a:t>.</a:t>
            </a:r>
          </a:p>
          <a:p>
            <a:endParaRPr lang="en-GB" sz="12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783632" y="3034053"/>
            <a:ext cx="20882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Policy Action</a:t>
            </a:r>
          </a:p>
          <a:p>
            <a:endParaRPr lang="en-GB" sz="1200" b="1" dirty="0"/>
          </a:p>
          <a:p>
            <a:r>
              <a:rPr lang="en-GB" sz="1200" b="1" dirty="0" smtClean="0"/>
              <a:t>1. </a:t>
            </a:r>
            <a:r>
              <a:rPr lang="en-US" sz="1200" b="1" dirty="0" smtClean="0"/>
              <a:t>All </a:t>
            </a:r>
            <a:r>
              <a:rPr lang="en-US" sz="1200" b="1" dirty="0"/>
              <a:t>activities in the new PFM Strategy 2018-2021, will be effectively implemented within the timeframe stipulated; 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2. Develop </a:t>
            </a:r>
            <a:r>
              <a:rPr lang="en-US" sz="1200" b="1" dirty="0"/>
              <a:t>internal policies to enhance quality control, prompt reporting and effective monitoring;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3. Initiate </a:t>
            </a:r>
            <a:r>
              <a:rPr lang="en-US" sz="1200" b="1" dirty="0"/>
              <a:t>innovative revenue mobilization strategies;</a:t>
            </a:r>
          </a:p>
          <a:p>
            <a:endParaRPr lang="en-GB" sz="12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343472" y="2924944"/>
            <a:ext cx="1440160" cy="2880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71864" y="1642199"/>
            <a:ext cx="20162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Strengthening Audit </a:t>
            </a:r>
            <a:r>
              <a:rPr lang="en-GB" b="1" dirty="0" smtClean="0">
                <a:solidFill>
                  <a:schemeClr val="accent1"/>
                </a:solidFill>
              </a:rPr>
              <a:t>Service</a:t>
            </a:r>
          </a:p>
          <a:p>
            <a:endParaRPr lang="en-GB" b="1" dirty="0" smtClean="0">
              <a:solidFill>
                <a:schemeClr val="accent1"/>
              </a:solidFill>
            </a:endParaRPr>
          </a:p>
          <a:p>
            <a:r>
              <a:rPr lang="en-GB" b="1" dirty="0" smtClean="0">
                <a:solidFill>
                  <a:srgbClr val="7030A0"/>
                </a:solidFill>
              </a:rPr>
              <a:t>Target</a:t>
            </a:r>
          </a:p>
          <a:p>
            <a:endParaRPr lang="en-GB" b="1" dirty="0">
              <a:solidFill>
                <a:srgbClr val="7030A0"/>
              </a:solidFill>
            </a:endParaRPr>
          </a:p>
          <a:p>
            <a:r>
              <a:rPr lang="en-US" sz="1200" b="1" dirty="0" smtClean="0"/>
              <a:t>1. Annual </a:t>
            </a:r>
            <a:r>
              <a:rPr lang="en-US" sz="1200" b="1" dirty="0"/>
              <a:t>number of performance audits increased significantly</a:t>
            </a:r>
            <a:r>
              <a:rPr lang="en-US" sz="1200" b="1" dirty="0" smtClean="0"/>
              <a:t>;</a:t>
            </a:r>
          </a:p>
          <a:p>
            <a:pPr marL="228600" indent="-228600">
              <a:buAutoNum type="arabicPeriod"/>
            </a:pPr>
            <a:endParaRPr lang="en-US" sz="1200" b="1" dirty="0"/>
          </a:p>
          <a:p>
            <a:r>
              <a:rPr lang="en-US" sz="1200" b="1" dirty="0" smtClean="0"/>
              <a:t>2. Revenue </a:t>
            </a:r>
            <a:r>
              <a:rPr lang="en-US" sz="1200" b="1" dirty="0"/>
              <a:t>audit conducted, and report submitted to Parliament annually;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3. One </a:t>
            </a:r>
            <a:r>
              <a:rPr lang="en-US" sz="1200" b="1" dirty="0"/>
              <a:t>procurement audit, one IT audit, and one environmental audit conducted and report submitted annually</a:t>
            </a:r>
            <a:r>
              <a:rPr lang="en-US" sz="1200" b="1" dirty="0" smtClean="0"/>
              <a:t>;</a:t>
            </a:r>
          </a:p>
          <a:p>
            <a:endParaRPr lang="en-US" sz="1200" b="1" dirty="0"/>
          </a:p>
          <a:p>
            <a:r>
              <a:rPr lang="en-US" sz="1200" b="1" dirty="0" smtClean="0"/>
              <a:t>4. Effective </a:t>
            </a:r>
            <a:r>
              <a:rPr lang="en-US" sz="1200" b="1" dirty="0"/>
              <a:t>Parliament Account Committee in reviewing the Auditor General’s Annual </a:t>
            </a:r>
            <a:r>
              <a:rPr lang="en-US" sz="1200" b="1" dirty="0" smtClean="0"/>
              <a:t>Report. </a:t>
            </a:r>
            <a:endParaRPr lang="en-GB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32712" y="3034053"/>
            <a:ext cx="20882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Policy Action</a:t>
            </a:r>
            <a:endParaRPr lang="en-GB" b="1" dirty="0">
              <a:solidFill>
                <a:srgbClr val="7030A0"/>
              </a:solidFill>
            </a:endParaRPr>
          </a:p>
          <a:p>
            <a:endParaRPr lang="en-US" sz="1200" b="1" dirty="0" smtClean="0"/>
          </a:p>
          <a:p>
            <a:r>
              <a:rPr lang="en-US" sz="1200" b="1" dirty="0" smtClean="0"/>
              <a:t>1. Strengthen </a:t>
            </a:r>
            <a:r>
              <a:rPr lang="en-US" sz="1200" b="1" dirty="0"/>
              <a:t>the human resource capacity at the ASSL particularly in the area of modern techniques of auditing</a:t>
            </a:r>
            <a:r>
              <a:rPr lang="en-US" sz="1200" b="1" dirty="0" smtClean="0"/>
              <a:t>;</a:t>
            </a:r>
          </a:p>
          <a:p>
            <a:endParaRPr lang="en-US" sz="1200" b="1" dirty="0"/>
          </a:p>
          <a:p>
            <a:r>
              <a:rPr lang="en-US" sz="1200" b="1" dirty="0" smtClean="0"/>
              <a:t>2. Increase </a:t>
            </a:r>
            <a:r>
              <a:rPr lang="en-US" sz="1200" b="1" dirty="0"/>
              <a:t>the number of performance audits;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3. Increase </a:t>
            </a:r>
            <a:r>
              <a:rPr lang="en-US" sz="1200" b="1" dirty="0"/>
              <a:t>access to necessary revenue-related information;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4.</a:t>
            </a:r>
            <a:r>
              <a:rPr lang="en-US" sz="1200" b="1" dirty="0"/>
              <a:t> </a:t>
            </a:r>
            <a:r>
              <a:rPr lang="en-US" sz="1200" b="1" dirty="0" smtClean="0"/>
              <a:t>Undertake </a:t>
            </a:r>
            <a:r>
              <a:rPr lang="en-US" sz="1200" b="1" dirty="0"/>
              <a:t>and coordinate specialized audits, including procurement audit, IT audit and environmental </a:t>
            </a:r>
            <a:r>
              <a:rPr lang="en-US" sz="1200" b="1" dirty="0" smtClean="0"/>
              <a:t>audit.</a:t>
            </a:r>
            <a:endParaRPr lang="en-US" sz="1200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591944" y="2708920"/>
            <a:ext cx="1440768" cy="5040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64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Cluster Four:</a:t>
            </a:r>
            <a:br>
              <a:rPr lang="en-US" sz="2800" dirty="0"/>
            </a:br>
            <a:r>
              <a:rPr lang="en-US" sz="2800" dirty="0"/>
              <a:t>Governance and Accountability for Results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B050"/>
                </a:solidFill>
              </a:rPr>
              <a:t>Medium-Term National Development Plan (2019-2023)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61CE-D9A6-4E5B-BB85-50115038439D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83432" y="1690688"/>
            <a:ext cx="223224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Promoting Inclusive and Accountable Justice </a:t>
            </a:r>
            <a:r>
              <a:rPr lang="en-GB" b="1" dirty="0" smtClean="0">
                <a:solidFill>
                  <a:schemeClr val="accent1"/>
                </a:solidFill>
              </a:rPr>
              <a:t>Institutions</a:t>
            </a:r>
          </a:p>
          <a:p>
            <a:endParaRPr lang="en-US" sz="1200" dirty="0" smtClean="0"/>
          </a:p>
          <a:p>
            <a:r>
              <a:rPr lang="en-US" b="1" dirty="0">
                <a:solidFill>
                  <a:srgbClr val="7030A0"/>
                </a:solidFill>
              </a:rPr>
              <a:t>Target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1. Improved </a:t>
            </a:r>
            <a:r>
              <a:rPr lang="en-US" sz="1200" b="1" dirty="0"/>
              <a:t>public confidence in the Justice Sector;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2. Justice </a:t>
            </a:r>
            <a:r>
              <a:rPr lang="en-US" sz="1200" b="1" dirty="0"/>
              <a:t>is easily accessible locally;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3. Justice </a:t>
            </a:r>
            <a:r>
              <a:rPr lang="en-US" sz="1200" b="1" dirty="0"/>
              <a:t>is expedited;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4. Respect </a:t>
            </a:r>
            <a:r>
              <a:rPr lang="en-US" sz="1200" b="1" dirty="0"/>
              <a:t>for Rights and strengthened </a:t>
            </a:r>
            <a:r>
              <a:rPr lang="en-US" sz="1200" b="1" dirty="0" smtClean="0"/>
              <a:t>accountability.</a:t>
            </a:r>
            <a:endParaRPr lang="en-US" sz="1200" b="1" dirty="0"/>
          </a:p>
          <a:p>
            <a:endParaRPr lang="en-GB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287688" y="2869357"/>
            <a:ext cx="21602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Policy Action</a:t>
            </a:r>
          </a:p>
          <a:p>
            <a:pPr lvl="0"/>
            <a:endParaRPr lang="en-GB" sz="1200" b="1" dirty="0" smtClean="0"/>
          </a:p>
          <a:p>
            <a:pPr lvl="0"/>
            <a:r>
              <a:rPr lang="en-GB" sz="1200" b="1" dirty="0" smtClean="0"/>
              <a:t>1. Review </a:t>
            </a:r>
            <a:r>
              <a:rPr lang="en-GB" sz="1200" b="1" dirty="0"/>
              <a:t>the appointments and recruitment of Justice Sector Actors including </a:t>
            </a:r>
            <a:r>
              <a:rPr lang="en-GB" sz="1200" b="1" dirty="0" smtClean="0"/>
              <a:t>judges;</a:t>
            </a:r>
          </a:p>
          <a:p>
            <a:pPr lvl="0"/>
            <a:endParaRPr lang="en-GB" sz="1200" b="1" dirty="0"/>
          </a:p>
          <a:p>
            <a:pPr lvl="0"/>
            <a:r>
              <a:rPr lang="en-GB" sz="1200" b="1" dirty="0" smtClean="0"/>
              <a:t>2. Judicial </a:t>
            </a:r>
            <a:r>
              <a:rPr lang="en-GB" sz="1200" b="1" dirty="0"/>
              <a:t>and Legal Service Commission and Legal Training Institute are strengthened</a:t>
            </a:r>
            <a:r>
              <a:rPr lang="en-GB" sz="1200" b="1" dirty="0" smtClean="0"/>
              <a:t>;</a:t>
            </a:r>
          </a:p>
          <a:p>
            <a:pPr lvl="0"/>
            <a:endParaRPr lang="en-GB" sz="1200" b="1" dirty="0"/>
          </a:p>
          <a:p>
            <a:r>
              <a:rPr lang="en-GB" sz="1200" b="1" dirty="0" smtClean="0"/>
              <a:t>3. Court </a:t>
            </a:r>
            <a:r>
              <a:rPr lang="en-GB" sz="1200" b="1" dirty="0"/>
              <a:t>Room </a:t>
            </a:r>
            <a:r>
              <a:rPr lang="en-GB" sz="1200" b="1" dirty="0" smtClean="0"/>
              <a:t>Technology introduced </a:t>
            </a:r>
            <a:r>
              <a:rPr lang="en-GB" sz="1200" b="1" dirty="0"/>
              <a:t>in order to substantially expedite cases;</a:t>
            </a:r>
          </a:p>
          <a:p>
            <a:endParaRPr lang="en-GB" sz="1200" b="1" dirty="0" smtClean="0"/>
          </a:p>
          <a:p>
            <a:r>
              <a:rPr lang="en-GB" sz="1200" b="1" dirty="0" smtClean="0"/>
              <a:t>4. Review </a:t>
            </a:r>
            <a:r>
              <a:rPr lang="en-GB" sz="1200" b="1" dirty="0"/>
              <a:t>Criminal Procedure Bill;  </a:t>
            </a:r>
          </a:p>
          <a:p>
            <a:endParaRPr lang="en-GB" sz="1200" b="1" dirty="0" smtClean="0"/>
          </a:p>
          <a:p>
            <a:r>
              <a:rPr lang="en-GB" sz="1200" b="1" dirty="0" smtClean="0"/>
              <a:t>5. Harmonisation </a:t>
            </a:r>
            <a:r>
              <a:rPr lang="en-GB" sz="1200" b="1" dirty="0"/>
              <a:t>of Bail </a:t>
            </a:r>
            <a:r>
              <a:rPr lang="en-GB" sz="1200" b="1" dirty="0" smtClean="0"/>
              <a:t>Application; etc.</a:t>
            </a:r>
            <a:endParaRPr lang="en-GB" sz="12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775520" y="2869357"/>
            <a:ext cx="1512168" cy="19960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28556" y="1706712"/>
            <a:ext cx="19442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Building Public Trust in State </a:t>
            </a:r>
            <a:r>
              <a:rPr lang="en-GB" b="1" dirty="0" smtClean="0">
                <a:solidFill>
                  <a:schemeClr val="accent1"/>
                </a:solidFill>
              </a:rPr>
              <a:t>Institutions</a:t>
            </a:r>
          </a:p>
          <a:p>
            <a:endParaRPr lang="en-GB" b="1" dirty="0">
              <a:solidFill>
                <a:schemeClr val="accent1"/>
              </a:solidFill>
            </a:endParaRPr>
          </a:p>
          <a:p>
            <a:r>
              <a:rPr lang="en-GB" b="1" dirty="0" smtClean="0">
                <a:solidFill>
                  <a:srgbClr val="7030A0"/>
                </a:solidFill>
              </a:rPr>
              <a:t>Target</a:t>
            </a:r>
          </a:p>
          <a:p>
            <a:endParaRPr lang="en-GB" b="1" dirty="0">
              <a:solidFill>
                <a:srgbClr val="7030A0"/>
              </a:solidFill>
            </a:endParaRPr>
          </a:p>
          <a:p>
            <a:r>
              <a:rPr lang="en-GB" sz="1200" b="1" dirty="0"/>
              <a:t>1</a:t>
            </a:r>
            <a:r>
              <a:rPr lang="en-GB" sz="1200" b="1" dirty="0" smtClean="0"/>
              <a:t>.</a:t>
            </a:r>
            <a:r>
              <a:rPr lang="en-US" sz="1200" b="1" dirty="0"/>
              <a:t> </a:t>
            </a:r>
            <a:r>
              <a:rPr lang="en-US" sz="1200" b="1" dirty="0" smtClean="0"/>
              <a:t>Positive </a:t>
            </a:r>
            <a:r>
              <a:rPr lang="en-US" sz="1200" b="1" dirty="0"/>
              <a:t>public perception about effectiveness of public service delivery significantly increased;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2. Corruption </a:t>
            </a:r>
            <a:r>
              <a:rPr lang="en-US" sz="1200" b="1" dirty="0"/>
              <a:t>perception index drastically decreased;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3. Develop </a:t>
            </a:r>
            <a:r>
              <a:rPr lang="en-US" sz="1200" b="1" dirty="0"/>
              <a:t>effective, accountable and transparent institutions at all </a:t>
            </a:r>
            <a:r>
              <a:rPr lang="en-US" sz="1200" b="1" dirty="0" smtClean="0"/>
              <a:t>levels.</a:t>
            </a:r>
            <a:endParaRPr lang="en-GB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772772" y="3306515"/>
            <a:ext cx="22836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Policy </a:t>
            </a:r>
            <a:r>
              <a:rPr lang="en-US" b="1" dirty="0" smtClean="0">
                <a:solidFill>
                  <a:srgbClr val="7030A0"/>
                </a:solidFill>
              </a:rPr>
              <a:t>Action</a:t>
            </a:r>
          </a:p>
          <a:p>
            <a:r>
              <a:rPr lang="en-US" sz="1200" b="1" dirty="0" smtClean="0"/>
              <a:t>1. Build </a:t>
            </a:r>
            <a:r>
              <a:rPr lang="en-US" sz="1200" b="1" dirty="0"/>
              <a:t>and Promote National Cohesion through the eradication of tribalism, nepotism and other forms of discrimination; </a:t>
            </a:r>
            <a:endParaRPr lang="en-US" sz="1200" b="1" dirty="0" smtClean="0"/>
          </a:p>
          <a:p>
            <a:endParaRPr lang="en-US" sz="1200" b="1" dirty="0" smtClean="0"/>
          </a:p>
          <a:p>
            <a:r>
              <a:rPr lang="en-US" sz="1200" b="1" dirty="0" smtClean="0"/>
              <a:t>2. Strengthen </a:t>
            </a:r>
            <a:r>
              <a:rPr lang="en-US" sz="1200" b="1" dirty="0"/>
              <a:t>the Independence of the Judiciary and the Rule of Law;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3. Strengthen </a:t>
            </a:r>
            <a:r>
              <a:rPr lang="en-US" sz="1200" b="1" dirty="0"/>
              <a:t>Human Rights and Democratic </a:t>
            </a:r>
            <a:r>
              <a:rPr lang="en-US" sz="1200" b="1" dirty="0" smtClean="0"/>
              <a:t>Institutions; etc.</a:t>
            </a:r>
            <a:endParaRPr lang="en-US" sz="1200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600056" y="2996952"/>
            <a:ext cx="1172716" cy="4320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90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Cluster Four:</a:t>
            </a:r>
            <a:br>
              <a:rPr lang="en-US" sz="2800" dirty="0"/>
            </a:br>
            <a:r>
              <a:rPr lang="en-US" sz="2800" dirty="0"/>
              <a:t>Governance and Accountability for Results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B050"/>
                </a:solidFill>
              </a:rPr>
              <a:t>Medium-Term National Development Plan (2019-2023)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61CE-D9A6-4E5B-BB85-50115038439D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5400" y="1658043"/>
            <a:ext cx="216024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Strengthening Public Service </a:t>
            </a:r>
            <a:r>
              <a:rPr lang="en-GB" b="1" dirty="0" smtClean="0">
                <a:solidFill>
                  <a:schemeClr val="accent1"/>
                </a:solidFill>
              </a:rPr>
              <a:t>Delivery</a:t>
            </a:r>
          </a:p>
          <a:p>
            <a:endParaRPr lang="en-GB" sz="1400" dirty="0"/>
          </a:p>
          <a:p>
            <a:r>
              <a:rPr lang="en-GB" b="1" dirty="0" smtClean="0">
                <a:solidFill>
                  <a:srgbClr val="7030A0"/>
                </a:solidFill>
              </a:rPr>
              <a:t>Targets</a:t>
            </a:r>
          </a:p>
          <a:p>
            <a:endParaRPr lang="en-US" sz="1200" dirty="0" smtClean="0"/>
          </a:p>
          <a:p>
            <a:r>
              <a:rPr lang="en-US" sz="1200" b="1" dirty="0" smtClean="0"/>
              <a:t>1. The </a:t>
            </a:r>
            <a:r>
              <a:rPr lang="en-US" sz="1200" b="1" dirty="0"/>
              <a:t>civil service highly </a:t>
            </a:r>
            <a:r>
              <a:rPr lang="en-US" sz="1200" b="1" dirty="0" err="1"/>
              <a:t>incentivised</a:t>
            </a:r>
            <a:r>
              <a:rPr lang="en-US" sz="1200" b="1" dirty="0"/>
              <a:t> to deliver development results;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2. Public </a:t>
            </a:r>
            <a:r>
              <a:rPr lang="en-US" sz="1200" b="1" dirty="0"/>
              <a:t>sector delivery capacity significantly increased;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3. Promote </a:t>
            </a:r>
            <a:r>
              <a:rPr lang="en-US" sz="1200" b="1" dirty="0"/>
              <a:t>the rule of law at the national and international levels and ensure equal access to justice for all </a:t>
            </a:r>
            <a:r>
              <a:rPr lang="en-US" sz="1200" b="1" dirty="0" smtClean="0"/>
              <a:t>comment.</a:t>
            </a:r>
            <a:endParaRPr lang="en-US" sz="1200" b="1" dirty="0"/>
          </a:p>
          <a:p>
            <a:endParaRPr lang="en-GB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999656" y="2780928"/>
            <a:ext cx="201622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Policy Actions</a:t>
            </a:r>
          </a:p>
          <a:p>
            <a:endParaRPr lang="en-US" sz="1200" dirty="0" smtClean="0"/>
          </a:p>
          <a:p>
            <a:r>
              <a:rPr lang="en-US" sz="1200" b="1" dirty="0" smtClean="0"/>
              <a:t>1. Enact </a:t>
            </a:r>
            <a:r>
              <a:rPr lang="en-US" sz="1200" b="1" dirty="0"/>
              <a:t>the Public Service Bill; 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2. Review </a:t>
            </a:r>
            <a:r>
              <a:rPr lang="en-US" sz="1200" b="1" dirty="0"/>
              <a:t>the Public Service Regulations of 1982;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3. Fill </a:t>
            </a:r>
            <a:r>
              <a:rPr lang="en-US" sz="1200" b="1" dirty="0"/>
              <a:t>at least 300 critical vacancies in MDAs;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4. Decentralize </a:t>
            </a:r>
            <a:r>
              <a:rPr lang="en-US" sz="1200" b="1" dirty="0"/>
              <a:t>the PSC interview process to the </a:t>
            </a:r>
            <a:r>
              <a:rPr lang="en-US" sz="1200" b="1" dirty="0" smtClean="0"/>
              <a:t>regions.</a:t>
            </a:r>
            <a:endParaRPr lang="en-US" sz="1200" b="1" dirty="0"/>
          </a:p>
          <a:p>
            <a:endParaRPr lang="en-GB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165428" y="1690688"/>
            <a:ext cx="229872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Strengthening </a:t>
            </a:r>
            <a:r>
              <a:rPr lang="en-US" b="1" dirty="0">
                <a:solidFill>
                  <a:schemeClr val="accent1"/>
                </a:solidFill>
              </a:rPr>
              <a:t>Decentralization, Local Governance and Rural </a:t>
            </a:r>
            <a:r>
              <a:rPr lang="en-US" b="1" dirty="0" smtClean="0">
                <a:solidFill>
                  <a:schemeClr val="accent1"/>
                </a:solidFill>
              </a:rPr>
              <a:t>Development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rgbClr val="7030A0"/>
                </a:solidFill>
              </a:rPr>
              <a:t>Targets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1</a:t>
            </a:r>
            <a:r>
              <a:rPr lang="en-US" sz="1200" b="1" dirty="0"/>
              <a:t>. </a:t>
            </a:r>
            <a:r>
              <a:rPr lang="en-US" sz="1200" b="1" dirty="0" smtClean="0"/>
              <a:t>Devolve </a:t>
            </a:r>
            <a:r>
              <a:rPr lang="en-US" sz="1200" b="1" dirty="0"/>
              <a:t>the remaining 25 sector functions by 2023;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2. Increase </a:t>
            </a:r>
            <a:r>
              <a:rPr lang="en-US" sz="1200" b="1" dirty="0"/>
              <a:t>the number of remaining chiefdoms de-amalgamated by 10 percent each year;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3. </a:t>
            </a:r>
            <a:r>
              <a:rPr lang="en-US" sz="1200" b="1" dirty="0" err="1" smtClean="0"/>
              <a:t>Operationalise</a:t>
            </a:r>
            <a:r>
              <a:rPr lang="en-US" sz="1200" b="1" dirty="0" smtClean="0"/>
              <a:t> </a:t>
            </a:r>
            <a:r>
              <a:rPr lang="en-US" sz="1200" b="1" dirty="0"/>
              <a:t>the Local Councils Development Operational Guidelines in all 22 local councils; and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4. Build </a:t>
            </a:r>
            <a:r>
              <a:rPr lang="en-US" sz="1200" b="1" dirty="0"/>
              <a:t>the capacity of local councils. </a:t>
            </a:r>
            <a:endParaRPr lang="en-GB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613699" y="3429000"/>
            <a:ext cx="20470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Policy Actions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1. Review </a:t>
            </a:r>
            <a:r>
              <a:rPr lang="en-US" sz="1200" b="1" dirty="0"/>
              <a:t>the National Decentralization Policy and amend the Local Government Act </a:t>
            </a:r>
            <a:r>
              <a:rPr lang="en-US" sz="1200" b="1" dirty="0" smtClean="0"/>
              <a:t>2004; </a:t>
            </a:r>
            <a:endParaRPr lang="en-US" sz="1200" b="1" dirty="0"/>
          </a:p>
          <a:p>
            <a:endParaRPr lang="en-US" sz="1200" b="1" dirty="0" smtClean="0"/>
          </a:p>
          <a:p>
            <a:r>
              <a:rPr lang="en-US" sz="1200" b="1" dirty="0" smtClean="0"/>
              <a:t>2. Submit </a:t>
            </a:r>
            <a:r>
              <a:rPr lang="en-US" sz="1200" b="1" dirty="0"/>
              <a:t>the revised Local Government Act 2004 to Parliament for enactment and ensure full implementation of the new Act; </a:t>
            </a:r>
            <a:endParaRPr lang="en-US" sz="1200" b="1" dirty="0" smtClean="0"/>
          </a:p>
          <a:p>
            <a:endParaRPr lang="en-US" sz="1200" b="1" dirty="0"/>
          </a:p>
          <a:p>
            <a:r>
              <a:rPr lang="en-US" sz="1200" b="1" dirty="0" smtClean="0"/>
              <a:t>3. Facilitate </a:t>
            </a:r>
            <a:r>
              <a:rPr lang="en-US" sz="1200" b="1" dirty="0"/>
              <a:t>completion of the devolution </a:t>
            </a:r>
            <a:r>
              <a:rPr lang="en-US" sz="1200" b="1" dirty="0" smtClean="0"/>
              <a:t>process; etc.</a:t>
            </a:r>
            <a:endParaRPr lang="en-GB" sz="1200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559496" y="2664899"/>
            <a:ext cx="1440160" cy="33205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023992" y="3284984"/>
            <a:ext cx="1656184" cy="2880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04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648"/>
            <a:ext cx="8282136" cy="1325563"/>
          </a:xfrm>
        </p:spPr>
        <p:txBody>
          <a:bodyPr>
            <a:normAutofit/>
          </a:bodyPr>
          <a:lstStyle/>
          <a:p>
            <a:r>
              <a:rPr lang="en-US" sz="2800" dirty="0"/>
              <a:t>Cluster Four:</a:t>
            </a:r>
            <a:br>
              <a:rPr lang="en-US" sz="2800" dirty="0"/>
            </a:br>
            <a:r>
              <a:rPr lang="en-US" sz="2800" dirty="0"/>
              <a:t>Governance and Accountability for Results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B050"/>
                </a:solidFill>
              </a:rPr>
              <a:t>Medium-Term National Development Plan (2019-2023)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61CE-D9A6-4E5B-BB85-50115038439D}" type="slidenum">
              <a:rPr lang="en-US" smtClean="0"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5400" y="1586211"/>
            <a:ext cx="288032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Strengthen Security </a:t>
            </a:r>
            <a:r>
              <a:rPr lang="en-GB" b="1" dirty="0" smtClean="0">
                <a:solidFill>
                  <a:schemeClr val="accent1"/>
                </a:solidFill>
              </a:rPr>
              <a:t>Institutions</a:t>
            </a:r>
          </a:p>
          <a:p>
            <a:endParaRPr lang="en-GB" dirty="0"/>
          </a:p>
          <a:p>
            <a:r>
              <a:rPr lang="en-GB" b="1" dirty="0" smtClean="0">
                <a:solidFill>
                  <a:srgbClr val="7030A0"/>
                </a:solidFill>
              </a:rPr>
              <a:t>Targets</a:t>
            </a:r>
          </a:p>
          <a:p>
            <a:endParaRPr lang="en-GB" dirty="0" smtClean="0"/>
          </a:p>
          <a:p>
            <a:r>
              <a:rPr lang="en-US" sz="1200" b="1" dirty="0" smtClean="0"/>
              <a:t>1. The </a:t>
            </a:r>
            <a:r>
              <a:rPr lang="en-US" sz="1200" b="1" dirty="0"/>
              <a:t>early warning and response capacity of the security institutions annually increased</a:t>
            </a:r>
            <a:r>
              <a:rPr lang="en-US" sz="1200" b="1" dirty="0" smtClean="0"/>
              <a:t>;</a:t>
            </a:r>
          </a:p>
          <a:p>
            <a:endParaRPr lang="en-US" sz="1200" b="1" dirty="0"/>
          </a:p>
          <a:p>
            <a:r>
              <a:rPr lang="en-US" sz="1200" b="1" dirty="0" smtClean="0"/>
              <a:t>2. Public </a:t>
            </a:r>
            <a:r>
              <a:rPr lang="en-US" sz="1200" b="1" dirty="0"/>
              <a:t>perception score about the operations of the security institutions positively increased;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3.Significantly </a:t>
            </a:r>
            <a:r>
              <a:rPr lang="en-US" sz="1200" b="1" dirty="0"/>
              <a:t>reduce all forms of violence and related death rates everywhere; </a:t>
            </a:r>
          </a:p>
          <a:p>
            <a:endParaRPr lang="en-GB" sz="1200" b="1" dirty="0"/>
          </a:p>
        </p:txBody>
      </p:sp>
      <p:pic>
        <p:nvPicPr>
          <p:cNvPr id="7" name="Picture 6" descr="Image result for sierra leone polic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270" y="3140968"/>
            <a:ext cx="2278170" cy="157479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791744" y="2708920"/>
            <a:ext cx="29748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Policy Actions</a:t>
            </a:r>
          </a:p>
          <a:p>
            <a:endParaRPr lang="en-GB" dirty="0" smtClean="0"/>
          </a:p>
          <a:p>
            <a:r>
              <a:rPr lang="en-US" sz="1200" b="1" dirty="0" smtClean="0"/>
              <a:t>1. Improve </a:t>
            </a:r>
            <a:r>
              <a:rPr lang="en-US" sz="1200" b="1" dirty="0"/>
              <a:t>the general capacity of security </a:t>
            </a:r>
            <a:r>
              <a:rPr lang="en-US" sz="1200" b="1" dirty="0" smtClean="0"/>
              <a:t>personnel;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2. Develop </a:t>
            </a:r>
            <a:r>
              <a:rPr lang="en-US" sz="1200" b="1" dirty="0"/>
              <a:t>participatory strategies geared towards improve the conditions of service of all service men and women; 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3. Re-introduce </a:t>
            </a:r>
            <a:r>
              <a:rPr lang="en-US" sz="1200" b="1" dirty="0"/>
              <a:t>fairness, transparency, professionalism and merit approach recruitment, promotions, transfers and deployment of service personnel are conducted in a fair and transparent manner taking due account of professionalism; 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4. Re-introduce </a:t>
            </a:r>
            <a:r>
              <a:rPr lang="en-US" sz="1200" b="1" dirty="0"/>
              <a:t>stringent community screening of recruits into the RSLAF and </a:t>
            </a:r>
            <a:r>
              <a:rPr lang="en-US" sz="1200" b="1" dirty="0" smtClean="0"/>
              <a:t>SLP; etc. </a:t>
            </a:r>
            <a:endParaRPr lang="en-GB" sz="12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559496" y="2564904"/>
            <a:ext cx="2160240" cy="2827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Image result for sierra leone military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6" y="1600653"/>
            <a:ext cx="2281762" cy="1468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6360" y="4797152"/>
            <a:ext cx="2191299" cy="127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9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87298853"/>
              </p:ext>
            </p:extLst>
          </p:nvPr>
        </p:nvGraphicFramePr>
        <p:xfrm>
          <a:off x="767408" y="476672"/>
          <a:ext cx="504056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628096411"/>
              </p:ext>
            </p:extLst>
          </p:nvPr>
        </p:nvGraphicFramePr>
        <p:xfrm>
          <a:off x="6672064" y="476672"/>
          <a:ext cx="496855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>
            <a:off x="5807968" y="1268760"/>
            <a:ext cx="864096" cy="864096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807968" y="2204864"/>
            <a:ext cx="864096" cy="216024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807968" y="2924944"/>
            <a:ext cx="864096" cy="216024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807968" y="2924944"/>
            <a:ext cx="864096" cy="720080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807968" y="1196752"/>
            <a:ext cx="864096" cy="1728192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5807968" y="692696"/>
            <a:ext cx="864096" cy="2232248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807968" y="764704"/>
            <a:ext cx="864096" cy="432048"/>
          </a:xfrm>
          <a:prstGeom prst="straightConnector1">
            <a:avLst/>
          </a:prstGeom>
          <a:ln w="19050" cap="rnd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5807968" y="764704"/>
            <a:ext cx="864096" cy="1944216"/>
          </a:xfrm>
          <a:prstGeom prst="straightConnector1">
            <a:avLst/>
          </a:prstGeom>
          <a:ln w="19050" cap="rnd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5807968" y="764704"/>
            <a:ext cx="864096" cy="2880320"/>
          </a:xfrm>
          <a:prstGeom prst="straightConnector1">
            <a:avLst/>
          </a:prstGeom>
          <a:ln w="19050" cap="rnd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456040" y="126876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5807968" y="4077072"/>
            <a:ext cx="864096" cy="7200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5807968" y="2204864"/>
            <a:ext cx="864096" cy="129614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5807968" y="1808820"/>
            <a:ext cx="864096" cy="396044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5807968" y="3140968"/>
            <a:ext cx="864096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5807968" y="764704"/>
            <a:ext cx="864096" cy="936104"/>
          </a:xfrm>
          <a:prstGeom prst="straightConnector1">
            <a:avLst/>
          </a:prstGeom>
          <a:ln w="19050" cap="rnd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5807968" y="3645024"/>
            <a:ext cx="864096" cy="43204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5807968" y="3501008"/>
            <a:ext cx="864096" cy="6480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5807968" y="2708920"/>
            <a:ext cx="864096" cy="7920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5807968" y="2420888"/>
            <a:ext cx="864096" cy="72008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 flipV="1">
            <a:off x="5807968" y="692696"/>
            <a:ext cx="864096" cy="1728192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5807968" y="692696"/>
            <a:ext cx="864096" cy="72008"/>
          </a:xfrm>
          <a:prstGeom prst="straightConnector1">
            <a:avLst/>
          </a:prstGeom>
          <a:ln w="19050" cap="rnd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AutoShape 4" descr="Image result for sustainable development goals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Image result for sustainable development goals image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4437112"/>
            <a:ext cx="655272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hevron 3"/>
          <p:cNvSpPr/>
          <p:nvPr/>
        </p:nvSpPr>
        <p:spPr>
          <a:xfrm rot="7701006">
            <a:off x="10744841" y="4601158"/>
            <a:ext cx="816012" cy="43914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hevron 30"/>
          <p:cNvSpPr/>
          <p:nvPr/>
        </p:nvSpPr>
        <p:spPr>
          <a:xfrm rot="7701006">
            <a:off x="10235442" y="5205218"/>
            <a:ext cx="893941" cy="45092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Chevron 31"/>
          <p:cNvSpPr/>
          <p:nvPr/>
        </p:nvSpPr>
        <p:spPr>
          <a:xfrm rot="7701006">
            <a:off x="9731387" y="5854199"/>
            <a:ext cx="893941" cy="45092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 rot="3987932">
            <a:off x="712744" y="4634448"/>
            <a:ext cx="816012" cy="43914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hevron 33"/>
          <p:cNvSpPr/>
          <p:nvPr/>
        </p:nvSpPr>
        <p:spPr>
          <a:xfrm rot="2988568">
            <a:off x="1127924" y="5216006"/>
            <a:ext cx="893941" cy="45092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Chevron 35"/>
          <p:cNvSpPr/>
          <p:nvPr/>
        </p:nvSpPr>
        <p:spPr>
          <a:xfrm rot="3111867">
            <a:off x="1709895" y="5862524"/>
            <a:ext cx="893941" cy="45092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6524" y="44624"/>
            <a:ext cx="5051444" cy="39672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rgbClr val="FFFF00"/>
                </a:solidFill>
                <a:latin typeface="Arial Black" pitchFamily="34" charset="0"/>
              </a:rPr>
              <a:t>8 CLUSTERS OF SL MTNDP (2019-2023)</a:t>
            </a:r>
            <a:endParaRPr lang="en-US" sz="17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672064" y="79945"/>
            <a:ext cx="4906134" cy="39672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FF00"/>
                </a:solidFill>
                <a:latin typeface="Arial Black" pitchFamily="34" charset="0"/>
              </a:rPr>
              <a:t>7 ASPIRATIONS OF AU AGENDA 2063 </a:t>
            </a:r>
            <a:endParaRPr lang="en-US" sz="17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1818770" y="5249053"/>
            <a:ext cx="1809105" cy="887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 Black" pitchFamily="34" charset="0"/>
              </a:rPr>
              <a:t>THE SDGS</a:t>
            </a:r>
            <a:endParaRPr lang="en-US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 rot="5400000">
            <a:off x="8739591" y="5401974"/>
            <a:ext cx="1809105" cy="887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 Black" pitchFamily="34" charset="0"/>
              </a:rPr>
              <a:t>THE SDGS</a:t>
            </a:r>
            <a:endParaRPr lang="en-US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77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P spid="4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6" grpId="0" animBg="1"/>
      <p:bldP spid="40" grpId="0" animBg="1"/>
      <p:bldP spid="9" grpId="0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Cluster </a:t>
            </a:r>
            <a:r>
              <a:rPr lang="en-US" sz="2800" dirty="0" smtClean="0"/>
              <a:t>Five: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Empowering Women, Children Adolescents &amp;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Persons </a:t>
            </a:r>
            <a:r>
              <a:rPr lang="en-US" sz="2800" dirty="0"/>
              <a:t>with Disabilities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Medium-Term National Development Plan (2019-2023)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61CE-D9A6-4E5B-BB85-50115038439D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1424" y="1844824"/>
            <a:ext cx="20882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1"/>
                </a:solidFill>
              </a:rPr>
              <a:t>Women</a:t>
            </a:r>
          </a:p>
          <a:p>
            <a:endParaRPr lang="en-GB" dirty="0"/>
          </a:p>
          <a:p>
            <a:r>
              <a:rPr lang="en-GB" b="1" dirty="0" smtClean="0">
                <a:solidFill>
                  <a:srgbClr val="7030A0"/>
                </a:solidFill>
              </a:rPr>
              <a:t>Targets</a:t>
            </a:r>
          </a:p>
          <a:p>
            <a:endParaRPr lang="en-GB" sz="1200" dirty="0" smtClean="0"/>
          </a:p>
          <a:p>
            <a:r>
              <a:rPr lang="en-US" sz="1200" b="1" dirty="0" smtClean="0"/>
              <a:t>1. </a:t>
            </a:r>
            <a:r>
              <a:rPr lang="en-US" sz="1400" b="1" dirty="0" smtClean="0"/>
              <a:t>Strengthen </a:t>
            </a:r>
            <a:r>
              <a:rPr lang="en-US" sz="1400" b="1" dirty="0"/>
              <a:t>policy, legal and institutional capacities in order to enhance the enabling environment for the empowerment of women</a:t>
            </a:r>
            <a:r>
              <a:rPr lang="en-US" sz="1400" b="1" dirty="0" smtClean="0"/>
              <a:t>;</a:t>
            </a:r>
          </a:p>
          <a:p>
            <a:endParaRPr lang="en-GB" sz="1400" b="1" dirty="0" smtClean="0"/>
          </a:p>
          <a:p>
            <a:r>
              <a:rPr lang="en-GB" sz="1400" b="1" dirty="0" smtClean="0"/>
              <a:t>2. </a:t>
            </a:r>
            <a:r>
              <a:rPr lang="en-US" sz="1400" b="1" dirty="0" smtClean="0"/>
              <a:t>Strengthen </a:t>
            </a:r>
            <a:r>
              <a:rPr lang="en-US" sz="1400" b="1" dirty="0"/>
              <a:t>the implementation and enforcement of existing laws and policies to promote women’s </a:t>
            </a:r>
            <a:r>
              <a:rPr lang="en-US" sz="1400" b="1" dirty="0" smtClean="0"/>
              <a:t>empowerment;</a:t>
            </a:r>
          </a:p>
          <a:p>
            <a:endParaRPr lang="en-US" sz="1400" b="1" dirty="0"/>
          </a:p>
          <a:p>
            <a:r>
              <a:rPr lang="en-US" sz="1400" b="1" dirty="0"/>
              <a:t>3. </a:t>
            </a:r>
            <a:r>
              <a:rPr lang="en-US" sz="1400" b="1" dirty="0" smtClean="0"/>
              <a:t>Implement </a:t>
            </a:r>
            <a:r>
              <a:rPr lang="en-US" sz="1400" b="1" dirty="0"/>
              <a:t>a robust data and information management system</a:t>
            </a:r>
            <a:endParaRPr lang="en-GB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31704" y="3068960"/>
            <a:ext cx="230425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Policy Actions</a:t>
            </a:r>
          </a:p>
          <a:p>
            <a:endParaRPr lang="en-GB" dirty="0" smtClean="0"/>
          </a:p>
          <a:p>
            <a:r>
              <a:rPr lang="en-US" sz="1400" b="1" dirty="0" smtClean="0"/>
              <a:t>1. Strengthen </a:t>
            </a:r>
            <a:r>
              <a:rPr lang="en-US" sz="1400" b="1" dirty="0"/>
              <a:t>legislative frameworks to promote gender </a:t>
            </a:r>
            <a:r>
              <a:rPr lang="en-US" sz="1400" b="1" dirty="0" smtClean="0"/>
              <a:t>balance;</a:t>
            </a:r>
          </a:p>
          <a:p>
            <a:endParaRPr lang="en-GB" sz="1400" b="1" dirty="0" smtClean="0"/>
          </a:p>
          <a:p>
            <a:r>
              <a:rPr lang="en-US" sz="1400" b="1" dirty="0" smtClean="0"/>
              <a:t>2. Strengthen </a:t>
            </a:r>
            <a:r>
              <a:rPr lang="en-US" sz="1400" b="1" dirty="0"/>
              <a:t>the capacities of electoral stakeholders to promote gender balanced Electoral systems (for example EMBs</a:t>
            </a:r>
            <a:r>
              <a:rPr lang="en-US" sz="1400" b="1" dirty="0" smtClean="0"/>
              <a:t>);</a:t>
            </a:r>
          </a:p>
          <a:p>
            <a:endParaRPr lang="en-US" sz="1400" b="1" dirty="0"/>
          </a:p>
          <a:p>
            <a:r>
              <a:rPr lang="en-US" sz="1400" b="1" dirty="0" smtClean="0"/>
              <a:t>6. Review </a:t>
            </a:r>
            <a:r>
              <a:rPr lang="en-US" sz="1400" b="1" dirty="0"/>
              <a:t>policies and laws to ensure that they are gender </a:t>
            </a:r>
            <a:r>
              <a:rPr lang="en-US" sz="1400" b="1" dirty="0" smtClean="0"/>
              <a:t>responsive; etc</a:t>
            </a:r>
            <a:r>
              <a:rPr lang="en-US" sz="1400" b="1" dirty="0"/>
              <a:t>.</a:t>
            </a:r>
            <a:endParaRPr lang="en-GB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05337" y="1770231"/>
            <a:ext cx="216024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Children and Adolescents </a:t>
            </a:r>
          </a:p>
          <a:p>
            <a:endParaRPr lang="en-GB" dirty="0"/>
          </a:p>
          <a:p>
            <a:r>
              <a:rPr lang="en-GB" b="1" dirty="0">
                <a:solidFill>
                  <a:srgbClr val="7030A0"/>
                </a:solidFill>
              </a:rPr>
              <a:t>Targets</a:t>
            </a:r>
          </a:p>
          <a:p>
            <a:endParaRPr lang="en-GB" dirty="0" smtClean="0"/>
          </a:p>
          <a:p>
            <a:r>
              <a:rPr lang="en-US" sz="1200" b="1" dirty="0" smtClean="0"/>
              <a:t>1. Service </a:t>
            </a:r>
            <a:r>
              <a:rPr lang="en-US" sz="1200" b="1" dirty="0"/>
              <a:t>Delivery for children and adolescents enhanced;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2. Legal </a:t>
            </a:r>
            <a:r>
              <a:rPr lang="en-US" sz="1200" b="1" dirty="0"/>
              <a:t>and Policy Framework strengthened;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3. Data </a:t>
            </a:r>
            <a:r>
              <a:rPr lang="en-US" sz="1200" b="1" dirty="0"/>
              <a:t>and Information Management for children improved considerably;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4. Social Mobilization </a:t>
            </a:r>
            <a:r>
              <a:rPr lang="en-US" sz="1200" b="1" dirty="0"/>
              <a:t>and Community Engagement for the protection of children against All Forms of Abuse stepped up; </a:t>
            </a:r>
            <a:r>
              <a:rPr lang="en-US" sz="1200" b="1" dirty="0" smtClean="0"/>
              <a:t>etc.</a:t>
            </a:r>
            <a:endParaRPr lang="en-GB" sz="1200" b="1" dirty="0" smtClean="0"/>
          </a:p>
          <a:p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8258876" y="3631676"/>
            <a:ext cx="22064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Policy Actions</a:t>
            </a:r>
          </a:p>
          <a:p>
            <a:endParaRPr lang="en-GB" dirty="0" smtClean="0"/>
          </a:p>
          <a:p>
            <a:r>
              <a:rPr lang="en-US" sz="1200" b="1" dirty="0" smtClean="0"/>
              <a:t>1. Review </a:t>
            </a:r>
            <a:r>
              <a:rPr lang="en-US" sz="1200" b="1" dirty="0"/>
              <a:t>the Child Rights Act of 2007 to address emerging issues on child protection</a:t>
            </a:r>
            <a:r>
              <a:rPr lang="en-US" sz="1200" b="1" dirty="0" smtClean="0"/>
              <a:t>;</a:t>
            </a:r>
          </a:p>
          <a:p>
            <a:endParaRPr lang="en-GB" sz="1200" b="1" dirty="0" smtClean="0"/>
          </a:p>
          <a:p>
            <a:r>
              <a:rPr lang="en-GB" sz="1200" b="1" dirty="0" smtClean="0"/>
              <a:t>2.</a:t>
            </a:r>
            <a:r>
              <a:rPr lang="en-US" sz="1200" b="1" dirty="0"/>
              <a:t> </a:t>
            </a:r>
            <a:r>
              <a:rPr lang="en-US" sz="1200" b="1" dirty="0" smtClean="0"/>
              <a:t>Ratify </a:t>
            </a:r>
            <a:r>
              <a:rPr lang="en-US" sz="1200" b="1" dirty="0"/>
              <a:t>and domesticate The Hague Convention on </a:t>
            </a:r>
            <a:r>
              <a:rPr lang="en-US" sz="1200" b="1" dirty="0" smtClean="0"/>
              <a:t>Adoption;</a:t>
            </a:r>
            <a:r>
              <a:rPr lang="en-GB" sz="1200" b="1" dirty="0" smtClean="0"/>
              <a:t> </a:t>
            </a:r>
          </a:p>
          <a:p>
            <a:endParaRPr lang="en-GB" sz="1200" b="1" dirty="0" smtClean="0"/>
          </a:p>
          <a:p>
            <a:r>
              <a:rPr lang="en-GB" sz="1200" b="1" dirty="0" smtClean="0"/>
              <a:t>3.</a:t>
            </a:r>
            <a:r>
              <a:rPr lang="en-US" sz="1200" b="1" dirty="0"/>
              <a:t> </a:t>
            </a:r>
            <a:r>
              <a:rPr lang="en-US" sz="1200" b="1" dirty="0" smtClean="0"/>
              <a:t>Develop</a:t>
            </a:r>
            <a:r>
              <a:rPr lang="en-US" sz="1200" b="1" dirty="0"/>
              <a:t>, fund and roll out costed implementation plans for the Child Welfare </a:t>
            </a:r>
            <a:r>
              <a:rPr lang="en-US" sz="1200" b="1" dirty="0" smtClean="0"/>
              <a:t>Policy; etc.</a:t>
            </a:r>
            <a:endParaRPr lang="en-GB" sz="1200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600056" y="2996952"/>
            <a:ext cx="1658820" cy="6480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775520" y="2636912"/>
            <a:ext cx="1656184" cy="5040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84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Cluster </a:t>
            </a:r>
            <a:r>
              <a:rPr lang="en-US" sz="2800" dirty="0" smtClean="0"/>
              <a:t>Five: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Empowering Women, Children Adolescents &amp; </a:t>
            </a:r>
            <a:br>
              <a:rPr lang="en-US" sz="2800" dirty="0"/>
            </a:br>
            <a:r>
              <a:rPr lang="en-US" sz="2800" dirty="0"/>
              <a:t>Persons with Disabilities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B050"/>
                </a:solidFill>
              </a:rPr>
              <a:t>Medium-Term National Development Plan (2019-2023)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61CE-D9A6-4E5B-BB85-50115038439D}" type="slidenum">
              <a:rPr lang="en-US" smtClean="0"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83432" y="1628800"/>
            <a:ext cx="324036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1"/>
                </a:solidFill>
              </a:rPr>
              <a:t>Empowering Persons with Disabilities</a:t>
            </a:r>
          </a:p>
          <a:p>
            <a:endParaRPr lang="en-GB" dirty="0"/>
          </a:p>
          <a:p>
            <a:r>
              <a:rPr lang="en-GB" b="1" dirty="0" smtClean="0">
                <a:solidFill>
                  <a:srgbClr val="7030A0"/>
                </a:solidFill>
              </a:rPr>
              <a:t>Targets</a:t>
            </a:r>
          </a:p>
          <a:p>
            <a:endParaRPr lang="en-US" sz="1200" dirty="0" smtClean="0"/>
          </a:p>
          <a:p>
            <a:r>
              <a:rPr lang="en-US" sz="1400" b="1" dirty="0" smtClean="0"/>
              <a:t>1. Health</a:t>
            </a:r>
            <a:r>
              <a:rPr lang="en-US" sz="1400" b="1" dirty="0"/>
              <a:t>, rehabilitation, water and sanitation services adequately met needs of PWDs; 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2. Accessible</a:t>
            </a:r>
            <a:r>
              <a:rPr lang="en-US" sz="1400" b="1" dirty="0"/>
              <a:t>, quality, inclusive, specialized education adequately provided for children with disabilities;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3.Increased </a:t>
            </a:r>
            <a:r>
              <a:rPr lang="en-US" sz="1400" b="1" dirty="0"/>
              <a:t>economic empowerment of persons with disabilities; 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4.The </a:t>
            </a:r>
            <a:r>
              <a:rPr lang="en-US" sz="1400" b="1" dirty="0"/>
              <a:t>full participation of people with disabilities in public life; </a:t>
            </a:r>
          </a:p>
          <a:p>
            <a:endParaRPr lang="en-GB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087888" y="2996952"/>
            <a:ext cx="288032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Policy </a:t>
            </a:r>
            <a:r>
              <a:rPr lang="en-GB" b="1" dirty="0" smtClean="0">
                <a:solidFill>
                  <a:srgbClr val="7030A0"/>
                </a:solidFill>
              </a:rPr>
              <a:t>Actions</a:t>
            </a:r>
          </a:p>
          <a:p>
            <a:endParaRPr lang="en-GB" b="1" dirty="0">
              <a:solidFill>
                <a:srgbClr val="7030A0"/>
              </a:solidFill>
            </a:endParaRPr>
          </a:p>
          <a:p>
            <a:r>
              <a:rPr lang="en-US" sz="1400" b="1" dirty="0" smtClean="0"/>
              <a:t>1. Government </a:t>
            </a:r>
            <a:r>
              <a:rPr lang="en-US" sz="1400" b="1" dirty="0"/>
              <a:t>will provide Free Education for PWDs at pre-school, primary, secondary </a:t>
            </a:r>
            <a:r>
              <a:rPr lang="en-US" sz="1400" b="1" dirty="0" smtClean="0"/>
              <a:t>levels</a:t>
            </a:r>
            <a:r>
              <a:rPr lang="en-US" sz="1400" b="1" dirty="0"/>
              <a:t>; 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2. Provide </a:t>
            </a:r>
            <a:r>
              <a:rPr lang="en-US" sz="1400" b="1" dirty="0"/>
              <a:t>teaching and learning materials and assistive devises required by the PWDs;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3. Provide </a:t>
            </a:r>
            <a:r>
              <a:rPr lang="en-US" sz="1400" b="1" dirty="0"/>
              <a:t>training to teachers and other education officers to deliver inclusive and special needs education and reduce stigma and discrimination; </a:t>
            </a:r>
            <a:r>
              <a:rPr lang="en-US" sz="1400" b="1" dirty="0" smtClean="0"/>
              <a:t> etc.</a:t>
            </a:r>
            <a:endParaRPr lang="en-GB" sz="14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847528" y="2780928"/>
            <a:ext cx="3168352" cy="4320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4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9659"/>
          </a:xfrm>
        </p:spPr>
        <p:txBody>
          <a:bodyPr>
            <a:normAutofit/>
          </a:bodyPr>
          <a:lstStyle/>
          <a:p>
            <a:r>
              <a:rPr lang="en-US" sz="2400" dirty="0"/>
              <a:t>Cluster </a:t>
            </a:r>
            <a:r>
              <a:rPr lang="en-US" sz="2400" dirty="0" smtClean="0"/>
              <a:t>Six: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Youth, Empowerment, </a:t>
            </a:r>
            <a:r>
              <a:rPr lang="en-US" sz="2400" dirty="0"/>
              <a:t>Sports &amp; Migration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B050"/>
                </a:solidFill>
              </a:rPr>
              <a:t>Medium-Term National Development Plan (2019-2023)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61CE-D9A6-4E5B-BB85-50115038439D}" type="slidenum">
              <a:rPr lang="en-US" smtClean="0"/>
              <a:t>22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5360" y="2204864"/>
            <a:ext cx="2016224" cy="2880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87760" y="2357264"/>
            <a:ext cx="2016224" cy="2880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51384" y="1453417"/>
            <a:ext cx="201622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Youth </a:t>
            </a:r>
            <a:r>
              <a:rPr lang="en-US" sz="1400" b="1" dirty="0">
                <a:solidFill>
                  <a:schemeClr val="accent1"/>
                </a:solidFill>
              </a:rPr>
              <a:t>Entrepreneurship (Employment and Empowerment</a:t>
            </a:r>
            <a:r>
              <a:rPr lang="en-US" sz="1400" b="1" dirty="0" smtClean="0">
                <a:solidFill>
                  <a:schemeClr val="accent1"/>
                </a:solidFill>
              </a:rPr>
              <a:t>)</a:t>
            </a:r>
          </a:p>
          <a:p>
            <a:endParaRPr lang="en-US" sz="1400" b="1" dirty="0">
              <a:solidFill>
                <a:schemeClr val="accent1"/>
              </a:solidFill>
            </a:endParaRPr>
          </a:p>
          <a:p>
            <a:r>
              <a:rPr lang="en-US" sz="1400" b="1" dirty="0" smtClean="0">
                <a:solidFill>
                  <a:schemeClr val="accent1"/>
                </a:solidFill>
              </a:rPr>
              <a:t>Target</a:t>
            </a:r>
          </a:p>
          <a:p>
            <a:endParaRPr lang="en-US" sz="1200" b="1" dirty="0"/>
          </a:p>
          <a:p>
            <a:r>
              <a:rPr lang="en-US" sz="1200" b="1" dirty="0" smtClean="0"/>
              <a:t>1.</a:t>
            </a:r>
            <a:r>
              <a:rPr lang="en-US" sz="1200" b="1" dirty="0"/>
              <a:t> </a:t>
            </a:r>
            <a:r>
              <a:rPr lang="en-US" sz="1200" b="1" dirty="0" smtClean="0"/>
              <a:t>Small </a:t>
            </a:r>
            <a:r>
              <a:rPr lang="en-US" sz="1200" b="1" dirty="0"/>
              <a:t>and Medium Enterprises, technical and life skills of young people are developed and enhanced</a:t>
            </a:r>
            <a:r>
              <a:rPr lang="en-US" sz="1200" b="1" dirty="0" smtClean="0"/>
              <a:t>;</a:t>
            </a:r>
          </a:p>
          <a:p>
            <a:endParaRPr lang="en-US" sz="1200" b="1" dirty="0"/>
          </a:p>
          <a:p>
            <a:r>
              <a:rPr lang="en-US" sz="1200" b="1" dirty="0" smtClean="0"/>
              <a:t>2.Increased </a:t>
            </a:r>
            <a:r>
              <a:rPr lang="en-US" sz="1200" b="1" dirty="0"/>
              <a:t>support to young people to access finance</a:t>
            </a:r>
            <a:r>
              <a:rPr lang="en-US" sz="1200" b="1" dirty="0" smtClean="0"/>
              <a:t>;</a:t>
            </a:r>
          </a:p>
          <a:p>
            <a:endParaRPr lang="en-US" sz="1200" b="1" dirty="0"/>
          </a:p>
          <a:p>
            <a:r>
              <a:rPr lang="en-US" sz="1200" b="1" dirty="0" smtClean="0"/>
              <a:t>3.Increased </a:t>
            </a:r>
            <a:r>
              <a:rPr lang="en-US" sz="1200" b="1" dirty="0"/>
              <a:t>number of sustainable youth enterprises in rural communities; </a:t>
            </a:r>
            <a:endParaRPr lang="en-US" sz="1200" b="1" dirty="0" smtClean="0"/>
          </a:p>
          <a:p>
            <a:endParaRPr lang="en-US" sz="1200" b="1" dirty="0"/>
          </a:p>
          <a:p>
            <a:r>
              <a:rPr lang="en-US" sz="1200" b="1" dirty="0" smtClean="0"/>
              <a:t>4. Review </a:t>
            </a:r>
            <a:r>
              <a:rPr lang="en-US" sz="1200" b="1" dirty="0"/>
              <a:t>of Policies and legislations with a view to empowering young Sierra Leoneans;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20008" y="2814816"/>
            <a:ext cx="201622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</a:rPr>
              <a:t>Key Policy </a:t>
            </a:r>
            <a:r>
              <a:rPr lang="en-GB" sz="1400" b="1" dirty="0" smtClean="0">
                <a:solidFill>
                  <a:schemeClr val="accent1"/>
                </a:solidFill>
              </a:rPr>
              <a:t>Actions</a:t>
            </a:r>
          </a:p>
          <a:p>
            <a:endParaRPr lang="en-GB" sz="1400" b="1" dirty="0">
              <a:solidFill>
                <a:schemeClr val="accent1"/>
              </a:solidFill>
            </a:endParaRPr>
          </a:p>
          <a:p>
            <a:r>
              <a:rPr lang="en-US" sz="1200" b="1" dirty="0" smtClean="0"/>
              <a:t>1. Skills </a:t>
            </a:r>
            <a:r>
              <a:rPr lang="en-US" sz="1200" b="1" dirty="0"/>
              <a:t>Training for youth through </a:t>
            </a:r>
            <a:r>
              <a:rPr lang="en-US" sz="1200" b="1" dirty="0" smtClean="0"/>
              <a:t>TVET;</a:t>
            </a:r>
          </a:p>
          <a:p>
            <a:endParaRPr lang="en-US" sz="1200" b="1" dirty="0"/>
          </a:p>
          <a:p>
            <a:r>
              <a:rPr lang="en-US" sz="1200" b="1" dirty="0" smtClean="0"/>
              <a:t>2. Review </a:t>
            </a:r>
            <a:r>
              <a:rPr lang="en-US" sz="1200" b="1" dirty="0"/>
              <a:t>the current design of the National Youth Service and enforce its </a:t>
            </a:r>
            <a:r>
              <a:rPr lang="en-US" sz="1200" b="1" dirty="0" smtClean="0"/>
              <a:t>implementation;</a:t>
            </a:r>
          </a:p>
          <a:p>
            <a:r>
              <a:rPr lang="en-US" sz="1200" b="1" dirty="0" smtClean="0"/>
              <a:t> </a:t>
            </a:r>
            <a:endParaRPr lang="en-US" sz="1200" b="1" dirty="0"/>
          </a:p>
          <a:p>
            <a:r>
              <a:rPr lang="en-US" sz="1200" b="1" dirty="0" smtClean="0"/>
              <a:t>3. Establish </a:t>
            </a:r>
            <a:r>
              <a:rPr lang="en-US" sz="1200" b="1" dirty="0"/>
              <a:t>Youth Empowerment Fund to support youth to engage in small and medium scale entrepreneurship </a:t>
            </a:r>
            <a:r>
              <a:rPr lang="en-US" sz="1200" b="1" dirty="0" smtClean="0"/>
              <a:t>ventures;</a:t>
            </a:r>
          </a:p>
          <a:p>
            <a:endParaRPr lang="en-US" sz="1200" b="1" dirty="0"/>
          </a:p>
          <a:p>
            <a:r>
              <a:rPr lang="en-US" sz="1200" b="1" dirty="0" smtClean="0"/>
              <a:t>4. Promote </a:t>
            </a:r>
            <a:r>
              <a:rPr lang="en-US" sz="1200" b="1" dirty="0"/>
              <a:t>youth engagement in agriculture</a:t>
            </a:r>
          </a:p>
          <a:p>
            <a:endParaRPr lang="en-GB" sz="16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199456" y="2420888"/>
            <a:ext cx="1584176" cy="5760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15880" y="1568714"/>
            <a:ext cx="1991072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F6FC6"/>
                </a:solidFill>
              </a:rPr>
              <a:t>Sport</a:t>
            </a:r>
          </a:p>
          <a:p>
            <a:endParaRPr lang="en-US" sz="1400" b="1" dirty="0">
              <a:solidFill>
                <a:srgbClr val="0F6FC6"/>
              </a:solidFill>
            </a:endParaRPr>
          </a:p>
          <a:p>
            <a:r>
              <a:rPr lang="en-US" sz="1400" b="1" dirty="0">
                <a:solidFill>
                  <a:srgbClr val="0F6FC6"/>
                </a:solidFill>
              </a:rPr>
              <a:t>Target</a:t>
            </a:r>
          </a:p>
          <a:p>
            <a:endParaRPr lang="en-US" sz="1200" b="1" dirty="0"/>
          </a:p>
          <a:p>
            <a:r>
              <a:rPr lang="en-US" sz="1200" b="1" dirty="0"/>
              <a:t>1. Increased sporting activities in all cities and district headquarter towns;</a:t>
            </a:r>
          </a:p>
          <a:p>
            <a:endParaRPr lang="en-US" sz="1200" b="1" dirty="0"/>
          </a:p>
          <a:p>
            <a:r>
              <a:rPr lang="en-US" sz="1200" b="1" dirty="0"/>
              <a:t>2. Stable funding for major sporting activities;</a:t>
            </a:r>
          </a:p>
          <a:p>
            <a:endParaRPr lang="en-US" sz="1200" b="1" dirty="0"/>
          </a:p>
          <a:p>
            <a:r>
              <a:rPr lang="en-US" sz="1200" b="1" dirty="0"/>
              <a:t>3. Presence of sport professionals and highly trained and qualified athletes in cities and district headquarter towns;</a:t>
            </a:r>
          </a:p>
          <a:p>
            <a:endParaRPr lang="en-US" sz="1200" b="1" dirty="0"/>
          </a:p>
          <a:p>
            <a:r>
              <a:rPr lang="en-US" sz="1200" b="1" dirty="0"/>
              <a:t>4. Selection of athletes to represent the country in international sporting competitions is based on merit; </a:t>
            </a:r>
          </a:p>
          <a:p>
            <a:r>
              <a:rPr lang="en-US" sz="1200" b="1" dirty="0"/>
              <a:t>5. Recommence national competitions for all sporting activities;</a:t>
            </a:r>
          </a:p>
          <a:p>
            <a:endParaRPr lang="en-GB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7083016" y="2992385"/>
            <a:ext cx="1872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F6FC6"/>
                </a:solidFill>
              </a:rPr>
              <a:t>Key Policy </a:t>
            </a:r>
            <a:r>
              <a:rPr lang="en-GB" sz="1400" b="1" dirty="0" smtClean="0">
                <a:solidFill>
                  <a:srgbClr val="0F6FC6"/>
                </a:solidFill>
              </a:rPr>
              <a:t>Actions</a:t>
            </a:r>
          </a:p>
          <a:p>
            <a:r>
              <a:rPr lang="en-US" sz="1200" b="1" dirty="0" smtClean="0"/>
              <a:t>1. Establish </a:t>
            </a:r>
            <a:r>
              <a:rPr lang="en-US" sz="1200" b="1" dirty="0"/>
              <a:t>Sport Development Fund to be financed by corporate establishments, international sporting organizations and the government;</a:t>
            </a:r>
          </a:p>
          <a:p>
            <a:r>
              <a:rPr lang="en-US" sz="1200" b="1" dirty="0" smtClean="0"/>
              <a:t>2. Review </a:t>
            </a:r>
            <a:r>
              <a:rPr lang="en-US" sz="1200" b="1" dirty="0"/>
              <a:t>the policy and legal environment for sport development in the country</a:t>
            </a:r>
          </a:p>
          <a:p>
            <a:r>
              <a:rPr lang="en-US" sz="1200" b="1" dirty="0" smtClean="0"/>
              <a:t>3. Increase </a:t>
            </a:r>
            <a:r>
              <a:rPr lang="en-US" sz="1200" b="1" dirty="0"/>
              <a:t>budgetary support to sporting activities;</a:t>
            </a:r>
          </a:p>
          <a:p>
            <a:r>
              <a:rPr lang="en-US" sz="1200" b="1" dirty="0" smtClean="0"/>
              <a:t>4. Develop </a:t>
            </a:r>
            <a:r>
              <a:rPr lang="en-US" sz="1200" b="1" dirty="0"/>
              <a:t>and implement a comprehensive capacity building </a:t>
            </a:r>
            <a:r>
              <a:rPr lang="en-US" sz="1200" b="1" dirty="0" err="1"/>
              <a:t>programme</a:t>
            </a:r>
            <a:r>
              <a:rPr lang="en-US" sz="1200" b="1" dirty="0"/>
              <a:t> for all sporting disciplines; </a:t>
            </a:r>
            <a:endParaRPr lang="en-GB" sz="1200" b="1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591944" y="2204864"/>
            <a:ext cx="1800200" cy="7200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321" y="1264943"/>
            <a:ext cx="1377815" cy="1243692"/>
          </a:xfrm>
          <a:prstGeom prst="rect">
            <a:avLst/>
          </a:prstGeom>
        </p:spPr>
      </p:pic>
      <p:pic>
        <p:nvPicPr>
          <p:cNvPr id="19" name="Picture 18" descr="Image result for football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329" y="1916133"/>
            <a:ext cx="1327150" cy="74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Image result for teni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3300415"/>
            <a:ext cx="1657400" cy="80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7468" y="4706788"/>
            <a:ext cx="2533782" cy="154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4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Cluster </a:t>
            </a:r>
            <a:r>
              <a:rPr lang="en-US" sz="2800" dirty="0" smtClean="0"/>
              <a:t>Six: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Youth Empowerment, </a:t>
            </a:r>
            <a:r>
              <a:rPr lang="en-US" sz="2800" dirty="0"/>
              <a:t>Sports &amp; Migration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B050"/>
                </a:solidFill>
              </a:rPr>
              <a:t>Medium-Term National Development Plan (2019-2023)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61CE-D9A6-4E5B-BB85-50115038439D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1772816"/>
            <a:ext cx="216145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1"/>
                </a:solidFill>
              </a:rPr>
              <a:t>Addressing Migration Challenges </a:t>
            </a:r>
          </a:p>
          <a:p>
            <a:endParaRPr lang="en-GB" sz="1200" dirty="0"/>
          </a:p>
          <a:p>
            <a:r>
              <a:rPr lang="en-GB" sz="1400" b="1" dirty="0" smtClean="0">
                <a:solidFill>
                  <a:schemeClr val="accent1"/>
                </a:solidFill>
              </a:rPr>
              <a:t>Target</a:t>
            </a:r>
          </a:p>
          <a:p>
            <a:endParaRPr lang="en-GB" sz="1200" dirty="0" smtClean="0"/>
          </a:p>
          <a:p>
            <a:r>
              <a:rPr lang="en-US" sz="1200" b="1" dirty="0" smtClean="0"/>
              <a:t>1. Significant </a:t>
            </a:r>
            <a:r>
              <a:rPr lang="en-US" sz="1200" b="1" dirty="0"/>
              <a:t>number of youth engaged in economic activities;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2. Young </a:t>
            </a:r>
            <a:r>
              <a:rPr lang="en-US" sz="1200" b="1" dirty="0"/>
              <a:t>people included in decision making in their respective communities;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3. Comprehensive </a:t>
            </a:r>
            <a:r>
              <a:rPr lang="en-US" sz="1200" b="1" dirty="0"/>
              <a:t>migration policy in place by 2023; 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4. National </a:t>
            </a:r>
            <a:r>
              <a:rPr lang="en-US" sz="1200" b="1" dirty="0"/>
              <a:t>database on migration in place by 2023; and 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5. Basic </a:t>
            </a:r>
            <a:r>
              <a:rPr lang="en-US" sz="1200" b="1" dirty="0"/>
              <a:t>social amenities provided in rural communities.</a:t>
            </a:r>
          </a:p>
          <a:p>
            <a:endParaRPr lang="en-GB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631704" y="3091814"/>
            <a:ext cx="172819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solidFill>
                  <a:schemeClr val="accent1"/>
                </a:solidFill>
              </a:rPr>
              <a:t>Key Policy Actions</a:t>
            </a:r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1. Awareness </a:t>
            </a:r>
            <a:r>
              <a:rPr lang="en-US" sz="1200" b="1" dirty="0"/>
              <a:t>campaign on irregular migration, human trafficking, and violent extremism conducted in partnership with youth and women groups</a:t>
            </a:r>
            <a:r>
              <a:rPr lang="en-US" sz="1200" b="1" dirty="0" smtClean="0"/>
              <a:t>;</a:t>
            </a:r>
          </a:p>
          <a:p>
            <a:pPr lvl="0"/>
            <a:endParaRPr lang="en-GB" sz="1200" b="1" dirty="0"/>
          </a:p>
          <a:p>
            <a:pPr lvl="0"/>
            <a:r>
              <a:rPr lang="en-US" sz="1200" b="1" dirty="0" smtClean="0"/>
              <a:t>2. Leadership </a:t>
            </a:r>
            <a:r>
              <a:rPr lang="en-US" sz="1200" b="1" dirty="0"/>
              <a:t>and skills training for youth</a:t>
            </a:r>
            <a:r>
              <a:rPr lang="en-US" sz="1200" b="1" dirty="0" smtClean="0"/>
              <a:t>;</a:t>
            </a:r>
          </a:p>
          <a:p>
            <a:pPr lvl="0"/>
            <a:endParaRPr lang="en-GB" sz="1200" b="1" dirty="0"/>
          </a:p>
          <a:p>
            <a:pPr lvl="0"/>
            <a:r>
              <a:rPr lang="en-US" sz="1200" b="1" dirty="0" smtClean="0"/>
              <a:t>3. Develop </a:t>
            </a:r>
            <a:r>
              <a:rPr lang="en-US" sz="1200" b="1" dirty="0"/>
              <a:t>coherence policy and legal framework on </a:t>
            </a:r>
            <a:r>
              <a:rPr lang="en-US" sz="1200" b="1" dirty="0" smtClean="0"/>
              <a:t>migration.</a:t>
            </a:r>
            <a:endParaRPr lang="en-GB" sz="1200" b="1" dirty="0"/>
          </a:p>
          <a:p>
            <a:endParaRPr lang="en-GB" sz="1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487488" y="2636912"/>
            <a:ext cx="2232248" cy="5760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Image result for youth skill development in Afric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3091814"/>
            <a:ext cx="2664296" cy="28574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6569465" y="2736368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accent1"/>
                </a:solidFill>
              </a:rPr>
              <a:t>Skills Development Programs for Youth</a:t>
            </a:r>
            <a:endParaRPr lang="en-GB" sz="1600" b="1" dirty="0">
              <a:solidFill>
                <a:schemeClr val="accent1"/>
              </a:solidFill>
            </a:endParaRPr>
          </a:p>
        </p:txBody>
      </p:sp>
      <p:pic>
        <p:nvPicPr>
          <p:cNvPr id="15" name="Picture 14" descr="Related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3789040"/>
            <a:ext cx="2449488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951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332656"/>
            <a:ext cx="10515600" cy="1368152"/>
          </a:xfrm>
        </p:spPr>
        <p:txBody>
          <a:bodyPr>
            <a:normAutofit/>
          </a:bodyPr>
          <a:lstStyle/>
          <a:p>
            <a:r>
              <a:rPr lang="en-US" sz="2800" b="1" dirty="0"/>
              <a:t>Cluster Seven:</a:t>
            </a:r>
            <a:br>
              <a:rPr lang="en-US" sz="2800" b="1" dirty="0"/>
            </a:br>
            <a:r>
              <a:rPr lang="en-US" sz="2800" b="1" dirty="0"/>
              <a:t>Addressing Vulnerabilities &amp; Building Resilience</a:t>
            </a:r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D34C412-1241-3B4D-BAB6-A0D52E253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Medium-Term National Development Plan (2019-2023)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F6262AA-721D-0449-B45E-8A451160B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4511" y="6311900"/>
            <a:ext cx="2743200" cy="365125"/>
          </a:xfrm>
        </p:spPr>
        <p:txBody>
          <a:bodyPr/>
          <a:lstStyle/>
          <a:p>
            <a:fld id="{278761CE-D9A6-4E5B-BB85-50115038439D}" type="slidenum">
              <a:rPr lang="en-US" smtClean="0"/>
              <a:t>24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5400" y="1772816"/>
            <a:ext cx="273630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Addressing Vulnerabilities and Building </a:t>
            </a:r>
            <a:r>
              <a:rPr lang="en-US" b="1" dirty="0" smtClean="0">
                <a:solidFill>
                  <a:schemeClr val="accent1"/>
                </a:solidFill>
              </a:rPr>
              <a:t>Resilience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7030A0"/>
                </a:solidFill>
              </a:rPr>
              <a:t>Targets</a:t>
            </a:r>
          </a:p>
          <a:p>
            <a:endParaRPr lang="en-US" sz="1200" dirty="0" smtClean="0"/>
          </a:p>
          <a:p>
            <a:r>
              <a:rPr lang="en-US" sz="1400" b="1" dirty="0" smtClean="0"/>
              <a:t>1. Cities </a:t>
            </a:r>
            <a:r>
              <a:rPr lang="en-US" sz="1400" b="1" dirty="0"/>
              <a:t>and district headquarters properly planned;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2. Enlightened </a:t>
            </a:r>
            <a:r>
              <a:rPr lang="en-US" sz="1400" b="1" dirty="0"/>
              <a:t>and resilience population on environmental and disaster issues; and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3. Disaster </a:t>
            </a:r>
            <a:r>
              <a:rPr lang="en-US" sz="1400" b="1" dirty="0"/>
              <a:t>prone areas demarcated and evacuated by people in all regions.</a:t>
            </a:r>
          </a:p>
          <a:p>
            <a:endParaRPr lang="en-GB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631897" y="2963532"/>
            <a:ext cx="25922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Policy Actions</a:t>
            </a:r>
          </a:p>
          <a:p>
            <a:endParaRPr lang="en-GB" b="1" dirty="0">
              <a:solidFill>
                <a:srgbClr val="7030A0"/>
              </a:solidFill>
            </a:endParaRPr>
          </a:p>
          <a:p>
            <a:r>
              <a:rPr lang="en-US" sz="1200" b="1" dirty="0" smtClean="0"/>
              <a:t>1. Develop </a:t>
            </a:r>
            <a:r>
              <a:rPr lang="en-US" sz="1200" b="1" dirty="0"/>
              <a:t>and enact appropriate policies, laws and regulations on  vulnerability and resilience</a:t>
            </a:r>
          </a:p>
          <a:p>
            <a:endParaRPr lang="en-US" sz="1200" b="1" dirty="0"/>
          </a:p>
          <a:p>
            <a:r>
              <a:rPr lang="en-US" sz="1200" b="1" dirty="0" smtClean="0"/>
              <a:t>2. Coordinate </a:t>
            </a:r>
            <a:r>
              <a:rPr lang="en-US" sz="1200" b="1" dirty="0"/>
              <a:t>national climate change and environmental program, </a:t>
            </a:r>
          </a:p>
          <a:p>
            <a:endParaRPr lang="en-US" sz="1200" b="1" dirty="0"/>
          </a:p>
          <a:p>
            <a:r>
              <a:rPr lang="en-US" sz="1200" b="1" dirty="0" smtClean="0"/>
              <a:t>3. Promote </a:t>
            </a:r>
            <a:r>
              <a:rPr lang="en-US" sz="1200" b="1" dirty="0"/>
              <a:t>investments that are </a:t>
            </a:r>
            <a:r>
              <a:rPr lang="en-US" sz="1200" b="1" dirty="0" smtClean="0"/>
              <a:t>risk-informed;</a:t>
            </a:r>
            <a:endParaRPr lang="en-US" sz="1200" b="1" dirty="0"/>
          </a:p>
          <a:p>
            <a:endParaRPr lang="en-US" sz="1200" b="1" dirty="0"/>
          </a:p>
          <a:p>
            <a:r>
              <a:rPr lang="en-US" sz="1200" b="1" dirty="0" smtClean="0"/>
              <a:t>4. Enhance </a:t>
            </a:r>
            <a:r>
              <a:rPr lang="en-US" sz="1200" b="1" dirty="0"/>
              <a:t>Policy, regulatory and protection frameworks </a:t>
            </a:r>
          </a:p>
          <a:p>
            <a:endParaRPr lang="en-US" sz="1200" b="1" dirty="0"/>
          </a:p>
          <a:p>
            <a:r>
              <a:rPr lang="en-US" sz="1200" b="1" dirty="0" smtClean="0"/>
              <a:t>5. Promote </a:t>
            </a:r>
            <a:r>
              <a:rPr lang="en-US" sz="1200" b="1" dirty="0"/>
              <a:t>alternative livelihoods as a means to reduce pressure on natural </a:t>
            </a:r>
            <a:r>
              <a:rPr lang="en-US" sz="1200" b="1" dirty="0" smtClean="0"/>
              <a:t>resources; etc. </a:t>
            </a:r>
            <a:endParaRPr lang="en-US" sz="1200" b="1" dirty="0"/>
          </a:p>
          <a:p>
            <a:endParaRPr lang="en-GB" sz="1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703512" y="2780928"/>
            <a:ext cx="1903977" cy="2880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48593" y="1667807"/>
            <a:ext cx="2160240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Building National Environmental Resilience </a:t>
            </a:r>
            <a:endParaRPr lang="en-GB" dirty="0" smtClean="0"/>
          </a:p>
          <a:p>
            <a:endParaRPr lang="en-GB" sz="1100" dirty="0"/>
          </a:p>
          <a:p>
            <a:r>
              <a:rPr lang="en-GB" b="1" dirty="0">
                <a:solidFill>
                  <a:srgbClr val="7030A0"/>
                </a:solidFill>
              </a:rPr>
              <a:t>Targets</a:t>
            </a:r>
          </a:p>
          <a:p>
            <a:endParaRPr lang="en-GB" dirty="0" smtClean="0"/>
          </a:p>
          <a:p>
            <a:r>
              <a:rPr lang="en-US" sz="1200" b="1" dirty="0" smtClean="0"/>
              <a:t>1. Increase </a:t>
            </a:r>
            <a:r>
              <a:rPr lang="en-US" sz="1200" b="1" dirty="0"/>
              <a:t>forest cover 20% </a:t>
            </a:r>
          </a:p>
          <a:p>
            <a:endParaRPr lang="en-US" sz="1200" b="1" dirty="0"/>
          </a:p>
          <a:p>
            <a:r>
              <a:rPr lang="en-US" sz="1200" b="1" dirty="0" smtClean="0"/>
              <a:t>2. Environmental </a:t>
            </a:r>
            <a:r>
              <a:rPr lang="en-US" sz="1200" b="1" dirty="0"/>
              <a:t>repair and rehabilitation completed in all cities across the country</a:t>
            </a:r>
          </a:p>
          <a:p>
            <a:endParaRPr lang="en-US" sz="1200" b="1" dirty="0"/>
          </a:p>
          <a:p>
            <a:r>
              <a:rPr lang="en-US" sz="1200" b="1" dirty="0" smtClean="0"/>
              <a:t>3. Enlightened </a:t>
            </a:r>
            <a:r>
              <a:rPr lang="en-US" sz="1200" b="1" dirty="0"/>
              <a:t>population on environment, climate change and disasters</a:t>
            </a:r>
          </a:p>
          <a:p>
            <a:endParaRPr lang="en-US" sz="1200" b="1" dirty="0"/>
          </a:p>
          <a:p>
            <a:r>
              <a:rPr lang="en-US" sz="1200" b="1" dirty="0" smtClean="0"/>
              <a:t>4. Renewable </a:t>
            </a:r>
            <a:r>
              <a:rPr lang="en-US" sz="1200" b="1" dirty="0"/>
              <a:t>energy is the main source of electricity and power</a:t>
            </a:r>
          </a:p>
          <a:p>
            <a:endParaRPr lang="en-GB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9120336" y="2780928"/>
            <a:ext cx="236456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Policy Actions</a:t>
            </a:r>
          </a:p>
          <a:p>
            <a:endParaRPr lang="en-GB" b="1" dirty="0"/>
          </a:p>
          <a:p>
            <a:r>
              <a:rPr lang="en-US" sz="1200" b="1" dirty="0" smtClean="0"/>
              <a:t>1. Review </a:t>
            </a:r>
            <a:r>
              <a:rPr lang="en-US" sz="1200" b="1" dirty="0"/>
              <a:t>legislation to strengthen and enhance legal framework for enforcement and </a:t>
            </a:r>
            <a:r>
              <a:rPr lang="en-US" sz="1200" b="1" dirty="0" smtClean="0"/>
              <a:t>compliance;</a:t>
            </a:r>
            <a:endParaRPr lang="en-US" sz="1200" b="1" dirty="0"/>
          </a:p>
          <a:p>
            <a:endParaRPr lang="en-US" sz="1200" b="1" dirty="0" smtClean="0"/>
          </a:p>
          <a:p>
            <a:r>
              <a:rPr lang="en-US" sz="1200" b="1" dirty="0" smtClean="0"/>
              <a:t>2. Ensure </a:t>
            </a:r>
            <a:r>
              <a:rPr lang="en-US" sz="1200" b="1" dirty="0"/>
              <a:t>Environmental protection and regulation agencies function </a:t>
            </a:r>
            <a:r>
              <a:rPr lang="en-US" sz="1200" b="1" dirty="0" smtClean="0"/>
              <a:t>efficiently;</a:t>
            </a:r>
            <a:endParaRPr lang="en-US" sz="1200" b="1" dirty="0"/>
          </a:p>
          <a:p>
            <a:r>
              <a:rPr lang="en-US" sz="1200" b="1" dirty="0" smtClean="0"/>
              <a:t>3. Improve </a:t>
            </a:r>
            <a:r>
              <a:rPr lang="en-US" sz="1200" b="1" dirty="0"/>
              <a:t>Coordination among MDAs with environmental </a:t>
            </a:r>
            <a:r>
              <a:rPr lang="en-US" sz="1200" b="1" dirty="0" smtClean="0"/>
              <a:t>responsibilities;</a:t>
            </a:r>
          </a:p>
          <a:p>
            <a:endParaRPr lang="en-US" sz="1200" b="1" dirty="0"/>
          </a:p>
          <a:p>
            <a:r>
              <a:rPr lang="en-US" sz="1200" b="1" dirty="0" smtClean="0"/>
              <a:t>4. Improve </a:t>
            </a:r>
            <a:r>
              <a:rPr lang="en-US" sz="1200" b="1" dirty="0"/>
              <a:t>and Expand data availability and </a:t>
            </a:r>
            <a:r>
              <a:rPr lang="en-US" sz="1200" b="1" dirty="0" smtClean="0"/>
              <a:t>quality;</a:t>
            </a:r>
          </a:p>
          <a:p>
            <a:endParaRPr lang="en-US" sz="1200" b="1" dirty="0"/>
          </a:p>
          <a:p>
            <a:r>
              <a:rPr lang="en-US" sz="1200" b="1" dirty="0" smtClean="0"/>
              <a:t>5. Increase </a:t>
            </a:r>
            <a:r>
              <a:rPr lang="en-US" sz="1200" b="1" dirty="0"/>
              <a:t>financial capacity of the sector by including private sector</a:t>
            </a:r>
          </a:p>
          <a:p>
            <a:endParaRPr lang="en-GB" sz="12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104112" y="2780928"/>
            <a:ext cx="1936962" cy="1826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8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Cluster Seven:</a:t>
            </a:r>
            <a:br>
              <a:rPr lang="en-US" sz="2800" dirty="0"/>
            </a:br>
            <a:r>
              <a:rPr lang="en-US" sz="2800" dirty="0"/>
              <a:t>Addressing Vulnerabilities &amp; Building Resilience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B050"/>
                </a:solidFill>
              </a:rPr>
              <a:t>Medium-Term National Development Plan (2019-2023)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61CE-D9A6-4E5B-BB85-50115038439D}" type="slidenum">
              <a:rPr lang="en-US" smtClean="0"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5400" y="1484784"/>
            <a:ext cx="244827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Forestry Management and Wetlands </a:t>
            </a:r>
            <a:r>
              <a:rPr lang="en-GB" b="1" dirty="0" smtClean="0">
                <a:solidFill>
                  <a:schemeClr val="accent1"/>
                </a:solidFill>
              </a:rPr>
              <a:t>Conservations</a:t>
            </a:r>
          </a:p>
          <a:p>
            <a:endParaRPr lang="en-GB" dirty="0"/>
          </a:p>
          <a:p>
            <a:r>
              <a:rPr lang="en-GB" b="1" dirty="0" smtClean="0">
                <a:solidFill>
                  <a:srgbClr val="7030A0"/>
                </a:solidFill>
              </a:rPr>
              <a:t>Targets</a:t>
            </a:r>
          </a:p>
          <a:p>
            <a:endParaRPr lang="en-GB" dirty="0" smtClean="0"/>
          </a:p>
          <a:p>
            <a:r>
              <a:rPr lang="en-GB" sz="1200" b="1" dirty="0" smtClean="0"/>
              <a:t> </a:t>
            </a:r>
            <a:r>
              <a:rPr lang="en-US" sz="1200" b="1" dirty="0" smtClean="0"/>
              <a:t>1. Forest </a:t>
            </a:r>
            <a:r>
              <a:rPr lang="en-US" sz="1200" b="1" dirty="0"/>
              <a:t>cover increased to 38.5% (2,754,000 hectares) and fully conserved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2. 10</a:t>
            </a:r>
            <a:r>
              <a:rPr lang="en-US" sz="1200" b="1" dirty="0"/>
              <a:t>% of damaged environment from mining </a:t>
            </a:r>
            <a:r>
              <a:rPr lang="en-US" sz="1200" b="1" dirty="0" smtClean="0"/>
              <a:t>rehabilitated;</a:t>
            </a:r>
            <a:endParaRPr lang="en-US" sz="1200" b="1" dirty="0"/>
          </a:p>
          <a:p>
            <a:endParaRPr lang="en-US" sz="1200" b="1" dirty="0" smtClean="0"/>
          </a:p>
          <a:p>
            <a:r>
              <a:rPr lang="en-US" sz="1200" b="1" dirty="0" smtClean="0"/>
              <a:t>3. Database </a:t>
            </a:r>
            <a:r>
              <a:rPr lang="en-US" sz="1200" b="1" dirty="0"/>
              <a:t>on forest and wetlands </a:t>
            </a:r>
            <a:r>
              <a:rPr lang="en-US" sz="1200" b="1" dirty="0" smtClean="0"/>
              <a:t>available;</a:t>
            </a:r>
          </a:p>
          <a:p>
            <a:endParaRPr lang="en-US" sz="1200" b="1" dirty="0"/>
          </a:p>
          <a:p>
            <a:r>
              <a:rPr lang="en-US" sz="1200" b="1" dirty="0" smtClean="0"/>
              <a:t>4. Enlightened </a:t>
            </a:r>
            <a:r>
              <a:rPr lang="en-US" sz="1200" b="1" dirty="0"/>
              <a:t>population (70% aware of the importance of forest and wetlands</a:t>
            </a:r>
            <a:r>
              <a:rPr lang="en-US" sz="1200" b="1" dirty="0" smtClean="0"/>
              <a:t>).</a:t>
            </a:r>
            <a:endParaRPr lang="en-US" sz="1200" b="1" dirty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359696" y="2996952"/>
            <a:ext cx="23762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Policy Actions</a:t>
            </a:r>
          </a:p>
          <a:p>
            <a:r>
              <a:rPr lang="en-US" sz="1200" b="1" dirty="0" smtClean="0"/>
              <a:t>1. Improve </a:t>
            </a:r>
            <a:r>
              <a:rPr lang="en-US" sz="1200" b="1" dirty="0"/>
              <a:t>legal and enforcement mechanisms with appropriate </a:t>
            </a:r>
            <a:r>
              <a:rPr lang="en-US" sz="1200" b="1" dirty="0" smtClean="0"/>
              <a:t>law;</a:t>
            </a:r>
            <a:endParaRPr lang="en-US" sz="1200" b="1" dirty="0"/>
          </a:p>
          <a:p>
            <a:endParaRPr lang="en-US" sz="1200" b="1" dirty="0" smtClean="0"/>
          </a:p>
          <a:p>
            <a:r>
              <a:rPr lang="en-US" sz="1200" b="1" dirty="0" smtClean="0"/>
              <a:t>2. Enhance </a:t>
            </a:r>
            <a:r>
              <a:rPr lang="en-US" sz="1200" b="1" dirty="0"/>
              <a:t>Management and oversight capacity of regulatory </a:t>
            </a:r>
            <a:r>
              <a:rPr lang="en-US" sz="1200" b="1" dirty="0" smtClean="0"/>
              <a:t>agencies; </a:t>
            </a:r>
            <a:endParaRPr lang="en-US" sz="1200" b="1" dirty="0"/>
          </a:p>
          <a:p>
            <a:endParaRPr lang="en-US" sz="1200" b="1" dirty="0" smtClean="0"/>
          </a:p>
          <a:p>
            <a:r>
              <a:rPr lang="en-US" sz="1200" b="1" dirty="0" smtClean="0"/>
              <a:t>3. Combat </a:t>
            </a:r>
            <a:r>
              <a:rPr lang="en-US" sz="1200" b="1" dirty="0"/>
              <a:t>environmental </a:t>
            </a:r>
            <a:r>
              <a:rPr lang="en-US" sz="1200" b="1" dirty="0" smtClean="0"/>
              <a:t>degradation; </a:t>
            </a:r>
            <a:endParaRPr lang="en-US" sz="1200" b="1" dirty="0"/>
          </a:p>
          <a:p>
            <a:endParaRPr lang="en-US" sz="1200" b="1" dirty="0" smtClean="0"/>
          </a:p>
          <a:p>
            <a:r>
              <a:rPr lang="en-US" sz="1200" b="1" dirty="0" smtClean="0"/>
              <a:t>4. Educate </a:t>
            </a:r>
            <a:r>
              <a:rPr lang="en-US" sz="1200" b="1" dirty="0"/>
              <a:t>and </a:t>
            </a:r>
            <a:r>
              <a:rPr lang="en-US" sz="1200" b="1" dirty="0" err="1"/>
              <a:t>mobilise</a:t>
            </a:r>
            <a:r>
              <a:rPr lang="en-US" sz="1200" b="1" dirty="0"/>
              <a:t> the population through awareness </a:t>
            </a:r>
            <a:r>
              <a:rPr lang="en-US" sz="1200" b="1" dirty="0" smtClean="0"/>
              <a:t>Raising</a:t>
            </a:r>
            <a:r>
              <a:rPr lang="en-US" sz="1200" b="1" dirty="0"/>
              <a:t>;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5. Improve </a:t>
            </a:r>
            <a:r>
              <a:rPr lang="en-US" sz="1200" b="1" dirty="0"/>
              <a:t>and Expand available Data and </a:t>
            </a:r>
            <a:r>
              <a:rPr lang="en-US" sz="1200" b="1" dirty="0" smtClean="0"/>
              <a:t>information; etc.</a:t>
            </a:r>
            <a:endParaRPr lang="en-US" sz="1200" b="1" dirty="0"/>
          </a:p>
          <a:p>
            <a:endParaRPr lang="en-GB" sz="12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559496" y="2780928"/>
            <a:ext cx="1872208" cy="4320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68008" y="1690688"/>
            <a:ext cx="23042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Improving Disaster Management </a:t>
            </a:r>
            <a:r>
              <a:rPr lang="en-GB" dirty="0" smtClean="0"/>
              <a:t>Governance</a:t>
            </a:r>
          </a:p>
          <a:p>
            <a:endParaRPr lang="en-GB" dirty="0"/>
          </a:p>
          <a:p>
            <a:r>
              <a:rPr lang="en-GB" b="1" dirty="0">
                <a:solidFill>
                  <a:srgbClr val="7030A0"/>
                </a:solidFill>
              </a:rPr>
              <a:t>Targets</a:t>
            </a:r>
          </a:p>
          <a:p>
            <a:r>
              <a:rPr lang="en-US" sz="1200" b="1" dirty="0" smtClean="0"/>
              <a:t>1. Prepared </a:t>
            </a:r>
            <a:r>
              <a:rPr lang="en-US" sz="1200" b="1" dirty="0"/>
              <a:t>population for disaster response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2. Disaster </a:t>
            </a:r>
            <a:r>
              <a:rPr lang="en-US" sz="1200" b="1" dirty="0"/>
              <a:t>effect on human lives reduced by 50%</a:t>
            </a:r>
          </a:p>
          <a:p>
            <a:endParaRPr lang="en-GB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8610600" y="3140968"/>
            <a:ext cx="26699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Policy Actions</a:t>
            </a:r>
          </a:p>
          <a:p>
            <a:endParaRPr lang="en-GB" dirty="0" smtClean="0"/>
          </a:p>
          <a:p>
            <a:r>
              <a:rPr lang="en-US" sz="1200" dirty="0" smtClean="0"/>
              <a:t>1</a:t>
            </a:r>
            <a:r>
              <a:rPr lang="en-US" sz="1200" b="1" dirty="0" smtClean="0"/>
              <a:t>. Develop </a:t>
            </a:r>
            <a:r>
              <a:rPr lang="en-US" sz="1200" b="1" dirty="0"/>
              <a:t>policies and legal framework on vulnerability and disasters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2. Establish </a:t>
            </a:r>
            <a:r>
              <a:rPr lang="en-US" sz="1200" b="1" dirty="0"/>
              <a:t>National Disaster Management Agency established and operationalized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3. Strengthen </a:t>
            </a:r>
            <a:r>
              <a:rPr lang="en-US" sz="1200" b="1" dirty="0"/>
              <a:t>early warning mechanisms and legal framework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4. Increase </a:t>
            </a:r>
            <a:r>
              <a:rPr lang="en-US" sz="1200" b="1" dirty="0"/>
              <a:t>capacity for disaster management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5. Increase </a:t>
            </a:r>
            <a:r>
              <a:rPr lang="en-US" sz="1200" b="1" dirty="0"/>
              <a:t>community involvement in responding to disasters</a:t>
            </a:r>
          </a:p>
          <a:p>
            <a:endParaRPr lang="en-GB" sz="12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960096" y="2924944"/>
            <a:ext cx="1625352" cy="2880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78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Vision</a:t>
            </a:r>
            <a:r>
              <a:rPr lang="en-US" dirty="0"/>
              <a:t>, Goals &amp; Outcomes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D34C412-1241-3B4D-BAB6-A0D52E253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Medium-Term National Development Plan (2019-2023)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F6262AA-721D-0449-B45E-8A451160B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61CE-D9A6-4E5B-BB85-50115038439D}" type="slidenum">
              <a:rPr lang="en-US" smtClean="0"/>
              <a:t>3</a:t>
            </a:fld>
            <a:endParaRPr 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C4B6CF6D-971B-5640-9E4C-5258C4E5F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xmlns="" id="{F097967E-4007-0346-AB9C-9B87CD25EC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462397"/>
              </p:ext>
            </p:extLst>
          </p:nvPr>
        </p:nvGraphicFramePr>
        <p:xfrm>
          <a:off x="2063552" y="1412776"/>
          <a:ext cx="7604598" cy="4843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" r:id="rId4" imgW="6172200" imgH="3467100" progId="PowerPoint.Show.12">
                  <p:embed/>
                </p:oleObj>
              </mc:Choice>
              <mc:Fallback>
                <p:oleObj r:id="rId4" imgW="6172200" imgH="3467100" progId="PowerPoint.Show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552" y="1412776"/>
                        <a:ext cx="7604598" cy="484349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176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3" y="260648"/>
            <a:ext cx="4392488" cy="1080120"/>
          </a:xfrm>
        </p:spPr>
        <p:txBody>
          <a:bodyPr>
            <a:normAutofit/>
          </a:bodyPr>
          <a:lstStyle/>
          <a:p>
            <a:r>
              <a:rPr lang="en-US" sz="2800" b="1" dirty="0"/>
              <a:t>Cluster One:</a:t>
            </a:r>
            <a:br>
              <a:rPr lang="en-US" sz="2800" b="1" dirty="0"/>
            </a:br>
            <a:r>
              <a:rPr lang="en-US" sz="2800" b="1" dirty="0"/>
              <a:t>Human Capital Development</a:t>
            </a:r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D34C412-1241-3B4D-BAB6-A0D52E253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Medium-Term National Development Plan (2019-2023)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F6262AA-721D-0449-B45E-8A451160B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4511" y="6311900"/>
            <a:ext cx="2743200" cy="365125"/>
          </a:xfrm>
        </p:spPr>
        <p:txBody>
          <a:bodyPr/>
          <a:lstStyle/>
          <a:p>
            <a:fld id="{278761CE-D9A6-4E5B-BB85-50115038439D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5400" y="1484784"/>
            <a:ext cx="1944216" cy="459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Free Quality Basic and Secondary </a:t>
            </a:r>
            <a:r>
              <a:rPr lang="en-US" sz="1400" b="1" dirty="0" smtClean="0">
                <a:solidFill>
                  <a:schemeClr val="accent1"/>
                </a:solidFill>
              </a:rPr>
              <a:t>Education</a:t>
            </a:r>
          </a:p>
          <a:p>
            <a:pPr lvl="0"/>
            <a:endParaRPr lang="en-GB" sz="1200" dirty="0" smtClean="0"/>
          </a:p>
          <a:p>
            <a:pPr lvl="0"/>
            <a:r>
              <a:rPr lang="en-GB" sz="1400" b="1" dirty="0" smtClean="0">
                <a:solidFill>
                  <a:schemeClr val="accent1"/>
                </a:solidFill>
              </a:rPr>
              <a:t>Target</a:t>
            </a:r>
          </a:p>
          <a:p>
            <a:pPr lvl="0"/>
            <a:endParaRPr lang="en-GB" sz="1200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GB" sz="1200" b="1" dirty="0" smtClean="0"/>
              <a:t>Increase </a:t>
            </a:r>
            <a:r>
              <a:rPr lang="en-GB" sz="1200" b="1" dirty="0"/>
              <a:t>enrolment rates by 30 percent for pre-primary, 20 percent at the primary level and 10 at the senior secondary </a:t>
            </a:r>
            <a:r>
              <a:rPr lang="en-GB" sz="1200" b="1" dirty="0" smtClean="0"/>
              <a:t>level;</a:t>
            </a:r>
            <a:endParaRPr lang="en-GB" sz="1050" b="1" dirty="0"/>
          </a:p>
          <a:p>
            <a:pPr marL="228600" lvl="0" indent="-228600">
              <a:buFont typeface="+mj-lt"/>
              <a:buAutoNum type="arabicPeriod"/>
            </a:pPr>
            <a:r>
              <a:rPr lang="en-GB" sz="1200" b="1" dirty="0"/>
              <a:t>Increase BECE pass rates and completion rates by 8 percent and 16 percent, respectively for both sexes</a:t>
            </a:r>
            <a:r>
              <a:rPr lang="en-GB" sz="1200" b="1" dirty="0" smtClean="0"/>
              <a:t>;</a:t>
            </a:r>
          </a:p>
          <a:p>
            <a:pPr marL="228600" lvl="0" indent="-228600">
              <a:buFont typeface="+mj-lt"/>
              <a:buAutoNum type="arabicPeriod"/>
            </a:pPr>
            <a:endParaRPr lang="en-GB" sz="1050" b="1" dirty="0"/>
          </a:p>
          <a:p>
            <a:pPr marL="228600" lvl="0" indent="-228600">
              <a:buFont typeface="+mj-lt"/>
              <a:buAutoNum type="arabicPeriod"/>
            </a:pPr>
            <a:r>
              <a:rPr lang="en-GB" sz="1200" b="1" dirty="0"/>
              <a:t>The WASSCE pass rates and completion rates for both sexes increased by 7 and 15 percent respectively, relative to 2018 rates;</a:t>
            </a:r>
            <a:endParaRPr lang="en-GB" sz="1050" b="1" dirty="0"/>
          </a:p>
          <a:p>
            <a:endParaRPr lang="en-GB" sz="1400" b="1" dirty="0" smtClean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672" y="162880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709456" y="2832019"/>
            <a:ext cx="176419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accent1"/>
                </a:solidFill>
              </a:rPr>
              <a:t>Policy Actions</a:t>
            </a:r>
            <a:endParaRPr lang="en-GB" sz="1200" dirty="0" smtClean="0"/>
          </a:p>
          <a:p>
            <a:pPr lvl="0"/>
            <a:r>
              <a:rPr lang="en-US" sz="1200" b="1" dirty="0" smtClean="0"/>
              <a:t>1.Decentralised </a:t>
            </a:r>
            <a:r>
              <a:rPr lang="en-US" sz="1200" b="1" dirty="0"/>
              <a:t>basic and senior secondary school </a:t>
            </a:r>
            <a:r>
              <a:rPr lang="en-US" sz="1200" b="1" dirty="0" smtClean="0"/>
              <a:t>education;</a:t>
            </a:r>
          </a:p>
          <a:p>
            <a:pPr lvl="0"/>
            <a:endParaRPr lang="en-US" sz="1200" b="1" dirty="0"/>
          </a:p>
          <a:p>
            <a:pPr lvl="0"/>
            <a:r>
              <a:rPr lang="en-US" sz="1200" b="1" dirty="0" smtClean="0"/>
              <a:t>2.Revert </a:t>
            </a:r>
            <a:r>
              <a:rPr lang="en-US" sz="1200" b="1" dirty="0"/>
              <a:t>from the 6-3-4-4 system of education to the 6-3-3-4 </a:t>
            </a:r>
            <a:r>
              <a:rPr lang="en-US" sz="1200" b="1" dirty="0" smtClean="0"/>
              <a:t>system;</a:t>
            </a:r>
          </a:p>
          <a:p>
            <a:pPr lvl="0"/>
            <a:endParaRPr lang="en-US" sz="1200" b="1" dirty="0"/>
          </a:p>
          <a:p>
            <a:pPr lvl="0"/>
            <a:r>
              <a:rPr lang="en-US" sz="1200" b="1" dirty="0" smtClean="0"/>
              <a:t>3.Provide </a:t>
            </a:r>
            <a:r>
              <a:rPr lang="en-US" sz="1200" b="1" dirty="0"/>
              <a:t>facilities and structures including health needs to </a:t>
            </a:r>
            <a:r>
              <a:rPr lang="en-US" sz="1200" b="1" dirty="0" err="1"/>
              <a:t>favour</a:t>
            </a:r>
            <a:r>
              <a:rPr lang="en-US" sz="1200" b="1" dirty="0"/>
              <a:t> students with disabilities and girls in both primary and secondary </a:t>
            </a:r>
            <a:r>
              <a:rPr lang="en-US" sz="1200" b="1" dirty="0" smtClean="0"/>
              <a:t>schools;</a:t>
            </a:r>
          </a:p>
          <a:p>
            <a:pPr lvl="0"/>
            <a:r>
              <a:rPr lang="en-US" sz="1200" b="1" dirty="0" smtClean="0"/>
              <a:t> </a:t>
            </a:r>
            <a:endParaRPr lang="en-US" sz="1200" b="1" dirty="0"/>
          </a:p>
          <a:p>
            <a:pPr lvl="0"/>
            <a:r>
              <a:rPr lang="en-US" sz="1200" b="1" dirty="0" smtClean="0"/>
              <a:t>4.Undertake </a:t>
            </a:r>
            <a:r>
              <a:rPr lang="en-US" sz="1200" b="1" dirty="0"/>
              <a:t>Free and quality education </a:t>
            </a:r>
            <a:r>
              <a:rPr lang="en-US" sz="1200" b="1" dirty="0" err="1"/>
              <a:t>programme</a:t>
            </a:r>
            <a:r>
              <a:rPr lang="en-US" sz="1200" b="1" dirty="0"/>
              <a:t> </a:t>
            </a:r>
          </a:p>
          <a:p>
            <a:pPr lvl="0"/>
            <a:endParaRPr lang="en-GB" sz="1200" dirty="0" smtClean="0"/>
          </a:p>
          <a:p>
            <a:endParaRPr lang="en-GB" sz="1400" b="1" dirty="0" smtClean="0">
              <a:solidFill>
                <a:schemeClr val="accent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775520" y="2276872"/>
            <a:ext cx="1210621" cy="55514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96764" y="1447025"/>
            <a:ext cx="194421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Strengthening Tertiary and Higher </a:t>
            </a:r>
            <a:r>
              <a:rPr lang="en-US" sz="1400" b="1" dirty="0" smtClean="0">
                <a:solidFill>
                  <a:schemeClr val="accent1"/>
                </a:solidFill>
              </a:rPr>
              <a:t>Education</a:t>
            </a:r>
          </a:p>
          <a:p>
            <a:pPr lvl="0"/>
            <a:endParaRPr lang="en-GB" sz="1200" dirty="0" smtClean="0"/>
          </a:p>
          <a:p>
            <a:pPr lvl="0"/>
            <a:r>
              <a:rPr lang="en-GB" sz="1400" b="1" dirty="0" smtClean="0">
                <a:solidFill>
                  <a:schemeClr val="accent1"/>
                </a:solidFill>
              </a:rPr>
              <a:t>Target</a:t>
            </a:r>
          </a:p>
          <a:p>
            <a:pPr lvl="0"/>
            <a:endParaRPr lang="en-GB" sz="1200" dirty="0" smtClean="0"/>
          </a:p>
          <a:p>
            <a:pPr lvl="0"/>
            <a:r>
              <a:rPr lang="en-GB" sz="1200" b="1" dirty="0" smtClean="0"/>
              <a:t>1. Increase </a:t>
            </a:r>
            <a:r>
              <a:rPr lang="en-GB" sz="1200" b="1" dirty="0"/>
              <a:t>Research output of </a:t>
            </a:r>
            <a:r>
              <a:rPr lang="en-GB" sz="1200" b="1" dirty="0" smtClean="0"/>
              <a:t>universities;</a:t>
            </a:r>
          </a:p>
          <a:p>
            <a:pPr lvl="0"/>
            <a:endParaRPr lang="en-GB" sz="1200" b="1" dirty="0"/>
          </a:p>
          <a:p>
            <a:pPr lvl="0"/>
            <a:r>
              <a:rPr lang="en-GB" sz="1200" b="1" dirty="0" smtClean="0"/>
              <a:t>2. Graduates </a:t>
            </a:r>
            <a:r>
              <a:rPr lang="en-GB" sz="1200" b="1" dirty="0"/>
              <a:t>from higher institutions serve the labour </a:t>
            </a:r>
            <a:r>
              <a:rPr lang="en-GB" sz="1200" b="1" dirty="0" smtClean="0"/>
              <a:t>market;</a:t>
            </a:r>
          </a:p>
          <a:p>
            <a:pPr lvl="0"/>
            <a:endParaRPr lang="en-GB" sz="1200" b="1" dirty="0"/>
          </a:p>
          <a:p>
            <a:r>
              <a:rPr lang="en-GB" sz="1200" b="1" dirty="0" smtClean="0"/>
              <a:t>3. Increase </a:t>
            </a:r>
            <a:r>
              <a:rPr lang="en-GB" sz="1200" b="1" dirty="0"/>
              <a:t>middle man-power </a:t>
            </a:r>
            <a:r>
              <a:rPr lang="en-GB" sz="1200" b="1" dirty="0" smtClean="0"/>
              <a:t>available;</a:t>
            </a:r>
            <a:endParaRPr lang="en-GB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657493" y="2016339"/>
            <a:ext cx="194421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Policy Action</a:t>
            </a:r>
          </a:p>
          <a:p>
            <a:pPr lvl="0"/>
            <a:endParaRPr lang="en-GB" sz="1200" dirty="0" smtClean="0"/>
          </a:p>
          <a:p>
            <a:pPr lvl="0"/>
            <a:r>
              <a:rPr lang="en-GB" sz="1400" b="1" dirty="0" smtClean="0">
                <a:solidFill>
                  <a:schemeClr val="accent1"/>
                </a:solidFill>
              </a:rPr>
              <a:t>Target</a:t>
            </a:r>
          </a:p>
          <a:p>
            <a:pPr lvl="0"/>
            <a:endParaRPr lang="en-GB" sz="1200" dirty="0" smtClean="0"/>
          </a:p>
          <a:p>
            <a:pPr lvl="0"/>
            <a:r>
              <a:rPr lang="en-GB" sz="1200" b="1" dirty="0" smtClean="0"/>
              <a:t>1. </a:t>
            </a:r>
            <a:r>
              <a:rPr lang="en-US" sz="1200" b="1" dirty="0" smtClean="0"/>
              <a:t>Review </a:t>
            </a:r>
            <a:r>
              <a:rPr lang="en-US" sz="1200" b="1" dirty="0"/>
              <a:t>and make functional the Teaching Service </a:t>
            </a:r>
            <a:r>
              <a:rPr lang="en-US" sz="1200" b="1" dirty="0" smtClean="0"/>
              <a:t>Commission;</a:t>
            </a:r>
          </a:p>
          <a:p>
            <a:pPr lvl="0"/>
            <a:r>
              <a:rPr lang="en-US" sz="1200" b="1" dirty="0" smtClean="0"/>
              <a:t> </a:t>
            </a:r>
            <a:endParaRPr lang="en-US" sz="1200" b="1" dirty="0"/>
          </a:p>
          <a:p>
            <a:pPr lvl="0"/>
            <a:r>
              <a:rPr lang="en-US" sz="1200" b="1" dirty="0" smtClean="0"/>
              <a:t>2. Introduce </a:t>
            </a:r>
            <a:r>
              <a:rPr lang="en-US" sz="1200" b="1" dirty="0"/>
              <a:t>Special Scheme for STEM Teachers, teachers in rural communities and those in Special Needs </a:t>
            </a:r>
            <a:r>
              <a:rPr lang="en-US" sz="1200" b="1" dirty="0" smtClean="0"/>
              <a:t>Institutions;</a:t>
            </a:r>
          </a:p>
          <a:p>
            <a:pPr lvl="0"/>
            <a:r>
              <a:rPr lang="en-US" sz="1200" b="1" dirty="0" smtClean="0"/>
              <a:t> </a:t>
            </a:r>
            <a:endParaRPr lang="en-US" sz="1200" b="1" dirty="0"/>
          </a:p>
          <a:p>
            <a:pPr lvl="0"/>
            <a:r>
              <a:rPr lang="en-US" sz="1200" b="1" dirty="0" smtClean="0"/>
              <a:t>3.Introduce </a:t>
            </a:r>
            <a:r>
              <a:rPr lang="en-US" sz="1200" b="1" dirty="0"/>
              <a:t>BEST Teacher Award Scheme and provide free University Education for three (3) of every school teacher with at least ten (10) years teaching experience.</a:t>
            </a:r>
          </a:p>
          <a:p>
            <a:pPr lvl="0"/>
            <a:r>
              <a:rPr lang="en-US" sz="1200" b="1" dirty="0"/>
              <a:t>	</a:t>
            </a:r>
            <a:endParaRPr lang="en-GB" sz="1200" b="1" dirty="0" smtClean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360957" y="1581902"/>
            <a:ext cx="648072" cy="5261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mage result for School children in sierra leon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615" y="1844966"/>
            <a:ext cx="3162300" cy="2304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725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65912" cy="975643"/>
          </a:xfrm>
        </p:spPr>
        <p:txBody>
          <a:bodyPr/>
          <a:lstStyle/>
          <a:p>
            <a:r>
              <a:rPr lang="en-US" sz="2800" dirty="0"/>
              <a:t>Cluster One:</a:t>
            </a:r>
            <a:br>
              <a:rPr lang="en-US" sz="2800" dirty="0"/>
            </a:br>
            <a:r>
              <a:rPr lang="en-US" sz="2800" dirty="0"/>
              <a:t>Human Capital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2" y="1196752"/>
            <a:ext cx="11305256" cy="49802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5C21A93-7ACB-8147-AFD8-C01286517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Medium-Term National Development Plan (2019-2023)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24BCF1-1DD8-054F-9F7E-D69A5D7D9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4511" y="6311900"/>
            <a:ext cx="2743200" cy="365125"/>
          </a:xfrm>
        </p:spPr>
        <p:txBody>
          <a:bodyPr/>
          <a:lstStyle/>
          <a:p>
            <a:fld id="{278761CE-D9A6-4E5B-BB85-50115038439D}" type="slidenum">
              <a:rPr lang="en-US" smtClean="0"/>
              <a:t>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5828" y="1371925"/>
            <a:ext cx="21597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accent1"/>
                </a:solidFill>
              </a:rPr>
              <a:t>Heath </a:t>
            </a:r>
            <a:r>
              <a:rPr lang="en-GB" sz="1400" b="1" dirty="0" smtClean="0">
                <a:solidFill>
                  <a:schemeClr val="accent1"/>
                </a:solidFill>
              </a:rPr>
              <a:t>Care Improvement</a:t>
            </a:r>
          </a:p>
          <a:p>
            <a:endParaRPr lang="en-US" sz="1400" dirty="0" smtClean="0"/>
          </a:p>
          <a:p>
            <a:r>
              <a:rPr lang="en-US" sz="1400" b="1" dirty="0" smtClean="0">
                <a:solidFill>
                  <a:schemeClr val="accent1"/>
                </a:solidFill>
              </a:rPr>
              <a:t>Target</a:t>
            </a:r>
          </a:p>
          <a:p>
            <a:endParaRPr lang="en-US" sz="1400" dirty="0" smtClean="0"/>
          </a:p>
          <a:p>
            <a:r>
              <a:rPr lang="en-US" sz="1200" b="1" dirty="0" smtClean="0"/>
              <a:t>1. Neonatal </a:t>
            </a:r>
            <a:r>
              <a:rPr lang="en-US" sz="1200" b="1" dirty="0"/>
              <a:t>mortality, Infant mortality and under-five mortality rates reduced by 50 percent (MICS6, 2017) </a:t>
            </a:r>
            <a:endParaRPr lang="en-US" sz="1200" b="1" dirty="0" smtClean="0"/>
          </a:p>
          <a:p>
            <a:endParaRPr lang="en-US" sz="1200" b="1" dirty="0"/>
          </a:p>
          <a:p>
            <a:r>
              <a:rPr lang="en-US" sz="1200" b="1" dirty="0" smtClean="0"/>
              <a:t>2. Maternal </a:t>
            </a:r>
            <a:r>
              <a:rPr lang="en-US" sz="1200" b="1" dirty="0"/>
              <a:t>mortality ratio reduced by 50 percent from 2013 DHS rate of 1,165 deaths per 100 000 live births</a:t>
            </a:r>
            <a:r>
              <a:rPr lang="en-US" sz="1200" b="1" dirty="0" smtClean="0"/>
              <a:t>;</a:t>
            </a:r>
          </a:p>
          <a:p>
            <a:endParaRPr lang="en-US" sz="1200" b="1" dirty="0"/>
          </a:p>
          <a:p>
            <a:r>
              <a:rPr lang="en-US" sz="1200" b="1" dirty="0" smtClean="0"/>
              <a:t>3.Total </a:t>
            </a:r>
            <a:r>
              <a:rPr lang="en-US" sz="1200" b="1" dirty="0"/>
              <a:t>fertility rate reduced from 4.9 (DHS 2013) to 4.1</a:t>
            </a:r>
            <a:r>
              <a:rPr lang="en-US" sz="1200" b="1" dirty="0" smtClean="0"/>
              <a:t>;</a:t>
            </a:r>
          </a:p>
          <a:p>
            <a:endParaRPr lang="en-US" sz="1200" b="1" dirty="0"/>
          </a:p>
          <a:p>
            <a:r>
              <a:rPr lang="en-US" sz="1200" b="1" dirty="0" smtClean="0"/>
              <a:t>4.Prevalence </a:t>
            </a:r>
            <a:r>
              <a:rPr lang="en-US" sz="1200" b="1" dirty="0"/>
              <a:t>rates of HIV/AIDS reduced by 20 percent from 1.5 percent (DHS, 2013) to 1.2 percent;</a:t>
            </a: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999048" y="2348880"/>
            <a:ext cx="194421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accent1"/>
                </a:solidFill>
              </a:rPr>
              <a:t>Policy Action</a:t>
            </a:r>
          </a:p>
          <a:p>
            <a:endParaRPr lang="en-US" sz="1600" dirty="0" smtClean="0"/>
          </a:p>
          <a:p>
            <a:r>
              <a:rPr lang="en-US" sz="1200" b="1" dirty="0" smtClean="0"/>
              <a:t>1. Enhance </a:t>
            </a:r>
            <a:r>
              <a:rPr lang="en-US" sz="1200" b="1" dirty="0"/>
              <a:t>Disease Prevention, Control and </a:t>
            </a:r>
            <a:r>
              <a:rPr lang="en-US" sz="1200" b="1" dirty="0" smtClean="0"/>
              <a:t>Surveillance;</a:t>
            </a:r>
          </a:p>
          <a:p>
            <a:endParaRPr lang="en-US" sz="1200" b="1" dirty="0"/>
          </a:p>
          <a:p>
            <a:r>
              <a:rPr lang="en-US" sz="1200" b="1" dirty="0" smtClean="0"/>
              <a:t>2. Strengthen </a:t>
            </a:r>
            <a:r>
              <a:rPr lang="en-US" sz="1200" b="1" dirty="0"/>
              <a:t>Health Management and Information System (HMIS</a:t>
            </a:r>
            <a:r>
              <a:rPr lang="en-US" sz="1200" b="1" dirty="0" smtClean="0"/>
              <a:t>);</a:t>
            </a:r>
            <a:endParaRPr lang="en-US" sz="1200" b="1" dirty="0"/>
          </a:p>
          <a:p>
            <a:endParaRPr lang="en-US" sz="1200" b="1" dirty="0" smtClean="0"/>
          </a:p>
          <a:p>
            <a:r>
              <a:rPr lang="en-US" sz="1200" b="1" dirty="0" smtClean="0"/>
              <a:t>3. Invest </a:t>
            </a:r>
            <a:r>
              <a:rPr lang="en-US" sz="1200" b="1" dirty="0"/>
              <a:t>in securing modern diagnostic </a:t>
            </a:r>
            <a:r>
              <a:rPr lang="en-US" sz="1200" b="1" dirty="0" smtClean="0"/>
              <a:t>facilities;</a:t>
            </a:r>
            <a:endParaRPr lang="en-US" sz="1200" b="1" dirty="0"/>
          </a:p>
          <a:p>
            <a:endParaRPr lang="en-US" sz="1200" b="1" dirty="0" smtClean="0"/>
          </a:p>
          <a:p>
            <a:r>
              <a:rPr lang="en-US" sz="1200" b="1" dirty="0" smtClean="0"/>
              <a:t>4.Embark </a:t>
            </a:r>
            <a:r>
              <a:rPr lang="en-US" sz="1200" b="1" dirty="0"/>
              <a:t>on special recruitment for </a:t>
            </a:r>
            <a:r>
              <a:rPr lang="en-US" sz="1200" b="1" dirty="0" smtClean="0"/>
              <a:t>specialists; </a:t>
            </a:r>
            <a:endParaRPr lang="en-US" sz="1200" b="1" dirty="0"/>
          </a:p>
          <a:p>
            <a:endParaRPr lang="en-US" sz="1200" b="1" dirty="0" smtClean="0"/>
          </a:p>
          <a:p>
            <a:r>
              <a:rPr lang="en-US" sz="1200" b="1" dirty="0" smtClean="0"/>
              <a:t>5. Policy </a:t>
            </a:r>
            <a:r>
              <a:rPr lang="en-US" sz="1200" b="1" dirty="0"/>
              <a:t>and legal framework for PPP in the health </a:t>
            </a:r>
            <a:r>
              <a:rPr lang="en-US" sz="1200" b="1" dirty="0" smtClean="0"/>
              <a:t>sector. </a:t>
            </a:r>
            <a:endParaRPr lang="en-GB" sz="1200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983432" y="1988840"/>
            <a:ext cx="2520280" cy="4320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mage result for hospitals in sierra leon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004" y="1772816"/>
            <a:ext cx="4327508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114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473824" cy="1325563"/>
          </a:xfrm>
        </p:spPr>
        <p:txBody>
          <a:bodyPr>
            <a:normAutofit/>
          </a:bodyPr>
          <a:lstStyle/>
          <a:p>
            <a:r>
              <a:rPr lang="en-US" sz="2800" dirty="0"/>
              <a:t>Cluster One:</a:t>
            </a:r>
            <a:br>
              <a:rPr lang="en-US" sz="2800" dirty="0"/>
            </a:br>
            <a:r>
              <a:rPr lang="en-US" sz="2800" dirty="0"/>
              <a:t>Human Capital Development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B050"/>
                </a:solidFill>
              </a:rPr>
              <a:t>Medium-Term National Development Plan (2019-2023)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61CE-D9A6-4E5B-BB85-50115038439D}" type="slidenum">
              <a:rPr lang="en-US" smtClean="0"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3703" y="1524258"/>
            <a:ext cx="208823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</a:rPr>
              <a:t>Environmental Sanitation and </a:t>
            </a:r>
            <a:r>
              <a:rPr lang="en-GB" sz="1400" b="1" dirty="0" smtClean="0">
                <a:solidFill>
                  <a:schemeClr val="accent1"/>
                </a:solidFill>
              </a:rPr>
              <a:t>Hygiene</a:t>
            </a:r>
          </a:p>
          <a:p>
            <a:endParaRPr lang="en-GB" sz="1400" b="1" dirty="0">
              <a:solidFill>
                <a:schemeClr val="accent1"/>
              </a:solidFill>
            </a:endParaRPr>
          </a:p>
          <a:p>
            <a:r>
              <a:rPr lang="en-GB" sz="1400" b="1" dirty="0" smtClean="0">
                <a:solidFill>
                  <a:schemeClr val="accent1"/>
                </a:solidFill>
              </a:rPr>
              <a:t>Target</a:t>
            </a:r>
          </a:p>
          <a:p>
            <a:endParaRPr lang="en-GB" sz="1400" b="1" dirty="0" smtClean="0">
              <a:solidFill>
                <a:schemeClr val="accent1"/>
              </a:solidFill>
            </a:endParaRPr>
          </a:p>
          <a:p>
            <a:r>
              <a:rPr lang="en-US" sz="1400" b="1" dirty="0" smtClean="0"/>
              <a:t>1</a:t>
            </a:r>
            <a:r>
              <a:rPr lang="en-US" sz="1200" b="1" dirty="0" smtClean="0"/>
              <a:t>. About </a:t>
            </a:r>
            <a:r>
              <a:rPr lang="en-US" sz="1200" b="1" dirty="0"/>
              <a:t>50 percent of rural/urban households are with hygienic/improved on-site latrines</a:t>
            </a:r>
            <a:r>
              <a:rPr lang="en-US" sz="1200" b="1" dirty="0" smtClean="0"/>
              <a:t>;</a:t>
            </a:r>
          </a:p>
          <a:p>
            <a:endParaRPr lang="en-US" sz="1200" b="1" dirty="0"/>
          </a:p>
          <a:p>
            <a:r>
              <a:rPr lang="en-US" sz="1200" b="1" dirty="0" smtClean="0"/>
              <a:t>2.Reduce </a:t>
            </a:r>
            <a:r>
              <a:rPr lang="en-US" sz="1200" b="1" dirty="0"/>
              <a:t>deaths and property loss from natural and man-made disasters and climate extreme events by at least 30 percent</a:t>
            </a:r>
            <a:r>
              <a:rPr lang="en-US" sz="1200" b="1" dirty="0" smtClean="0"/>
              <a:t>.</a:t>
            </a:r>
          </a:p>
          <a:p>
            <a:endParaRPr lang="en-US" sz="1200" b="1" dirty="0"/>
          </a:p>
          <a:p>
            <a:r>
              <a:rPr lang="en-US" sz="1200" b="1" dirty="0" smtClean="0"/>
              <a:t>3.Reduced </a:t>
            </a:r>
            <a:r>
              <a:rPr lang="en-US" sz="1200" b="1" dirty="0"/>
              <a:t>outbreak of diseases in vulnerable communities</a:t>
            </a:r>
          </a:p>
          <a:p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7438" y="3214925"/>
            <a:ext cx="20882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accent1"/>
                </a:solidFill>
              </a:rPr>
              <a:t>Key Policy Actions</a:t>
            </a:r>
          </a:p>
          <a:p>
            <a:endParaRPr lang="en-GB" sz="1400" b="1" dirty="0" smtClean="0">
              <a:solidFill>
                <a:schemeClr val="accent1"/>
              </a:solidFill>
            </a:endParaRPr>
          </a:p>
          <a:p>
            <a:r>
              <a:rPr lang="en-US" sz="1200" b="1" dirty="0" smtClean="0"/>
              <a:t>1. Review </a:t>
            </a:r>
            <a:r>
              <a:rPr lang="en-US" sz="1200" b="1" dirty="0"/>
              <a:t>and update IVM and IWM policies and strategies. </a:t>
            </a:r>
            <a:endParaRPr lang="en-US" sz="1200" b="1" dirty="0" smtClean="0"/>
          </a:p>
          <a:p>
            <a:endParaRPr lang="en-US" sz="1200" b="1" dirty="0"/>
          </a:p>
          <a:p>
            <a:r>
              <a:rPr lang="en-US" sz="1200" b="1" dirty="0" smtClean="0"/>
              <a:t>2. Develop </a:t>
            </a:r>
            <a:r>
              <a:rPr lang="en-US" sz="1200" b="1" dirty="0"/>
              <a:t>and implement guidelines for Housing Sanitation </a:t>
            </a:r>
            <a:r>
              <a:rPr lang="en-US" sz="1200" b="1" dirty="0" err="1"/>
              <a:t>Programme</a:t>
            </a:r>
            <a:r>
              <a:rPr lang="en-US" sz="1200" b="1" dirty="0"/>
              <a:t>.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3. Develop </a:t>
            </a:r>
            <a:r>
              <a:rPr lang="en-US" sz="1200" b="1" dirty="0"/>
              <a:t>implementation guidelines for the WASH </a:t>
            </a:r>
            <a:r>
              <a:rPr lang="en-US" sz="1200" b="1" dirty="0" err="1"/>
              <a:t>Programme</a:t>
            </a:r>
            <a:r>
              <a:rPr lang="en-US" sz="1200" b="1" dirty="0"/>
              <a:t> and increase communication and dissemination of information on WASH.</a:t>
            </a:r>
          </a:p>
          <a:p>
            <a:endParaRPr lang="en-GB" sz="1400" dirty="0">
              <a:solidFill>
                <a:schemeClr val="accent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631504" y="2276872"/>
            <a:ext cx="1943608" cy="9361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025444" y="2492896"/>
            <a:ext cx="208823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accent1"/>
                </a:solidFill>
              </a:rPr>
              <a:t>Key Policy Actions</a:t>
            </a:r>
          </a:p>
          <a:p>
            <a:endParaRPr lang="en-GB" sz="1400" b="1" dirty="0" smtClean="0">
              <a:solidFill>
                <a:schemeClr val="accent1"/>
              </a:solidFill>
            </a:endParaRPr>
          </a:p>
          <a:p>
            <a:r>
              <a:rPr lang="en-US" sz="1200" b="1" dirty="0" smtClean="0"/>
              <a:t>1. </a:t>
            </a:r>
            <a:r>
              <a:rPr lang="en-US" sz="1200" b="1" dirty="0" err="1" smtClean="0"/>
              <a:t>Utilise</a:t>
            </a:r>
            <a:r>
              <a:rPr lang="en-US" sz="1200" b="1" dirty="0" smtClean="0"/>
              <a:t> </a:t>
            </a:r>
            <a:r>
              <a:rPr lang="en-US" sz="1200" b="1" dirty="0"/>
              <a:t>a minimum social protection package to provide cash transfers to 145,000 chronically poor households using a proxy means test (PMT) for targeting and a biometric system to confirm the identify of beneficiaries</a:t>
            </a:r>
            <a:r>
              <a:rPr lang="en-US" sz="1200" b="1" dirty="0" smtClean="0"/>
              <a:t>;</a:t>
            </a:r>
          </a:p>
          <a:p>
            <a:endParaRPr lang="en-US" sz="1200" b="1" dirty="0"/>
          </a:p>
          <a:p>
            <a:r>
              <a:rPr lang="en-US" sz="1200" b="1" dirty="0" smtClean="0"/>
              <a:t>2. Establish </a:t>
            </a:r>
            <a:r>
              <a:rPr lang="en-US" sz="1200" b="1" dirty="0"/>
              <a:t>a National Social Protection Authority to coordinate all national social protection </a:t>
            </a:r>
            <a:r>
              <a:rPr lang="en-US" sz="1200" b="1" dirty="0" err="1"/>
              <a:t>programmes</a:t>
            </a:r>
            <a:r>
              <a:rPr lang="en-US" sz="1200" b="1" dirty="0" smtClean="0"/>
              <a:t>;</a:t>
            </a:r>
          </a:p>
          <a:p>
            <a:endParaRPr lang="en-US" sz="1200" b="1" dirty="0"/>
          </a:p>
          <a:p>
            <a:r>
              <a:rPr lang="en-US" sz="1200" b="1" dirty="0" smtClean="0"/>
              <a:t>3. Pursue </a:t>
            </a:r>
            <a:r>
              <a:rPr lang="en-US" sz="1200" b="1" dirty="0"/>
              <a:t>a national Biometric ID card system for identification to target beneficiaries;</a:t>
            </a:r>
          </a:p>
          <a:p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49598" y="1524258"/>
            <a:ext cx="20882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accent1"/>
                </a:solidFill>
              </a:rPr>
              <a:t>Strengthening Social Protection</a:t>
            </a:r>
          </a:p>
          <a:p>
            <a:endParaRPr lang="en-GB" sz="1400" b="1" dirty="0" smtClean="0">
              <a:solidFill>
                <a:schemeClr val="accent1"/>
              </a:solidFill>
            </a:endParaRPr>
          </a:p>
          <a:p>
            <a:r>
              <a:rPr lang="en-US" sz="1200" b="1" dirty="0" smtClean="0"/>
              <a:t>1. Use </a:t>
            </a:r>
            <a:r>
              <a:rPr lang="en-US" sz="1200" b="1" dirty="0"/>
              <a:t>social transfers to ensure that 145,000 poor and vulnerable households have access to education, health and income security in all 16 districts by 2023</a:t>
            </a:r>
            <a:r>
              <a:rPr lang="en-US" sz="1200" b="1" dirty="0" smtClean="0"/>
              <a:t>;</a:t>
            </a:r>
          </a:p>
          <a:p>
            <a:endParaRPr lang="en-US" sz="1200" b="1" dirty="0"/>
          </a:p>
          <a:p>
            <a:r>
              <a:rPr lang="en-US" sz="1200" b="1" dirty="0" smtClean="0"/>
              <a:t>2. Increase </a:t>
            </a:r>
            <a:r>
              <a:rPr lang="en-US" sz="1200" b="1" dirty="0"/>
              <a:t>the average earning capacity and acquisition of assets by 50 percent for women and young persons</a:t>
            </a:r>
            <a:r>
              <a:rPr lang="en-US" sz="1200" b="1" dirty="0" smtClean="0"/>
              <a:t>;</a:t>
            </a:r>
          </a:p>
          <a:p>
            <a:endParaRPr lang="en-US" sz="1200" b="1" dirty="0"/>
          </a:p>
          <a:p>
            <a:r>
              <a:rPr lang="en-US" sz="1200" b="1" dirty="0" smtClean="0"/>
              <a:t>3. Adopt </a:t>
            </a:r>
            <a:r>
              <a:rPr lang="en-US" sz="1200" b="1" dirty="0"/>
              <a:t>policies, especially fiscal, wage and social protection policies, and progressively achieve greater equality</a:t>
            </a:r>
            <a:r>
              <a:rPr lang="en-US" sz="1200" b="1" dirty="0" smtClean="0"/>
              <a:t>;</a:t>
            </a:r>
          </a:p>
          <a:p>
            <a:endParaRPr lang="en-US" sz="1200" b="1" dirty="0"/>
          </a:p>
          <a:p>
            <a:r>
              <a:rPr lang="en-US" sz="1200" b="1" dirty="0" smtClean="0"/>
              <a:t>4.All </a:t>
            </a:r>
            <a:r>
              <a:rPr lang="en-US" sz="1200" b="1" dirty="0"/>
              <a:t>persons working in the formal sector are provided with social security; </a:t>
            </a:r>
          </a:p>
          <a:p>
            <a:endParaRPr lang="en-GB" sz="1400" dirty="0">
              <a:solidFill>
                <a:schemeClr val="accent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392144" y="1690688"/>
            <a:ext cx="1080120" cy="8742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Image result for environmental sanitation and hygien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607" y="1655823"/>
            <a:ext cx="1986274" cy="9090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628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401816" cy="1119659"/>
          </a:xfrm>
        </p:spPr>
        <p:txBody>
          <a:bodyPr>
            <a:normAutofit/>
          </a:bodyPr>
          <a:lstStyle/>
          <a:p>
            <a:r>
              <a:rPr lang="en-US" sz="2800" dirty="0"/>
              <a:t>Cluster One:</a:t>
            </a:r>
            <a:br>
              <a:rPr lang="en-US" sz="2800" dirty="0"/>
            </a:br>
            <a:r>
              <a:rPr lang="en-US" sz="2800" dirty="0"/>
              <a:t>Human Capital Development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B050"/>
                </a:solidFill>
              </a:rPr>
              <a:t>Medium-Term National Development Plan (2019-2023)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61CE-D9A6-4E5B-BB85-50115038439D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1384" y="1556792"/>
            <a:ext cx="216024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b="1" dirty="0" smtClean="0">
                <a:solidFill>
                  <a:schemeClr val="accent1"/>
                </a:solidFill>
              </a:rPr>
              <a:t>Lands and Housing</a:t>
            </a:r>
          </a:p>
          <a:p>
            <a:pPr lvl="0"/>
            <a:endParaRPr lang="en-GB" sz="1400" b="1" dirty="0">
              <a:solidFill>
                <a:schemeClr val="accent1"/>
              </a:solidFill>
            </a:endParaRPr>
          </a:p>
          <a:p>
            <a:pPr lvl="0"/>
            <a:r>
              <a:rPr lang="en-GB" sz="1400" b="1" dirty="0" smtClean="0">
                <a:solidFill>
                  <a:schemeClr val="accent1"/>
                </a:solidFill>
              </a:rPr>
              <a:t>Targets </a:t>
            </a:r>
          </a:p>
          <a:p>
            <a:pPr lvl="0"/>
            <a:endParaRPr lang="en-GB" sz="1400" b="1" dirty="0" smtClean="0"/>
          </a:p>
          <a:p>
            <a:pPr lvl="0"/>
            <a:endParaRPr lang="en-GB" sz="1400" b="1" dirty="0" smtClean="0"/>
          </a:p>
          <a:p>
            <a:pPr lvl="0"/>
            <a:r>
              <a:rPr lang="en-GB" sz="1400" b="1" dirty="0" smtClean="0"/>
              <a:t>1. At </a:t>
            </a:r>
            <a:r>
              <a:rPr lang="en-GB" sz="1400" b="1" dirty="0"/>
              <a:t>least 20 percent of women in rural areas have access to and control over land resources and housing </a:t>
            </a:r>
            <a:r>
              <a:rPr lang="en-GB" sz="1400" b="1" dirty="0" smtClean="0"/>
              <a:t>facilities</a:t>
            </a:r>
            <a:r>
              <a:rPr lang="en-GB" sz="1400" b="1" dirty="0"/>
              <a:t>;</a:t>
            </a:r>
            <a:endParaRPr lang="en-GB" sz="1400" b="1" dirty="0" smtClean="0"/>
          </a:p>
          <a:p>
            <a:pPr lvl="0"/>
            <a:endParaRPr lang="en-GB" sz="1400" b="1" dirty="0"/>
          </a:p>
          <a:p>
            <a:pPr lvl="0"/>
            <a:r>
              <a:rPr lang="en-GB" sz="1400" b="1" dirty="0" smtClean="0"/>
              <a:t>2. Ease </a:t>
            </a:r>
            <a:r>
              <a:rPr lang="en-GB" sz="1400" b="1" dirty="0"/>
              <a:t>access to land for productive agriculture and other land use for economic </a:t>
            </a:r>
            <a:r>
              <a:rPr lang="en-GB" sz="1400" b="1" dirty="0" smtClean="0"/>
              <a:t>development</a:t>
            </a:r>
            <a:r>
              <a:rPr lang="en-GB" sz="1400" b="1" dirty="0"/>
              <a:t>;</a:t>
            </a:r>
            <a:endParaRPr lang="en-GB" sz="1400" b="1" dirty="0" smtClean="0"/>
          </a:p>
          <a:p>
            <a:pPr lvl="0"/>
            <a:endParaRPr lang="en-GB" sz="1400" b="1" dirty="0"/>
          </a:p>
          <a:p>
            <a:r>
              <a:rPr lang="en-GB" sz="1400" b="1" dirty="0" smtClean="0"/>
              <a:t>3. Ensure </a:t>
            </a:r>
            <a:r>
              <a:rPr lang="en-GB" sz="1400" b="1" dirty="0"/>
              <a:t>houses are built to standard and are well </a:t>
            </a:r>
            <a:r>
              <a:rPr lang="en-GB" sz="1400" b="1" dirty="0" smtClean="0"/>
              <a:t>layout. </a:t>
            </a:r>
            <a:endParaRPr lang="en-GB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71664" y="3053452"/>
            <a:ext cx="2160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400" b="1" dirty="0" smtClean="0">
                <a:solidFill>
                  <a:schemeClr val="accent1"/>
                </a:solidFill>
              </a:rPr>
              <a:t>Policy Action </a:t>
            </a:r>
          </a:p>
          <a:p>
            <a:pPr lvl="0"/>
            <a:endParaRPr lang="en-GB" sz="1400" b="1" dirty="0" smtClean="0"/>
          </a:p>
          <a:p>
            <a:pPr marL="342900" lvl="0" indent="-342900">
              <a:buAutoNum type="arabicPeriod"/>
            </a:pPr>
            <a:r>
              <a:rPr lang="en-GB" sz="1400" b="1" dirty="0" smtClean="0"/>
              <a:t>Land management and spatial development</a:t>
            </a:r>
          </a:p>
          <a:p>
            <a:pPr marL="342900" lvl="0" indent="-342900">
              <a:buAutoNum type="arabicPeriod"/>
            </a:pPr>
            <a:endParaRPr lang="en-GB" sz="1400" b="1" dirty="0"/>
          </a:p>
          <a:p>
            <a:pPr marL="342900" lvl="0" indent="-342900">
              <a:buAutoNum type="arabicPeriod"/>
            </a:pPr>
            <a:r>
              <a:rPr lang="en-GB" sz="1400" b="1" dirty="0" smtClean="0"/>
              <a:t>Housing and informal settlement</a:t>
            </a:r>
            <a:endParaRPr lang="en-GB" sz="14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343472" y="2150852"/>
            <a:ext cx="1800200" cy="9901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064" y="2636912"/>
            <a:ext cx="474271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6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52" y="620688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/>
              <a:t>Cluster </a:t>
            </a:r>
            <a:r>
              <a:rPr lang="en-US" sz="2800" b="1" dirty="0" smtClean="0"/>
              <a:t>Two: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Diversifying th</a:t>
            </a:r>
            <a:r>
              <a:rPr lang="en-US" sz="2800" dirty="0"/>
              <a:t>e Economy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D34C412-1241-3B4D-BAB6-A0D52E253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Medium-Term National Development Plan (2019-2023)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F6262AA-721D-0449-B45E-8A451160B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4511" y="6311900"/>
            <a:ext cx="2743200" cy="365125"/>
          </a:xfrm>
        </p:spPr>
        <p:txBody>
          <a:bodyPr/>
          <a:lstStyle/>
          <a:p>
            <a:fld id="{278761CE-D9A6-4E5B-BB85-50115038439D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9376" y="1789974"/>
            <a:ext cx="208823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solidFill>
                  <a:schemeClr val="accent1"/>
                </a:solidFill>
              </a:rPr>
              <a:t>Improving Productivity and </a:t>
            </a:r>
            <a:r>
              <a:rPr lang="en-US" sz="1400" b="1" dirty="0" smtClean="0">
                <a:solidFill>
                  <a:schemeClr val="accent1"/>
                </a:solidFill>
              </a:rPr>
              <a:t>Commercialization </a:t>
            </a:r>
            <a:r>
              <a:rPr lang="en-US" sz="1400" b="1" dirty="0">
                <a:solidFill>
                  <a:schemeClr val="accent1"/>
                </a:solidFill>
              </a:rPr>
              <a:t>of the Agricultural </a:t>
            </a:r>
            <a:r>
              <a:rPr lang="en-US" sz="1400" b="1" dirty="0" smtClean="0">
                <a:solidFill>
                  <a:schemeClr val="accent1"/>
                </a:solidFill>
              </a:rPr>
              <a:t>Sector</a:t>
            </a:r>
          </a:p>
          <a:p>
            <a:pPr lvl="0"/>
            <a:endParaRPr lang="en-US" sz="1400" b="1" dirty="0"/>
          </a:p>
          <a:p>
            <a:pPr lvl="0"/>
            <a:r>
              <a:rPr lang="en-US" sz="1400" b="1" dirty="0" smtClean="0">
                <a:solidFill>
                  <a:schemeClr val="accent1"/>
                </a:solidFill>
              </a:rPr>
              <a:t>Targets</a:t>
            </a:r>
          </a:p>
          <a:p>
            <a:pPr lvl="0"/>
            <a:endParaRPr lang="en-GB" sz="1400" b="1" dirty="0" smtClean="0"/>
          </a:p>
          <a:p>
            <a:pPr lvl="0"/>
            <a:r>
              <a:rPr lang="en-GB" sz="1200" b="1" dirty="0" smtClean="0"/>
              <a:t>1. Achieve food self-sufficiency;</a:t>
            </a:r>
            <a:endParaRPr lang="en-GB" sz="1200" b="1" dirty="0"/>
          </a:p>
          <a:p>
            <a:pPr lvl="0"/>
            <a:endParaRPr lang="en-GB" sz="1200" b="1" dirty="0" smtClean="0"/>
          </a:p>
          <a:p>
            <a:pPr lvl="0"/>
            <a:r>
              <a:rPr lang="en-GB" sz="1200" b="1" dirty="0" smtClean="0"/>
              <a:t>2. Reduce </a:t>
            </a:r>
            <a:r>
              <a:rPr lang="en-GB" sz="1200" b="1" dirty="0"/>
              <a:t>2013 levels of proportion of the population who suffer from hunger by at least 80 </a:t>
            </a:r>
            <a:r>
              <a:rPr lang="en-GB" sz="1200" b="1" dirty="0" smtClean="0"/>
              <a:t>percent;</a:t>
            </a:r>
          </a:p>
          <a:p>
            <a:pPr lvl="0"/>
            <a:endParaRPr lang="en-GB" sz="1200" b="1" dirty="0"/>
          </a:p>
          <a:p>
            <a:pPr lvl="0"/>
            <a:r>
              <a:rPr lang="en-GB" sz="1200" b="1" dirty="0" smtClean="0"/>
              <a:t>3. Reduce </a:t>
            </a:r>
            <a:r>
              <a:rPr lang="en-GB" sz="1200" b="1" dirty="0"/>
              <a:t>stunting in children to 10 percent and underweight to 5 percent</a:t>
            </a:r>
            <a:r>
              <a:rPr lang="en-GB" sz="1200" b="1" dirty="0" smtClean="0"/>
              <a:t>.</a:t>
            </a:r>
          </a:p>
          <a:p>
            <a:pPr lvl="0"/>
            <a:endParaRPr lang="en-GB" sz="1200" b="1" dirty="0"/>
          </a:p>
          <a:p>
            <a:pPr lvl="0"/>
            <a:r>
              <a:rPr lang="en-GB" sz="1200" b="1" dirty="0" smtClean="0"/>
              <a:t>4. Increase </a:t>
            </a:r>
            <a:r>
              <a:rPr lang="en-GB" sz="1200" b="1" dirty="0"/>
              <a:t>youth and women participation in integrated agricultural value chains by at least 30 percent.</a:t>
            </a:r>
          </a:p>
          <a:p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783632" y="3030259"/>
            <a:ext cx="18002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</a:rPr>
              <a:t>Key Policy </a:t>
            </a:r>
            <a:r>
              <a:rPr lang="en-GB" sz="1400" b="1" dirty="0" smtClean="0">
                <a:solidFill>
                  <a:schemeClr val="accent1"/>
                </a:solidFill>
              </a:rPr>
              <a:t>Targets</a:t>
            </a:r>
          </a:p>
          <a:p>
            <a:endParaRPr lang="en-GB" sz="1400" b="1" dirty="0">
              <a:solidFill>
                <a:schemeClr val="accent1"/>
              </a:solidFill>
            </a:endParaRPr>
          </a:p>
          <a:p>
            <a:r>
              <a:rPr lang="en-GB" sz="1200" b="1" dirty="0"/>
              <a:t>1. </a:t>
            </a:r>
            <a:r>
              <a:rPr lang="en-US" sz="1200" b="1" dirty="0"/>
              <a:t>Increase in rice production </a:t>
            </a:r>
          </a:p>
          <a:p>
            <a:endParaRPr lang="en-US" sz="1200" b="1" dirty="0"/>
          </a:p>
          <a:p>
            <a:r>
              <a:rPr lang="en-US" sz="1200" b="1" dirty="0"/>
              <a:t>2.Encourage and improve the production of other food crops to ensure household food security</a:t>
            </a:r>
          </a:p>
          <a:p>
            <a:endParaRPr lang="en-US" sz="1200" b="1" dirty="0"/>
          </a:p>
          <a:p>
            <a:r>
              <a:rPr lang="en-US" sz="1200" b="1" dirty="0"/>
              <a:t>3. Increase the production and export of diversified cash crops</a:t>
            </a:r>
          </a:p>
          <a:p>
            <a:endParaRPr lang="en-US" sz="1200" b="1" dirty="0"/>
          </a:p>
          <a:p>
            <a:r>
              <a:rPr lang="en-US" sz="1200" b="1" dirty="0"/>
              <a:t>4. Encourage poultry and small ruminants production </a:t>
            </a:r>
          </a:p>
          <a:p>
            <a:endParaRPr lang="en-GB" sz="1400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27448" y="2780928"/>
            <a:ext cx="1728192" cy="4320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83832" y="1834137"/>
            <a:ext cx="216024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Improving productivity and Sustainable Management of Fisheries and Marine </a:t>
            </a:r>
            <a:r>
              <a:rPr lang="en-US" sz="1600" b="1" dirty="0" smtClean="0">
                <a:solidFill>
                  <a:schemeClr val="accent1"/>
                </a:solidFill>
              </a:rPr>
              <a:t>Sector</a:t>
            </a:r>
          </a:p>
          <a:p>
            <a:endParaRPr lang="en-US" sz="500" dirty="0" smtClean="0"/>
          </a:p>
          <a:p>
            <a:endParaRPr lang="en-US" sz="500" dirty="0"/>
          </a:p>
          <a:p>
            <a:r>
              <a:rPr lang="en-US" sz="1400" b="1" dirty="0" smtClean="0">
                <a:solidFill>
                  <a:schemeClr val="accent1"/>
                </a:solidFill>
              </a:rPr>
              <a:t>Target</a:t>
            </a:r>
          </a:p>
          <a:p>
            <a:endParaRPr lang="en-US" sz="1400" b="1" dirty="0">
              <a:solidFill>
                <a:schemeClr val="accent1"/>
              </a:solidFill>
            </a:endParaRPr>
          </a:p>
          <a:p>
            <a:r>
              <a:rPr lang="en-US" sz="1200" b="1" dirty="0" smtClean="0"/>
              <a:t>1. By </a:t>
            </a:r>
            <a:r>
              <a:rPr lang="en-US" sz="1200" b="1" dirty="0"/>
              <a:t>2023, the fisheries sector generates at least US$15-20 million in government revenue and contributes at least 16 percent to the country’s </a:t>
            </a:r>
            <a:r>
              <a:rPr lang="en-US" sz="1200" b="1" dirty="0" smtClean="0"/>
              <a:t>GDP;</a:t>
            </a:r>
          </a:p>
          <a:p>
            <a:r>
              <a:rPr lang="en-US" sz="1200" b="1" dirty="0" smtClean="0"/>
              <a:t> </a:t>
            </a:r>
            <a:endParaRPr lang="en-US" sz="1200" b="1" dirty="0"/>
          </a:p>
          <a:p>
            <a:r>
              <a:rPr lang="en-US" sz="1200" b="1" dirty="0" smtClean="0"/>
              <a:t>2. By </a:t>
            </a:r>
            <a:r>
              <a:rPr lang="en-US" sz="1200" b="1" dirty="0"/>
              <a:t>2023, sustainably manage and protect marine and coastal </a:t>
            </a:r>
            <a:r>
              <a:rPr lang="en-US" sz="1200" b="1" dirty="0" smtClean="0"/>
              <a:t>ecosystems;</a:t>
            </a:r>
            <a:endParaRPr lang="en-US" sz="1200" b="1" dirty="0"/>
          </a:p>
          <a:p>
            <a:endParaRPr lang="en-US" sz="1200" b="1" dirty="0" smtClean="0"/>
          </a:p>
          <a:p>
            <a:r>
              <a:rPr lang="en-US" sz="1200" b="1" dirty="0" smtClean="0"/>
              <a:t>3. By </a:t>
            </a:r>
            <a:r>
              <a:rPr lang="en-US" sz="1200" b="1" dirty="0"/>
              <a:t>2020, effectively regulate harvesting and end overfishing, illegal, unreported and unregulated fishing</a:t>
            </a:r>
            <a:endParaRPr lang="en-GB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960096" y="3972798"/>
            <a:ext cx="1800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</a:rPr>
              <a:t>Key Policy Targets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1</a:t>
            </a:r>
            <a:r>
              <a:rPr lang="en-US" sz="1200" b="1" dirty="0"/>
              <a:t>. </a:t>
            </a:r>
            <a:r>
              <a:rPr lang="en-US" sz="1200" b="1" dirty="0" smtClean="0"/>
              <a:t>Understate </a:t>
            </a:r>
            <a:r>
              <a:rPr lang="en-US" sz="1200" b="1" dirty="0"/>
              <a:t>fish stock assessment </a:t>
            </a:r>
            <a:r>
              <a:rPr lang="en-US" sz="1200" b="1" dirty="0" smtClean="0"/>
              <a:t>surveys;</a:t>
            </a:r>
            <a:endParaRPr lang="en-US" sz="1200" b="1" dirty="0"/>
          </a:p>
          <a:p>
            <a:endParaRPr lang="en-US" sz="1200" b="1" dirty="0" smtClean="0"/>
          </a:p>
          <a:p>
            <a:r>
              <a:rPr lang="en-US" sz="1200" b="1" dirty="0" smtClean="0"/>
              <a:t>2. Secure </a:t>
            </a:r>
            <a:r>
              <a:rPr lang="en-US" sz="1200" b="1" dirty="0"/>
              <a:t>the European Union Export Market Certification for fish exports;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3. Construct </a:t>
            </a:r>
            <a:r>
              <a:rPr lang="en-US" sz="1200" b="1" dirty="0"/>
              <a:t>fish </a:t>
            </a:r>
            <a:r>
              <a:rPr lang="en-US" sz="1200" b="1" dirty="0" smtClean="0"/>
              <a:t>harbor </a:t>
            </a:r>
            <a:r>
              <a:rPr lang="en-US" sz="1200" b="1" dirty="0"/>
              <a:t>complexes in the country.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231904" y="3356992"/>
            <a:ext cx="1800200" cy="7200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652226" y="1802847"/>
            <a:ext cx="151216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1"/>
                </a:solidFill>
              </a:rPr>
              <a:t>Revitalising the Tourism </a:t>
            </a:r>
            <a:r>
              <a:rPr lang="en-GB" sz="1600" b="1" dirty="0" smtClean="0">
                <a:solidFill>
                  <a:schemeClr val="accent1"/>
                </a:solidFill>
              </a:rPr>
              <a:t>Sector</a:t>
            </a:r>
          </a:p>
          <a:p>
            <a:endParaRPr lang="en-GB" sz="1200" b="1" dirty="0" smtClean="0"/>
          </a:p>
          <a:p>
            <a:r>
              <a:rPr lang="en-GB" sz="1400" b="1" dirty="0">
                <a:solidFill>
                  <a:schemeClr val="accent1"/>
                </a:solidFill>
              </a:rPr>
              <a:t>Target </a:t>
            </a:r>
          </a:p>
          <a:p>
            <a:pPr lvl="0"/>
            <a:r>
              <a:rPr lang="en-US" sz="1200" b="1" dirty="0" smtClean="0"/>
              <a:t>1. </a:t>
            </a:r>
            <a:r>
              <a:rPr lang="en-GB" sz="1200" b="1" dirty="0" smtClean="0"/>
              <a:t>Increase </a:t>
            </a:r>
            <a:r>
              <a:rPr lang="en-GB" sz="1200" b="1" dirty="0"/>
              <a:t>skill capacity in the hospitality industry by a </a:t>
            </a:r>
            <a:r>
              <a:rPr lang="en-GB" sz="1200" b="1" dirty="0" smtClean="0"/>
              <a:t>quarter; </a:t>
            </a:r>
          </a:p>
          <a:p>
            <a:pPr lvl="0"/>
            <a:endParaRPr lang="en-GB" sz="1200" b="1" dirty="0"/>
          </a:p>
          <a:p>
            <a:pPr lvl="0"/>
            <a:r>
              <a:rPr lang="en-GB" sz="1200" b="1" dirty="0" smtClean="0"/>
              <a:t>2. Annual </a:t>
            </a:r>
            <a:r>
              <a:rPr lang="en-GB" sz="1200" b="1" dirty="0"/>
              <a:t>revenue from tourism drastically increased; </a:t>
            </a:r>
          </a:p>
          <a:p>
            <a:pPr lvl="0"/>
            <a:endParaRPr lang="en-GB" sz="1200" b="1" dirty="0" smtClean="0"/>
          </a:p>
          <a:p>
            <a:pPr lvl="0"/>
            <a:r>
              <a:rPr lang="en-GB" sz="1200" b="1" dirty="0" smtClean="0"/>
              <a:t>3. Contribution </a:t>
            </a:r>
            <a:r>
              <a:rPr lang="en-GB" sz="1200" b="1" dirty="0"/>
              <a:t>of tourism to GDP in real terms is increased by at least 100 percent.</a:t>
            </a:r>
          </a:p>
          <a:p>
            <a:endParaRPr lang="en-GB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272464" y="2540571"/>
            <a:ext cx="158417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b="1" dirty="0" smtClean="0"/>
          </a:p>
          <a:p>
            <a:r>
              <a:rPr lang="en-GB" sz="1400" b="1" dirty="0">
                <a:solidFill>
                  <a:schemeClr val="accent1"/>
                </a:solidFill>
              </a:rPr>
              <a:t>Policy </a:t>
            </a:r>
            <a:r>
              <a:rPr lang="en-GB" sz="1400" b="1" dirty="0" smtClean="0">
                <a:solidFill>
                  <a:schemeClr val="accent1"/>
                </a:solidFill>
              </a:rPr>
              <a:t>Actions</a:t>
            </a:r>
          </a:p>
          <a:p>
            <a:endParaRPr lang="en-GB" sz="1400" b="1" dirty="0">
              <a:solidFill>
                <a:schemeClr val="accent1"/>
              </a:solidFill>
            </a:endParaRPr>
          </a:p>
          <a:p>
            <a:r>
              <a:rPr lang="en-US" sz="1200" b="1" dirty="0" smtClean="0"/>
              <a:t>1. Improve </a:t>
            </a:r>
            <a:r>
              <a:rPr lang="en-US" sz="1200" b="1" dirty="0"/>
              <a:t>the policy and legal environment on tourism;</a:t>
            </a:r>
          </a:p>
          <a:p>
            <a:endParaRPr lang="en-US" sz="1200" b="1" dirty="0"/>
          </a:p>
          <a:p>
            <a:r>
              <a:rPr lang="en-US" sz="1200" b="1" dirty="0"/>
              <a:t>2. Improve the international image of Sierra Leone and diversify  marketing of the country;</a:t>
            </a:r>
          </a:p>
          <a:p>
            <a:endParaRPr lang="en-US" sz="1200" b="1" dirty="0"/>
          </a:p>
          <a:p>
            <a:r>
              <a:rPr lang="en-US" sz="1200" b="1" dirty="0"/>
              <a:t>3. Promote competition in the sector;</a:t>
            </a:r>
          </a:p>
          <a:p>
            <a:endParaRPr lang="en-US" sz="1200" b="1" dirty="0"/>
          </a:p>
          <a:p>
            <a:r>
              <a:rPr lang="en-US" sz="1200" b="1" dirty="0"/>
              <a:t>4. Designate and develop tourist attraction areas </a:t>
            </a:r>
          </a:p>
          <a:p>
            <a:endParaRPr lang="en-GB" sz="1200" b="1" dirty="0"/>
          </a:p>
          <a:p>
            <a:endParaRPr lang="en-GB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0092444" y="2048613"/>
            <a:ext cx="686508" cy="71611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Image result for tracto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1663720"/>
            <a:ext cx="1320800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Image result for fishing boat in sierra leon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840" y="2035195"/>
            <a:ext cx="1549400" cy="805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2264" y="882460"/>
            <a:ext cx="1347333" cy="8839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7364" y="203470"/>
            <a:ext cx="1341236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6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Cluster </a:t>
            </a:r>
            <a:r>
              <a:rPr lang="en-US" sz="2800" dirty="0" smtClean="0"/>
              <a:t>Two: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Diversifying the Economy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B050"/>
                </a:solidFill>
              </a:rPr>
              <a:t>Medium-Term National Development Plan (2019-2023)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61CE-D9A6-4E5B-BB85-50115038439D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21962" y="1268760"/>
            <a:ext cx="21602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Manufacturing and Services </a:t>
            </a:r>
          </a:p>
          <a:p>
            <a:endParaRPr lang="en-GB" b="1" dirty="0">
              <a:solidFill>
                <a:schemeClr val="accent1"/>
              </a:solidFill>
            </a:endParaRPr>
          </a:p>
          <a:p>
            <a:r>
              <a:rPr lang="en-GB" b="1" dirty="0" smtClean="0">
                <a:solidFill>
                  <a:srgbClr val="7030A0"/>
                </a:solidFill>
              </a:rPr>
              <a:t>Targets</a:t>
            </a:r>
          </a:p>
          <a:p>
            <a:endParaRPr lang="en-GB" b="1" dirty="0">
              <a:solidFill>
                <a:schemeClr val="accent1"/>
              </a:solidFill>
            </a:endParaRPr>
          </a:p>
          <a:p>
            <a:pPr lvl="0" algn="just">
              <a:spcAft>
                <a:spcPts val="0"/>
              </a:spcAft>
            </a:pPr>
            <a:r>
              <a:rPr lang="en-GB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Improvement </a:t>
            </a:r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“Ease of Doing Business Ranking” to at least the levels of </a:t>
            </a:r>
            <a:r>
              <a:rPr lang="en-GB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2016;</a:t>
            </a:r>
            <a:endParaRPr lang="en-GB" sz="1200" b="1" dirty="0"/>
          </a:p>
          <a:p>
            <a:pPr lvl="0" algn="just">
              <a:spcAft>
                <a:spcPts val="0"/>
              </a:spcAft>
            </a:pPr>
            <a:endParaRPr lang="en-GB" sz="12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en-GB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Contribution </a:t>
            </a:r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manufacturing to GDP increased from 2 percent in 2017 to at least 5 percent; </a:t>
            </a:r>
            <a:endParaRPr lang="en-GB" sz="12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en-GB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en-GB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Contribution </a:t>
            </a:r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services to GDP increased from 36 percent in 2017 to 45 </a:t>
            </a:r>
            <a:r>
              <a:rPr lang="en-GB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percent</a:t>
            </a:r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GB" sz="12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en-GB" sz="1200" b="1" dirty="0"/>
          </a:p>
          <a:p>
            <a:r>
              <a:rPr lang="en-GB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Wastage </a:t>
            </a:r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local produced minimised by 20% of </a:t>
            </a:r>
            <a:r>
              <a:rPr lang="en-GB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current.</a:t>
            </a:r>
            <a:endParaRPr lang="en-GB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5964" y="2492896"/>
            <a:ext cx="20882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dirty="0">
                <a:solidFill>
                  <a:srgbClr val="7030A0"/>
                </a:solidFill>
              </a:rPr>
              <a:t>Policy Actions</a:t>
            </a:r>
          </a:p>
          <a:p>
            <a:pPr lvl="0"/>
            <a:endParaRPr lang="en-GB" sz="12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GB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Improve </a:t>
            </a:r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infrastructure and competitiveness for attraction of visitors</a:t>
            </a:r>
            <a:r>
              <a:rPr lang="en-GB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lvl="0"/>
            <a:endParaRPr lang="en-GB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GB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Promote </a:t>
            </a:r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intermediation and financial inclusion within a stable financial system</a:t>
            </a:r>
            <a:r>
              <a:rPr lang="en-GB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lvl="0"/>
            <a:endParaRPr lang="en-GB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GB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Restore </a:t>
            </a:r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safeguard macroeconomic stability through the implementation of prudent fiscal policies</a:t>
            </a:r>
            <a:r>
              <a:rPr lang="en-GB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lvl="0"/>
            <a:endParaRPr lang="en-GB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GB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 the business regulatory </a:t>
            </a:r>
            <a:r>
              <a:rPr lang="en-GB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environment.</a:t>
            </a:r>
            <a:endParaRPr lang="en-GB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919536" y="2282468"/>
            <a:ext cx="1728192" cy="4264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79976" y="1067251"/>
            <a:ext cx="24622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Improving the Management of Oil and Gas </a:t>
            </a:r>
            <a:r>
              <a:rPr lang="en-US" b="1" dirty="0" smtClean="0">
                <a:solidFill>
                  <a:schemeClr val="accent1"/>
                </a:solidFill>
              </a:rPr>
              <a:t>Exploration/Production</a:t>
            </a:r>
          </a:p>
          <a:p>
            <a:endParaRPr lang="en-US" b="1" dirty="0" smtClean="0">
              <a:solidFill>
                <a:srgbClr val="7030A0"/>
              </a:solidFill>
            </a:endParaRPr>
          </a:p>
          <a:p>
            <a:r>
              <a:rPr lang="en-US" b="1" dirty="0" smtClean="0">
                <a:solidFill>
                  <a:srgbClr val="7030A0"/>
                </a:solidFill>
              </a:rPr>
              <a:t>Targets </a:t>
            </a:r>
          </a:p>
          <a:p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least two off-shore discoveries made in the oil and gas sector with </a:t>
            </a:r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operationalisation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plans </a:t>
            </a:r>
            <a:r>
              <a:rPr lang="en-US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completed;</a:t>
            </a:r>
            <a:endParaRPr lang="en-US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Establish 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petroleum commission</a:t>
            </a:r>
          </a:p>
          <a:p>
            <a:endParaRPr lang="en-US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68054" y="2636912"/>
            <a:ext cx="2088232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Policy </a:t>
            </a:r>
            <a:r>
              <a:rPr lang="en-GB" b="1" dirty="0" smtClean="0">
                <a:solidFill>
                  <a:srgbClr val="7030A0"/>
                </a:solidFill>
              </a:rPr>
              <a:t>Actions</a:t>
            </a:r>
          </a:p>
          <a:p>
            <a:endParaRPr lang="en-GB" sz="500" b="1" dirty="0">
              <a:solidFill>
                <a:srgbClr val="7030A0"/>
              </a:solidFill>
            </a:endParaRPr>
          </a:p>
          <a:p>
            <a:r>
              <a:rPr lang="en-GB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Ensure 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attraction and retention of oil and gas corporations by undertaking aggressive marketing campaigns </a:t>
            </a:r>
          </a:p>
          <a:p>
            <a:endParaRPr lang="en-US" sz="12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Activate 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expansion of the frontiers of oil and gas exploration activities by facilitating the incorporation of onshore exploration activities into the country’s exploration space</a:t>
            </a:r>
          </a:p>
          <a:p>
            <a:endParaRPr lang="en-US" sz="12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Update 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Petroleum Exploration and Production Act 2011 to cover onshore activities;</a:t>
            </a:r>
          </a:p>
          <a:p>
            <a:endParaRPr lang="en-GB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600056" y="2564904"/>
            <a:ext cx="2010544" cy="25957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00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5055</TotalTime>
  <Words>4323</Words>
  <Application>Microsoft Office PowerPoint</Application>
  <PresentationFormat>Custom</PresentationFormat>
  <Paragraphs>813</Paragraphs>
  <Slides>25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Microsoft PowerPoint Presentation</vt:lpstr>
      <vt:lpstr>Sierra Leone Medium Term National Development Plan (2019-2023) </vt:lpstr>
      <vt:lpstr>PowerPoint Presentation</vt:lpstr>
      <vt:lpstr>Vision, Goals &amp; Outcomes</vt:lpstr>
      <vt:lpstr>Cluster One: Human Capital Development</vt:lpstr>
      <vt:lpstr>Cluster One: Human Capital Development</vt:lpstr>
      <vt:lpstr>Cluster One: Human Capital Development</vt:lpstr>
      <vt:lpstr>Cluster One: Human Capital Development</vt:lpstr>
      <vt:lpstr>Cluster Two: Diversifying the Economy</vt:lpstr>
      <vt:lpstr>Cluster Two: Diversifying the Economy</vt:lpstr>
      <vt:lpstr>Cluster Two: Diversifying the Economy</vt:lpstr>
      <vt:lpstr>Cluster Three: Infrastructure &amp; Economic Competitiveness</vt:lpstr>
      <vt:lpstr>Cluster Three: Infrastructure &amp; Economic Competitiveness</vt:lpstr>
      <vt:lpstr>Cluster Three: Infrastructure &amp; Economic Competitiveness</vt:lpstr>
      <vt:lpstr>Cluster Three: Infrastructure &amp; Economic Competitiveness</vt:lpstr>
      <vt:lpstr>Cluster Four: Governance and Accountability for Results</vt:lpstr>
      <vt:lpstr>Cluster Four: Governance and Accountability for Results</vt:lpstr>
      <vt:lpstr>Cluster Four: Governance and Accountability for Results</vt:lpstr>
      <vt:lpstr>Cluster Four: Governance and Accountability for Results</vt:lpstr>
      <vt:lpstr>Cluster Four: Governance and Accountability for Results</vt:lpstr>
      <vt:lpstr>Cluster Five: Empowering Women, Children Adolescents &amp;  Persons with Disabilities</vt:lpstr>
      <vt:lpstr>Cluster Five: Empowering Women, Children Adolescents &amp;  Persons with Disabilities</vt:lpstr>
      <vt:lpstr>Cluster Six: Youth, Empowerment, Sports &amp; Migration</vt:lpstr>
      <vt:lpstr>Cluster Six: Youth Empowerment, Sports &amp; Migration</vt:lpstr>
      <vt:lpstr>Cluster Seven: Addressing Vulnerabilities &amp; Building Resilience</vt:lpstr>
      <vt:lpstr>Cluster Seven: Addressing Vulnerabilities &amp; Building Resilience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on plan preparation</dc:title>
  <dc:creator>Eugene Sawyerr</dc:creator>
  <cp:lastModifiedBy>Kumba Musa</cp:lastModifiedBy>
  <cp:revision>232</cp:revision>
  <dcterms:created xsi:type="dcterms:W3CDTF">2018-11-28T12:27:00Z</dcterms:created>
  <dcterms:modified xsi:type="dcterms:W3CDTF">2019-07-05T12:26:45Z</dcterms:modified>
</cp:coreProperties>
</file>