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8" r:id="rId3"/>
    <p:sldId id="287" r:id="rId4"/>
    <p:sldId id="260" r:id="rId5"/>
    <p:sldId id="261" r:id="rId6"/>
    <p:sldId id="278" r:id="rId7"/>
    <p:sldId id="259" r:id="rId8"/>
    <p:sldId id="285" r:id="rId9"/>
    <p:sldId id="286" r:id="rId10"/>
    <p:sldId id="270" r:id="rId11"/>
    <p:sldId id="276" r:id="rId12"/>
    <p:sldId id="279" r:id="rId13"/>
    <p:sldId id="283" r:id="rId14"/>
    <p:sldId id="262" r:id="rId15"/>
    <p:sldId id="272" r:id="rId16"/>
    <p:sldId id="263" r:id="rId17"/>
    <p:sldId id="281" r:id="rId18"/>
    <p:sldId id="284" r:id="rId19"/>
    <p:sldId id="265" r:id="rId20"/>
    <p:sldId id="269" r:id="rId21"/>
    <p:sldId id="277" r:id="rId22"/>
    <p:sldId id="266" r:id="rId23"/>
    <p:sldId id="274" r:id="rId24"/>
    <p:sldId id="275" r:id="rId25"/>
    <p:sldId id="26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1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2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4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2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4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5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6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211" y="2471351"/>
            <a:ext cx="10572000" cy="733167"/>
          </a:xfrm>
        </p:spPr>
        <p:txBody>
          <a:bodyPr>
            <a:noAutofit/>
          </a:bodyPr>
          <a:lstStyle/>
          <a:p>
            <a:r>
              <a:rPr lang="it-IT" sz="1800" b="1" cap="all" dirty="0">
                <a:latin typeface="Times New Roman" pitchFamily="18" charset="0"/>
                <a:cs typeface="Times New Roman" pitchFamily="18" charset="0"/>
              </a:rPr>
              <a:t>Shkolla e mesme Jopublike “IBRAHIM KODRA”,  Durrës</a:t>
            </a:r>
            <a:br>
              <a:rPr lang="it-IT" sz="1800" b="1" dirty="0">
                <a:latin typeface="Times New Roman" pitchFamily="18" charset="0"/>
                <a:cs typeface="Times New Roman" pitchFamily="18" charset="0"/>
              </a:rPr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5005"/>
            <a:ext cx="9144000" cy="2382795"/>
          </a:xfrm>
        </p:spPr>
        <p:txBody>
          <a:bodyPr/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PROJEKT</a:t>
            </a:r>
          </a:p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Tema: Gjergj Kastrioti Skënderbeu.</a:t>
            </a:r>
            <a:endParaRPr lang="en-US" dirty="0"/>
          </a:p>
        </p:txBody>
      </p:sp>
      <p:pic>
        <p:nvPicPr>
          <p:cNvPr id="4" name="Picture 3" descr="C:\Documents and Settings\Eneda\Desktop\Logo shkolles\logo ibrhim kodr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2" y="1150762"/>
            <a:ext cx="1784252" cy="134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Rezultate imazhesh pÃ«r flamuri i skenderbe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76525" cy="170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25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Rrethimet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Krujës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3" y="1399323"/>
            <a:ext cx="5976729" cy="39015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Rrethimit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korrik-tetor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1450).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osmaneprej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drejtohej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ushtarake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pjesë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0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kështjellën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Krujës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vendosi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luftëtarë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vullnetarë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lnSpc>
                <a:spcPct val="10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Gjergj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Arianitit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vepronin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përgjatë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Rrugës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Egnatia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lnSpc>
                <a:spcPct val="100000"/>
              </a:lnSpc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luftëtarë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qëndronin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rrethinat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Krujës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sulmonin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ndërprerë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0BB26-ED27-4E42-9402-975883D6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72" y="1399323"/>
            <a:ext cx="5181600" cy="47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1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Rrethimi i dytë i Krujës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1466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Mehmeti 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Barletit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shumta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fuqishme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sulmonte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ushtrinë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Mehmetit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linte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asnje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çast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Lëshohej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pushim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përrua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zbret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shirave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mëdha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përmbyt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rrëmben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Mehmeti 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urdhëroi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ndërtimin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kështjellës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(Elbasan- vend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kështjellë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pikëmbështetja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vazhdimin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drejtuar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Ballaban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pasha.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1466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sulltani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pjesën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tjetër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largohet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45C3-6688-49AD-A1C4-5CEDC25C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8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</a:t>
            </a:r>
            <a:r>
              <a:rPr lang="en-US" dirty="0" err="1"/>
              <a:t>Rrethimi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tretë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Krujës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F7EA-B6FD-4ABE-8BB9-41A2F319A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1467 sultan Mehmeti 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mbërriti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Shqipëri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fuqinë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ushtarake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perandorisë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ashpër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zhvillua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Buzurshek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asnjëra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palët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Taktika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ndjekur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osmanët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rrethimin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Durrësin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Shkodrën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mundi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merrte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Krujën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tretën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here. </a:t>
            </a:r>
          </a:p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historianit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Idriz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Bitlisit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Shqiptarët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natyra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guximtarë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vejë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qëndresë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rrëmbyer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patundshëm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Shigjetat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vuajtjeve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fatkeqësive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kraharorët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hapur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vënë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kurrë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përpara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armikut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mburojën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dobësisë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përuljes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</a:p>
        </p:txBody>
      </p:sp>
    </p:spTree>
    <p:extLst>
      <p:ext uri="{BB962C8B-B14F-4D97-AF65-F5344CB8AC3E}">
        <p14:creationId xmlns:p14="http://schemas.microsoft.com/office/powerpoint/2010/main" val="205693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     Karakteristikat e shtetit të Skënderbeut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0461" cy="4351338"/>
          </a:xfrm>
        </p:spPr>
        <p:txBody>
          <a:bodyPr/>
          <a:lstStyle/>
          <a:p>
            <a:r>
              <a:rPr lang="de-DE" b="1" dirty="0">
                <a:latin typeface="Times New Roman" pitchFamily="18" charset="0"/>
                <a:cs typeface="Times New Roman" pitchFamily="18" charset="0"/>
              </a:rPr>
              <a:t>Territori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 Në veri nga Malësia e Dukagjinit deri ne jug  në lumenjtë Devoll dhe Seman, nga brigjet e Adriatikut në perëndim, deri në luginën e Drinit të Zi në lindje.</a:t>
            </a:r>
          </a:p>
          <a:p>
            <a:r>
              <a:rPr lang="de-DE" b="1" dirty="0">
                <a:latin typeface="Times New Roman" pitchFamily="18" charset="0"/>
                <a:cs typeface="Times New Roman" pitchFamily="18" charset="0"/>
              </a:rPr>
              <a:t>Organizimi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  Ishte monarki feudale e trashëgueshme. Skënderbeu ishte monark  dhe mbante titullin ´´zot i Shqipërisë´´.</a:t>
            </a:r>
          </a:p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Organet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qendrore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drejtuese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vendimmarrëse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këshillimore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ushtarake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shtetit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shqiptar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ishin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Kryetari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Shtetit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Kuvendi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Fisnikëve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Këshilli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Lartë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Këshilli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Luftës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3" y="708454"/>
            <a:ext cx="10866783" cy="565258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Kryetari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Gjergj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Kastrioti-Skënderbeu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qëndronte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shtetërore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feudal.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Skënderbeu si monark kishte </a:t>
            </a:r>
            <a:r>
              <a:rPr lang="de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kompetenca civile, ushtarake dhe gjyqësore</a:t>
            </a: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Nxirrte dekrete për caktimin e taksave;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Të drejtën të shpërndante zotërime tokësore;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varësi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aparatin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gjyqësore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Kryekomandant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shteteror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vepronte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lira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shqiptare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flamurin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2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</a:t>
            </a:r>
            <a:r>
              <a:rPr lang="en-US" b="1" dirty="0" err="1"/>
              <a:t>Funksionet</a:t>
            </a:r>
            <a:r>
              <a:rPr lang="en-US" b="1" dirty="0"/>
              <a:t> e </a:t>
            </a:r>
            <a:r>
              <a:rPr lang="en-US" b="1" dirty="0" err="1"/>
              <a:t>organeve</a:t>
            </a:r>
            <a:r>
              <a:rPr lang="en-US" b="1" dirty="0"/>
              <a:t> </a:t>
            </a:r>
            <a:r>
              <a:rPr lang="en-US" b="1" dirty="0" err="1"/>
              <a:t>qendrore</a:t>
            </a:r>
            <a:r>
              <a:rPr lang="en-US" b="1" dirty="0"/>
              <a:t> </a:t>
            </a:r>
          </a:p>
        </p:txBody>
      </p:sp>
      <p:pic>
        <p:nvPicPr>
          <p:cNvPr id="4" name="Content Placeholder 3" descr="Kuvendi_Lezh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661" y="1681641"/>
            <a:ext cx="5801139" cy="2989213"/>
          </a:xfrm>
        </p:spPr>
      </p:pic>
      <p:sp>
        <p:nvSpPr>
          <p:cNvPr id="5" name="Rectangle 4"/>
          <p:cNvSpPr/>
          <p:nvPr/>
        </p:nvSpPr>
        <p:spPr>
          <a:xfrm>
            <a:off x="627152" y="1556283"/>
            <a:ext cx="47532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Kuvendi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Fisnikëve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vendimmarrës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mblidhej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çështje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bënin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kryesisht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pjesëmarrjen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nënshkrimin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traktateve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paqes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Këshilli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mblidhej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kryesisht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aksioneve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luftarake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ndihmuar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265" y="4670854"/>
            <a:ext cx="10897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Këshilli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Lartë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përhershëm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këshillimor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pranë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kryetarit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shprehte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fisnikëve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shqiptarë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Anëtarët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bashkëpuntorët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ngushtë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Engjëlli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Tanush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03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Marrëdhëniet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ndërkombëtare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kohën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Gjergj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Kastriotit-Skënderbeut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9433"/>
            <a:ext cx="10515600" cy="4107530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Lidhja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Papatin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Raguzën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Milanon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Hungarinë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Vogël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osmanët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përpjekur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organizonte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kryqëzatë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Arbëri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kurorëzonte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arbëroreve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kryekomandant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kryqëzatës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Marrëdhëniet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Venedikun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lëkundura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Ndihma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10BF-37D0-4161-8622-9E3648A8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84313"/>
            <a:ext cx="5157787" cy="583096"/>
          </a:xfrm>
        </p:spPr>
        <p:txBody>
          <a:bodyPr>
            <a:normAutofit/>
          </a:bodyPr>
          <a:lstStyle/>
          <a:p>
            <a:r>
              <a:rPr lang="en-US" dirty="0"/>
              <a:t>      Papa </a:t>
            </a:r>
            <a:r>
              <a:rPr lang="en-US" dirty="0" err="1"/>
              <a:t>Piu</a:t>
            </a:r>
            <a:r>
              <a:rPr lang="en-US" dirty="0"/>
              <a:t> II (1405-1464)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32AE66-C29D-4C49-A22E-A913763380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431235"/>
            <a:ext cx="4755097" cy="475842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DFC7B-12EF-40FF-8C54-6A1A224FD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84313"/>
            <a:ext cx="5183188" cy="583096"/>
          </a:xfrm>
        </p:spPr>
        <p:txBody>
          <a:bodyPr>
            <a:normAutofit/>
          </a:bodyPr>
          <a:lstStyle/>
          <a:p>
            <a:r>
              <a:rPr lang="en-US" dirty="0"/>
              <a:t>        </a:t>
            </a:r>
            <a:r>
              <a:rPr lang="en-US" dirty="0" err="1"/>
              <a:t>Janosh</a:t>
            </a:r>
            <a:r>
              <a:rPr lang="en-US" dirty="0"/>
              <a:t> </a:t>
            </a:r>
            <a:r>
              <a:rPr lang="en-US" dirty="0" err="1"/>
              <a:t>Huniadi</a:t>
            </a:r>
            <a:r>
              <a:rPr lang="en-US" dirty="0"/>
              <a:t> (1406-1456)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929804-226F-4961-BB78-96936ABE12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8035" y="1431235"/>
            <a:ext cx="5047353" cy="4758427"/>
          </a:xfrm>
        </p:spPr>
      </p:pic>
    </p:spTree>
    <p:extLst>
      <p:ext uri="{BB962C8B-B14F-4D97-AF65-F5344CB8AC3E}">
        <p14:creationId xmlns:p14="http://schemas.microsoft.com/office/powerpoint/2010/main" val="367726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                               Flamuri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3861" y="1655805"/>
            <a:ext cx="7629939" cy="4521158"/>
          </a:xfrm>
        </p:spPr>
        <p:txBody>
          <a:bodyPr/>
          <a:lstStyle/>
          <a:p>
            <a:r>
              <a:rPr lang="de-DE" dirty="0"/>
              <a:t>Emblema e familjes së Kastriotëve ishte një shqiponjë dykrenare me një yll me gjashtë cepa në mes të krerëve.</a:t>
            </a:r>
            <a:endParaRPr lang="en-US" dirty="0"/>
          </a:p>
          <a:p>
            <a:r>
              <a:rPr lang="de-DE" dirty="0"/>
              <a:t>Sipas Aleks Budës shqiponja me dy krerë është ndikim nga Bizanti ndërsa  Kristo Frashëri e lidh me traditën popullore.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148BA-48E8-4A4E-84DB-A1F36597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5805"/>
            <a:ext cx="2849216" cy="4002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Përkrenarja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87" y="2173356"/>
            <a:ext cx="6251713" cy="386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Përkrenarja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dhisë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huazuar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legjendat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Aleksandrit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metal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bardhë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ar.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E4779-0456-45F8-8856-CFF50A6A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2808"/>
            <a:ext cx="3932583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       </a:t>
            </a:r>
            <a:r>
              <a:rPr lang="en-US" b="1" dirty="0" err="1"/>
              <a:t>Jeta</a:t>
            </a:r>
            <a:r>
              <a:rPr lang="en-US" b="1" dirty="0"/>
              <a:t> e </a:t>
            </a:r>
            <a:r>
              <a:rPr lang="en-US" b="1" dirty="0" err="1"/>
              <a:t>Gjergj</a:t>
            </a:r>
            <a:r>
              <a:rPr lang="en-US" b="1" dirty="0"/>
              <a:t> </a:t>
            </a:r>
            <a:r>
              <a:rPr lang="en-US" b="1" dirty="0" err="1"/>
              <a:t>Kastriotit</a:t>
            </a:r>
            <a:r>
              <a:rPr lang="en-US" b="1" dirty="0"/>
              <a:t> </a:t>
            </a:r>
            <a:r>
              <a:rPr lang="en-US" b="1" dirty="0" err="1"/>
              <a:t>Skënderbeut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516FCB-A8E3-4DF5-96FE-4F76B286E3E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684104" y="1960149"/>
            <a:ext cx="7669696" cy="42168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Gjergj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1405.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vogël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Gjonit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Vojsavës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vjecare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dërgua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oborrin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sulltanit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Edrene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Ai mori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1420-1430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mbajti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1443,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300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luftëtarë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braktisi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kthye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vendlindje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1443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ngriti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flamurin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fitores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shpalli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clirimin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sundimi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Osman.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B9B317-ED0D-4CA0-A09B-8D5AFAC7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65" y="1960149"/>
            <a:ext cx="2996674" cy="32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8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zyrtare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5049"/>
            <a:ext cx="7570977" cy="4300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Vula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Sigilla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Majus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zbulua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1961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dorëshkrimet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shkencëtarit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sllovak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Pavel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Jozef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Safariku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rrethore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diametër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41 mm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perimetër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afro 125 mm. </a:t>
            </a:r>
          </a:p>
          <a:p>
            <a:pPr marL="0" indent="0" algn="just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qendër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shqiponjën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dykrenore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yllin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gjashtë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vendosur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ndërmjet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krerëve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shkronja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mëdha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GEORGIVS CASTRIOTIVS SCENDARBIC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krerët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shqiponjës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krahët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inicialet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fjalëve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Dominus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Albaniae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tregonjnë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(Dominus)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(Albania),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ushtronte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pushtetin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AutoShape 2" descr="Rezultate imazhesh pÃ«r vulat e skenderbe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Rezultate imazhesh pÃ«r vulat e skenderbe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Rezultate imazhesh pÃ«r vulat e skenderbe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FCC6B-D8ED-49D2-91FC-0D675F5C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4" y="1655049"/>
            <a:ext cx="2673626" cy="1822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EC7B6-CFBB-4023-BB7D-048EA9D5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174" y="3477169"/>
            <a:ext cx="267362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06" y="457200"/>
            <a:ext cx="5148648" cy="6219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vogël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930" y="1614616"/>
            <a:ext cx="10976740" cy="425437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Skënderbeu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vulën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vogël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quajtur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sekrete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Vula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vogël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Skënderbeut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skalitur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çmuar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unazës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personale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Ajo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kishte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tetëkëndëshe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përmasa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maksimale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mm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gjatësi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mm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gjerësi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Simbolet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marrë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mitologjia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lashtë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pellazgjike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vulës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vogël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skalitur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mitologjisë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pellazgjike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mbretëresha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Zeusi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Dodonës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shndërruar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mjellmë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Armët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949450"/>
            <a:ext cx="4848225" cy="36091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historianëve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përdorur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dhuruar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Krishtlindjet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1466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85.5 cm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5.7 cm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peshon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 kg.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121 cm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peshon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 kg.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gjendet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përkrenaren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muzeun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6" t="1156" r="27484" b="-1156"/>
          <a:stretch/>
        </p:blipFill>
        <p:spPr>
          <a:xfrm>
            <a:off x="6186237" y="2029326"/>
            <a:ext cx="5167563" cy="34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0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Muze-Memoriali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75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ngritur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23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Lezhë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projektuar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ideuar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Skulptori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Popullit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Odhise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Paskali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arkitekti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Lazimi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Sipërfaqja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Memorialit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225 m 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lartësi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gjendet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ndodhet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vendosur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afresku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Nikollit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dritaret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harqet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mburoja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tregojnë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kryesore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pllakën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mermerit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vendosur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kopje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shpatës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përkrenares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8054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69" y="305551"/>
            <a:ext cx="5040312" cy="3111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81" y="305551"/>
            <a:ext cx="4628815" cy="578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69" y="3416968"/>
            <a:ext cx="5040312" cy="26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0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 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Rëndësia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Epokës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b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Vlera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kombëtare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lidhet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lirinë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atdheun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bashkimin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Çlirimi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pushtuesit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lirinë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mbrojti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princërit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themelet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pavarur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Arbëri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Vlera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ndërkombëtare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Krishtërimit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krishtërimit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krijoi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mburojë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fuqishme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përparimin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osmanëve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vendosur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shkruar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gjuhë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opera,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etj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C896-F982-436D-9D7A-55BBC395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                     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Origjina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EFB0C6-9CBE-4093-8632-E21F09C94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329" y="1440891"/>
            <a:ext cx="3239053" cy="50519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92BBA7-45E1-4547-9B04-63EB964F0F3B}"/>
              </a:ext>
            </a:extLst>
          </p:cNvPr>
          <p:cNvSpPr/>
          <p:nvPr/>
        </p:nvSpPr>
        <p:spPr>
          <a:xfrm>
            <a:off x="3856382" y="1582341"/>
            <a:ext cx="7718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Barleti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Dhimitër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Frëngu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bashkëkohës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mbrojnë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origjinën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matjane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Kastriotëve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Bardhit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origjina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Kastriotëve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krahina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Kukësit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mbështetur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kronikë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Raguzës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(1606)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zbuluar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françeskan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Pikëpamja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origjinën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dibrane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Katriotëve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mbështetet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burimet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shkruara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Kastriotët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përmenden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zotër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feudalë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trevat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Dibrës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Poshtëm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XIV.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Kastriotët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ndeshen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banorë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kësaj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XV-XVII. Sot ka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mbetur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7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1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      </a:t>
            </a:r>
            <a:br>
              <a:rPr lang="en-US" b="1" dirty="0"/>
            </a:br>
            <a:r>
              <a:rPr lang="en-US" b="1" dirty="0"/>
              <a:t>           </a:t>
            </a:r>
            <a:r>
              <a:rPr lang="en-US" b="1" dirty="0" err="1"/>
              <a:t>Kuvendi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Lezhës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rëndësia</a:t>
            </a:r>
            <a:r>
              <a:rPr lang="en-US" b="1" dirty="0"/>
              <a:t> e </a:t>
            </a:r>
            <a:r>
              <a:rPr lang="en-US" b="1" dirty="0" err="1"/>
              <a:t>tij</a:t>
            </a:r>
            <a:r>
              <a:rPr lang="en-US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92" y="1825624"/>
            <a:ext cx="10637108" cy="4484559"/>
          </a:xfrm>
        </p:spPr>
        <p:txBody>
          <a:bodyPr>
            <a:normAutofit lnSpcReduction="10000"/>
          </a:bodyPr>
          <a:lstStyle/>
          <a:p>
            <a:pPr marL="0" indent="0" algn="just" hangingPunct="0">
              <a:lnSpc>
                <a:spcPct val="10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Kuvendi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Lezhës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thirr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mars 1444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morën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pjesë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përfaqësues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elitës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politike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kohës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Skënderbeu, Gjergj Arianiti, Andrea Topia, Gjergj Stres Balsha, Nikollë e Pal Dukagjini, Lekë Zaharia etj.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lnSpc>
                <a:spcPct val="100000"/>
              </a:lnSpc>
            </a:pPr>
            <a:r>
              <a:rPr lang="de-CH" sz="2400" b="1" dirty="0">
                <a:latin typeface="Times New Roman" pitchFamily="18" charset="0"/>
                <a:cs typeface="Times New Roman" pitchFamily="18" charset="0"/>
              </a:rPr>
              <a:t>Arsyet e mbledhjes ishin: 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lnSpc>
                <a:spcPct val="100000"/>
              </a:lnSpc>
              <a:buFont typeface="+mj-lt"/>
              <a:buAutoNum type="alphaLcParenR"/>
            </a:pPr>
            <a:r>
              <a:rPr lang="de-CH" dirty="0">
                <a:latin typeface="Times New Roman" pitchFamily="18" charset="0"/>
                <a:cs typeface="Times New Roman" pitchFamily="18" charset="0"/>
              </a:rPr>
              <a:t>Lufta kundër osmanëve kërkonte bashkimin e të gjithë burimeve njerëzore, materiale, ushtarake.                            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lnSpc>
                <a:spcPct val="100000"/>
              </a:lnSpc>
              <a:buFont typeface="+mj-lt"/>
              <a:buAutoNum type="alphaLcParenR"/>
            </a:pPr>
            <a:r>
              <a:rPr lang="de-CH" dirty="0">
                <a:latin typeface="Times New Roman" pitchFamily="18" charset="0"/>
                <a:cs typeface="Times New Roman" pitchFamily="18" charset="0"/>
              </a:rPr>
              <a:t>Kapërcimi i kontradiktave midis bujarëve shqiptarë.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hangingPunct="0">
              <a:lnSpc>
                <a:spcPct val="100000"/>
              </a:lnSpc>
            </a:pP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Lezha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zgjodh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si vend i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mbajtjes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Kuvendit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sepse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fr-CH" dirty="0" err="1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nën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zotërimin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asnjërit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fisnikëve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shqiptar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de-CH" dirty="0">
                <a:latin typeface="Times New Roman" pitchFamily="18" charset="0"/>
                <a:cs typeface="Times New Roman" pitchFamily="18" charset="0"/>
              </a:rPr>
              <a:t>Nuk ishte nën sundimin e Perandorisë Osmane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de-CH" dirty="0">
                <a:latin typeface="Times New Roman" pitchFamily="18" charset="0"/>
                <a:cs typeface="Times New Roman" pitchFamily="18" charset="0"/>
              </a:rPr>
              <a:t>Ishte nën zotërimin e Venedikut, të cilin shqiptarët e konsideronin si aleat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3138"/>
            <a:ext cx="10515600" cy="57438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Vendimet</a:t>
            </a:r>
            <a:r>
              <a:rPr lang="de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ishin:	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Krijimi i një </a:t>
            </a:r>
            <a:r>
              <a:rPr lang="de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aleance politiko-ushtarake të princave shqiptar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që do të funksiononte si një “Besëlidhje Shqiptare” që njihet si 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“Lidhja e Lezhës”.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Krijimi i një </a:t>
            </a:r>
            <a:r>
              <a:rPr lang="de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ushtrie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që përbëhej nga reparte të përhershme dhe të përkohshme, komandant Skënderbeu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Krijimi i një </a:t>
            </a:r>
            <a:r>
              <a:rPr lang="de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arke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të përbashkët ku secili nga fisnikët shqiptar do të derdhte kontributet e tij.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de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Rëndësia e Kuvendit të Lezhës: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Ishte i pari kuvend kombetar i shek.XV nën drejtimin e një princi arbër.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vendimet që mori krijoi bashkimin e parë politik e ushtarak të principatave kryesore të vendit në një pushtet qëndror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lira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pushtet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përfaqësua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Gjergj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Kastrioti-Skënderbeu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5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SLIDH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211" y="691978"/>
            <a:ext cx="10099589" cy="548498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1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(1444-1467)</a:t>
            </a:r>
            <a:b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559554" y="1881809"/>
            <a:ext cx="5090618" cy="4295154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para (1444- 1448):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1444 -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Torvioll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Dibër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1445-1447-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shpartalluan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ekspedita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ushtrisë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1448-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kundër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Venedikut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1448-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Sfetigrad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kundër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osmanëve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01249-46ED-4357-938E-BA1F695D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173" y="1881809"/>
            <a:ext cx="5841241" cy="42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037"/>
            <a:ext cx="10515600" cy="9308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mëdha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>
            <a:normAutofit/>
          </a:bodyPr>
          <a:lstStyle/>
          <a:p>
            <a:pPr marL="914400" lvl="1" indent="-457200" algn="just">
              <a:buFont typeface="+mj-lt"/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Rrethimi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Krujës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1450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II)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1455-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humbje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thellë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tradhëtia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Golemit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Oronikut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afër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Ohrit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drejtuara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Skënderbeu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Bardhë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Albulenë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afërsi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Mamurrasit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Hamza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Kastrioti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humbi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dergua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Beteja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Vajkalit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1457-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Ballaban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Pasha.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kenderbeu-article_albania_r0011831-720x4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486" y="914400"/>
            <a:ext cx="9827742" cy="50633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1756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Shkolla e mesme Jopublike “IBRAHIM KODRA”,  Durrës </vt:lpstr>
      <vt:lpstr>       Jeta e Gjergj Kastriotit Skënderbeut </vt:lpstr>
      <vt:lpstr>                               Origjina </vt:lpstr>
      <vt:lpstr>                  Kuvendi i Lezhës dhe rëndësia e tij. </vt:lpstr>
      <vt:lpstr>PowerPoint Presentation</vt:lpstr>
      <vt:lpstr>PowerPoint Presentation</vt:lpstr>
      <vt:lpstr>            Betejat e Skënderbeut (1444-1467) </vt:lpstr>
      <vt:lpstr>                       Betejat e mëdha të Skënderbeut  </vt:lpstr>
      <vt:lpstr>PowerPoint Presentation</vt:lpstr>
      <vt:lpstr>                                Rrethimet e Krujës</vt:lpstr>
      <vt:lpstr>                   Rrethimi i dytë i Krujës</vt:lpstr>
      <vt:lpstr>              Rrethimi i tretë i Krujës </vt:lpstr>
      <vt:lpstr>     Karakteristikat e shtetit të Skënderbeut</vt:lpstr>
      <vt:lpstr>PowerPoint Presentation</vt:lpstr>
      <vt:lpstr>          Funksionet e organeve qendrore </vt:lpstr>
      <vt:lpstr>Marrëdhëniet ndërkombëtare të Shqipërisë në kohën e Gjergj Kastriotit-Skënderbeut </vt:lpstr>
      <vt:lpstr>PowerPoint Presentation</vt:lpstr>
      <vt:lpstr>                               Flamuri </vt:lpstr>
      <vt:lpstr>                                Përkrenarja</vt:lpstr>
      <vt:lpstr>                               Vula zyrtare  </vt:lpstr>
      <vt:lpstr>          Vula e vogël</vt:lpstr>
      <vt:lpstr>                           Armët </vt:lpstr>
      <vt:lpstr>       Muze-Memoriali i Skënderbeut</vt:lpstr>
      <vt:lpstr>PowerPoint Presentation</vt:lpstr>
      <vt:lpstr>            Rëndësia e Epokës së Skënderbeut 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C.R.C</dc:creator>
  <cp:lastModifiedBy>Aida</cp:lastModifiedBy>
  <cp:revision>86</cp:revision>
  <dcterms:created xsi:type="dcterms:W3CDTF">2018-05-21T10:38:17Z</dcterms:created>
  <dcterms:modified xsi:type="dcterms:W3CDTF">2019-02-13T22:12:23Z</dcterms:modified>
</cp:coreProperties>
</file>