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80" r:id="rId4"/>
    <p:sldId id="292" r:id="rId5"/>
    <p:sldId id="289" r:id="rId6"/>
    <p:sldId id="293" r:id="rId7"/>
    <p:sldId id="296" r:id="rId8"/>
    <p:sldId id="295" r:id="rId9"/>
    <p:sldId id="291" r:id="rId10"/>
    <p:sldId id="275" r:id="rId11"/>
    <p:sldId id="272" r:id="rId12"/>
    <p:sldId id="290" r:id="rId13"/>
    <p:sldId id="297" r:id="rId14"/>
    <p:sldId id="278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1BAA"/>
    <a:srgbClr val="FFCCFF"/>
    <a:srgbClr val="FF99FF"/>
    <a:srgbClr val="512C7E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9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2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790710790488897E-2"/>
          <c:y val="8.1853181359076058E-2"/>
          <c:w val="0.87793570040057245"/>
          <c:h val="0.8517763347578634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"/>
            <c:extLst>
              <c:ext xmlns:c16="http://schemas.microsoft.com/office/drawing/2014/chart" uri="{C3380CC4-5D6E-409C-BE32-E72D297353CC}">
                <c16:uniqueId val="{00000000-3C1D-432E-BA79-E5476A052545}"/>
              </c:ext>
            </c:extLst>
          </c:dPt>
          <c:dLbls>
            <c:dLbl>
              <c:idx val="0"/>
              <c:layout>
                <c:manualLayout>
                  <c:x val="-0.19290966204455992"/>
                  <c:y val="0.1641912637355603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1D-432E-BA79-E5476A05254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C1D-432E-BA79-E5476A052545}"/>
                </c:ext>
              </c:extLst>
            </c:dLbl>
            <c:dLbl>
              <c:idx val="2"/>
              <c:layout>
                <c:manualLayout>
                  <c:x val="0.14843492491291654"/>
                  <c:y val="5.765323756004878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1D-432E-BA79-E5476A052545}"/>
                </c:ext>
              </c:extLst>
            </c:dLbl>
            <c:dLbl>
              <c:idx val="3"/>
              <c:layout>
                <c:manualLayout>
                  <c:x val="0.13167318107116688"/>
                  <c:y val="0.159683604371972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1D-432E-BA79-E5476A052545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2">
                          <a:lumMod val="9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3C1D-432E-BA79-E5476A052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'Presentation Data'!$B$3:$B$7</c:f>
              <c:strCache>
                <c:ptCount val="5"/>
                <c:pt idx="0">
                  <c:v>Council Run Sites</c:v>
                </c:pt>
                <c:pt idx="1">
                  <c:v>Private Sites</c:v>
                </c:pt>
                <c:pt idx="2">
                  <c:v>Un - Authorised Encampment</c:v>
                </c:pt>
                <c:pt idx="3">
                  <c:v>Housed</c:v>
                </c:pt>
                <c:pt idx="4">
                  <c:v>Other</c:v>
                </c:pt>
              </c:strCache>
            </c:strRef>
          </c:cat>
          <c:val>
            <c:numRef>
              <c:f>'Presentation Data'!$C$3:$C$7</c:f>
              <c:numCache>
                <c:formatCode>General</c:formatCode>
                <c:ptCount val="5"/>
                <c:pt idx="0">
                  <c:v>650</c:v>
                </c:pt>
                <c:pt idx="1">
                  <c:v>2306</c:v>
                </c:pt>
                <c:pt idx="2">
                  <c:v>456</c:v>
                </c:pt>
                <c:pt idx="3">
                  <c:v>505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1D-432E-BA79-E5476A052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A128-4A70-BDF2-0BDF23CE3516}"/>
                </c:ext>
              </c:extLst>
            </c:dLbl>
            <c:dLbl>
              <c:idx val="2"/>
              <c:layout>
                <c:manualLayout>
                  <c:x val="-0.16269657475495716"/>
                  <c:y val="0.1462819362823306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28-4A70-BDF2-0BDF23CE351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A128-4A70-BDF2-0BDF23CE3516}"/>
                </c:ext>
              </c:extLst>
            </c:dLbl>
            <c:dLbl>
              <c:idx val="4"/>
              <c:layout>
                <c:manualLayout>
                  <c:x val="-0.19773372808129352"/>
                  <c:y val="-0.1270385976890982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28-4A70-BDF2-0BDF23CE3516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A128-4A70-BDF2-0BDF23CE3516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128-4A70-BDF2-0BDF23CE3516}"/>
                </c:ext>
              </c:extLst>
            </c:dLbl>
            <c:dLbl>
              <c:idx val="7"/>
              <c:layout>
                <c:manualLayout>
                  <c:x val="-7.3357840119866555E-2"/>
                  <c:y val="-2.1122240879302393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28-4A70-BDF2-0BDF23CE3516}"/>
                </c:ext>
              </c:extLst>
            </c:dLbl>
            <c:dLbl>
              <c:idx val="8"/>
              <c:layout>
                <c:manualLayout>
                  <c:x val="0.21366951469856701"/>
                  <c:y val="-0.1607143195395881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28-4A70-BDF2-0BDF23CE3516}"/>
                </c:ext>
              </c:extLst>
            </c:dLbl>
            <c:dLbl>
              <c:idx val="9"/>
              <c:layout>
                <c:manualLayout>
                  <c:x val="0.2199290010489465"/>
                  <c:y val="5.963918687147479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28-4A70-BDF2-0BDF23CE3516}"/>
                </c:ext>
              </c:extLst>
            </c:dLbl>
            <c:dLbl>
              <c:idx val="10"/>
              <c:layout>
                <c:manualLayout>
                  <c:x val="0.13613746370523394"/>
                  <c:y val="0.1642792358177825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28-4A70-BDF2-0BDF23CE3516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A128-4A70-BDF2-0BDF23CE3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'End of Yr 1&amp;2 Boroughs'!$C$3:$C$14</c:f>
              <c:strCache>
                <c:ptCount val="12"/>
                <c:pt idx="0">
                  <c:v>Elmbridge Borough Council</c:v>
                </c:pt>
                <c:pt idx="1">
                  <c:v>Epsom and Ewell Borough Council</c:v>
                </c:pt>
                <c:pt idx="2">
                  <c:v>Guildford Borough Council</c:v>
                </c:pt>
                <c:pt idx="3">
                  <c:v>Mole Valley Borough Council</c:v>
                </c:pt>
                <c:pt idx="4">
                  <c:v>Reigate and Banstead</c:v>
                </c:pt>
                <c:pt idx="5">
                  <c:v>Runnymede Borough Council</c:v>
                </c:pt>
                <c:pt idx="6">
                  <c:v>Spelthorne</c:v>
                </c:pt>
                <c:pt idx="7">
                  <c:v>Surrey Heath Borough Council</c:v>
                </c:pt>
                <c:pt idx="8">
                  <c:v>Tandridge District Council</c:v>
                </c:pt>
                <c:pt idx="9">
                  <c:v>Waverly Borough Council</c:v>
                </c:pt>
                <c:pt idx="10">
                  <c:v>Woking Borough Council</c:v>
                </c:pt>
                <c:pt idx="11">
                  <c:v>Out of Area</c:v>
                </c:pt>
              </c:strCache>
            </c:strRef>
          </c:cat>
          <c:val>
            <c:numRef>
              <c:f>'End of Yr 1&amp;2 Boroughs'!$D$3:$D$14</c:f>
              <c:numCache>
                <c:formatCode>General</c:formatCode>
                <c:ptCount val="12"/>
                <c:pt idx="0">
                  <c:v>115</c:v>
                </c:pt>
                <c:pt idx="1">
                  <c:v>253</c:v>
                </c:pt>
                <c:pt idx="2">
                  <c:v>490</c:v>
                </c:pt>
                <c:pt idx="3">
                  <c:v>214</c:v>
                </c:pt>
                <c:pt idx="4">
                  <c:v>587</c:v>
                </c:pt>
                <c:pt idx="5">
                  <c:v>287</c:v>
                </c:pt>
                <c:pt idx="6">
                  <c:v>66</c:v>
                </c:pt>
                <c:pt idx="7">
                  <c:v>179</c:v>
                </c:pt>
                <c:pt idx="8">
                  <c:v>888</c:v>
                </c:pt>
                <c:pt idx="9">
                  <c:v>275</c:v>
                </c:pt>
                <c:pt idx="10">
                  <c:v>574</c:v>
                </c:pt>
                <c:pt idx="1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128-4A70-BDF2-0BDF23CE3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41FB7-4F50-4435-B626-3FFFFE8BF81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8717203-8C31-46F8-B469-67197EE452A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Collaboration with Surrey Community Gypsy Forum</a:t>
          </a:r>
        </a:p>
      </dgm:t>
    </dgm:pt>
    <dgm:pt modelId="{239A106E-50B8-48D9-A023-973B45C91AD8}" type="parTrans" cxnId="{66874ADD-FA40-4441-AC3C-876AE6EA55EF}">
      <dgm:prSet/>
      <dgm:spPr/>
      <dgm:t>
        <a:bodyPr/>
        <a:lstStyle/>
        <a:p>
          <a:endParaRPr lang="en-GB"/>
        </a:p>
      </dgm:t>
    </dgm:pt>
    <dgm:pt modelId="{F656ABD1-FAD9-4DF2-9E08-9D2CA6D3F72D}" type="sibTrans" cxnId="{66874ADD-FA40-4441-AC3C-876AE6EA55EF}">
      <dgm:prSet/>
      <dgm:spPr/>
      <dgm:t>
        <a:bodyPr/>
        <a:lstStyle/>
        <a:p>
          <a:endParaRPr lang="en-GB"/>
        </a:p>
      </dgm:t>
    </dgm:pt>
    <dgm:pt modelId="{06249549-5403-4570-AE78-D251AE0D94E1}">
      <dgm:prSet phldrT="[Text]" custT="1"/>
      <dgm:spPr>
        <a:solidFill>
          <a:srgbClr val="F11BAA"/>
        </a:solidFill>
      </dgm:spPr>
      <dgm:t>
        <a:bodyPr/>
        <a:lstStyle/>
        <a:p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On-line training Package</a:t>
          </a:r>
        </a:p>
      </dgm:t>
    </dgm:pt>
    <dgm:pt modelId="{268B17F7-4B26-4932-87BA-DDFE800960E0}" type="parTrans" cxnId="{0EE5AE97-913A-4A10-8349-AE633AE5A775}">
      <dgm:prSet/>
      <dgm:spPr/>
      <dgm:t>
        <a:bodyPr/>
        <a:lstStyle/>
        <a:p>
          <a:endParaRPr lang="en-GB"/>
        </a:p>
      </dgm:t>
    </dgm:pt>
    <dgm:pt modelId="{BD58DCB7-47CA-4C7A-9D00-3B1388C21B88}" type="sibTrans" cxnId="{0EE5AE97-913A-4A10-8349-AE633AE5A775}">
      <dgm:prSet/>
      <dgm:spPr/>
      <dgm:t>
        <a:bodyPr/>
        <a:lstStyle/>
        <a:p>
          <a:endParaRPr lang="en-GB"/>
        </a:p>
      </dgm:t>
    </dgm:pt>
    <dgm:pt modelId="{24861F50-868C-4B25-BD96-1E67CCB96A8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Face to Face presentations</a:t>
          </a:r>
        </a:p>
      </dgm:t>
    </dgm:pt>
    <dgm:pt modelId="{ACA9343C-02CE-4FF1-A431-924E3C830DD3}" type="parTrans" cxnId="{D6EEC466-D07F-439A-9BA9-4AE1764588E5}">
      <dgm:prSet/>
      <dgm:spPr/>
      <dgm:t>
        <a:bodyPr/>
        <a:lstStyle/>
        <a:p>
          <a:endParaRPr lang="en-GB"/>
        </a:p>
      </dgm:t>
    </dgm:pt>
    <dgm:pt modelId="{1653DDE8-9A0F-447D-AD05-DEDB1E0CA06F}" type="sibTrans" cxnId="{D6EEC466-D07F-439A-9BA9-4AE1764588E5}">
      <dgm:prSet/>
      <dgm:spPr/>
      <dgm:t>
        <a:bodyPr/>
        <a:lstStyle/>
        <a:p>
          <a:endParaRPr lang="en-GB"/>
        </a:p>
      </dgm:t>
    </dgm:pt>
    <dgm:pt modelId="{C8AF70F7-1A8C-4343-83A5-0F4C97A242AF}" type="pres">
      <dgm:prSet presAssocID="{DDE41FB7-4F50-4435-B626-3FFFFE8BF81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5FC97E-895F-4160-8DD6-659300699E11}" type="pres">
      <dgm:prSet presAssocID="{38717203-8C31-46F8-B469-67197EE452AC}" presName="gear1" presStyleLbl="node1" presStyleIdx="0" presStyleCnt="3">
        <dgm:presLayoutVars>
          <dgm:chMax val="1"/>
          <dgm:bulletEnabled val="1"/>
        </dgm:presLayoutVars>
      </dgm:prSet>
      <dgm:spPr/>
    </dgm:pt>
    <dgm:pt modelId="{93237827-ACFF-4B8A-9E1B-76F55B8CE56A}" type="pres">
      <dgm:prSet presAssocID="{38717203-8C31-46F8-B469-67197EE452AC}" presName="gear1srcNode" presStyleLbl="node1" presStyleIdx="0" presStyleCnt="3"/>
      <dgm:spPr/>
    </dgm:pt>
    <dgm:pt modelId="{E03661AE-3DE1-46FD-98E1-E89C89717EB0}" type="pres">
      <dgm:prSet presAssocID="{38717203-8C31-46F8-B469-67197EE452AC}" presName="gear1dstNode" presStyleLbl="node1" presStyleIdx="0" presStyleCnt="3"/>
      <dgm:spPr/>
    </dgm:pt>
    <dgm:pt modelId="{AFF70580-DECD-4F15-B8F4-AFDB9E8198D4}" type="pres">
      <dgm:prSet presAssocID="{06249549-5403-4570-AE78-D251AE0D94E1}" presName="gear2" presStyleLbl="node1" presStyleIdx="1" presStyleCnt="3">
        <dgm:presLayoutVars>
          <dgm:chMax val="1"/>
          <dgm:bulletEnabled val="1"/>
        </dgm:presLayoutVars>
      </dgm:prSet>
      <dgm:spPr/>
    </dgm:pt>
    <dgm:pt modelId="{BFE448DC-2803-4FA6-AD8D-6CA3428FD7DE}" type="pres">
      <dgm:prSet presAssocID="{06249549-5403-4570-AE78-D251AE0D94E1}" presName="gear2srcNode" presStyleLbl="node1" presStyleIdx="1" presStyleCnt="3"/>
      <dgm:spPr/>
    </dgm:pt>
    <dgm:pt modelId="{87450289-E0FA-4397-9379-49D0A3F02A93}" type="pres">
      <dgm:prSet presAssocID="{06249549-5403-4570-AE78-D251AE0D94E1}" presName="gear2dstNode" presStyleLbl="node1" presStyleIdx="1" presStyleCnt="3"/>
      <dgm:spPr/>
    </dgm:pt>
    <dgm:pt modelId="{727B05C7-41C3-4D89-8FDC-69453157A18A}" type="pres">
      <dgm:prSet presAssocID="{24861F50-868C-4B25-BD96-1E67CCB96A8F}" presName="gear3" presStyleLbl="node1" presStyleIdx="2" presStyleCnt="3" custScaleX="109207" custScaleY="110425"/>
      <dgm:spPr/>
    </dgm:pt>
    <dgm:pt modelId="{726B0089-B2BC-47D3-8A0E-BFA27FED5911}" type="pres">
      <dgm:prSet presAssocID="{24861F50-868C-4B25-BD96-1E67CCB96A8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5314972-22C6-4A28-B73E-D724B6C3DE6E}" type="pres">
      <dgm:prSet presAssocID="{24861F50-868C-4B25-BD96-1E67CCB96A8F}" presName="gear3srcNode" presStyleLbl="node1" presStyleIdx="2" presStyleCnt="3"/>
      <dgm:spPr/>
    </dgm:pt>
    <dgm:pt modelId="{C7CE25A1-A8F8-4846-9EDF-E8A0284EE07C}" type="pres">
      <dgm:prSet presAssocID="{24861F50-868C-4B25-BD96-1E67CCB96A8F}" presName="gear3dstNode" presStyleLbl="node1" presStyleIdx="2" presStyleCnt="3"/>
      <dgm:spPr/>
    </dgm:pt>
    <dgm:pt modelId="{6CA203F1-EAB6-4C7E-9084-8AD161563285}" type="pres">
      <dgm:prSet presAssocID="{F656ABD1-FAD9-4DF2-9E08-9D2CA6D3F72D}" presName="connector1" presStyleLbl="sibTrans2D1" presStyleIdx="0" presStyleCnt="3"/>
      <dgm:spPr/>
    </dgm:pt>
    <dgm:pt modelId="{CE70986E-484B-483E-978D-8676363EBA46}" type="pres">
      <dgm:prSet presAssocID="{BD58DCB7-47CA-4C7A-9D00-3B1388C21B88}" presName="connector2" presStyleLbl="sibTrans2D1" presStyleIdx="1" presStyleCnt="3" custLinFactNeighborX="289" custLinFactNeighborY="1446"/>
      <dgm:spPr/>
    </dgm:pt>
    <dgm:pt modelId="{7F0B3FDF-EDC2-4293-919A-B0126782F8BE}" type="pres">
      <dgm:prSet presAssocID="{1653DDE8-9A0F-447D-AD05-DEDB1E0CA06F}" presName="connector3" presStyleLbl="sibTrans2D1" presStyleIdx="2" presStyleCnt="3"/>
      <dgm:spPr/>
    </dgm:pt>
  </dgm:ptLst>
  <dgm:cxnLst>
    <dgm:cxn modelId="{2FC70104-6F1E-4209-9628-2CA17BEE7FFA}" type="presOf" srcId="{06249549-5403-4570-AE78-D251AE0D94E1}" destId="{BFE448DC-2803-4FA6-AD8D-6CA3428FD7DE}" srcOrd="1" destOrd="0" presId="urn:microsoft.com/office/officeart/2005/8/layout/gear1"/>
    <dgm:cxn modelId="{B306FF0C-2296-4F27-B5EE-6279F2C80FD7}" type="presOf" srcId="{24861F50-868C-4B25-BD96-1E67CCB96A8F}" destId="{727B05C7-41C3-4D89-8FDC-69453157A18A}" srcOrd="0" destOrd="0" presId="urn:microsoft.com/office/officeart/2005/8/layout/gear1"/>
    <dgm:cxn modelId="{B2E14617-6DF5-4C08-B4C8-D5AC53EFABD0}" type="presOf" srcId="{1653DDE8-9A0F-447D-AD05-DEDB1E0CA06F}" destId="{7F0B3FDF-EDC2-4293-919A-B0126782F8BE}" srcOrd="0" destOrd="0" presId="urn:microsoft.com/office/officeart/2005/8/layout/gear1"/>
    <dgm:cxn modelId="{D096893D-4F89-496A-A1D0-65F6C42A9C3F}" type="presOf" srcId="{F656ABD1-FAD9-4DF2-9E08-9D2CA6D3F72D}" destId="{6CA203F1-EAB6-4C7E-9084-8AD161563285}" srcOrd="0" destOrd="0" presId="urn:microsoft.com/office/officeart/2005/8/layout/gear1"/>
    <dgm:cxn modelId="{59894842-0CB3-4104-ADC8-25972D0E8125}" type="presOf" srcId="{38717203-8C31-46F8-B469-67197EE452AC}" destId="{93237827-ACFF-4B8A-9E1B-76F55B8CE56A}" srcOrd="1" destOrd="0" presId="urn:microsoft.com/office/officeart/2005/8/layout/gear1"/>
    <dgm:cxn modelId="{D6EEC466-D07F-439A-9BA9-4AE1764588E5}" srcId="{DDE41FB7-4F50-4435-B626-3FFFFE8BF817}" destId="{24861F50-868C-4B25-BD96-1E67CCB96A8F}" srcOrd="2" destOrd="0" parTransId="{ACA9343C-02CE-4FF1-A431-924E3C830DD3}" sibTransId="{1653DDE8-9A0F-447D-AD05-DEDB1E0CA06F}"/>
    <dgm:cxn modelId="{28975567-E7A4-4B67-A493-26B6058426BC}" type="presOf" srcId="{38717203-8C31-46F8-B469-67197EE452AC}" destId="{E03661AE-3DE1-46FD-98E1-E89C89717EB0}" srcOrd="2" destOrd="0" presId="urn:microsoft.com/office/officeart/2005/8/layout/gear1"/>
    <dgm:cxn modelId="{A67AE875-3428-438F-BEE9-25675C1D9210}" type="presOf" srcId="{24861F50-868C-4B25-BD96-1E67CCB96A8F}" destId="{E5314972-22C6-4A28-B73E-D724B6C3DE6E}" srcOrd="2" destOrd="0" presId="urn:microsoft.com/office/officeart/2005/8/layout/gear1"/>
    <dgm:cxn modelId="{A6802976-6E0E-49DD-A339-6324F98254F3}" type="presOf" srcId="{06249549-5403-4570-AE78-D251AE0D94E1}" destId="{AFF70580-DECD-4F15-B8F4-AFDB9E8198D4}" srcOrd="0" destOrd="0" presId="urn:microsoft.com/office/officeart/2005/8/layout/gear1"/>
    <dgm:cxn modelId="{B5552997-C2F8-400D-BDB0-111985E64100}" type="presOf" srcId="{06249549-5403-4570-AE78-D251AE0D94E1}" destId="{87450289-E0FA-4397-9379-49D0A3F02A93}" srcOrd="2" destOrd="0" presId="urn:microsoft.com/office/officeart/2005/8/layout/gear1"/>
    <dgm:cxn modelId="{0EE5AE97-913A-4A10-8349-AE633AE5A775}" srcId="{DDE41FB7-4F50-4435-B626-3FFFFE8BF817}" destId="{06249549-5403-4570-AE78-D251AE0D94E1}" srcOrd="1" destOrd="0" parTransId="{268B17F7-4B26-4932-87BA-DDFE800960E0}" sibTransId="{BD58DCB7-47CA-4C7A-9D00-3B1388C21B88}"/>
    <dgm:cxn modelId="{53BD10C7-3933-449B-9FCB-8B1E258B8734}" type="presOf" srcId="{BD58DCB7-47CA-4C7A-9D00-3B1388C21B88}" destId="{CE70986E-484B-483E-978D-8676363EBA46}" srcOrd="0" destOrd="0" presId="urn:microsoft.com/office/officeart/2005/8/layout/gear1"/>
    <dgm:cxn modelId="{477EBBD0-4843-40CA-A483-601A9A036CC1}" type="presOf" srcId="{24861F50-868C-4B25-BD96-1E67CCB96A8F}" destId="{726B0089-B2BC-47D3-8A0E-BFA27FED5911}" srcOrd="1" destOrd="0" presId="urn:microsoft.com/office/officeart/2005/8/layout/gear1"/>
    <dgm:cxn modelId="{66874ADD-FA40-4441-AC3C-876AE6EA55EF}" srcId="{DDE41FB7-4F50-4435-B626-3FFFFE8BF817}" destId="{38717203-8C31-46F8-B469-67197EE452AC}" srcOrd="0" destOrd="0" parTransId="{239A106E-50B8-48D9-A023-973B45C91AD8}" sibTransId="{F656ABD1-FAD9-4DF2-9E08-9D2CA6D3F72D}"/>
    <dgm:cxn modelId="{F02D66E5-43CD-47FF-94A7-24F011821F34}" type="presOf" srcId="{38717203-8C31-46F8-B469-67197EE452AC}" destId="{ED5FC97E-895F-4160-8DD6-659300699E11}" srcOrd="0" destOrd="0" presId="urn:microsoft.com/office/officeart/2005/8/layout/gear1"/>
    <dgm:cxn modelId="{9F855DF3-3ABE-4B34-A248-436E3A797C9F}" type="presOf" srcId="{24861F50-868C-4B25-BD96-1E67CCB96A8F}" destId="{C7CE25A1-A8F8-4846-9EDF-E8A0284EE07C}" srcOrd="3" destOrd="0" presId="urn:microsoft.com/office/officeart/2005/8/layout/gear1"/>
    <dgm:cxn modelId="{AC4385FB-93A0-4758-BA32-AB9A1E949E5A}" type="presOf" srcId="{DDE41FB7-4F50-4435-B626-3FFFFE8BF817}" destId="{C8AF70F7-1A8C-4343-83A5-0F4C97A242AF}" srcOrd="0" destOrd="0" presId="urn:microsoft.com/office/officeart/2005/8/layout/gear1"/>
    <dgm:cxn modelId="{17D620AB-8B47-41D6-9361-2004173E52F8}" type="presParOf" srcId="{C8AF70F7-1A8C-4343-83A5-0F4C97A242AF}" destId="{ED5FC97E-895F-4160-8DD6-659300699E11}" srcOrd="0" destOrd="0" presId="urn:microsoft.com/office/officeart/2005/8/layout/gear1"/>
    <dgm:cxn modelId="{0272B1E3-8C9A-49F7-B6EC-F435B977F859}" type="presParOf" srcId="{C8AF70F7-1A8C-4343-83A5-0F4C97A242AF}" destId="{93237827-ACFF-4B8A-9E1B-76F55B8CE56A}" srcOrd="1" destOrd="0" presId="urn:microsoft.com/office/officeart/2005/8/layout/gear1"/>
    <dgm:cxn modelId="{4EC8FE23-14A3-4017-BB84-BBA6295DBF1C}" type="presParOf" srcId="{C8AF70F7-1A8C-4343-83A5-0F4C97A242AF}" destId="{E03661AE-3DE1-46FD-98E1-E89C89717EB0}" srcOrd="2" destOrd="0" presId="urn:microsoft.com/office/officeart/2005/8/layout/gear1"/>
    <dgm:cxn modelId="{A4BC6D9F-5CD4-488B-AF9D-CE2FA9EF39E2}" type="presParOf" srcId="{C8AF70F7-1A8C-4343-83A5-0F4C97A242AF}" destId="{AFF70580-DECD-4F15-B8F4-AFDB9E8198D4}" srcOrd="3" destOrd="0" presId="urn:microsoft.com/office/officeart/2005/8/layout/gear1"/>
    <dgm:cxn modelId="{302EAD59-15D1-4426-A1CC-54D868FA53E6}" type="presParOf" srcId="{C8AF70F7-1A8C-4343-83A5-0F4C97A242AF}" destId="{BFE448DC-2803-4FA6-AD8D-6CA3428FD7DE}" srcOrd="4" destOrd="0" presId="urn:microsoft.com/office/officeart/2005/8/layout/gear1"/>
    <dgm:cxn modelId="{39BA6CE9-F4EC-4536-A66E-3C3DDC73C3A1}" type="presParOf" srcId="{C8AF70F7-1A8C-4343-83A5-0F4C97A242AF}" destId="{87450289-E0FA-4397-9379-49D0A3F02A93}" srcOrd="5" destOrd="0" presId="urn:microsoft.com/office/officeart/2005/8/layout/gear1"/>
    <dgm:cxn modelId="{BC05897E-448B-45B1-9022-61F05587B77F}" type="presParOf" srcId="{C8AF70F7-1A8C-4343-83A5-0F4C97A242AF}" destId="{727B05C7-41C3-4D89-8FDC-69453157A18A}" srcOrd="6" destOrd="0" presId="urn:microsoft.com/office/officeart/2005/8/layout/gear1"/>
    <dgm:cxn modelId="{97834DDD-93D1-48A2-8745-01AAFE903622}" type="presParOf" srcId="{C8AF70F7-1A8C-4343-83A5-0F4C97A242AF}" destId="{726B0089-B2BC-47D3-8A0E-BFA27FED5911}" srcOrd="7" destOrd="0" presId="urn:microsoft.com/office/officeart/2005/8/layout/gear1"/>
    <dgm:cxn modelId="{8CB787C1-737D-4314-AC76-863303A01044}" type="presParOf" srcId="{C8AF70F7-1A8C-4343-83A5-0F4C97A242AF}" destId="{E5314972-22C6-4A28-B73E-D724B6C3DE6E}" srcOrd="8" destOrd="0" presId="urn:microsoft.com/office/officeart/2005/8/layout/gear1"/>
    <dgm:cxn modelId="{C5F24FEA-8CA1-4273-82FD-A15A186BACB2}" type="presParOf" srcId="{C8AF70F7-1A8C-4343-83A5-0F4C97A242AF}" destId="{C7CE25A1-A8F8-4846-9EDF-E8A0284EE07C}" srcOrd="9" destOrd="0" presId="urn:microsoft.com/office/officeart/2005/8/layout/gear1"/>
    <dgm:cxn modelId="{6DEFACC9-67BF-4F3F-874F-B1C7ABF987DB}" type="presParOf" srcId="{C8AF70F7-1A8C-4343-83A5-0F4C97A242AF}" destId="{6CA203F1-EAB6-4C7E-9084-8AD161563285}" srcOrd="10" destOrd="0" presId="urn:microsoft.com/office/officeart/2005/8/layout/gear1"/>
    <dgm:cxn modelId="{089D47D3-C917-4780-BEF7-CF1C4B611E7C}" type="presParOf" srcId="{C8AF70F7-1A8C-4343-83A5-0F4C97A242AF}" destId="{CE70986E-484B-483E-978D-8676363EBA46}" srcOrd="11" destOrd="0" presId="urn:microsoft.com/office/officeart/2005/8/layout/gear1"/>
    <dgm:cxn modelId="{4B1A0813-87DD-4F05-B828-CE9B54B0A6D1}" type="presParOf" srcId="{C8AF70F7-1A8C-4343-83A5-0F4C97A242AF}" destId="{7F0B3FDF-EDC2-4293-919A-B0126782F8B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48646-BE70-46A8-A0B9-21AC1DD0B6D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6BCCA5B6-2B72-437E-B81E-51694C2D6985}">
      <dgm:prSet phldrT="[Text]" custT="1"/>
      <dgm:spPr/>
      <dgm:t>
        <a:bodyPr/>
        <a:lstStyle/>
        <a:p>
          <a:r>
            <a:rPr lang="en-GB" sz="1600" dirty="0"/>
            <a:t>Improving engagement</a:t>
          </a:r>
        </a:p>
        <a:p>
          <a:r>
            <a:rPr lang="en-GB" sz="1600" dirty="0"/>
            <a:t>Building trust</a:t>
          </a:r>
        </a:p>
        <a:p>
          <a:r>
            <a:rPr lang="en-GB" sz="1600" dirty="0"/>
            <a:t>Reducing A&amp;E</a:t>
          </a:r>
        </a:p>
      </dgm:t>
    </dgm:pt>
    <dgm:pt modelId="{81106D05-BC0A-471D-8AC9-BEB67B4EBA50}" type="parTrans" cxnId="{F0D3B5B3-497C-48F1-9934-3471EFC4065F}">
      <dgm:prSet/>
      <dgm:spPr/>
      <dgm:t>
        <a:bodyPr/>
        <a:lstStyle/>
        <a:p>
          <a:endParaRPr lang="en-GB"/>
        </a:p>
      </dgm:t>
    </dgm:pt>
    <dgm:pt modelId="{4BBF80FF-1A7D-4F50-867D-3F3887ECAB89}" type="sibTrans" cxnId="{F0D3B5B3-497C-48F1-9934-3471EFC4065F}">
      <dgm:prSet/>
      <dgm:spPr/>
      <dgm:t>
        <a:bodyPr/>
        <a:lstStyle/>
        <a:p>
          <a:endParaRPr lang="en-GB"/>
        </a:p>
      </dgm:t>
    </dgm:pt>
    <dgm:pt modelId="{22EC5974-DF6C-4AD8-92EA-0269006F27EA}">
      <dgm:prSet phldrT="[Text]" custT="1"/>
      <dgm:spPr/>
      <dgm:t>
        <a:bodyPr/>
        <a:lstStyle/>
        <a:p>
          <a:r>
            <a:rPr lang="en-GB" sz="1400" dirty="0"/>
            <a:t>Embedding good practice</a:t>
          </a:r>
        </a:p>
        <a:p>
          <a:r>
            <a:rPr lang="en-GB" sz="1400" dirty="0"/>
            <a:t>Disseminating findings </a:t>
          </a:r>
        </a:p>
        <a:p>
          <a:r>
            <a:rPr lang="en-GB" sz="1400" dirty="0"/>
            <a:t>Developing culturally competent  workforce</a:t>
          </a:r>
        </a:p>
      </dgm:t>
    </dgm:pt>
    <dgm:pt modelId="{9A937AE1-D2F7-406B-9F12-80CB19993EFF}" type="parTrans" cxnId="{2D6535BB-CF51-4981-A571-A8B3914CDB0A}">
      <dgm:prSet/>
      <dgm:spPr/>
      <dgm:t>
        <a:bodyPr/>
        <a:lstStyle/>
        <a:p>
          <a:endParaRPr lang="en-GB"/>
        </a:p>
      </dgm:t>
    </dgm:pt>
    <dgm:pt modelId="{B867FE6D-2BA1-46D5-8256-9102449D4EDE}" type="sibTrans" cxnId="{2D6535BB-CF51-4981-A571-A8B3914CDB0A}">
      <dgm:prSet/>
      <dgm:spPr/>
      <dgm:t>
        <a:bodyPr/>
        <a:lstStyle/>
        <a:p>
          <a:endParaRPr lang="en-GB"/>
        </a:p>
      </dgm:t>
    </dgm:pt>
    <dgm:pt modelId="{135E3DC7-2B22-43BD-B045-A9680419E9C0}">
      <dgm:prSet phldrT="[Text]" custT="1"/>
      <dgm:spPr/>
      <dgm:t>
        <a:bodyPr/>
        <a:lstStyle/>
        <a:p>
          <a:r>
            <a:rPr lang="en-GB" sz="1400" dirty="0"/>
            <a:t>Inclusion Health Team </a:t>
          </a:r>
        </a:p>
      </dgm:t>
    </dgm:pt>
    <dgm:pt modelId="{25A5A5FD-2B82-428F-B50E-CA90E12776D9}" type="parTrans" cxnId="{2DDA28DD-6FBB-49E6-9A15-BE19798BC618}">
      <dgm:prSet/>
      <dgm:spPr/>
      <dgm:t>
        <a:bodyPr/>
        <a:lstStyle/>
        <a:p>
          <a:endParaRPr lang="en-GB"/>
        </a:p>
      </dgm:t>
    </dgm:pt>
    <dgm:pt modelId="{C4B53E64-A429-406F-9886-06C93CAB8E69}" type="sibTrans" cxnId="{2DDA28DD-6FBB-49E6-9A15-BE19798BC618}">
      <dgm:prSet/>
      <dgm:spPr/>
      <dgm:t>
        <a:bodyPr/>
        <a:lstStyle/>
        <a:p>
          <a:endParaRPr lang="en-GB"/>
        </a:p>
      </dgm:t>
    </dgm:pt>
    <dgm:pt modelId="{181419B5-478A-413B-8D2D-22059E487B38}" type="pres">
      <dgm:prSet presAssocID="{81248646-BE70-46A8-A0B9-21AC1DD0B6D6}" presName="CompostProcess" presStyleCnt="0">
        <dgm:presLayoutVars>
          <dgm:dir/>
          <dgm:resizeHandles val="exact"/>
        </dgm:presLayoutVars>
      </dgm:prSet>
      <dgm:spPr/>
    </dgm:pt>
    <dgm:pt modelId="{AC9388BD-78C6-4FCD-B747-AB63B01D687D}" type="pres">
      <dgm:prSet presAssocID="{81248646-BE70-46A8-A0B9-21AC1DD0B6D6}" presName="arrow" presStyleLbl="bgShp" presStyleIdx="0" presStyleCnt="1"/>
      <dgm:spPr/>
    </dgm:pt>
    <dgm:pt modelId="{FE3FB2D2-95A9-443C-9FFB-0C616DE27422}" type="pres">
      <dgm:prSet presAssocID="{81248646-BE70-46A8-A0B9-21AC1DD0B6D6}" presName="linearProcess" presStyleCnt="0"/>
      <dgm:spPr/>
    </dgm:pt>
    <dgm:pt modelId="{3D550C4A-B9E9-4A8E-B468-B93159103E35}" type="pres">
      <dgm:prSet presAssocID="{6BCCA5B6-2B72-437E-B81E-51694C2D6985}" presName="textNode" presStyleLbl="node1" presStyleIdx="0" presStyleCnt="3">
        <dgm:presLayoutVars>
          <dgm:bulletEnabled val="1"/>
        </dgm:presLayoutVars>
      </dgm:prSet>
      <dgm:spPr/>
    </dgm:pt>
    <dgm:pt modelId="{B3BC86A2-4393-47B0-8885-2EE776B36D02}" type="pres">
      <dgm:prSet presAssocID="{4BBF80FF-1A7D-4F50-867D-3F3887ECAB89}" presName="sibTrans" presStyleCnt="0"/>
      <dgm:spPr/>
    </dgm:pt>
    <dgm:pt modelId="{74447F1B-36D3-4AE5-927A-029AD33A49C6}" type="pres">
      <dgm:prSet presAssocID="{22EC5974-DF6C-4AD8-92EA-0269006F27EA}" presName="textNode" presStyleLbl="node1" presStyleIdx="1" presStyleCnt="3">
        <dgm:presLayoutVars>
          <dgm:bulletEnabled val="1"/>
        </dgm:presLayoutVars>
      </dgm:prSet>
      <dgm:spPr/>
    </dgm:pt>
    <dgm:pt modelId="{29BA1558-467F-44D8-9EDE-9737AAE07AB9}" type="pres">
      <dgm:prSet presAssocID="{B867FE6D-2BA1-46D5-8256-9102449D4EDE}" presName="sibTrans" presStyleCnt="0"/>
      <dgm:spPr/>
    </dgm:pt>
    <dgm:pt modelId="{9F59A594-3201-45E6-AEC2-A3708944E198}" type="pres">
      <dgm:prSet presAssocID="{135E3DC7-2B22-43BD-B045-A9680419E9C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1608D12-72D1-48B4-B9A0-F149A6DF5201}" type="presOf" srcId="{81248646-BE70-46A8-A0B9-21AC1DD0B6D6}" destId="{181419B5-478A-413B-8D2D-22059E487B38}" srcOrd="0" destOrd="0" presId="urn:microsoft.com/office/officeart/2005/8/layout/hProcess9"/>
    <dgm:cxn modelId="{C0826E46-3588-4545-A4DD-9341F71065A9}" type="presOf" srcId="{135E3DC7-2B22-43BD-B045-A9680419E9C0}" destId="{9F59A594-3201-45E6-AEC2-A3708944E198}" srcOrd="0" destOrd="0" presId="urn:microsoft.com/office/officeart/2005/8/layout/hProcess9"/>
    <dgm:cxn modelId="{5DC8C195-7D51-4FEB-840D-3ED2AA580E30}" type="presOf" srcId="{22EC5974-DF6C-4AD8-92EA-0269006F27EA}" destId="{74447F1B-36D3-4AE5-927A-029AD33A49C6}" srcOrd="0" destOrd="0" presId="urn:microsoft.com/office/officeart/2005/8/layout/hProcess9"/>
    <dgm:cxn modelId="{4769F0AA-2C86-4952-8416-D6EB5A1CB4D8}" type="presOf" srcId="{6BCCA5B6-2B72-437E-B81E-51694C2D6985}" destId="{3D550C4A-B9E9-4A8E-B468-B93159103E35}" srcOrd="0" destOrd="0" presId="urn:microsoft.com/office/officeart/2005/8/layout/hProcess9"/>
    <dgm:cxn modelId="{F0D3B5B3-497C-48F1-9934-3471EFC4065F}" srcId="{81248646-BE70-46A8-A0B9-21AC1DD0B6D6}" destId="{6BCCA5B6-2B72-437E-B81E-51694C2D6985}" srcOrd="0" destOrd="0" parTransId="{81106D05-BC0A-471D-8AC9-BEB67B4EBA50}" sibTransId="{4BBF80FF-1A7D-4F50-867D-3F3887ECAB89}"/>
    <dgm:cxn modelId="{2D6535BB-CF51-4981-A571-A8B3914CDB0A}" srcId="{81248646-BE70-46A8-A0B9-21AC1DD0B6D6}" destId="{22EC5974-DF6C-4AD8-92EA-0269006F27EA}" srcOrd="1" destOrd="0" parTransId="{9A937AE1-D2F7-406B-9F12-80CB19993EFF}" sibTransId="{B867FE6D-2BA1-46D5-8256-9102449D4EDE}"/>
    <dgm:cxn modelId="{2DDA28DD-6FBB-49E6-9A15-BE19798BC618}" srcId="{81248646-BE70-46A8-A0B9-21AC1DD0B6D6}" destId="{135E3DC7-2B22-43BD-B045-A9680419E9C0}" srcOrd="2" destOrd="0" parTransId="{25A5A5FD-2B82-428F-B50E-CA90E12776D9}" sibTransId="{C4B53E64-A429-406F-9886-06C93CAB8E69}"/>
    <dgm:cxn modelId="{615C9FDD-3713-4709-9E1D-5889CE4E0D76}" type="presParOf" srcId="{181419B5-478A-413B-8D2D-22059E487B38}" destId="{AC9388BD-78C6-4FCD-B747-AB63B01D687D}" srcOrd="0" destOrd="0" presId="urn:microsoft.com/office/officeart/2005/8/layout/hProcess9"/>
    <dgm:cxn modelId="{3F461238-8471-4414-BBA6-3F26194EE70E}" type="presParOf" srcId="{181419B5-478A-413B-8D2D-22059E487B38}" destId="{FE3FB2D2-95A9-443C-9FFB-0C616DE27422}" srcOrd="1" destOrd="0" presId="urn:microsoft.com/office/officeart/2005/8/layout/hProcess9"/>
    <dgm:cxn modelId="{0266975B-B9F0-4382-BFF0-6F549B6B8679}" type="presParOf" srcId="{FE3FB2D2-95A9-443C-9FFB-0C616DE27422}" destId="{3D550C4A-B9E9-4A8E-B468-B93159103E35}" srcOrd="0" destOrd="0" presId="urn:microsoft.com/office/officeart/2005/8/layout/hProcess9"/>
    <dgm:cxn modelId="{AC9B4F0C-4EDE-4D10-94D1-E1899882C8DA}" type="presParOf" srcId="{FE3FB2D2-95A9-443C-9FFB-0C616DE27422}" destId="{B3BC86A2-4393-47B0-8885-2EE776B36D02}" srcOrd="1" destOrd="0" presId="urn:microsoft.com/office/officeart/2005/8/layout/hProcess9"/>
    <dgm:cxn modelId="{28EF4206-FDC0-43A0-AFDF-001CC4293BDF}" type="presParOf" srcId="{FE3FB2D2-95A9-443C-9FFB-0C616DE27422}" destId="{74447F1B-36D3-4AE5-927A-029AD33A49C6}" srcOrd="2" destOrd="0" presId="urn:microsoft.com/office/officeart/2005/8/layout/hProcess9"/>
    <dgm:cxn modelId="{1F93295B-F5A6-4FB7-9DA1-4D8F70CCA960}" type="presParOf" srcId="{FE3FB2D2-95A9-443C-9FFB-0C616DE27422}" destId="{29BA1558-467F-44D8-9EDE-9737AAE07AB9}" srcOrd="3" destOrd="0" presId="urn:microsoft.com/office/officeart/2005/8/layout/hProcess9"/>
    <dgm:cxn modelId="{619D40F6-0E43-4E67-BF0C-9FEB1596970A}" type="presParOf" srcId="{FE3FB2D2-95A9-443C-9FFB-0C616DE27422}" destId="{9F59A594-3201-45E6-AEC2-A3708944E1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FC97E-895F-4160-8DD6-659300699E11}">
      <dsp:nvSpPr>
        <dsp:cNvPr id="0" name=""/>
        <dsp:cNvSpPr/>
      </dsp:nvSpPr>
      <dsp:spPr>
        <a:xfrm>
          <a:off x="3846955" y="2775296"/>
          <a:ext cx="3300281" cy="3300281"/>
        </a:xfrm>
        <a:prstGeom prst="gear9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Collaboration with Surrey Community Gypsy Forum</a:t>
          </a:r>
        </a:p>
      </dsp:txBody>
      <dsp:txXfrm>
        <a:off x="4510458" y="3548371"/>
        <a:ext cx="1973275" cy="1696413"/>
      </dsp:txXfrm>
    </dsp:sp>
    <dsp:sp modelId="{AFF70580-DECD-4F15-B8F4-AFDB9E8198D4}">
      <dsp:nvSpPr>
        <dsp:cNvPr id="0" name=""/>
        <dsp:cNvSpPr/>
      </dsp:nvSpPr>
      <dsp:spPr>
        <a:xfrm>
          <a:off x="1926792" y="1995229"/>
          <a:ext cx="2400204" cy="2400204"/>
        </a:xfrm>
        <a:prstGeom prst="gear6">
          <a:avLst/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On-line training Package</a:t>
          </a:r>
        </a:p>
      </dsp:txBody>
      <dsp:txXfrm>
        <a:off x="2531051" y="2603140"/>
        <a:ext cx="1191686" cy="1184382"/>
      </dsp:txXfrm>
    </dsp:sp>
    <dsp:sp modelId="{727B05C7-41C3-4D89-8FDC-69453157A18A}">
      <dsp:nvSpPr>
        <dsp:cNvPr id="0" name=""/>
        <dsp:cNvSpPr/>
      </dsp:nvSpPr>
      <dsp:spPr>
        <a:xfrm rot="20700000">
          <a:off x="3168133" y="211508"/>
          <a:ext cx="2557748" cy="2607360"/>
        </a:xfrm>
        <a:prstGeom prst="gear6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Face to Face presentations</a:t>
          </a:r>
        </a:p>
      </dsp:txBody>
      <dsp:txXfrm rot="-20700000">
        <a:off x="3726179" y="786321"/>
        <a:ext cx="1441655" cy="1457734"/>
      </dsp:txXfrm>
    </dsp:sp>
    <dsp:sp modelId="{6CA203F1-EAB6-4C7E-9084-8AD161563285}">
      <dsp:nvSpPr>
        <dsp:cNvPr id="0" name=""/>
        <dsp:cNvSpPr/>
      </dsp:nvSpPr>
      <dsp:spPr>
        <a:xfrm>
          <a:off x="3613495" y="2265653"/>
          <a:ext cx="4224359" cy="4224359"/>
        </a:xfrm>
        <a:prstGeom prst="circularArrow">
          <a:avLst>
            <a:gd name="adj1" fmla="val 4687"/>
            <a:gd name="adj2" fmla="val 299029"/>
            <a:gd name="adj3" fmla="val 2547261"/>
            <a:gd name="adj4" fmla="val 1579584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0986E-484B-483E-978D-8676363EBA46}">
      <dsp:nvSpPr>
        <dsp:cNvPr id="0" name=""/>
        <dsp:cNvSpPr/>
      </dsp:nvSpPr>
      <dsp:spPr>
        <a:xfrm>
          <a:off x="1510590" y="1500785"/>
          <a:ext cx="3069261" cy="3069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B3FDF-EDC2-4293-919A-B0126782F8BE}">
      <dsp:nvSpPr>
        <dsp:cNvPr id="0" name=""/>
        <dsp:cNvSpPr/>
      </dsp:nvSpPr>
      <dsp:spPr>
        <a:xfrm>
          <a:off x="2727176" y="-183530"/>
          <a:ext cx="3309281" cy="33092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388BD-78C6-4FCD-B747-AB63B01D687D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50C4A-B9E9-4A8E-B468-B93159103E35}">
      <dsp:nvSpPr>
        <dsp:cNvPr id="0" name=""/>
        <dsp:cNvSpPr/>
      </dsp:nvSpPr>
      <dsp:spPr>
        <a:xfrm>
          <a:off x="2976" y="1219199"/>
          <a:ext cx="1839515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Improving engagement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Building trust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Reducing A&amp;E</a:t>
          </a:r>
        </a:p>
      </dsp:txBody>
      <dsp:txXfrm>
        <a:off x="82331" y="1298554"/>
        <a:ext cx="1680805" cy="1466890"/>
      </dsp:txXfrm>
    </dsp:sp>
    <dsp:sp modelId="{74447F1B-36D3-4AE5-927A-029AD33A49C6}">
      <dsp:nvSpPr>
        <dsp:cNvPr id="0" name=""/>
        <dsp:cNvSpPr/>
      </dsp:nvSpPr>
      <dsp:spPr>
        <a:xfrm>
          <a:off x="2128242" y="1219199"/>
          <a:ext cx="1839515" cy="1625600"/>
        </a:xfrm>
        <a:prstGeom prst="roundRect">
          <a:avLst/>
        </a:prstGeom>
        <a:solidFill>
          <a:schemeClr val="accent4">
            <a:hueOff val="-2250323"/>
            <a:satOff val="0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Embedding good practice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Disseminating findings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Developing culturally competent  workforce</a:t>
          </a:r>
        </a:p>
      </dsp:txBody>
      <dsp:txXfrm>
        <a:off x="2207597" y="1298554"/>
        <a:ext cx="1680805" cy="1466890"/>
      </dsp:txXfrm>
    </dsp:sp>
    <dsp:sp modelId="{9F59A594-3201-45E6-AEC2-A3708944E198}">
      <dsp:nvSpPr>
        <dsp:cNvPr id="0" name=""/>
        <dsp:cNvSpPr/>
      </dsp:nvSpPr>
      <dsp:spPr>
        <a:xfrm>
          <a:off x="4253507" y="1219199"/>
          <a:ext cx="1839515" cy="1625600"/>
        </a:xfrm>
        <a:prstGeom prst="roundRect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Inclusion Health Team </a:t>
          </a:r>
        </a:p>
      </dsp:txBody>
      <dsp:txXfrm>
        <a:off x="4332862" y="1298554"/>
        <a:ext cx="1680805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0.03116</cdr:x>
      <cdr:y>0.8504</cdr:y>
    </cdr:from>
    <cdr:to>
      <cdr:x>0.94459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807" y="2790232"/>
          <a:ext cx="3951773" cy="490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50" dirty="0">
              <a:solidFill>
                <a:schemeClr val="bg2">
                  <a:lumMod val="90000"/>
                </a:schemeClr>
              </a:solidFill>
            </a:rPr>
            <a:t>*other refers to temporary accommodation, unknown living arrangement's.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6DBB6-7164-4967-A08C-77CA25C84591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CB8CD-B8D9-4104-8A97-737DE2FF1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9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B8CD-B8D9-4104-8A97-737DE2FF144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74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B8CD-B8D9-4104-8A97-737DE2FF144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7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Audiology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A&amp;E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for Carers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Opticians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Pharmacy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 Health Clinic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 in Centre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Audiology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Enuresis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Stop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 Social Services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Midwife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MIU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 Team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Speech and Language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MASH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Nurse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Safeguarding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Podiatry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Children's Centre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dirty="0"/>
              <a:t>  </a:t>
            </a:r>
            <a:r>
              <a:rPr lang="en-GB" b="1" dirty="0">
                <a:solidFill>
                  <a:srgbClr val="FF0000"/>
                </a:solidFill>
              </a:rPr>
              <a:t>Total </a:t>
            </a:r>
            <a:r>
              <a:rPr lang="en-GB" sz="12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83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B8CD-B8D9-4104-8A97-737DE2FF14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5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A&amp;E Staff, all maternity leads, 0-19 teams meetings and forums. Hospital safeguarding , multi agency, children's services and teams, charities etc.</a:t>
            </a:r>
          </a:p>
          <a:p>
            <a:pPr marL="228600" indent="-228600">
              <a:buAutoNum type="arabicPeriod"/>
            </a:pPr>
            <a:r>
              <a:rPr lang="en-GB" dirty="0"/>
              <a:t>FCHC</a:t>
            </a:r>
            <a:r>
              <a:rPr lang="en-GB" baseline="0" dirty="0"/>
              <a:t> staff, working on CSH L&amp;D </a:t>
            </a:r>
            <a:r>
              <a:rPr lang="en-GB" baseline="0" dirty="0">
                <a:solidFill>
                  <a:srgbClr val="FF0000"/>
                </a:solidFill>
              </a:rPr>
              <a:t>(figures)</a:t>
            </a:r>
          </a:p>
          <a:p>
            <a:pPr marL="228600" indent="-228600">
              <a:buAutoNum type="arabicPeriod"/>
            </a:pPr>
            <a:r>
              <a:rPr lang="en-GB" baseline="0" dirty="0">
                <a:solidFill>
                  <a:srgbClr val="FF0000"/>
                </a:solidFill>
              </a:rPr>
              <a:t>Facilitated agreement so now on SSPB, available to all agencies, facilitated by GRT Reps.</a:t>
            </a:r>
          </a:p>
          <a:p>
            <a:pPr marL="228600" indent="-228600">
              <a:buAutoNum type="arabicPeriod"/>
            </a:pPr>
            <a:r>
              <a:rPr lang="en-GB" baseline="0" dirty="0">
                <a:solidFill>
                  <a:srgbClr val="FF0000"/>
                </a:solidFill>
              </a:rPr>
              <a:t>83 People have completed the online package via LMS.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B8CD-B8D9-4104-8A97-737DE2FF14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02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Improving access: Maternity Voices/Peer,</a:t>
            </a:r>
            <a:r>
              <a:rPr lang="en-GB" baseline="0" dirty="0"/>
              <a:t> Community </a:t>
            </a:r>
            <a:r>
              <a:rPr lang="en-GB" baseline="0" dirty="0" err="1"/>
              <a:t>representation.GRT</a:t>
            </a:r>
            <a:r>
              <a:rPr lang="en-GB" baseline="0" dirty="0"/>
              <a:t> </a:t>
            </a:r>
            <a:r>
              <a:rPr lang="en-GB" baseline="0" dirty="0" err="1"/>
              <a:t>CHAMPIONS?Police</a:t>
            </a:r>
            <a:endParaRPr lang="en-GB" baseline="0" dirty="0"/>
          </a:p>
          <a:p>
            <a:r>
              <a:rPr lang="en-GB" baseline="0" dirty="0"/>
              <a:t>Disseminating: Case studies, article writing, Speaking at national and international conferences, collaboration</a:t>
            </a:r>
            <a:r>
              <a:rPr lang="en-GB" baseline="0"/>
              <a:t>, Channel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B8CD-B8D9-4104-8A97-737DE2FF14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13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D6D7E-F3E5-4DEC-AEFB-25341908D3E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FH_PPT_build_v2_BKNG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034280" cy="1755775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769" y="4704080"/>
            <a:ext cx="3608501" cy="16522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4" y="-334715"/>
            <a:ext cx="1801368" cy="1801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7" y="271944"/>
            <a:ext cx="1717203" cy="609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9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AA837-3B74-4D15-911F-5070D4E92EDB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6C2667-B0A8-427B-B9FB-5D5FAFF11C00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C99738-B010-4352-9085-B4F1455E4F2D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2B7DC-44A6-42E8-9551-AF154B41531A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946F2-2B46-4FCA-BDF7-7722F583A2CE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CBC057-304A-4343-9597-5120373E6D71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FH_PPT_build_v2_BKNG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034280" cy="1755775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769" y="4704080"/>
            <a:ext cx="3608501" cy="16522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4" y="-334715"/>
            <a:ext cx="1801368" cy="1801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7" y="271944"/>
            <a:ext cx="1717203" cy="6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56AB51-ADFE-4742-94FA-EC4DC3649B92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034280" cy="1755775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769" y="4704080"/>
            <a:ext cx="3608501" cy="16522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4" y="-334715"/>
            <a:ext cx="1801368" cy="1801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7" y="271944"/>
            <a:ext cx="1717203" cy="609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5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1A7764-DE9B-46C9-A4D9-37CBD1CE1C82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034280" cy="1755775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769" y="4704080"/>
            <a:ext cx="3608501" cy="16522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4" y="-334715"/>
            <a:ext cx="1801368" cy="1801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7" y="271944"/>
            <a:ext cx="1717203" cy="6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0429" y="7021630"/>
            <a:ext cx="2133600" cy="365125"/>
          </a:xfrm>
          <a:prstGeom prst="rect">
            <a:avLst/>
          </a:prstGeom>
        </p:spPr>
        <p:txBody>
          <a:bodyPr/>
          <a:lstStyle/>
          <a:p>
            <a:fld id="{51032280-056E-41A0-A6E9-55E0B15E2FFB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7429" y="702163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7237" y="6356350"/>
            <a:ext cx="47912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4896F3E-A8EE-6649-B8CF-1CAE31596D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5429568" y="1600201"/>
            <a:ext cx="3257232" cy="2148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26000" cy="214883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0" y="3749040"/>
            <a:ext cx="4826000" cy="1737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>
                <a:solidFill>
                  <a:srgbClr val="505150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505150"/>
                </a:solidFill>
              </a:defRPr>
            </a:lvl2pPr>
            <a:lvl3pPr marL="914400" indent="0">
              <a:buFontTx/>
              <a:buNone/>
              <a:defRPr sz="1600">
                <a:solidFill>
                  <a:srgbClr val="50515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50515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50515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4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12C7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42561C-CB4C-49B9-B983-FF82A925018A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8750A-9DBB-4A4C-B035-D574383FE0C7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8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6459D-DBF9-481C-94C1-6145E2694D22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Author: Donna Peel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67040" y="6356350"/>
            <a:ext cx="6197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4896F3E-A8EE-6649-B8CF-1CAE31596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4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1ADE99-C4DD-4624-8F71-09AEC3285B56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Author: Donna Peel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896F3E-A8EE-6649-B8CF-1CAE3159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FH_PPT_build_v2_wave-12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7"/>
          <a:stretch/>
        </p:blipFill>
        <p:spPr>
          <a:xfrm>
            <a:off x="6004564" y="0"/>
            <a:ext cx="313943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99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0" y="6026815"/>
            <a:ext cx="2635732" cy="504127"/>
          </a:xfrm>
          <a:prstGeom prst="rect">
            <a:avLst/>
          </a:prstGeom>
        </p:spPr>
      </p:pic>
      <p:pic>
        <p:nvPicPr>
          <p:cNvPr id="8" name="Picture 7" descr="CFH_PPT_NHS_logo-07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4" y="-334715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2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512C7E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rgbClr val="512C7E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rgbClr val="512C7E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kern="1200">
          <a:solidFill>
            <a:srgbClr val="512C7E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kern="1200">
          <a:solidFill>
            <a:srgbClr val="512C7E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kern="1200">
          <a:solidFill>
            <a:srgbClr val="512C7E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protect.cudasvc.com/url?a=https%3a%2f%2fwww.gypsy-traveller.org%2fwp-content%2fuploads%2f2020%2f11%2fSS00-Health-inequalities_FINAL.pdf&amp;c=E,1,hfJDLQdBRJgPeCZdr9kKeCdHXovql-j05Pzhd64tyuSqDEOhB6y4eSkvMAFkQkmffE_WsR-lo4cOOqSkb4bYbJJH-7v_7w-R5SOxDMy7FX_c6Iwxqgj5uwmYCA,,&amp;typo=1" TargetMode="External"/><Relationship Id="rId2" Type="http://schemas.openxmlformats.org/officeDocument/2006/relationships/hyperlink" Target="https://www.youtube.com/watch?v=D4-S7xdnsec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260" y="1638719"/>
            <a:ext cx="5034280" cy="1755775"/>
          </a:xfrm>
        </p:spPr>
        <p:txBody>
          <a:bodyPr>
            <a:noAutofit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Update on the Gypsy Roma, </a:t>
            </a:r>
            <a:r>
              <a:rPr lang="en-US" b="1" dirty="0" err="1"/>
              <a:t>Traveller</a:t>
            </a:r>
            <a:r>
              <a:rPr lang="en-US" b="1" dirty="0"/>
              <a:t> Health Outreach Project</a:t>
            </a:r>
            <a:br>
              <a:rPr lang="en-US" b="1" dirty="0"/>
            </a:br>
            <a:r>
              <a:rPr lang="en-US" b="1" dirty="0"/>
              <a:t>( 2019-21)</a:t>
            </a:r>
            <a:br>
              <a:rPr lang="en-US" b="1" dirty="0"/>
            </a:br>
            <a:br>
              <a:rPr lang="en-US" b="1" dirty="0"/>
            </a:br>
            <a:r>
              <a:rPr lang="en-US" sz="2000" b="1" dirty="0"/>
              <a:t>Children and Family Health</a:t>
            </a:r>
            <a:br>
              <a:rPr lang="en-US" sz="2000" b="1" dirty="0"/>
            </a:br>
            <a:r>
              <a:rPr lang="en-US" sz="2000" dirty="0"/>
              <a:t>Surrey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51" y="4502988"/>
            <a:ext cx="4071667" cy="1853361"/>
          </a:xfrm>
        </p:spPr>
        <p:txBody>
          <a:bodyPr/>
          <a:lstStyle/>
          <a:p>
            <a:endParaRPr lang="en-US" dirty="0"/>
          </a:p>
          <a:p>
            <a:r>
              <a:rPr lang="en-GB" sz="1400" dirty="0"/>
              <a:t> 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@CFHS_Surrey</a:t>
            </a:r>
          </a:p>
          <a:p>
            <a:r>
              <a:rPr lang="en-US" sz="1400" dirty="0"/>
              <a:t>www.childrenshealthsurrey.nhs.uk </a:t>
            </a:r>
          </a:p>
        </p:txBody>
      </p:sp>
    </p:spTree>
    <p:extLst>
      <p:ext uri="{BB962C8B-B14F-4D97-AF65-F5344CB8AC3E}">
        <p14:creationId xmlns:p14="http://schemas.microsoft.com/office/powerpoint/2010/main" val="281030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95" y="4133815"/>
            <a:ext cx="3141032" cy="25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168" y="284008"/>
            <a:ext cx="857016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12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with partners</a:t>
            </a:r>
            <a:endParaRPr lang="en-GB" sz="2400" b="1" dirty="0">
              <a:solidFill>
                <a:srgbClr val="512C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b="1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Maternity services / 0-19 teams / safeguarding teams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GPs/ to PCNs, identifying link GPs  (PHA) for imms catch ups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 / QNI / WHO (provide evidence / influence local and national policy)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GRT Advocacy and resource organisations (Joint Bids)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CCGs, District and Borough Councils, incl EHH and SCS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Surrey Community Action/Action for Carers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Cancer Alliance, including end-of-life care and hospices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Diabetes UK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Children’s Services, Traveller education support (REMA)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Acute hospitals (A &amp; E’s, 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Paeds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Maternity)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Schools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 Johns Ambulance etc.</a:t>
            </a:r>
          </a:p>
        </p:txBody>
      </p:sp>
    </p:spTree>
    <p:extLst>
      <p:ext uri="{BB962C8B-B14F-4D97-AF65-F5344CB8AC3E}">
        <p14:creationId xmlns:p14="http://schemas.microsoft.com/office/powerpoint/2010/main" val="34625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47" y="592748"/>
            <a:ext cx="3431410" cy="528705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66330" y="334268"/>
            <a:ext cx="2974020" cy="1826744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“Thank you for getting ‘them’ (paediatricians) to finally listen to me and take me seriously’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178859" y="4119238"/>
            <a:ext cx="2760956" cy="1837677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Health Nurses just for Gypsies?? Wow!”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8070" y="3790765"/>
            <a:ext cx="2911876" cy="1384916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“I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can’t thank you enough for all your help”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992427" y="923278"/>
            <a:ext cx="2849732" cy="1651246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“No-one does nothing for us gypsies, you do it like you LIKE Gypsies!”</a:t>
            </a:r>
          </a:p>
        </p:txBody>
      </p:sp>
    </p:spTree>
    <p:extLst>
      <p:ext uri="{BB962C8B-B14F-4D97-AF65-F5344CB8AC3E}">
        <p14:creationId xmlns:p14="http://schemas.microsoft.com/office/powerpoint/2010/main" val="340057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803" y="728797"/>
            <a:ext cx="7772400" cy="795750"/>
          </a:xfrm>
        </p:spPr>
        <p:txBody>
          <a:bodyPr/>
          <a:lstStyle/>
          <a:p>
            <a:pPr algn="ctr"/>
            <a:r>
              <a:rPr lang="en-GB" sz="4000" dirty="0"/>
              <a:t>Where do we go from here?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6809445"/>
              </p:ext>
            </p:extLst>
          </p:nvPr>
        </p:nvGraphicFramePr>
        <p:xfrm>
          <a:off x="1562379" y="17072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972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E31B-9336-457C-BA1E-90D9383EE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878" y="945223"/>
            <a:ext cx="7430784" cy="2940978"/>
          </a:xfrm>
        </p:spPr>
        <p:txBody>
          <a:bodyPr/>
          <a:lstStyle/>
          <a:p>
            <a:r>
              <a:rPr lang="en-GB" dirty="0"/>
              <a:t>What’s next?</a:t>
            </a:r>
            <a:br>
              <a:rPr lang="en-GB" dirty="0"/>
            </a:br>
            <a:r>
              <a:rPr lang="en-GB" sz="2000" dirty="0"/>
              <a:t>Better engagement</a:t>
            </a:r>
            <a:br>
              <a:rPr lang="en-GB" sz="2000" dirty="0"/>
            </a:br>
            <a:r>
              <a:rPr lang="en-GB" sz="2000" dirty="0"/>
              <a:t>More contact with housed Travellers</a:t>
            </a:r>
            <a:br>
              <a:rPr lang="en-GB" sz="2000" dirty="0"/>
            </a:br>
            <a:r>
              <a:rPr lang="en-GB" sz="2000" dirty="0"/>
              <a:t>Boaters?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88461-0783-44D4-9F7C-1983FF8C1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879" y="3616503"/>
            <a:ext cx="3715392" cy="2739847"/>
          </a:xfrm>
        </p:spPr>
        <p:txBody>
          <a:bodyPr/>
          <a:lstStyle/>
          <a:p>
            <a:r>
              <a:rPr lang="en-GB" dirty="0"/>
              <a:t>GRT One Stop monthly surgery</a:t>
            </a:r>
          </a:p>
          <a:p>
            <a:r>
              <a:rPr lang="en-GB" dirty="0"/>
              <a:t>“Health and Help”??</a:t>
            </a:r>
          </a:p>
          <a:p>
            <a:endParaRPr lang="en-GB" dirty="0"/>
          </a:p>
          <a:p>
            <a:r>
              <a:rPr lang="en-GB" dirty="0"/>
              <a:t>Dissemination of </a:t>
            </a:r>
            <a:r>
              <a:rPr lang="en-GB" dirty="0" err="1"/>
              <a:t>Covid</a:t>
            </a:r>
            <a:r>
              <a:rPr lang="en-GB" dirty="0"/>
              <a:t> </a:t>
            </a:r>
            <a:r>
              <a:rPr lang="en-GB" dirty="0" err="1"/>
              <a:t>vaccs</a:t>
            </a:r>
            <a:r>
              <a:rPr lang="en-GB" dirty="0"/>
              <a:t> film, MORE IMMS UPTAKE</a:t>
            </a:r>
          </a:p>
          <a:p>
            <a:endParaRPr lang="en-GB" dirty="0"/>
          </a:p>
          <a:p>
            <a:r>
              <a:rPr lang="en-GB" dirty="0"/>
              <a:t>Challenging discriminatory legislation/issues (stopping places)</a:t>
            </a:r>
          </a:p>
          <a:p>
            <a:endParaRPr lang="en-GB" dirty="0"/>
          </a:p>
          <a:p>
            <a:r>
              <a:rPr lang="en-GB" sz="2000"/>
              <a:t>SURREYGATE!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441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6742"/>
            <a:ext cx="5034280" cy="2010254"/>
          </a:xfrm>
        </p:spPr>
        <p:txBody>
          <a:bodyPr/>
          <a:lstStyle/>
          <a:p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r>
              <a:rPr lang="en-GB" sz="2800" b="1" dirty="0">
                <a:solidFill>
                  <a:schemeClr val="bg1"/>
                </a:solidFill>
              </a:rPr>
              <a:t>Contact Details:</a:t>
            </a:r>
            <a:br>
              <a:rPr lang="en-GB" sz="2800" u="sng" dirty="0">
                <a:solidFill>
                  <a:schemeClr val="bg1"/>
                </a:solidFill>
              </a:rPr>
            </a:br>
            <a:br>
              <a:rPr lang="en-GB" sz="2800" u="sng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lisa.gavin@nhs.net</a:t>
            </a:r>
            <a:br>
              <a:rPr lang="en-GB" sz="2000" dirty="0">
                <a:solidFill>
                  <a:schemeClr val="bg1"/>
                </a:solidFill>
              </a:rPr>
            </a:b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fchc.grtproject@nhs.net</a:t>
            </a:r>
            <a:br>
              <a:rPr lang="en-GB" sz="2800" dirty="0"/>
            </a:br>
            <a:br>
              <a:rPr lang="en-GB" sz="2800" dirty="0"/>
            </a:br>
            <a:r>
              <a:rPr lang="en-GB" sz="2000" dirty="0"/>
              <a:t>Call Advice Line on: 01883 340922</a:t>
            </a: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93850" cy="365125"/>
          </a:xfrm>
        </p:spPr>
        <p:txBody>
          <a:bodyPr/>
          <a:lstStyle/>
          <a:p>
            <a:r>
              <a:rPr lang="it-IT" dirty="0"/>
              <a:t>Author: Lisa Gavin &amp; Donna Peel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4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1731" y="588379"/>
            <a:ext cx="751840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b="1" dirty="0">
                <a:solidFill>
                  <a:srgbClr val="5225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are we?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6391894"/>
            <a:ext cx="1504949" cy="425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4619" y="1104550"/>
            <a:ext cx="74478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Specialist team made up of a </a:t>
            </a:r>
            <a:r>
              <a:rPr lang="en-GB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Visitor</a:t>
            </a:r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</a:t>
            </a:r>
            <a:r>
              <a:rPr lang="en-GB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Health Care assistant </a:t>
            </a:r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our </a:t>
            </a:r>
            <a:r>
              <a:rPr lang="en-GB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Administrator and Team Manager</a:t>
            </a:r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We are part of the Children and Family Health Surrey’s 0-19 Community Health Service. The service manager is also the Manager for for Homeless families (Inclusion  Health)</a:t>
            </a:r>
          </a:p>
          <a:p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deliver a targeted and enhanced version of the Universal “Healthy Child Program” to Gypsy, Romany and Traveller families across Surrey, in a </a:t>
            </a:r>
            <a:r>
              <a:rPr lang="en-GB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culturally accessible way</a:t>
            </a:r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We also address unmet health needs, across the age spectrum by </a:t>
            </a:r>
            <a:r>
              <a:rPr lang="en-GB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“assertive outreach” </a:t>
            </a:r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integrating this work with partner agencies and linking GRT to health and other services.</a:t>
            </a:r>
          </a:p>
          <a:p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offer </a:t>
            </a:r>
            <a:r>
              <a:rPr lang="en-GB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 awareness training </a:t>
            </a:r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staff and </a:t>
            </a:r>
            <a:r>
              <a:rPr lang="en-GB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</a:t>
            </a:r>
            <a:r>
              <a:rPr lang="en-GB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clients.</a:t>
            </a:r>
          </a:p>
        </p:txBody>
      </p:sp>
    </p:spTree>
    <p:extLst>
      <p:ext uri="{BB962C8B-B14F-4D97-AF65-F5344CB8AC3E}">
        <p14:creationId xmlns:p14="http://schemas.microsoft.com/office/powerpoint/2010/main" val="84592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470517"/>
            <a:ext cx="8325853" cy="559293"/>
          </a:xfrm>
        </p:spPr>
        <p:txBody>
          <a:bodyPr/>
          <a:lstStyle/>
          <a:p>
            <a:br>
              <a:rPr lang="en-GB" dirty="0"/>
            </a:br>
            <a:r>
              <a:rPr lang="en-GB" u="sng" dirty="0"/>
              <a:t>Cultural factors: How can we help?</a:t>
            </a:r>
            <a:endParaRPr lang="en-GB" sz="1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342166" y="3485662"/>
            <a:ext cx="4344634" cy="3188676"/>
          </a:xfrm>
        </p:spPr>
        <p:txBody>
          <a:bodyPr/>
          <a:lstStyle/>
          <a:p>
            <a:endParaRPr lang="en-GB" b="1" u="sng" dirty="0"/>
          </a:p>
          <a:p>
            <a:endParaRPr lang="en-GB" dirty="0"/>
          </a:p>
          <a:p>
            <a:endParaRPr lang="en-GB" b="1" u="sng" dirty="0"/>
          </a:p>
          <a:p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18682" y="1553309"/>
            <a:ext cx="4023484" cy="448603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the barriers…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Feeling judged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Nervous about forms, leaflets, information, 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Feeling excluded, “looked down on”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Unfamiliar environment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understanding the “rules”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washing, eating, social arrangements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Cut off from family support/family pressure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taboos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Distrust of outsiders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 persecution</a:t>
            </a:r>
          </a:p>
        </p:txBody>
      </p:sp>
      <p:sp>
        <p:nvSpPr>
          <p:cNvPr id="8" name="Oval 7"/>
          <p:cNvSpPr/>
          <p:nvPr/>
        </p:nvSpPr>
        <p:spPr>
          <a:xfrm>
            <a:off x="4671644" y="1623650"/>
            <a:ext cx="4159739" cy="4614984"/>
          </a:xfrm>
          <a:prstGeom prst="ellipse">
            <a:avLst/>
          </a:prstGeom>
          <a:solidFill>
            <a:srgbClr val="F11B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r>
              <a:rPr lang="en-GB" b="1" u="sng" dirty="0">
                <a:solidFill>
                  <a:schemeClr val="accent4">
                    <a:lumMod val="50000"/>
                  </a:schemeClr>
                </a:solidFill>
              </a:rPr>
              <a:t>Solution: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assume! ASK!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 simple and clear explanations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 family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Welcome, explain processes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 large crowds and manage expectations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 jargon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aware of language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Broach literacy with sensitivity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routinely offer leaflets 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address and contact details (explain why)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up…</a:t>
            </a:r>
          </a:p>
          <a:p>
            <a:pPr algn="ctr"/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 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5938" y="1641232"/>
            <a:ext cx="175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4">
                    <a:lumMod val="50000"/>
                  </a:schemeClr>
                </a:solidFill>
              </a:rPr>
              <a:t>Challenge: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342166" y="348566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5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7" y="606175"/>
            <a:ext cx="2778823" cy="2544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612" y="137747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456 contacts on Un-Authorised encampments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43219" y="357036"/>
            <a:ext cx="3203378" cy="2646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2820" y="1016771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4,041 contacts in 2 years</a:t>
            </a: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11260" y="3396854"/>
            <a:ext cx="2824832" cy="2553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409050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16% of contacts live on permanent Council sites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616706"/>
              </p:ext>
            </p:extLst>
          </p:nvPr>
        </p:nvGraphicFramePr>
        <p:xfrm>
          <a:off x="4297131" y="3150620"/>
          <a:ext cx="4326310" cy="328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27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586" y="145573"/>
            <a:ext cx="604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Referrals, Signposting and Advocacy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1658" y="1254109"/>
            <a:ext cx="1650365" cy="148399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459361" y="1174425"/>
            <a:ext cx="1473200" cy="1473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141433" y="1174425"/>
            <a:ext cx="1473200" cy="14732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80203" y="1174425"/>
            <a:ext cx="1650365" cy="14839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370778" y="2812276"/>
            <a:ext cx="1650365" cy="14839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273306" y="2829472"/>
            <a:ext cx="1473200" cy="1473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092260" y="2763612"/>
            <a:ext cx="1473200" cy="14732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788823" y="2916405"/>
            <a:ext cx="1473200" cy="14732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88823" y="4462757"/>
            <a:ext cx="1473200" cy="14732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668233" y="4462757"/>
            <a:ext cx="1473200" cy="14732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273306" y="4389605"/>
            <a:ext cx="1650365" cy="148399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6272794" y="4389605"/>
            <a:ext cx="1473200" cy="147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9957" y="1762533"/>
            <a:ext cx="913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4056" y="1762533"/>
            <a:ext cx="106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3306" y="1649415"/>
            <a:ext cx="107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Sexual Health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1308" y="1688329"/>
            <a:ext cx="1124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Stop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7824" y="3500212"/>
            <a:ext cx="1216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64892" y="3292663"/>
            <a:ext cx="12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for Carers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2272" y="3374136"/>
            <a:ext cx="115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2260" y="3292663"/>
            <a:ext cx="143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A&amp;E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9957" y="4953740"/>
            <a:ext cx="11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 Nurse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8610" y="4953740"/>
            <a:ext cx="1162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62272" y="4953740"/>
            <a:ext cx="1284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Opticians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5087" y="4891596"/>
            <a:ext cx="1220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Imms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3783" y="648070"/>
            <a:ext cx="693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are examples of the most common referrals and areas that the team are signposting to and helping to advocate on for the GRT Community.</a:t>
            </a:r>
          </a:p>
        </p:txBody>
      </p:sp>
    </p:spTree>
    <p:extLst>
      <p:ext uri="{BB962C8B-B14F-4D97-AF65-F5344CB8AC3E}">
        <p14:creationId xmlns:p14="http://schemas.microsoft.com/office/powerpoint/2010/main" val="142464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84165" y="538209"/>
            <a:ext cx="3528392" cy="3960440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91709" y="216448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25 Mum 2 Mum gift bags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57822" y="3833664"/>
            <a:ext cx="3240360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5955" y="3976099"/>
            <a:ext cx="2753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260 Covid Vaccinations delivered in collaboration with local vaccination offers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112 Hep A vaccinations delivered </a:t>
            </a:r>
          </a:p>
        </p:txBody>
      </p:sp>
      <p:sp>
        <p:nvSpPr>
          <p:cNvPr id="6" name="Oval 5"/>
          <p:cNvSpPr/>
          <p:nvPr/>
        </p:nvSpPr>
        <p:spPr>
          <a:xfrm>
            <a:off x="4471440" y="456728"/>
            <a:ext cx="3984189" cy="34155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878002" y="1148823"/>
            <a:ext cx="3367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bg1"/>
                </a:solidFill>
              </a:rPr>
              <a:t>152 Referrals to GP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bg1"/>
                </a:solidFill>
              </a:rPr>
              <a:t>28 Referrals into Dental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bg1"/>
                </a:solidFill>
              </a:rPr>
              <a:t>15 Referrals into Midwifery teams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bg1"/>
                </a:solidFill>
              </a:rPr>
              <a:t>30 Referrals into local baby bank</a:t>
            </a:r>
          </a:p>
        </p:txBody>
      </p:sp>
    </p:spTree>
    <p:extLst>
      <p:ext uri="{BB962C8B-B14F-4D97-AF65-F5344CB8AC3E}">
        <p14:creationId xmlns:p14="http://schemas.microsoft.com/office/powerpoint/2010/main" val="413051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4BD5-39E9-4CD4-B49F-9C622C92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achieved?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623F6-E026-42F6-B3AD-1E5BA6E8F06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2E34F-43F0-4D9C-A0B4-FD15185BA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Building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Contact with 80+ private and Council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in-reach for housed Travellers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Collaboration with FFT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Emergency support/advocacy throughout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Funding extended for third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 engagement and delivery of </a:t>
            </a:r>
            <a:r>
              <a:rPr lang="en-GB" dirty="0" err="1"/>
              <a:t>Covid</a:t>
            </a:r>
            <a:r>
              <a:rPr lang="en-GB" dirty="0"/>
              <a:t> </a:t>
            </a:r>
            <a:r>
              <a:rPr lang="en-GB" dirty="0" err="1"/>
              <a:t>vaccs</a:t>
            </a:r>
            <a:r>
              <a:rPr lang="en-GB" dirty="0"/>
              <a:t> for GRT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Emergency response for Hep A outbreak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Multiagency GRT Strategy Group (RNA)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865CAC-579D-4C8C-8901-E047DC8362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749040"/>
            <a:ext cx="8229600" cy="2230520"/>
          </a:xfrm>
        </p:spPr>
        <p:txBody>
          <a:bodyPr/>
          <a:lstStyle/>
          <a:p>
            <a:r>
              <a:rPr lang="en-GB" dirty="0"/>
              <a:t> </a:t>
            </a:r>
          </a:p>
          <a:p>
            <a:endParaRPr lang="en-GB" u="sng" dirty="0">
              <a:hlinkClick r:id="rId2"/>
            </a:endParaRPr>
          </a:p>
          <a:p>
            <a:endParaRPr lang="en-GB" u="sng" dirty="0">
              <a:hlinkClick r:id="rId2"/>
            </a:endParaRPr>
          </a:p>
          <a:p>
            <a:r>
              <a:rPr lang="en-GB" u="sng" dirty="0">
                <a:hlinkClick r:id="rId2"/>
              </a:rPr>
              <a:t>GRT Film to promote </a:t>
            </a:r>
            <a:r>
              <a:rPr lang="en-GB" u="sng" dirty="0" err="1">
                <a:hlinkClick r:id="rId2"/>
              </a:rPr>
              <a:t>Covid</a:t>
            </a:r>
            <a:r>
              <a:rPr lang="en-GB" u="sng" dirty="0">
                <a:hlinkClick r:id="rId2"/>
              </a:rPr>
              <a:t> </a:t>
            </a:r>
            <a:r>
              <a:rPr lang="en-GB" u="sng" dirty="0" err="1">
                <a:hlinkClick r:id="rId2"/>
              </a:rPr>
              <a:t>Vaccs</a:t>
            </a:r>
            <a:r>
              <a:rPr lang="en-GB" u="sng" dirty="0">
                <a:hlinkClick r:id="rId2"/>
              </a:rPr>
              <a:t> uptake: https://www.youtube.com/watch?v=D4-S7xdnsec</a:t>
            </a:r>
            <a:endParaRPr lang="en-GB" u="sng" dirty="0">
              <a:solidFill>
                <a:schemeClr val="accent5"/>
              </a:solidFill>
            </a:endParaRPr>
          </a:p>
          <a:p>
            <a:r>
              <a:rPr lang="en-GB" u="sng" dirty="0">
                <a:solidFill>
                  <a:schemeClr val="accent5"/>
                </a:solidFill>
              </a:rPr>
              <a:t>#givecovidthejab</a:t>
            </a:r>
          </a:p>
          <a:p>
            <a:r>
              <a:rPr lang="en-GB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https://www.gypsy-traveller.org/wp-content/uploads/2020/11/SS00-Health-inequalities_FINAL.pdf</a:t>
            </a:r>
            <a:endParaRPr lang="en-GB" dirty="0">
              <a:solidFill>
                <a:srgbClr val="FF0000"/>
              </a:solidFill>
            </a:endParaRPr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36582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07194"/>
              </p:ext>
            </p:extLst>
          </p:nvPr>
        </p:nvGraphicFramePr>
        <p:xfrm>
          <a:off x="350874" y="148855"/>
          <a:ext cx="8548577" cy="6262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874" y="340242"/>
            <a:ext cx="2828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Breakdown of contacts by borough</a:t>
            </a:r>
          </a:p>
        </p:txBody>
      </p:sp>
    </p:spTree>
    <p:extLst>
      <p:ext uri="{BB962C8B-B14F-4D97-AF65-F5344CB8AC3E}">
        <p14:creationId xmlns:p14="http://schemas.microsoft.com/office/powerpoint/2010/main" val="376544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6" y="88207"/>
            <a:ext cx="8229600" cy="675273"/>
          </a:xfrm>
        </p:spPr>
        <p:txBody>
          <a:bodyPr/>
          <a:lstStyle/>
          <a:p>
            <a:pPr algn="ctr"/>
            <a:r>
              <a:rPr lang="en-GB" sz="2400" u="sng" dirty="0"/>
              <a:t>Training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91686"/>
              </p:ext>
            </p:extLst>
          </p:nvPr>
        </p:nvGraphicFramePr>
        <p:xfrm>
          <a:off x="457200" y="497149"/>
          <a:ext cx="8293963" cy="60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17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1029</Words>
  <Application>Microsoft Office PowerPoint</Application>
  <PresentationFormat>On-screen Show (4:3)</PresentationFormat>
  <Paragraphs>209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Office Theme</vt:lpstr>
      <vt:lpstr>   Update on the Gypsy Roma, Traveller Health Outreach Project ( 2019-21)  Children and Family Health Surrey </vt:lpstr>
      <vt:lpstr>PowerPoint Presentation</vt:lpstr>
      <vt:lpstr> Cultural factors: How can we help?</vt:lpstr>
      <vt:lpstr>PowerPoint Presentation</vt:lpstr>
      <vt:lpstr>PowerPoint Presentation</vt:lpstr>
      <vt:lpstr>PowerPoint Presentation</vt:lpstr>
      <vt:lpstr>What have we achieved?</vt:lpstr>
      <vt:lpstr>PowerPoint Presentation</vt:lpstr>
      <vt:lpstr>Training</vt:lpstr>
      <vt:lpstr>PowerPoint Presentation</vt:lpstr>
      <vt:lpstr>PowerPoint Presentation</vt:lpstr>
      <vt:lpstr>PowerPoint Presentation</vt:lpstr>
      <vt:lpstr>What’s next? Better engagement More contact with housed Travellers Boaters?</vt:lpstr>
      <vt:lpstr>      Contact Details:  lisa.gavin@nhs.net  fchc.grtproject@nhs.net  Call Advice Line on: 01883 340922    </vt:lpstr>
    </vt:vector>
  </TitlesOfParts>
  <Company>Alive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Hulk Hogan</dc:creator>
  <cp:lastModifiedBy>Lisa Gavin</cp:lastModifiedBy>
  <cp:revision>220</cp:revision>
  <cp:lastPrinted>2020-01-13T08:55:17Z</cp:lastPrinted>
  <dcterms:created xsi:type="dcterms:W3CDTF">2017-02-01T16:13:28Z</dcterms:created>
  <dcterms:modified xsi:type="dcterms:W3CDTF">2021-05-12T17:14:56Z</dcterms:modified>
</cp:coreProperties>
</file>