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97" r:id="rId9"/>
    <p:sldId id="262" r:id="rId10"/>
    <p:sldId id="268" r:id="rId11"/>
  </p:sldIdLst>
  <p:sldSz cx="9144000" cy="5143500" type="screen16x9"/>
  <p:notesSz cx="6858000" cy="9144000"/>
  <p:embeddedFontLst>
    <p:embeddedFont>
      <p:font typeface="Catamaran Light" pitchFamily="2" charset="77"/>
      <p:regular r:id="rId13"/>
      <p:bold r:id="rId14"/>
    </p:embeddedFont>
    <p:embeddedFont>
      <p:font typeface="Fira Sans Extra Condensed Medium" panose="020B0503050000020004" pitchFamily="34" charset="0"/>
      <p:regular r:id="rId15"/>
      <p:bold r:id="rId16"/>
      <p:italic r:id="rId17"/>
      <p:boldItalic r:id="rId18"/>
    </p:embeddedFont>
    <p:embeddedFont>
      <p:font typeface="Livvic" pitchFamily="2" charset="77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SansBeam Body Book" panose="02000508040000020104" pitchFamily="2" charset="77"/>
      <p:regular r:id="rId27"/>
      <p:italic r:id="rId28"/>
    </p:embeddedFont>
    <p:embeddedFont>
      <p:font typeface="SansBeam Body Light" panose="02000404040000020104" pitchFamily="2" charset="77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F41"/>
    <a:srgbClr val="95B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3B5A00-B3FA-4F0F-AD17-8E54951D18A1}">
  <a:tblStyle styleId="{E53B5A00-B3FA-4F0F-AD17-8E54951D18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/>
    <p:restoredTop sz="94719"/>
  </p:normalViewPr>
  <p:slideViewPr>
    <p:cSldViewPr snapToGrid="0" snapToObjects="1">
      <p:cViewPr varScale="1">
        <p:scale>
          <a:sx n="187" d="100"/>
          <a:sy n="187" d="100"/>
        </p:scale>
        <p:origin x="184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3e13d9a7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3e13d9a7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158d5a3e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158d5a3e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e13d9a7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e13d9a7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158d5a3e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158d5a3e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903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7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7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6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16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3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B441F943-9ED1-0243-80F4-F3900B093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597" y="1"/>
            <a:ext cx="9150453" cy="514350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27085D5-6293-0A46-8637-C5673507B133}"/>
              </a:ext>
            </a:extLst>
          </p:cNvPr>
          <p:cNvSpPr/>
          <p:nvPr/>
        </p:nvSpPr>
        <p:spPr>
          <a:xfrm>
            <a:off x="4344597" y="0"/>
            <a:ext cx="5047496" cy="5143500"/>
          </a:xfrm>
          <a:prstGeom prst="rect">
            <a:avLst/>
          </a:prstGeom>
          <a:gradFill>
            <a:gsLst>
              <a:gs pos="0">
                <a:schemeClr val="bg1">
                  <a:alpha val="16000"/>
                </a:schemeClr>
              </a:gs>
              <a:gs pos="100000">
                <a:schemeClr val="bg1">
                  <a:lumMod val="0"/>
                  <a:lumOff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1" name="Google Shape;131;p26"/>
          <p:cNvSpPr/>
          <p:nvPr/>
        </p:nvSpPr>
        <p:spPr>
          <a:xfrm rot="-5400000" flipH="1">
            <a:off x="7354200" y="2416550"/>
            <a:ext cx="3358800" cy="221100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37C1500-1FC5-2244-9EAB-0C8A8617A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01" y="161878"/>
            <a:ext cx="2503350" cy="1303828"/>
          </a:xfrm>
          <a:prstGeom prst="rect">
            <a:avLst/>
          </a:prstGeom>
        </p:spPr>
      </p:pic>
      <p:pic>
        <p:nvPicPr>
          <p:cNvPr id="15" name="Bildobjekt 14" descr="En bild som visar text&#10;&#10;Automatiskt genererad beskrivning">
            <a:extLst>
              <a:ext uri="{FF2B5EF4-FFF2-40B4-BE49-F238E27FC236}">
                <a16:creationId xmlns:a16="http://schemas.microsoft.com/office/drawing/2014/main" id="{EE163C2E-D9D7-A64F-86DD-48825EE04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86" y="1691910"/>
            <a:ext cx="1498120" cy="423859"/>
          </a:xfrm>
          <a:prstGeom prst="rect">
            <a:avLst/>
          </a:prstGeom>
        </p:spPr>
      </p:pic>
      <p:pic>
        <p:nvPicPr>
          <p:cNvPr id="17" name="Bildobjekt 16" descr="En bild som visar text&#10;&#10;Automatiskt genererad beskrivning">
            <a:extLst>
              <a:ext uri="{FF2B5EF4-FFF2-40B4-BE49-F238E27FC236}">
                <a16:creationId xmlns:a16="http://schemas.microsoft.com/office/drawing/2014/main" id="{A82679E9-A7BE-1340-86E8-DF3FE0276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179" y="4340945"/>
            <a:ext cx="1821712" cy="66037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37EF84B0-FF73-6749-A320-1A69270DFC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3820" y="1848458"/>
            <a:ext cx="1510774" cy="828923"/>
          </a:xfrm>
          <a:prstGeom prst="rect">
            <a:avLst/>
          </a:prstGeom>
        </p:spPr>
      </p:pic>
      <p:pic>
        <p:nvPicPr>
          <p:cNvPr id="21" name="Bildobjekt 20" descr="En bild som visar text&#10;&#10;Automatiskt genererad beskrivning">
            <a:extLst>
              <a:ext uri="{FF2B5EF4-FFF2-40B4-BE49-F238E27FC236}">
                <a16:creationId xmlns:a16="http://schemas.microsoft.com/office/drawing/2014/main" id="{087CCB1C-FFD9-6148-96CA-DA3FF14C87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56" y="2693464"/>
            <a:ext cx="977587" cy="40336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0110CEF5-CF3C-6242-AC8E-C642BB9254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056" y="2208801"/>
            <a:ext cx="1498120" cy="343956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843169BF-95DA-694A-BCC6-9E52C7912D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1114" y="1672459"/>
            <a:ext cx="1457170" cy="299497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44C6089E-555E-7B45-8BCB-1E45E3553D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3723" y="2529276"/>
            <a:ext cx="909082" cy="748099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BBB14335-52A9-7D46-A3F8-B89D8BA96A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71374" y="2531743"/>
            <a:ext cx="1198077" cy="718846"/>
          </a:xfrm>
          <a:prstGeom prst="rect">
            <a:avLst/>
          </a:prstGeom>
        </p:spPr>
      </p:pic>
      <p:pic>
        <p:nvPicPr>
          <p:cNvPr id="35" name="Bildobjekt 3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B2360CD1-CBB0-ED41-8275-B198572A97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7016" y="3237077"/>
            <a:ext cx="1689971" cy="355239"/>
          </a:xfrm>
          <a:prstGeom prst="rect">
            <a:avLst/>
          </a:prstGeom>
        </p:spPr>
      </p:pic>
      <p:pic>
        <p:nvPicPr>
          <p:cNvPr id="37" name="Bildobjekt 36" descr="En bild som visar text&#10;&#10;Automatiskt genererad beskrivning">
            <a:extLst>
              <a:ext uri="{FF2B5EF4-FFF2-40B4-BE49-F238E27FC236}">
                <a16:creationId xmlns:a16="http://schemas.microsoft.com/office/drawing/2014/main" id="{FAB7D5F0-803A-9448-BBFD-ADE713E6E7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15836" y="3300585"/>
            <a:ext cx="1252604" cy="409601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0A4A3B8C-A096-E247-BC0D-D08A5FFB83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490" y="3619119"/>
            <a:ext cx="1243924" cy="518545"/>
          </a:xfrm>
          <a:prstGeom prst="rect">
            <a:avLst/>
          </a:prstGeom>
        </p:spPr>
      </p:pic>
      <p:pic>
        <p:nvPicPr>
          <p:cNvPr id="41" name="Bildobjekt 40" descr="En bild som visar text&#10;&#10;Automatiskt genererad beskrivning">
            <a:extLst>
              <a:ext uri="{FF2B5EF4-FFF2-40B4-BE49-F238E27FC236}">
                <a16:creationId xmlns:a16="http://schemas.microsoft.com/office/drawing/2014/main" id="{EFB9271F-6035-374A-9F87-E79F52A05F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80035" y="3868687"/>
            <a:ext cx="1782885" cy="2631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ctrTitle" idx="6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v-SE" dirty="0">
                <a:latin typeface="SansBeam Body Book" panose="02000508040000020104" pitchFamily="2" charset="77"/>
              </a:rPr>
              <a:t>PROJEKTMÅL</a:t>
            </a:r>
          </a:p>
        </p:txBody>
      </p:sp>
      <p:sp>
        <p:nvSpPr>
          <p:cNvPr id="259" name="Google Shape;259;p38"/>
          <p:cNvSpPr txBox="1">
            <a:spLocks noGrp="1"/>
          </p:cNvSpPr>
          <p:nvPr>
            <p:ph type="subTitle" idx="1"/>
          </p:nvPr>
        </p:nvSpPr>
        <p:spPr>
          <a:xfrm>
            <a:off x="626458" y="135590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>
                <a:latin typeface="SansBeam Body Light" panose="02000404040000020104" pitchFamily="2" charset="77"/>
              </a:rPr>
              <a:t>Alle </a:t>
            </a:r>
            <a:r>
              <a:rPr lang="sv-SE" dirty="0" err="1">
                <a:latin typeface="SansBeam Body Light" panose="02000404040000020104" pitchFamily="2" charset="77"/>
              </a:rPr>
              <a:t>projekthavne</a:t>
            </a:r>
            <a:r>
              <a:rPr lang="sv-SE" dirty="0">
                <a:latin typeface="SansBeam Body Light" panose="02000404040000020104" pitchFamily="2" charset="77"/>
              </a:rPr>
              <a:t> skal </a:t>
            </a:r>
            <a:r>
              <a:rPr lang="sv-SE" dirty="0" err="1">
                <a:latin typeface="SansBeam Body Light" panose="02000404040000020104" pitchFamily="2" charset="77"/>
              </a:rPr>
              <a:t>have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implementeret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løsninger</a:t>
            </a:r>
            <a:r>
              <a:rPr lang="sv-SE" dirty="0">
                <a:latin typeface="SansBeam Body Light" panose="02000404040000020104" pitchFamily="2" charset="77"/>
              </a:rPr>
              <a:t> med pilotbatterier</a:t>
            </a:r>
            <a:endParaRPr dirty="0">
              <a:latin typeface="SansBeam Body Light" panose="02000404040000020104" pitchFamily="2" charset="77"/>
            </a:endParaRPr>
          </a:p>
        </p:txBody>
      </p:sp>
      <p:sp>
        <p:nvSpPr>
          <p:cNvPr id="260" name="Google Shape;260;p38"/>
          <p:cNvSpPr txBox="1">
            <a:spLocks noGrp="1"/>
          </p:cNvSpPr>
          <p:nvPr>
            <p:ph type="subTitle" idx="3"/>
          </p:nvPr>
        </p:nvSpPr>
        <p:spPr>
          <a:xfrm>
            <a:off x="2421255" y="1167878"/>
            <a:ext cx="2296049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v-SE" dirty="0">
                <a:latin typeface="SansBeam Body Light" panose="02000404040000020104" pitchFamily="2" charset="77"/>
              </a:rPr>
              <a:t>Alle </a:t>
            </a:r>
            <a:r>
              <a:rPr lang="sv-SE" dirty="0" err="1">
                <a:latin typeface="SansBeam Body Light" panose="02000404040000020104" pitchFamily="2" charset="77"/>
              </a:rPr>
              <a:t>havne</a:t>
            </a:r>
            <a:r>
              <a:rPr lang="sv-SE" dirty="0">
                <a:latin typeface="SansBeam Body Light" panose="02000404040000020104" pitchFamily="2" charset="77"/>
              </a:rPr>
              <a:t> skal </a:t>
            </a:r>
            <a:r>
              <a:rPr lang="sv-SE" dirty="0" err="1">
                <a:latin typeface="SansBeam Body Light" panose="02000404040000020104" pitchFamily="2" charset="77"/>
              </a:rPr>
              <a:t>reducere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deres</a:t>
            </a:r>
            <a:r>
              <a:rPr lang="sv-SE" dirty="0">
                <a:latin typeface="SansBeam Body Light" panose="02000404040000020104" pitchFamily="2" charset="77"/>
              </a:rPr>
              <a:t> CO2-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partikeludledning</a:t>
            </a:r>
            <a:r>
              <a:rPr lang="sv-SE" dirty="0">
                <a:latin typeface="SansBeam Body Light" panose="02000404040000020104" pitchFamily="2" charset="77"/>
              </a:rPr>
              <a:t> markant (</a:t>
            </a:r>
            <a:r>
              <a:rPr lang="sv-SE" dirty="0" err="1">
                <a:latin typeface="SansBeam Body Light" panose="02000404040000020104" pitchFamily="2" charset="77"/>
              </a:rPr>
              <a:t>op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100%)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desuden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bidrage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en markant reduktion </a:t>
            </a:r>
            <a:r>
              <a:rPr lang="sv-SE" dirty="0" err="1">
                <a:latin typeface="SansBeam Body Light" panose="02000404040000020104" pitchFamily="2" charset="77"/>
              </a:rPr>
              <a:t>af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havnens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støjniveau</a:t>
            </a:r>
            <a:r>
              <a:rPr lang="sv-SE" dirty="0">
                <a:latin typeface="SansBeam Body Light" panose="02000404040000020104" pitchFamily="2" charset="77"/>
              </a:rPr>
              <a:t>. (90 - 95 %)</a:t>
            </a:r>
            <a:endParaRPr dirty="0">
              <a:latin typeface="SansBeam Body Light" panose="02000404040000020104" pitchFamily="2" charset="77"/>
            </a:endParaRPr>
          </a:p>
        </p:txBody>
      </p:sp>
      <p:sp>
        <p:nvSpPr>
          <p:cNvPr id="261" name="Google Shape;261;p38"/>
          <p:cNvSpPr txBox="1">
            <a:spLocks noGrp="1"/>
          </p:cNvSpPr>
          <p:nvPr>
            <p:ph type="subTitle" idx="5"/>
          </p:nvPr>
        </p:nvSpPr>
        <p:spPr>
          <a:xfrm>
            <a:off x="4839036" y="1167878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>
                <a:latin typeface="SansBeam Body Light" panose="02000404040000020104" pitchFamily="2" charset="77"/>
              </a:rPr>
              <a:t>Alle </a:t>
            </a:r>
            <a:r>
              <a:rPr lang="sv-SE" dirty="0" err="1">
                <a:latin typeface="SansBeam Body Light" panose="02000404040000020104" pitchFamily="2" charset="77"/>
              </a:rPr>
              <a:t>projekthavne</a:t>
            </a:r>
            <a:r>
              <a:rPr lang="sv-SE" dirty="0">
                <a:latin typeface="SansBeam Body Light" panose="02000404040000020104" pitchFamily="2" charset="77"/>
              </a:rPr>
              <a:t> skal </a:t>
            </a:r>
            <a:r>
              <a:rPr lang="sv-SE" dirty="0" err="1">
                <a:latin typeface="SansBeam Body Light" panose="02000404040000020104" pitchFamily="2" charset="77"/>
              </a:rPr>
              <a:t>have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implementeret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løsninger</a:t>
            </a:r>
            <a:r>
              <a:rPr lang="sv-SE" dirty="0">
                <a:latin typeface="SansBeam Body Light" panose="02000404040000020104" pitchFamily="2" charset="77"/>
              </a:rPr>
              <a:t> med pilotbatterier</a:t>
            </a:r>
          </a:p>
        </p:txBody>
      </p:sp>
      <p:sp>
        <p:nvSpPr>
          <p:cNvPr id="262" name="Google Shape;262;p38"/>
          <p:cNvSpPr txBox="1">
            <a:spLocks noGrp="1"/>
          </p:cNvSpPr>
          <p:nvPr>
            <p:ph type="ctrTitle" idx="2"/>
          </p:nvPr>
        </p:nvSpPr>
        <p:spPr>
          <a:xfrm>
            <a:off x="2620743" y="682762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v-SE" sz="1200" dirty="0">
                <a:latin typeface="SansBeam Body Book" panose="02000508040000020104" pitchFamily="2" charset="77"/>
              </a:rPr>
              <a:t>OVERSKRIFT</a:t>
            </a:r>
            <a:endParaRPr sz="1200" dirty="0">
              <a:latin typeface="SansBeam Body Book" panose="02000508040000020104" pitchFamily="2" charset="77"/>
            </a:endParaRPr>
          </a:p>
        </p:txBody>
      </p:sp>
      <p:sp>
        <p:nvSpPr>
          <p:cNvPr id="263" name="Google Shape;263;p38"/>
          <p:cNvSpPr txBox="1">
            <a:spLocks noGrp="1"/>
          </p:cNvSpPr>
          <p:nvPr>
            <p:ph type="ctrTitle" idx="4"/>
          </p:nvPr>
        </p:nvSpPr>
        <p:spPr>
          <a:xfrm>
            <a:off x="4608139" y="682762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sv-SE" sz="1200" dirty="0">
                <a:latin typeface="SansBeam Body Book" panose="02000508040000020104" pitchFamily="2" charset="77"/>
              </a:rPr>
              <a:t>OVERSKRIFT</a:t>
            </a:r>
            <a:endParaRPr sz="1200" dirty="0">
              <a:latin typeface="SansBeam Body Book" panose="02000508040000020104" pitchFamily="2" charset="77"/>
            </a:endParaRPr>
          </a:p>
        </p:txBody>
      </p:sp>
      <p:sp>
        <p:nvSpPr>
          <p:cNvPr id="264" name="Google Shape;264;p38"/>
          <p:cNvSpPr txBox="1">
            <a:spLocks noGrp="1"/>
          </p:cNvSpPr>
          <p:nvPr>
            <p:ph type="ctrTitle"/>
          </p:nvPr>
        </p:nvSpPr>
        <p:spPr>
          <a:xfrm>
            <a:off x="626455" y="86359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v-SE" sz="1200" dirty="0">
                <a:latin typeface="SansBeam Body Book" panose="02000508040000020104" pitchFamily="2" charset="77"/>
              </a:rPr>
              <a:t>IMPLEMENTERA PILOT-BATTERI</a:t>
            </a:r>
            <a:endParaRPr sz="1200" dirty="0">
              <a:latin typeface="SansBeam Body Book" panose="02000508040000020104" pitchFamily="2" charset="77"/>
            </a:endParaRPr>
          </a:p>
        </p:txBody>
      </p:sp>
      <p:sp>
        <p:nvSpPr>
          <p:cNvPr id="316" name="Google Shape;316;p38"/>
          <p:cNvSpPr txBox="1">
            <a:spLocks noGrp="1"/>
          </p:cNvSpPr>
          <p:nvPr>
            <p:ph type="ctrTitle" idx="7"/>
          </p:nvPr>
        </p:nvSpPr>
        <p:spPr>
          <a:xfrm>
            <a:off x="665395" y="2736973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sv-SE" sz="1200" dirty="0">
                <a:latin typeface="SansBeam Body Book" panose="02000508040000020104" pitchFamily="2" charset="77"/>
              </a:rPr>
              <a:t>OVERSKRIFT</a:t>
            </a:r>
            <a:endParaRPr sz="1200" dirty="0">
              <a:latin typeface="SansBeam Body Book" panose="02000508040000020104" pitchFamily="2" charset="77"/>
            </a:endParaRPr>
          </a:p>
        </p:txBody>
      </p:sp>
      <p:sp>
        <p:nvSpPr>
          <p:cNvPr id="317" name="Google Shape;317;p38"/>
          <p:cNvSpPr txBox="1">
            <a:spLocks noGrp="1"/>
          </p:cNvSpPr>
          <p:nvPr>
            <p:ph type="subTitle" idx="8"/>
          </p:nvPr>
        </p:nvSpPr>
        <p:spPr>
          <a:xfrm>
            <a:off x="664305" y="3181749"/>
            <a:ext cx="184818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v-SE" dirty="0">
                <a:latin typeface="SansBeam Body Light" panose="02000404040000020104" pitchFamily="2" charset="77"/>
              </a:rPr>
              <a:t>Alle </a:t>
            </a:r>
            <a:r>
              <a:rPr lang="sv-SE" dirty="0" err="1">
                <a:latin typeface="SansBeam Body Light" panose="02000404040000020104" pitchFamily="2" charset="77"/>
              </a:rPr>
              <a:t>havne</a:t>
            </a:r>
            <a:r>
              <a:rPr lang="sv-SE" dirty="0">
                <a:latin typeface="SansBeam Body Light" panose="02000404040000020104" pitchFamily="2" charset="77"/>
              </a:rPr>
              <a:t> skal </a:t>
            </a:r>
            <a:r>
              <a:rPr lang="sv-SE" dirty="0" err="1">
                <a:latin typeface="SansBeam Body Light" panose="02000404040000020104" pitchFamily="2" charset="77"/>
              </a:rPr>
              <a:t>reducere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deres</a:t>
            </a:r>
            <a:r>
              <a:rPr lang="sv-SE" dirty="0">
                <a:latin typeface="SansBeam Body Light" panose="02000404040000020104" pitchFamily="2" charset="77"/>
              </a:rPr>
              <a:t> CO2-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partikeludledning</a:t>
            </a:r>
            <a:r>
              <a:rPr lang="sv-SE" dirty="0">
                <a:latin typeface="SansBeam Body Light" panose="02000404040000020104" pitchFamily="2" charset="77"/>
              </a:rPr>
              <a:t> markant (</a:t>
            </a:r>
            <a:r>
              <a:rPr lang="sv-SE" dirty="0" err="1">
                <a:latin typeface="SansBeam Body Light" panose="02000404040000020104" pitchFamily="2" charset="77"/>
              </a:rPr>
              <a:t>op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100%)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desuden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bidrage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en markant reduktion </a:t>
            </a:r>
            <a:r>
              <a:rPr lang="sv-SE" dirty="0" err="1">
                <a:latin typeface="SansBeam Body Light" panose="02000404040000020104" pitchFamily="2" charset="77"/>
              </a:rPr>
              <a:t>af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havnens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støjniveau</a:t>
            </a:r>
            <a:r>
              <a:rPr lang="sv-SE" dirty="0">
                <a:latin typeface="SansBeam Body Light" panose="02000404040000020104" pitchFamily="2" charset="77"/>
              </a:rPr>
              <a:t>. (90 - 95 %)</a:t>
            </a:r>
          </a:p>
        </p:txBody>
      </p:sp>
      <p:sp>
        <p:nvSpPr>
          <p:cNvPr id="318" name="Google Shape;318;p38"/>
          <p:cNvSpPr txBox="1">
            <a:spLocks noGrp="1"/>
          </p:cNvSpPr>
          <p:nvPr>
            <p:ph type="ctrTitle" idx="9"/>
          </p:nvPr>
        </p:nvSpPr>
        <p:spPr>
          <a:xfrm>
            <a:off x="2658594" y="2623591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sv-SE" sz="1200" dirty="0">
                <a:latin typeface="SansBeam Body Book" panose="02000508040000020104" pitchFamily="2" charset="77"/>
              </a:rPr>
              <a:t>OVERSKRIFT</a:t>
            </a:r>
            <a:endParaRPr sz="1200" dirty="0">
              <a:latin typeface="SansBeam Body Book" panose="02000508040000020104" pitchFamily="2" charset="77"/>
            </a:endParaRPr>
          </a:p>
        </p:txBody>
      </p:sp>
      <p:sp>
        <p:nvSpPr>
          <p:cNvPr id="319" name="Google Shape;319;p38"/>
          <p:cNvSpPr txBox="1">
            <a:spLocks noGrp="1"/>
          </p:cNvSpPr>
          <p:nvPr>
            <p:ph type="subTitle" idx="13"/>
          </p:nvPr>
        </p:nvSpPr>
        <p:spPr>
          <a:xfrm>
            <a:off x="2618581" y="3181749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>
                <a:latin typeface="SansBeam Body Light" panose="02000404040000020104" pitchFamily="2" charset="77"/>
              </a:rPr>
              <a:t>Alle </a:t>
            </a:r>
            <a:r>
              <a:rPr lang="sv-SE" dirty="0" err="1">
                <a:latin typeface="SansBeam Body Light" panose="02000404040000020104" pitchFamily="2" charset="77"/>
              </a:rPr>
              <a:t>projekthavne</a:t>
            </a:r>
            <a:r>
              <a:rPr lang="sv-SE" dirty="0">
                <a:latin typeface="SansBeam Body Light" panose="02000404040000020104" pitchFamily="2" charset="77"/>
              </a:rPr>
              <a:t> skal </a:t>
            </a:r>
            <a:r>
              <a:rPr lang="sv-SE" dirty="0" err="1">
                <a:latin typeface="SansBeam Body Light" panose="02000404040000020104" pitchFamily="2" charset="77"/>
              </a:rPr>
              <a:t>have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implementeret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løsninger</a:t>
            </a:r>
            <a:r>
              <a:rPr lang="sv-SE" dirty="0">
                <a:latin typeface="SansBeam Body Light" panose="02000404040000020104" pitchFamily="2" charset="77"/>
              </a:rPr>
              <a:t> med pilotbatterier</a:t>
            </a:r>
          </a:p>
        </p:txBody>
      </p:sp>
      <p:sp>
        <p:nvSpPr>
          <p:cNvPr id="320" name="Google Shape;320;p38"/>
          <p:cNvSpPr txBox="1">
            <a:spLocks noGrp="1"/>
          </p:cNvSpPr>
          <p:nvPr>
            <p:ph type="ctrTitle" idx="14"/>
          </p:nvPr>
        </p:nvSpPr>
        <p:spPr>
          <a:xfrm>
            <a:off x="4645990" y="2623591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sv-SE" sz="1200" dirty="0">
                <a:latin typeface="SansBeam Body Book" panose="02000508040000020104" pitchFamily="2" charset="77"/>
              </a:rPr>
              <a:t>OVERSKRIFT</a:t>
            </a:r>
            <a:endParaRPr sz="1200" dirty="0">
              <a:latin typeface="SansBeam Body Book" panose="02000508040000020104" pitchFamily="2" charset="77"/>
            </a:endParaRPr>
          </a:p>
        </p:txBody>
      </p:sp>
      <p:sp>
        <p:nvSpPr>
          <p:cNvPr id="321" name="Google Shape;321;p38"/>
          <p:cNvSpPr txBox="1">
            <a:spLocks noGrp="1"/>
          </p:cNvSpPr>
          <p:nvPr>
            <p:ph type="subTitle" idx="15"/>
          </p:nvPr>
        </p:nvSpPr>
        <p:spPr>
          <a:xfrm>
            <a:off x="4619994" y="3181749"/>
            <a:ext cx="1914163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v-SE" dirty="0">
                <a:latin typeface="SansBeam Body Light" panose="02000404040000020104" pitchFamily="2" charset="77"/>
              </a:rPr>
              <a:t>Alle </a:t>
            </a:r>
            <a:r>
              <a:rPr lang="sv-SE" dirty="0" err="1">
                <a:latin typeface="SansBeam Body Light" panose="02000404040000020104" pitchFamily="2" charset="77"/>
              </a:rPr>
              <a:t>havne</a:t>
            </a:r>
            <a:r>
              <a:rPr lang="sv-SE" dirty="0">
                <a:latin typeface="SansBeam Body Light" panose="02000404040000020104" pitchFamily="2" charset="77"/>
              </a:rPr>
              <a:t> skal </a:t>
            </a:r>
            <a:r>
              <a:rPr lang="sv-SE" dirty="0" err="1">
                <a:latin typeface="SansBeam Body Light" panose="02000404040000020104" pitchFamily="2" charset="77"/>
              </a:rPr>
              <a:t>reducere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deres</a:t>
            </a:r>
            <a:r>
              <a:rPr lang="sv-SE" dirty="0">
                <a:latin typeface="SansBeam Body Light" panose="02000404040000020104" pitchFamily="2" charset="77"/>
              </a:rPr>
              <a:t> CO2-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partikeludledning</a:t>
            </a:r>
            <a:r>
              <a:rPr lang="sv-SE" dirty="0">
                <a:latin typeface="SansBeam Body Light" panose="02000404040000020104" pitchFamily="2" charset="77"/>
              </a:rPr>
              <a:t> markant (</a:t>
            </a:r>
            <a:r>
              <a:rPr lang="sv-SE" dirty="0" err="1">
                <a:latin typeface="SansBeam Body Light" panose="02000404040000020104" pitchFamily="2" charset="77"/>
              </a:rPr>
              <a:t>op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100%)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desuden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bidrage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en markant reduktion </a:t>
            </a:r>
            <a:r>
              <a:rPr lang="sv-SE" dirty="0" err="1">
                <a:latin typeface="SansBeam Body Light" panose="02000404040000020104" pitchFamily="2" charset="77"/>
              </a:rPr>
              <a:t>af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havnens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støjniveau</a:t>
            </a:r>
            <a:r>
              <a:rPr lang="sv-SE" dirty="0">
                <a:latin typeface="SansBeam Body Light" panose="02000404040000020104" pitchFamily="2" charset="77"/>
              </a:rPr>
              <a:t>. (90 - 95 %)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55343C-554E-D644-839D-FEA51BCFA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36" y="309854"/>
            <a:ext cx="620479" cy="620479"/>
          </a:xfrm>
          <a:prstGeom prst="rect">
            <a:avLst/>
          </a:prstGeom>
          <a:effectLst>
            <a:outerShdw blurRad="50800" dist="50800" dir="5400000" sx="90000" sy="9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A24F82D-8A5C-D049-819B-56FCF58183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45459" y="306905"/>
            <a:ext cx="620479" cy="620479"/>
          </a:xfrm>
          <a:prstGeom prst="rect">
            <a:avLst/>
          </a:prstGeom>
          <a:effectLst>
            <a:outerShdw blurRad="50800" dist="50800" dir="5400000" sx="90000" sy="9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2A0DEBC9-DDC4-1842-8C44-706BA3AC25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9915" y="312901"/>
            <a:ext cx="620479" cy="620479"/>
          </a:xfrm>
          <a:prstGeom prst="rect">
            <a:avLst/>
          </a:prstGeom>
          <a:effectLst>
            <a:outerShdw blurRad="50800" dist="50800" dir="5400000" sx="90000" sy="9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B7B805C9-AB62-1346-8532-8B30A9A4D8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26347" y="2309605"/>
            <a:ext cx="620479" cy="620479"/>
          </a:xfrm>
          <a:prstGeom prst="rect">
            <a:avLst/>
          </a:prstGeom>
          <a:effectLst>
            <a:outerShdw blurRad="50800" dist="50800" dir="5400000" sx="90000" sy="9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68261E39-BD30-4E40-A31E-78DF2A75E5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281530" y="2309604"/>
            <a:ext cx="620479" cy="620479"/>
          </a:xfrm>
          <a:prstGeom prst="rect">
            <a:avLst/>
          </a:prstGeom>
          <a:effectLst>
            <a:outerShdw blurRad="50800" dist="50800" dir="5400000" sx="90000" sy="9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1EA90768-256A-3F46-8CD1-DE4DF8E86B1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797766" y="2309603"/>
            <a:ext cx="620479" cy="620479"/>
          </a:xfrm>
          <a:prstGeom prst="rect">
            <a:avLst/>
          </a:prstGeom>
          <a:effectLst>
            <a:outerShdw blurRad="50800" dist="50800" dir="5400000" sx="90000" sy="9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25931C48-5A69-3448-B2BF-42CC5E55B3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147845"/>
            <a:ext cx="9144000" cy="9956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ctrTitle" idx="9"/>
          </p:nvPr>
        </p:nvSpPr>
        <p:spPr>
          <a:xfrm rot="5400000">
            <a:off x="667286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v-SE" sz="2400" dirty="0">
                <a:latin typeface="SansBeam Body Book" panose="02000508040000020104" pitchFamily="2" charset="77"/>
              </a:rPr>
              <a:t>INDHOLD</a:t>
            </a:r>
            <a:endParaRPr sz="2400" dirty="0">
              <a:latin typeface="SansBeam Body Book" panose="02000508040000020104" pitchFamily="2" charset="77"/>
            </a:endParaRPr>
          </a:p>
        </p:txBody>
      </p:sp>
      <p:sp>
        <p:nvSpPr>
          <p:cNvPr id="146" name="Google Shape;146;p28"/>
          <p:cNvSpPr/>
          <p:nvPr/>
        </p:nvSpPr>
        <p:spPr>
          <a:xfrm rot="-5400000" flipH="1">
            <a:off x="-957900" y="968416"/>
            <a:ext cx="5140800" cy="3225000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/>
              <a:t>Beskrivelse</a:t>
            </a:r>
            <a:endParaRPr dirty="0"/>
          </a:p>
        </p:txBody>
      </p:sp>
      <p:sp>
        <p:nvSpPr>
          <p:cNvPr id="148" name="Google Shape;148;p28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v-SE" dirty="0">
                <a:latin typeface="SansBeam Body Book" panose="02000508040000020104" pitchFamily="2" charset="77"/>
              </a:rPr>
              <a:t>PROJEKT MÅL</a:t>
            </a:r>
            <a:endParaRPr dirty="0">
              <a:latin typeface="SansBeam Body Book" panose="02000508040000020104" pitchFamily="2" charset="77"/>
            </a:endParaRPr>
          </a:p>
        </p:txBody>
      </p:sp>
      <p:sp>
        <p:nvSpPr>
          <p:cNvPr id="149" name="Google Shape;149;p28"/>
          <p:cNvSpPr txBox="1">
            <a:spLocks noGrp="1"/>
          </p:cNvSpPr>
          <p:nvPr>
            <p:ph type="title" idx="8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b="0" dirty="0">
                <a:solidFill>
                  <a:schemeClr val="lt1"/>
                </a:solidFill>
                <a:latin typeface="SansBeam Body Book" panose="02000508040000020104" pitchFamily="2" charset="77"/>
              </a:rPr>
              <a:t>03</a:t>
            </a:r>
            <a:endParaRPr b="0" dirty="0">
              <a:solidFill>
                <a:schemeClr val="lt1"/>
              </a:solidFill>
              <a:latin typeface="SansBeam Body Book" panose="02000508040000020104" pitchFamily="2" charset="77"/>
            </a:endParaRPr>
          </a:p>
        </p:txBody>
      </p:sp>
      <p:sp>
        <p:nvSpPr>
          <p:cNvPr id="150" name="Google Shape;150;p28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lvl="0"/>
            <a:r>
              <a:rPr lang="sv-SE" dirty="0">
                <a:latin typeface="SansBeam Body Book" panose="02000508040000020104" pitchFamily="2" charset="77"/>
              </a:rPr>
              <a:t>SETS PROJEKTET</a:t>
            </a:r>
            <a:endParaRPr dirty="0">
              <a:latin typeface="SansBeam Body Book" panose="02000508040000020104" pitchFamily="2" charset="77"/>
            </a:endParaRPr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/>
              <a:t>Beskrivelse</a:t>
            </a:r>
            <a:endParaRPr dirty="0"/>
          </a:p>
        </p:txBody>
      </p:sp>
      <p:sp>
        <p:nvSpPr>
          <p:cNvPr id="152" name="Google Shape;152;p28"/>
          <p:cNvSpPr txBox="1">
            <a:spLocks noGrp="1"/>
          </p:cNvSpPr>
          <p:nvPr>
            <p:ph type="title" idx="2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b="0" dirty="0">
                <a:solidFill>
                  <a:schemeClr val="lt1"/>
                </a:solidFill>
                <a:latin typeface="SansBeam Body Book" panose="02000508040000020104" pitchFamily="2" charset="77"/>
              </a:rPr>
              <a:t>01</a:t>
            </a:r>
            <a:endParaRPr b="0" dirty="0">
              <a:solidFill>
                <a:schemeClr val="lt1"/>
              </a:solidFill>
              <a:latin typeface="SansBeam Body Book" panose="02000508040000020104" pitchFamily="2" charset="77"/>
            </a:endParaRPr>
          </a:p>
        </p:txBody>
      </p:sp>
      <p:sp>
        <p:nvSpPr>
          <p:cNvPr id="153" name="Google Shape;153;p28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7246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sv-SE" dirty="0">
                <a:latin typeface="SansBeam Body Book" panose="02000508040000020104" pitchFamily="2" charset="77"/>
              </a:rPr>
            </a:br>
            <a:br>
              <a:rPr lang="sv-SE" dirty="0">
                <a:latin typeface="SansBeam Body Book" panose="02000508040000020104" pitchFamily="2" charset="77"/>
              </a:rPr>
            </a:br>
            <a:r>
              <a:rPr lang="sv-SE" dirty="0">
                <a:latin typeface="SansBeam Body Book" panose="02000508040000020104" pitchFamily="2" charset="77"/>
              </a:rPr>
              <a:t>GRØNNE UDFODRINGER OG MULIGHEDER</a:t>
            </a:r>
            <a:endParaRPr dirty="0"/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4"/>
          </p:nvPr>
        </p:nvSpPr>
        <p:spPr>
          <a:xfrm>
            <a:off x="3423900" y="1770828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/>
              <a:t>Beskrivelse</a:t>
            </a:r>
            <a:endParaRPr dirty="0"/>
          </a:p>
        </p:txBody>
      </p:sp>
      <p:sp>
        <p:nvSpPr>
          <p:cNvPr id="155" name="Google Shape;155;p28"/>
          <p:cNvSpPr txBox="1">
            <a:spLocks noGrp="1"/>
          </p:cNvSpPr>
          <p:nvPr>
            <p:ph type="title" idx="5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" b="0" dirty="0">
                <a:solidFill>
                  <a:schemeClr val="lt1"/>
                </a:solidFill>
                <a:latin typeface="SansBeam Body Book" panose="02000508040000020104" pitchFamily="2" charset="77"/>
              </a:rPr>
              <a:t>02</a:t>
            </a:r>
            <a:endParaRPr b="0" dirty="0">
              <a:solidFill>
                <a:schemeClr val="lt1"/>
              </a:solidFill>
              <a:latin typeface="SansBeam Body Book" panose="02000508040000020104" pitchFamily="2" charset="77"/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sv-SE" dirty="0">
                <a:latin typeface="SansBeam Body Book" panose="02000508040000020104" pitchFamily="2" charset="77"/>
              </a:rPr>
              <a:t>OVERSKRIFT 4</a:t>
            </a:r>
            <a:endParaRPr dirty="0">
              <a:latin typeface="SansBeam Body Book" panose="02000508040000020104" pitchFamily="2" charset="77"/>
            </a:endParaRPr>
          </a:p>
        </p:txBody>
      </p:sp>
      <p:sp>
        <p:nvSpPr>
          <p:cNvPr id="157" name="Google Shape;157;p28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/>
              <a:t>Beskrivelse</a:t>
            </a: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title" idx="15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" b="0" dirty="0">
                <a:solidFill>
                  <a:schemeClr val="lt1"/>
                </a:solidFill>
                <a:latin typeface="SansBeam Body Book" panose="02000508040000020104" pitchFamily="2" charset="77"/>
              </a:rPr>
              <a:t>04</a:t>
            </a:r>
            <a:endParaRPr b="0" dirty="0">
              <a:solidFill>
                <a:schemeClr val="lt1"/>
              </a:solidFill>
              <a:latin typeface="SansBeam Body Book" panose="02000508040000020104" pitchFamily="2" charset="77"/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v-SE" dirty="0">
                <a:latin typeface="SansBeam Body Book" panose="02000508040000020104" pitchFamily="2" charset="77"/>
              </a:rPr>
              <a:t>OVERSKRIFT 5</a:t>
            </a:r>
            <a:endParaRPr dirty="0">
              <a:latin typeface="SansBeam Body Book" panose="02000508040000020104" pitchFamily="2" charset="77"/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v-SE" dirty="0"/>
              <a:t>Beskrivelse</a:t>
            </a:r>
            <a:endParaRPr dirty="0"/>
          </a:p>
        </p:txBody>
      </p:sp>
      <p:sp>
        <p:nvSpPr>
          <p:cNvPr id="161" name="Google Shape;161;p28"/>
          <p:cNvSpPr txBox="1">
            <a:spLocks noGrp="1"/>
          </p:cNvSpPr>
          <p:nvPr>
            <p:ph type="title" idx="18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" b="0" dirty="0">
                <a:solidFill>
                  <a:schemeClr val="lt1"/>
                </a:solidFill>
                <a:latin typeface="SansBeam Body Book" panose="02000508040000020104" pitchFamily="2" charset="77"/>
              </a:rPr>
              <a:t>05</a:t>
            </a:r>
            <a:endParaRPr b="0" dirty="0">
              <a:solidFill>
                <a:schemeClr val="lt1"/>
              </a:solidFill>
              <a:latin typeface="SansBeam Body Book" panose="02000508040000020104" pitchFamily="2" charset="77"/>
            </a:endParaRP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4B752FEF-29EE-8141-9C9E-A4E2B7C8A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2755"/>
            <a:ext cx="9144000" cy="995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9"/>
          <p:cNvPicPr preferRelativeResize="0"/>
          <p:nvPr/>
        </p:nvPicPr>
        <p:blipFill>
          <a:blip r:embed="rId3"/>
          <a:srcRect t="4447" b="4447"/>
          <a:stretch/>
        </p:blipFill>
        <p:spPr>
          <a:xfrm>
            <a:off x="5381625" y="0"/>
            <a:ext cx="37623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>
            <a:spLocks noGrp="1"/>
          </p:cNvSpPr>
          <p:nvPr>
            <p:ph type="subTitle" idx="1"/>
          </p:nvPr>
        </p:nvSpPr>
        <p:spPr>
          <a:xfrm flipH="1">
            <a:off x="867813" y="1986750"/>
            <a:ext cx="3203945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SzPts val="1100"/>
            </a:pPr>
            <a:r>
              <a:rPr lang="sv-SE" dirty="0">
                <a:latin typeface="SansBeam Body Light" panose="02000404040000020104" pitchFamily="2" charset="77"/>
              </a:rPr>
              <a:t>Vi vil </a:t>
            </a:r>
            <a:r>
              <a:rPr lang="sv-SE" dirty="0" err="1">
                <a:latin typeface="SansBeam Body Light" panose="02000404040000020104" pitchFamily="2" charset="77"/>
              </a:rPr>
              <a:t>gerne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være</a:t>
            </a:r>
            <a:r>
              <a:rPr lang="sv-SE" dirty="0">
                <a:latin typeface="SansBeam Body Light" panose="02000404040000020104" pitchFamily="2" charset="77"/>
              </a:rPr>
              <a:t> med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bidrage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en </a:t>
            </a:r>
            <a:r>
              <a:rPr lang="sv-SE" dirty="0" err="1">
                <a:latin typeface="SansBeam Body Light" panose="02000404040000020104" pitchFamily="2" charset="77"/>
              </a:rPr>
              <a:t>hurtigere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overgang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fossilfrie </a:t>
            </a:r>
            <a:r>
              <a:rPr lang="sv-SE" dirty="0" err="1">
                <a:latin typeface="SansBeam Body Light" panose="02000404040000020104" pitchFamily="2" charset="77"/>
              </a:rPr>
              <a:t>havne</a:t>
            </a:r>
            <a:r>
              <a:rPr lang="sv-SE" dirty="0">
                <a:latin typeface="SansBeam Body Light" panose="02000404040000020104" pitchFamily="2" charset="77"/>
              </a:rPr>
              <a:t> i </a:t>
            </a:r>
            <a:r>
              <a:rPr lang="sv-SE" dirty="0" err="1">
                <a:latin typeface="SansBeam Body Light" panose="02000404040000020104" pitchFamily="2" charset="77"/>
              </a:rPr>
              <a:t>vores</a:t>
            </a:r>
            <a:r>
              <a:rPr lang="sv-SE" dirty="0">
                <a:latin typeface="SansBeam Body Light" panose="02000404040000020104" pitchFamily="2" charset="77"/>
              </a:rPr>
              <a:t> region. Med </a:t>
            </a:r>
            <a:r>
              <a:rPr lang="sv-SE" dirty="0" err="1">
                <a:latin typeface="SansBeam Body Light" panose="02000404040000020104" pitchFamily="2" charset="77"/>
              </a:rPr>
              <a:t>øget</a:t>
            </a:r>
            <a:r>
              <a:rPr lang="sv-SE" dirty="0">
                <a:latin typeface="SansBeam Body Light" panose="02000404040000020104" pitchFamily="2" charset="77"/>
              </a:rPr>
              <a:t> fokus på elektrisk infrastruktur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nye </a:t>
            </a:r>
            <a:r>
              <a:rPr lang="sv-SE" dirty="0" err="1">
                <a:latin typeface="SansBeam Body Light" panose="02000404040000020104" pitchFamily="2" charset="77"/>
              </a:rPr>
              <a:t>batteriløsninger</a:t>
            </a:r>
            <a:r>
              <a:rPr lang="sv-SE" dirty="0">
                <a:latin typeface="SansBeam Body Light" panose="02000404040000020104" pitchFamily="2" charset="77"/>
              </a:rPr>
              <a:t> kan både CO2-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partikeludledningen</a:t>
            </a:r>
            <a:r>
              <a:rPr lang="sv-SE" dirty="0">
                <a:latin typeface="SansBeam Body Light" panose="02000404040000020104" pitchFamily="2" charset="77"/>
              </a:rPr>
              <a:t> samt </a:t>
            </a:r>
            <a:r>
              <a:rPr lang="sv-SE" dirty="0" err="1">
                <a:latin typeface="SansBeam Body Light" panose="02000404040000020104" pitchFamily="2" charset="77"/>
              </a:rPr>
              <a:t>støjniveauet</a:t>
            </a:r>
            <a:r>
              <a:rPr lang="sv-SE" dirty="0">
                <a:latin typeface="SansBeam Body Light" panose="02000404040000020104" pitchFamily="2" charset="77"/>
              </a:rPr>
              <a:t> i </a:t>
            </a:r>
            <a:r>
              <a:rPr lang="sv-SE" dirty="0" err="1">
                <a:latin typeface="SansBeam Body Light" panose="02000404040000020104" pitchFamily="2" charset="77"/>
              </a:rPr>
              <a:t>vores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havne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reduceres</a:t>
            </a:r>
            <a:r>
              <a:rPr lang="sv-SE" dirty="0">
                <a:latin typeface="SansBeam Body Light" panose="02000404040000020104" pitchFamily="2" charset="77"/>
              </a:rPr>
              <a:t> markant.</a:t>
            </a:r>
            <a:endParaRPr dirty="0">
              <a:latin typeface="SansBeam Body Light" panose="02000404040000020104" pitchFamily="2" charset="77"/>
            </a:endParaRPr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720786" y="11276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v-SE" dirty="0">
                <a:latin typeface="SansBeam Body Book" panose="02000508040000020104" pitchFamily="2" charset="77"/>
              </a:rPr>
              <a:t>SETS-PROJEKTET</a:t>
            </a:r>
          </a:p>
        </p:txBody>
      </p:sp>
      <p:sp>
        <p:nvSpPr>
          <p:cNvPr id="171" name="Google Shape;171;p29"/>
          <p:cNvSpPr/>
          <p:nvPr/>
        </p:nvSpPr>
        <p:spPr>
          <a:xfrm>
            <a:off x="5200575" y="1655372"/>
            <a:ext cx="362100" cy="1988700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D8E621-E560-3247-9892-602CDC4C7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802" y="4173565"/>
            <a:ext cx="1269145" cy="6610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/>
          <p:nvPr/>
        </p:nvSpPr>
        <p:spPr>
          <a:xfrm>
            <a:off x="4572000" y="0"/>
            <a:ext cx="4572000" cy="2571750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0"/>
          <p:cNvSpPr/>
          <p:nvPr/>
        </p:nvSpPr>
        <p:spPr>
          <a:xfrm>
            <a:off x="-1" y="2571750"/>
            <a:ext cx="4571999" cy="2571750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30"/>
          <p:cNvSpPr txBox="1">
            <a:spLocks noGrp="1"/>
          </p:cNvSpPr>
          <p:nvPr>
            <p:ph type="subTitle" idx="1"/>
          </p:nvPr>
        </p:nvSpPr>
        <p:spPr>
          <a:xfrm>
            <a:off x="1001531" y="979126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sv-SE" dirty="0" err="1">
                <a:latin typeface="SansBeam Body Light" panose="02000404040000020104" pitchFamily="2" charset="77"/>
              </a:rPr>
              <a:t>Interreg</a:t>
            </a:r>
            <a:r>
              <a:rPr lang="sv-SE" dirty="0">
                <a:latin typeface="SansBeam Body Light" panose="02000404040000020104" pitchFamily="2" charset="77"/>
              </a:rPr>
              <a:t>-programmet </a:t>
            </a:r>
            <a:r>
              <a:rPr lang="sv-SE" dirty="0" err="1">
                <a:latin typeface="SansBeam Body Light" panose="02000404040000020104" pitchFamily="2" charset="77"/>
              </a:rPr>
              <a:t>fremmer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samarbejde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vidensdeling</a:t>
            </a:r>
            <a:r>
              <a:rPr lang="sv-SE" dirty="0">
                <a:latin typeface="SansBeam Body Light" panose="02000404040000020104" pitchFamily="2" charset="77"/>
              </a:rPr>
              <a:t> på </a:t>
            </a:r>
            <a:r>
              <a:rPr lang="sv-SE" dirty="0" err="1">
                <a:latin typeface="SansBeam Body Light" panose="02000404040000020104" pitchFamily="2" charset="77"/>
              </a:rPr>
              <a:t>tværs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af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landegrænser</a:t>
            </a:r>
            <a:r>
              <a:rPr lang="sv-SE" dirty="0">
                <a:latin typeface="SansBeam Body Light" panose="02000404040000020104" pitchFamily="2" charset="77"/>
              </a:rPr>
              <a:t>.</a:t>
            </a:r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3"/>
          </p:nvPr>
        </p:nvSpPr>
        <p:spPr>
          <a:xfrm>
            <a:off x="5617650" y="1012814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8 nordiske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havne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i et </a:t>
            </a:r>
          </a:p>
          <a:p>
            <a:pPr marL="0" indent="0" algn="ctr"/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Interreg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-projekt,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der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ambitiøst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arbejder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for at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bidrage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til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den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grønne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 </a:t>
            </a:r>
          </a:p>
          <a:p>
            <a:pPr marL="0" indent="0" algn="ctr"/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omstilling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ved at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reducere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CO2-udslip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og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elektrificere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havnene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. </a:t>
            </a:r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5"/>
          </p:nvPr>
        </p:nvSpPr>
        <p:spPr>
          <a:xfrm>
            <a:off x="482086" y="3688382"/>
            <a:ext cx="2871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	SETS-projektet bistår med viden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og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inspiration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til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at få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ovenstående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overgang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fra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”sort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til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grøn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omstilling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”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til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 at ske i de 8 skandinaviske </a:t>
            </a:r>
            <a:r>
              <a:rPr lang="sv-SE" dirty="0" err="1">
                <a:solidFill>
                  <a:schemeClr val="lt1"/>
                </a:solidFill>
                <a:latin typeface="SansBeam Body Light" panose="02000404040000020104" pitchFamily="2" charset="77"/>
              </a:rPr>
              <a:t>havne</a:t>
            </a:r>
            <a:r>
              <a:rPr lang="sv-SE" dirty="0">
                <a:solidFill>
                  <a:schemeClr val="lt1"/>
                </a:solidFill>
                <a:latin typeface="SansBeam Body Light" panose="02000404040000020104" pitchFamily="2" charset="77"/>
              </a:rPr>
              <a:t>, som er med i projektet.</a:t>
            </a:r>
          </a:p>
        </p:txBody>
      </p:sp>
      <p:sp>
        <p:nvSpPr>
          <p:cNvPr id="184" name="Google Shape;184;p30"/>
          <p:cNvSpPr txBox="1">
            <a:spLocks noGrp="1"/>
          </p:cNvSpPr>
          <p:nvPr>
            <p:ph type="ctrTitle" idx="2"/>
          </p:nvPr>
        </p:nvSpPr>
        <p:spPr>
          <a:xfrm>
            <a:off x="5418548" y="338039"/>
            <a:ext cx="2984204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sv-SE" b="0" dirty="0">
                <a:solidFill>
                  <a:schemeClr val="bg1"/>
                </a:solidFill>
                <a:latin typeface="SansBeam Body Book" panose="02000508040000020104" pitchFamily="2" charset="77"/>
              </a:rPr>
              <a:t>REDUCERE CO2-UDSLIP</a:t>
            </a:r>
          </a:p>
        </p:txBody>
      </p:sp>
      <p:sp>
        <p:nvSpPr>
          <p:cNvPr id="185" name="Google Shape;185;p30"/>
          <p:cNvSpPr txBox="1">
            <a:spLocks noGrp="1"/>
          </p:cNvSpPr>
          <p:nvPr>
            <p:ph type="ctrTitle" idx="4"/>
          </p:nvPr>
        </p:nvSpPr>
        <p:spPr>
          <a:xfrm>
            <a:off x="980666" y="2944535"/>
            <a:ext cx="24807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v-SE" b="0" dirty="0">
                <a:solidFill>
                  <a:schemeClr val="bg1"/>
                </a:solidFill>
                <a:latin typeface="SansBeam Body Book" panose="02000508040000020104" pitchFamily="2" charset="77"/>
              </a:rPr>
              <a:t>GRØN OMSTILLING</a:t>
            </a:r>
            <a:endParaRPr b="0" dirty="0">
              <a:solidFill>
                <a:schemeClr val="bg1"/>
              </a:solidFill>
              <a:latin typeface="SansBeam Body Book" panose="02000508040000020104" pitchFamily="2" charset="77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ctrTitle"/>
          </p:nvPr>
        </p:nvSpPr>
        <p:spPr>
          <a:xfrm>
            <a:off x="741248" y="299656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0" dirty="0">
                <a:latin typeface="SansBeam Body Book" panose="02000508040000020104" pitchFamily="2" charset="77"/>
              </a:rPr>
              <a:t>INTERREG</a:t>
            </a:r>
            <a:endParaRPr b="0" dirty="0">
              <a:solidFill>
                <a:schemeClr val="dk1"/>
              </a:solidFill>
              <a:latin typeface="SansBeam Body Book" panose="02000508040000020104" pitchFamily="2" charset="77"/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ctrTitle" idx="7"/>
          </p:nvPr>
        </p:nvSpPr>
        <p:spPr>
          <a:xfrm>
            <a:off x="5170968" y="3043905"/>
            <a:ext cx="3374064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sv-SE" b="0" dirty="0">
                <a:latin typeface="SansBeam Body Book" panose="02000508040000020104" pitchFamily="2" charset="77"/>
              </a:rPr>
              <a:t>UDVIKLE ELEKTIFICERINGSSTRATEGI</a:t>
            </a:r>
            <a:endParaRPr b="0" dirty="0">
              <a:latin typeface="SansBeam Body Book" panose="02000508040000020104" pitchFamily="2" charset="77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subTitle" idx="8"/>
          </p:nvPr>
        </p:nvSpPr>
        <p:spPr>
          <a:xfrm>
            <a:off x="5617650" y="3688605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sv-SE" dirty="0">
                <a:latin typeface="SansBeam Body Light" panose="02000404040000020104" pitchFamily="2" charset="77"/>
              </a:rPr>
              <a:t>Et </a:t>
            </a:r>
            <a:r>
              <a:rPr lang="sv-SE" dirty="0" err="1">
                <a:latin typeface="SansBeam Body Light" panose="02000404040000020104" pitchFamily="2" charset="77"/>
              </a:rPr>
              <a:t>af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målene</a:t>
            </a:r>
            <a:r>
              <a:rPr lang="sv-SE" dirty="0">
                <a:latin typeface="SansBeam Body Light" panose="02000404040000020104" pitchFamily="2" charset="77"/>
              </a:rPr>
              <a:t> i den treårige </a:t>
            </a:r>
            <a:r>
              <a:rPr lang="sv-SE" dirty="0" err="1">
                <a:latin typeface="SansBeam Body Light" panose="02000404040000020104" pitchFamily="2" charset="77"/>
              </a:rPr>
              <a:t>projektperiode</a:t>
            </a:r>
            <a:r>
              <a:rPr lang="sv-SE" dirty="0">
                <a:latin typeface="SansBeam Body Light" panose="02000404040000020104" pitchFamily="2" charset="77"/>
              </a:rPr>
              <a:t> er at </a:t>
            </a:r>
            <a:r>
              <a:rPr lang="sv-SE" dirty="0" err="1">
                <a:latin typeface="SansBeam Body Light" panose="02000404040000020104" pitchFamily="2" charset="77"/>
              </a:rPr>
              <a:t>udvikle</a:t>
            </a:r>
            <a:r>
              <a:rPr lang="sv-SE" dirty="0">
                <a:latin typeface="SansBeam Body Light" panose="02000404040000020104" pitchFamily="2" charset="77"/>
              </a:rPr>
              <a:t> en </a:t>
            </a:r>
            <a:r>
              <a:rPr lang="sv-SE" dirty="0" err="1">
                <a:latin typeface="SansBeam Body Light" panose="02000404040000020104" pitchFamily="2" charset="77"/>
              </a:rPr>
              <a:t>elektificeringsstrategi</a:t>
            </a:r>
            <a:r>
              <a:rPr lang="sv-SE" dirty="0">
                <a:latin typeface="SansBeam Body Light" panose="02000404040000020104" pitchFamily="2" charset="77"/>
              </a:rPr>
              <a:t> som </a:t>
            </a:r>
            <a:r>
              <a:rPr lang="sv-SE" dirty="0" err="1">
                <a:latin typeface="SansBeam Body Light" panose="02000404040000020104" pitchFamily="2" charset="77"/>
              </a:rPr>
              <a:t>alle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involverede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havne</a:t>
            </a:r>
            <a:r>
              <a:rPr lang="sv-SE" dirty="0">
                <a:latin typeface="SansBeam Body Light" panose="02000404040000020104" pitchFamily="2" charset="77"/>
              </a:rPr>
              <a:t> kan </a:t>
            </a:r>
            <a:r>
              <a:rPr lang="sv-SE" dirty="0" err="1">
                <a:latin typeface="SansBeam Body Light" panose="02000404040000020104" pitchFamily="2" charset="77"/>
              </a:rPr>
              <a:t>omsætte</a:t>
            </a:r>
            <a:r>
              <a:rPr lang="sv-SE" dirty="0">
                <a:latin typeface="SansBeam Body Light" panose="02000404040000020104" pitchFamily="2" charset="77"/>
              </a:rPr>
              <a:t> i konkrete </a:t>
            </a:r>
            <a:r>
              <a:rPr lang="sv-SE" dirty="0" err="1">
                <a:latin typeface="SansBeam Body Light" panose="02000404040000020104" pitchFamily="2" charset="77"/>
              </a:rPr>
              <a:t>løsninger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handlinger</a:t>
            </a:r>
            <a:r>
              <a:rPr lang="sv-SE" dirty="0">
                <a:latin typeface="SansBeam Body Light" panose="02000404040000020104" pitchFamily="2" charset="77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677478C7-7F8F-3847-A7DD-BA544066A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64" y="1679455"/>
            <a:ext cx="1634869" cy="592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v-SE" dirty="0">
                <a:latin typeface="SansBeam Body Book" panose="02000508040000020104" pitchFamily="2" charset="77"/>
              </a:rPr>
              <a:t>GRØNNE UDFODRINGER OG MULIGHEDER</a:t>
            </a:r>
            <a:endParaRPr dirty="0"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/>
          <a:srcRect/>
          <a:stretch/>
        </p:blipFill>
        <p:spPr>
          <a:xfrm>
            <a:off x="-564" y="-1436982"/>
            <a:ext cx="7215564" cy="48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/>
          <p:nvPr/>
        </p:nvSpPr>
        <p:spPr>
          <a:xfrm>
            <a:off x="0" y="2571750"/>
            <a:ext cx="7215000" cy="2571750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3"/>
          </p:nvPr>
        </p:nvSpPr>
        <p:spPr>
          <a:xfrm>
            <a:off x="473748" y="3637735"/>
            <a:ext cx="5437954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	At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have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en strategi for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bæredygtighed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er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også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forbundet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med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udfordringer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.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Ikke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alle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rederier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og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skibsejere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er i dag parate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til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landstrøm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.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Der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skal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være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et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økonomisk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incitament eller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lovkrav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for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overgang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til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grøn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SansBeam Body Light" panose="02000404040000020104" pitchFamily="2" charset="77"/>
              </a:rPr>
              <a:t>landstrøm</a:t>
            </a:r>
            <a:r>
              <a:rPr lang="sv-SE" dirty="0">
                <a:solidFill>
                  <a:schemeClr val="bg1"/>
                </a:solidFill>
                <a:latin typeface="SansBeam Body Light" panose="02000404040000020104" pitchFamily="2" charset="77"/>
              </a:rPr>
              <a:t>. </a:t>
            </a:r>
          </a:p>
        </p:txBody>
      </p:sp>
      <p:sp>
        <p:nvSpPr>
          <p:cNvPr id="198" name="Google Shape;198;p31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2503368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sv-SE" dirty="0">
                <a:latin typeface="SansBeam Body Book" panose="02000508040000020104" pitchFamily="2" charset="77"/>
              </a:rPr>
              <a:t>’</a:t>
            </a:r>
            <a:r>
              <a:rPr lang="sv-SE" dirty="0" err="1">
                <a:latin typeface="SansBeam Body Book" panose="02000508040000020104" pitchFamily="2" charset="77"/>
              </a:rPr>
              <a:t>Bump</a:t>
            </a:r>
            <a:r>
              <a:rPr lang="sv-SE" dirty="0">
                <a:latin typeface="SansBeam Body Book" panose="02000508040000020104" pitchFamily="2" charset="77"/>
              </a:rPr>
              <a:t> på </a:t>
            </a:r>
            <a:r>
              <a:rPr lang="sv-SE" dirty="0" err="1">
                <a:latin typeface="SansBeam Body Book" panose="02000508040000020104" pitchFamily="2" charset="77"/>
              </a:rPr>
              <a:t>vejen</a:t>
            </a:r>
            <a:r>
              <a:rPr lang="sv-SE" dirty="0">
                <a:latin typeface="SansBeam Body Book" panose="02000508040000020104" pitchFamily="2" charset="77"/>
              </a:rPr>
              <a:t>’ for CO2 neutraliteten</a:t>
            </a:r>
          </a:p>
        </p:txBody>
      </p:sp>
      <p:sp>
        <p:nvSpPr>
          <p:cNvPr id="202" name="Google Shape;202;p31"/>
          <p:cNvSpPr/>
          <p:nvPr/>
        </p:nvSpPr>
        <p:spPr>
          <a:xfrm rot="10800000" flipH="1">
            <a:off x="0" y="2424900"/>
            <a:ext cx="7215000" cy="207300"/>
          </a:xfrm>
          <a:prstGeom prst="rect">
            <a:avLst/>
          </a:prstGeom>
          <a:solidFill>
            <a:srgbClr val="84BF41">
              <a:alpha val="61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0406E2CD-F870-4942-9166-F10FD3B91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748" y="4418562"/>
            <a:ext cx="1062621" cy="553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 rot="5400000">
            <a:off x="-1023125" y="2284775"/>
            <a:ext cx="4601750" cy="1115700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4"/>
          <p:cNvPicPr preferRelativeResize="0"/>
          <p:nvPr/>
        </p:nvPicPr>
        <p:blipFill>
          <a:blip r:embed="rId3"/>
          <a:srcRect t="7802" b="7802"/>
          <a:stretch/>
        </p:blipFill>
        <p:spPr>
          <a:xfrm>
            <a:off x="1948200" y="541750"/>
            <a:ext cx="7195801" cy="40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/>
          <p:nvPr/>
        </p:nvSpPr>
        <p:spPr>
          <a:xfrm rot="-5400000" flipH="1">
            <a:off x="3168750" y="1947125"/>
            <a:ext cx="1440300" cy="3881400"/>
          </a:xfrm>
          <a:prstGeom prst="rect">
            <a:avLst/>
          </a:prstGeom>
          <a:gradFill>
            <a:gsLst>
              <a:gs pos="0">
                <a:srgbClr val="95BE0C">
                  <a:lumMod val="98695"/>
                  <a:lumOff val="1305"/>
                  <a:alpha val="53000"/>
                </a:srgbClr>
              </a:gs>
              <a:gs pos="100000">
                <a:srgbClr val="84BF4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ctrTitle"/>
          </p:nvPr>
        </p:nvSpPr>
        <p:spPr>
          <a:xfrm rot="-5400000">
            <a:off x="-267311" y="1879327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SansBeam Body Book" panose="02000508040000020104" pitchFamily="2" charset="77"/>
              </a:rPr>
              <a:t>SKAGEN HAVN</a:t>
            </a:r>
            <a:endParaRPr dirty="0">
              <a:solidFill>
                <a:schemeClr val="lt1"/>
              </a:solidFill>
              <a:latin typeface="SansBeam Body Book" panose="02000508040000020104" pitchFamily="2" charset="77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1"/>
          </p:nvPr>
        </p:nvSpPr>
        <p:spPr>
          <a:xfrm>
            <a:off x="2201077" y="3465578"/>
            <a:ext cx="3205521" cy="306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SansBeam Body Book" panose="02000508040000020104" pitchFamily="2" charset="77"/>
              </a:rPr>
              <a:t>Skagen </a:t>
            </a:r>
            <a:r>
              <a:rPr lang="sv-SE" sz="1200" dirty="0" err="1">
                <a:solidFill>
                  <a:schemeClr val="bg1"/>
                </a:solidFill>
                <a:latin typeface="SansBeam Body Book" panose="02000508040000020104" pitchFamily="2" charset="77"/>
              </a:rPr>
              <a:t>havn</a:t>
            </a:r>
            <a:r>
              <a:rPr lang="sv-SE" sz="1200" dirty="0">
                <a:solidFill>
                  <a:schemeClr val="bg1"/>
                </a:solidFill>
                <a:latin typeface="SansBeam Body Book" panose="02000508040000020104" pitchFamily="2" charset="77"/>
              </a:rPr>
              <a:t> er en aktiv </a:t>
            </a:r>
            <a:r>
              <a:rPr lang="sv-SE" sz="1200" dirty="0" err="1">
                <a:solidFill>
                  <a:schemeClr val="bg1"/>
                </a:solidFill>
                <a:latin typeface="SansBeam Body Book" panose="02000508040000020104" pitchFamily="2" charset="77"/>
              </a:rPr>
              <a:t>erhvervshavn</a:t>
            </a:r>
            <a:r>
              <a:rPr lang="sv-SE" sz="1200" dirty="0">
                <a:solidFill>
                  <a:schemeClr val="bg1"/>
                </a:solidFill>
                <a:latin typeface="SansBeam Body Book" panose="02000508040000020104" pitchFamily="2" charset="77"/>
              </a:rPr>
              <a:t> </a:t>
            </a:r>
          </a:p>
          <a:p>
            <a:r>
              <a:rPr lang="sv-SE" sz="1200" dirty="0" err="1">
                <a:solidFill>
                  <a:schemeClr val="bg1"/>
                </a:solidFill>
                <a:latin typeface="SansBeam Body Book" panose="02000508040000020104" pitchFamily="2" charset="77"/>
              </a:rPr>
              <a:t>og</a:t>
            </a:r>
            <a:r>
              <a:rPr lang="sv-SE" sz="1200" dirty="0">
                <a:solidFill>
                  <a:schemeClr val="bg1"/>
                </a:solidFill>
                <a:latin typeface="SansBeam Body Book" panose="02000508040000020104" pitchFamily="2" charset="77"/>
              </a:rPr>
              <a:t> har status som Danmarks </a:t>
            </a:r>
            <a:r>
              <a:rPr lang="sv-SE" sz="1200" dirty="0" err="1">
                <a:solidFill>
                  <a:schemeClr val="bg1"/>
                </a:solidFill>
                <a:latin typeface="SansBeam Body Book" panose="02000508040000020104" pitchFamily="2" charset="77"/>
              </a:rPr>
              <a:t>største</a:t>
            </a:r>
            <a:r>
              <a:rPr lang="sv-SE" sz="1200" dirty="0">
                <a:solidFill>
                  <a:schemeClr val="bg1"/>
                </a:solidFill>
                <a:latin typeface="SansBeam Body Book" panose="02000508040000020104" pitchFamily="2" charset="77"/>
              </a:rPr>
              <a:t> </a:t>
            </a:r>
          </a:p>
          <a:p>
            <a:r>
              <a:rPr lang="sv-SE" sz="1200" dirty="0" err="1">
                <a:solidFill>
                  <a:schemeClr val="bg1"/>
                </a:solidFill>
                <a:latin typeface="SansBeam Body Book" panose="02000508040000020104" pitchFamily="2" charset="77"/>
              </a:rPr>
              <a:t>fiskerihavn</a:t>
            </a:r>
            <a:r>
              <a:rPr lang="sv-SE" sz="1200" dirty="0">
                <a:solidFill>
                  <a:schemeClr val="bg1"/>
                </a:solidFill>
                <a:latin typeface="SansBeam Body Book" panose="02000508040000020104" pitchFamily="2" charset="77"/>
              </a:rPr>
              <a:t>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881DC4-6CD5-0B45-BFBC-36F914F5C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412" y="4744124"/>
            <a:ext cx="197819" cy="310859"/>
          </a:xfrm>
          <a:prstGeom prst="rect">
            <a:avLst/>
          </a:prstGeom>
        </p:spPr>
      </p:pic>
      <p:sp>
        <p:nvSpPr>
          <p:cNvPr id="11" name="Google Shape;228;p34">
            <a:extLst>
              <a:ext uri="{FF2B5EF4-FFF2-40B4-BE49-F238E27FC236}">
                <a16:creationId xmlns:a16="http://schemas.microsoft.com/office/drawing/2014/main" id="{8B1F8B7F-8C09-CC45-989D-B8CCEC99870B}"/>
              </a:ext>
            </a:extLst>
          </p:cNvPr>
          <p:cNvSpPr txBox="1">
            <a:spLocks/>
          </p:cNvSpPr>
          <p:nvPr/>
        </p:nvSpPr>
        <p:spPr>
          <a:xfrm>
            <a:off x="2513179" y="4709563"/>
            <a:ext cx="3205521" cy="306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r>
              <a:rPr lang="sv-SE" sz="1200" dirty="0" err="1">
                <a:solidFill>
                  <a:srgbClr val="84BF41"/>
                </a:solidFill>
                <a:latin typeface="SansBeam Body Book" panose="02000508040000020104" pitchFamily="2" charset="77"/>
              </a:rPr>
              <a:t>Enviroment</a:t>
            </a:r>
            <a:r>
              <a:rPr lang="sv-SE" sz="1200" dirty="0">
                <a:solidFill>
                  <a:srgbClr val="84BF41"/>
                </a:solidFill>
                <a:latin typeface="SansBeam Body Book" panose="02000508040000020104" pitchFamily="2" charset="77"/>
              </a:rPr>
              <a:t> management systems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5"/>
          <p:cNvPicPr preferRelativeResize="0"/>
          <p:nvPr/>
        </p:nvPicPr>
        <p:blipFill>
          <a:blip r:embed="rId3"/>
          <a:srcRect l="5690" r="5690"/>
          <a:stretch/>
        </p:blipFill>
        <p:spPr>
          <a:xfrm>
            <a:off x="0" y="541750"/>
            <a:ext cx="7195802" cy="405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/>
          <p:nvPr/>
        </p:nvSpPr>
        <p:spPr>
          <a:xfrm rot="-5400000" flipH="1">
            <a:off x="5565376" y="2284775"/>
            <a:ext cx="4601750" cy="1115700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5"/>
          <p:cNvSpPr/>
          <p:nvPr/>
        </p:nvSpPr>
        <p:spPr>
          <a:xfrm rot="5400000">
            <a:off x="4527603" y="1947125"/>
            <a:ext cx="1440300" cy="3881400"/>
          </a:xfrm>
          <a:prstGeom prst="rect">
            <a:avLst/>
          </a:prstGeom>
          <a:gradFill>
            <a:gsLst>
              <a:gs pos="0">
                <a:srgbClr val="84BF41"/>
              </a:gs>
              <a:gs pos="100000">
                <a:srgbClr val="95BE0C">
                  <a:alpha val="53000"/>
                  <a:lumMod val="99000"/>
                  <a:lumOff val="1000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ubTitle" idx="1"/>
          </p:nvPr>
        </p:nvSpPr>
        <p:spPr>
          <a:xfrm flipH="1">
            <a:off x="4160689" y="3723908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dirty="0">
                <a:solidFill>
                  <a:schemeClr val="lt1"/>
                </a:solidFill>
                <a:latin typeface="SansBeam Body Book" panose="02000508040000020104" pitchFamily="2" charset="77"/>
              </a:rPr>
              <a:t>Information om Arendal Havn</a:t>
            </a:r>
            <a:endParaRPr dirty="0">
              <a:solidFill>
                <a:schemeClr val="lt1"/>
              </a:solidFill>
              <a:latin typeface="SansBeam Body Book" panose="02000508040000020104" pitchFamily="2" charset="77"/>
            </a:endParaRPr>
          </a:p>
        </p:txBody>
      </p:sp>
      <p:sp>
        <p:nvSpPr>
          <p:cNvPr id="237" name="Google Shape;237;p35"/>
          <p:cNvSpPr txBox="1">
            <a:spLocks noGrp="1"/>
          </p:cNvSpPr>
          <p:nvPr>
            <p:ph type="ctrTitle"/>
          </p:nvPr>
        </p:nvSpPr>
        <p:spPr>
          <a:xfrm rot="5400000">
            <a:off x="6365594" y="1960601"/>
            <a:ext cx="3219113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SansBeam Body Book" panose="02000508040000020104" pitchFamily="2" charset="77"/>
              </a:rPr>
              <a:t>ARENDAL HAVN</a:t>
            </a:r>
            <a:endParaRPr dirty="0">
              <a:solidFill>
                <a:schemeClr val="lt1"/>
              </a:solidFill>
              <a:latin typeface="SansBeam Body Book" panose="02000508040000020104" pitchFamily="2" charset="7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 rot="5400000">
            <a:off x="-1023125" y="2284775"/>
            <a:ext cx="4601750" cy="1115700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4"/>
          <p:cNvPicPr preferRelativeResize="0"/>
          <p:nvPr/>
        </p:nvPicPr>
        <p:blipFill>
          <a:blip r:embed="rId3"/>
          <a:srcRect t="7652" b="7652"/>
          <a:stretch/>
        </p:blipFill>
        <p:spPr>
          <a:xfrm>
            <a:off x="1948200" y="541750"/>
            <a:ext cx="7195801" cy="40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/>
          <p:nvPr/>
        </p:nvSpPr>
        <p:spPr>
          <a:xfrm rot="-5400000" flipH="1">
            <a:off x="3168750" y="1947125"/>
            <a:ext cx="1440300" cy="3881400"/>
          </a:xfrm>
          <a:prstGeom prst="rect">
            <a:avLst/>
          </a:prstGeom>
          <a:gradFill>
            <a:gsLst>
              <a:gs pos="0">
                <a:srgbClr val="95BE0C">
                  <a:lumMod val="98695"/>
                  <a:lumOff val="1305"/>
                  <a:alpha val="53000"/>
                </a:srgbClr>
              </a:gs>
              <a:gs pos="100000">
                <a:srgbClr val="84BF4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ctrTitle"/>
          </p:nvPr>
        </p:nvSpPr>
        <p:spPr>
          <a:xfrm rot="-5400000">
            <a:off x="-275201" y="1782660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SansBeam Body Book" panose="02000508040000020104" pitchFamily="2" charset="77"/>
              </a:rPr>
              <a:t>LARVIK HAVN</a:t>
            </a:r>
            <a:endParaRPr dirty="0">
              <a:solidFill>
                <a:schemeClr val="lt1"/>
              </a:solidFill>
              <a:latin typeface="SansBeam Body Book" panose="02000508040000020104" pitchFamily="2" charset="77"/>
            </a:endParaRPr>
          </a:p>
        </p:txBody>
      </p:sp>
      <p:sp>
        <p:nvSpPr>
          <p:cNvPr id="228" name="Google Shape;228;p34"/>
          <p:cNvSpPr txBox="1">
            <a:spLocks noGrp="1"/>
          </p:cNvSpPr>
          <p:nvPr>
            <p:ph type="subTitle" idx="1"/>
          </p:nvPr>
        </p:nvSpPr>
        <p:spPr>
          <a:xfrm>
            <a:off x="2286138" y="3734450"/>
            <a:ext cx="3205521" cy="306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-SE" dirty="0">
                <a:solidFill>
                  <a:schemeClr val="bg1"/>
                </a:solidFill>
                <a:latin typeface="SansBeam Body Book" panose="02000508040000020104" pitchFamily="2" charset="77"/>
              </a:rPr>
              <a:t>Information om Larvik </a:t>
            </a:r>
            <a:r>
              <a:rPr lang="sv-SE" dirty="0" err="1">
                <a:solidFill>
                  <a:schemeClr val="bg1"/>
                </a:solidFill>
                <a:latin typeface="SansBeam Body Book" panose="02000508040000020104" pitchFamily="2" charset="77"/>
              </a:rPr>
              <a:t>Havn</a:t>
            </a:r>
            <a:r>
              <a:rPr lang="sv-SE" dirty="0">
                <a:solidFill>
                  <a:schemeClr val="bg1"/>
                </a:solidFill>
                <a:latin typeface="SansBeam Body Book" panose="02000508040000020104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490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/>
          <p:cNvPicPr preferRelativeResize="0"/>
          <p:nvPr/>
        </p:nvPicPr>
        <p:blipFill rotWithShape="1">
          <a:blip r:embed="rId3">
            <a:alphaModFix/>
          </a:blip>
          <a:srcRect r="37496"/>
          <a:stretch/>
        </p:blipFill>
        <p:spPr>
          <a:xfrm>
            <a:off x="331425" y="271375"/>
            <a:ext cx="4224900" cy="45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2"/>
          <p:cNvSpPr/>
          <p:nvPr/>
        </p:nvSpPr>
        <p:spPr>
          <a:xfrm rot="-5400000">
            <a:off x="6058344" y="-1230643"/>
            <a:ext cx="1057500" cy="4061536"/>
          </a:xfrm>
          <a:prstGeom prst="rect">
            <a:avLst/>
          </a:prstGeom>
          <a:solidFill>
            <a:srgbClr val="84BF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4"/>
          <a:srcRect l="29165" r="29165"/>
          <a:stretch/>
        </p:blipFill>
        <p:spPr>
          <a:xfrm>
            <a:off x="331425" y="271375"/>
            <a:ext cx="4224900" cy="45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>
            <a:spLocks noGrp="1"/>
          </p:cNvSpPr>
          <p:nvPr>
            <p:ph type="ctrTitle"/>
          </p:nvPr>
        </p:nvSpPr>
        <p:spPr>
          <a:xfrm>
            <a:off x="5619362" y="-878100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v-SE" dirty="0">
                <a:solidFill>
                  <a:schemeClr val="bg1"/>
                </a:solidFill>
                <a:latin typeface="SansBeam Body Book" panose="02000508040000020104" pitchFamily="2" charset="77"/>
              </a:rPr>
              <a:t>OVERSKRIFT</a:t>
            </a:r>
          </a:p>
        </p:txBody>
      </p:sp>
      <p:sp>
        <p:nvSpPr>
          <p:cNvPr id="211" name="Google Shape;211;p32"/>
          <p:cNvSpPr txBox="1">
            <a:spLocks noGrp="1"/>
          </p:cNvSpPr>
          <p:nvPr>
            <p:ph type="subTitle" idx="1"/>
          </p:nvPr>
        </p:nvSpPr>
        <p:spPr>
          <a:xfrm>
            <a:off x="5323469" y="1586150"/>
            <a:ext cx="3294393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v-SE" dirty="0">
                <a:latin typeface="SansBeam Body Light" panose="02000404040000020104" pitchFamily="2" charset="77"/>
              </a:rPr>
              <a:t>At </a:t>
            </a:r>
            <a:r>
              <a:rPr lang="sv-SE" dirty="0" err="1">
                <a:latin typeface="SansBeam Body Light" panose="02000404040000020104" pitchFamily="2" charset="77"/>
              </a:rPr>
              <a:t>have</a:t>
            </a:r>
            <a:r>
              <a:rPr lang="sv-SE" dirty="0">
                <a:latin typeface="SansBeam Body Light" panose="02000404040000020104" pitchFamily="2" charset="77"/>
              </a:rPr>
              <a:t> en strategi for </a:t>
            </a:r>
            <a:r>
              <a:rPr lang="sv-SE" dirty="0" err="1">
                <a:latin typeface="SansBeam Body Light" panose="02000404040000020104" pitchFamily="2" charset="77"/>
              </a:rPr>
              <a:t>bæredygtighed</a:t>
            </a:r>
            <a:r>
              <a:rPr lang="sv-SE" dirty="0">
                <a:latin typeface="SansBeam Body Light" panose="02000404040000020104" pitchFamily="2" charset="77"/>
              </a:rPr>
              <a:t> er </a:t>
            </a:r>
            <a:r>
              <a:rPr lang="sv-SE" dirty="0" err="1">
                <a:latin typeface="SansBeam Body Light" panose="02000404040000020104" pitchFamily="2" charset="77"/>
              </a:rPr>
              <a:t>også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forbundet</a:t>
            </a:r>
            <a:r>
              <a:rPr lang="sv-SE" dirty="0">
                <a:latin typeface="SansBeam Body Light" panose="02000404040000020104" pitchFamily="2" charset="77"/>
              </a:rPr>
              <a:t> med </a:t>
            </a:r>
            <a:r>
              <a:rPr lang="sv-SE" dirty="0" err="1">
                <a:latin typeface="SansBeam Body Light" panose="02000404040000020104" pitchFamily="2" charset="77"/>
              </a:rPr>
              <a:t>udfordringer</a:t>
            </a:r>
            <a:r>
              <a:rPr lang="sv-SE" dirty="0">
                <a:latin typeface="SansBeam Body Light" panose="02000404040000020104" pitchFamily="2" charset="77"/>
              </a:rPr>
              <a:t>.</a:t>
            </a:r>
          </a:p>
          <a:p>
            <a:r>
              <a:rPr lang="sv-SE" dirty="0" err="1">
                <a:latin typeface="SansBeam Body Light" panose="02000404040000020104" pitchFamily="2" charset="77"/>
              </a:rPr>
              <a:t>Havnen</a:t>
            </a:r>
            <a:r>
              <a:rPr lang="sv-SE" dirty="0">
                <a:latin typeface="SansBeam Body Light" panose="02000404040000020104" pitchFamily="2" charset="77"/>
              </a:rPr>
              <a:t> har i dag </a:t>
            </a:r>
            <a:r>
              <a:rPr lang="sv-SE" dirty="0" err="1">
                <a:latin typeface="SansBeam Body Light" panose="02000404040000020104" pitchFamily="2" charset="77"/>
              </a:rPr>
              <a:t>installeret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landstrøm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kan </a:t>
            </a:r>
            <a:r>
              <a:rPr lang="sv-SE" dirty="0" err="1">
                <a:latin typeface="SansBeam Body Light" panose="02000404040000020104" pitchFamily="2" charset="77"/>
              </a:rPr>
              <a:t>tage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imod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alle</a:t>
            </a:r>
            <a:r>
              <a:rPr lang="sv-SE" dirty="0">
                <a:latin typeface="SansBeam Body Light" panose="02000404040000020104" pitchFamily="2" charset="77"/>
              </a:rPr>
              <a:t> former for </a:t>
            </a:r>
            <a:r>
              <a:rPr lang="sv-SE" dirty="0" err="1">
                <a:latin typeface="SansBeam Body Light" panose="02000404040000020104" pitchFamily="2" charset="77"/>
              </a:rPr>
              <a:t>skibe</a:t>
            </a:r>
            <a:r>
              <a:rPr lang="sv-SE" dirty="0">
                <a:latin typeface="SansBeam Body Light" panose="02000404040000020104" pitchFamily="2" charset="77"/>
              </a:rPr>
              <a:t>. </a:t>
            </a:r>
            <a:r>
              <a:rPr lang="sv-SE" dirty="0" err="1">
                <a:latin typeface="SansBeam Body Light" panose="02000404040000020104" pitchFamily="2" charset="77"/>
              </a:rPr>
              <a:t>Ikke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alle</a:t>
            </a:r>
            <a:r>
              <a:rPr lang="sv-SE" dirty="0">
                <a:latin typeface="SansBeam Body Light" panose="02000404040000020104" pitchFamily="2" charset="77"/>
              </a:rPr>
              <a:t> rederier </a:t>
            </a:r>
            <a:r>
              <a:rPr lang="sv-SE" dirty="0" err="1">
                <a:latin typeface="SansBeam Body Light" panose="02000404040000020104" pitchFamily="2" charset="77"/>
              </a:rPr>
              <a:t>og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skibsejere</a:t>
            </a:r>
            <a:r>
              <a:rPr lang="sv-SE" dirty="0">
                <a:latin typeface="SansBeam Body Light" panose="02000404040000020104" pitchFamily="2" charset="77"/>
              </a:rPr>
              <a:t> er i dag parate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landstrøm</a:t>
            </a:r>
            <a:r>
              <a:rPr lang="sv-SE" dirty="0">
                <a:latin typeface="SansBeam Body Light" panose="02000404040000020104" pitchFamily="2" charset="77"/>
              </a:rPr>
              <a:t>. </a:t>
            </a:r>
          </a:p>
          <a:p>
            <a:endParaRPr lang="sv-SE" dirty="0">
              <a:latin typeface="SansBeam Body Light" panose="02000404040000020104" pitchFamily="2" charset="77"/>
            </a:endParaRPr>
          </a:p>
          <a:p>
            <a:r>
              <a:rPr lang="sv-SE" dirty="0" err="1">
                <a:latin typeface="SansBeam Body Light" panose="02000404040000020104" pitchFamily="2" charset="77"/>
              </a:rPr>
              <a:t>Der</a:t>
            </a:r>
            <a:r>
              <a:rPr lang="sv-SE" dirty="0">
                <a:latin typeface="SansBeam Body Light" panose="02000404040000020104" pitchFamily="2" charset="77"/>
              </a:rPr>
              <a:t> skal </a:t>
            </a:r>
            <a:r>
              <a:rPr lang="sv-SE" dirty="0" err="1">
                <a:latin typeface="SansBeam Body Light" panose="02000404040000020104" pitchFamily="2" charset="77"/>
              </a:rPr>
              <a:t>være</a:t>
            </a:r>
            <a:r>
              <a:rPr lang="sv-SE" dirty="0">
                <a:latin typeface="SansBeam Body Light" panose="02000404040000020104" pitchFamily="2" charset="77"/>
              </a:rPr>
              <a:t> et </a:t>
            </a:r>
            <a:r>
              <a:rPr lang="sv-SE" dirty="0" err="1">
                <a:latin typeface="SansBeam Body Light" panose="02000404040000020104" pitchFamily="2" charset="77"/>
              </a:rPr>
              <a:t>økonomisk</a:t>
            </a:r>
            <a:r>
              <a:rPr lang="sv-SE" dirty="0">
                <a:latin typeface="SansBeam Body Light" panose="02000404040000020104" pitchFamily="2" charset="77"/>
              </a:rPr>
              <a:t> incitament eller </a:t>
            </a:r>
            <a:r>
              <a:rPr lang="sv-SE" dirty="0" err="1">
                <a:latin typeface="SansBeam Body Light" panose="02000404040000020104" pitchFamily="2" charset="77"/>
              </a:rPr>
              <a:t>lovkrav</a:t>
            </a:r>
            <a:r>
              <a:rPr lang="sv-SE" dirty="0">
                <a:latin typeface="SansBeam Body Light" panose="02000404040000020104" pitchFamily="2" charset="77"/>
              </a:rPr>
              <a:t> for </a:t>
            </a:r>
            <a:r>
              <a:rPr lang="sv-SE" dirty="0" err="1">
                <a:latin typeface="SansBeam Body Light" panose="02000404040000020104" pitchFamily="2" charset="77"/>
              </a:rPr>
              <a:t>overgang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til</a:t>
            </a:r>
            <a:r>
              <a:rPr lang="sv-SE" dirty="0">
                <a:latin typeface="SansBeam Body Light" panose="02000404040000020104" pitchFamily="2" charset="77"/>
              </a:rPr>
              <a:t> </a:t>
            </a:r>
            <a:r>
              <a:rPr lang="sv-SE" dirty="0" err="1">
                <a:latin typeface="SansBeam Body Light" panose="02000404040000020104" pitchFamily="2" charset="77"/>
              </a:rPr>
              <a:t>grøn</a:t>
            </a:r>
            <a:endParaRPr lang="sv-SE" dirty="0">
              <a:latin typeface="SansBeam Body Light" panose="02000404040000020104" pitchFamily="2" charset="77"/>
            </a:endParaRPr>
          </a:p>
          <a:p>
            <a:r>
              <a:rPr lang="sv-SE" dirty="0" err="1">
                <a:latin typeface="SansBeam Body Light" panose="02000404040000020104" pitchFamily="2" charset="77"/>
              </a:rPr>
              <a:t>landstrøm</a:t>
            </a:r>
            <a:r>
              <a:rPr lang="sv-SE" dirty="0">
                <a:latin typeface="SansBeam Body Light" panose="02000404040000020104" pitchFamily="2" charset="77"/>
              </a:rPr>
              <a:t>. </a:t>
            </a:r>
          </a:p>
        </p:txBody>
      </p:sp>
      <p:sp>
        <p:nvSpPr>
          <p:cNvPr id="212" name="Google Shape;212;p32"/>
          <p:cNvSpPr/>
          <p:nvPr/>
        </p:nvSpPr>
        <p:spPr>
          <a:xfrm rot="-5400000">
            <a:off x="6600" y="1660525"/>
            <a:ext cx="1057500" cy="1070700"/>
          </a:xfrm>
          <a:prstGeom prst="rect">
            <a:avLst/>
          </a:prstGeom>
          <a:gradFill>
            <a:gsLst>
              <a:gs pos="0">
                <a:srgbClr val="9ECFCB">
                  <a:alpha val="29019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99358BA-CB8F-FB4E-B4A4-384D43AE6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7845"/>
            <a:ext cx="9144000" cy="995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Egen 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5BE0D"/>
      </a:accent1>
      <a:accent2>
        <a:srgbClr val="95BD0D"/>
      </a:accent2>
      <a:accent3>
        <a:srgbClr val="5FAF44"/>
      </a:accent3>
      <a:accent4>
        <a:srgbClr val="95BD0D"/>
      </a:accent4>
      <a:accent5>
        <a:srgbClr val="85BB41"/>
      </a:accent5>
      <a:accent6>
        <a:srgbClr val="A2C612"/>
      </a:accent6>
      <a:hlink>
        <a:srgbClr val="517FCA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424</Words>
  <Application>Microsoft Macintosh PowerPoint</Application>
  <PresentationFormat>Bildspel på skärmen (16:9)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SansBeam Body Book</vt:lpstr>
      <vt:lpstr>Fira Sans Extra Condensed Medium</vt:lpstr>
      <vt:lpstr>Roboto</vt:lpstr>
      <vt:lpstr>Catamaran Light</vt:lpstr>
      <vt:lpstr>Arial</vt:lpstr>
      <vt:lpstr>Livvic</vt:lpstr>
      <vt:lpstr>SansBeam Body Light</vt:lpstr>
      <vt:lpstr>Engineering Project Proposal by Slidesgo</vt:lpstr>
      <vt:lpstr>PowerPoint-presentation</vt:lpstr>
      <vt:lpstr>INDHOLD</vt:lpstr>
      <vt:lpstr>SETS-PROJEKTET</vt:lpstr>
      <vt:lpstr>REDUCERE CO2-UDSLIP</vt:lpstr>
      <vt:lpstr>GRØNNE UDFODRINGER OG MULIGHEDER</vt:lpstr>
      <vt:lpstr>SKAGEN HAVN</vt:lpstr>
      <vt:lpstr>ARENDAL HAVN</vt:lpstr>
      <vt:lpstr>LARVIK HAVN</vt:lpstr>
      <vt:lpstr>OVERSKRIFT</vt:lpstr>
      <vt:lpstr>PROJEKTMÅL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Mathias Skarp</cp:lastModifiedBy>
  <cp:revision>11</cp:revision>
  <dcterms:modified xsi:type="dcterms:W3CDTF">2022-01-24T14:50:25Z</dcterms:modified>
</cp:coreProperties>
</file>