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Lst>
  <p:notesMasterIdLst>
    <p:notesMasterId r:id="rId27"/>
  </p:notesMasterIdLst>
  <p:sldIdLst>
    <p:sldId id="256" r:id="rId6"/>
    <p:sldId id="257" r:id="rId7"/>
    <p:sldId id="258" r:id="rId8"/>
    <p:sldId id="259" r:id="rId9"/>
    <p:sldId id="274" r:id="rId10"/>
    <p:sldId id="275" r:id="rId11"/>
    <p:sldId id="276"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3"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E7D88D-90B4-4138-8399-9EA2C8CBE1C6}" v="4" dt="2021-04-22T14:29:31.868"/>
    <p1510:client id="{413E2C51-DB5E-432A-953F-C685D49CBA70}" v="138" dt="2021-04-22T10:20:33.361"/>
    <p1510:client id="{69E4B835-C4E2-45B7-9DF3-E15EF4D3DCCA}" v="16" dt="2021-04-27T14:08:29.061"/>
    <p1510:client id="{78593ACE-521B-4A58-BA71-A6A2E6150178}" v="2" dt="2021-04-22T10:35:29.945"/>
    <p1510:client id="{86D97231-FC49-41A2-A91C-C7A179F01954}" v="6" dt="2021-03-30T14:30:39.386"/>
    <p1510:client id="{931965AA-BEFF-4997-A075-E49DE0A850A6}" v="40" dt="2021-04-22T12:43:52.564"/>
    <p1510:client id="{E025B3E6-8DFA-44A9-AA25-7AC053476D6D}" v="11" dt="2021-03-30T14:28:43.2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UICKSHANK Ollie" userId="S::ocruicks@ed.ac.uk::fdf6830d-e0f7-49fa-b6a4-cbeba4c274fb" providerId="AD" clId="Web-{931965AA-BEFF-4997-A075-E49DE0A850A6}"/>
    <pc:docChg chg="modSld">
      <pc:chgData name="CRUICKSHANK Ollie" userId="S::ocruicks@ed.ac.uk::fdf6830d-e0f7-49fa-b6a4-cbeba4c274fb" providerId="AD" clId="Web-{931965AA-BEFF-4997-A075-E49DE0A850A6}" dt="2021-04-22T12:43:52.564" v="20" actId="20577"/>
      <pc:docMkLst>
        <pc:docMk/>
      </pc:docMkLst>
      <pc:sldChg chg="modSp">
        <pc:chgData name="CRUICKSHANK Ollie" userId="S::ocruicks@ed.ac.uk::fdf6830d-e0f7-49fa-b6a4-cbeba4c274fb" providerId="AD" clId="Web-{931965AA-BEFF-4997-A075-E49DE0A850A6}" dt="2021-04-22T12:43:52.564" v="20" actId="20577"/>
        <pc:sldMkLst>
          <pc:docMk/>
          <pc:sldMk cId="3723796306" sldId="264"/>
        </pc:sldMkLst>
        <pc:spChg chg="mod">
          <ac:chgData name="CRUICKSHANK Ollie" userId="S::ocruicks@ed.ac.uk::fdf6830d-e0f7-49fa-b6a4-cbeba4c274fb" providerId="AD" clId="Web-{931965AA-BEFF-4997-A075-E49DE0A850A6}" dt="2021-04-22T12:43:52.564" v="20" actId="20577"/>
          <ac:spMkLst>
            <pc:docMk/>
            <pc:sldMk cId="3723796306" sldId="264"/>
            <ac:spMk id="14" creationId="{00000000-0000-0000-0000-000000000000}"/>
          </ac:spMkLst>
        </pc:spChg>
      </pc:sldChg>
    </pc:docChg>
  </pc:docChgLst>
  <pc:docChgLst>
    <pc:chgData name="CRUICKSHANK Ollie" userId="S::ocruicks@ed.ac.uk::fdf6830d-e0f7-49fa-b6a4-cbeba4c274fb" providerId="AD" clId="Web-{E025B3E6-8DFA-44A9-AA25-7AC053476D6D}"/>
    <pc:docChg chg="modSld">
      <pc:chgData name="CRUICKSHANK Ollie" userId="S::ocruicks@ed.ac.uk::fdf6830d-e0f7-49fa-b6a4-cbeba4c274fb" providerId="AD" clId="Web-{E025B3E6-8DFA-44A9-AA25-7AC053476D6D}" dt="2021-03-30T14:28:42.730" v="4" actId="20577"/>
      <pc:docMkLst>
        <pc:docMk/>
      </pc:docMkLst>
      <pc:sldChg chg="modSp">
        <pc:chgData name="CRUICKSHANK Ollie" userId="S::ocruicks@ed.ac.uk::fdf6830d-e0f7-49fa-b6a4-cbeba4c274fb" providerId="AD" clId="Web-{E025B3E6-8DFA-44A9-AA25-7AC053476D6D}" dt="2021-03-30T14:28:42.730" v="4" actId="20577"/>
        <pc:sldMkLst>
          <pc:docMk/>
          <pc:sldMk cId="2502411612" sldId="268"/>
        </pc:sldMkLst>
        <pc:spChg chg="mod">
          <ac:chgData name="CRUICKSHANK Ollie" userId="S::ocruicks@ed.ac.uk::fdf6830d-e0f7-49fa-b6a4-cbeba4c274fb" providerId="AD" clId="Web-{E025B3E6-8DFA-44A9-AA25-7AC053476D6D}" dt="2021-03-30T14:28:42.730" v="4" actId="20577"/>
          <ac:spMkLst>
            <pc:docMk/>
            <pc:sldMk cId="2502411612" sldId="268"/>
            <ac:spMk id="14" creationId="{00000000-0000-0000-0000-000000000000}"/>
          </ac:spMkLst>
        </pc:spChg>
      </pc:sldChg>
    </pc:docChg>
  </pc:docChgLst>
  <pc:docChgLst>
    <pc:chgData name="CRUICKSHANK Ollie" userId="S::ocruicks@ed.ac.uk::fdf6830d-e0f7-49fa-b6a4-cbeba4c274fb" providerId="AD" clId="Web-{413E2C51-DB5E-432A-953F-C685D49CBA70}"/>
    <pc:docChg chg="modSld">
      <pc:chgData name="CRUICKSHANK Ollie" userId="S::ocruicks@ed.ac.uk::fdf6830d-e0f7-49fa-b6a4-cbeba4c274fb" providerId="AD" clId="Web-{413E2C51-DB5E-432A-953F-C685D49CBA70}" dt="2021-04-22T10:20:33.361" v="69" actId="20577"/>
      <pc:docMkLst>
        <pc:docMk/>
      </pc:docMkLst>
      <pc:sldChg chg="modSp">
        <pc:chgData name="CRUICKSHANK Ollie" userId="S::ocruicks@ed.ac.uk::fdf6830d-e0f7-49fa-b6a4-cbeba4c274fb" providerId="AD" clId="Web-{413E2C51-DB5E-432A-953F-C685D49CBA70}" dt="2021-04-22T10:19:33.328" v="26" actId="20577"/>
        <pc:sldMkLst>
          <pc:docMk/>
          <pc:sldMk cId="2502411612" sldId="268"/>
        </pc:sldMkLst>
        <pc:spChg chg="mod">
          <ac:chgData name="CRUICKSHANK Ollie" userId="S::ocruicks@ed.ac.uk::fdf6830d-e0f7-49fa-b6a4-cbeba4c274fb" providerId="AD" clId="Web-{413E2C51-DB5E-432A-953F-C685D49CBA70}" dt="2021-04-22T10:19:33.328" v="26" actId="20577"/>
          <ac:spMkLst>
            <pc:docMk/>
            <pc:sldMk cId="2502411612" sldId="268"/>
            <ac:spMk id="14" creationId="{00000000-0000-0000-0000-000000000000}"/>
          </ac:spMkLst>
        </pc:spChg>
      </pc:sldChg>
      <pc:sldChg chg="modSp">
        <pc:chgData name="CRUICKSHANK Ollie" userId="S::ocruicks@ed.ac.uk::fdf6830d-e0f7-49fa-b6a4-cbeba4c274fb" providerId="AD" clId="Web-{413E2C51-DB5E-432A-953F-C685D49CBA70}" dt="2021-04-22T10:20:17.048" v="48" actId="20577"/>
        <pc:sldMkLst>
          <pc:docMk/>
          <pc:sldMk cId="2324581460" sldId="269"/>
        </pc:sldMkLst>
        <pc:spChg chg="mod">
          <ac:chgData name="CRUICKSHANK Ollie" userId="S::ocruicks@ed.ac.uk::fdf6830d-e0f7-49fa-b6a4-cbeba4c274fb" providerId="AD" clId="Web-{413E2C51-DB5E-432A-953F-C685D49CBA70}" dt="2021-04-22T10:20:17.048" v="48" actId="20577"/>
          <ac:spMkLst>
            <pc:docMk/>
            <pc:sldMk cId="2324581460" sldId="269"/>
            <ac:spMk id="14" creationId="{00000000-0000-0000-0000-000000000000}"/>
          </ac:spMkLst>
        </pc:spChg>
      </pc:sldChg>
      <pc:sldChg chg="modSp">
        <pc:chgData name="CRUICKSHANK Ollie" userId="S::ocruicks@ed.ac.uk::fdf6830d-e0f7-49fa-b6a4-cbeba4c274fb" providerId="AD" clId="Web-{413E2C51-DB5E-432A-953F-C685D49CBA70}" dt="2021-04-22T10:20:33.361" v="69" actId="20577"/>
        <pc:sldMkLst>
          <pc:docMk/>
          <pc:sldMk cId="39440878" sldId="270"/>
        </pc:sldMkLst>
        <pc:spChg chg="mod">
          <ac:chgData name="CRUICKSHANK Ollie" userId="S::ocruicks@ed.ac.uk::fdf6830d-e0f7-49fa-b6a4-cbeba4c274fb" providerId="AD" clId="Web-{413E2C51-DB5E-432A-953F-C685D49CBA70}" dt="2021-04-22T10:20:33.361" v="69" actId="20577"/>
          <ac:spMkLst>
            <pc:docMk/>
            <pc:sldMk cId="39440878" sldId="270"/>
            <ac:spMk id="14" creationId="{00000000-0000-0000-0000-000000000000}"/>
          </ac:spMkLst>
        </pc:spChg>
      </pc:sldChg>
    </pc:docChg>
  </pc:docChgLst>
  <pc:docChgLst>
    <pc:chgData name="CRUICKSHANK Ollie" userId="S::ocruicks@ed.ac.uk::fdf6830d-e0f7-49fa-b6a4-cbeba4c274fb" providerId="AD" clId="Web-{1DE7D88D-90B4-4138-8399-9EA2C8CBE1C6}"/>
    <pc:docChg chg="modSld">
      <pc:chgData name="CRUICKSHANK Ollie" userId="S::ocruicks@ed.ac.uk::fdf6830d-e0f7-49fa-b6a4-cbeba4c274fb" providerId="AD" clId="Web-{1DE7D88D-90B4-4138-8399-9EA2C8CBE1C6}" dt="2021-04-22T14:29:31.868" v="1" actId="20577"/>
      <pc:docMkLst>
        <pc:docMk/>
      </pc:docMkLst>
      <pc:sldChg chg="modSp">
        <pc:chgData name="CRUICKSHANK Ollie" userId="S::ocruicks@ed.ac.uk::fdf6830d-e0f7-49fa-b6a4-cbeba4c274fb" providerId="AD" clId="Web-{1DE7D88D-90B4-4138-8399-9EA2C8CBE1C6}" dt="2021-04-22T14:29:31.868" v="1" actId="20577"/>
        <pc:sldMkLst>
          <pc:docMk/>
          <pc:sldMk cId="2148410938" sldId="259"/>
        </pc:sldMkLst>
        <pc:spChg chg="mod">
          <ac:chgData name="CRUICKSHANK Ollie" userId="S::ocruicks@ed.ac.uk::fdf6830d-e0f7-49fa-b6a4-cbeba4c274fb" providerId="AD" clId="Web-{1DE7D88D-90B4-4138-8399-9EA2C8CBE1C6}" dt="2021-04-22T14:29:31.868" v="1" actId="20577"/>
          <ac:spMkLst>
            <pc:docMk/>
            <pc:sldMk cId="2148410938" sldId="259"/>
            <ac:spMk id="14" creationId="{00000000-0000-0000-0000-000000000000}"/>
          </ac:spMkLst>
        </pc:spChg>
      </pc:sldChg>
    </pc:docChg>
  </pc:docChgLst>
  <pc:docChgLst>
    <pc:chgData name="CRUICKSHANK Ollie" userId="S::ocruicks@ed.ac.uk::fdf6830d-e0f7-49fa-b6a4-cbeba4c274fb" providerId="AD" clId="Web-{86D97231-FC49-41A2-A91C-C7A179F01954}"/>
    <pc:docChg chg="modSld">
      <pc:chgData name="CRUICKSHANK Ollie" userId="S::ocruicks@ed.ac.uk::fdf6830d-e0f7-49fa-b6a4-cbeba4c274fb" providerId="AD" clId="Web-{86D97231-FC49-41A2-A91C-C7A179F01954}" dt="2021-03-30T14:30:39.386" v="2" actId="20577"/>
      <pc:docMkLst>
        <pc:docMk/>
      </pc:docMkLst>
      <pc:sldChg chg="modSp">
        <pc:chgData name="CRUICKSHANK Ollie" userId="S::ocruicks@ed.ac.uk::fdf6830d-e0f7-49fa-b6a4-cbeba4c274fb" providerId="AD" clId="Web-{86D97231-FC49-41A2-A91C-C7A179F01954}" dt="2021-03-30T14:30:39.386" v="2" actId="20577"/>
        <pc:sldMkLst>
          <pc:docMk/>
          <pc:sldMk cId="39440878" sldId="270"/>
        </pc:sldMkLst>
        <pc:spChg chg="mod">
          <ac:chgData name="CRUICKSHANK Ollie" userId="S::ocruicks@ed.ac.uk::fdf6830d-e0f7-49fa-b6a4-cbeba4c274fb" providerId="AD" clId="Web-{86D97231-FC49-41A2-A91C-C7A179F01954}" dt="2021-03-30T14:30:39.386" v="2" actId="20577"/>
          <ac:spMkLst>
            <pc:docMk/>
            <pc:sldMk cId="39440878" sldId="270"/>
            <ac:spMk id="14" creationId="{00000000-0000-0000-0000-000000000000}"/>
          </ac:spMkLst>
        </pc:spChg>
      </pc:sldChg>
    </pc:docChg>
  </pc:docChgLst>
  <pc:docChgLst>
    <pc:chgData name="CRUICKSHANK Ollie" userId="S::ocruicks@ed.ac.uk::fdf6830d-e0f7-49fa-b6a4-cbeba4c274fb" providerId="AD" clId="Web-{69E4B835-C4E2-45B7-9DF3-E15EF4D3DCCA}"/>
    <pc:docChg chg="modSld">
      <pc:chgData name="CRUICKSHANK Ollie" userId="S::ocruicks@ed.ac.uk::fdf6830d-e0f7-49fa-b6a4-cbeba4c274fb" providerId="AD" clId="Web-{69E4B835-C4E2-45B7-9DF3-E15EF4D3DCCA}" dt="2021-04-27T14:08:29.061" v="7" actId="20577"/>
      <pc:docMkLst>
        <pc:docMk/>
      </pc:docMkLst>
      <pc:sldChg chg="modSp">
        <pc:chgData name="CRUICKSHANK Ollie" userId="S::ocruicks@ed.ac.uk::fdf6830d-e0f7-49fa-b6a4-cbeba4c274fb" providerId="AD" clId="Web-{69E4B835-C4E2-45B7-9DF3-E15EF4D3DCCA}" dt="2021-04-27T14:08:29.061" v="7" actId="20577"/>
        <pc:sldMkLst>
          <pc:docMk/>
          <pc:sldMk cId="3625252875" sldId="266"/>
        </pc:sldMkLst>
        <pc:spChg chg="mod">
          <ac:chgData name="CRUICKSHANK Ollie" userId="S::ocruicks@ed.ac.uk::fdf6830d-e0f7-49fa-b6a4-cbeba4c274fb" providerId="AD" clId="Web-{69E4B835-C4E2-45B7-9DF3-E15EF4D3DCCA}" dt="2021-04-27T14:08:29.061" v="7" actId="20577"/>
          <ac:spMkLst>
            <pc:docMk/>
            <pc:sldMk cId="3625252875" sldId="266"/>
            <ac:spMk id="14" creationId="{00000000-0000-0000-0000-000000000000}"/>
          </ac:spMkLst>
        </pc:spChg>
      </pc:sldChg>
    </pc:docChg>
  </pc:docChgLst>
  <pc:docChgLst>
    <pc:chgData name="CRUICKSHANK Ollie" userId="S::ocruicks@ed.ac.uk::fdf6830d-e0f7-49fa-b6a4-cbeba4c274fb" providerId="AD" clId="Web-{78593ACE-521B-4A58-BA71-A6A2E6150178}"/>
    <pc:docChg chg="modSld">
      <pc:chgData name="CRUICKSHANK Ollie" userId="S::ocruicks@ed.ac.uk::fdf6830d-e0f7-49fa-b6a4-cbeba4c274fb" providerId="AD" clId="Web-{78593ACE-521B-4A58-BA71-A6A2E6150178}" dt="2021-04-22T10:35:29.930" v="0" actId="20577"/>
      <pc:docMkLst>
        <pc:docMk/>
      </pc:docMkLst>
      <pc:sldChg chg="modSp">
        <pc:chgData name="CRUICKSHANK Ollie" userId="S::ocruicks@ed.ac.uk::fdf6830d-e0f7-49fa-b6a4-cbeba4c274fb" providerId="AD" clId="Web-{78593ACE-521B-4A58-BA71-A6A2E6150178}" dt="2021-04-22T10:35:29.930" v="0" actId="20577"/>
        <pc:sldMkLst>
          <pc:docMk/>
          <pc:sldMk cId="39440878" sldId="270"/>
        </pc:sldMkLst>
        <pc:spChg chg="mod">
          <ac:chgData name="CRUICKSHANK Ollie" userId="S::ocruicks@ed.ac.uk::fdf6830d-e0f7-49fa-b6a4-cbeba4c274fb" providerId="AD" clId="Web-{78593ACE-521B-4A58-BA71-A6A2E6150178}" dt="2021-04-22T10:35:29.930" v="0" actId="20577"/>
          <ac:spMkLst>
            <pc:docMk/>
            <pc:sldMk cId="39440878" sldId="270"/>
            <ac:spMk id="1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1FB63-27CF-4669-8045-AE6729A82344}" type="datetimeFigureOut">
              <a:rPr lang="en-GB" smtClean="0"/>
              <a:t>04/05/2021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01FBE0-B52A-44AB-A3E4-DA34E309013A}" type="slidenum">
              <a:rPr lang="en-GB" smtClean="0"/>
              <a:t>‹#›</a:t>
            </a:fld>
            <a:endParaRPr lang="en-GB"/>
          </a:p>
        </p:txBody>
      </p:sp>
    </p:spTree>
    <p:extLst>
      <p:ext uri="{BB962C8B-B14F-4D97-AF65-F5344CB8AC3E}">
        <p14:creationId xmlns:p14="http://schemas.microsoft.com/office/powerpoint/2010/main" val="30189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401FBE0-B52A-44AB-A3E4-DA34E309013A}" type="slidenum">
              <a:rPr lang="en-GB" smtClean="0"/>
              <a:t>1</a:t>
            </a:fld>
            <a:endParaRPr lang="en-GB"/>
          </a:p>
        </p:txBody>
      </p:sp>
    </p:spTree>
    <p:extLst>
      <p:ext uri="{BB962C8B-B14F-4D97-AF65-F5344CB8AC3E}">
        <p14:creationId xmlns:p14="http://schemas.microsoft.com/office/powerpoint/2010/main" val="272679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Subtitle 2"/>
          <p:cNvSpPr txBox="1">
            <a:spLocks/>
          </p:cNvSpPr>
          <p:nvPr userDrawn="1"/>
        </p:nvSpPr>
        <p:spPr>
          <a:xfrm>
            <a:off x="0" y="6287452"/>
            <a:ext cx="12192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3200" b="1">
                <a:solidFill>
                  <a:schemeClr val="bg1"/>
                </a:solidFill>
              </a:rPr>
              <a:t>RUTHLESS				HONEST				FAMILY</a:t>
            </a:r>
            <a:endParaRPr lang="en-GB" sz="3200" b="1">
              <a:solidFill>
                <a:schemeClr val="bg1"/>
              </a:solidFill>
            </a:endParaRPr>
          </a:p>
        </p:txBody>
      </p:sp>
    </p:spTree>
    <p:extLst>
      <p:ext uri="{BB962C8B-B14F-4D97-AF65-F5344CB8AC3E}">
        <p14:creationId xmlns:p14="http://schemas.microsoft.com/office/powerpoint/2010/main" val="2791231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4473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10721239" y="157705"/>
            <a:ext cx="1265121" cy="1405504"/>
          </a:xfrm>
          <a:prstGeom prst="rect">
            <a:avLst/>
          </a:prstGeom>
        </p:spPr>
      </p:pic>
      <p:sp>
        <p:nvSpPr>
          <p:cNvPr id="8" name="Subtitle 2"/>
          <p:cNvSpPr txBox="1">
            <a:spLocks/>
          </p:cNvSpPr>
          <p:nvPr userDrawn="1"/>
        </p:nvSpPr>
        <p:spPr>
          <a:xfrm>
            <a:off x="0" y="6287452"/>
            <a:ext cx="12192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3200" b="1">
                <a:solidFill>
                  <a:schemeClr val="bg1"/>
                </a:solidFill>
              </a:rPr>
              <a:t>RUTHLESS				HONEST				FAMILY</a:t>
            </a:r>
            <a:endParaRPr lang="en-GB" sz="3200" b="1">
              <a:solidFill>
                <a:schemeClr val="bg1"/>
              </a:solidFill>
            </a:endParaRPr>
          </a:p>
        </p:txBody>
      </p:sp>
    </p:spTree>
    <p:extLst>
      <p:ext uri="{BB962C8B-B14F-4D97-AF65-F5344CB8AC3E}">
        <p14:creationId xmlns:p14="http://schemas.microsoft.com/office/powerpoint/2010/main" val="23311570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1347221"/>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v.scot/collections/coronavirus-covid-19-guidance/" TargetMode="External"/><Relationship Id="rId2" Type="http://schemas.openxmlformats.org/officeDocument/2006/relationships/hyperlink" Target="https://protect.sco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nhsinform.scot/self-help-guides/self-help-guide-coronavirus-covid-19"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nhsinform.scot/self-help-guides/self-help-guide-coronavirus-covid-19"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5291" y="2559816"/>
            <a:ext cx="9144000" cy="1498283"/>
          </a:xfrm>
        </p:spPr>
        <p:txBody>
          <a:bodyPr/>
          <a:lstStyle/>
          <a:p>
            <a:r>
              <a:rPr lang="en-GB" sz="4400"/>
              <a:t>RETURN TO TRAINING</a:t>
            </a:r>
            <a:br>
              <a:rPr lang="en-GB" sz="4400"/>
            </a:br>
            <a:r>
              <a:rPr lang="en-GB" sz="4400"/>
              <a:t>DUNDEE</a:t>
            </a:r>
          </a:p>
        </p:txBody>
      </p:sp>
    </p:spTree>
    <p:extLst>
      <p:ext uri="{BB962C8B-B14F-4D97-AF65-F5344CB8AC3E}">
        <p14:creationId xmlns:p14="http://schemas.microsoft.com/office/powerpoint/2010/main" val="2081089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620715" y="940778"/>
            <a:ext cx="4475285" cy="5632311"/>
          </a:xfrm>
          <a:prstGeom prst="rect">
            <a:avLst/>
          </a:prstGeom>
          <a:noFill/>
        </p:spPr>
        <p:txBody>
          <a:bodyPr wrap="square" rtlCol="0">
            <a:spAutoFit/>
          </a:bodyPr>
          <a:lstStyle/>
          <a:p>
            <a:pPr marL="285750" indent="-285750">
              <a:buFont typeface="Arial"/>
              <a:buChar char="•"/>
            </a:pPr>
            <a:r>
              <a:rPr lang="en-GB">
                <a:solidFill>
                  <a:schemeClr val="bg1"/>
                </a:solidFill>
                <a:ea typeface="+mn-lt"/>
                <a:cs typeface="+mn-lt"/>
              </a:rPr>
              <a:t>The </a:t>
            </a:r>
            <a:r>
              <a:rPr lang="en-GB">
                <a:solidFill>
                  <a:schemeClr val="bg1"/>
                </a:solidFill>
              </a:rPr>
              <a:t>Scotland Wheelchair </a:t>
            </a:r>
            <a:r>
              <a:rPr lang="en-GB">
                <a:solidFill>
                  <a:schemeClr val="bg1"/>
                </a:solidFill>
                <a:ea typeface="+mn-lt"/>
                <a:cs typeface="+mn-lt"/>
              </a:rPr>
              <a:t>COVID-19 Officer will check your temperature on arrival for training </a:t>
            </a:r>
            <a:endParaRPr lang="en-GB">
              <a:solidFill>
                <a:schemeClr val="bg1"/>
              </a:solidFill>
              <a:cs typeface="Calibri Light"/>
            </a:endParaRPr>
          </a:p>
          <a:p>
            <a:pPr marL="742950" lvl="1" indent="-285750">
              <a:buFont typeface="Arial"/>
              <a:buChar char="•"/>
            </a:pPr>
            <a:r>
              <a:rPr lang="en-GB" b="1">
                <a:solidFill>
                  <a:schemeClr val="bg1"/>
                </a:solidFill>
                <a:ea typeface="+mn-lt"/>
                <a:cs typeface="+mn-lt"/>
              </a:rPr>
              <a:t>Lower than 37.5 degrees Celsius</a:t>
            </a:r>
            <a:r>
              <a:rPr lang="en-GB">
                <a:solidFill>
                  <a:schemeClr val="bg1"/>
                </a:solidFill>
                <a:ea typeface="+mn-lt"/>
                <a:cs typeface="+mn-lt"/>
              </a:rPr>
              <a:t>: proceed to training</a:t>
            </a:r>
          </a:p>
          <a:p>
            <a:pPr marL="285750" indent="-285750">
              <a:buFont typeface="Arial"/>
              <a:buChar char="•"/>
            </a:pPr>
            <a:endParaRPr lang="en-GB">
              <a:solidFill>
                <a:schemeClr val="bg1"/>
              </a:solidFill>
              <a:ea typeface="+mn-lt"/>
              <a:cs typeface="+mn-lt"/>
            </a:endParaRPr>
          </a:p>
          <a:p>
            <a:pPr marL="742950" lvl="1" indent="-285750">
              <a:buFont typeface="Arial"/>
              <a:buChar char="•"/>
            </a:pPr>
            <a:r>
              <a:rPr lang="en-GB" b="1">
                <a:solidFill>
                  <a:schemeClr val="bg1"/>
                </a:solidFill>
                <a:ea typeface="+mn-lt"/>
                <a:cs typeface="+mn-lt"/>
              </a:rPr>
              <a:t>37.5 degrees Celsius or higher:</a:t>
            </a:r>
            <a:r>
              <a:rPr lang="en-GB">
                <a:solidFill>
                  <a:schemeClr val="bg1"/>
                </a:solidFill>
                <a:ea typeface="+mn-lt"/>
                <a:cs typeface="+mn-lt"/>
              </a:rPr>
              <a:t> you will asked  to leave and self isolate at home</a:t>
            </a:r>
          </a:p>
          <a:p>
            <a:pPr lvl="1"/>
            <a:endParaRPr lang="en-GB">
              <a:solidFill>
                <a:schemeClr val="bg1"/>
              </a:solidFill>
              <a:ea typeface="+mn-lt"/>
              <a:cs typeface="+mn-lt"/>
            </a:endParaRPr>
          </a:p>
          <a:p>
            <a:pPr marL="285750" indent="-285750">
              <a:buFont typeface="Arial"/>
              <a:buChar char="•"/>
            </a:pPr>
            <a:r>
              <a:rPr lang="en-GB">
                <a:solidFill>
                  <a:schemeClr val="bg1"/>
                </a:solidFill>
                <a:ea typeface="+mn-lt"/>
                <a:cs typeface="+mn-lt"/>
              </a:rPr>
              <a:t>If contacted via Test and Protect you must follow their guidance and contact the</a:t>
            </a:r>
            <a:r>
              <a:rPr lang="en-GB">
                <a:solidFill>
                  <a:schemeClr val="bg1"/>
                </a:solidFill>
              </a:rPr>
              <a:t> Scotland Wheelchair </a:t>
            </a:r>
            <a:r>
              <a:rPr lang="en-GB">
                <a:solidFill>
                  <a:schemeClr val="bg1"/>
                </a:solidFill>
                <a:ea typeface="+mn-lt"/>
                <a:cs typeface="+mn-lt"/>
              </a:rPr>
              <a:t>Covid-19 Officer. </a:t>
            </a:r>
            <a:endParaRPr lang="en-GB">
              <a:solidFill>
                <a:schemeClr val="bg1"/>
              </a:solidFill>
              <a:cs typeface="Calibri Light"/>
            </a:endParaRPr>
          </a:p>
          <a:p>
            <a:pPr marL="285750" indent="-285750">
              <a:buFont typeface="Arial"/>
              <a:buChar char="•"/>
            </a:pPr>
            <a:r>
              <a:rPr lang="en-GB">
                <a:solidFill>
                  <a:schemeClr val="bg1"/>
                </a:solidFill>
                <a:ea typeface="+mn-lt"/>
                <a:cs typeface="+mn-lt"/>
              </a:rPr>
              <a:t>If someone you live with has COVID-19 symptoms you </a:t>
            </a:r>
            <a:r>
              <a:rPr lang="en-GB" b="1">
                <a:solidFill>
                  <a:schemeClr val="bg1"/>
                </a:solidFill>
                <a:ea typeface="+mn-lt"/>
                <a:cs typeface="+mn-lt"/>
              </a:rPr>
              <a:t>must</a:t>
            </a:r>
            <a:r>
              <a:rPr lang="en-GB">
                <a:solidFill>
                  <a:schemeClr val="bg1"/>
                </a:solidFill>
                <a:ea typeface="+mn-lt"/>
                <a:cs typeface="+mn-lt"/>
              </a:rPr>
              <a:t> self-isolate as a household for 14 days or until they have a negative test result </a:t>
            </a:r>
            <a:endParaRPr lang="en-GB">
              <a:solidFill>
                <a:schemeClr val="bg1"/>
              </a:solidFill>
              <a:cs typeface="Calibri Light"/>
            </a:endParaRPr>
          </a:p>
          <a:p>
            <a:pPr>
              <a:buFont typeface="Arial"/>
              <a:buChar char="•"/>
            </a:pPr>
            <a:r>
              <a:rPr lang="en-GB">
                <a:solidFill>
                  <a:schemeClr val="bg1"/>
                </a:solidFill>
                <a:ea typeface="+mn-lt"/>
                <a:cs typeface="+mn-lt"/>
              </a:rPr>
              <a:t>    If someone you live with tests positive for COVID-19 you must self-isolate for 14 days </a:t>
            </a:r>
            <a:endParaRPr lang="en-GB">
              <a:solidFill>
                <a:schemeClr val="bg1"/>
              </a:solidFill>
              <a:cs typeface="Calibri Light"/>
            </a:endParaRPr>
          </a:p>
          <a:p>
            <a:endParaRPr lang="en-GB">
              <a:solidFill>
                <a:schemeClr val="bg1"/>
              </a:solidFill>
            </a:endParaRPr>
          </a:p>
        </p:txBody>
      </p:sp>
      <p:sp>
        <p:nvSpPr>
          <p:cNvPr id="15" name="TextBox 14"/>
          <p:cNvSpPr txBox="1"/>
          <p:nvPr/>
        </p:nvSpPr>
        <p:spPr>
          <a:xfrm>
            <a:off x="0" y="196363"/>
            <a:ext cx="12192000" cy="523220"/>
          </a:xfrm>
          <a:prstGeom prst="rect">
            <a:avLst/>
          </a:prstGeom>
          <a:noFill/>
        </p:spPr>
        <p:txBody>
          <a:bodyPr wrap="square" rtlCol="0">
            <a:spAutoFit/>
          </a:bodyPr>
          <a:lstStyle/>
          <a:p>
            <a:pPr algn="ctr"/>
            <a:r>
              <a:rPr lang="en-GB" sz="2800">
                <a:solidFill>
                  <a:schemeClr val="bg1"/>
                </a:solidFill>
              </a:rPr>
              <a:t>Medical Information</a:t>
            </a:r>
          </a:p>
        </p:txBody>
      </p:sp>
      <p:sp>
        <p:nvSpPr>
          <p:cNvPr id="4" name="TextBox 3"/>
          <p:cNvSpPr txBox="1"/>
          <p:nvPr/>
        </p:nvSpPr>
        <p:spPr>
          <a:xfrm>
            <a:off x="6280638" y="958362"/>
            <a:ext cx="4475285" cy="5078313"/>
          </a:xfrm>
          <a:prstGeom prst="rect">
            <a:avLst/>
          </a:prstGeom>
          <a:noFill/>
        </p:spPr>
        <p:txBody>
          <a:bodyPr wrap="square" rtlCol="0">
            <a:spAutoFit/>
          </a:bodyPr>
          <a:lstStyle/>
          <a:p>
            <a:r>
              <a:rPr lang="en-GB" b="1">
                <a:solidFill>
                  <a:schemeClr val="bg1"/>
                </a:solidFill>
                <a:ea typeface="+mn-lt"/>
                <a:cs typeface="+mn-lt"/>
              </a:rPr>
              <a:t>If you become unwell at the venue:</a:t>
            </a:r>
            <a:endParaRPr lang="en-US" b="1">
              <a:solidFill>
                <a:schemeClr val="bg1"/>
              </a:solidFill>
              <a:cs typeface="Calibri Light"/>
            </a:endParaRPr>
          </a:p>
          <a:p>
            <a:endParaRPr lang="en-GB">
              <a:solidFill>
                <a:schemeClr val="bg1"/>
              </a:solidFill>
              <a:ea typeface="+mn-lt"/>
              <a:cs typeface="+mn-lt"/>
            </a:endParaRPr>
          </a:p>
          <a:p>
            <a:pPr marL="742950" lvl="1" indent="-285750">
              <a:buFont typeface="Arial"/>
              <a:buChar char="•"/>
            </a:pPr>
            <a:r>
              <a:rPr lang="en-GB">
                <a:solidFill>
                  <a:schemeClr val="bg1"/>
                </a:solidFill>
                <a:ea typeface="+mn-lt"/>
                <a:cs typeface="+mn-lt"/>
              </a:rPr>
              <a:t> You must immediately inform the </a:t>
            </a:r>
            <a:r>
              <a:rPr lang="en-GB">
                <a:solidFill>
                  <a:schemeClr val="bg1"/>
                </a:solidFill>
              </a:rPr>
              <a:t>Scotland Wheelchair </a:t>
            </a:r>
            <a:r>
              <a:rPr lang="en-GB">
                <a:solidFill>
                  <a:schemeClr val="bg1"/>
                </a:solidFill>
                <a:ea typeface="+mn-lt"/>
                <a:cs typeface="+mn-lt"/>
              </a:rPr>
              <a:t>COVID-19 Officer and </a:t>
            </a:r>
            <a:r>
              <a:rPr lang="en-GB">
                <a:solidFill>
                  <a:schemeClr val="bg1"/>
                </a:solidFill>
              </a:rPr>
              <a:t>Scotland Rugby League </a:t>
            </a:r>
            <a:r>
              <a:rPr lang="en-GB">
                <a:solidFill>
                  <a:schemeClr val="bg1"/>
                </a:solidFill>
                <a:ea typeface="+mn-lt"/>
                <a:cs typeface="+mn-lt"/>
              </a:rPr>
              <a:t>COVID-19 Medical Officer. </a:t>
            </a:r>
          </a:p>
          <a:p>
            <a:pPr marL="742950" lvl="1" indent="-285750">
              <a:buFont typeface="Arial"/>
              <a:buChar char="•"/>
            </a:pPr>
            <a:r>
              <a:rPr lang="en-GB">
                <a:solidFill>
                  <a:schemeClr val="bg1"/>
                </a:solidFill>
                <a:ea typeface="+mn-lt"/>
                <a:cs typeface="+mn-lt"/>
              </a:rPr>
              <a:t>Put on a face covering</a:t>
            </a:r>
          </a:p>
          <a:p>
            <a:pPr marL="742950" lvl="1" indent="-285750">
              <a:buFont typeface="Arial"/>
              <a:buChar char="•"/>
            </a:pPr>
            <a:r>
              <a:rPr lang="en-GB">
                <a:solidFill>
                  <a:schemeClr val="bg1"/>
                </a:solidFill>
                <a:ea typeface="+mn-lt"/>
                <a:cs typeface="+mn-lt"/>
              </a:rPr>
              <a:t>leave the venue immediately</a:t>
            </a:r>
          </a:p>
          <a:p>
            <a:pPr marL="742950" lvl="1" indent="-285750">
              <a:buFont typeface="Arial"/>
              <a:buChar char="•"/>
            </a:pPr>
            <a:r>
              <a:rPr lang="en-GB">
                <a:solidFill>
                  <a:schemeClr val="bg1"/>
                </a:solidFill>
                <a:ea typeface="+mn-lt"/>
                <a:cs typeface="+mn-lt"/>
              </a:rPr>
              <a:t>do not travel on public transport </a:t>
            </a:r>
          </a:p>
          <a:p>
            <a:pPr marL="742950" lvl="1" indent="-285750">
              <a:buFont typeface="Arial"/>
              <a:buChar char="•"/>
            </a:pPr>
            <a:r>
              <a:rPr lang="en-GB">
                <a:solidFill>
                  <a:schemeClr val="bg1"/>
                </a:solidFill>
                <a:ea typeface="+mn-lt"/>
                <a:cs typeface="+mn-lt"/>
              </a:rPr>
              <a:t>Refer to NHS inform symptom checker. </a:t>
            </a:r>
          </a:p>
          <a:p>
            <a:pPr lvl="1">
              <a:buFont typeface="Arial"/>
            </a:pPr>
            <a:r>
              <a:rPr lang="en-GB">
                <a:solidFill>
                  <a:schemeClr val="bg1"/>
                </a:solidFill>
                <a:ea typeface="+mn-lt"/>
                <a:cs typeface="+mn-lt"/>
              </a:rPr>
              <a:t>If you meet the criteria for testing you should arrange an NHS COVID-19 test online and isolate until the result is available. If you do not meet the criteria do not get tested and discuss with the on-call institute doctor during the next office hours.  </a:t>
            </a:r>
            <a:endParaRPr lang="en-GB">
              <a:solidFill>
                <a:schemeClr val="bg1"/>
              </a:solidFill>
              <a:cs typeface="Calibri Light"/>
            </a:endParaRPr>
          </a:p>
        </p:txBody>
      </p:sp>
    </p:spTree>
    <p:extLst>
      <p:ext uri="{BB962C8B-B14F-4D97-AF65-F5344CB8AC3E}">
        <p14:creationId xmlns:p14="http://schemas.microsoft.com/office/powerpoint/2010/main" val="3083764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652953" y="1274885"/>
            <a:ext cx="9091247" cy="4893647"/>
          </a:xfrm>
          <a:prstGeom prst="rect">
            <a:avLst/>
          </a:prstGeom>
          <a:noFill/>
        </p:spPr>
        <p:txBody>
          <a:bodyPr wrap="square" rtlCol="0">
            <a:spAutoFit/>
          </a:bodyPr>
          <a:lstStyle/>
          <a:p>
            <a:r>
              <a:rPr lang="en-GB" sz="2400" b="1">
                <a:solidFill>
                  <a:schemeClr val="bg1"/>
                </a:solidFill>
                <a:ea typeface="+mn-lt"/>
                <a:cs typeface="+mn-lt"/>
              </a:rPr>
              <a:t>Common COVID –Related Symptoms</a:t>
            </a:r>
            <a:endParaRPr lang="en-US" sz="2400" b="1">
              <a:solidFill>
                <a:schemeClr val="bg1"/>
              </a:solidFill>
              <a:cs typeface="Calibri Light"/>
            </a:endParaRPr>
          </a:p>
          <a:p>
            <a:endParaRPr lang="en-GB" sz="2400">
              <a:solidFill>
                <a:schemeClr val="bg1"/>
              </a:solidFill>
              <a:ea typeface="+mn-lt"/>
              <a:cs typeface="+mn-lt"/>
            </a:endParaRPr>
          </a:p>
          <a:p>
            <a:pPr marL="457200">
              <a:buFont typeface="Arial"/>
              <a:buChar char="•"/>
            </a:pPr>
            <a:r>
              <a:rPr lang="en-GB" sz="2400" b="1">
                <a:solidFill>
                  <a:schemeClr val="bg1"/>
                </a:solidFill>
                <a:ea typeface="+mn-lt"/>
                <a:cs typeface="+mn-lt"/>
              </a:rPr>
              <a:t>a high temperature</a:t>
            </a:r>
            <a:r>
              <a:rPr lang="en-GB" sz="2400">
                <a:solidFill>
                  <a:schemeClr val="bg1"/>
                </a:solidFill>
                <a:ea typeface="+mn-lt"/>
                <a:cs typeface="+mn-lt"/>
              </a:rPr>
              <a:t> – feel hot to touch on your chest or back </a:t>
            </a:r>
            <a:endParaRPr lang="en-GB" sz="2400">
              <a:solidFill>
                <a:schemeClr val="bg1"/>
              </a:solidFill>
              <a:cs typeface="Calibri Light"/>
            </a:endParaRPr>
          </a:p>
          <a:p>
            <a:pPr>
              <a:buFont typeface="Arial"/>
              <a:buChar char="•"/>
            </a:pPr>
            <a:endParaRPr lang="en-GB" sz="2400">
              <a:solidFill>
                <a:schemeClr val="bg1"/>
              </a:solidFill>
              <a:ea typeface="+mn-lt"/>
              <a:cs typeface="+mn-lt"/>
            </a:endParaRPr>
          </a:p>
          <a:p>
            <a:pPr lvl="1">
              <a:buFont typeface="Arial"/>
              <a:buChar char="•"/>
            </a:pPr>
            <a:r>
              <a:rPr lang="en-GB" sz="2400" b="1">
                <a:solidFill>
                  <a:schemeClr val="bg1"/>
                </a:solidFill>
                <a:ea typeface="+mn-lt"/>
                <a:cs typeface="+mn-lt"/>
              </a:rPr>
              <a:t>a new, continuous cough</a:t>
            </a:r>
            <a:r>
              <a:rPr lang="en-GB" sz="2400">
                <a:solidFill>
                  <a:schemeClr val="bg1"/>
                </a:solidFill>
                <a:ea typeface="+mn-lt"/>
                <a:cs typeface="+mn-lt"/>
              </a:rPr>
              <a:t> – coughing a lot for more than an hour, or 3 or more coughing episodes in 24 hours </a:t>
            </a:r>
            <a:r>
              <a:rPr lang="en-GB" sz="2400" i="1">
                <a:solidFill>
                  <a:schemeClr val="bg1"/>
                </a:solidFill>
                <a:ea typeface="+mn-lt"/>
                <a:cs typeface="+mn-lt"/>
              </a:rPr>
              <a:t>(if you usually have a cough, it may be worse than usual)</a:t>
            </a:r>
            <a:endParaRPr lang="en-GB" sz="2400" i="1">
              <a:solidFill>
                <a:schemeClr val="bg1"/>
              </a:solidFill>
              <a:cs typeface="Calibri Light"/>
            </a:endParaRPr>
          </a:p>
          <a:p>
            <a:pPr lvl="1">
              <a:buFont typeface="Arial"/>
              <a:buChar char="•"/>
            </a:pPr>
            <a:endParaRPr lang="en-GB" sz="2400">
              <a:solidFill>
                <a:schemeClr val="bg1"/>
              </a:solidFill>
              <a:ea typeface="+mn-lt"/>
              <a:cs typeface="+mn-lt"/>
            </a:endParaRPr>
          </a:p>
          <a:p>
            <a:pPr lvl="1">
              <a:buFont typeface="Arial"/>
              <a:buChar char="•"/>
            </a:pPr>
            <a:r>
              <a:rPr lang="en-GB" sz="2400" b="1">
                <a:solidFill>
                  <a:schemeClr val="bg1"/>
                </a:solidFill>
                <a:ea typeface="+mn-lt"/>
                <a:cs typeface="+mn-lt"/>
              </a:rPr>
              <a:t>a loss or change to your sense of smell or taste</a:t>
            </a:r>
            <a:r>
              <a:rPr lang="en-GB" sz="2400">
                <a:solidFill>
                  <a:schemeClr val="bg1"/>
                </a:solidFill>
                <a:ea typeface="+mn-lt"/>
                <a:cs typeface="+mn-lt"/>
              </a:rPr>
              <a:t> – you cannot smell or taste anything, </a:t>
            </a:r>
            <a:r>
              <a:rPr lang="en-GB" sz="2400" b="1">
                <a:solidFill>
                  <a:schemeClr val="bg1"/>
                </a:solidFill>
                <a:ea typeface="+mn-lt"/>
                <a:cs typeface="+mn-lt"/>
              </a:rPr>
              <a:t>or</a:t>
            </a:r>
            <a:r>
              <a:rPr lang="en-GB" sz="2400">
                <a:solidFill>
                  <a:schemeClr val="bg1"/>
                </a:solidFill>
                <a:ea typeface="+mn-lt"/>
                <a:cs typeface="+mn-lt"/>
              </a:rPr>
              <a:t> things smell or taste different to normal</a:t>
            </a:r>
            <a:endParaRPr lang="en-GB" sz="2400">
              <a:solidFill>
                <a:schemeClr val="bg1"/>
              </a:solidFill>
              <a:cs typeface="Calibri Light"/>
            </a:endParaRPr>
          </a:p>
          <a:p>
            <a:pPr lvl="1">
              <a:buFont typeface="Arial"/>
              <a:buChar char="•"/>
            </a:pPr>
            <a:endParaRPr lang="en-GB" sz="2400" i="1">
              <a:solidFill>
                <a:schemeClr val="bg1"/>
              </a:solidFill>
              <a:ea typeface="+mn-lt"/>
              <a:cs typeface="+mn-lt"/>
            </a:endParaRPr>
          </a:p>
          <a:p>
            <a:pPr lvl="1"/>
            <a:r>
              <a:rPr lang="en-GB" sz="2400" i="1">
                <a:solidFill>
                  <a:schemeClr val="bg1"/>
                </a:solidFill>
                <a:ea typeface="+mn-lt"/>
                <a:cs typeface="+mn-lt"/>
              </a:rPr>
              <a:t>If you have concerns with your health that you do not think are COVID related, speak to one of the team doctors.</a:t>
            </a:r>
            <a:endParaRPr lang="en-GB" sz="2400">
              <a:solidFill>
                <a:schemeClr val="bg1"/>
              </a:solidFill>
              <a:ea typeface="+mn-lt"/>
              <a:cs typeface="+mn-lt"/>
            </a:endParaRPr>
          </a:p>
        </p:txBody>
      </p:sp>
      <p:sp>
        <p:nvSpPr>
          <p:cNvPr id="15" name="TextBox 14"/>
          <p:cNvSpPr txBox="1"/>
          <p:nvPr/>
        </p:nvSpPr>
        <p:spPr>
          <a:xfrm>
            <a:off x="0" y="196363"/>
            <a:ext cx="12192000" cy="523220"/>
          </a:xfrm>
          <a:prstGeom prst="rect">
            <a:avLst/>
          </a:prstGeom>
          <a:noFill/>
        </p:spPr>
        <p:txBody>
          <a:bodyPr wrap="square" rtlCol="0">
            <a:spAutoFit/>
          </a:bodyPr>
          <a:lstStyle/>
          <a:p>
            <a:pPr algn="ctr"/>
            <a:r>
              <a:rPr lang="en-GB" sz="2800">
                <a:solidFill>
                  <a:schemeClr val="bg1"/>
                </a:solidFill>
              </a:rPr>
              <a:t>Medical Information</a:t>
            </a:r>
          </a:p>
        </p:txBody>
      </p:sp>
    </p:spTree>
    <p:extLst>
      <p:ext uri="{BB962C8B-B14F-4D97-AF65-F5344CB8AC3E}">
        <p14:creationId xmlns:p14="http://schemas.microsoft.com/office/powerpoint/2010/main" val="989093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58008" y="860260"/>
            <a:ext cx="9952892" cy="5847755"/>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GB" sz="2200">
                <a:solidFill>
                  <a:schemeClr val="bg1"/>
                </a:solidFill>
              </a:rPr>
              <a:t>Wash hands before leaving home</a:t>
            </a:r>
            <a:endParaRPr lang="en-GB" sz="2200">
              <a:solidFill>
                <a:schemeClr val="bg1"/>
              </a:solidFill>
              <a:cs typeface="Calibri"/>
            </a:endParaRPr>
          </a:p>
          <a:p>
            <a:pPr marL="285750" indent="-285750">
              <a:buFont typeface="Wingdings" panose="05000000000000000000" pitchFamily="2" charset="2"/>
              <a:buChar char="Ø"/>
            </a:pPr>
            <a:r>
              <a:rPr lang="en-GB" sz="2200">
                <a:solidFill>
                  <a:schemeClr val="bg1"/>
                </a:solidFill>
              </a:rPr>
              <a:t>Travel to training (adhering to current Scot Gov Guidelines on travel) </a:t>
            </a:r>
            <a:endParaRPr lang="en-GB" sz="2200">
              <a:solidFill>
                <a:schemeClr val="bg1"/>
              </a:solidFill>
              <a:cs typeface="Calibri"/>
            </a:endParaRPr>
          </a:p>
          <a:p>
            <a:pPr marL="285750" indent="-285750">
              <a:buFont typeface="Wingdings" panose="05000000000000000000" pitchFamily="2" charset="2"/>
              <a:buChar char="Ø"/>
            </a:pPr>
            <a:r>
              <a:rPr lang="en-GB" sz="2200">
                <a:solidFill>
                  <a:schemeClr val="bg1"/>
                </a:solidFill>
              </a:rPr>
              <a:t>Arrive at Dundee &amp; Angus College at the designated time and location, wearing a face covering</a:t>
            </a:r>
            <a:endParaRPr lang="en-GB" sz="2200">
              <a:solidFill>
                <a:schemeClr val="bg1"/>
              </a:solidFill>
              <a:cs typeface="Calibri"/>
            </a:endParaRPr>
          </a:p>
          <a:p>
            <a:pPr marL="285750" indent="-285750">
              <a:buFont typeface="Wingdings" panose="05000000000000000000" pitchFamily="2" charset="2"/>
              <a:buChar char="Ø"/>
            </a:pPr>
            <a:r>
              <a:rPr lang="en-GB" sz="2200">
                <a:solidFill>
                  <a:schemeClr val="bg1"/>
                </a:solidFill>
              </a:rPr>
              <a:t>Use hand sanitiser on entering the venue</a:t>
            </a:r>
            <a:endParaRPr lang="en-GB" sz="2200">
              <a:solidFill>
                <a:schemeClr val="bg1"/>
              </a:solidFill>
              <a:cs typeface="Calibri"/>
            </a:endParaRPr>
          </a:p>
          <a:p>
            <a:pPr marL="285750" indent="-285750">
              <a:buFont typeface="Wingdings" panose="05000000000000000000" pitchFamily="2" charset="2"/>
              <a:buChar char="Ø"/>
            </a:pPr>
            <a:r>
              <a:rPr lang="en-GB" sz="2200">
                <a:solidFill>
                  <a:schemeClr val="bg1"/>
                </a:solidFill>
              </a:rPr>
              <a:t>Follow health check/sign-in process upon entering the venue by COVID-19 Medical Officer or Scotland Wheelchair appointed COVID-19 Officer. Your temperature will be checked outside of venue if daily questionnaire has been completed. If temperature is above threshold, you must follow the self-isolation process</a:t>
            </a:r>
            <a:endParaRPr lang="en-GB" sz="2200">
              <a:solidFill>
                <a:schemeClr val="bg1"/>
              </a:solidFill>
              <a:cs typeface="Calibri Light"/>
            </a:endParaRPr>
          </a:p>
          <a:p>
            <a:pPr marL="285750" indent="-285750">
              <a:buFont typeface="Wingdings" panose="05000000000000000000" pitchFamily="2" charset="2"/>
              <a:buChar char="Ø"/>
            </a:pPr>
            <a:r>
              <a:rPr lang="en-GB" sz="2200">
                <a:solidFill>
                  <a:schemeClr val="bg1"/>
                </a:solidFill>
              </a:rPr>
              <a:t>Move directly to allocated area on the court, following the venue one-way system, remove face covering. Changing Rooms will be closed so arrive ready to train.</a:t>
            </a:r>
            <a:endParaRPr lang="en-GB" sz="2200">
              <a:solidFill>
                <a:schemeClr val="bg1"/>
              </a:solidFill>
              <a:cs typeface="Calibri"/>
            </a:endParaRPr>
          </a:p>
          <a:p>
            <a:pPr marL="285750" indent="-285750">
              <a:buFont typeface="Wingdings" panose="05000000000000000000" pitchFamily="2" charset="2"/>
              <a:buChar char="Ø"/>
            </a:pPr>
            <a:r>
              <a:rPr lang="en-GB" sz="2200">
                <a:solidFill>
                  <a:schemeClr val="bg1"/>
                </a:solidFill>
              </a:rPr>
              <a:t>Go to your designated ‘station’ and have water and hand sanitiser ready to use whenever required</a:t>
            </a:r>
            <a:endParaRPr lang="en-GB" sz="2200">
              <a:solidFill>
                <a:schemeClr val="bg1"/>
              </a:solidFill>
              <a:cs typeface="Calibri"/>
            </a:endParaRPr>
          </a:p>
          <a:p>
            <a:pPr marL="285750" indent="-285750">
              <a:buFont typeface="Wingdings" panose="05000000000000000000" pitchFamily="2" charset="2"/>
              <a:buChar char="Ø"/>
            </a:pPr>
            <a:r>
              <a:rPr lang="en-GB" sz="2200">
                <a:solidFill>
                  <a:schemeClr val="bg1"/>
                </a:solidFill>
              </a:rPr>
              <a:t>Maintain social-distancing and follow instructions from coaches/COVID-19 Officer</a:t>
            </a:r>
            <a:endParaRPr lang="en-GB" sz="2200">
              <a:solidFill>
                <a:schemeClr val="bg1"/>
              </a:solidFill>
              <a:cs typeface="Calibri"/>
            </a:endParaRPr>
          </a:p>
          <a:p>
            <a:pPr marL="285750" indent="-285750">
              <a:buFont typeface="Wingdings" panose="05000000000000000000" pitchFamily="2" charset="2"/>
              <a:buChar char="Ø"/>
            </a:pPr>
            <a:r>
              <a:rPr lang="en-GB" sz="2200">
                <a:solidFill>
                  <a:schemeClr val="bg1"/>
                </a:solidFill>
              </a:rPr>
              <a:t>At the end of the session, return to your ‘station’, hand sanitise, gather your belongings, put on face covering and follow exit through the fire exits directly connected to the training area </a:t>
            </a:r>
            <a:endParaRPr lang="en-GB" sz="2200">
              <a:solidFill>
                <a:schemeClr val="bg1"/>
              </a:solidFill>
              <a:cs typeface="Calibri Light"/>
            </a:endParaRPr>
          </a:p>
        </p:txBody>
      </p:sp>
      <p:sp>
        <p:nvSpPr>
          <p:cNvPr id="15" name="TextBox 14"/>
          <p:cNvSpPr txBox="1"/>
          <p:nvPr/>
        </p:nvSpPr>
        <p:spPr>
          <a:xfrm>
            <a:off x="0" y="196363"/>
            <a:ext cx="12192000" cy="523220"/>
          </a:xfrm>
          <a:prstGeom prst="rect">
            <a:avLst/>
          </a:prstGeom>
          <a:noFill/>
        </p:spPr>
        <p:txBody>
          <a:bodyPr wrap="square" rtlCol="0">
            <a:spAutoFit/>
          </a:bodyPr>
          <a:lstStyle/>
          <a:p>
            <a:pPr algn="ctr"/>
            <a:r>
              <a:rPr lang="en-GB" sz="2800">
                <a:solidFill>
                  <a:schemeClr val="bg1"/>
                </a:solidFill>
              </a:rPr>
              <a:t>Daily Training Process</a:t>
            </a:r>
          </a:p>
        </p:txBody>
      </p:sp>
    </p:spTree>
    <p:extLst>
      <p:ext uri="{BB962C8B-B14F-4D97-AF65-F5344CB8AC3E}">
        <p14:creationId xmlns:p14="http://schemas.microsoft.com/office/powerpoint/2010/main" val="3723796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638" y="119873"/>
            <a:ext cx="9293469" cy="6565471"/>
          </a:xfrm>
          <a:prstGeom prst="rect">
            <a:avLst/>
          </a:prstGeom>
        </p:spPr>
      </p:pic>
      <p:sp>
        <p:nvSpPr>
          <p:cNvPr id="5" name="TextBox 4"/>
          <p:cNvSpPr txBox="1"/>
          <p:nvPr/>
        </p:nvSpPr>
        <p:spPr>
          <a:xfrm rot="5400000">
            <a:off x="3246770" y="1504836"/>
            <a:ext cx="867657" cy="553998"/>
          </a:xfrm>
          <a:prstGeom prst="rect">
            <a:avLst/>
          </a:prstGeom>
          <a:solidFill>
            <a:schemeClr val="bg1"/>
          </a:solidFill>
          <a:ln>
            <a:solidFill>
              <a:schemeClr val="tx1"/>
            </a:solidFill>
          </a:ln>
        </p:spPr>
        <p:txBody>
          <a:bodyPr wrap="square" rtlCol="0">
            <a:spAutoFit/>
          </a:bodyPr>
          <a:lstStyle/>
          <a:p>
            <a:r>
              <a:rPr lang="en-GB" sz="1000"/>
              <a:t>Temperature testing (outside)</a:t>
            </a:r>
          </a:p>
        </p:txBody>
      </p:sp>
    </p:spTree>
    <p:extLst>
      <p:ext uri="{BB962C8B-B14F-4D97-AF65-F5344CB8AC3E}">
        <p14:creationId xmlns:p14="http://schemas.microsoft.com/office/powerpoint/2010/main" val="441469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181100" y="244798"/>
            <a:ext cx="9952892" cy="6524863"/>
          </a:xfrm>
          <a:prstGeom prst="rect">
            <a:avLst/>
          </a:prstGeom>
          <a:noFill/>
        </p:spPr>
        <p:txBody>
          <a:bodyPr wrap="square" lIns="91440" tIns="45720" rIns="91440" bIns="45720" rtlCol="0" anchor="t">
            <a:spAutoFit/>
          </a:bodyPr>
          <a:lstStyle/>
          <a:p>
            <a:pPr marL="285750" indent="-285750" fontAlgn="base">
              <a:buFont typeface="Wingdings" panose="05000000000000000000" pitchFamily="2" charset="2"/>
              <a:buChar char="Ø"/>
            </a:pPr>
            <a:r>
              <a:rPr lang="en-US" sz="2200">
                <a:solidFill>
                  <a:schemeClr val="bg1"/>
                </a:solidFill>
              </a:rPr>
              <a:t>Group sizes will gradually increase, athletes will be sharing a rugby ball with minimal physical contact followed by the progression towards groups working together without contact, then progressing to full court match play (starting at approx. 10 mins and gradually increasing).</a:t>
            </a:r>
            <a:endParaRPr lang="en-US" sz="2200">
              <a:solidFill>
                <a:schemeClr val="bg1"/>
              </a:solidFill>
              <a:cs typeface="Calibri Light"/>
            </a:endParaRPr>
          </a:p>
          <a:p>
            <a:pPr marL="285750" indent="-285750" fontAlgn="base">
              <a:buFont typeface="Wingdings" panose="05000000000000000000" pitchFamily="2" charset="2"/>
              <a:buChar char="Ø"/>
            </a:pPr>
            <a:r>
              <a:rPr lang="en-US" sz="2200">
                <a:solidFill>
                  <a:schemeClr val="bg1"/>
                </a:solidFill>
              </a:rPr>
              <a:t> Swapping between groups will be kept to a minimum and only when required to allow specific sessions to be carried out. </a:t>
            </a:r>
            <a:endParaRPr lang="en-US" sz="2200">
              <a:solidFill>
                <a:schemeClr val="bg1"/>
              </a:solidFill>
              <a:cs typeface="Calibri Light"/>
            </a:endParaRPr>
          </a:p>
          <a:p>
            <a:pPr marL="285750" indent="-285750" fontAlgn="base">
              <a:buFont typeface="Wingdings" panose="05000000000000000000" pitchFamily="2" charset="2"/>
              <a:buChar char="Ø"/>
            </a:pPr>
            <a:r>
              <a:rPr lang="en-US" sz="2200">
                <a:solidFill>
                  <a:schemeClr val="bg1"/>
                </a:solidFill>
              </a:rPr>
              <a:t>Athletes will maintain social distancing during practices as much as possible.</a:t>
            </a:r>
            <a:endParaRPr lang="en-US" sz="2200">
              <a:solidFill>
                <a:schemeClr val="bg1"/>
              </a:solidFill>
              <a:cs typeface="Calibri Light"/>
            </a:endParaRPr>
          </a:p>
          <a:p>
            <a:pPr marL="285750" indent="-285750">
              <a:buFont typeface="Wingdings" panose="05000000000000000000" pitchFamily="2" charset="2"/>
              <a:buChar char="Ø"/>
            </a:pPr>
            <a:r>
              <a:rPr lang="en-US" sz="2200">
                <a:solidFill>
                  <a:schemeClr val="bg1"/>
                </a:solidFill>
                <a:cs typeface="Calibri Light"/>
              </a:rPr>
              <a:t>When taking breaks in training, stay in your designated area at the side of the court.</a:t>
            </a:r>
          </a:p>
          <a:p>
            <a:pPr marL="285750" indent="-285750">
              <a:buFont typeface="Wingdings" panose="05000000000000000000" pitchFamily="2" charset="2"/>
              <a:buChar char="Ø"/>
            </a:pPr>
            <a:r>
              <a:rPr lang="en-US" sz="2200">
                <a:solidFill>
                  <a:schemeClr val="bg1"/>
                </a:solidFill>
                <a:cs typeface="Calibri Light"/>
              </a:rPr>
              <a:t>Rugby balls will be replaced every 30 minutes. You will be provided with new ones. All balls will be </a:t>
            </a:r>
            <a:r>
              <a:rPr lang="en-US" sz="2200" err="1">
                <a:solidFill>
                  <a:schemeClr val="bg1"/>
                </a:solidFill>
                <a:cs typeface="Calibri Light"/>
              </a:rPr>
              <a:t>sanitised</a:t>
            </a:r>
            <a:r>
              <a:rPr lang="en-US" sz="2200">
                <a:solidFill>
                  <a:schemeClr val="bg1"/>
                </a:solidFill>
                <a:cs typeface="Calibri Light"/>
              </a:rPr>
              <a:t> after training.</a:t>
            </a:r>
            <a:endParaRPr lang="en-US" sz="2200">
              <a:solidFill>
                <a:schemeClr val="bg1"/>
              </a:solidFill>
            </a:endParaRPr>
          </a:p>
          <a:p>
            <a:pPr marL="285750" indent="-285750" fontAlgn="base">
              <a:buFont typeface="Wingdings" panose="05000000000000000000" pitchFamily="2" charset="2"/>
              <a:buChar char="Ø"/>
            </a:pPr>
            <a:r>
              <a:rPr lang="en-US" sz="2200">
                <a:solidFill>
                  <a:schemeClr val="bg1"/>
                </a:solidFill>
              </a:rPr>
              <a:t>Tags will be </a:t>
            </a:r>
            <a:r>
              <a:rPr lang="en-US" sz="2200" err="1">
                <a:solidFill>
                  <a:schemeClr val="bg1"/>
                </a:solidFill>
              </a:rPr>
              <a:t>sanitised</a:t>
            </a:r>
            <a:r>
              <a:rPr lang="en-US" sz="2200">
                <a:solidFill>
                  <a:schemeClr val="bg1"/>
                </a:solidFill>
              </a:rPr>
              <a:t> after every removal</a:t>
            </a:r>
            <a:endParaRPr lang="en-US" sz="2200">
              <a:solidFill>
                <a:schemeClr val="bg1"/>
              </a:solidFill>
              <a:cs typeface="Calibri"/>
            </a:endParaRPr>
          </a:p>
          <a:p>
            <a:pPr marL="285750" indent="-285750" fontAlgn="base">
              <a:buFont typeface="Wingdings" panose="05000000000000000000" pitchFamily="2" charset="2"/>
              <a:buChar char="Ø"/>
            </a:pPr>
            <a:r>
              <a:rPr lang="en-US" sz="2200">
                <a:solidFill>
                  <a:schemeClr val="bg1"/>
                </a:solidFill>
              </a:rPr>
              <a:t>With the gradual increase of contesting and larger group numbers, this presents a greater risk if one group member tests positive. In this instance, all athletes who were in the same group as the positive athlete will self-isolate for 14 days. </a:t>
            </a:r>
            <a:endParaRPr lang="en-US" sz="2200">
              <a:solidFill>
                <a:schemeClr val="bg1"/>
              </a:solidFill>
              <a:cs typeface="Calibri Light"/>
            </a:endParaRPr>
          </a:p>
          <a:p>
            <a:pPr marL="285750" indent="-285750">
              <a:buFont typeface="Wingdings" panose="05000000000000000000" pitchFamily="2" charset="2"/>
              <a:buChar char="Ø"/>
            </a:pPr>
            <a:r>
              <a:rPr lang="en-US" sz="2200">
                <a:solidFill>
                  <a:schemeClr val="bg1"/>
                </a:solidFill>
              </a:rPr>
              <a:t>Do not share clothing with other players</a:t>
            </a:r>
            <a:endParaRPr lang="en-US" sz="2200">
              <a:solidFill>
                <a:schemeClr val="bg1"/>
              </a:solidFill>
              <a:cs typeface="Calibri Light"/>
            </a:endParaRPr>
          </a:p>
          <a:p>
            <a:pPr marL="285750" indent="-285750" fontAlgn="base">
              <a:buFont typeface="Wingdings" panose="05000000000000000000" pitchFamily="2" charset="2"/>
              <a:buChar char="Ø"/>
            </a:pPr>
            <a:r>
              <a:rPr lang="en-US" sz="2200">
                <a:solidFill>
                  <a:schemeClr val="bg1"/>
                </a:solidFill>
              </a:rPr>
              <a:t>Continue to contact the COVID-19 Officer and COVID-19 Medical Officer if you or any members of your household have tested positive/come into contact with a positive case or experiencing any symptoms relating to COVID-19</a:t>
            </a:r>
            <a:endParaRPr lang="en-US" sz="2200">
              <a:solidFill>
                <a:schemeClr val="bg1"/>
              </a:solidFill>
              <a:cs typeface="Calibri Light"/>
            </a:endParaRPr>
          </a:p>
        </p:txBody>
      </p:sp>
    </p:spTree>
    <p:extLst>
      <p:ext uri="{BB962C8B-B14F-4D97-AF65-F5344CB8AC3E}">
        <p14:creationId xmlns:p14="http://schemas.microsoft.com/office/powerpoint/2010/main" val="3625252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58008" y="930598"/>
            <a:ext cx="9952892" cy="5632311"/>
          </a:xfrm>
          <a:prstGeom prst="rect">
            <a:avLst/>
          </a:prstGeom>
          <a:noFill/>
        </p:spPr>
        <p:txBody>
          <a:bodyPr wrap="square" rtlCol="0">
            <a:spAutoFit/>
          </a:bodyPr>
          <a:lstStyle/>
          <a:p>
            <a:pPr algn="just"/>
            <a:r>
              <a:rPr lang="en-GB" sz="2400">
                <a:solidFill>
                  <a:schemeClr val="bg1"/>
                </a:solidFill>
                <a:cs typeface="Calibri Light"/>
              </a:rPr>
              <a:t>To make sure everyone is safe in their return to full contact training; we will be undertaking a multi-stage return to training.</a:t>
            </a:r>
            <a:endParaRPr lang="en-GB" sz="2400" u="sng">
              <a:solidFill>
                <a:schemeClr val="bg1"/>
              </a:solidFill>
              <a:cs typeface="Calibri Light"/>
            </a:endParaRPr>
          </a:p>
          <a:p>
            <a:pPr algn="just"/>
            <a:endParaRPr lang="en-GB" sz="2400">
              <a:solidFill>
                <a:schemeClr val="bg1"/>
              </a:solidFill>
              <a:cs typeface="Calibri Light"/>
            </a:endParaRPr>
          </a:p>
          <a:p>
            <a:pPr algn="just"/>
            <a:r>
              <a:rPr lang="en-GB" sz="2400">
                <a:solidFill>
                  <a:schemeClr val="bg1"/>
                </a:solidFill>
                <a:cs typeface="Calibri Light"/>
              </a:rPr>
              <a:t>This is a gradual progression, and </a:t>
            </a:r>
            <a:r>
              <a:rPr lang="en-GB" sz="2400" b="1">
                <a:solidFill>
                  <a:schemeClr val="bg1"/>
                </a:solidFill>
                <a:cs typeface="Calibri Light"/>
              </a:rPr>
              <a:t>YOU</a:t>
            </a:r>
            <a:r>
              <a:rPr lang="en-GB" sz="2400">
                <a:solidFill>
                  <a:schemeClr val="bg1"/>
                </a:solidFill>
                <a:cs typeface="Calibri Light"/>
              </a:rPr>
              <a:t> will be directly involved in giving feedback throughout</a:t>
            </a:r>
          </a:p>
          <a:p>
            <a:pPr algn="just"/>
            <a:r>
              <a:rPr lang="en-GB" sz="2400">
                <a:solidFill>
                  <a:schemeClr val="bg1"/>
                </a:solidFill>
                <a:cs typeface="Calibri Light"/>
              </a:rPr>
              <a:t>- you can do this through discussions with your coaches which they will organise</a:t>
            </a:r>
          </a:p>
          <a:p>
            <a:pPr algn="just"/>
            <a:r>
              <a:rPr lang="en-GB" sz="2400">
                <a:solidFill>
                  <a:schemeClr val="bg1"/>
                </a:solidFill>
                <a:cs typeface="Calibri Light"/>
              </a:rPr>
              <a:t>- any specific concerns or questions can be answered by the coaches or COVID Medical Officers</a:t>
            </a:r>
          </a:p>
          <a:p>
            <a:pPr algn="just"/>
            <a:endParaRPr lang="en-GB" sz="2400">
              <a:solidFill>
                <a:schemeClr val="bg1"/>
              </a:solidFill>
              <a:cs typeface="Calibri Light"/>
            </a:endParaRPr>
          </a:p>
          <a:p>
            <a:pPr algn="just"/>
            <a:r>
              <a:rPr lang="en-GB" sz="2400">
                <a:solidFill>
                  <a:schemeClr val="bg1"/>
                </a:solidFill>
                <a:cs typeface="Calibri Light"/>
              </a:rPr>
              <a:t>The coaches &amp; Medical Officers will be meeting regularly to discuss progress made and any safety concerns we may have.</a:t>
            </a:r>
          </a:p>
          <a:p>
            <a:pPr algn="just"/>
            <a:endParaRPr lang="en-GB" sz="2400">
              <a:solidFill>
                <a:schemeClr val="bg1"/>
              </a:solidFill>
              <a:cs typeface="Calibri Light"/>
            </a:endParaRPr>
          </a:p>
          <a:p>
            <a:pPr algn="just"/>
            <a:r>
              <a:rPr lang="en-GB" sz="2400">
                <a:solidFill>
                  <a:schemeClr val="bg1"/>
                </a:solidFill>
                <a:cs typeface="Calibri Light"/>
              </a:rPr>
              <a:t>This process will be </a:t>
            </a:r>
            <a:r>
              <a:rPr lang="en-GB" sz="2400" b="1">
                <a:solidFill>
                  <a:schemeClr val="bg1"/>
                </a:solidFill>
                <a:cs typeface="Calibri Light"/>
              </a:rPr>
              <a:t>dynamic</a:t>
            </a:r>
            <a:r>
              <a:rPr lang="en-GB" sz="2400">
                <a:solidFill>
                  <a:schemeClr val="bg1"/>
                </a:solidFill>
                <a:cs typeface="Calibri Light"/>
              </a:rPr>
              <a:t> to make sure all personnel are comfortable with the next stages for both your safety and ours.</a:t>
            </a:r>
          </a:p>
        </p:txBody>
      </p:sp>
      <p:sp>
        <p:nvSpPr>
          <p:cNvPr id="15" name="TextBox 14"/>
          <p:cNvSpPr txBox="1"/>
          <p:nvPr/>
        </p:nvSpPr>
        <p:spPr>
          <a:xfrm>
            <a:off x="0" y="196363"/>
            <a:ext cx="12192000" cy="523220"/>
          </a:xfrm>
          <a:prstGeom prst="rect">
            <a:avLst/>
          </a:prstGeom>
          <a:noFill/>
        </p:spPr>
        <p:txBody>
          <a:bodyPr wrap="square" rtlCol="0">
            <a:spAutoFit/>
          </a:bodyPr>
          <a:lstStyle/>
          <a:p>
            <a:pPr algn="ctr"/>
            <a:r>
              <a:rPr lang="en-GB" sz="2800">
                <a:solidFill>
                  <a:schemeClr val="bg1"/>
                </a:solidFill>
              </a:rPr>
              <a:t>Gradual Training Format</a:t>
            </a:r>
          </a:p>
        </p:txBody>
      </p:sp>
    </p:spTree>
    <p:extLst>
      <p:ext uri="{BB962C8B-B14F-4D97-AF65-F5344CB8AC3E}">
        <p14:creationId xmlns:p14="http://schemas.microsoft.com/office/powerpoint/2010/main" val="3093578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22838" y="111057"/>
            <a:ext cx="9952892" cy="6740307"/>
          </a:xfrm>
          <a:prstGeom prst="rect">
            <a:avLst/>
          </a:prstGeom>
          <a:noFill/>
        </p:spPr>
        <p:txBody>
          <a:bodyPr wrap="square" lIns="91440" tIns="45720" rIns="91440" bIns="45720" rtlCol="0" anchor="t">
            <a:spAutoFit/>
          </a:bodyPr>
          <a:lstStyle/>
          <a:p>
            <a:pPr algn="just"/>
            <a:r>
              <a:rPr lang="en-GB" sz="2400" b="1">
                <a:solidFill>
                  <a:schemeClr val="bg1"/>
                </a:solidFill>
                <a:ea typeface="+mn-lt"/>
                <a:cs typeface="+mn-lt"/>
              </a:rPr>
              <a:t>PHASE 1 (Athletes all training in separation)</a:t>
            </a:r>
            <a:endParaRPr lang="en-GB" sz="2400">
              <a:solidFill>
                <a:schemeClr val="bg1"/>
              </a:solidFill>
              <a:ea typeface="+mn-lt"/>
              <a:cs typeface="+mn-lt"/>
            </a:endParaRPr>
          </a:p>
          <a:p>
            <a:pPr marL="342900" indent="-342900" algn="just">
              <a:buFont typeface="Arial" panose="020B0604020202020204" pitchFamily="34" charset="0"/>
              <a:buChar char="•"/>
            </a:pPr>
            <a:r>
              <a:rPr lang="en-GB" sz="2400">
                <a:solidFill>
                  <a:schemeClr val="bg1"/>
                </a:solidFill>
                <a:ea typeface="+mn-lt"/>
                <a:cs typeface="+mn-lt"/>
              </a:rPr>
              <a:t>All rugby balls sanitised before session</a:t>
            </a:r>
          </a:p>
          <a:p>
            <a:pPr marL="342900" indent="-342900">
              <a:buFont typeface="Arial" panose="020B0604020202020204" pitchFamily="34" charset="0"/>
              <a:buChar char="•"/>
            </a:pPr>
            <a:r>
              <a:rPr lang="en-GB" sz="2400">
                <a:solidFill>
                  <a:schemeClr val="bg1"/>
                </a:solidFill>
                <a:ea typeface="+mn-lt"/>
                <a:cs typeface="+mn-lt"/>
              </a:rPr>
              <a:t>Each individual only using own rugby ball 2m distance throughout practice</a:t>
            </a:r>
          </a:p>
          <a:p>
            <a:pPr marL="342900" indent="-342900">
              <a:buFont typeface="Arial" panose="020B0604020202020204" pitchFamily="34" charset="0"/>
              <a:buChar char="•"/>
            </a:pPr>
            <a:r>
              <a:rPr lang="en-GB" sz="2400">
                <a:solidFill>
                  <a:schemeClr val="bg1"/>
                </a:solidFill>
                <a:ea typeface="+mn-lt"/>
                <a:cs typeface="+mn-lt"/>
              </a:rPr>
              <a:t>All rugby balls sanitised after practice</a:t>
            </a:r>
          </a:p>
          <a:p>
            <a:pPr marL="285750" indent="-285750">
              <a:buFont typeface="Symbol"/>
              <a:buChar char="•"/>
            </a:pPr>
            <a:endParaRPr lang="en-GB" sz="2400">
              <a:solidFill>
                <a:schemeClr val="bg1"/>
              </a:solidFill>
              <a:ea typeface="+mn-lt"/>
              <a:cs typeface="+mn-lt"/>
            </a:endParaRPr>
          </a:p>
          <a:p>
            <a:r>
              <a:rPr lang="en-GB" sz="2400" b="1">
                <a:solidFill>
                  <a:schemeClr val="bg1"/>
                </a:solidFill>
                <a:ea typeface="+mn-lt"/>
                <a:cs typeface="+mn-lt"/>
              </a:rPr>
              <a:t>PHASE 2 (4 Groups of 5 athletes)</a:t>
            </a:r>
            <a:endParaRPr lang="en-GB" sz="2400">
              <a:solidFill>
                <a:schemeClr val="bg1"/>
              </a:solidFill>
              <a:ea typeface="+mn-lt"/>
              <a:cs typeface="+mn-lt"/>
            </a:endParaRPr>
          </a:p>
          <a:p>
            <a:pPr marL="342900" indent="-342900">
              <a:buFont typeface="Arial" panose="020B0604020202020204" pitchFamily="34" charset="0"/>
              <a:buChar char="•"/>
            </a:pPr>
            <a:r>
              <a:rPr lang="en-GB" sz="2400">
                <a:solidFill>
                  <a:schemeClr val="bg1"/>
                </a:solidFill>
                <a:ea typeface="+mn-lt"/>
                <a:cs typeface="+mn-lt"/>
              </a:rPr>
              <a:t>All rugby balls sanitised before session</a:t>
            </a:r>
          </a:p>
          <a:p>
            <a:pPr marL="342900" indent="-342900">
              <a:buFont typeface="Arial" panose="020B0604020202020204" pitchFamily="34" charset="0"/>
              <a:buChar char="•"/>
            </a:pPr>
            <a:r>
              <a:rPr lang="en-GB" sz="2400">
                <a:solidFill>
                  <a:schemeClr val="bg1"/>
                </a:solidFill>
                <a:ea typeface="+mn-lt"/>
                <a:cs typeface="+mn-lt"/>
              </a:rPr>
              <a:t>Non contact drills sharing rugby balls, rugby balls sanitised every 30 minutes and replaced</a:t>
            </a:r>
          </a:p>
          <a:p>
            <a:pPr marL="342900" indent="-342900">
              <a:buFont typeface="Arial" panose="020B0604020202020204" pitchFamily="34" charset="0"/>
              <a:buChar char="•"/>
            </a:pPr>
            <a:r>
              <a:rPr lang="en-GB" sz="2400">
                <a:solidFill>
                  <a:schemeClr val="bg1"/>
                </a:solidFill>
                <a:ea typeface="+mn-lt"/>
                <a:cs typeface="+mn-lt"/>
              </a:rPr>
              <a:t>All rugby balls sanitised after session</a:t>
            </a:r>
          </a:p>
          <a:p>
            <a:pPr marL="285750" indent="-285750">
              <a:buFont typeface="Symbol"/>
              <a:buChar char="•"/>
            </a:pPr>
            <a:endParaRPr lang="en-GB" sz="2400">
              <a:solidFill>
                <a:schemeClr val="bg1"/>
              </a:solidFill>
              <a:ea typeface="+mn-lt"/>
              <a:cs typeface="+mn-lt"/>
            </a:endParaRPr>
          </a:p>
          <a:p>
            <a:r>
              <a:rPr lang="en-GB" sz="2400" b="1">
                <a:solidFill>
                  <a:schemeClr val="bg1"/>
                </a:solidFill>
                <a:ea typeface="+mn-lt"/>
                <a:cs typeface="+mn-lt"/>
              </a:rPr>
              <a:t>PHASE 3 (4 Groups of 5 athletes)</a:t>
            </a:r>
            <a:endParaRPr lang="en-GB" sz="2400">
              <a:solidFill>
                <a:schemeClr val="bg1"/>
              </a:solidFill>
              <a:ea typeface="+mn-lt"/>
              <a:cs typeface="+mn-lt"/>
            </a:endParaRPr>
          </a:p>
          <a:p>
            <a:pPr marL="342900" indent="-342900">
              <a:buFont typeface="Arial" panose="020B0604020202020204" pitchFamily="34" charset="0"/>
              <a:buChar char="•"/>
            </a:pPr>
            <a:r>
              <a:rPr lang="en-GB" sz="2400">
                <a:solidFill>
                  <a:schemeClr val="bg1"/>
                </a:solidFill>
                <a:ea typeface="+mn-lt"/>
                <a:cs typeface="+mn-lt"/>
              </a:rPr>
              <a:t>All rugby balls sanitised before session</a:t>
            </a:r>
          </a:p>
          <a:p>
            <a:pPr marL="342900" indent="-342900">
              <a:buFont typeface="Arial" panose="020B0604020202020204" pitchFamily="34" charset="0"/>
              <a:buChar char="•"/>
            </a:pPr>
            <a:r>
              <a:rPr lang="en-GB" sz="2400">
                <a:solidFill>
                  <a:schemeClr val="bg1"/>
                </a:solidFill>
                <a:ea typeface="+mn-lt"/>
                <a:cs typeface="+mn-lt"/>
              </a:rPr>
              <a:t>Sharing rugby balls but involved in minimal contact, rugby balls sanitised and replaced every 30 minutes</a:t>
            </a:r>
          </a:p>
          <a:p>
            <a:pPr marL="342900" indent="-342900">
              <a:buFont typeface="Arial" panose="020B0604020202020204" pitchFamily="34" charset="0"/>
              <a:buChar char="•"/>
            </a:pPr>
            <a:r>
              <a:rPr lang="en-GB" sz="2400">
                <a:solidFill>
                  <a:schemeClr val="bg1"/>
                </a:solidFill>
                <a:ea typeface="+mn-lt"/>
                <a:cs typeface="+mn-lt"/>
              </a:rPr>
              <a:t>Athletes will be required to wear a face mask while doing any contact work</a:t>
            </a:r>
          </a:p>
          <a:p>
            <a:pPr marL="342900" indent="-342900">
              <a:buFont typeface="Arial" panose="020B0604020202020204" pitchFamily="34" charset="0"/>
              <a:buChar char="•"/>
            </a:pPr>
            <a:r>
              <a:rPr lang="en-GB" sz="2400">
                <a:solidFill>
                  <a:schemeClr val="bg1"/>
                </a:solidFill>
                <a:ea typeface="+mn-lt"/>
                <a:cs typeface="+mn-lt"/>
              </a:rPr>
              <a:t>All tags sanitised after each removal</a:t>
            </a:r>
          </a:p>
          <a:p>
            <a:pPr marL="342900" indent="-342900">
              <a:buFont typeface="Arial" panose="020B0604020202020204" pitchFamily="34" charset="0"/>
              <a:buChar char="•"/>
            </a:pPr>
            <a:r>
              <a:rPr lang="en-GB" sz="2400">
                <a:solidFill>
                  <a:schemeClr val="bg1"/>
                </a:solidFill>
                <a:ea typeface="+mn-lt"/>
                <a:cs typeface="+mn-lt"/>
              </a:rPr>
              <a:t>All rugby balls sanitised after session</a:t>
            </a:r>
          </a:p>
        </p:txBody>
      </p:sp>
    </p:spTree>
    <p:extLst>
      <p:ext uri="{BB962C8B-B14F-4D97-AF65-F5344CB8AC3E}">
        <p14:creationId xmlns:p14="http://schemas.microsoft.com/office/powerpoint/2010/main" val="2502411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22838" y="332721"/>
            <a:ext cx="9952892" cy="4893647"/>
          </a:xfrm>
          <a:prstGeom prst="rect">
            <a:avLst/>
          </a:prstGeom>
          <a:noFill/>
        </p:spPr>
        <p:txBody>
          <a:bodyPr wrap="square" lIns="91440" tIns="45720" rIns="91440" bIns="45720" rtlCol="0" anchor="t">
            <a:spAutoFit/>
          </a:bodyPr>
          <a:lstStyle/>
          <a:p>
            <a:r>
              <a:rPr lang="en-GB" sz="2400" b="1">
                <a:solidFill>
                  <a:schemeClr val="bg1"/>
                </a:solidFill>
                <a:ea typeface="+mn-lt"/>
                <a:cs typeface="+mn-lt"/>
              </a:rPr>
              <a:t>PHASE 4 (2 Groups of 10 athletes)</a:t>
            </a:r>
          </a:p>
          <a:p>
            <a:pPr marL="285750" indent="-285750">
              <a:buFont typeface="Arial"/>
              <a:buChar char="•"/>
            </a:pPr>
            <a:r>
              <a:rPr lang="en-GB" sz="2400">
                <a:solidFill>
                  <a:schemeClr val="bg1"/>
                </a:solidFill>
                <a:ea typeface="+mn-lt"/>
                <a:cs typeface="+mn-lt"/>
              </a:rPr>
              <a:t>All rugby balls sanitised before session</a:t>
            </a:r>
            <a:endParaRPr lang="en-US" sz="2400">
              <a:solidFill>
                <a:schemeClr val="bg1"/>
              </a:solidFill>
              <a:ea typeface="+mn-lt"/>
              <a:cs typeface="+mn-lt"/>
            </a:endParaRPr>
          </a:p>
          <a:p>
            <a:pPr marL="285750" indent="-285750">
              <a:buFont typeface="Arial"/>
              <a:buChar char="•"/>
            </a:pPr>
            <a:r>
              <a:rPr lang="en-GB" sz="2400">
                <a:solidFill>
                  <a:schemeClr val="bg1"/>
                </a:solidFill>
                <a:ea typeface="+mn-lt"/>
                <a:cs typeface="+mn-lt"/>
              </a:rPr>
              <a:t>Sharing rugby balls, engaging in </a:t>
            </a:r>
            <a:r>
              <a:rPr lang="en-GB" sz="2400" b="1">
                <a:solidFill>
                  <a:schemeClr val="bg1"/>
                </a:solidFill>
                <a:ea typeface="+mn-lt"/>
                <a:cs typeface="+mn-lt"/>
              </a:rPr>
              <a:t>full contact, </a:t>
            </a:r>
            <a:r>
              <a:rPr lang="en-GB" sz="2400">
                <a:solidFill>
                  <a:schemeClr val="bg1"/>
                </a:solidFill>
                <a:ea typeface="+mn-lt"/>
                <a:cs typeface="+mn-lt"/>
              </a:rPr>
              <a:t>balls sanitised and replaced every 30 minutes</a:t>
            </a:r>
          </a:p>
          <a:p>
            <a:pPr marL="285750" indent="-285750">
              <a:buFont typeface="Arial"/>
              <a:buChar char="•"/>
            </a:pPr>
            <a:r>
              <a:rPr lang="en-GB" sz="2400">
                <a:solidFill>
                  <a:schemeClr val="bg1"/>
                </a:solidFill>
                <a:ea typeface="+mn-lt"/>
                <a:cs typeface="+mn-lt"/>
              </a:rPr>
              <a:t>All tags sanitised after each removal</a:t>
            </a:r>
            <a:endParaRPr lang="en-US" sz="2400">
              <a:solidFill>
                <a:schemeClr val="bg1"/>
              </a:solidFill>
              <a:ea typeface="+mn-lt"/>
              <a:cs typeface="+mn-lt"/>
            </a:endParaRPr>
          </a:p>
          <a:p>
            <a:pPr marL="285750" indent="-285750">
              <a:buFont typeface="Arial"/>
              <a:buChar char="•"/>
            </a:pPr>
            <a:r>
              <a:rPr lang="en-GB" sz="2400">
                <a:solidFill>
                  <a:schemeClr val="bg1"/>
                </a:solidFill>
                <a:ea typeface="+mn-lt"/>
                <a:cs typeface="+mn-lt"/>
              </a:rPr>
              <a:t>All rugby balls sanitised after session</a:t>
            </a:r>
          </a:p>
          <a:p>
            <a:pPr marL="285750" indent="-285750">
              <a:buFont typeface="Arial"/>
              <a:buChar char="•"/>
            </a:pPr>
            <a:endParaRPr lang="en-GB" sz="2400">
              <a:solidFill>
                <a:schemeClr val="bg1"/>
              </a:solidFill>
              <a:ea typeface="+mn-lt"/>
              <a:cs typeface="+mn-lt"/>
            </a:endParaRPr>
          </a:p>
          <a:p>
            <a:r>
              <a:rPr lang="en-GB" sz="2400" b="1">
                <a:solidFill>
                  <a:schemeClr val="bg1"/>
                </a:solidFill>
                <a:ea typeface="+mn-lt"/>
                <a:cs typeface="+mn-lt"/>
              </a:rPr>
              <a:t>PHASE 5 (2 Groups of 10 athletes)</a:t>
            </a:r>
            <a:endParaRPr lang="en-US" sz="2400">
              <a:solidFill>
                <a:schemeClr val="bg1"/>
              </a:solidFill>
              <a:ea typeface="+mn-lt"/>
              <a:cs typeface="+mn-lt"/>
            </a:endParaRPr>
          </a:p>
          <a:p>
            <a:pPr marL="342900" indent="-342900">
              <a:buFont typeface="Arial" panose="020B0604020202020204" pitchFamily="34" charset="0"/>
              <a:buChar char="•"/>
            </a:pPr>
            <a:r>
              <a:rPr lang="en-GB" sz="2400">
                <a:solidFill>
                  <a:schemeClr val="bg1"/>
                </a:solidFill>
                <a:ea typeface="+mn-lt"/>
                <a:cs typeface="+mn-lt"/>
              </a:rPr>
              <a:t>All rugby balls sanitised before session</a:t>
            </a:r>
            <a:endParaRPr lang="en-US" sz="2400">
              <a:solidFill>
                <a:schemeClr val="bg1"/>
              </a:solidFill>
              <a:ea typeface="+mn-lt"/>
              <a:cs typeface="+mn-lt"/>
            </a:endParaRPr>
          </a:p>
          <a:p>
            <a:pPr marL="342900" indent="-342900">
              <a:buFont typeface="Arial" panose="020B0604020202020204" pitchFamily="34" charset="0"/>
              <a:buChar char="•"/>
            </a:pPr>
            <a:r>
              <a:rPr lang="en-GB" sz="2400">
                <a:solidFill>
                  <a:schemeClr val="bg1"/>
                </a:solidFill>
                <a:ea typeface="+mn-lt"/>
                <a:cs typeface="+mn-lt"/>
              </a:rPr>
              <a:t>Sharing rugby balls, engaging in </a:t>
            </a:r>
            <a:r>
              <a:rPr lang="en-GB" sz="2400" b="1">
                <a:solidFill>
                  <a:schemeClr val="bg1"/>
                </a:solidFill>
                <a:ea typeface="+mn-lt"/>
                <a:cs typeface="+mn-lt"/>
              </a:rPr>
              <a:t>full contact</a:t>
            </a:r>
            <a:r>
              <a:rPr lang="en-GB" sz="2400">
                <a:solidFill>
                  <a:schemeClr val="bg1"/>
                </a:solidFill>
                <a:ea typeface="+mn-lt"/>
                <a:cs typeface="+mn-lt"/>
              </a:rPr>
              <a:t>, balls sanitised and replaced every 30 minutes</a:t>
            </a:r>
          </a:p>
          <a:p>
            <a:pPr marL="342900" indent="-342900">
              <a:buFont typeface="Arial" panose="020B0604020202020204" pitchFamily="34" charset="0"/>
              <a:buChar char="•"/>
            </a:pPr>
            <a:r>
              <a:rPr lang="en-GB" sz="2400">
                <a:solidFill>
                  <a:schemeClr val="bg1"/>
                </a:solidFill>
                <a:ea typeface="+mn-lt"/>
                <a:cs typeface="+mn-lt"/>
              </a:rPr>
              <a:t>All tags sanitised after each removal</a:t>
            </a:r>
            <a:endParaRPr lang="en-US" sz="2400">
              <a:solidFill>
                <a:schemeClr val="bg1"/>
              </a:solidFill>
              <a:ea typeface="+mn-lt"/>
              <a:cs typeface="+mn-lt"/>
            </a:endParaRPr>
          </a:p>
          <a:p>
            <a:pPr marL="342900" indent="-342900">
              <a:buFont typeface="Arial" panose="020B0604020202020204" pitchFamily="34" charset="0"/>
              <a:buChar char="•"/>
            </a:pPr>
            <a:r>
              <a:rPr lang="en-GB" sz="2400">
                <a:solidFill>
                  <a:schemeClr val="bg1"/>
                </a:solidFill>
                <a:ea typeface="+mn-lt"/>
                <a:cs typeface="+mn-lt"/>
              </a:rPr>
              <a:t>All rugby balls sanitised after session</a:t>
            </a:r>
          </a:p>
        </p:txBody>
      </p:sp>
    </p:spTree>
    <p:extLst>
      <p:ext uri="{BB962C8B-B14F-4D97-AF65-F5344CB8AC3E}">
        <p14:creationId xmlns:p14="http://schemas.microsoft.com/office/powerpoint/2010/main" val="2324581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22838" y="1211952"/>
            <a:ext cx="9952892" cy="3785652"/>
          </a:xfrm>
          <a:prstGeom prst="rect">
            <a:avLst/>
          </a:prstGeom>
          <a:noFill/>
        </p:spPr>
        <p:txBody>
          <a:bodyPr wrap="square" lIns="91440" tIns="45720" rIns="91440" bIns="45720" rtlCol="0" anchor="t">
            <a:spAutoFit/>
          </a:bodyPr>
          <a:lstStyle/>
          <a:p>
            <a:r>
              <a:rPr lang="en-GB" sz="2400" b="1">
                <a:solidFill>
                  <a:schemeClr val="bg1"/>
                </a:solidFill>
                <a:ea typeface="+mn-lt"/>
                <a:cs typeface="+mn-lt"/>
              </a:rPr>
              <a:t>PHASE 6 (1 Group of 20 athletes)</a:t>
            </a:r>
          </a:p>
          <a:p>
            <a:pPr marL="342900" indent="-342900">
              <a:buFont typeface="Arial" panose="020B0604020202020204" pitchFamily="34" charset="0"/>
              <a:buChar char="•"/>
            </a:pPr>
            <a:r>
              <a:rPr lang="en-GB" sz="2400">
                <a:solidFill>
                  <a:schemeClr val="bg1"/>
                </a:solidFill>
                <a:ea typeface="+mn-lt"/>
                <a:cs typeface="+mn-lt"/>
              </a:rPr>
              <a:t>All rugby balls sanitised before session</a:t>
            </a:r>
            <a:endParaRPr lang="en-US" sz="2400">
              <a:solidFill>
                <a:schemeClr val="bg1"/>
              </a:solidFill>
              <a:ea typeface="+mn-lt"/>
              <a:cs typeface="+mn-lt"/>
            </a:endParaRPr>
          </a:p>
          <a:p>
            <a:pPr marL="342900" indent="-342900">
              <a:buFont typeface="Arial" panose="020B0604020202020204" pitchFamily="34" charset="0"/>
              <a:buChar char="•"/>
            </a:pPr>
            <a:r>
              <a:rPr lang="en-GB" sz="2400">
                <a:solidFill>
                  <a:schemeClr val="bg1"/>
                </a:solidFill>
                <a:ea typeface="+mn-lt"/>
                <a:cs typeface="+mn-lt"/>
              </a:rPr>
              <a:t>Sharing rugby balls, engaging in </a:t>
            </a:r>
            <a:r>
              <a:rPr lang="en-GB" sz="2400" b="1">
                <a:solidFill>
                  <a:schemeClr val="bg1"/>
                </a:solidFill>
                <a:ea typeface="+mn-lt"/>
                <a:cs typeface="+mn-lt"/>
              </a:rPr>
              <a:t>full contact,</a:t>
            </a:r>
            <a:r>
              <a:rPr lang="en-GB" sz="2400">
                <a:solidFill>
                  <a:schemeClr val="bg1"/>
                </a:solidFill>
                <a:ea typeface="+mn-lt"/>
                <a:cs typeface="+mn-lt"/>
              </a:rPr>
              <a:t> balls sanitised and replaced every 30 minutes  </a:t>
            </a:r>
          </a:p>
          <a:p>
            <a:pPr marL="342900" indent="-342900">
              <a:buFont typeface="Arial" panose="020B0604020202020204" pitchFamily="34" charset="0"/>
              <a:buChar char="•"/>
            </a:pPr>
            <a:r>
              <a:rPr lang="en-GB" sz="2400">
                <a:solidFill>
                  <a:schemeClr val="bg1"/>
                </a:solidFill>
                <a:ea typeface="+mn-lt"/>
                <a:cs typeface="+mn-lt"/>
              </a:rPr>
              <a:t>All tags sanitised after each removal</a:t>
            </a:r>
            <a:endParaRPr lang="en-US" sz="2400">
              <a:solidFill>
                <a:schemeClr val="bg1"/>
              </a:solidFill>
              <a:ea typeface="+mn-lt"/>
              <a:cs typeface="+mn-lt"/>
            </a:endParaRPr>
          </a:p>
          <a:p>
            <a:pPr marL="342900" indent="-342900">
              <a:buFont typeface="Arial" panose="020B0604020202020204" pitchFamily="34" charset="0"/>
              <a:buChar char="•"/>
            </a:pPr>
            <a:r>
              <a:rPr lang="en-GB" sz="2400">
                <a:solidFill>
                  <a:schemeClr val="bg1"/>
                </a:solidFill>
                <a:ea typeface="+mn-lt"/>
                <a:cs typeface="+mn-lt"/>
              </a:rPr>
              <a:t>All rugby balls sanitised after session</a:t>
            </a:r>
            <a:endParaRPr lang="en-US" sz="2400">
              <a:solidFill>
                <a:schemeClr val="bg1"/>
              </a:solidFill>
              <a:ea typeface="+mn-lt"/>
              <a:cs typeface="+mn-lt"/>
            </a:endParaRPr>
          </a:p>
          <a:p>
            <a:pPr marL="285750" indent="-285750">
              <a:buFont typeface="Arial,Sans-Serif"/>
              <a:buChar char="•"/>
            </a:pPr>
            <a:endParaRPr lang="en-GB" sz="2400">
              <a:solidFill>
                <a:schemeClr val="bg1"/>
              </a:solidFill>
              <a:ea typeface="+mn-lt"/>
              <a:cs typeface="+mn-lt"/>
            </a:endParaRPr>
          </a:p>
          <a:p>
            <a:pPr marL="285750" indent="-285750">
              <a:buFont typeface="Arial,Sans-Serif"/>
              <a:buChar char="•"/>
            </a:pPr>
            <a:endParaRPr lang="en-GB" sz="2400">
              <a:solidFill>
                <a:schemeClr val="bg1"/>
              </a:solidFill>
              <a:ea typeface="+mn-lt"/>
              <a:cs typeface="+mn-lt"/>
            </a:endParaRPr>
          </a:p>
          <a:p>
            <a:r>
              <a:rPr lang="en-GB" sz="2400">
                <a:solidFill>
                  <a:schemeClr val="bg1"/>
                </a:solidFill>
                <a:ea typeface="+mn-lt"/>
                <a:cs typeface="+mn-lt"/>
              </a:rPr>
              <a:t>If you have any concerns or questions, you can talk to your coaches or the Scotland Wheelchair COVID Officer</a:t>
            </a:r>
          </a:p>
        </p:txBody>
      </p:sp>
    </p:spTree>
    <p:extLst>
      <p:ext uri="{BB962C8B-B14F-4D97-AF65-F5344CB8AC3E}">
        <p14:creationId xmlns:p14="http://schemas.microsoft.com/office/powerpoint/2010/main" val="39440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58008" y="930598"/>
            <a:ext cx="9952892" cy="4893647"/>
          </a:xfrm>
          <a:prstGeom prst="rect">
            <a:avLst/>
          </a:prstGeom>
          <a:noFill/>
        </p:spPr>
        <p:txBody>
          <a:bodyPr wrap="square" rtlCol="0">
            <a:spAutoFit/>
          </a:bodyPr>
          <a:lstStyle/>
          <a:p>
            <a:r>
              <a:rPr lang="en-GB" sz="2400">
                <a:solidFill>
                  <a:schemeClr val="bg1"/>
                </a:solidFill>
              </a:rPr>
              <a:t>Athletes:</a:t>
            </a:r>
          </a:p>
          <a:p>
            <a:r>
              <a:rPr lang="en-GB" sz="2400">
                <a:solidFill>
                  <a:schemeClr val="bg1"/>
                </a:solidFill>
              </a:rPr>
              <a:t>Required to wear a face covering upon entering the venue until you reach courtside and when your session is complete as soon as you leave courtside until you exit the venue</a:t>
            </a:r>
          </a:p>
          <a:p>
            <a:endParaRPr lang="en-GB" sz="2400">
              <a:solidFill>
                <a:schemeClr val="bg1"/>
              </a:solidFill>
            </a:endParaRPr>
          </a:p>
          <a:p>
            <a:endParaRPr lang="en-GB" sz="2400">
              <a:solidFill>
                <a:schemeClr val="bg1"/>
              </a:solidFill>
            </a:endParaRPr>
          </a:p>
          <a:p>
            <a:r>
              <a:rPr lang="en-GB" sz="2400">
                <a:solidFill>
                  <a:schemeClr val="bg1"/>
                </a:solidFill>
              </a:rPr>
              <a:t>Coaches:</a:t>
            </a:r>
          </a:p>
          <a:p>
            <a:r>
              <a:rPr lang="en-GB" sz="2400">
                <a:solidFill>
                  <a:schemeClr val="bg1"/>
                </a:solidFill>
              </a:rPr>
              <a:t>Required to wear a face mask for the entirety of the session</a:t>
            </a:r>
          </a:p>
          <a:p>
            <a:endParaRPr lang="en-GB" sz="2400">
              <a:solidFill>
                <a:schemeClr val="bg1"/>
              </a:solidFill>
            </a:endParaRPr>
          </a:p>
          <a:p>
            <a:endParaRPr lang="en-GB" sz="2400">
              <a:solidFill>
                <a:schemeClr val="bg1"/>
              </a:solidFill>
            </a:endParaRPr>
          </a:p>
          <a:p>
            <a:r>
              <a:rPr lang="en-GB" sz="2400">
                <a:solidFill>
                  <a:schemeClr val="bg1"/>
                </a:solidFill>
              </a:rPr>
              <a:t>COVID-19 Officer</a:t>
            </a:r>
          </a:p>
          <a:p>
            <a:r>
              <a:rPr lang="en-GB" sz="2400">
                <a:solidFill>
                  <a:schemeClr val="bg1"/>
                </a:solidFill>
              </a:rPr>
              <a:t>Required to wear protective shield, apron and gloves for the entirety of the time beside or around the court.</a:t>
            </a:r>
            <a:endParaRPr lang="en-GB" sz="2400">
              <a:solidFill>
                <a:schemeClr val="bg1"/>
              </a:solidFill>
              <a:cs typeface="Calibri Light"/>
            </a:endParaRPr>
          </a:p>
        </p:txBody>
      </p:sp>
      <p:sp>
        <p:nvSpPr>
          <p:cNvPr id="15" name="TextBox 14"/>
          <p:cNvSpPr txBox="1"/>
          <p:nvPr/>
        </p:nvSpPr>
        <p:spPr>
          <a:xfrm>
            <a:off x="0" y="196363"/>
            <a:ext cx="12192000" cy="523220"/>
          </a:xfrm>
          <a:prstGeom prst="rect">
            <a:avLst/>
          </a:prstGeom>
          <a:noFill/>
        </p:spPr>
        <p:txBody>
          <a:bodyPr wrap="square" rtlCol="0">
            <a:spAutoFit/>
          </a:bodyPr>
          <a:lstStyle/>
          <a:p>
            <a:pPr algn="ctr"/>
            <a:r>
              <a:rPr lang="en-GB" sz="2800">
                <a:solidFill>
                  <a:schemeClr val="bg1"/>
                </a:solidFill>
              </a:rPr>
              <a:t>Personal Protective Equipment (PPE)</a:t>
            </a:r>
          </a:p>
        </p:txBody>
      </p:sp>
    </p:spTree>
    <p:extLst>
      <p:ext uri="{BB962C8B-B14F-4D97-AF65-F5344CB8AC3E}">
        <p14:creationId xmlns:p14="http://schemas.microsoft.com/office/powerpoint/2010/main" val="3232201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602181" y="2235201"/>
            <a:ext cx="4987637" cy="3195781"/>
          </a:xfrm>
          <a:prstGeom prst="rect">
            <a:avLst/>
          </a:prstGeom>
          <a:noFill/>
        </p:spPr>
        <p:txBody>
          <a:bodyPr wrap="square" rtlCol="0">
            <a:spAutoFit/>
          </a:bodyPr>
          <a:lstStyle/>
          <a:p>
            <a:pPr marL="342900" indent="-342900">
              <a:buFont typeface="+mj-lt"/>
              <a:buAutoNum type="arabicPeriod"/>
            </a:pPr>
            <a:r>
              <a:rPr lang="en-GB" sz="2800">
                <a:solidFill>
                  <a:schemeClr val="bg1"/>
                </a:solidFill>
              </a:rPr>
              <a:t>Current Scottish Government Guidelines</a:t>
            </a:r>
          </a:p>
          <a:p>
            <a:pPr marL="342900" indent="-342900">
              <a:buFont typeface="+mj-lt"/>
              <a:buAutoNum type="arabicPeriod"/>
            </a:pPr>
            <a:r>
              <a:rPr lang="en-GB" sz="2800">
                <a:solidFill>
                  <a:schemeClr val="bg1"/>
                </a:solidFill>
              </a:rPr>
              <a:t>Return to Training</a:t>
            </a:r>
          </a:p>
          <a:p>
            <a:pPr marL="342900" indent="-342900">
              <a:buFont typeface="+mj-lt"/>
              <a:buAutoNum type="arabicPeriod"/>
            </a:pPr>
            <a:r>
              <a:rPr lang="en-GB" sz="2800">
                <a:solidFill>
                  <a:schemeClr val="bg1"/>
                </a:solidFill>
              </a:rPr>
              <a:t>Health Check</a:t>
            </a:r>
          </a:p>
          <a:p>
            <a:pPr marL="342900" indent="-342900">
              <a:buFont typeface="+mj-lt"/>
              <a:buAutoNum type="arabicPeriod"/>
            </a:pPr>
            <a:r>
              <a:rPr lang="en-GB" sz="2800">
                <a:solidFill>
                  <a:schemeClr val="bg1"/>
                </a:solidFill>
              </a:rPr>
              <a:t>Daily Training Process</a:t>
            </a:r>
          </a:p>
          <a:p>
            <a:pPr marL="342900" indent="-342900">
              <a:buFont typeface="+mj-lt"/>
              <a:buAutoNum type="arabicPeriod"/>
            </a:pPr>
            <a:r>
              <a:rPr lang="en-GB" sz="2800">
                <a:solidFill>
                  <a:schemeClr val="bg1"/>
                </a:solidFill>
              </a:rPr>
              <a:t>Further Training Information</a:t>
            </a:r>
          </a:p>
          <a:p>
            <a:pPr marL="342900" indent="-342900">
              <a:buFont typeface="+mj-lt"/>
              <a:buAutoNum type="arabicPeriod"/>
            </a:pPr>
            <a:r>
              <a:rPr lang="en-GB" sz="2800">
                <a:solidFill>
                  <a:schemeClr val="bg1"/>
                </a:solidFill>
              </a:rPr>
              <a:t>Venue Information</a:t>
            </a:r>
          </a:p>
        </p:txBody>
      </p:sp>
      <p:sp>
        <p:nvSpPr>
          <p:cNvPr id="15" name="TextBox 14"/>
          <p:cNvSpPr txBox="1"/>
          <p:nvPr/>
        </p:nvSpPr>
        <p:spPr>
          <a:xfrm>
            <a:off x="0" y="196363"/>
            <a:ext cx="12192000" cy="584775"/>
          </a:xfrm>
          <a:prstGeom prst="rect">
            <a:avLst/>
          </a:prstGeom>
          <a:noFill/>
        </p:spPr>
        <p:txBody>
          <a:bodyPr wrap="square" rtlCol="0">
            <a:spAutoFit/>
          </a:bodyPr>
          <a:lstStyle/>
          <a:p>
            <a:pPr algn="ctr"/>
            <a:r>
              <a:rPr lang="en-GB" sz="3200">
                <a:solidFill>
                  <a:schemeClr val="bg1"/>
                </a:solidFill>
              </a:rPr>
              <a:t>AGENDA</a:t>
            </a:r>
          </a:p>
        </p:txBody>
      </p:sp>
    </p:spTree>
    <p:extLst>
      <p:ext uri="{BB962C8B-B14F-4D97-AF65-F5344CB8AC3E}">
        <p14:creationId xmlns:p14="http://schemas.microsoft.com/office/powerpoint/2010/main" val="1591701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196363"/>
            <a:ext cx="12192000" cy="523220"/>
          </a:xfrm>
          <a:prstGeom prst="rect">
            <a:avLst/>
          </a:prstGeom>
          <a:noFill/>
        </p:spPr>
        <p:txBody>
          <a:bodyPr wrap="square" rtlCol="0">
            <a:spAutoFit/>
          </a:bodyPr>
          <a:lstStyle/>
          <a:p>
            <a:pPr algn="ctr"/>
            <a:r>
              <a:rPr lang="en-GB" sz="2800">
                <a:solidFill>
                  <a:schemeClr val="bg1"/>
                </a:solidFill>
              </a:rPr>
              <a:t>Venue</a:t>
            </a:r>
          </a:p>
        </p:txBody>
      </p:sp>
      <p:sp>
        <p:nvSpPr>
          <p:cNvPr id="4" name="TextBox 3">
            <a:extLst>
              <a:ext uri="{FF2B5EF4-FFF2-40B4-BE49-F238E27FC236}">
                <a16:creationId xmlns:a16="http://schemas.microsoft.com/office/drawing/2014/main" id="{F6DEEC8A-AD41-4745-BD70-584A0BCD98BF}"/>
              </a:ext>
            </a:extLst>
          </p:cNvPr>
          <p:cNvSpPr txBox="1"/>
          <p:nvPr/>
        </p:nvSpPr>
        <p:spPr>
          <a:xfrm>
            <a:off x="8200332" y="4620380"/>
            <a:ext cx="3660491"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a:solidFill>
                  <a:schemeClr val="bg1"/>
                </a:solidFill>
                <a:cs typeface="Calibri Light"/>
              </a:rPr>
              <a:t>Everyone to enter via the ramped door into the Sports Hall, maintain 2m distance at all times</a:t>
            </a:r>
          </a:p>
          <a:p>
            <a:pPr marL="285750" indent="-285750">
              <a:buFont typeface="Arial" panose="020B0604020202020204" pitchFamily="34" charset="0"/>
              <a:buChar char="•"/>
            </a:pPr>
            <a:r>
              <a:rPr lang="en-GB">
                <a:solidFill>
                  <a:schemeClr val="bg1"/>
                </a:solidFill>
                <a:cs typeface="Calibri Light"/>
              </a:rPr>
              <a:t>Follow the one-way system to the court</a:t>
            </a:r>
          </a:p>
          <a:p>
            <a:pPr marL="285750" indent="-285750">
              <a:buFont typeface="Arial" panose="020B0604020202020204" pitchFamily="34" charset="0"/>
              <a:buChar char="•"/>
            </a:pPr>
            <a:r>
              <a:rPr lang="en-GB">
                <a:solidFill>
                  <a:schemeClr val="bg1"/>
                </a:solidFill>
                <a:cs typeface="Calibri Light"/>
              </a:rPr>
              <a:t>Exit via fire exit in all </a:t>
            </a:r>
          </a:p>
        </p:txBody>
      </p:sp>
      <p:pic>
        <p:nvPicPr>
          <p:cNvPr id="5" name="Picture 4">
            <a:extLst>
              <a:ext uri="{FF2B5EF4-FFF2-40B4-BE49-F238E27FC236}">
                <a16:creationId xmlns:a16="http://schemas.microsoft.com/office/drawing/2014/main" id="{F59AF890-312B-4A18-860C-5C00A7D31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15" y="965052"/>
            <a:ext cx="7657402" cy="5409654"/>
          </a:xfrm>
          <a:prstGeom prst="rect">
            <a:avLst/>
          </a:prstGeom>
        </p:spPr>
      </p:pic>
      <p:sp>
        <p:nvSpPr>
          <p:cNvPr id="6" name="TextBox 5"/>
          <p:cNvSpPr txBox="1"/>
          <p:nvPr/>
        </p:nvSpPr>
        <p:spPr>
          <a:xfrm rot="5400000">
            <a:off x="1576231" y="1988416"/>
            <a:ext cx="867657" cy="553998"/>
          </a:xfrm>
          <a:prstGeom prst="rect">
            <a:avLst/>
          </a:prstGeom>
          <a:solidFill>
            <a:schemeClr val="bg1"/>
          </a:solidFill>
          <a:ln>
            <a:solidFill>
              <a:schemeClr val="tx1"/>
            </a:solidFill>
          </a:ln>
        </p:spPr>
        <p:txBody>
          <a:bodyPr wrap="square" rtlCol="0">
            <a:spAutoFit/>
          </a:bodyPr>
          <a:lstStyle/>
          <a:p>
            <a:r>
              <a:rPr lang="en-GB" sz="1000"/>
              <a:t>Temperature testing (outside)</a:t>
            </a:r>
          </a:p>
        </p:txBody>
      </p:sp>
    </p:spTree>
    <p:extLst>
      <p:ext uri="{BB962C8B-B14F-4D97-AF65-F5344CB8AC3E}">
        <p14:creationId xmlns:p14="http://schemas.microsoft.com/office/powerpoint/2010/main" val="3698359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189892" y="2205482"/>
            <a:ext cx="9952892" cy="2677656"/>
          </a:xfrm>
          <a:prstGeom prst="rect">
            <a:avLst/>
          </a:prstGeom>
          <a:noFill/>
        </p:spPr>
        <p:txBody>
          <a:bodyPr wrap="square" rtlCol="0">
            <a:spAutoFit/>
          </a:bodyPr>
          <a:lstStyle/>
          <a:p>
            <a:pPr marL="285750" indent="-285750">
              <a:buFont typeface="Wingdings"/>
              <a:buChar char="Ø"/>
            </a:pPr>
            <a:r>
              <a:rPr lang="en-GB" sz="2400" dirty="0">
                <a:solidFill>
                  <a:schemeClr val="bg1"/>
                </a:solidFill>
                <a:cs typeface="Calibri Light"/>
              </a:rPr>
              <a:t>Complete Medical Questionnaire sent to you</a:t>
            </a:r>
          </a:p>
          <a:p>
            <a:pPr marL="285750" indent="-285750">
              <a:buFont typeface="Wingdings"/>
              <a:buChar char="Ø"/>
            </a:pPr>
            <a:endParaRPr lang="en-GB" sz="2400" dirty="0">
              <a:solidFill>
                <a:schemeClr val="bg1"/>
              </a:solidFill>
              <a:cs typeface="Calibri Light"/>
            </a:endParaRPr>
          </a:p>
          <a:p>
            <a:pPr marL="285750" indent="-285750">
              <a:buFont typeface="Wingdings"/>
              <a:buChar char="Ø"/>
            </a:pPr>
            <a:r>
              <a:rPr lang="en-GB" sz="2400" dirty="0">
                <a:solidFill>
                  <a:schemeClr val="bg1"/>
                </a:solidFill>
                <a:cs typeface="Calibri Light"/>
              </a:rPr>
              <a:t>1-1 conversation as a follow-up to this meeting with </a:t>
            </a:r>
            <a:r>
              <a:rPr lang="en-GB" sz="2400" i="1" dirty="0">
                <a:solidFill>
                  <a:schemeClr val="bg1"/>
                </a:solidFill>
              </a:rPr>
              <a:t>Scotland Rugby League </a:t>
            </a:r>
            <a:r>
              <a:rPr lang="en-GB" sz="2400" dirty="0">
                <a:solidFill>
                  <a:schemeClr val="bg1"/>
                </a:solidFill>
                <a:cs typeface="Calibri Light"/>
              </a:rPr>
              <a:t>COVID-19 Medical Officer</a:t>
            </a:r>
          </a:p>
          <a:p>
            <a:endParaRPr lang="en-GB" sz="2400" dirty="0">
              <a:solidFill>
                <a:schemeClr val="bg1"/>
              </a:solidFill>
              <a:cs typeface="Calibri Light"/>
            </a:endParaRPr>
          </a:p>
          <a:p>
            <a:pPr marL="285750" indent="-285750">
              <a:buFont typeface="Wingdings"/>
              <a:buChar char="Ø"/>
            </a:pPr>
            <a:r>
              <a:rPr lang="en-GB" sz="2400" dirty="0">
                <a:solidFill>
                  <a:schemeClr val="bg1"/>
                </a:solidFill>
                <a:cs typeface="Calibri Light"/>
              </a:rPr>
              <a:t>Complete Opt-In </a:t>
            </a:r>
            <a:r>
              <a:rPr lang="en-GB" sz="2400">
                <a:solidFill>
                  <a:schemeClr val="bg1"/>
                </a:solidFill>
                <a:cs typeface="Calibri Light"/>
              </a:rPr>
              <a:t>paperwork </a:t>
            </a:r>
            <a:r>
              <a:rPr lang="en-GB" sz="2400" smtClean="0">
                <a:solidFill>
                  <a:schemeClr val="bg1"/>
                </a:solidFill>
                <a:cs typeface="Calibri Light"/>
              </a:rPr>
              <a:t>with Coach </a:t>
            </a:r>
            <a:r>
              <a:rPr lang="en-GB" sz="2400" dirty="0">
                <a:solidFill>
                  <a:schemeClr val="bg1"/>
                </a:solidFill>
                <a:cs typeface="Calibri Light"/>
              </a:rPr>
              <a:t>or </a:t>
            </a:r>
            <a:r>
              <a:rPr lang="en-GB" sz="2400" i="1" dirty="0">
                <a:solidFill>
                  <a:schemeClr val="bg1"/>
                </a:solidFill>
              </a:rPr>
              <a:t>Scotland Wheelchair </a:t>
            </a:r>
            <a:r>
              <a:rPr lang="en-GB" sz="2400" dirty="0">
                <a:solidFill>
                  <a:schemeClr val="bg1"/>
                </a:solidFill>
                <a:cs typeface="Calibri Light"/>
              </a:rPr>
              <a:t>COVID-19 Officer</a:t>
            </a:r>
          </a:p>
        </p:txBody>
      </p:sp>
      <p:sp>
        <p:nvSpPr>
          <p:cNvPr id="15" name="TextBox 14"/>
          <p:cNvSpPr txBox="1"/>
          <p:nvPr/>
        </p:nvSpPr>
        <p:spPr>
          <a:xfrm>
            <a:off x="0" y="196363"/>
            <a:ext cx="12192000" cy="523220"/>
          </a:xfrm>
          <a:prstGeom prst="rect">
            <a:avLst/>
          </a:prstGeom>
          <a:noFill/>
        </p:spPr>
        <p:txBody>
          <a:bodyPr wrap="square" rtlCol="0">
            <a:spAutoFit/>
          </a:bodyPr>
          <a:lstStyle/>
          <a:p>
            <a:pPr algn="ctr"/>
            <a:r>
              <a:rPr lang="en-GB" sz="2800">
                <a:solidFill>
                  <a:schemeClr val="bg1"/>
                </a:solidFill>
              </a:rPr>
              <a:t>Next Steps...</a:t>
            </a:r>
          </a:p>
        </p:txBody>
      </p:sp>
    </p:spTree>
    <p:extLst>
      <p:ext uri="{BB962C8B-B14F-4D97-AF65-F5344CB8AC3E}">
        <p14:creationId xmlns:p14="http://schemas.microsoft.com/office/powerpoint/2010/main" val="2243160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652953" y="1274885"/>
            <a:ext cx="9091247" cy="5078313"/>
          </a:xfrm>
          <a:prstGeom prst="rect">
            <a:avLst/>
          </a:prstGeom>
          <a:noFill/>
        </p:spPr>
        <p:txBody>
          <a:bodyPr wrap="square" rtlCol="0">
            <a:spAutoFit/>
          </a:bodyPr>
          <a:lstStyle/>
          <a:p>
            <a:endParaRPr lang="en-GB">
              <a:solidFill>
                <a:schemeClr val="bg1"/>
              </a:solidFill>
            </a:endParaRPr>
          </a:p>
          <a:p>
            <a:pPr marL="285750" indent="-285750">
              <a:buFont typeface="Wingdings" panose="05000000000000000000" pitchFamily="2" charset="2"/>
              <a:buChar char="Ø"/>
            </a:pPr>
            <a:r>
              <a:rPr lang="en-GB">
                <a:solidFill>
                  <a:schemeClr val="bg1"/>
                </a:solidFill>
              </a:rPr>
              <a:t> Performance / Professional sport can return to close contact training providing they have all the necessary risk assessments and mitigations in place which has also been ‘signed off’ by </a:t>
            </a:r>
            <a:r>
              <a:rPr lang="en-GB" b="1">
                <a:solidFill>
                  <a:schemeClr val="bg1"/>
                </a:solidFill>
              </a:rPr>
              <a:t>sport</a:t>
            </a:r>
            <a:r>
              <a:rPr lang="en-GB">
                <a:solidFill>
                  <a:schemeClr val="bg1"/>
                </a:solidFill>
              </a:rPr>
              <a:t>scotland on behalf of the Scottish Government (SG)</a:t>
            </a:r>
          </a:p>
          <a:p>
            <a:endParaRPr lang="en-GB">
              <a:solidFill>
                <a:schemeClr val="bg1"/>
              </a:solidFill>
            </a:endParaRPr>
          </a:p>
          <a:p>
            <a:pPr marL="285750" indent="-285750">
              <a:buFont typeface="Wingdings" panose="05000000000000000000" pitchFamily="2" charset="2"/>
              <a:buChar char="Ø"/>
            </a:pPr>
            <a:r>
              <a:rPr lang="en-GB">
                <a:solidFill>
                  <a:schemeClr val="bg1"/>
                </a:solidFill>
                <a:cs typeface="Calibri Light"/>
              </a:rPr>
              <a:t>Ensure you download the NHS Scotland Test &amp; Protect app </a:t>
            </a:r>
            <a:r>
              <a:rPr lang="en-GB">
                <a:solidFill>
                  <a:schemeClr val="bg1"/>
                </a:solidFill>
                <a:cs typeface="Calibri Light"/>
                <a:hlinkClick r:id="rId2">
                  <a:extLst>
                    <a:ext uri="{A12FA001-AC4F-418D-AE19-62706E023703}">
                      <ahyp:hlinkClr xmlns:ahyp="http://schemas.microsoft.com/office/drawing/2018/hyperlinkcolor" xmlns="" val="tx"/>
                    </a:ext>
                  </a:extLst>
                </a:hlinkClick>
              </a:rPr>
              <a:t>https://protect.scot/</a:t>
            </a:r>
            <a:r>
              <a:rPr lang="en-GB">
                <a:solidFill>
                  <a:schemeClr val="bg1"/>
                </a:solidFill>
                <a:cs typeface="Calibri Light"/>
              </a:rPr>
              <a:t>  </a:t>
            </a:r>
          </a:p>
          <a:p>
            <a:pPr marL="285750" indent="-285750">
              <a:buFont typeface="Wingdings" panose="05000000000000000000" pitchFamily="2" charset="2"/>
              <a:buChar char="Ø"/>
            </a:pPr>
            <a:endParaRPr lang="en-GB">
              <a:solidFill>
                <a:srgbClr val="00194C"/>
              </a:solidFill>
              <a:cs typeface="Calibri Light"/>
              <a:hlinkClick r:id="rId3">
                <a:extLst>
                  <a:ext uri="{A12FA001-AC4F-418D-AE19-62706E023703}">
                    <ahyp:hlinkClr xmlns:ahyp="http://schemas.microsoft.com/office/drawing/2018/hyperlinkcolor" xmlns="" val="tx"/>
                  </a:ext>
                </a:extLst>
              </a:hlinkClick>
            </a:endParaRPr>
          </a:p>
          <a:p>
            <a:pPr marL="285750" indent="-285750">
              <a:buFont typeface="Wingdings" panose="05000000000000000000" pitchFamily="2" charset="2"/>
              <a:buChar char="Ø"/>
            </a:pPr>
            <a:r>
              <a:rPr lang="en-GB">
                <a:solidFill>
                  <a:schemeClr val="bg1"/>
                </a:solidFill>
                <a:hlinkClick r:id="rId3">
                  <a:extLst>
                    <a:ext uri="{A12FA001-AC4F-418D-AE19-62706E023703}">
                      <ahyp:hlinkClr xmlns:ahyp="http://schemas.microsoft.com/office/drawing/2018/hyperlinkcolor" xmlns="" val="tx"/>
                    </a:ext>
                  </a:extLst>
                </a:hlinkClick>
              </a:rPr>
              <a:t>https://www.gov.scot/collections/coronavirus-covid-19-guidance/</a:t>
            </a:r>
            <a:r>
              <a:rPr lang="en-GB">
                <a:solidFill>
                  <a:schemeClr val="bg1"/>
                </a:solidFill>
              </a:rPr>
              <a:t> for COVID-19 Scottish Government guidance</a:t>
            </a:r>
          </a:p>
          <a:p>
            <a:pPr marL="285750" indent="-285750">
              <a:buFont typeface="Wingdings" panose="05000000000000000000" pitchFamily="2" charset="2"/>
              <a:buChar char="Ø"/>
            </a:pPr>
            <a:endParaRPr lang="en-GB">
              <a:solidFill>
                <a:schemeClr val="bg1"/>
              </a:solidFill>
            </a:endParaRPr>
          </a:p>
          <a:p>
            <a:pPr marL="285750" indent="-285750">
              <a:buFont typeface="Wingdings" panose="05000000000000000000" pitchFamily="2" charset="2"/>
              <a:buChar char="Ø"/>
            </a:pPr>
            <a:r>
              <a:rPr lang="en-GB">
                <a:solidFill>
                  <a:schemeClr val="bg1"/>
                </a:solidFill>
              </a:rPr>
              <a:t>If contacted via Test and Protect you must follow their guidance and contact the </a:t>
            </a:r>
            <a:r>
              <a:rPr lang="en-GB" i="1">
                <a:solidFill>
                  <a:schemeClr val="bg1"/>
                </a:solidFill>
              </a:rPr>
              <a:t>Scotland Wheelchair </a:t>
            </a:r>
            <a:r>
              <a:rPr lang="en-GB">
                <a:solidFill>
                  <a:schemeClr val="bg1"/>
                </a:solidFill>
              </a:rPr>
              <a:t>Covid-19 Officer, </a:t>
            </a:r>
            <a:r>
              <a:rPr lang="en-GB" i="1">
                <a:solidFill>
                  <a:schemeClr val="bg1"/>
                </a:solidFill>
              </a:rPr>
              <a:t>Peter Lowis</a:t>
            </a:r>
          </a:p>
          <a:p>
            <a:endParaRPr lang="en-GB" i="1">
              <a:solidFill>
                <a:schemeClr val="bg1"/>
              </a:solidFill>
            </a:endParaRPr>
          </a:p>
          <a:p>
            <a:pPr marL="285750" indent="-285750">
              <a:buFont typeface="Wingdings" panose="05000000000000000000" pitchFamily="2" charset="2"/>
              <a:buChar char="Ø"/>
            </a:pPr>
            <a:r>
              <a:rPr lang="en-GB">
                <a:solidFill>
                  <a:schemeClr val="bg1"/>
                </a:solidFill>
              </a:rPr>
              <a:t>If someone you live with has COVID-19 symptoms you must self-isolate as a household for 14 days or until they have a negative test result </a:t>
            </a:r>
          </a:p>
          <a:p>
            <a:pPr marL="285750" indent="-285750" fontAlgn="base">
              <a:buFont typeface="Wingdings" panose="05000000000000000000" pitchFamily="2" charset="2"/>
              <a:buChar char="Ø"/>
            </a:pPr>
            <a:endParaRPr lang="en-GB">
              <a:solidFill>
                <a:schemeClr val="bg1"/>
              </a:solidFill>
            </a:endParaRPr>
          </a:p>
          <a:p>
            <a:pPr marL="285750" indent="-285750" fontAlgn="base">
              <a:buFont typeface="Wingdings" panose="05000000000000000000" pitchFamily="2" charset="2"/>
              <a:buChar char="Ø"/>
            </a:pPr>
            <a:r>
              <a:rPr lang="en-GB">
                <a:solidFill>
                  <a:schemeClr val="bg1"/>
                </a:solidFill>
              </a:rPr>
              <a:t>If someone you live with tests positive for COVID-19 you must self-isolate for 14 days </a:t>
            </a:r>
          </a:p>
          <a:p>
            <a:pPr marL="285750" indent="-285750">
              <a:buFont typeface="Wingdings" panose="05000000000000000000" pitchFamily="2" charset="2"/>
              <a:buChar char="Ø"/>
            </a:pPr>
            <a:endParaRPr lang="en-GB">
              <a:solidFill>
                <a:schemeClr val="bg1"/>
              </a:solidFill>
              <a:cs typeface="Calibri Light"/>
            </a:endParaRPr>
          </a:p>
        </p:txBody>
      </p:sp>
      <p:sp>
        <p:nvSpPr>
          <p:cNvPr id="15" name="TextBox 14"/>
          <p:cNvSpPr txBox="1"/>
          <p:nvPr/>
        </p:nvSpPr>
        <p:spPr>
          <a:xfrm>
            <a:off x="0" y="196363"/>
            <a:ext cx="12192000" cy="523220"/>
          </a:xfrm>
          <a:prstGeom prst="rect">
            <a:avLst/>
          </a:prstGeom>
          <a:noFill/>
        </p:spPr>
        <p:txBody>
          <a:bodyPr wrap="square" rtlCol="0">
            <a:spAutoFit/>
          </a:bodyPr>
          <a:lstStyle/>
          <a:p>
            <a:pPr algn="ctr"/>
            <a:r>
              <a:rPr lang="en-GB" sz="2800">
                <a:solidFill>
                  <a:schemeClr val="bg1"/>
                </a:solidFill>
              </a:rPr>
              <a:t>Scottish Government Guidelines</a:t>
            </a:r>
          </a:p>
        </p:txBody>
      </p:sp>
    </p:spTree>
    <p:extLst>
      <p:ext uri="{BB962C8B-B14F-4D97-AF65-F5344CB8AC3E}">
        <p14:creationId xmlns:p14="http://schemas.microsoft.com/office/powerpoint/2010/main" val="1659505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195755" y="1274885"/>
            <a:ext cx="9548446" cy="3724096"/>
          </a:xfrm>
          <a:prstGeom prst="rect">
            <a:avLst/>
          </a:prstGeom>
          <a:noFill/>
        </p:spPr>
        <p:txBody>
          <a:bodyPr wrap="square" lIns="91440" tIns="45720" rIns="91440" bIns="45720" rtlCol="0" anchor="t">
            <a:spAutoFit/>
          </a:bodyPr>
          <a:lstStyle/>
          <a:p>
            <a:endParaRPr lang="en-GB" dirty="0">
              <a:solidFill>
                <a:schemeClr val="bg1"/>
              </a:solidFill>
            </a:endParaRPr>
          </a:p>
          <a:p>
            <a:pPr marL="285750" indent="-285750">
              <a:buFont typeface="Wingdings" panose="05000000000000000000" pitchFamily="2" charset="2"/>
              <a:buChar char="Ø"/>
            </a:pPr>
            <a:r>
              <a:rPr lang="en-GB" dirty="0">
                <a:solidFill>
                  <a:schemeClr val="bg1"/>
                </a:solidFill>
              </a:rPr>
              <a:t>Complete Medical </a:t>
            </a:r>
            <a:r>
              <a:rPr lang="en-GB" dirty="0" smtClean="0">
                <a:solidFill>
                  <a:schemeClr val="bg1"/>
                </a:solidFill>
              </a:rPr>
              <a:t>Screening:</a:t>
            </a:r>
            <a:r>
              <a:rPr lang="en-GB" dirty="0">
                <a:solidFill>
                  <a:schemeClr val="bg1"/>
                </a:solidFill>
              </a:rPr>
              <a:t> </a:t>
            </a:r>
            <a:endParaRPr lang="en-GB" dirty="0">
              <a:solidFill>
                <a:schemeClr val="bg1"/>
              </a:solidFill>
              <a:cs typeface="Calibri Light"/>
            </a:endParaRPr>
          </a:p>
          <a:p>
            <a:pPr marL="742950" lvl="1" indent="-285750">
              <a:buFont typeface="Wingdings" panose="05000000000000000000" pitchFamily="2" charset="2"/>
              <a:buChar char="Ø"/>
            </a:pPr>
            <a:r>
              <a:rPr lang="en-GB" sz="2000" b="1" dirty="0">
                <a:solidFill>
                  <a:schemeClr val="bg1"/>
                </a:solidFill>
                <a:cs typeface="Calibri Light"/>
              </a:rPr>
              <a:t>This must be read and completed ASAP</a:t>
            </a:r>
          </a:p>
          <a:p>
            <a:pPr marL="742950" lvl="1" indent="-285750">
              <a:buFont typeface="Wingdings" panose="05000000000000000000" pitchFamily="2" charset="2"/>
              <a:buChar char="Ø"/>
            </a:pPr>
            <a:r>
              <a:rPr lang="en-GB" dirty="0">
                <a:solidFill>
                  <a:schemeClr val="bg1"/>
                </a:solidFill>
                <a:cs typeface="Calibri Light"/>
              </a:rPr>
              <a:t>Once completed return to </a:t>
            </a:r>
            <a:r>
              <a:rPr lang="en-GB" dirty="0" smtClean="0">
                <a:solidFill>
                  <a:schemeClr val="bg1"/>
                </a:solidFill>
                <a:cs typeface="Calibri Light"/>
              </a:rPr>
              <a:t>COVID-19 Medical Officer</a:t>
            </a:r>
            <a:endParaRPr lang="en-GB" dirty="0">
              <a:solidFill>
                <a:schemeClr val="bg1"/>
              </a:solidFill>
              <a:cs typeface="Calibri Light"/>
            </a:endParaRPr>
          </a:p>
          <a:p>
            <a:endParaRPr lang="en-GB" dirty="0">
              <a:solidFill>
                <a:schemeClr val="bg1"/>
              </a:solidFill>
            </a:endParaRPr>
          </a:p>
          <a:p>
            <a:pPr marL="285750" indent="-285750">
              <a:buFont typeface="Wingdings" panose="05000000000000000000" pitchFamily="2" charset="2"/>
              <a:buChar char="Ø"/>
            </a:pPr>
            <a:r>
              <a:rPr lang="en-GB" dirty="0">
                <a:solidFill>
                  <a:schemeClr val="bg1"/>
                </a:solidFill>
              </a:rPr>
              <a:t>Attend follow-up 1-1 with </a:t>
            </a:r>
            <a:r>
              <a:rPr lang="en-GB" dirty="0" smtClean="0">
                <a:solidFill>
                  <a:schemeClr val="bg1"/>
                </a:solidFill>
              </a:rPr>
              <a:t>Chris Quinn – </a:t>
            </a:r>
            <a:r>
              <a:rPr lang="en-GB" i="1" dirty="0">
                <a:solidFill>
                  <a:schemeClr val="bg1"/>
                </a:solidFill>
              </a:rPr>
              <a:t>Scotland Rugby League </a:t>
            </a:r>
            <a:r>
              <a:rPr lang="en-GB" dirty="0">
                <a:solidFill>
                  <a:schemeClr val="bg1"/>
                </a:solidFill>
              </a:rPr>
              <a:t>COVID-19 Medical Officer</a:t>
            </a:r>
            <a:endParaRPr lang="en-GB" dirty="0">
              <a:solidFill>
                <a:schemeClr val="bg1"/>
              </a:solidFill>
              <a:cs typeface="Calibri Light"/>
            </a:endParaRPr>
          </a:p>
          <a:p>
            <a:pPr marL="285750" indent="-285750">
              <a:buFont typeface="Wingdings" panose="05000000000000000000" pitchFamily="2" charset="2"/>
              <a:buChar char="Ø"/>
            </a:pPr>
            <a:endParaRPr lang="en-GB" dirty="0">
              <a:solidFill>
                <a:schemeClr val="bg1"/>
              </a:solidFill>
              <a:cs typeface="Calibri Light"/>
            </a:endParaRPr>
          </a:p>
          <a:p>
            <a:pPr marL="285750" indent="-285750">
              <a:buFont typeface="Wingdings" panose="05000000000000000000" pitchFamily="2" charset="2"/>
              <a:buChar char="Ø"/>
            </a:pPr>
            <a:r>
              <a:rPr lang="en-GB" dirty="0">
                <a:solidFill>
                  <a:schemeClr val="bg1"/>
                </a:solidFill>
              </a:rPr>
              <a:t>Attend 1-1 with </a:t>
            </a:r>
            <a:r>
              <a:rPr lang="en-GB" dirty="0" smtClean="0">
                <a:solidFill>
                  <a:schemeClr val="bg1"/>
                </a:solidFill>
              </a:rPr>
              <a:t>Coach </a:t>
            </a:r>
            <a:r>
              <a:rPr lang="en-GB" dirty="0">
                <a:solidFill>
                  <a:schemeClr val="bg1"/>
                </a:solidFill>
              </a:rPr>
              <a:t>/ </a:t>
            </a:r>
            <a:r>
              <a:rPr lang="en-GB" i="1" dirty="0">
                <a:solidFill>
                  <a:schemeClr val="bg1"/>
                </a:solidFill>
              </a:rPr>
              <a:t>Scotland Wheelchair </a:t>
            </a:r>
            <a:r>
              <a:rPr lang="en-GB" dirty="0">
                <a:solidFill>
                  <a:schemeClr val="bg1"/>
                </a:solidFill>
              </a:rPr>
              <a:t>COVID-19 Officer</a:t>
            </a:r>
            <a:endParaRPr lang="en-GB" dirty="0">
              <a:solidFill>
                <a:schemeClr val="bg1"/>
              </a:solidFill>
              <a:cs typeface="Calibri"/>
            </a:endParaRPr>
          </a:p>
          <a:p>
            <a:endParaRPr lang="en-GB" dirty="0">
              <a:solidFill>
                <a:schemeClr val="bg1"/>
              </a:solidFill>
            </a:endParaRPr>
          </a:p>
          <a:p>
            <a:pPr marL="285750" indent="-285750">
              <a:buFont typeface="Wingdings" panose="05000000000000000000" pitchFamily="2" charset="2"/>
              <a:buChar char="Ø"/>
            </a:pPr>
            <a:r>
              <a:rPr lang="en-GB" dirty="0">
                <a:solidFill>
                  <a:schemeClr val="bg1"/>
                </a:solidFill>
              </a:rPr>
              <a:t>Complete Opt-In paperwork to return to training – you can opt-out at any time</a:t>
            </a:r>
            <a:endParaRPr lang="en-GB" dirty="0">
              <a:solidFill>
                <a:schemeClr val="bg1"/>
              </a:solidFill>
              <a:cs typeface="Calibri"/>
            </a:endParaRPr>
          </a:p>
          <a:p>
            <a:pPr marL="285750" indent="-285750">
              <a:buFont typeface="Wingdings" panose="05000000000000000000" pitchFamily="2" charset="2"/>
              <a:buChar char="Ø"/>
            </a:pPr>
            <a:endParaRPr lang="en-GB" dirty="0">
              <a:solidFill>
                <a:schemeClr val="bg1"/>
              </a:solidFill>
            </a:endParaRPr>
          </a:p>
          <a:p>
            <a:pPr marL="285750" indent="-285750">
              <a:buFont typeface="Wingdings" panose="05000000000000000000" pitchFamily="2" charset="2"/>
              <a:buChar char="Ø"/>
            </a:pPr>
            <a:r>
              <a:rPr lang="en-GB" dirty="0">
                <a:solidFill>
                  <a:schemeClr val="bg1"/>
                </a:solidFill>
              </a:rPr>
              <a:t>As performance athletes and staff you will all have a responsibility to adhere to the guidelines and the performance exemption privileges that we have been given to train for the RLWC</a:t>
            </a:r>
            <a:endParaRPr lang="en-GB" dirty="0">
              <a:solidFill>
                <a:schemeClr val="bg1"/>
              </a:solidFill>
              <a:cs typeface="Calibri"/>
            </a:endParaRPr>
          </a:p>
        </p:txBody>
      </p:sp>
      <p:sp>
        <p:nvSpPr>
          <p:cNvPr id="15" name="TextBox 14"/>
          <p:cNvSpPr txBox="1"/>
          <p:nvPr/>
        </p:nvSpPr>
        <p:spPr>
          <a:xfrm>
            <a:off x="0" y="196363"/>
            <a:ext cx="12192000" cy="523220"/>
          </a:xfrm>
          <a:prstGeom prst="rect">
            <a:avLst/>
          </a:prstGeom>
          <a:noFill/>
        </p:spPr>
        <p:txBody>
          <a:bodyPr wrap="square" rtlCol="0">
            <a:spAutoFit/>
          </a:bodyPr>
          <a:lstStyle/>
          <a:p>
            <a:pPr algn="ctr"/>
            <a:r>
              <a:rPr lang="en-GB" sz="2800">
                <a:solidFill>
                  <a:schemeClr val="bg1"/>
                </a:solidFill>
              </a:rPr>
              <a:t>Return to Training</a:t>
            </a:r>
          </a:p>
        </p:txBody>
      </p:sp>
    </p:spTree>
    <p:extLst>
      <p:ext uri="{BB962C8B-B14F-4D97-AF65-F5344CB8AC3E}">
        <p14:creationId xmlns:p14="http://schemas.microsoft.com/office/powerpoint/2010/main" val="2148410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195755" y="1274885"/>
            <a:ext cx="9548446" cy="4524315"/>
          </a:xfrm>
          <a:prstGeom prst="rect">
            <a:avLst/>
          </a:prstGeom>
          <a:noFill/>
        </p:spPr>
        <p:txBody>
          <a:bodyPr wrap="square" rtlCol="0">
            <a:spAutoFit/>
          </a:bodyPr>
          <a:lstStyle/>
          <a:p>
            <a:pPr fontAlgn="base"/>
            <a:r>
              <a:rPr lang="en-GB">
                <a:solidFill>
                  <a:schemeClr val="bg1"/>
                </a:solidFill>
              </a:rPr>
              <a:t>1.   I seek to train at the organised training environment or the defined performance facility and I am not being compelled to train; </a:t>
            </a:r>
          </a:p>
          <a:p>
            <a:pPr fontAlgn="base"/>
            <a:r>
              <a:rPr lang="en-GB">
                <a:solidFill>
                  <a:schemeClr val="bg1"/>
                </a:solidFill>
              </a:rPr>
              <a:t> </a:t>
            </a:r>
          </a:p>
          <a:p>
            <a:pPr fontAlgn="base"/>
            <a:r>
              <a:rPr lang="en-GB">
                <a:solidFill>
                  <a:schemeClr val="bg1"/>
                </a:solidFill>
              </a:rPr>
              <a:t>2.   I have been given access to and fully understand the Scottish Government guidance (on social distancing, return to training and use of sports facilities) and the Scotland Wheelchair Risk Assessment and Risk Mitigation Plan (and my obligations under these and I acknowledge that I require to follow the Scottish Government guidance and the Scotland Wheelchair </a:t>
            </a:r>
          </a:p>
          <a:p>
            <a:pPr fontAlgn="base"/>
            <a:r>
              <a:rPr lang="en-GB">
                <a:solidFill>
                  <a:schemeClr val="bg1"/>
                </a:solidFill>
              </a:rPr>
              <a:t> </a:t>
            </a:r>
          </a:p>
          <a:p>
            <a:pPr fontAlgn="base"/>
            <a:r>
              <a:rPr lang="en-GB">
                <a:solidFill>
                  <a:schemeClr val="bg1"/>
                </a:solidFill>
              </a:rPr>
              <a:t>3.  I acknowledge that the Scottish Government guidance and the Scotland Wheelchair Risk Assessment and Risk Mitigation Plan may be updated, and I will keep myself up to date, knowledgeable and compliant with all updates; </a:t>
            </a:r>
          </a:p>
          <a:p>
            <a:pPr fontAlgn="base"/>
            <a:r>
              <a:rPr lang="en-GB">
                <a:solidFill>
                  <a:schemeClr val="bg1"/>
                </a:solidFill>
              </a:rPr>
              <a:t> </a:t>
            </a:r>
          </a:p>
          <a:p>
            <a:pPr fontAlgn="base"/>
            <a:r>
              <a:rPr lang="en-GB">
                <a:solidFill>
                  <a:schemeClr val="bg1"/>
                </a:solidFill>
              </a:rPr>
              <a:t>4.   I hereby assume all risks both known and unknown concerning COVID-19 of participating in training at the organised training environment or the defined performance facility during this time; </a:t>
            </a:r>
          </a:p>
        </p:txBody>
      </p:sp>
      <p:sp>
        <p:nvSpPr>
          <p:cNvPr id="15" name="TextBox 14"/>
          <p:cNvSpPr txBox="1"/>
          <p:nvPr/>
        </p:nvSpPr>
        <p:spPr>
          <a:xfrm>
            <a:off x="0" y="196363"/>
            <a:ext cx="12192000" cy="523220"/>
          </a:xfrm>
          <a:prstGeom prst="rect">
            <a:avLst/>
          </a:prstGeom>
          <a:noFill/>
        </p:spPr>
        <p:txBody>
          <a:bodyPr wrap="square" rtlCol="0">
            <a:spAutoFit/>
          </a:bodyPr>
          <a:lstStyle/>
          <a:p>
            <a:pPr algn="ctr"/>
            <a:r>
              <a:rPr lang="en-GB" sz="2800">
                <a:solidFill>
                  <a:schemeClr val="bg1"/>
                </a:solidFill>
              </a:rPr>
              <a:t>Scotland Wheelchair Performance Athlete Opt-In</a:t>
            </a:r>
          </a:p>
        </p:txBody>
      </p:sp>
    </p:spTree>
    <p:extLst>
      <p:ext uri="{BB962C8B-B14F-4D97-AF65-F5344CB8AC3E}">
        <p14:creationId xmlns:p14="http://schemas.microsoft.com/office/powerpoint/2010/main" val="510090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321777" y="1072662"/>
            <a:ext cx="9548446" cy="5355312"/>
          </a:xfrm>
          <a:prstGeom prst="rect">
            <a:avLst/>
          </a:prstGeom>
          <a:noFill/>
        </p:spPr>
        <p:txBody>
          <a:bodyPr wrap="square" rtlCol="0">
            <a:spAutoFit/>
          </a:bodyPr>
          <a:lstStyle/>
          <a:p>
            <a:pPr fontAlgn="base"/>
            <a:r>
              <a:rPr lang="en-GB">
                <a:solidFill>
                  <a:schemeClr val="bg1"/>
                </a:solidFill>
              </a:rPr>
              <a:t>5.   A  failure  to  follow  Scottish  Government  guidance  or  the  Scotland Wheelchair Risk Assessment and Risk Mitigation Plan   carries with it the risk of contracting or spreading COVID-19; I will encourage compliance by all other users of the organised training environment or the defined performance facility who are in my presence if there appears to be non-compliance and report any concerns I may have to the Scotland Wheelchair COVID-19 Office Peter Lowis or the Scotland Rugby League COVID-19 Medical Officer Dr Andrew Hogg </a:t>
            </a:r>
          </a:p>
          <a:p>
            <a:pPr fontAlgn="base"/>
            <a:endParaRPr lang="en-GB">
              <a:solidFill>
                <a:schemeClr val="bg1"/>
              </a:solidFill>
            </a:endParaRPr>
          </a:p>
          <a:p>
            <a:pPr fontAlgn="base"/>
            <a:r>
              <a:rPr lang="en-GB">
                <a:solidFill>
                  <a:schemeClr val="bg1"/>
                </a:solidFill>
              </a:rPr>
              <a:t>6.   I hereby assume all risks both known and unknown of either my failing to follow the Scottish Government guidance or the Scotland Wheelchair Risk Assessment and Risk Mitigation Plan or any other person who is present at the organised training environment or the defined performance facility failing to follow the same; </a:t>
            </a:r>
          </a:p>
          <a:p>
            <a:pPr fontAlgn="base"/>
            <a:endParaRPr lang="en-GB">
              <a:solidFill>
                <a:schemeClr val="bg1"/>
              </a:solidFill>
            </a:endParaRPr>
          </a:p>
          <a:p>
            <a:pPr fontAlgn="base"/>
            <a:r>
              <a:rPr lang="en-GB">
                <a:solidFill>
                  <a:schemeClr val="bg1"/>
                </a:solidFill>
              </a:rPr>
              <a:t>7.   I understand and accept the sport-specific risk associated with a return to training at the organised training environment or the defined performance facility and certify that I am physically and mentally well enough to return to training and that I am allowed to participate in training under current Scottish Government guidance; </a:t>
            </a:r>
          </a:p>
          <a:p>
            <a:pPr fontAlgn="base"/>
            <a:endParaRPr lang="en-GB">
              <a:solidFill>
                <a:schemeClr val="bg1"/>
              </a:solidFill>
            </a:endParaRPr>
          </a:p>
          <a:p>
            <a:pPr fontAlgn="base"/>
            <a:r>
              <a:rPr lang="en-GB">
                <a:solidFill>
                  <a:schemeClr val="bg1"/>
                </a:solidFill>
              </a:rPr>
              <a:t>8.   I have declared my recent medical history (relative to COVID-19); I am not deemed clinically extremely vulnerable, nor am I required to shield, nor are any members of my household; </a:t>
            </a:r>
          </a:p>
        </p:txBody>
      </p:sp>
      <p:sp>
        <p:nvSpPr>
          <p:cNvPr id="15" name="TextBox 14"/>
          <p:cNvSpPr txBox="1"/>
          <p:nvPr/>
        </p:nvSpPr>
        <p:spPr>
          <a:xfrm>
            <a:off x="0" y="196363"/>
            <a:ext cx="12192000" cy="523220"/>
          </a:xfrm>
          <a:prstGeom prst="rect">
            <a:avLst/>
          </a:prstGeom>
          <a:noFill/>
        </p:spPr>
        <p:txBody>
          <a:bodyPr wrap="square" rtlCol="0">
            <a:spAutoFit/>
          </a:bodyPr>
          <a:lstStyle/>
          <a:p>
            <a:pPr algn="ctr"/>
            <a:r>
              <a:rPr lang="en-GB" sz="2800">
                <a:solidFill>
                  <a:schemeClr val="bg1"/>
                </a:solidFill>
              </a:rPr>
              <a:t>Scotland Wheelchair Performance Athlete Opt-In</a:t>
            </a:r>
          </a:p>
        </p:txBody>
      </p:sp>
    </p:spTree>
    <p:extLst>
      <p:ext uri="{BB962C8B-B14F-4D97-AF65-F5344CB8AC3E}">
        <p14:creationId xmlns:p14="http://schemas.microsoft.com/office/powerpoint/2010/main" val="1803571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195755" y="1274885"/>
            <a:ext cx="9548446" cy="3970318"/>
          </a:xfrm>
          <a:prstGeom prst="rect">
            <a:avLst/>
          </a:prstGeom>
          <a:noFill/>
        </p:spPr>
        <p:txBody>
          <a:bodyPr wrap="square" rtlCol="0">
            <a:spAutoFit/>
          </a:bodyPr>
          <a:lstStyle/>
          <a:p>
            <a:pPr fontAlgn="base"/>
            <a:r>
              <a:rPr lang="en-GB">
                <a:solidFill>
                  <a:schemeClr val="bg1"/>
                </a:solidFill>
              </a:rPr>
              <a:t>9.   If I experience any COVID-19 symptoms or suspected COVID-19 symptoms at any time hereon, I will bring such to the attention of the Scotland Wheelchair COVID-19 Officer Peter Lowis or Scotland Rugby League COVID-19 Medical Officer Dr Andrew Hogg immediately and if experienced during my presence on site at the  organised training environment or the defined performance facility, I will also immediately cease participation and isolate; </a:t>
            </a:r>
          </a:p>
          <a:p>
            <a:pPr fontAlgn="base"/>
            <a:endParaRPr lang="en-GB">
              <a:solidFill>
                <a:schemeClr val="bg1"/>
              </a:solidFill>
            </a:endParaRPr>
          </a:p>
          <a:p>
            <a:pPr fontAlgn="base"/>
            <a:r>
              <a:rPr lang="en-GB">
                <a:solidFill>
                  <a:schemeClr val="bg1"/>
                </a:solidFill>
              </a:rPr>
              <a:t>10. If I am contacted and advised to isolate as a result of the contact tracing processes outlined by the Scottish Government, I will comply with the Scottish Government guidance and inform the Scotland Wheelchair COVID-19 Officer or Scotland Rugby League COVID-19 Medical Officer.</a:t>
            </a:r>
          </a:p>
          <a:p>
            <a:pPr fontAlgn="base"/>
            <a:endParaRPr lang="en-GB">
              <a:solidFill>
                <a:schemeClr val="bg1"/>
              </a:solidFill>
            </a:endParaRPr>
          </a:p>
          <a:p>
            <a:pPr fontAlgn="base"/>
            <a:r>
              <a:rPr lang="en-GB">
                <a:solidFill>
                  <a:schemeClr val="bg1"/>
                </a:solidFill>
              </a:rPr>
              <a:t>11. I understand that I have the ability to cease training at the organised training environment or the defined performance facility at any time if I have concerns as to COVID-19 or associated risks and I confirm that it has been explained to me that I will not be subject to any unreasonable detriment in connection with the same; </a:t>
            </a:r>
          </a:p>
        </p:txBody>
      </p:sp>
      <p:sp>
        <p:nvSpPr>
          <p:cNvPr id="15" name="TextBox 14"/>
          <p:cNvSpPr txBox="1"/>
          <p:nvPr/>
        </p:nvSpPr>
        <p:spPr>
          <a:xfrm>
            <a:off x="0" y="196363"/>
            <a:ext cx="12192000" cy="523220"/>
          </a:xfrm>
          <a:prstGeom prst="rect">
            <a:avLst/>
          </a:prstGeom>
          <a:noFill/>
        </p:spPr>
        <p:txBody>
          <a:bodyPr wrap="square" rtlCol="0">
            <a:spAutoFit/>
          </a:bodyPr>
          <a:lstStyle/>
          <a:p>
            <a:pPr algn="ctr"/>
            <a:r>
              <a:rPr lang="en-GB" sz="2800">
                <a:solidFill>
                  <a:schemeClr val="bg1"/>
                </a:solidFill>
              </a:rPr>
              <a:t>Scotland Wheelchair Performance Athlete Opt-In</a:t>
            </a:r>
          </a:p>
        </p:txBody>
      </p:sp>
    </p:spTree>
    <p:extLst>
      <p:ext uri="{BB962C8B-B14F-4D97-AF65-F5344CB8AC3E}">
        <p14:creationId xmlns:p14="http://schemas.microsoft.com/office/powerpoint/2010/main" val="1067813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652953" y="1274885"/>
            <a:ext cx="9091247" cy="4524315"/>
          </a:xfrm>
          <a:prstGeom prst="rect">
            <a:avLst/>
          </a:prstGeom>
          <a:noFill/>
        </p:spPr>
        <p:txBody>
          <a:bodyPr wrap="square" rtlCol="0">
            <a:spAutoFit/>
          </a:bodyPr>
          <a:lstStyle/>
          <a:p>
            <a:pPr marL="285750" indent="-285750">
              <a:buFont typeface="Wingdings" panose="05000000000000000000" pitchFamily="2" charset="2"/>
              <a:buChar char="Ø"/>
            </a:pPr>
            <a:r>
              <a:rPr lang="en-GB" b="1">
                <a:solidFill>
                  <a:schemeClr val="bg1"/>
                </a:solidFill>
              </a:rPr>
              <a:t>Complete NHS Inform COVID-19 Assessment Online before arrival</a:t>
            </a:r>
          </a:p>
          <a:p>
            <a:pPr marL="742950" lvl="1" indent="-285750">
              <a:buFont typeface="Wingdings" panose="05000000000000000000" pitchFamily="2" charset="2"/>
              <a:buChar char="Ø"/>
            </a:pPr>
            <a:r>
              <a:rPr lang="en-GB">
                <a:solidFill>
                  <a:schemeClr val="bg1"/>
                </a:solidFill>
              </a:rPr>
              <a:t>You will NOT be allowed into training without evidence that you have completed this</a:t>
            </a:r>
            <a:endParaRPr lang="en-GB">
              <a:solidFill>
                <a:schemeClr val="bg1"/>
              </a:solidFill>
              <a:cs typeface="Calibri Light"/>
            </a:endParaRPr>
          </a:p>
          <a:p>
            <a:pPr marL="742950" lvl="1" indent="-285750">
              <a:buFont typeface="Wingdings" panose="05000000000000000000" pitchFamily="2" charset="2"/>
              <a:buChar char="Ø"/>
            </a:pPr>
            <a:r>
              <a:rPr lang="en-GB">
                <a:solidFill>
                  <a:schemeClr val="bg1"/>
                </a:solidFill>
              </a:rPr>
              <a:t>Do NOT leave home if displaying signs/symptoms of COVID-19. Report this to the </a:t>
            </a:r>
            <a:r>
              <a:rPr lang="en-GB" i="1">
                <a:solidFill>
                  <a:schemeClr val="bg1"/>
                </a:solidFill>
              </a:rPr>
              <a:t>Scotland Wheelchair </a:t>
            </a:r>
            <a:r>
              <a:rPr lang="en-GB">
                <a:solidFill>
                  <a:schemeClr val="bg1"/>
                </a:solidFill>
              </a:rPr>
              <a:t>COVID-19 Officer Peter Lowis and </a:t>
            </a:r>
            <a:r>
              <a:rPr lang="en-GB" i="1">
                <a:solidFill>
                  <a:schemeClr val="bg1"/>
                </a:solidFill>
              </a:rPr>
              <a:t>Scotland Rugby League </a:t>
            </a:r>
            <a:r>
              <a:rPr lang="en-GB">
                <a:solidFill>
                  <a:schemeClr val="bg1"/>
                </a:solidFill>
              </a:rPr>
              <a:t>COVID-19 Medical Officer Dr Andrew Hogg</a:t>
            </a:r>
            <a:endParaRPr lang="en-GB">
              <a:solidFill>
                <a:schemeClr val="bg1"/>
              </a:solidFill>
              <a:cs typeface="Calibri Light"/>
            </a:endParaRPr>
          </a:p>
          <a:p>
            <a:pPr marL="285750" indent="-285750">
              <a:buFont typeface="Wingdings" panose="05000000000000000000" pitchFamily="2" charset="2"/>
              <a:buChar char="Ø"/>
            </a:pPr>
            <a:endParaRPr lang="en-GB" b="1">
              <a:solidFill>
                <a:schemeClr val="bg1"/>
              </a:solidFill>
            </a:endParaRPr>
          </a:p>
          <a:p>
            <a:pPr marL="285750" indent="-285750">
              <a:buFont typeface="Wingdings" panose="05000000000000000000" pitchFamily="2" charset="2"/>
              <a:buChar char="Ø"/>
            </a:pPr>
            <a:r>
              <a:rPr lang="en-GB" b="1">
                <a:solidFill>
                  <a:schemeClr val="bg1"/>
                </a:solidFill>
              </a:rPr>
              <a:t>Do you have the following symptoms?</a:t>
            </a:r>
            <a:endParaRPr lang="en-GB">
              <a:solidFill>
                <a:schemeClr val="bg1"/>
              </a:solidFill>
            </a:endParaRPr>
          </a:p>
          <a:p>
            <a:r>
              <a:rPr lang="en-GB">
                <a:solidFill>
                  <a:schemeClr val="bg1"/>
                </a:solidFill>
              </a:rPr>
              <a:t>Cough				Headache</a:t>
            </a:r>
          </a:p>
          <a:p>
            <a:r>
              <a:rPr lang="en-GB">
                <a:solidFill>
                  <a:schemeClr val="bg1"/>
                </a:solidFill>
              </a:rPr>
              <a:t>Fever (37.5 or above)                     	Diarrhoea, vomiting or nausea</a:t>
            </a:r>
            <a:endParaRPr lang="en-GB">
              <a:solidFill>
                <a:schemeClr val="bg1"/>
              </a:solidFill>
              <a:cs typeface="Calibri Light"/>
            </a:endParaRPr>
          </a:p>
          <a:p>
            <a:r>
              <a:rPr lang="en-GB">
                <a:solidFill>
                  <a:schemeClr val="bg1"/>
                </a:solidFill>
              </a:rPr>
              <a:t>Sore throat or hoarse voce            	Abnormal fatigue or drowsiness</a:t>
            </a:r>
            <a:endParaRPr lang="en-GB">
              <a:solidFill>
                <a:schemeClr val="bg1"/>
              </a:solidFill>
              <a:cs typeface="Calibri Light"/>
            </a:endParaRPr>
          </a:p>
          <a:p>
            <a:r>
              <a:rPr lang="en-GB">
                <a:solidFill>
                  <a:schemeClr val="bg1"/>
                </a:solidFill>
              </a:rPr>
              <a:t>Loss  of taste or smell                     	Abnormal muscle or joint pain</a:t>
            </a:r>
            <a:endParaRPr lang="en-GB">
              <a:solidFill>
                <a:schemeClr val="bg1"/>
              </a:solidFill>
              <a:cs typeface="Calibri Light"/>
            </a:endParaRPr>
          </a:p>
          <a:p>
            <a:r>
              <a:rPr lang="en-GB">
                <a:solidFill>
                  <a:schemeClr val="bg1"/>
                </a:solidFill>
              </a:rPr>
              <a:t>Loss of appetite                               	Nasal congestion</a:t>
            </a:r>
            <a:endParaRPr lang="en-GB">
              <a:solidFill>
                <a:schemeClr val="bg1"/>
              </a:solidFill>
              <a:cs typeface="Calibri Light"/>
            </a:endParaRPr>
          </a:p>
          <a:p>
            <a:r>
              <a:rPr lang="en-GB">
                <a:solidFill>
                  <a:schemeClr val="bg1"/>
                </a:solidFill>
              </a:rPr>
              <a:t>Any confusion or disorientation	Shortness of breath, chest pain or tightness</a:t>
            </a:r>
          </a:p>
          <a:p>
            <a:endParaRPr lang="en-GB">
              <a:solidFill>
                <a:schemeClr val="bg1"/>
              </a:solidFill>
            </a:endParaRPr>
          </a:p>
          <a:p>
            <a:pPr marL="285750" indent="-285750">
              <a:buFont typeface="Wingdings" panose="05000000000000000000" pitchFamily="2" charset="2"/>
              <a:buChar char="Ø"/>
            </a:pPr>
            <a:r>
              <a:rPr lang="en-GB" b="1">
                <a:solidFill>
                  <a:schemeClr val="bg1"/>
                </a:solidFill>
              </a:rPr>
              <a:t>NHS Self Help Guide</a:t>
            </a:r>
          </a:p>
          <a:p>
            <a:pPr marL="742950" lvl="1" indent="-285750">
              <a:buFont typeface="Wingdings" panose="05000000000000000000" pitchFamily="2" charset="2"/>
              <a:buChar char="Ø"/>
            </a:pPr>
            <a:r>
              <a:rPr lang="en-GB">
                <a:solidFill>
                  <a:schemeClr val="bg1"/>
                </a:solidFill>
                <a:hlinkClick r:id="rId2">
                  <a:extLst>
                    <a:ext uri="{A12FA001-AC4F-418D-AE19-62706E023703}">
                      <ahyp:hlinkClr xmlns:ahyp="http://schemas.microsoft.com/office/drawing/2018/hyperlinkcolor" xmlns="" val="tx"/>
                    </a:ext>
                  </a:extLst>
                </a:hlinkClick>
              </a:rPr>
              <a:t>https://www.nhsinform.scot/self-help-guides/self-help-guide-coronavirus-covid-19</a:t>
            </a:r>
            <a:endParaRPr lang="en-GB" b="1">
              <a:solidFill>
                <a:schemeClr val="bg1"/>
              </a:solidFill>
            </a:endParaRPr>
          </a:p>
        </p:txBody>
      </p:sp>
      <p:sp>
        <p:nvSpPr>
          <p:cNvPr id="15" name="TextBox 14"/>
          <p:cNvSpPr txBox="1"/>
          <p:nvPr/>
        </p:nvSpPr>
        <p:spPr>
          <a:xfrm>
            <a:off x="0" y="196363"/>
            <a:ext cx="12192000" cy="523220"/>
          </a:xfrm>
          <a:prstGeom prst="rect">
            <a:avLst/>
          </a:prstGeom>
          <a:noFill/>
        </p:spPr>
        <p:txBody>
          <a:bodyPr wrap="square" rtlCol="0">
            <a:spAutoFit/>
          </a:bodyPr>
          <a:lstStyle/>
          <a:p>
            <a:pPr algn="ctr"/>
            <a:r>
              <a:rPr lang="en-GB" sz="2800">
                <a:solidFill>
                  <a:schemeClr val="bg1"/>
                </a:solidFill>
              </a:rPr>
              <a:t>Health Check</a:t>
            </a:r>
          </a:p>
        </p:txBody>
      </p:sp>
    </p:spTree>
    <p:extLst>
      <p:ext uri="{BB962C8B-B14F-4D97-AF65-F5344CB8AC3E}">
        <p14:creationId xmlns:p14="http://schemas.microsoft.com/office/powerpoint/2010/main" val="2220436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196363"/>
            <a:ext cx="12192000" cy="523220"/>
          </a:xfrm>
          <a:prstGeom prst="rect">
            <a:avLst/>
          </a:prstGeom>
          <a:noFill/>
        </p:spPr>
        <p:txBody>
          <a:bodyPr wrap="square" rtlCol="0">
            <a:spAutoFit/>
          </a:bodyPr>
          <a:lstStyle/>
          <a:p>
            <a:pPr algn="ctr"/>
            <a:r>
              <a:rPr lang="en-GB" sz="2800">
                <a:solidFill>
                  <a:schemeClr val="bg1"/>
                </a:solidFill>
              </a:rPr>
              <a:t>NHS Health Check</a:t>
            </a:r>
          </a:p>
        </p:txBody>
      </p:sp>
      <p:pic>
        <p:nvPicPr>
          <p:cNvPr id="6" name="Picture 5" descr="A screenshot of a cell phone&#10;&#10;Description automatically generated">
            <a:hlinkClick r:id="rId2"/>
            <a:extLst>
              <a:ext uri="{FF2B5EF4-FFF2-40B4-BE49-F238E27FC236}">
                <a16:creationId xmlns:a16="http://schemas.microsoft.com/office/drawing/2014/main" id="{63EED571-7C7D-4DDC-8EBC-08F0B0CFFDB9}"/>
              </a:ext>
            </a:extLst>
          </p:cNvPr>
          <p:cNvPicPr>
            <a:picLocks noChangeAspect="1"/>
          </p:cNvPicPr>
          <p:nvPr/>
        </p:nvPicPr>
        <p:blipFill>
          <a:blip r:embed="rId3"/>
          <a:stretch>
            <a:fillRect/>
          </a:stretch>
        </p:blipFill>
        <p:spPr>
          <a:xfrm>
            <a:off x="1790918" y="719583"/>
            <a:ext cx="8610164" cy="5997479"/>
          </a:xfrm>
          <a:prstGeom prst="rect">
            <a:avLst/>
          </a:prstGeom>
        </p:spPr>
      </p:pic>
    </p:spTree>
    <p:extLst>
      <p:ext uri="{BB962C8B-B14F-4D97-AF65-F5344CB8AC3E}">
        <p14:creationId xmlns:p14="http://schemas.microsoft.com/office/powerpoint/2010/main" val="95467258"/>
      </p:ext>
    </p:extLst>
  </p:cSld>
  <p:clrMapOvr>
    <a:masterClrMapping/>
  </p:clrMapOvr>
</p:sld>
</file>

<file path=ppt/theme/theme1.xml><?xml version="1.0" encoding="utf-8"?>
<a:theme xmlns:a="http://schemas.openxmlformats.org/drawingml/2006/main" name="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neral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D2DC6D56672C498A5633A4D9BDC5E8" ma:contentTypeVersion="8" ma:contentTypeDescription="Create a new document." ma:contentTypeScope="" ma:versionID="d5f60be5ff9a6f5530845947f3f31989">
  <xsd:schema xmlns:xsd="http://www.w3.org/2001/XMLSchema" xmlns:xs="http://www.w3.org/2001/XMLSchema" xmlns:p="http://schemas.microsoft.com/office/2006/metadata/properties" xmlns:ns2="dd221d99-fa6c-4ea8-81db-e4a36ca29c8f" targetNamespace="http://schemas.microsoft.com/office/2006/metadata/properties" ma:root="true" ma:fieldsID="beebe2babe52d16eeaeb1801258c195c" ns2:_="">
    <xsd:import namespace="dd221d99-fa6c-4ea8-81db-e4a36ca29c8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221d99-fa6c-4ea8-81db-e4a36ca29c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10ECCA-50FA-44CE-96C2-266868D54C0B}">
  <ds:schemaRefs>
    <ds:schemaRef ds:uri="dd221d99-fa6c-4ea8-81db-e4a36ca29c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527B036-1E8E-4C5B-8632-EBCBC7829B33}">
  <ds:schemaRefs>
    <ds:schemaRef ds:uri="http://purl.org/dc/dcmitype/"/>
    <ds:schemaRef ds:uri="http://schemas.microsoft.com/office/2006/documentManagement/types"/>
    <ds:schemaRef ds:uri="http://purl.org/dc/elements/1.1/"/>
    <ds:schemaRef ds:uri="http://schemas.microsoft.com/office/2006/metadata/properties"/>
    <ds:schemaRef ds:uri="dd221d99-fa6c-4ea8-81db-e4a36ca29c8f"/>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3C891D2C-BB4A-4CD6-90D8-F76737987F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2473</Words>
  <Application>Microsoft Office PowerPoint</Application>
  <PresentationFormat>Widescreen</PresentationFormat>
  <Paragraphs>187</Paragraphs>
  <Slides>21</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Arial,Sans-Serif</vt:lpstr>
      <vt:lpstr>Calibri</vt:lpstr>
      <vt:lpstr>Calibri Light</vt:lpstr>
      <vt:lpstr>Symbol</vt:lpstr>
      <vt:lpstr>Wingdings</vt:lpstr>
      <vt:lpstr>Title slides</vt:lpstr>
      <vt:lpstr>General slide</vt:lpstr>
      <vt:lpstr>RETURN TO TRAINING DUNDEE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Edinburgh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CRUICKSHANK Ollie</dc:creator>
  <cp:lastModifiedBy>CRUICKSHANK Ollie</cp:lastModifiedBy>
  <cp:revision>2</cp:revision>
  <dcterms:created xsi:type="dcterms:W3CDTF">2019-04-09T11:35:09Z</dcterms:created>
  <dcterms:modified xsi:type="dcterms:W3CDTF">2021-05-04T11:49:47Z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0x01010047D2DC6D56672C498A5633A4D9BDC5E8</vt:lpwstr>
  </property>
</Properties>
</file>