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20"/>
  </p:notesMasterIdLst>
  <p:sldIdLst>
    <p:sldId id="278" r:id="rId3"/>
    <p:sldId id="302" r:id="rId4"/>
    <p:sldId id="303" r:id="rId5"/>
    <p:sldId id="261" r:id="rId6"/>
    <p:sldId id="263" r:id="rId7"/>
    <p:sldId id="267" r:id="rId8"/>
    <p:sldId id="306" r:id="rId9"/>
    <p:sldId id="309" r:id="rId10"/>
    <p:sldId id="293" r:id="rId11"/>
    <p:sldId id="268" r:id="rId12"/>
    <p:sldId id="269" r:id="rId13"/>
    <p:sldId id="277" r:id="rId14"/>
    <p:sldId id="308" r:id="rId15"/>
    <p:sldId id="272" r:id="rId16"/>
    <p:sldId id="283" r:id="rId17"/>
    <p:sldId id="307" r:id="rId18"/>
    <p:sldId id="294" r:id="rId19"/>
  </p:sldIdLst>
  <p:sldSz cx="7315200" cy="4114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7861"/>
    <a:srgbClr val="8BC167"/>
    <a:srgbClr val="989548"/>
    <a:srgbClr val="64775D"/>
    <a:srgbClr val="29292A"/>
    <a:srgbClr val="64765C"/>
    <a:srgbClr val="6C798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39" autoAdjust="0"/>
    <p:restoredTop sz="95000" autoAdjust="0"/>
  </p:normalViewPr>
  <p:slideViewPr>
    <p:cSldViewPr snapToGrid="0">
      <p:cViewPr varScale="1">
        <p:scale>
          <a:sx n="186" d="100"/>
          <a:sy n="186" d="100"/>
        </p:scale>
        <p:origin x="192" y="192"/>
      </p:cViewPr>
      <p:guideLst>
        <p:guide orient="horz" pos="1296"/>
        <p:guide pos="2304"/>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ario\Desktop\TAPE%20GRAPHS%20result%20CAMBODI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91691451190002"/>
          <c:y val="0.22428489045057101"/>
          <c:w val="0.50942078842086502"/>
          <c:h val="0.59041492388176198"/>
        </c:manualLayout>
      </c:layout>
      <c:radarChart>
        <c:radarStyle val="marker"/>
        <c:varyColors val="0"/>
        <c:ser>
          <c:idx val="0"/>
          <c:order val="0"/>
          <c:tx>
            <c:strRef>
              <c:f>Foglio5!$A$4</c:f>
              <c:strCache>
                <c:ptCount val="1"/>
                <c:pt idx="0">
                  <c:v>Takeo</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Foglio5!$B$3:$K$3</c:f>
              <c:strCache>
                <c:ptCount val="10"/>
                <c:pt idx="0">
                  <c:v>Diversity</c:v>
                </c:pt>
                <c:pt idx="1">
                  <c:v>Synergies</c:v>
                </c:pt>
                <c:pt idx="2">
                  <c:v>Efficiency</c:v>
                </c:pt>
                <c:pt idx="3">
                  <c:v>Recycling</c:v>
                </c:pt>
                <c:pt idx="4">
                  <c:v>Resilience</c:v>
                </c:pt>
                <c:pt idx="5">
                  <c:v>Culture &amp; Food Tradition</c:v>
                </c:pt>
                <c:pt idx="6">
                  <c:v>Co-Creation &amp; Sharing of Knowledge</c:v>
                </c:pt>
                <c:pt idx="7">
                  <c:v>Human &amp; Social Values</c:v>
                </c:pt>
                <c:pt idx="8">
                  <c:v>Circular &amp; Solidarity Economy</c:v>
                </c:pt>
                <c:pt idx="9">
                  <c:v>Responsible Governance</c:v>
                </c:pt>
              </c:strCache>
            </c:strRef>
          </c:cat>
          <c:val>
            <c:numRef>
              <c:f>Foglio5!$B$4:$K$4</c:f>
              <c:numCache>
                <c:formatCode>General</c:formatCode>
                <c:ptCount val="10"/>
                <c:pt idx="0">
                  <c:v>62.5</c:v>
                </c:pt>
                <c:pt idx="1">
                  <c:v>62.5</c:v>
                </c:pt>
                <c:pt idx="2">
                  <c:v>81.25</c:v>
                </c:pt>
                <c:pt idx="3">
                  <c:v>81.25</c:v>
                </c:pt>
                <c:pt idx="4">
                  <c:v>90.63</c:v>
                </c:pt>
                <c:pt idx="5">
                  <c:v>100</c:v>
                </c:pt>
                <c:pt idx="6">
                  <c:v>91.669999999999973</c:v>
                </c:pt>
                <c:pt idx="7">
                  <c:v>62.5</c:v>
                </c:pt>
                <c:pt idx="8">
                  <c:v>75</c:v>
                </c:pt>
                <c:pt idx="9">
                  <c:v>91.669999999999973</c:v>
                </c:pt>
              </c:numCache>
            </c:numRef>
          </c:val>
          <c:extLst>
            <c:ext xmlns:c16="http://schemas.microsoft.com/office/drawing/2014/chart" uri="{C3380CC4-5D6E-409C-BE32-E72D297353CC}">
              <c16:uniqueId val="{00000000-3587-4FAD-9123-789C289AA747}"/>
            </c:ext>
          </c:extLst>
        </c:ser>
        <c:ser>
          <c:idx val="1"/>
          <c:order val="1"/>
          <c:tx>
            <c:strRef>
              <c:f>Foglio5!$A$5</c:f>
              <c:strCache>
                <c:ptCount val="1"/>
                <c:pt idx="0">
                  <c:v>Kampong Chhnang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Foglio5!$B$3:$K$3</c:f>
              <c:strCache>
                <c:ptCount val="10"/>
                <c:pt idx="0">
                  <c:v>Diversity</c:v>
                </c:pt>
                <c:pt idx="1">
                  <c:v>Synergies</c:v>
                </c:pt>
                <c:pt idx="2">
                  <c:v>Efficiency</c:v>
                </c:pt>
                <c:pt idx="3">
                  <c:v>Recycling</c:v>
                </c:pt>
                <c:pt idx="4">
                  <c:v>Resilience</c:v>
                </c:pt>
                <c:pt idx="5">
                  <c:v>Culture &amp; Food Tradition</c:v>
                </c:pt>
                <c:pt idx="6">
                  <c:v>Co-Creation &amp; Sharing of Knowledge</c:v>
                </c:pt>
                <c:pt idx="7">
                  <c:v>Human &amp; Social Values</c:v>
                </c:pt>
                <c:pt idx="8">
                  <c:v>Circular &amp; Solidarity Economy</c:v>
                </c:pt>
                <c:pt idx="9">
                  <c:v>Responsible Governance</c:v>
                </c:pt>
              </c:strCache>
            </c:strRef>
          </c:cat>
          <c:val>
            <c:numRef>
              <c:f>Foglio5!$B$5:$K$5</c:f>
              <c:numCache>
                <c:formatCode>General</c:formatCode>
                <c:ptCount val="10"/>
                <c:pt idx="0">
                  <c:v>50</c:v>
                </c:pt>
                <c:pt idx="1">
                  <c:v>31.25</c:v>
                </c:pt>
                <c:pt idx="2">
                  <c:v>25</c:v>
                </c:pt>
                <c:pt idx="3">
                  <c:v>31.25</c:v>
                </c:pt>
                <c:pt idx="4">
                  <c:v>68.75</c:v>
                </c:pt>
                <c:pt idx="5">
                  <c:v>58.33</c:v>
                </c:pt>
                <c:pt idx="6">
                  <c:v>41.67</c:v>
                </c:pt>
                <c:pt idx="7">
                  <c:v>50</c:v>
                </c:pt>
                <c:pt idx="8">
                  <c:v>41.67</c:v>
                </c:pt>
                <c:pt idx="9">
                  <c:v>33.33</c:v>
                </c:pt>
              </c:numCache>
            </c:numRef>
          </c:val>
          <c:extLst>
            <c:ext xmlns:c16="http://schemas.microsoft.com/office/drawing/2014/chart" uri="{C3380CC4-5D6E-409C-BE32-E72D297353CC}">
              <c16:uniqueId val="{00000001-3587-4FAD-9123-789C289AA747}"/>
            </c:ext>
          </c:extLst>
        </c:ser>
        <c:dLbls>
          <c:showLegendKey val="0"/>
          <c:showVal val="0"/>
          <c:showCatName val="0"/>
          <c:showSerName val="0"/>
          <c:showPercent val="0"/>
          <c:showBubbleSize val="0"/>
        </c:dLbls>
        <c:axId val="371480680"/>
        <c:axId val="371484680"/>
      </c:radarChart>
      <c:catAx>
        <c:axId val="371480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it-IT" sz="900" b="0" i="0" u="none" strike="noStrike" kern="1200" baseline="0">
                <a:solidFill>
                  <a:schemeClr val="tx1">
                    <a:lumMod val="65000"/>
                    <a:lumOff val="35000"/>
                  </a:schemeClr>
                </a:solidFill>
                <a:latin typeface="+mn-lt"/>
                <a:ea typeface="+mn-ea"/>
                <a:cs typeface="+mn-cs"/>
              </a:defRPr>
            </a:pPr>
            <a:endParaRPr lang="en-FR"/>
          </a:p>
        </c:txPr>
        <c:crossAx val="371484680"/>
        <c:crosses val="autoZero"/>
        <c:auto val="1"/>
        <c:lblAlgn val="ctr"/>
        <c:lblOffset val="100"/>
        <c:noMultiLvlLbl val="0"/>
      </c:catAx>
      <c:valAx>
        <c:axId val="371484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it-IT" sz="700" b="0" i="0" u="none" strike="noStrike" kern="1200" baseline="0">
                <a:solidFill>
                  <a:schemeClr val="tx1">
                    <a:lumMod val="65000"/>
                    <a:lumOff val="35000"/>
                  </a:schemeClr>
                </a:solidFill>
                <a:latin typeface="+mn-lt"/>
                <a:ea typeface="+mn-ea"/>
                <a:cs typeface="+mn-cs"/>
              </a:defRPr>
            </a:pPr>
            <a:endParaRPr lang="en-FR"/>
          </a:p>
        </c:txPr>
        <c:crossAx val="37148068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2D489D-55E9-4C86-A257-0C7186CA7BD5}" type="datetimeFigureOut">
              <a:rPr lang="en-US" smtClean="0"/>
              <a:pPr/>
              <a:t>6/30/21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E9FAF3-F860-4334-B83D-8C1FE2E9AF81}" type="slidenum">
              <a:rPr lang="en-US" smtClean="0"/>
              <a:pPr/>
              <a:t>‹#›</a:t>
            </a:fld>
            <a:endParaRPr lang="en-US"/>
          </a:p>
        </p:txBody>
      </p:sp>
    </p:spTree>
    <p:extLst>
      <p:ext uri="{BB962C8B-B14F-4D97-AF65-F5344CB8AC3E}">
        <p14:creationId xmlns:p14="http://schemas.microsoft.com/office/powerpoint/2010/main" val="2004008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DA4061-63A4-4390-94EF-DDB4BA7776EB}" type="slidenum">
              <a:rPr lang="en-GB" altLang="en-US" smtClean="0"/>
              <a:pPr>
                <a:defRPr/>
              </a:pPr>
              <a:t>3</a:t>
            </a:fld>
            <a:endParaRPr lang="en-GB" altLang="en-US"/>
          </a:p>
        </p:txBody>
      </p:sp>
    </p:spTree>
    <p:extLst>
      <p:ext uri="{BB962C8B-B14F-4D97-AF65-F5344CB8AC3E}">
        <p14:creationId xmlns:p14="http://schemas.microsoft.com/office/powerpoint/2010/main" val="2629993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fr-FR" dirty="0"/>
              <a:t>ACTIVE ROLE OF RESEARCHERS AND </a:t>
            </a:r>
            <a:r>
              <a:rPr lang="fr-FR" dirty="0" err="1"/>
              <a:t>CSOs</a:t>
            </a:r>
            <a:endParaRPr lang="fr-FR" dirty="0"/>
          </a:p>
          <a:p>
            <a:pPr marL="171450" indent="-171450">
              <a:buFont typeface="Arial" charset="0"/>
              <a:buChar char="•"/>
            </a:pPr>
            <a:r>
              <a:rPr lang="fr-FR" dirty="0"/>
              <a:t>2</a:t>
            </a:r>
            <a:r>
              <a:rPr lang="fr-FR" baseline="30000" dirty="0"/>
              <a:t>nd</a:t>
            </a:r>
            <a:r>
              <a:rPr lang="fr-FR" dirty="0"/>
              <a:t> symposium:</a:t>
            </a:r>
            <a:r>
              <a:rPr lang="fr-FR" baseline="0" dirty="0"/>
              <a:t> end of the consultation: </a:t>
            </a:r>
            <a:r>
              <a:rPr lang="fr-FR" baseline="0" dirty="0" err="1"/>
              <a:t>moving</a:t>
            </a:r>
            <a:r>
              <a:rPr lang="fr-FR" baseline="0" dirty="0"/>
              <a:t> </a:t>
            </a:r>
            <a:r>
              <a:rPr lang="fr-FR" baseline="0" dirty="0" err="1"/>
              <a:t>from</a:t>
            </a:r>
            <a:r>
              <a:rPr lang="fr-FR" baseline="0" dirty="0"/>
              <a:t> dialogue to actions</a:t>
            </a:r>
            <a:endParaRPr lang="fr-FR" dirty="0"/>
          </a:p>
          <a:p>
            <a:pPr marL="171450" indent="-171450">
              <a:buFont typeface="Arial" charset="0"/>
              <a:buChar char="•"/>
            </a:pPr>
            <a:r>
              <a:rPr lang="fr-FR" dirty="0"/>
              <a:t>--------</a:t>
            </a:r>
          </a:p>
          <a:p>
            <a:pPr marL="171450" indent="-171450">
              <a:buFont typeface="Arial" charset="0"/>
              <a:buChar char="•"/>
            </a:pPr>
            <a:r>
              <a:rPr lang="fr-FR" dirty="0"/>
              <a:t>1st</a:t>
            </a:r>
            <a:r>
              <a:rPr lang="fr-FR" baseline="0" dirty="0"/>
              <a:t> </a:t>
            </a:r>
            <a:r>
              <a:rPr lang="fr-FR" baseline="0" dirty="0" err="1"/>
              <a:t>seminar</a:t>
            </a:r>
            <a:r>
              <a:rPr lang="fr-FR" baseline="0" dirty="0"/>
              <a:t> </a:t>
            </a:r>
            <a:r>
              <a:rPr lang="fr-FR" baseline="0" dirty="0" err="1"/>
              <a:t>showed</a:t>
            </a:r>
            <a:r>
              <a:rPr lang="fr-FR" baseline="0" dirty="0"/>
              <a:t> the power of </a:t>
            </a:r>
            <a:r>
              <a:rPr lang="fr-FR" baseline="0" dirty="0" err="1"/>
              <a:t>ae</a:t>
            </a:r>
            <a:r>
              <a:rPr lang="fr-FR" baseline="0" dirty="0"/>
              <a:t> for Food SECURITY</a:t>
            </a:r>
          </a:p>
          <a:p>
            <a:pPr marL="171450" indent="-171450">
              <a:buFont typeface="Arial" charset="0"/>
              <a:buChar char="•"/>
            </a:pPr>
            <a:r>
              <a:rPr lang="fr-FR" baseline="0" dirty="0" err="1"/>
              <a:t>Led</a:t>
            </a:r>
            <a:r>
              <a:rPr lang="fr-FR" baseline="0" dirty="0"/>
              <a:t> to </a:t>
            </a:r>
            <a:r>
              <a:rPr lang="fr-FR" baseline="0" dirty="0" err="1"/>
              <a:t>regional</a:t>
            </a:r>
            <a:r>
              <a:rPr lang="fr-FR" baseline="0" dirty="0"/>
              <a:t> meetings to </a:t>
            </a:r>
            <a:r>
              <a:rPr lang="fr-FR" baseline="0" dirty="0" err="1"/>
              <a:t>hear</a:t>
            </a:r>
            <a:r>
              <a:rPr lang="fr-FR" baseline="0" dirty="0"/>
              <a:t> the </a:t>
            </a:r>
            <a:r>
              <a:rPr lang="fr-FR" baseline="0" dirty="0" err="1"/>
              <a:t>regional</a:t>
            </a:r>
            <a:r>
              <a:rPr lang="fr-FR" baseline="0" dirty="0"/>
              <a:t> </a:t>
            </a:r>
            <a:r>
              <a:rPr lang="fr-FR" baseline="0" dirty="0" err="1"/>
              <a:t>understanding</a:t>
            </a:r>
            <a:r>
              <a:rPr lang="fr-FR" baseline="0" dirty="0"/>
              <a:t> of the concept and </a:t>
            </a:r>
            <a:r>
              <a:rPr lang="fr-FR" baseline="0" dirty="0" err="1"/>
              <a:t>needs</a:t>
            </a:r>
            <a:r>
              <a:rPr lang="fr-FR" baseline="0" dirty="0"/>
              <a:t>: </a:t>
            </a:r>
            <a:r>
              <a:rPr lang="fr-FR" b="1" baseline="0" dirty="0"/>
              <a:t>consultative and </a:t>
            </a:r>
            <a:r>
              <a:rPr lang="fr-FR" b="1" baseline="0" dirty="0" err="1"/>
              <a:t>participatory</a:t>
            </a:r>
            <a:r>
              <a:rPr lang="fr-FR" b="1" baseline="0" dirty="0"/>
              <a:t> </a:t>
            </a:r>
            <a:r>
              <a:rPr lang="fr-FR" b="1" baseline="0" dirty="0" err="1"/>
              <a:t>process</a:t>
            </a:r>
            <a:r>
              <a:rPr lang="fr-FR" b="1" baseline="0" dirty="0"/>
              <a:t>, </a:t>
            </a:r>
            <a:r>
              <a:rPr lang="fr-FR" b="1" baseline="0" dirty="0" err="1"/>
              <a:t>understand</a:t>
            </a:r>
            <a:r>
              <a:rPr lang="fr-FR" b="1" baseline="0" dirty="0"/>
              <a:t> </a:t>
            </a:r>
            <a:r>
              <a:rPr lang="fr-FR" b="1" baseline="0" dirty="0" err="1"/>
              <a:t>cso</a:t>
            </a:r>
            <a:r>
              <a:rPr lang="fr-FR" b="1" baseline="0" dirty="0"/>
              <a:t> and </a:t>
            </a:r>
            <a:r>
              <a:rPr lang="fr-FR" b="1" baseline="0" dirty="0" err="1"/>
              <a:t>ff</a:t>
            </a:r>
            <a:endParaRPr lang="fr-FR" b="1" dirty="0"/>
          </a:p>
          <a:p>
            <a:pPr marL="171450" indent="-171450">
              <a:buFont typeface="Arial" charset="0"/>
              <a:buChar char="•"/>
            </a:pPr>
            <a:r>
              <a:rPr lang="fr-FR" dirty="0"/>
              <a:t>SDG call for a </a:t>
            </a:r>
            <a:r>
              <a:rPr lang="fr-FR" dirty="0" err="1"/>
              <a:t>different</a:t>
            </a:r>
            <a:r>
              <a:rPr lang="fr-FR" dirty="0"/>
              <a:t> </a:t>
            </a:r>
            <a:r>
              <a:rPr lang="fr-FR" dirty="0" err="1"/>
              <a:t>thinking</a:t>
            </a:r>
            <a:r>
              <a:rPr lang="fr-FR" dirty="0"/>
              <a:t>: AE and </a:t>
            </a:r>
            <a:r>
              <a:rPr lang="fr-FR" dirty="0" err="1"/>
              <a:t>we</a:t>
            </a:r>
            <a:r>
              <a:rPr lang="fr-FR" dirty="0"/>
              <a:t> </a:t>
            </a:r>
            <a:r>
              <a:rPr lang="fr-FR" dirty="0" err="1"/>
              <a:t>will</a:t>
            </a:r>
            <a:r>
              <a:rPr lang="fr-FR" dirty="0"/>
              <a:t> </a:t>
            </a:r>
            <a:r>
              <a:rPr lang="fr-FR" dirty="0" err="1"/>
              <a:t>see</a:t>
            </a:r>
            <a:r>
              <a:rPr lang="fr-FR" dirty="0"/>
              <a:t> </a:t>
            </a:r>
            <a:r>
              <a:rPr lang="fr-FR" dirty="0" err="1"/>
              <a:t>that</a:t>
            </a:r>
            <a:r>
              <a:rPr lang="fr-FR" dirty="0"/>
              <a:t> </a:t>
            </a:r>
            <a:r>
              <a:rPr lang="fr-FR" dirty="0" err="1"/>
              <a:t>with</a:t>
            </a:r>
            <a:r>
              <a:rPr lang="fr-FR" dirty="0"/>
              <a:t> the </a:t>
            </a:r>
            <a:r>
              <a:rPr lang="fr-FR" dirty="0" err="1"/>
              <a:t>epistemiology</a:t>
            </a:r>
            <a:r>
              <a:rPr lang="fr-FR" dirty="0"/>
              <a:t> of</a:t>
            </a:r>
            <a:r>
              <a:rPr lang="fr-FR" baseline="0" dirty="0"/>
              <a:t> </a:t>
            </a:r>
            <a:r>
              <a:rPr lang="fr-FR" baseline="0" dirty="0" err="1"/>
              <a:t>research</a:t>
            </a:r>
            <a:endParaRPr lang="fr-FR" baseline="0" dirty="0"/>
          </a:p>
          <a:p>
            <a:pPr marL="171450" indent="-171450">
              <a:buFont typeface="Arial" charset="0"/>
              <a:buChar char="•"/>
            </a:pPr>
            <a:r>
              <a:rPr lang="fr-FR" baseline="0" dirty="0"/>
              <a:t>Transformative </a:t>
            </a:r>
            <a:r>
              <a:rPr lang="fr-FR" baseline="0" dirty="0" err="1"/>
              <a:t>role</a:t>
            </a:r>
            <a:r>
              <a:rPr lang="fr-FR" baseline="0" dirty="0"/>
              <a:t> of </a:t>
            </a:r>
            <a:r>
              <a:rPr lang="fr-FR" baseline="0" dirty="0" err="1"/>
              <a:t>agroecology</a:t>
            </a:r>
            <a:endParaRPr lang="fr-FR" baseline="0" dirty="0"/>
          </a:p>
          <a:p>
            <a:pPr marL="171450" indent="-171450">
              <a:buFont typeface="Arial" charset="0"/>
              <a:buChar char="•"/>
            </a:pPr>
            <a:r>
              <a:rPr lang="fr-FR" baseline="0" dirty="0" err="1"/>
              <a:t>Role</a:t>
            </a:r>
            <a:r>
              <a:rPr lang="fr-FR" baseline="0" dirty="0"/>
              <a:t> of CSO and </a:t>
            </a:r>
            <a:r>
              <a:rPr lang="fr-FR" baseline="0" dirty="0" err="1"/>
              <a:t>researcher</a:t>
            </a:r>
            <a:r>
              <a:rPr lang="fr-FR" baseline="0" dirty="0"/>
              <a:t>: open </a:t>
            </a:r>
            <a:r>
              <a:rPr lang="fr-FR" baseline="0" dirty="0" err="1"/>
              <a:t>letters</a:t>
            </a:r>
            <a:r>
              <a:rPr lang="fr-FR" baseline="0" dirty="0"/>
              <a:t> </a:t>
            </a:r>
            <a:r>
              <a:rPr lang="fr-FR" baseline="0" dirty="0" err="1"/>
              <a:t>from</a:t>
            </a:r>
            <a:r>
              <a:rPr lang="fr-FR" baseline="0" dirty="0"/>
              <a:t> </a:t>
            </a:r>
            <a:r>
              <a:rPr lang="fr-FR" baseline="0" dirty="0" err="1"/>
              <a:t>researchers</a:t>
            </a:r>
            <a:r>
              <a:rPr lang="fr-FR" baseline="0" dirty="0"/>
              <a:t>, active participation of SOCLA</a:t>
            </a:r>
          </a:p>
          <a:p>
            <a:pPr marL="171450" indent="-171450">
              <a:buFont typeface="Arial" charset="0"/>
              <a:buChar char="•"/>
            </a:pPr>
            <a:r>
              <a:rPr lang="fr-FR" baseline="0" dirty="0"/>
              <a:t>The </a:t>
            </a:r>
            <a:r>
              <a:rPr lang="fr-FR" baseline="0" dirty="0" err="1"/>
              <a:t>seminars</a:t>
            </a:r>
            <a:r>
              <a:rPr lang="fr-FR" baseline="0" dirty="0"/>
              <a:t> </a:t>
            </a:r>
            <a:r>
              <a:rPr lang="fr-FR" baseline="0" dirty="0" err="1"/>
              <a:t>showed</a:t>
            </a:r>
            <a:r>
              <a:rPr lang="fr-FR" baseline="0" dirty="0"/>
              <a:t> </a:t>
            </a:r>
            <a:r>
              <a:rPr lang="fr-FR" baseline="0" dirty="0" err="1"/>
              <a:t>that</a:t>
            </a:r>
            <a:r>
              <a:rPr lang="fr-FR" baseline="0" dirty="0"/>
              <a:t> </a:t>
            </a:r>
            <a:r>
              <a:rPr lang="fr-FR" baseline="0" dirty="0" err="1"/>
              <a:t>agroecology</a:t>
            </a:r>
            <a:r>
              <a:rPr lang="fr-FR" baseline="0" dirty="0"/>
              <a:t> </a:t>
            </a:r>
            <a:r>
              <a:rPr lang="fr-FR" baseline="0" dirty="0" err="1"/>
              <a:t>is</a:t>
            </a:r>
            <a:r>
              <a:rPr lang="fr-FR" baseline="0" dirty="0"/>
              <a:t> </a:t>
            </a:r>
            <a:r>
              <a:rPr lang="fr-FR" baseline="0" dirty="0" err="1"/>
              <a:t>strongly</a:t>
            </a:r>
            <a:r>
              <a:rPr lang="fr-FR" baseline="0" dirty="0"/>
              <a:t> </a:t>
            </a:r>
            <a:r>
              <a:rPr lang="fr-FR" baseline="0" dirty="0" err="1"/>
              <a:t>supported</a:t>
            </a:r>
            <a:r>
              <a:rPr lang="fr-FR" baseline="0" dirty="0"/>
              <a:t> by </a:t>
            </a:r>
            <a:r>
              <a:rPr lang="fr-FR" baseline="0" dirty="0" err="1"/>
              <a:t>stakholders</a:t>
            </a:r>
            <a:r>
              <a:rPr lang="fr-FR" baseline="0" dirty="0"/>
              <a:t> (CSO and Academia </a:t>
            </a:r>
            <a:r>
              <a:rPr lang="fr-FR" baseline="0" dirty="0" err="1"/>
              <a:t>cf</a:t>
            </a:r>
            <a:r>
              <a:rPr lang="fr-FR" baseline="0" dirty="0"/>
              <a:t> open </a:t>
            </a:r>
            <a:r>
              <a:rPr lang="fr-FR" baseline="0" dirty="0" err="1"/>
              <a:t>letter</a:t>
            </a:r>
            <a:r>
              <a:rPr lang="fr-FR" baseline="0" dirty="0"/>
              <a:t>) as an </a:t>
            </a:r>
            <a:r>
              <a:rPr lang="fr-FR" baseline="0" dirty="0" err="1"/>
              <a:t>holistic</a:t>
            </a:r>
            <a:r>
              <a:rPr lang="fr-FR" baseline="0" dirty="0"/>
              <a:t> </a:t>
            </a:r>
            <a:r>
              <a:rPr lang="fr-FR" baseline="0" dirty="0" err="1"/>
              <a:t>approach</a:t>
            </a:r>
            <a:r>
              <a:rPr lang="fr-FR" baseline="0" dirty="0"/>
              <a:t> to </a:t>
            </a:r>
            <a:r>
              <a:rPr lang="fr-FR" baseline="0" dirty="0" err="1"/>
              <a:t>transforming</a:t>
            </a:r>
            <a:r>
              <a:rPr lang="fr-FR" baseline="0" dirty="0"/>
              <a:t> </a:t>
            </a:r>
            <a:r>
              <a:rPr lang="fr-FR" baseline="0" dirty="0" err="1"/>
              <a:t>food</a:t>
            </a:r>
            <a:r>
              <a:rPr lang="fr-FR" baseline="0" dirty="0"/>
              <a:t> </a:t>
            </a:r>
            <a:r>
              <a:rPr lang="fr-FR" baseline="0" dirty="0" err="1"/>
              <a:t>systems</a:t>
            </a:r>
            <a:r>
              <a:rPr lang="fr-FR" baseline="0" dirty="0"/>
              <a:t>.</a:t>
            </a:r>
          </a:p>
          <a:p>
            <a:pPr marL="171450" indent="-171450">
              <a:buFont typeface="Arial" charset="0"/>
              <a:buChar char="•"/>
            </a:pPr>
            <a:r>
              <a:rPr lang="fr-FR" baseline="0" dirty="0"/>
              <a:t>It </a:t>
            </a:r>
            <a:r>
              <a:rPr lang="fr-FR" baseline="0" dirty="0" err="1"/>
              <a:t>was</a:t>
            </a:r>
            <a:r>
              <a:rPr lang="fr-FR" baseline="0" dirty="0"/>
              <a:t> </a:t>
            </a:r>
            <a:r>
              <a:rPr lang="fr-FR" baseline="0" dirty="0" err="1"/>
              <a:t>recalled</a:t>
            </a:r>
            <a:r>
              <a:rPr lang="fr-FR" baseline="0" dirty="0"/>
              <a:t> </a:t>
            </a:r>
            <a:r>
              <a:rPr lang="fr-FR" baseline="0" dirty="0" err="1"/>
              <a:t>that</a:t>
            </a:r>
            <a:r>
              <a:rPr lang="fr-FR" baseline="0" dirty="0"/>
              <a:t> </a:t>
            </a:r>
            <a:r>
              <a:rPr lang="fr-FR" baseline="0" dirty="0" err="1"/>
              <a:t>agroecology</a:t>
            </a:r>
            <a:r>
              <a:rPr lang="fr-FR" baseline="0" dirty="0"/>
              <a:t> </a:t>
            </a:r>
            <a:r>
              <a:rPr lang="fr-FR" baseline="0" dirty="0" err="1"/>
              <a:t>goes</a:t>
            </a:r>
            <a:r>
              <a:rPr lang="fr-FR" baseline="0" dirty="0"/>
              <a:t> </a:t>
            </a:r>
            <a:r>
              <a:rPr lang="fr-FR" baseline="0" dirty="0" err="1"/>
              <a:t>beyond</a:t>
            </a:r>
            <a:r>
              <a:rPr lang="fr-FR" baseline="0" dirty="0"/>
              <a:t> </a:t>
            </a:r>
            <a:r>
              <a:rPr lang="fr-FR" baseline="0" dirty="0" err="1"/>
              <a:t>technical</a:t>
            </a:r>
            <a:r>
              <a:rPr lang="fr-FR" baseline="0" dirty="0"/>
              <a:t> solutions and innovations </a:t>
            </a:r>
            <a:r>
              <a:rPr lang="fr-FR" baseline="0" dirty="0" err="1"/>
              <a:t>based</a:t>
            </a:r>
            <a:r>
              <a:rPr lang="fr-FR" baseline="0" dirty="0"/>
              <a:t> on </a:t>
            </a:r>
            <a:r>
              <a:rPr lang="fr-FR" baseline="0" dirty="0" err="1"/>
              <a:t>incremental</a:t>
            </a:r>
            <a:r>
              <a:rPr lang="fr-FR" baseline="0" dirty="0"/>
              <a:t> changes and </a:t>
            </a:r>
            <a:r>
              <a:rPr lang="fr-FR" baseline="0" dirty="0" err="1"/>
              <a:t>can</a:t>
            </a:r>
            <a:r>
              <a:rPr lang="fr-FR" baseline="0" dirty="0"/>
              <a:t> drive </a:t>
            </a:r>
            <a:r>
              <a:rPr lang="fr-FR" baseline="0" dirty="0" err="1"/>
              <a:t>genuine</a:t>
            </a:r>
            <a:r>
              <a:rPr lang="fr-FR" baseline="0" dirty="0"/>
              <a:t> transformative change in fa </a:t>
            </a:r>
            <a:r>
              <a:rPr lang="fr-FR" baseline="0" dirty="0" err="1"/>
              <a:t>systems</a:t>
            </a:r>
            <a:r>
              <a:rPr lang="fr-FR" baseline="0" dirty="0"/>
              <a:t> by </a:t>
            </a:r>
            <a:r>
              <a:rPr lang="fr-FR" baseline="0" dirty="0" err="1"/>
              <a:t>moving</a:t>
            </a:r>
            <a:r>
              <a:rPr lang="fr-FR" baseline="0" dirty="0"/>
              <a:t> </a:t>
            </a:r>
            <a:r>
              <a:rPr lang="fr-FR" baseline="0" dirty="0" err="1"/>
              <a:t>towards</a:t>
            </a:r>
            <a:r>
              <a:rPr lang="fr-FR" baseline="0" dirty="0"/>
              <a:t> socio-</a:t>
            </a:r>
            <a:r>
              <a:rPr lang="fr-FR" baseline="0" dirty="0" err="1"/>
              <a:t>ecological</a:t>
            </a:r>
            <a:r>
              <a:rPr lang="fr-FR" baseline="0" dirty="0"/>
              <a:t> </a:t>
            </a:r>
            <a:r>
              <a:rPr lang="fr-FR" baseline="0" dirty="0" err="1"/>
              <a:t>systems</a:t>
            </a:r>
            <a:r>
              <a:rPr lang="fr-FR" baseline="0" dirty="0"/>
              <a:t> </a:t>
            </a:r>
            <a:r>
              <a:rPr lang="fr-FR" baseline="0" dirty="0" err="1"/>
              <a:t>that</a:t>
            </a:r>
            <a:r>
              <a:rPr lang="fr-FR" baseline="0" dirty="0"/>
              <a:t> place people (</a:t>
            </a:r>
            <a:r>
              <a:rPr lang="fr-FR" baseline="0" dirty="0" err="1"/>
              <a:t>farmers</a:t>
            </a:r>
            <a:r>
              <a:rPr lang="fr-FR" baseline="0" dirty="0"/>
              <a:t> and </a:t>
            </a:r>
            <a:r>
              <a:rPr lang="fr-FR" baseline="0" dirty="0" err="1"/>
              <a:t>consumers</a:t>
            </a:r>
            <a:r>
              <a:rPr lang="fr-FR" baseline="0" dirty="0"/>
              <a:t>) at the center of </a:t>
            </a:r>
            <a:r>
              <a:rPr lang="fr-FR" baseline="0" dirty="0" err="1"/>
              <a:t>food</a:t>
            </a:r>
            <a:r>
              <a:rPr lang="fr-FR" baseline="0" dirty="0"/>
              <a:t> </a:t>
            </a:r>
            <a:r>
              <a:rPr lang="fr-FR" baseline="0" dirty="0" err="1"/>
              <a:t>systems</a:t>
            </a:r>
            <a:r>
              <a:rPr lang="fr-FR" baseline="0" dirty="0"/>
              <a:t>. Agroecology </a:t>
            </a:r>
            <a:r>
              <a:rPr lang="fr-FR" baseline="0" dirty="0" err="1"/>
              <a:t>takes</a:t>
            </a:r>
            <a:r>
              <a:rPr lang="fr-FR" baseline="0" dirty="0"/>
              <a:t> a system </a:t>
            </a:r>
            <a:r>
              <a:rPr lang="fr-FR" baseline="0" dirty="0" err="1"/>
              <a:t>approach</a:t>
            </a:r>
            <a:r>
              <a:rPr lang="fr-FR" baseline="0" dirty="0"/>
              <a:t> to </a:t>
            </a:r>
            <a:r>
              <a:rPr lang="fr-FR" baseline="0" dirty="0" err="1"/>
              <a:t>tackle</a:t>
            </a:r>
            <a:r>
              <a:rPr lang="fr-FR" baseline="0" dirty="0"/>
              <a:t> of </a:t>
            </a:r>
            <a:r>
              <a:rPr lang="fr-FR" baseline="0" dirty="0" err="1"/>
              <a:t>root</a:t>
            </a:r>
            <a:r>
              <a:rPr lang="fr-FR" baseline="0" dirty="0"/>
              <a:t> causes of </a:t>
            </a:r>
            <a:r>
              <a:rPr lang="fr-FR" baseline="0" dirty="0" err="1"/>
              <a:t>poverty</a:t>
            </a:r>
            <a:r>
              <a:rPr lang="fr-FR" baseline="0" dirty="0"/>
              <a:t> and </a:t>
            </a:r>
            <a:r>
              <a:rPr lang="fr-FR" baseline="0" dirty="0" err="1"/>
              <a:t>unsustainable</a:t>
            </a:r>
            <a:r>
              <a:rPr lang="fr-FR" baseline="0" dirty="0"/>
              <a:t> practices </a:t>
            </a:r>
            <a:r>
              <a:rPr lang="fr-FR" baseline="0" dirty="0" err="1"/>
              <a:t>which</a:t>
            </a:r>
            <a:r>
              <a:rPr lang="fr-FR" baseline="0" dirty="0"/>
              <a:t> </a:t>
            </a:r>
            <a:r>
              <a:rPr lang="fr-FR" baseline="0" dirty="0" err="1"/>
              <a:t>often</a:t>
            </a:r>
            <a:r>
              <a:rPr lang="fr-FR" baseline="0" dirty="0"/>
              <a:t> lies </a:t>
            </a:r>
            <a:r>
              <a:rPr lang="fr-FR" baseline="0" dirty="0" err="1"/>
              <a:t>outside</a:t>
            </a:r>
            <a:r>
              <a:rPr lang="fr-FR" baseline="0" dirty="0"/>
              <a:t> </a:t>
            </a:r>
            <a:r>
              <a:rPr lang="fr-FR" baseline="0" dirty="0" err="1"/>
              <a:t>farms</a:t>
            </a:r>
            <a:r>
              <a:rPr lang="fr-FR" baseline="0" dirty="0"/>
              <a:t>.</a:t>
            </a:r>
          </a:p>
          <a:p>
            <a:pPr marL="171450" indent="-171450">
              <a:buFont typeface="Arial" charset="0"/>
              <a:buChar char="•"/>
            </a:pPr>
            <a:r>
              <a:rPr lang="fr-FR" baseline="0" dirty="0" err="1"/>
              <a:t>Presrvation</a:t>
            </a:r>
            <a:r>
              <a:rPr lang="fr-FR" baseline="0" dirty="0"/>
              <a:t> of </a:t>
            </a:r>
            <a:r>
              <a:rPr lang="fr-FR" baseline="0" dirty="0" err="1"/>
              <a:t>natural</a:t>
            </a:r>
            <a:r>
              <a:rPr lang="fr-FR" baseline="0" dirty="0"/>
              <a:t> </a:t>
            </a:r>
            <a:r>
              <a:rPr lang="fr-FR" baseline="0" dirty="0" err="1"/>
              <a:t>resource</a:t>
            </a:r>
            <a:r>
              <a:rPr lang="fr-FR" baseline="0" dirty="0"/>
              <a:t> base, </a:t>
            </a:r>
            <a:r>
              <a:rPr lang="fr-FR" baseline="0" dirty="0" err="1"/>
              <a:t>access</a:t>
            </a:r>
            <a:r>
              <a:rPr lang="fr-FR" baseline="0" dirty="0"/>
              <a:t> to </a:t>
            </a:r>
            <a:r>
              <a:rPr lang="fr-FR" baseline="0" dirty="0" err="1"/>
              <a:t>natural</a:t>
            </a:r>
            <a:r>
              <a:rPr lang="fr-FR" baseline="0" dirty="0"/>
              <a:t> </a:t>
            </a:r>
            <a:r>
              <a:rPr lang="fr-FR" baseline="0" dirty="0" err="1"/>
              <a:t>resources</a:t>
            </a:r>
            <a:r>
              <a:rPr lang="fr-FR" baseline="0" dirty="0"/>
              <a:t> (land, water, </a:t>
            </a:r>
            <a:r>
              <a:rPr lang="fr-FR" baseline="0" dirty="0" err="1"/>
              <a:t>fisheries</a:t>
            </a:r>
            <a:r>
              <a:rPr lang="fr-FR" baseline="0" dirty="0"/>
              <a:t>, </a:t>
            </a:r>
            <a:r>
              <a:rPr lang="fr-FR" baseline="0" dirty="0" err="1"/>
              <a:t>forests</a:t>
            </a:r>
            <a:r>
              <a:rPr lang="fr-FR" baseline="0" dirty="0"/>
              <a:t> and </a:t>
            </a:r>
            <a:r>
              <a:rPr lang="fr-FR" baseline="0" dirty="0" err="1"/>
              <a:t>genetic</a:t>
            </a:r>
            <a:r>
              <a:rPr lang="fr-FR" baseline="0" dirty="0"/>
              <a:t> </a:t>
            </a:r>
            <a:r>
              <a:rPr lang="fr-FR" baseline="0" dirty="0" err="1"/>
              <a:t>resources</a:t>
            </a:r>
            <a:r>
              <a:rPr lang="fr-FR" baseline="0" dirty="0"/>
              <a:t>), balance of power </a:t>
            </a:r>
            <a:r>
              <a:rPr lang="fr-FR" baseline="0" dirty="0" err="1"/>
              <a:t>throughout</a:t>
            </a:r>
            <a:r>
              <a:rPr lang="fr-FR" baseline="0" dirty="0"/>
              <a:t> the </a:t>
            </a:r>
            <a:r>
              <a:rPr lang="fr-FR" baseline="0" dirty="0" err="1"/>
              <a:t>food</a:t>
            </a:r>
            <a:r>
              <a:rPr lang="fr-FR" baseline="0" dirty="0"/>
              <a:t> system, </a:t>
            </a:r>
            <a:r>
              <a:rPr lang="fr-FR" baseline="0" dirty="0" err="1"/>
              <a:t>resilience</a:t>
            </a:r>
            <a:r>
              <a:rPr lang="fr-FR" baseline="0" dirty="0"/>
              <a:t> of </a:t>
            </a:r>
            <a:r>
              <a:rPr lang="fr-FR" baseline="0" dirty="0" err="1"/>
              <a:t>farm</a:t>
            </a:r>
            <a:r>
              <a:rPr lang="fr-FR" baseline="0" dirty="0"/>
              <a:t> </a:t>
            </a:r>
            <a:r>
              <a:rPr lang="fr-FR" baseline="0" dirty="0" err="1"/>
              <a:t>regarding</a:t>
            </a:r>
            <a:r>
              <a:rPr lang="fr-FR" baseline="0" dirty="0"/>
              <a:t> CC, </a:t>
            </a:r>
            <a:r>
              <a:rPr lang="fr-FR" baseline="0" dirty="0" err="1"/>
              <a:t>capacity</a:t>
            </a:r>
            <a:r>
              <a:rPr lang="fr-FR" baseline="0" dirty="0"/>
              <a:t> </a:t>
            </a:r>
            <a:r>
              <a:rPr lang="fr-FR" baseline="0" dirty="0" err="1"/>
              <a:t>builiding</a:t>
            </a:r>
            <a:r>
              <a:rPr lang="fr-FR" baseline="0" dirty="0"/>
              <a:t> and </a:t>
            </a:r>
            <a:r>
              <a:rPr lang="fr-FR" baseline="0" dirty="0" err="1"/>
              <a:t>knowledge</a:t>
            </a:r>
            <a:r>
              <a:rPr lang="fr-FR" baseline="0" dirty="0"/>
              <a:t> </a:t>
            </a:r>
            <a:r>
              <a:rPr lang="fr-FR" baseline="0" dirty="0" err="1"/>
              <a:t>systems</a:t>
            </a:r>
            <a:r>
              <a:rPr lang="fr-FR" baseline="0" dirty="0"/>
              <a:t>, </a:t>
            </a:r>
            <a:r>
              <a:rPr lang="fr-FR" baseline="0" dirty="0" err="1"/>
              <a:t>gender</a:t>
            </a:r>
            <a:r>
              <a:rPr lang="fr-FR" baseline="0" dirty="0"/>
              <a:t> </a:t>
            </a:r>
            <a:r>
              <a:rPr lang="fr-FR" baseline="0" dirty="0" err="1"/>
              <a:t>equity</a:t>
            </a:r>
            <a:r>
              <a:rPr lang="fr-FR" baseline="0" dirty="0"/>
              <a:t>, </a:t>
            </a:r>
            <a:r>
              <a:rPr lang="fr-FR" baseline="0" dirty="0" err="1"/>
              <a:t>producing</a:t>
            </a:r>
            <a:r>
              <a:rPr lang="fr-FR" baseline="0" dirty="0"/>
              <a:t> more </a:t>
            </a:r>
            <a:r>
              <a:rPr lang="fr-FR" baseline="0" dirty="0" err="1"/>
              <a:t>where</a:t>
            </a:r>
            <a:r>
              <a:rPr lang="fr-FR" baseline="0" dirty="0"/>
              <a:t> </a:t>
            </a:r>
            <a:r>
              <a:rPr lang="fr-FR" baseline="0" dirty="0" err="1"/>
              <a:t>it</a:t>
            </a:r>
            <a:r>
              <a:rPr lang="fr-FR" baseline="0" dirty="0"/>
              <a:t> </a:t>
            </a:r>
            <a:r>
              <a:rPr lang="fr-FR" baseline="0" dirty="0" err="1"/>
              <a:t>is</a:t>
            </a:r>
            <a:r>
              <a:rPr lang="fr-FR" baseline="0" dirty="0"/>
              <a:t> </a:t>
            </a:r>
            <a:r>
              <a:rPr lang="fr-FR" baseline="0" dirty="0" err="1"/>
              <a:t>needed</a:t>
            </a:r>
            <a:r>
              <a:rPr lang="fr-FR" baseline="0" dirty="0"/>
              <a:t>, nutrition and </a:t>
            </a:r>
            <a:r>
              <a:rPr lang="fr-FR" baseline="0" dirty="0" err="1"/>
              <a:t>health</a:t>
            </a:r>
            <a:r>
              <a:rPr lang="fr-FR" baseline="0" dirty="0"/>
              <a:t>, </a:t>
            </a:r>
            <a:r>
              <a:rPr lang="fr-FR" baseline="0" dirty="0" err="1"/>
              <a:t>income</a:t>
            </a:r>
            <a:r>
              <a:rPr lang="fr-FR" baseline="0" dirty="0"/>
              <a:t> </a:t>
            </a:r>
            <a:r>
              <a:rPr lang="fr-FR" baseline="0" dirty="0" err="1"/>
              <a:t>earning</a:t>
            </a:r>
            <a:r>
              <a:rPr lang="fr-FR" baseline="0" dirty="0"/>
              <a:t> </a:t>
            </a:r>
            <a:r>
              <a:rPr lang="fr-FR" baseline="0" dirty="0" err="1"/>
              <a:t>opportunities</a:t>
            </a:r>
            <a:r>
              <a:rPr lang="fr-FR" baseline="0" dirty="0"/>
              <a:t> in rural areas, </a:t>
            </a:r>
            <a:r>
              <a:rPr lang="fr-FR" baseline="0" dirty="0" err="1"/>
              <a:t>particularly</a:t>
            </a:r>
            <a:r>
              <a:rPr lang="fr-FR" baseline="0" dirty="0"/>
              <a:t> for </a:t>
            </a:r>
            <a:r>
              <a:rPr lang="fr-FR" baseline="0" dirty="0" err="1"/>
              <a:t>young</a:t>
            </a:r>
            <a:r>
              <a:rPr lang="fr-FR" baseline="0" dirty="0"/>
              <a:t> people, territorial </a:t>
            </a:r>
            <a:r>
              <a:rPr lang="fr-FR" baseline="0" dirty="0" err="1"/>
              <a:t>approaches</a:t>
            </a:r>
            <a:r>
              <a:rPr lang="fr-FR" baseline="0" dirty="0"/>
              <a:t> for </a:t>
            </a:r>
            <a:r>
              <a:rPr lang="fr-FR" baseline="0" dirty="0" err="1"/>
              <a:t>sustainable</a:t>
            </a:r>
            <a:r>
              <a:rPr lang="fr-FR" baseline="0" dirty="0"/>
              <a:t> </a:t>
            </a:r>
            <a:r>
              <a:rPr lang="fr-FR" baseline="0" dirty="0" err="1"/>
              <a:t>food</a:t>
            </a:r>
            <a:r>
              <a:rPr lang="fr-FR" baseline="0" dirty="0"/>
              <a:t> </a:t>
            </a:r>
            <a:r>
              <a:rPr lang="fr-FR" baseline="0" dirty="0" err="1"/>
              <a:t>systems</a:t>
            </a:r>
            <a:endParaRPr lang="fr-FR" baseline="0" dirty="0"/>
          </a:p>
          <a:p>
            <a:pPr marL="171450" indent="-171450">
              <a:buFont typeface="Arial" charset="0"/>
              <a:buChar char="•"/>
            </a:pPr>
            <a:r>
              <a:rPr lang="fr-FR" baseline="0" dirty="0" err="1"/>
              <a:t>Insisting</a:t>
            </a:r>
            <a:r>
              <a:rPr lang="fr-FR" baseline="0" dirty="0"/>
              <a:t> on the system </a:t>
            </a:r>
            <a:r>
              <a:rPr lang="fr-FR" baseline="0" dirty="0" err="1"/>
              <a:t>approach</a:t>
            </a:r>
            <a:r>
              <a:rPr lang="fr-FR" baseline="0" dirty="0"/>
              <a:t>, </a:t>
            </a:r>
            <a:r>
              <a:rPr lang="fr-FR" baseline="0" dirty="0" err="1"/>
              <a:t>agroecology</a:t>
            </a:r>
            <a:r>
              <a:rPr lang="fr-FR" baseline="0" dirty="0"/>
              <a:t> </a:t>
            </a:r>
            <a:r>
              <a:rPr lang="fr-FR" baseline="0" dirty="0" err="1"/>
              <a:t>is</a:t>
            </a:r>
            <a:r>
              <a:rPr lang="fr-FR" baseline="0" dirty="0"/>
              <a:t> more </a:t>
            </a:r>
            <a:r>
              <a:rPr lang="fr-FR" baseline="0" dirty="0" err="1"/>
              <a:t>than</a:t>
            </a:r>
            <a:r>
              <a:rPr lang="fr-FR" baseline="0" dirty="0"/>
              <a:t> a set of practices, but an </a:t>
            </a:r>
            <a:r>
              <a:rPr lang="fr-FR" baseline="0" dirty="0" err="1"/>
              <a:t>opportunity</a:t>
            </a:r>
            <a:r>
              <a:rPr lang="fr-FR" baseline="0" dirty="0"/>
              <a:t> to </a:t>
            </a:r>
            <a:r>
              <a:rPr lang="fr-FR" baseline="0" dirty="0" err="1"/>
              <a:t>rethink</a:t>
            </a:r>
            <a:r>
              <a:rPr lang="fr-FR" baseline="0" dirty="0"/>
              <a:t> </a:t>
            </a:r>
            <a:r>
              <a:rPr lang="fr-FR" baseline="0" dirty="0" err="1"/>
              <a:t>our</a:t>
            </a:r>
            <a:r>
              <a:rPr lang="fr-FR" baseline="0" dirty="0"/>
              <a:t> system</a:t>
            </a:r>
          </a:p>
          <a:p>
            <a:pPr marL="171450" indent="-171450">
              <a:buFont typeface="Arial" charset="0"/>
              <a:buChar char="•"/>
            </a:pPr>
            <a:r>
              <a:rPr lang="fr-FR" baseline="0" dirty="0" err="1"/>
              <a:t>Very</a:t>
            </a:r>
            <a:r>
              <a:rPr lang="fr-FR" baseline="0" dirty="0"/>
              <a:t> </a:t>
            </a:r>
            <a:r>
              <a:rPr lang="fr-FR" baseline="0" dirty="0" err="1"/>
              <a:t>wealthy</a:t>
            </a:r>
            <a:r>
              <a:rPr lang="fr-FR" baseline="0" dirty="0"/>
              <a:t> </a:t>
            </a:r>
            <a:r>
              <a:rPr lang="fr-FR" baseline="0" dirty="0" err="1"/>
              <a:t>conceptual</a:t>
            </a:r>
            <a:r>
              <a:rPr lang="fr-FR" baseline="0" dirty="0"/>
              <a:t> </a:t>
            </a:r>
            <a:r>
              <a:rPr lang="fr-FR" baseline="0" dirty="0" err="1"/>
              <a:t>thinking</a:t>
            </a:r>
            <a:endParaRPr lang="fr-FR" dirty="0"/>
          </a:p>
          <a:p>
            <a:endParaRPr lang="en-US" dirty="0"/>
          </a:p>
        </p:txBody>
      </p:sp>
      <p:sp>
        <p:nvSpPr>
          <p:cNvPr id="4" name="Slide Number Placeholder 3"/>
          <p:cNvSpPr>
            <a:spLocks noGrp="1"/>
          </p:cNvSpPr>
          <p:nvPr>
            <p:ph type="sldNum" sz="quarter" idx="10"/>
          </p:nvPr>
        </p:nvSpPr>
        <p:spPr/>
        <p:txBody>
          <a:bodyPr/>
          <a:lstStyle/>
          <a:p>
            <a:fld id="{E4E9FAF3-F860-4334-B83D-8C1FE2E9AF81}" type="slidenum">
              <a:rPr lang="en-US" smtClean="0"/>
              <a:pPr/>
              <a:t>4</a:t>
            </a:fld>
            <a:endParaRPr lang="en-US"/>
          </a:p>
        </p:txBody>
      </p:sp>
    </p:spTree>
    <p:extLst>
      <p:ext uri="{BB962C8B-B14F-4D97-AF65-F5344CB8AC3E}">
        <p14:creationId xmlns:p14="http://schemas.microsoft.com/office/powerpoint/2010/main" val="1012255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Given the diversity of production systems and environments</a:t>
            </a:r>
          </a:p>
          <a:p>
            <a:pPr marL="228600" indent="-228600">
              <a:buAutoNum type="arabicPeriod"/>
            </a:pPr>
            <a:r>
              <a:rPr lang="en-US" dirty="0"/>
              <a:t>Given the fact that things have changed over time and yield is not the only indicator of productivity anymore. What were considered “externalities” in the 90s are now dimensions of performance to assess</a:t>
            </a:r>
          </a:p>
          <a:p>
            <a:endParaRPr lang="en-US" dirty="0"/>
          </a:p>
        </p:txBody>
      </p:sp>
      <p:sp>
        <p:nvSpPr>
          <p:cNvPr id="4" name="Slide Number Placeholder 3"/>
          <p:cNvSpPr>
            <a:spLocks noGrp="1"/>
          </p:cNvSpPr>
          <p:nvPr>
            <p:ph type="sldNum" sz="quarter" idx="10"/>
          </p:nvPr>
        </p:nvSpPr>
        <p:spPr/>
        <p:txBody>
          <a:bodyPr/>
          <a:lstStyle/>
          <a:p>
            <a:fld id="{E4E9FAF3-F860-4334-B83D-8C1FE2E9AF81}" type="slidenum">
              <a:rPr lang="en-US" smtClean="0"/>
              <a:pPr/>
              <a:t>5</a:t>
            </a:fld>
            <a:endParaRPr lang="en-US"/>
          </a:p>
        </p:txBody>
      </p:sp>
    </p:spTree>
    <p:extLst>
      <p:ext uri="{BB962C8B-B14F-4D97-AF65-F5344CB8AC3E}">
        <p14:creationId xmlns:p14="http://schemas.microsoft.com/office/powerpoint/2010/main" val="1966491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objectives </a:t>
            </a:r>
          </a:p>
          <a:p>
            <a:endParaRPr lang="en-US" dirty="0"/>
          </a:p>
        </p:txBody>
      </p:sp>
      <p:sp>
        <p:nvSpPr>
          <p:cNvPr id="4" name="Slide Number Placeholder 3"/>
          <p:cNvSpPr>
            <a:spLocks noGrp="1"/>
          </p:cNvSpPr>
          <p:nvPr>
            <p:ph type="sldNum" sz="quarter" idx="10"/>
          </p:nvPr>
        </p:nvSpPr>
        <p:spPr/>
        <p:txBody>
          <a:bodyPr/>
          <a:lstStyle/>
          <a:p>
            <a:fld id="{E4E9FAF3-F860-4334-B83D-8C1FE2E9AF81}" type="slidenum">
              <a:rPr lang="en-US" smtClean="0"/>
              <a:pPr/>
              <a:t>6</a:t>
            </a:fld>
            <a:endParaRPr lang="en-US"/>
          </a:p>
        </p:txBody>
      </p:sp>
    </p:spTree>
    <p:extLst>
      <p:ext uri="{BB962C8B-B14F-4D97-AF65-F5344CB8AC3E}">
        <p14:creationId xmlns:p14="http://schemas.microsoft.com/office/powerpoint/2010/main" val="1652180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E9FAF3-F860-4334-B83D-8C1FE2E9AF81}" type="slidenum">
              <a:rPr lang="en-US" smtClean="0"/>
              <a:pPr/>
              <a:t>7</a:t>
            </a:fld>
            <a:endParaRPr lang="en-US"/>
          </a:p>
        </p:txBody>
      </p:sp>
    </p:spTree>
    <p:extLst>
      <p:ext uri="{BB962C8B-B14F-4D97-AF65-F5344CB8AC3E}">
        <p14:creationId xmlns:p14="http://schemas.microsoft.com/office/powerpoint/2010/main" val="4252283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dirty="0">
                <a:latin typeface="+mn-lt"/>
              </a:rPr>
              <a:t>FAO proposed 10 Elements to support countries to scale-up </a:t>
            </a:r>
            <a:r>
              <a:rPr lang="en-NZ" sz="1200" dirty="0" err="1">
                <a:latin typeface="+mn-lt"/>
              </a:rPr>
              <a:t>agroecology</a:t>
            </a:r>
            <a:r>
              <a:rPr lang="en-NZ" sz="1200" dirty="0">
                <a:latin typeface="+mn-lt"/>
              </a:rPr>
              <a:t>. They help to define FAO’s work on </a:t>
            </a:r>
            <a:r>
              <a:rPr lang="en-NZ" sz="1200" dirty="0" err="1">
                <a:latin typeface="+mn-lt"/>
              </a:rPr>
              <a:t>agroecology</a:t>
            </a:r>
            <a:r>
              <a:rPr lang="en-NZ" sz="1200" dirty="0">
                <a:latin typeface="+mn-lt"/>
              </a:rPr>
              <a:t> in an inclusive way, without privileging one definition, stakeholder group, or region.</a:t>
            </a:r>
          </a:p>
          <a:p>
            <a:r>
              <a:rPr lang="en-NZ" sz="1200" dirty="0">
                <a:latin typeface="+mn-lt"/>
              </a:rPr>
              <a:t>Some are characteristics of </a:t>
            </a:r>
            <a:r>
              <a:rPr lang="en-NZ" sz="1200" dirty="0" err="1">
                <a:latin typeface="+mn-lt"/>
              </a:rPr>
              <a:t>agroecological</a:t>
            </a:r>
            <a:r>
              <a:rPr lang="en-NZ" sz="1200" dirty="0">
                <a:latin typeface="+mn-lt"/>
              </a:rPr>
              <a:t> systems (synergies, recycling, co-creation and sharing of knowledge), some are emerging properties (efficiency, resilience).</a:t>
            </a:r>
          </a:p>
          <a:p>
            <a:r>
              <a:rPr lang="en-NZ" sz="1200" dirty="0">
                <a:latin typeface="+mn-lt"/>
              </a:rPr>
              <a:t>The 10 Elements point to different entry points for the work of FAO and partners to strengthen </a:t>
            </a:r>
            <a:r>
              <a:rPr lang="en-NZ" sz="1200" dirty="0" err="1">
                <a:latin typeface="+mn-lt"/>
              </a:rPr>
              <a:t>agroecology</a:t>
            </a:r>
            <a:r>
              <a:rPr lang="en-NZ" sz="1200" dirty="0">
                <a:latin typeface="+mn-lt"/>
              </a:rPr>
              <a:t>.</a:t>
            </a:r>
          </a:p>
          <a:p>
            <a:r>
              <a:rPr lang="en-NZ" sz="1200" b="1" dirty="0">
                <a:solidFill>
                  <a:schemeClr val="tx1"/>
                </a:solidFill>
                <a:latin typeface="+mn-lt"/>
                <a:ea typeface="MS PGothic" panose="020B0600070205080204" pitchFamily="34" charset="-128"/>
              </a:rPr>
              <a:t>The </a:t>
            </a:r>
            <a:r>
              <a:rPr lang="en-US" sz="1200" b="1" dirty="0">
                <a:solidFill>
                  <a:schemeClr val="tx1"/>
                </a:solidFill>
                <a:latin typeface="+mn-lt"/>
                <a:ea typeface="MS PGothic" panose="020B0600070205080204" pitchFamily="34" charset="-128"/>
              </a:rPr>
              <a:t>26th Session of COAG (October 2018):</a:t>
            </a:r>
          </a:p>
          <a:p>
            <a:pPr marL="134541" lvl="1">
              <a:lnSpc>
                <a:spcPct val="150000"/>
              </a:lnSpc>
              <a:spcBef>
                <a:spcPct val="15000"/>
              </a:spcBef>
              <a:buClr>
                <a:schemeClr val="tx1"/>
              </a:buClr>
              <a:buFont typeface="Wingdings" charset="2"/>
              <a:buChar char="v"/>
              <a:defRPr/>
            </a:pPr>
            <a:r>
              <a:rPr lang="en-US" sz="1200" b="1" dirty="0">
                <a:solidFill>
                  <a:schemeClr val="tx1"/>
                </a:solidFill>
                <a:latin typeface="+mn-lt"/>
                <a:ea typeface="MS PGothic" panose="020B0600070205080204" pitchFamily="34" charset="-128"/>
              </a:rPr>
              <a:t> </a:t>
            </a:r>
            <a:r>
              <a:rPr lang="en-US" sz="1200" b="0" dirty="0">
                <a:solidFill>
                  <a:schemeClr val="tx1"/>
                </a:solidFill>
                <a:latin typeface="+mn-lt"/>
                <a:ea typeface="MS PGothic" panose="020B0600070205080204" pitchFamily="34" charset="-128"/>
              </a:rPr>
              <a:t>Welcomed the Scaling Up Agroecology Initiative and requested FAO to develop an action plan with partners </a:t>
            </a:r>
          </a:p>
          <a:p>
            <a:pPr marL="134541" lvl="1">
              <a:lnSpc>
                <a:spcPct val="150000"/>
              </a:lnSpc>
              <a:spcBef>
                <a:spcPct val="15000"/>
              </a:spcBef>
              <a:buClr>
                <a:schemeClr val="tx1"/>
              </a:buClr>
              <a:buFont typeface="Wingdings" charset="2"/>
              <a:buChar char="v"/>
              <a:defRPr/>
            </a:pPr>
            <a:r>
              <a:rPr lang="en-US" sz="1200" b="0" dirty="0">
                <a:solidFill>
                  <a:schemeClr val="tx1"/>
                </a:solidFill>
                <a:latin typeface="+mn-lt"/>
                <a:ea typeface="MS PGothic" panose="020B0600070205080204" pitchFamily="34" charset="-128"/>
              </a:rPr>
              <a:t> Supported the 10 elements on </a:t>
            </a:r>
            <a:r>
              <a:rPr lang="en-US" sz="1200" b="0" dirty="0" err="1">
                <a:solidFill>
                  <a:schemeClr val="tx1"/>
                </a:solidFill>
                <a:latin typeface="+mn-lt"/>
                <a:ea typeface="MS PGothic" panose="020B0600070205080204" pitchFamily="34" charset="-128"/>
              </a:rPr>
              <a:t>agroecology</a:t>
            </a:r>
            <a:endParaRPr lang="en-US" sz="1200" b="0" dirty="0">
              <a:solidFill>
                <a:schemeClr val="tx1"/>
              </a:solidFill>
              <a:latin typeface="+mn-lt"/>
              <a:ea typeface="MS PGothic" panose="020B0600070205080204" pitchFamily="34" charset="-128"/>
            </a:endParaRPr>
          </a:p>
          <a:p>
            <a:pPr marL="134541" lvl="1">
              <a:lnSpc>
                <a:spcPct val="150000"/>
              </a:lnSpc>
              <a:spcBef>
                <a:spcPct val="15000"/>
              </a:spcBef>
              <a:buClr>
                <a:schemeClr val="tx1"/>
              </a:buClr>
              <a:buFont typeface="Wingdings" charset="2"/>
              <a:buChar char="v"/>
              <a:defRPr/>
            </a:pPr>
            <a:r>
              <a:rPr lang="en-US" sz="1200" b="0" dirty="0">
                <a:solidFill>
                  <a:schemeClr val="tx1"/>
                </a:solidFill>
                <a:latin typeface="+mn-lt"/>
                <a:ea typeface="MS PGothic" panose="020B0600070205080204" pitchFamily="34" charset="-128"/>
              </a:rPr>
              <a:t> Requested FAO to continue applying </a:t>
            </a:r>
            <a:r>
              <a:rPr lang="en-US" sz="1200" b="0" dirty="0" err="1">
                <a:solidFill>
                  <a:schemeClr val="tx1"/>
                </a:solidFill>
                <a:latin typeface="+mn-lt"/>
                <a:ea typeface="MS PGothic" panose="020B0600070205080204" pitchFamily="34" charset="-128"/>
              </a:rPr>
              <a:t>agroecology</a:t>
            </a:r>
            <a:r>
              <a:rPr lang="en-US" sz="1200" b="0" dirty="0">
                <a:solidFill>
                  <a:schemeClr val="tx1"/>
                </a:solidFill>
                <a:latin typeface="+mn-lt"/>
                <a:ea typeface="MS PGothic" panose="020B0600070205080204" pitchFamily="34" charset="-128"/>
              </a:rPr>
              <a:t> as one of the approaches to implement the five principles of SFA to support the SDGs </a:t>
            </a:r>
          </a:p>
          <a:p>
            <a:endParaRPr lang="en-NZ" sz="1200" b="0" dirty="0">
              <a:latin typeface="+mn-lt"/>
            </a:endParaRPr>
          </a:p>
          <a:p>
            <a:endParaRPr lang="fr-FR" sz="1200" dirty="0">
              <a:latin typeface="+mn-lt"/>
            </a:endParaRPr>
          </a:p>
          <a:p>
            <a:endParaRPr lang="en-US" dirty="0"/>
          </a:p>
        </p:txBody>
      </p:sp>
      <p:sp>
        <p:nvSpPr>
          <p:cNvPr id="4" name="Slide Number Placeholder 3"/>
          <p:cNvSpPr>
            <a:spLocks noGrp="1"/>
          </p:cNvSpPr>
          <p:nvPr>
            <p:ph type="sldNum" sz="quarter" idx="10"/>
          </p:nvPr>
        </p:nvSpPr>
        <p:spPr/>
        <p:txBody>
          <a:bodyPr/>
          <a:lstStyle/>
          <a:p>
            <a:fld id="{E4E9FAF3-F860-4334-B83D-8C1FE2E9AF81}" type="slidenum">
              <a:rPr lang="en-US" smtClean="0"/>
              <a:pPr/>
              <a:t>9</a:t>
            </a:fld>
            <a:endParaRPr lang="en-US"/>
          </a:p>
        </p:txBody>
      </p:sp>
    </p:spTree>
    <p:extLst>
      <p:ext uri="{BB962C8B-B14F-4D97-AF65-F5344CB8AC3E}">
        <p14:creationId xmlns:p14="http://schemas.microsoft.com/office/powerpoint/2010/main" val="3293583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E9FAF3-F860-4334-B83D-8C1FE2E9AF81}" type="slidenum">
              <a:rPr lang="en-US" smtClean="0"/>
              <a:pPr/>
              <a:t>13</a:t>
            </a:fld>
            <a:endParaRPr lang="en-US"/>
          </a:p>
        </p:txBody>
      </p:sp>
    </p:spTree>
    <p:extLst>
      <p:ext uri="{BB962C8B-B14F-4D97-AF65-F5344CB8AC3E}">
        <p14:creationId xmlns:p14="http://schemas.microsoft.com/office/powerpoint/2010/main" val="1865038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How do to the different systems perform on these dimensions? Now and along time (monitoring progress while transitioning)</a:t>
            </a:r>
          </a:p>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 limited set of indicators which is the result of a long consultation process and many reviews of existing lists of indicators.</a:t>
            </a:r>
          </a:p>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proposed methods here are based on questionnaire on farm (including with women and a quick tour/walk)</a:t>
            </a:r>
          </a:p>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But possible to collect more in one dimension with advanced indicators (see next slide) </a:t>
            </a:r>
          </a:p>
          <a:p>
            <a:pPr marL="0" marR="0" lvl="0" indent="0" algn="just" defTabSz="914400" rtl="0" eaLnBrk="1" fontAlgn="auto" latinLnBrk="0" hangingPunct="1">
              <a:lnSpc>
                <a:spcPct val="100000"/>
              </a:lnSpc>
              <a:spcBef>
                <a:spcPts val="0"/>
              </a:spcBef>
              <a:spcAft>
                <a:spcPts val="1000"/>
              </a:spcAft>
              <a:buClrTx/>
              <a:buSzTx/>
              <a:buFontTx/>
              <a:buNone/>
              <a:tabLst/>
              <a:defRPr/>
            </a:pPr>
            <a:endParaRPr lang="en-US" b="0" dirty="0"/>
          </a:p>
          <a:p>
            <a:endParaRPr lang="en-US" dirty="0"/>
          </a:p>
        </p:txBody>
      </p:sp>
      <p:sp>
        <p:nvSpPr>
          <p:cNvPr id="4" name="Slide Number Placeholder 3"/>
          <p:cNvSpPr>
            <a:spLocks noGrp="1"/>
          </p:cNvSpPr>
          <p:nvPr>
            <p:ph type="sldNum" sz="quarter" idx="10"/>
          </p:nvPr>
        </p:nvSpPr>
        <p:spPr/>
        <p:txBody>
          <a:bodyPr/>
          <a:lstStyle/>
          <a:p>
            <a:fld id="{E4E9FAF3-F860-4334-B83D-8C1FE2E9AF81}" type="slidenum">
              <a:rPr lang="en-US" smtClean="0"/>
              <a:pPr/>
              <a:t>14</a:t>
            </a:fld>
            <a:endParaRPr lang="en-US"/>
          </a:p>
        </p:txBody>
      </p:sp>
    </p:spTree>
    <p:extLst>
      <p:ext uri="{BB962C8B-B14F-4D97-AF65-F5344CB8AC3E}">
        <p14:creationId xmlns:p14="http://schemas.microsoft.com/office/powerpoint/2010/main" val="21786110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FCF361F-C87D-0944-82F1-51668D4AFD40}"/>
              </a:ext>
            </a:extLst>
          </p:cNvPr>
          <p:cNvSpPr/>
          <p:nvPr userDrawn="1"/>
        </p:nvSpPr>
        <p:spPr>
          <a:xfrm>
            <a:off x="0" y="0"/>
            <a:ext cx="7315201" cy="1679940"/>
          </a:xfrm>
          <a:prstGeom prst="rect">
            <a:avLst/>
          </a:prstGeom>
          <a:solidFill>
            <a:srgbClr val="64775D"/>
          </a:solidFill>
          <a:ln>
            <a:solidFill>
              <a:srgbClr val="6778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914400" y="2161223"/>
            <a:ext cx="5486400" cy="993457"/>
          </a:xfrm>
        </p:spPr>
        <p:txBody>
          <a:bodyPr/>
          <a:lstStyle>
            <a:lvl1pPr marL="0" indent="0" algn="ctr">
              <a:buNone/>
              <a:defRPr sz="1440"/>
            </a:lvl1pPr>
            <a:lvl2pPr marL="274320" indent="0" algn="ctr">
              <a:buNone/>
              <a:defRPr sz="1200"/>
            </a:lvl2pPr>
            <a:lvl3pPr marL="548640" indent="0" algn="ctr">
              <a:buNone/>
              <a:defRPr sz="1080"/>
            </a:lvl3pPr>
            <a:lvl4pPr marL="822960" indent="0" algn="ctr">
              <a:buNone/>
              <a:defRPr sz="960"/>
            </a:lvl4pPr>
            <a:lvl5pPr marL="1097280" indent="0" algn="ctr">
              <a:buNone/>
              <a:defRPr sz="960"/>
            </a:lvl5pPr>
            <a:lvl6pPr marL="1371600" indent="0" algn="ctr">
              <a:buNone/>
              <a:defRPr sz="960"/>
            </a:lvl6pPr>
            <a:lvl7pPr marL="1645920" indent="0" algn="ctr">
              <a:buNone/>
              <a:defRPr sz="960"/>
            </a:lvl7pPr>
            <a:lvl8pPr marL="1920240" indent="0" algn="ctr">
              <a:buNone/>
              <a:defRPr sz="960"/>
            </a:lvl8pPr>
            <a:lvl9pPr marL="2194560" indent="0" algn="ctr">
              <a:buNone/>
              <a:defRPr sz="9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D2E7E8-D9B0-4A3B-BCD4-7EBD6B63CEDA}" type="datetimeFigureOut">
              <a:rPr lang="en-US" smtClean="0"/>
              <a:pPr/>
              <a:t>6/30/21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1C80C-119B-4DF9-86DA-459B6DB4B005}" type="slidenum">
              <a:rPr lang="en-US" smtClean="0"/>
              <a:pPr/>
              <a:t>‹#›</a:t>
            </a:fld>
            <a:endParaRPr lang="en-US"/>
          </a:p>
        </p:txBody>
      </p:sp>
      <p:pic>
        <p:nvPicPr>
          <p:cNvPr id="7" name="Picture 6">
            <a:extLst>
              <a:ext uri="{FF2B5EF4-FFF2-40B4-BE49-F238E27FC236}">
                <a16:creationId xmlns:a16="http://schemas.microsoft.com/office/drawing/2014/main" id="{722F2769-A2F5-764E-BCA4-B17AC58D29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 r="-537" b="-537"/>
          <a:stretch/>
        </p:blipFill>
        <p:spPr>
          <a:xfrm>
            <a:off x="-1" y="1686231"/>
            <a:ext cx="7354529" cy="2441625"/>
          </a:xfrm>
          <a:prstGeom prst="rect">
            <a:avLst/>
          </a:prstGeom>
        </p:spPr>
      </p:pic>
      <p:pic>
        <p:nvPicPr>
          <p:cNvPr id="11" name="Picture 10">
            <a:extLst>
              <a:ext uri="{FF2B5EF4-FFF2-40B4-BE49-F238E27FC236}">
                <a16:creationId xmlns:a16="http://schemas.microsoft.com/office/drawing/2014/main" id="{01721C6B-0288-A141-AF71-C3B1959442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9549" y="49912"/>
            <a:ext cx="2048657" cy="607374"/>
          </a:xfrm>
          <a:prstGeom prst="rect">
            <a:avLst/>
          </a:prstGeom>
        </p:spPr>
      </p:pic>
    </p:spTree>
    <p:extLst>
      <p:ext uri="{BB962C8B-B14F-4D97-AF65-F5344CB8AC3E}">
        <p14:creationId xmlns:p14="http://schemas.microsoft.com/office/powerpoint/2010/main" val="810279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2"/>
            <a:ext cx="7315200" cy="592727"/>
          </a:xfrm>
          <a:prstGeom prst="rect">
            <a:avLst/>
          </a:prstGeom>
          <a:solidFill>
            <a:srgbClr val="4F9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0"/>
          </a:p>
        </p:txBody>
      </p:sp>
      <p:sp>
        <p:nvSpPr>
          <p:cNvPr id="2" name="Title 1"/>
          <p:cNvSpPr>
            <a:spLocks noGrp="1"/>
          </p:cNvSpPr>
          <p:nvPr>
            <p:ph type="title" hasCustomPrompt="1"/>
          </p:nvPr>
        </p:nvSpPr>
        <p:spPr>
          <a:xfrm>
            <a:off x="156757" y="5"/>
            <a:ext cx="7158446" cy="695597"/>
          </a:xfrm>
        </p:spPr>
        <p:txBody>
          <a:bodyPr/>
          <a:lstStyle>
            <a:lvl1pPr>
              <a:defRPr>
                <a:solidFill>
                  <a:schemeClr val="bg1"/>
                </a:solidFill>
              </a:defRPr>
            </a:lvl1pPr>
          </a:lstStyle>
          <a:p>
            <a:r>
              <a:rPr lang="en-US" dirty="0"/>
              <a:t>Title</a:t>
            </a:r>
          </a:p>
        </p:txBody>
      </p:sp>
      <p:sp>
        <p:nvSpPr>
          <p:cNvPr id="3" name="Content Placeholder 2"/>
          <p:cNvSpPr>
            <a:spLocks noGrp="1"/>
          </p:cNvSpPr>
          <p:nvPr>
            <p:ph idx="1"/>
          </p:nvPr>
        </p:nvSpPr>
        <p:spPr>
          <a:xfrm>
            <a:off x="156753" y="1301114"/>
            <a:ext cx="6309360" cy="2610803"/>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23364" y="-1161914"/>
            <a:ext cx="4537359" cy="4114800"/>
          </a:xfrm>
          <a:prstGeom prst="rect">
            <a:avLst/>
          </a:prstGeom>
        </p:spPr>
      </p:pic>
      <p:sp>
        <p:nvSpPr>
          <p:cNvPr id="10" name="Text Placeholder 2"/>
          <p:cNvSpPr>
            <a:spLocks noGrp="1"/>
          </p:cNvSpPr>
          <p:nvPr>
            <p:ph type="body" idx="13"/>
          </p:nvPr>
        </p:nvSpPr>
        <p:spPr>
          <a:xfrm>
            <a:off x="156753" y="695600"/>
            <a:ext cx="6309360" cy="900112"/>
          </a:xfrm>
        </p:spPr>
        <p:txBody>
          <a:bodyPr/>
          <a:lstStyle>
            <a:lvl1pPr marL="0" indent="0">
              <a:buNone/>
              <a:defRPr sz="1080" i="1">
                <a:solidFill>
                  <a:schemeClr val="accent1"/>
                </a:solidFill>
                <a:latin typeface="+mj-lt"/>
              </a:defRPr>
            </a:lvl1pPr>
            <a:lvl2pPr marL="205735" indent="0">
              <a:buNone/>
              <a:defRPr sz="900">
                <a:solidFill>
                  <a:schemeClr val="tx1">
                    <a:tint val="75000"/>
                  </a:schemeClr>
                </a:solidFill>
              </a:defRPr>
            </a:lvl2pPr>
            <a:lvl3pPr marL="411470" indent="0">
              <a:buNone/>
              <a:defRPr sz="810">
                <a:solidFill>
                  <a:schemeClr val="tx1">
                    <a:tint val="75000"/>
                  </a:schemeClr>
                </a:solidFill>
              </a:defRPr>
            </a:lvl3pPr>
            <a:lvl4pPr marL="617205" indent="0">
              <a:buNone/>
              <a:defRPr sz="720">
                <a:solidFill>
                  <a:schemeClr val="tx1">
                    <a:tint val="75000"/>
                  </a:schemeClr>
                </a:solidFill>
              </a:defRPr>
            </a:lvl4pPr>
            <a:lvl5pPr marL="822940" indent="0">
              <a:buNone/>
              <a:defRPr sz="720">
                <a:solidFill>
                  <a:schemeClr val="tx1">
                    <a:tint val="75000"/>
                  </a:schemeClr>
                </a:solidFill>
              </a:defRPr>
            </a:lvl5pPr>
            <a:lvl6pPr marL="1028674" indent="0">
              <a:buNone/>
              <a:defRPr sz="720">
                <a:solidFill>
                  <a:schemeClr val="tx1">
                    <a:tint val="75000"/>
                  </a:schemeClr>
                </a:solidFill>
              </a:defRPr>
            </a:lvl6pPr>
            <a:lvl7pPr marL="1234409" indent="0">
              <a:buNone/>
              <a:defRPr sz="720">
                <a:solidFill>
                  <a:schemeClr val="tx1">
                    <a:tint val="75000"/>
                  </a:schemeClr>
                </a:solidFill>
              </a:defRPr>
            </a:lvl7pPr>
            <a:lvl8pPr marL="1440144" indent="0">
              <a:buNone/>
              <a:defRPr sz="720">
                <a:solidFill>
                  <a:schemeClr val="tx1">
                    <a:tint val="75000"/>
                  </a:schemeClr>
                </a:solidFill>
              </a:defRPr>
            </a:lvl8pPr>
            <a:lvl9pPr marL="1645879" indent="0">
              <a:buNone/>
              <a:defRPr sz="72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22516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p:cNvSpPr/>
          <p:nvPr userDrawn="1"/>
        </p:nvSpPr>
        <p:spPr>
          <a:xfrm>
            <a:off x="0" y="2"/>
            <a:ext cx="7315200" cy="592727"/>
          </a:xfrm>
          <a:prstGeom prst="rect">
            <a:avLst/>
          </a:prstGeom>
          <a:solidFill>
            <a:srgbClr val="4F9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23364" y="-1161914"/>
            <a:ext cx="4537359" cy="4114800"/>
          </a:xfrm>
          <a:prstGeom prst="rect">
            <a:avLst/>
          </a:prstGeom>
        </p:spPr>
      </p:pic>
      <p:sp>
        <p:nvSpPr>
          <p:cNvPr id="12" name="Title 1"/>
          <p:cNvSpPr>
            <a:spLocks noGrp="1"/>
          </p:cNvSpPr>
          <p:nvPr>
            <p:ph type="title" hasCustomPrompt="1"/>
          </p:nvPr>
        </p:nvSpPr>
        <p:spPr>
          <a:xfrm>
            <a:off x="156757" y="5"/>
            <a:ext cx="7158446" cy="695597"/>
          </a:xfrm>
        </p:spPr>
        <p:txBody>
          <a:bodyPr/>
          <a:lstStyle>
            <a:lvl1pPr>
              <a:defRPr>
                <a:solidFill>
                  <a:schemeClr val="bg1"/>
                </a:solidFill>
              </a:defRPr>
            </a:lvl1pPr>
          </a:lstStyle>
          <a:p>
            <a:r>
              <a:rPr lang="en-US" dirty="0"/>
              <a:t>Title</a:t>
            </a:r>
          </a:p>
        </p:txBody>
      </p:sp>
      <p:sp>
        <p:nvSpPr>
          <p:cNvPr id="5" name="Title 1">
            <a:extLst>
              <a:ext uri="{FF2B5EF4-FFF2-40B4-BE49-F238E27FC236}">
                <a16:creationId xmlns:a16="http://schemas.microsoft.com/office/drawing/2014/main" id="{08A3D78F-1F9E-F54F-9D2E-BECC3AA905BC}"/>
              </a:ext>
            </a:extLst>
          </p:cNvPr>
          <p:cNvSpPr txBox="1">
            <a:spLocks/>
          </p:cNvSpPr>
          <p:nvPr userDrawn="1"/>
        </p:nvSpPr>
        <p:spPr>
          <a:xfrm>
            <a:off x="499110" y="1025847"/>
            <a:ext cx="6309360" cy="1711642"/>
          </a:xfrm>
          <a:prstGeom prst="rect">
            <a:avLst/>
          </a:prstGeom>
        </p:spPr>
        <p:txBody>
          <a:bodyPr vert="horz" lIns="41148" tIns="20574" rIns="41148" bIns="20574" rtlCol="0" anchor="b">
            <a:normAutofit/>
          </a:bodyPr>
          <a:lstStyle>
            <a:lvl1pPr algn="l" defTabSz="914377" rtl="0" eaLnBrk="1" latinLnBrk="0" hangingPunct="1">
              <a:lnSpc>
                <a:spcPct val="90000"/>
              </a:lnSpc>
              <a:spcBef>
                <a:spcPct val="0"/>
              </a:spcBef>
              <a:buNone/>
              <a:defRPr sz="6000" kern="1200">
                <a:solidFill>
                  <a:schemeClr val="accent1">
                    <a:lumMod val="75000"/>
                  </a:schemeClr>
                </a:solidFill>
                <a:latin typeface="+mj-lt"/>
                <a:ea typeface="+mj-ea"/>
                <a:cs typeface="+mj-cs"/>
              </a:defRPr>
            </a:lvl1pPr>
          </a:lstStyle>
          <a:p>
            <a:r>
              <a:rPr lang="en-US" sz="2700"/>
              <a:t>Click to edit Master title style</a:t>
            </a:r>
            <a:endParaRPr lang="en-US" sz="2700" dirty="0"/>
          </a:p>
        </p:txBody>
      </p:sp>
      <p:sp>
        <p:nvSpPr>
          <p:cNvPr id="6" name="Text Placeholder 2">
            <a:extLst>
              <a:ext uri="{FF2B5EF4-FFF2-40B4-BE49-F238E27FC236}">
                <a16:creationId xmlns:a16="http://schemas.microsoft.com/office/drawing/2014/main" id="{87AE7A5D-F733-174A-AB50-D2D92DF2DF50}"/>
              </a:ext>
            </a:extLst>
          </p:cNvPr>
          <p:cNvSpPr>
            <a:spLocks noGrp="1"/>
          </p:cNvSpPr>
          <p:nvPr>
            <p:ph type="body" idx="1"/>
          </p:nvPr>
        </p:nvSpPr>
        <p:spPr>
          <a:xfrm>
            <a:off x="499110" y="2753682"/>
            <a:ext cx="6309360" cy="900112"/>
          </a:xfrm>
        </p:spPr>
        <p:txBody>
          <a:bodyPr/>
          <a:lstStyle>
            <a:lvl1pPr marL="0" indent="0">
              <a:buNone/>
              <a:defRPr sz="1080">
                <a:solidFill>
                  <a:schemeClr val="tx1">
                    <a:tint val="75000"/>
                  </a:schemeClr>
                </a:solidFill>
              </a:defRPr>
            </a:lvl1pPr>
            <a:lvl2pPr marL="205735" indent="0">
              <a:buNone/>
              <a:defRPr sz="900">
                <a:solidFill>
                  <a:schemeClr val="tx1">
                    <a:tint val="75000"/>
                  </a:schemeClr>
                </a:solidFill>
              </a:defRPr>
            </a:lvl2pPr>
            <a:lvl3pPr marL="411470" indent="0">
              <a:buNone/>
              <a:defRPr sz="810">
                <a:solidFill>
                  <a:schemeClr val="tx1">
                    <a:tint val="75000"/>
                  </a:schemeClr>
                </a:solidFill>
              </a:defRPr>
            </a:lvl3pPr>
            <a:lvl4pPr marL="617205" indent="0">
              <a:buNone/>
              <a:defRPr sz="720">
                <a:solidFill>
                  <a:schemeClr val="tx1">
                    <a:tint val="75000"/>
                  </a:schemeClr>
                </a:solidFill>
              </a:defRPr>
            </a:lvl4pPr>
            <a:lvl5pPr marL="822940" indent="0">
              <a:buNone/>
              <a:defRPr sz="720">
                <a:solidFill>
                  <a:schemeClr val="tx1">
                    <a:tint val="75000"/>
                  </a:schemeClr>
                </a:solidFill>
              </a:defRPr>
            </a:lvl5pPr>
            <a:lvl6pPr marL="1028674" indent="0">
              <a:buNone/>
              <a:defRPr sz="720">
                <a:solidFill>
                  <a:schemeClr val="tx1">
                    <a:tint val="75000"/>
                  </a:schemeClr>
                </a:solidFill>
              </a:defRPr>
            </a:lvl6pPr>
            <a:lvl7pPr marL="1234409" indent="0">
              <a:buNone/>
              <a:defRPr sz="720">
                <a:solidFill>
                  <a:schemeClr val="tx1">
                    <a:tint val="75000"/>
                  </a:schemeClr>
                </a:solidFill>
              </a:defRPr>
            </a:lvl7pPr>
            <a:lvl8pPr marL="1440144" indent="0">
              <a:buNone/>
              <a:defRPr sz="720">
                <a:solidFill>
                  <a:schemeClr val="tx1">
                    <a:tint val="75000"/>
                  </a:schemeClr>
                </a:solidFill>
              </a:defRPr>
            </a:lvl8pPr>
            <a:lvl9pPr marL="1645879" indent="0">
              <a:buNone/>
              <a:defRPr sz="72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88699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Rectangle 6"/>
          <p:cNvSpPr/>
          <p:nvPr userDrawn="1"/>
        </p:nvSpPr>
        <p:spPr>
          <a:xfrm>
            <a:off x="0" y="2"/>
            <a:ext cx="7315200" cy="592727"/>
          </a:xfrm>
          <a:prstGeom prst="rect">
            <a:avLst/>
          </a:prstGeom>
          <a:solidFill>
            <a:srgbClr val="4F9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23364" y="-1161914"/>
            <a:ext cx="4537359" cy="4114800"/>
          </a:xfrm>
          <a:prstGeom prst="rect">
            <a:avLst/>
          </a:prstGeom>
        </p:spPr>
      </p:pic>
      <p:sp>
        <p:nvSpPr>
          <p:cNvPr id="12" name="Title 1"/>
          <p:cNvSpPr>
            <a:spLocks noGrp="1"/>
          </p:cNvSpPr>
          <p:nvPr>
            <p:ph type="title" hasCustomPrompt="1"/>
          </p:nvPr>
        </p:nvSpPr>
        <p:spPr>
          <a:xfrm>
            <a:off x="156757" y="5"/>
            <a:ext cx="7158446" cy="695597"/>
          </a:xfrm>
        </p:spPr>
        <p:txBody>
          <a:bodyPr/>
          <a:lstStyle>
            <a:lvl1pPr>
              <a:defRPr>
                <a:solidFill>
                  <a:schemeClr val="bg1"/>
                </a:solidFill>
              </a:defRPr>
            </a:lvl1pPr>
          </a:lstStyle>
          <a:p>
            <a:r>
              <a:rPr lang="en-US" dirty="0"/>
              <a:t>Title</a:t>
            </a:r>
          </a:p>
        </p:txBody>
      </p:sp>
    </p:spTree>
    <p:extLst>
      <p:ext uri="{BB962C8B-B14F-4D97-AF65-F5344CB8AC3E}">
        <p14:creationId xmlns:p14="http://schemas.microsoft.com/office/powerpoint/2010/main" val="1958384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Rectangle 6"/>
          <p:cNvSpPr/>
          <p:nvPr userDrawn="1"/>
        </p:nvSpPr>
        <p:spPr>
          <a:xfrm>
            <a:off x="0" y="2"/>
            <a:ext cx="7315200" cy="592727"/>
          </a:xfrm>
          <a:prstGeom prst="rect">
            <a:avLst/>
          </a:prstGeom>
          <a:solidFill>
            <a:srgbClr val="4F9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23364" y="-1161914"/>
            <a:ext cx="4537359" cy="4114800"/>
          </a:xfrm>
          <a:prstGeom prst="rect">
            <a:avLst/>
          </a:prstGeom>
        </p:spPr>
      </p:pic>
      <p:sp>
        <p:nvSpPr>
          <p:cNvPr id="12" name="Title 1"/>
          <p:cNvSpPr>
            <a:spLocks noGrp="1"/>
          </p:cNvSpPr>
          <p:nvPr>
            <p:ph type="title" hasCustomPrompt="1"/>
          </p:nvPr>
        </p:nvSpPr>
        <p:spPr>
          <a:xfrm>
            <a:off x="156757" y="5"/>
            <a:ext cx="7158446" cy="695597"/>
          </a:xfrm>
        </p:spPr>
        <p:txBody>
          <a:bodyPr/>
          <a:lstStyle>
            <a:lvl1pPr>
              <a:defRPr>
                <a:solidFill>
                  <a:schemeClr val="bg1"/>
                </a:solidFill>
              </a:defRPr>
            </a:lvl1pPr>
          </a:lstStyle>
          <a:p>
            <a:r>
              <a:rPr lang="en-US" dirty="0"/>
              <a:t>Title</a:t>
            </a:r>
          </a:p>
        </p:txBody>
      </p:sp>
      <p:sp>
        <p:nvSpPr>
          <p:cNvPr id="5" name="Content Placeholder 2">
            <a:extLst>
              <a:ext uri="{FF2B5EF4-FFF2-40B4-BE49-F238E27FC236}">
                <a16:creationId xmlns:a16="http://schemas.microsoft.com/office/drawing/2014/main" id="{45987E99-DEFA-D146-80C6-AEADD96B2D55}"/>
              </a:ext>
            </a:extLst>
          </p:cNvPr>
          <p:cNvSpPr>
            <a:spLocks noGrp="1"/>
          </p:cNvSpPr>
          <p:nvPr>
            <p:ph idx="1"/>
          </p:nvPr>
        </p:nvSpPr>
        <p:spPr>
          <a:xfrm>
            <a:off x="156753" y="1301114"/>
            <a:ext cx="6309360" cy="2610803"/>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9304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D66DC06F-D39E-9943-803A-B204B1F0469B}"/>
              </a:ext>
            </a:extLst>
          </p:cNvPr>
          <p:cNvSpPr>
            <a:spLocks noGrp="1"/>
          </p:cNvSpPr>
          <p:nvPr>
            <p:ph type="sldNum" sz="quarter" idx="11"/>
          </p:nvPr>
        </p:nvSpPr>
        <p:spPr>
          <a:xfrm>
            <a:off x="5242560" y="3813813"/>
            <a:ext cx="1706880" cy="219075"/>
          </a:xfrm>
          <a:prstGeom prst="rect">
            <a:avLst/>
          </a:prstGeom>
        </p:spPr>
        <p:txBody>
          <a:bodyPr/>
          <a:lstStyle>
            <a:lvl1pPr algn="r">
              <a:defRPr sz="720">
                <a:latin typeface="+mj-lt"/>
              </a:defRPr>
            </a:lvl1pPr>
          </a:lstStyle>
          <a:p>
            <a:pPr>
              <a:defRPr/>
            </a:pPr>
            <a:fld id="{3B824108-022E-4642-A604-911CF274F380}" type="slidenum">
              <a:rPr lang="it-IT" altLang="en-US" smtClean="0"/>
              <a:pPr>
                <a:defRPr/>
              </a:pPr>
              <a:t>‹#›</a:t>
            </a:fld>
            <a:endParaRPr lang="it-IT" altLang="en-US"/>
          </a:p>
        </p:txBody>
      </p:sp>
    </p:spTree>
    <p:extLst>
      <p:ext uri="{BB962C8B-B14F-4D97-AF65-F5344CB8AC3E}">
        <p14:creationId xmlns:p14="http://schemas.microsoft.com/office/powerpoint/2010/main" val="1952698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919CFBA-0BE8-6D4A-A2E9-4C32E3DBF962}"/>
              </a:ext>
            </a:extLst>
          </p:cNvPr>
          <p:cNvSpPr>
            <a:spLocks noGrp="1"/>
          </p:cNvSpPr>
          <p:nvPr>
            <p:ph type="sldNum" sz="quarter" idx="11"/>
          </p:nvPr>
        </p:nvSpPr>
        <p:spPr>
          <a:xfrm>
            <a:off x="5242560" y="3813813"/>
            <a:ext cx="1706880" cy="219075"/>
          </a:xfrm>
          <a:prstGeom prst="rect">
            <a:avLst/>
          </a:prstGeom>
        </p:spPr>
        <p:txBody>
          <a:bodyPr/>
          <a:lstStyle>
            <a:lvl1pPr algn="r">
              <a:defRPr sz="720">
                <a:latin typeface="+mj-lt"/>
              </a:defRPr>
            </a:lvl1pPr>
          </a:lstStyle>
          <a:p>
            <a:pPr>
              <a:defRPr/>
            </a:pPr>
            <a:fld id="{3B824108-022E-4642-A604-911CF274F380}" type="slidenum">
              <a:rPr lang="it-IT" altLang="en-US" smtClean="0"/>
              <a:pPr>
                <a:defRPr/>
              </a:pPr>
              <a:t>‹#›</a:t>
            </a:fld>
            <a:endParaRPr lang="it-IT" altLang="en-US"/>
          </a:p>
        </p:txBody>
      </p:sp>
    </p:spTree>
    <p:extLst>
      <p:ext uri="{BB962C8B-B14F-4D97-AF65-F5344CB8AC3E}">
        <p14:creationId xmlns:p14="http://schemas.microsoft.com/office/powerpoint/2010/main" val="3432222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676049"/>
            <a:ext cx="6593838" cy="441989"/>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p:cNvSpPr>
            <a:spLocks noGrp="1"/>
          </p:cNvSpPr>
          <p:nvPr>
            <p:ph type="ftr" sz="quarter" idx="10"/>
          </p:nvPr>
        </p:nvSpPr>
        <p:spPr/>
        <p:txBody>
          <a:bodyPr/>
          <a:lstStyle>
            <a:lvl1pPr>
              <a:defRPr/>
            </a:lvl1pPr>
          </a:lstStyle>
          <a:p>
            <a:pPr>
              <a:defRPr/>
            </a:pPr>
            <a:r>
              <a:rPr lang="en-GB" dirty="0"/>
              <a:t>Journalists' briefing </a:t>
            </a:r>
            <a:endParaRPr lang="en-GB" altLang="en-US" dirty="0"/>
          </a:p>
        </p:txBody>
      </p:sp>
      <p:sp>
        <p:nvSpPr>
          <p:cNvPr id="5" name="Slide Number Placeholder 5"/>
          <p:cNvSpPr>
            <a:spLocks noGrp="1"/>
          </p:cNvSpPr>
          <p:nvPr>
            <p:ph type="sldNum" sz="quarter" idx="11"/>
          </p:nvPr>
        </p:nvSpPr>
        <p:spPr/>
        <p:txBody>
          <a:bodyPr/>
          <a:lstStyle>
            <a:lvl1pPr>
              <a:defRPr/>
            </a:lvl1pPr>
          </a:lstStyle>
          <a:p>
            <a:pPr>
              <a:defRPr/>
            </a:pPr>
            <a:fld id="{C78CF4DA-90E1-40A3-9567-803489BF5E7B}" type="slidenum">
              <a:rPr lang="it-IT" altLang="en-US"/>
              <a:pPr>
                <a:defRPr/>
              </a:pPr>
              <a:t>‹#›</a:t>
            </a:fld>
            <a:endParaRPr lang="it-IT" altLang="en-US"/>
          </a:p>
        </p:txBody>
      </p:sp>
      <p:sp>
        <p:nvSpPr>
          <p:cNvPr id="6" name="Date Placeholder 3"/>
          <p:cNvSpPr>
            <a:spLocks noGrp="1"/>
          </p:cNvSpPr>
          <p:nvPr>
            <p:ph type="dt" sz="half" idx="12"/>
          </p:nvPr>
        </p:nvSpPr>
        <p:spPr/>
        <p:txBody>
          <a:bodyPr/>
          <a:lstStyle>
            <a:lvl1pPr>
              <a:defRPr/>
            </a:lvl1pPr>
          </a:lstStyle>
          <a:p>
            <a:pPr>
              <a:defRPr/>
            </a:pPr>
            <a:r>
              <a:rPr lang="en-US" altLang="en-US"/>
              <a:t>12 July 2016</a:t>
            </a:r>
            <a:endParaRPr lang="it-IT" altLang="en-US" dirty="0"/>
          </a:p>
        </p:txBody>
      </p:sp>
    </p:spTree>
    <p:extLst>
      <p:ext uri="{BB962C8B-B14F-4D97-AF65-F5344CB8AC3E}">
        <p14:creationId xmlns:p14="http://schemas.microsoft.com/office/powerpoint/2010/main" val="1395363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2644140"/>
            <a:ext cx="6217920" cy="817245"/>
          </a:xfrm>
        </p:spPr>
        <p:txBody>
          <a:bodyPr anchor="t"/>
          <a:lstStyle>
            <a:lvl1pPr algn="l">
              <a:defRPr sz="2400" b="1" cap="all"/>
            </a:lvl1pPr>
          </a:lstStyle>
          <a:p>
            <a:r>
              <a:rPr lang="en-US" dirty="0"/>
              <a:t>Click to edit Master title style</a:t>
            </a:r>
            <a:endParaRPr lang="en-GB" dirty="0"/>
          </a:p>
        </p:txBody>
      </p:sp>
      <p:sp>
        <p:nvSpPr>
          <p:cNvPr id="3" name="Text Placeholder 2"/>
          <p:cNvSpPr>
            <a:spLocks noGrp="1"/>
          </p:cNvSpPr>
          <p:nvPr>
            <p:ph type="body" idx="1"/>
          </p:nvPr>
        </p:nvSpPr>
        <p:spPr>
          <a:xfrm>
            <a:off x="577850" y="1744028"/>
            <a:ext cx="6217920" cy="900112"/>
          </a:xfrm>
        </p:spPr>
        <p:txBody>
          <a:bodyPr anchor="b"/>
          <a:lstStyle>
            <a:lvl1pPr marL="0" indent="0">
              <a:buNone/>
              <a:defRPr sz="1200">
                <a:solidFill>
                  <a:schemeClr val="tx1">
                    <a:tint val="75000"/>
                  </a:schemeClr>
                </a:solidFill>
              </a:defRPr>
            </a:lvl1pPr>
            <a:lvl2pPr marL="274320" indent="0">
              <a:buNone/>
              <a:defRPr sz="1080">
                <a:solidFill>
                  <a:schemeClr val="tx1">
                    <a:tint val="75000"/>
                  </a:schemeClr>
                </a:solidFill>
              </a:defRPr>
            </a:lvl2pPr>
            <a:lvl3pPr marL="548640" indent="0">
              <a:buNone/>
              <a:defRPr sz="960">
                <a:solidFill>
                  <a:schemeClr val="tx1">
                    <a:tint val="75000"/>
                  </a:schemeClr>
                </a:solidFill>
              </a:defRPr>
            </a:lvl3pPr>
            <a:lvl4pPr marL="822960" indent="0">
              <a:buNone/>
              <a:defRPr sz="840">
                <a:solidFill>
                  <a:schemeClr val="tx1">
                    <a:tint val="75000"/>
                  </a:schemeClr>
                </a:solidFill>
              </a:defRPr>
            </a:lvl4pPr>
            <a:lvl5pPr marL="1097280" indent="0">
              <a:buNone/>
              <a:defRPr sz="840">
                <a:solidFill>
                  <a:schemeClr val="tx1">
                    <a:tint val="75000"/>
                  </a:schemeClr>
                </a:solidFill>
              </a:defRPr>
            </a:lvl5pPr>
            <a:lvl6pPr marL="1371600" indent="0">
              <a:buNone/>
              <a:defRPr sz="840">
                <a:solidFill>
                  <a:schemeClr val="tx1">
                    <a:tint val="75000"/>
                  </a:schemeClr>
                </a:solidFill>
              </a:defRPr>
            </a:lvl6pPr>
            <a:lvl7pPr marL="1645920" indent="0">
              <a:buNone/>
              <a:defRPr sz="840">
                <a:solidFill>
                  <a:schemeClr val="tx1">
                    <a:tint val="75000"/>
                  </a:schemeClr>
                </a:solidFill>
              </a:defRPr>
            </a:lvl7pPr>
            <a:lvl8pPr marL="1920240" indent="0">
              <a:buNone/>
              <a:defRPr sz="840">
                <a:solidFill>
                  <a:schemeClr val="tx1">
                    <a:tint val="75000"/>
                  </a:schemeClr>
                </a:solidFill>
              </a:defRPr>
            </a:lvl8pPr>
            <a:lvl9pPr marL="2194560" indent="0">
              <a:buNone/>
              <a:defRPr sz="840">
                <a:solidFill>
                  <a:schemeClr val="tx1">
                    <a:tint val="75000"/>
                  </a:schemeClr>
                </a:solidFill>
              </a:defRPr>
            </a:lvl9pPr>
          </a:lstStyle>
          <a:p>
            <a:pPr lvl="0"/>
            <a:r>
              <a:rPr lang="en-US" dirty="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GB" dirty="0"/>
              <a:t>Journalists' briefing </a:t>
            </a:r>
            <a:endParaRPr lang="en-GB" altLang="en-US" dirty="0"/>
          </a:p>
        </p:txBody>
      </p:sp>
      <p:sp>
        <p:nvSpPr>
          <p:cNvPr id="5" name="Slide Number Placeholder 5"/>
          <p:cNvSpPr>
            <a:spLocks noGrp="1"/>
          </p:cNvSpPr>
          <p:nvPr>
            <p:ph type="sldNum" sz="quarter" idx="11"/>
          </p:nvPr>
        </p:nvSpPr>
        <p:spPr/>
        <p:txBody>
          <a:bodyPr/>
          <a:lstStyle>
            <a:lvl1pPr>
              <a:defRPr/>
            </a:lvl1pPr>
          </a:lstStyle>
          <a:p>
            <a:pPr>
              <a:defRPr/>
            </a:pPr>
            <a:fld id="{616D29E3-ED4A-41BC-925D-20E819E385CC}" type="slidenum">
              <a:rPr lang="it-IT" altLang="en-US"/>
              <a:pPr>
                <a:defRPr/>
              </a:pPr>
              <a:t>‹#›</a:t>
            </a:fld>
            <a:endParaRPr lang="it-IT" altLang="en-US"/>
          </a:p>
        </p:txBody>
      </p:sp>
      <p:sp>
        <p:nvSpPr>
          <p:cNvPr id="6" name="Date Placeholder 3"/>
          <p:cNvSpPr>
            <a:spLocks noGrp="1"/>
          </p:cNvSpPr>
          <p:nvPr>
            <p:ph type="dt" sz="half" idx="12"/>
          </p:nvPr>
        </p:nvSpPr>
        <p:spPr/>
        <p:txBody>
          <a:bodyPr/>
          <a:lstStyle>
            <a:lvl1pPr>
              <a:defRPr/>
            </a:lvl1pPr>
          </a:lstStyle>
          <a:p>
            <a:pPr>
              <a:defRPr/>
            </a:pPr>
            <a:r>
              <a:rPr lang="en-US" altLang="en-US"/>
              <a:t>12 July 2016</a:t>
            </a:r>
            <a:endParaRPr lang="it-IT" altLang="en-US" dirty="0"/>
          </a:p>
        </p:txBody>
      </p:sp>
    </p:spTree>
    <p:extLst>
      <p:ext uri="{BB962C8B-B14F-4D97-AF65-F5344CB8AC3E}">
        <p14:creationId xmlns:p14="http://schemas.microsoft.com/office/powerpoint/2010/main" val="210202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4"/>
          <p:cNvSpPr>
            <a:spLocks noGrp="1"/>
          </p:cNvSpPr>
          <p:nvPr>
            <p:ph type="ftr" sz="quarter" idx="10"/>
          </p:nvPr>
        </p:nvSpPr>
        <p:spPr>
          <a:xfrm>
            <a:off x="2499360" y="3813810"/>
            <a:ext cx="2316480" cy="219075"/>
          </a:xfrm>
          <a:prstGeom prst="rect">
            <a:avLst/>
          </a:prstGeom>
        </p:spPr>
        <p:txBody>
          <a:bodyPr/>
          <a:lstStyle>
            <a:lvl1pPr>
              <a:defRPr lang="en-US" sz="600" smtClean="0">
                <a:effectLst/>
              </a:defRPr>
            </a:lvl1pPr>
          </a:lstStyle>
          <a:p>
            <a:pPr>
              <a:defRPr/>
            </a:pPr>
            <a:r>
              <a:rPr lang="en-GB" dirty="0"/>
              <a:t>Journalists' briefing </a:t>
            </a:r>
            <a:endParaRPr lang="en-GB" altLang="en-US" dirty="0"/>
          </a:p>
        </p:txBody>
      </p:sp>
      <p:sp>
        <p:nvSpPr>
          <p:cNvPr id="4" name="Slide Number Placeholder 5"/>
          <p:cNvSpPr>
            <a:spLocks noGrp="1"/>
          </p:cNvSpPr>
          <p:nvPr>
            <p:ph type="sldNum" sz="quarter" idx="11"/>
          </p:nvPr>
        </p:nvSpPr>
        <p:spPr>
          <a:xfrm>
            <a:off x="5242560" y="3813810"/>
            <a:ext cx="1706880" cy="219075"/>
          </a:xfrm>
          <a:prstGeom prst="rect">
            <a:avLst/>
          </a:prstGeom>
        </p:spPr>
        <p:txBody>
          <a:bodyPr/>
          <a:lstStyle>
            <a:lvl1pPr>
              <a:defRPr/>
            </a:lvl1pPr>
          </a:lstStyle>
          <a:p>
            <a:pPr>
              <a:defRPr/>
            </a:pPr>
            <a:fld id="{0DB12836-49B7-48CC-9075-0D8A1B7F4035}" type="slidenum">
              <a:rPr lang="it-IT" altLang="en-US"/>
              <a:pPr>
                <a:defRPr/>
              </a:pPr>
              <a:t>‹#›</a:t>
            </a:fld>
            <a:endParaRPr lang="it-IT" altLang="en-US"/>
          </a:p>
        </p:txBody>
      </p:sp>
      <p:sp>
        <p:nvSpPr>
          <p:cNvPr id="5" name="Date Placeholder 3"/>
          <p:cNvSpPr>
            <a:spLocks noGrp="1"/>
          </p:cNvSpPr>
          <p:nvPr>
            <p:ph type="dt" sz="half" idx="12"/>
          </p:nvPr>
        </p:nvSpPr>
        <p:spPr>
          <a:xfrm>
            <a:off x="365760" y="3813810"/>
            <a:ext cx="3817034" cy="219075"/>
          </a:xfrm>
          <a:prstGeom prst="rect">
            <a:avLst/>
          </a:prstGeom>
        </p:spPr>
        <p:txBody>
          <a:bodyPr/>
          <a:lstStyle>
            <a:lvl1pPr>
              <a:defRPr/>
            </a:lvl1pPr>
          </a:lstStyle>
          <a:p>
            <a:pPr>
              <a:defRPr/>
            </a:pPr>
            <a:r>
              <a:rPr lang="en-US" altLang="en-US"/>
              <a:t>12 July 2016</a:t>
            </a:r>
            <a:endParaRPr lang="it-IT" altLang="en-US" dirty="0"/>
          </a:p>
        </p:txBody>
      </p:sp>
    </p:spTree>
    <p:extLst>
      <p:ext uri="{BB962C8B-B14F-4D97-AF65-F5344CB8AC3E}">
        <p14:creationId xmlns:p14="http://schemas.microsoft.com/office/powerpoint/2010/main" val="2626848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4"/>
          <p:cNvSpPr>
            <a:spLocks noGrp="1"/>
          </p:cNvSpPr>
          <p:nvPr>
            <p:ph type="ftr" sz="quarter" idx="10"/>
          </p:nvPr>
        </p:nvSpPr>
        <p:spPr>
          <a:xfrm>
            <a:off x="2499360" y="3813810"/>
            <a:ext cx="2316480" cy="219075"/>
          </a:xfrm>
          <a:prstGeom prst="rect">
            <a:avLst/>
          </a:prstGeom>
        </p:spPr>
        <p:txBody>
          <a:bodyPr/>
          <a:lstStyle>
            <a:lvl1pPr>
              <a:defRPr lang="en-US" sz="600" smtClean="0">
                <a:effectLst/>
              </a:defRPr>
            </a:lvl1pPr>
          </a:lstStyle>
          <a:p>
            <a:pPr>
              <a:defRPr/>
            </a:pPr>
            <a:r>
              <a:rPr lang="en-GB" dirty="0"/>
              <a:t>Journalists' briefing </a:t>
            </a:r>
            <a:endParaRPr lang="en-GB" altLang="en-US" dirty="0"/>
          </a:p>
        </p:txBody>
      </p:sp>
      <p:sp>
        <p:nvSpPr>
          <p:cNvPr id="4" name="Slide Number Placeholder 5"/>
          <p:cNvSpPr>
            <a:spLocks noGrp="1"/>
          </p:cNvSpPr>
          <p:nvPr>
            <p:ph type="sldNum" sz="quarter" idx="11"/>
          </p:nvPr>
        </p:nvSpPr>
        <p:spPr>
          <a:xfrm>
            <a:off x="5242560" y="3813810"/>
            <a:ext cx="1706880" cy="219075"/>
          </a:xfrm>
          <a:prstGeom prst="rect">
            <a:avLst/>
          </a:prstGeom>
        </p:spPr>
        <p:txBody>
          <a:bodyPr/>
          <a:lstStyle>
            <a:lvl1pPr>
              <a:defRPr/>
            </a:lvl1pPr>
          </a:lstStyle>
          <a:p>
            <a:pPr>
              <a:defRPr/>
            </a:pPr>
            <a:fld id="{3D8960F3-2007-4170-9A75-3DB1F465B98B}" type="slidenum">
              <a:rPr lang="it-IT" altLang="en-US"/>
              <a:pPr>
                <a:defRPr/>
              </a:pPr>
              <a:t>‹#›</a:t>
            </a:fld>
            <a:endParaRPr lang="it-IT" altLang="en-US"/>
          </a:p>
        </p:txBody>
      </p:sp>
      <p:sp>
        <p:nvSpPr>
          <p:cNvPr id="5" name="Date Placeholder 3"/>
          <p:cNvSpPr>
            <a:spLocks noGrp="1"/>
          </p:cNvSpPr>
          <p:nvPr>
            <p:ph type="dt" sz="half" idx="12"/>
          </p:nvPr>
        </p:nvSpPr>
        <p:spPr>
          <a:xfrm>
            <a:off x="365760" y="3813810"/>
            <a:ext cx="3817034" cy="219075"/>
          </a:xfrm>
          <a:prstGeom prst="rect">
            <a:avLst/>
          </a:prstGeom>
        </p:spPr>
        <p:txBody>
          <a:bodyPr/>
          <a:lstStyle>
            <a:lvl1pPr>
              <a:defRPr/>
            </a:lvl1pPr>
          </a:lstStyle>
          <a:p>
            <a:pPr>
              <a:defRPr/>
            </a:pPr>
            <a:r>
              <a:rPr lang="en-US" altLang="en-US"/>
              <a:t>12 July 2016</a:t>
            </a:r>
            <a:endParaRPr lang="it-IT" altLang="en-US" dirty="0"/>
          </a:p>
        </p:txBody>
      </p:sp>
    </p:spTree>
    <p:extLst>
      <p:ext uri="{BB962C8B-B14F-4D97-AF65-F5344CB8AC3E}">
        <p14:creationId xmlns:p14="http://schemas.microsoft.com/office/powerpoint/2010/main" val="172832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639793"/>
            <a:ext cx="6309360" cy="532161"/>
          </a:xfrm>
        </p:spPr>
        <p:txBody>
          <a:bodyPr>
            <a:normAutofit/>
          </a:bodyPr>
          <a:lstStyle>
            <a:lvl1pPr>
              <a:defRPr sz="2200" b="1">
                <a:latin typeface="+mn-lt"/>
              </a:defRPr>
            </a:lvl1pPr>
          </a:lstStyle>
          <a:p>
            <a:r>
              <a:rPr lang="en-US" dirty="0"/>
              <a:t>Click to edit Master title style</a:t>
            </a:r>
          </a:p>
        </p:txBody>
      </p:sp>
      <p:sp>
        <p:nvSpPr>
          <p:cNvPr id="3" name="Content Placeholder 2"/>
          <p:cNvSpPr>
            <a:spLocks noGrp="1"/>
          </p:cNvSpPr>
          <p:nvPr>
            <p:ph idx="1"/>
          </p:nvPr>
        </p:nvSpPr>
        <p:spPr>
          <a:xfrm>
            <a:off x="502920" y="1366684"/>
            <a:ext cx="6309360" cy="23394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3D2E7E8-D9B0-4A3B-BCD4-7EBD6B63CEDA}" type="datetimeFigureOut">
              <a:rPr lang="en-US" smtClean="0"/>
              <a:pPr/>
              <a:t>6/30/21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1C80C-119B-4DF9-86DA-459B6DB4B005}" type="slidenum">
              <a:rPr lang="en-US" smtClean="0"/>
              <a:pPr/>
              <a:t>‹#›</a:t>
            </a:fld>
            <a:endParaRPr lang="en-US"/>
          </a:p>
        </p:txBody>
      </p:sp>
      <p:sp>
        <p:nvSpPr>
          <p:cNvPr id="7" name="Rectangle 6">
            <a:extLst>
              <a:ext uri="{FF2B5EF4-FFF2-40B4-BE49-F238E27FC236}">
                <a16:creationId xmlns:a16="http://schemas.microsoft.com/office/drawing/2014/main" id="{3FE3B8FB-B9D3-A14C-B1B4-B4F80A5D9AC8}"/>
              </a:ext>
            </a:extLst>
          </p:cNvPr>
          <p:cNvSpPr/>
          <p:nvPr userDrawn="1"/>
        </p:nvSpPr>
        <p:spPr>
          <a:xfrm>
            <a:off x="0" y="1"/>
            <a:ext cx="7315201" cy="532160"/>
          </a:xfrm>
          <a:prstGeom prst="rect">
            <a:avLst/>
          </a:prstGeom>
          <a:solidFill>
            <a:srgbClr val="64775D"/>
          </a:solidFill>
          <a:ln>
            <a:solidFill>
              <a:srgbClr val="6778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A7A2CDA-7237-6744-95A4-D640B9B334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8940" y="-37606"/>
            <a:ext cx="2048657" cy="607374"/>
          </a:xfrm>
          <a:prstGeom prst="rect">
            <a:avLst/>
          </a:prstGeom>
        </p:spPr>
      </p:pic>
    </p:spTree>
    <p:extLst>
      <p:ext uri="{BB962C8B-B14F-4D97-AF65-F5344CB8AC3E}">
        <p14:creationId xmlns:p14="http://schemas.microsoft.com/office/powerpoint/2010/main" val="3800088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F6D2613-16F6-0442-A975-D6AC9D7CFA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686232"/>
            <a:ext cx="7315201" cy="2428568"/>
          </a:xfrm>
          <a:prstGeom prst="rect">
            <a:avLst/>
          </a:prstGeom>
        </p:spPr>
      </p:pic>
      <p:sp>
        <p:nvSpPr>
          <p:cNvPr id="2" name="Title 1"/>
          <p:cNvSpPr>
            <a:spLocks noGrp="1"/>
          </p:cNvSpPr>
          <p:nvPr>
            <p:ph type="title"/>
          </p:nvPr>
        </p:nvSpPr>
        <p:spPr>
          <a:xfrm>
            <a:off x="502920" y="639793"/>
            <a:ext cx="6309360" cy="532161"/>
          </a:xfrm>
        </p:spPr>
        <p:txBody>
          <a:bodyPr>
            <a:normAutofit/>
          </a:bodyPr>
          <a:lstStyle>
            <a:lvl1pPr>
              <a:defRPr sz="2200" b="1">
                <a:latin typeface="+mn-lt"/>
              </a:defRPr>
            </a:lvl1pPr>
          </a:lstStyle>
          <a:p>
            <a:r>
              <a:rPr lang="en-US" dirty="0"/>
              <a:t>Click to edit Master title style</a:t>
            </a:r>
          </a:p>
        </p:txBody>
      </p:sp>
      <p:sp>
        <p:nvSpPr>
          <p:cNvPr id="3" name="Content Placeholder 2"/>
          <p:cNvSpPr>
            <a:spLocks noGrp="1"/>
          </p:cNvSpPr>
          <p:nvPr>
            <p:ph idx="1"/>
          </p:nvPr>
        </p:nvSpPr>
        <p:spPr>
          <a:xfrm>
            <a:off x="502920" y="1366684"/>
            <a:ext cx="6309360" cy="23394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3D2E7E8-D9B0-4A3B-BCD4-7EBD6B63CEDA}" type="datetimeFigureOut">
              <a:rPr lang="en-US" smtClean="0"/>
              <a:pPr/>
              <a:t>6/30/21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1C80C-119B-4DF9-86DA-459B6DB4B005}" type="slidenum">
              <a:rPr lang="en-US" smtClean="0"/>
              <a:pPr/>
              <a:t>‹#›</a:t>
            </a:fld>
            <a:endParaRPr lang="en-US"/>
          </a:p>
        </p:txBody>
      </p:sp>
      <p:sp>
        <p:nvSpPr>
          <p:cNvPr id="7" name="Rectangle 6">
            <a:extLst>
              <a:ext uri="{FF2B5EF4-FFF2-40B4-BE49-F238E27FC236}">
                <a16:creationId xmlns:a16="http://schemas.microsoft.com/office/drawing/2014/main" id="{3FE3B8FB-B9D3-A14C-B1B4-B4F80A5D9AC8}"/>
              </a:ext>
            </a:extLst>
          </p:cNvPr>
          <p:cNvSpPr/>
          <p:nvPr userDrawn="1"/>
        </p:nvSpPr>
        <p:spPr>
          <a:xfrm>
            <a:off x="0" y="1"/>
            <a:ext cx="7315201" cy="532160"/>
          </a:xfrm>
          <a:prstGeom prst="rect">
            <a:avLst/>
          </a:prstGeom>
          <a:solidFill>
            <a:srgbClr val="64775D"/>
          </a:solidFill>
          <a:ln>
            <a:solidFill>
              <a:srgbClr val="6778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A7A2CDA-7237-6744-95A4-D640B9B334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8940" y="-37606"/>
            <a:ext cx="2048657" cy="607374"/>
          </a:xfrm>
          <a:prstGeom prst="rect">
            <a:avLst/>
          </a:prstGeom>
        </p:spPr>
      </p:pic>
    </p:spTree>
    <p:extLst>
      <p:ext uri="{BB962C8B-B14F-4D97-AF65-F5344CB8AC3E}">
        <p14:creationId xmlns:p14="http://schemas.microsoft.com/office/powerpoint/2010/main" val="3925075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1025843"/>
            <a:ext cx="6309360" cy="1711642"/>
          </a:xfrm>
        </p:spPr>
        <p:txBody>
          <a:bodyPr anchor="b"/>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499110" y="2753678"/>
            <a:ext cx="6309360" cy="900112"/>
          </a:xfrm>
        </p:spPr>
        <p:txBody>
          <a:bodyPr/>
          <a:lstStyle>
            <a:lvl1pPr marL="0" indent="0">
              <a:buNone/>
              <a:defRPr sz="1440">
                <a:solidFill>
                  <a:schemeClr val="tx1">
                    <a:tint val="75000"/>
                  </a:schemeClr>
                </a:solidFill>
              </a:defRPr>
            </a:lvl1pPr>
            <a:lvl2pPr marL="274320" indent="0">
              <a:buNone/>
              <a:defRPr sz="1200">
                <a:solidFill>
                  <a:schemeClr val="tx1">
                    <a:tint val="75000"/>
                  </a:schemeClr>
                </a:solidFill>
              </a:defRPr>
            </a:lvl2pPr>
            <a:lvl3pPr marL="548640" indent="0">
              <a:buNone/>
              <a:defRPr sz="1080">
                <a:solidFill>
                  <a:schemeClr val="tx1">
                    <a:tint val="75000"/>
                  </a:schemeClr>
                </a:solidFill>
              </a:defRPr>
            </a:lvl3pPr>
            <a:lvl4pPr marL="822960" indent="0">
              <a:buNone/>
              <a:defRPr sz="960">
                <a:solidFill>
                  <a:schemeClr val="tx1">
                    <a:tint val="75000"/>
                  </a:schemeClr>
                </a:solidFill>
              </a:defRPr>
            </a:lvl4pPr>
            <a:lvl5pPr marL="1097280" indent="0">
              <a:buNone/>
              <a:defRPr sz="960">
                <a:solidFill>
                  <a:schemeClr val="tx1">
                    <a:tint val="75000"/>
                  </a:schemeClr>
                </a:solidFill>
              </a:defRPr>
            </a:lvl5pPr>
            <a:lvl6pPr marL="1371600" indent="0">
              <a:buNone/>
              <a:defRPr sz="960">
                <a:solidFill>
                  <a:schemeClr val="tx1">
                    <a:tint val="75000"/>
                  </a:schemeClr>
                </a:solidFill>
              </a:defRPr>
            </a:lvl6pPr>
            <a:lvl7pPr marL="1645920" indent="0">
              <a:buNone/>
              <a:defRPr sz="960">
                <a:solidFill>
                  <a:schemeClr val="tx1">
                    <a:tint val="75000"/>
                  </a:schemeClr>
                </a:solidFill>
              </a:defRPr>
            </a:lvl7pPr>
            <a:lvl8pPr marL="1920240" indent="0">
              <a:buNone/>
              <a:defRPr sz="960">
                <a:solidFill>
                  <a:schemeClr val="tx1">
                    <a:tint val="75000"/>
                  </a:schemeClr>
                </a:solidFill>
              </a:defRPr>
            </a:lvl8pPr>
            <a:lvl9pPr marL="2194560" indent="0">
              <a:buNone/>
              <a:defRPr sz="9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D2E7E8-D9B0-4A3B-BCD4-7EBD6B63CEDA}" type="datetimeFigureOut">
              <a:rPr lang="en-US" smtClean="0"/>
              <a:pPr/>
              <a:t>6/30/21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1C80C-119B-4DF9-86DA-459B6DB4B005}" type="slidenum">
              <a:rPr lang="en-US" smtClean="0"/>
              <a:pPr/>
              <a:t>‹#›</a:t>
            </a:fld>
            <a:endParaRPr lang="en-US"/>
          </a:p>
        </p:txBody>
      </p:sp>
      <p:sp>
        <p:nvSpPr>
          <p:cNvPr id="7" name="Rectangle 6">
            <a:extLst>
              <a:ext uri="{FF2B5EF4-FFF2-40B4-BE49-F238E27FC236}">
                <a16:creationId xmlns:a16="http://schemas.microsoft.com/office/drawing/2014/main" id="{F47F0CB2-0D4F-F547-97A2-EE6CB40561E9}"/>
              </a:ext>
            </a:extLst>
          </p:cNvPr>
          <p:cNvSpPr/>
          <p:nvPr userDrawn="1"/>
        </p:nvSpPr>
        <p:spPr>
          <a:xfrm>
            <a:off x="0" y="1"/>
            <a:ext cx="7315201" cy="532160"/>
          </a:xfrm>
          <a:prstGeom prst="rect">
            <a:avLst/>
          </a:prstGeom>
          <a:solidFill>
            <a:srgbClr val="64775D"/>
          </a:solidFill>
          <a:ln>
            <a:solidFill>
              <a:srgbClr val="6778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F3EF8BD-75E2-8441-BF8A-BFB60CB7E6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8940" y="-37606"/>
            <a:ext cx="2048657" cy="607374"/>
          </a:xfrm>
          <a:prstGeom prst="rect">
            <a:avLst/>
          </a:prstGeom>
        </p:spPr>
      </p:pic>
    </p:spTree>
    <p:extLst>
      <p:ext uri="{BB962C8B-B14F-4D97-AF65-F5344CB8AC3E}">
        <p14:creationId xmlns:p14="http://schemas.microsoft.com/office/powerpoint/2010/main" val="2663103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2920" y="1297858"/>
            <a:ext cx="3108960" cy="24083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1297858"/>
            <a:ext cx="3108960" cy="24083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D2E7E8-D9B0-4A3B-BCD4-7EBD6B63CEDA}" type="datetimeFigureOut">
              <a:rPr lang="en-US" smtClean="0"/>
              <a:pPr/>
              <a:t>6/30/21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1C80C-119B-4DF9-86DA-459B6DB4B005}" type="slidenum">
              <a:rPr lang="en-US" smtClean="0"/>
              <a:pPr/>
              <a:t>‹#›</a:t>
            </a:fld>
            <a:endParaRPr lang="en-US"/>
          </a:p>
        </p:txBody>
      </p:sp>
      <p:sp>
        <p:nvSpPr>
          <p:cNvPr id="8" name="Rectangle 7">
            <a:extLst>
              <a:ext uri="{FF2B5EF4-FFF2-40B4-BE49-F238E27FC236}">
                <a16:creationId xmlns:a16="http://schemas.microsoft.com/office/drawing/2014/main" id="{2CA722FA-4B4C-2442-BED2-72EEDFECFA0C}"/>
              </a:ext>
            </a:extLst>
          </p:cNvPr>
          <p:cNvSpPr/>
          <p:nvPr userDrawn="1"/>
        </p:nvSpPr>
        <p:spPr>
          <a:xfrm>
            <a:off x="0" y="1"/>
            <a:ext cx="7315201" cy="532160"/>
          </a:xfrm>
          <a:prstGeom prst="rect">
            <a:avLst/>
          </a:prstGeom>
          <a:solidFill>
            <a:srgbClr val="64775D"/>
          </a:solidFill>
          <a:ln>
            <a:solidFill>
              <a:srgbClr val="6778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2F62DDA-09B7-0349-A770-4C451ED95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8940" y="-37606"/>
            <a:ext cx="2048657" cy="607374"/>
          </a:xfrm>
          <a:prstGeom prst="rect">
            <a:avLst/>
          </a:prstGeom>
        </p:spPr>
      </p:pic>
      <p:sp>
        <p:nvSpPr>
          <p:cNvPr id="10" name="Title 1">
            <a:extLst>
              <a:ext uri="{FF2B5EF4-FFF2-40B4-BE49-F238E27FC236}">
                <a16:creationId xmlns:a16="http://schemas.microsoft.com/office/drawing/2014/main" id="{4F0ADA05-CA74-F84B-86E3-9DA7D2A8CD6F}"/>
              </a:ext>
            </a:extLst>
          </p:cNvPr>
          <p:cNvSpPr>
            <a:spLocks noGrp="1"/>
          </p:cNvSpPr>
          <p:nvPr>
            <p:ph type="title"/>
          </p:nvPr>
        </p:nvSpPr>
        <p:spPr>
          <a:xfrm>
            <a:off x="502920" y="639793"/>
            <a:ext cx="6309360" cy="532161"/>
          </a:xfrm>
        </p:spPr>
        <p:txBody>
          <a:bodyPr>
            <a:normAutofit/>
          </a:bodyPr>
          <a:lstStyle>
            <a:lvl1pPr>
              <a:defRPr sz="2200" b="1">
                <a:latin typeface="+mn-lt"/>
              </a:defRPr>
            </a:lvl1pPr>
          </a:lstStyle>
          <a:p>
            <a:r>
              <a:rPr lang="en-US" dirty="0"/>
              <a:t>Click to edit Master title style</a:t>
            </a:r>
          </a:p>
        </p:txBody>
      </p:sp>
    </p:spTree>
    <p:extLst>
      <p:ext uri="{BB962C8B-B14F-4D97-AF65-F5344CB8AC3E}">
        <p14:creationId xmlns:p14="http://schemas.microsoft.com/office/powerpoint/2010/main" val="4040927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3D2E7E8-D9B0-4A3B-BCD4-7EBD6B63CEDA}" type="datetimeFigureOut">
              <a:rPr lang="en-US" smtClean="0"/>
              <a:pPr/>
              <a:t>6/30/21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A1C80C-119B-4DF9-86DA-459B6DB4B005}" type="slidenum">
              <a:rPr lang="en-US" smtClean="0"/>
              <a:pPr/>
              <a:t>‹#›</a:t>
            </a:fld>
            <a:endParaRPr lang="en-US"/>
          </a:p>
        </p:txBody>
      </p:sp>
      <p:sp>
        <p:nvSpPr>
          <p:cNvPr id="6" name="Rectangle 5">
            <a:extLst>
              <a:ext uri="{FF2B5EF4-FFF2-40B4-BE49-F238E27FC236}">
                <a16:creationId xmlns:a16="http://schemas.microsoft.com/office/drawing/2014/main" id="{2681FBA9-B72A-EE49-A412-52BCD514E8D1}"/>
              </a:ext>
            </a:extLst>
          </p:cNvPr>
          <p:cNvSpPr/>
          <p:nvPr userDrawn="1"/>
        </p:nvSpPr>
        <p:spPr>
          <a:xfrm>
            <a:off x="0" y="1"/>
            <a:ext cx="7315201" cy="532160"/>
          </a:xfrm>
          <a:prstGeom prst="rect">
            <a:avLst/>
          </a:prstGeom>
          <a:solidFill>
            <a:srgbClr val="64775D"/>
          </a:solidFill>
          <a:ln>
            <a:solidFill>
              <a:srgbClr val="6778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F990571-73A5-7045-8FF7-14ED58B5C3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8940" y="-37606"/>
            <a:ext cx="2048657" cy="607374"/>
          </a:xfrm>
          <a:prstGeom prst="rect">
            <a:avLst/>
          </a:prstGeom>
        </p:spPr>
      </p:pic>
      <p:sp>
        <p:nvSpPr>
          <p:cNvPr id="8" name="Title 1">
            <a:extLst>
              <a:ext uri="{FF2B5EF4-FFF2-40B4-BE49-F238E27FC236}">
                <a16:creationId xmlns:a16="http://schemas.microsoft.com/office/drawing/2014/main" id="{392FC795-3C04-2A49-BB29-2AD28DB4A413}"/>
              </a:ext>
            </a:extLst>
          </p:cNvPr>
          <p:cNvSpPr>
            <a:spLocks noGrp="1"/>
          </p:cNvSpPr>
          <p:nvPr>
            <p:ph type="title"/>
          </p:nvPr>
        </p:nvSpPr>
        <p:spPr>
          <a:xfrm>
            <a:off x="502920" y="639793"/>
            <a:ext cx="6309360" cy="532161"/>
          </a:xfrm>
        </p:spPr>
        <p:txBody>
          <a:bodyPr>
            <a:normAutofit/>
          </a:bodyPr>
          <a:lstStyle>
            <a:lvl1pPr>
              <a:defRPr sz="2200" b="1">
                <a:latin typeface="+mn-lt"/>
              </a:defRPr>
            </a:lvl1pPr>
          </a:lstStyle>
          <a:p>
            <a:r>
              <a:rPr lang="en-US" dirty="0"/>
              <a:t>Click to edit Master title style</a:t>
            </a:r>
          </a:p>
        </p:txBody>
      </p:sp>
    </p:spTree>
    <p:extLst>
      <p:ext uri="{BB962C8B-B14F-4D97-AF65-F5344CB8AC3E}">
        <p14:creationId xmlns:p14="http://schemas.microsoft.com/office/powerpoint/2010/main" val="1128643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2E7E8-D9B0-4A3B-BCD4-7EBD6B63CEDA}" type="datetimeFigureOut">
              <a:rPr lang="en-US" smtClean="0"/>
              <a:pPr/>
              <a:t>6/30/21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A1C80C-119B-4DF9-86DA-459B6DB4B005}" type="slidenum">
              <a:rPr lang="en-US" smtClean="0"/>
              <a:pPr/>
              <a:t>‹#›</a:t>
            </a:fld>
            <a:endParaRPr lang="en-US"/>
          </a:p>
        </p:txBody>
      </p:sp>
      <p:sp>
        <p:nvSpPr>
          <p:cNvPr id="5" name="Rectangle 4">
            <a:extLst>
              <a:ext uri="{FF2B5EF4-FFF2-40B4-BE49-F238E27FC236}">
                <a16:creationId xmlns:a16="http://schemas.microsoft.com/office/drawing/2014/main" id="{583F6884-6768-8F4E-A5B0-14C0C4283BE9}"/>
              </a:ext>
            </a:extLst>
          </p:cNvPr>
          <p:cNvSpPr/>
          <p:nvPr userDrawn="1"/>
        </p:nvSpPr>
        <p:spPr>
          <a:xfrm>
            <a:off x="0" y="1"/>
            <a:ext cx="7315201" cy="532160"/>
          </a:xfrm>
          <a:prstGeom prst="rect">
            <a:avLst/>
          </a:prstGeom>
          <a:solidFill>
            <a:srgbClr val="64775D"/>
          </a:solidFill>
          <a:ln>
            <a:solidFill>
              <a:srgbClr val="6778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FF7C773-4F41-0640-8318-C742D8CC06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8940" y="-37606"/>
            <a:ext cx="2048657" cy="607374"/>
          </a:xfrm>
          <a:prstGeom prst="rect">
            <a:avLst/>
          </a:prstGeom>
        </p:spPr>
      </p:pic>
    </p:spTree>
    <p:extLst>
      <p:ext uri="{BB962C8B-B14F-4D97-AF65-F5344CB8AC3E}">
        <p14:creationId xmlns:p14="http://schemas.microsoft.com/office/powerpoint/2010/main" val="2162219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73418"/>
            <a:ext cx="5486400" cy="1432560"/>
          </a:xfrm>
        </p:spPr>
        <p:txBody>
          <a:bodyPr anchor="b"/>
          <a:lstStyle>
            <a:lvl1pPr algn="ctr">
              <a:defRPr sz="3600"/>
            </a:lvl1pPr>
          </a:lstStyle>
          <a:p>
            <a:r>
              <a:rPr lang="en-US"/>
              <a:t>Click to edit Master title style</a:t>
            </a:r>
          </a:p>
        </p:txBody>
      </p:sp>
      <p:sp>
        <p:nvSpPr>
          <p:cNvPr id="3" name="Subtitle 2"/>
          <p:cNvSpPr>
            <a:spLocks noGrp="1"/>
          </p:cNvSpPr>
          <p:nvPr>
            <p:ph type="subTitle" idx="1"/>
          </p:nvPr>
        </p:nvSpPr>
        <p:spPr>
          <a:xfrm>
            <a:off x="914400" y="2161223"/>
            <a:ext cx="5486400" cy="993457"/>
          </a:xfrm>
        </p:spPr>
        <p:txBody>
          <a:bodyPr/>
          <a:lstStyle>
            <a:lvl1pPr marL="0" indent="0" algn="ctr">
              <a:buNone/>
              <a:defRPr sz="1440"/>
            </a:lvl1pPr>
            <a:lvl2pPr marL="274320" indent="0" algn="ctr">
              <a:buNone/>
              <a:defRPr sz="1200"/>
            </a:lvl2pPr>
            <a:lvl3pPr marL="548640" indent="0" algn="ctr">
              <a:buNone/>
              <a:defRPr sz="1080"/>
            </a:lvl3pPr>
            <a:lvl4pPr marL="822960" indent="0" algn="ctr">
              <a:buNone/>
              <a:defRPr sz="960"/>
            </a:lvl4pPr>
            <a:lvl5pPr marL="1097280" indent="0" algn="ctr">
              <a:buNone/>
              <a:defRPr sz="960"/>
            </a:lvl5pPr>
            <a:lvl6pPr marL="1371600" indent="0" algn="ctr">
              <a:buNone/>
              <a:defRPr sz="960"/>
            </a:lvl6pPr>
            <a:lvl7pPr marL="1645920" indent="0" algn="ctr">
              <a:buNone/>
              <a:defRPr sz="960"/>
            </a:lvl7pPr>
            <a:lvl8pPr marL="1920240" indent="0" algn="ctr">
              <a:buNone/>
              <a:defRPr sz="960"/>
            </a:lvl8pPr>
            <a:lvl9pPr marL="2194560" indent="0" algn="ctr">
              <a:buNone/>
              <a:defRPr sz="960"/>
            </a:lvl9pPr>
          </a:lstStyle>
          <a:p>
            <a:r>
              <a:rPr lang="en-US"/>
              <a:t>Click to edit Master subtitle style</a:t>
            </a:r>
          </a:p>
        </p:txBody>
      </p:sp>
      <p:sp>
        <p:nvSpPr>
          <p:cNvPr id="4" name="Date Placeholder 3"/>
          <p:cNvSpPr>
            <a:spLocks noGrp="1"/>
          </p:cNvSpPr>
          <p:nvPr>
            <p:ph type="dt" sz="half" idx="10"/>
          </p:nvPr>
        </p:nvSpPr>
        <p:spPr/>
        <p:txBody>
          <a:bodyPr/>
          <a:lstStyle/>
          <a:p>
            <a:fld id="{D9C54659-538C-4F41-9ECD-8C2B0043132E}" type="datetimeFigureOut">
              <a:rPr lang="en-US" smtClean="0"/>
              <a:pPr/>
              <a:t>6/30/21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70589-ECFE-4F74-B3E1-EF112D3C3031}" type="slidenum">
              <a:rPr lang="en-US" smtClean="0"/>
              <a:pPr/>
              <a:t>‹#›</a:t>
            </a:fld>
            <a:endParaRPr lang="en-US"/>
          </a:p>
        </p:txBody>
      </p:sp>
    </p:spTree>
    <p:extLst>
      <p:ext uri="{BB962C8B-B14F-4D97-AF65-F5344CB8AC3E}">
        <p14:creationId xmlns:p14="http://schemas.microsoft.com/office/powerpoint/2010/main" val="3450060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7315200" cy="411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0"/>
          </a:p>
        </p:txBody>
      </p:sp>
      <p:sp>
        <p:nvSpPr>
          <p:cNvPr id="2" name="Title 1"/>
          <p:cNvSpPr>
            <a:spLocks noGrp="1"/>
          </p:cNvSpPr>
          <p:nvPr>
            <p:ph type="ctrTitle" hasCustomPrompt="1"/>
          </p:nvPr>
        </p:nvSpPr>
        <p:spPr>
          <a:xfrm>
            <a:off x="914400" y="673418"/>
            <a:ext cx="5486400" cy="1432560"/>
          </a:xfrm>
        </p:spPr>
        <p:txBody>
          <a:bodyPr anchor="b">
            <a:normAutofit/>
          </a:bodyPr>
          <a:lstStyle>
            <a:lvl1pPr algn="ctr">
              <a:defRPr sz="2160">
                <a:solidFill>
                  <a:schemeClr val="bg1"/>
                </a:solidFill>
              </a:defRPr>
            </a:lvl1pPr>
          </a:lstStyle>
          <a:p>
            <a:r>
              <a:rPr lang="en-US" dirty="0"/>
              <a:t>Title</a:t>
            </a:r>
          </a:p>
        </p:txBody>
      </p:sp>
      <p:sp>
        <p:nvSpPr>
          <p:cNvPr id="3" name="Subtitle 2"/>
          <p:cNvSpPr>
            <a:spLocks noGrp="1"/>
          </p:cNvSpPr>
          <p:nvPr>
            <p:ph type="subTitle" idx="1" hasCustomPrompt="1"/>
          </p:nvPr>
        </p:nvSpPr>
        <p:spPr>
          <a:xfrm>
            <a:off x="914400" y="2161223"/>
            <a:ext cx="5486400" cy="993457"/>
          </a:xfrm>
        </p:spPr>
        <p:txBody>
          <a:bodyPr/>
          <a:lstStyle>
            <a:lvl1pPr marL="0" indent="0" algn="ctr">
              <a:buNone/>
              <a:defRPr sz="1080" i="1">
                <a:solidFill>
                  <a:schemeClr val="bg1"/>
                </a:solidFill>
              </a:defRPr>
            </a:lvl1pPr>
            <a:lvl2pPr marL="205735" indent="0" algn="ctr">
              <a:buNone/>
              <a:defRPr sz="900"/>
            </a:lvl2pPr>
            <a:lvl3pPr marL="411470" indent="0" algn="ctr">
              <a:buNone/>
              <a:defRPr sz="810"/>
            </a:lvl3pPr>
            <a:lvl4pPr marL="617205" indent="0" algn="ctr">
              <a:buNone/>
              <a:defRPr sz="720"/>
            </a:lvl4pPr>
            <a:lvl5pPr marL="822940" indent="0" algn="ctr">
              <a:buNone/>
              <a:defRPr sz="720"/>
            </a:lvl5pPr>
            <a:lvl6pPr marL="1028674" indent="0" algn="ctr">
              <a:buNone/>
              <a:defRPr sz="720"/>
            </a:lvl6pPr>
            <a:lvl7pPr marL="1234409" indent="0" algn="ctr">
              <a:buNone/>
              <a:defRPr sz="720"/>
            </a:lvl7pPr>
            <a:lvl8pPr marL="1440144" indent="0" algn="ctr">
              <a:buNone/>
              <a:defRPr sz="720"/>
            </a:lvl8pPr>
            <a:lvl9pPr marL="1645879" indent="0" algn="ctr">
              <a:buNone/>
              <a:defRPr sz="720"/>
            </a:lvl9pPr>
          </a:lstStyle>
          <a:p>
            <a:r>
              <a:rPr lang="en-US" dirty="0"/>
              <a:t>Subtitle</a:t>
            </a:r>
          </a:p>
        </p:txBody>
      </p:sp>
      <p:sp>
        <p:nvSpPr>
          <p:cNvPr id="4" name="Date Placeholder 3"/>
          <p:cNvSpPr>
            <a:spLocks noGrp="1"/>
          </p:cNvSpPr>
          <p:nvPr>
            <p:ph type="dt" sz="half" idx="10"/>
          </p:nvPr>
        </p:nvSpPr>
        <p:spPr>
          <a:xfrm>
            <a:off x="502920" y="3813815"/>
            <a:ext cx="1645920" cy="219075"/>
          </a:xfrm>
          <a:prstGeom prst="rect">
            <a:avLst/>
          </a:prstGeom>
        </p:spPr>
        <p:txBody>
          <a:bodyPr/>
          <a:lstStyle/>
          <a:p>
            <a:fld id="{CE64A543-339D-4DB2-ABC0-D136614EB09D}" type="datetimeFigureOut">
              <a:rPr lang="en-US" smtClean="0"/>
              <a:pPr/>
              <a:t>6/30/21</a:t>
            </a:fld>
            <a:endParaRPr lang="en-US" dirty="0"/>
          </a:p>
        </p:txBody>
      </p:sp>
      <p:sp>
        <p:nvSpPr>
          <p:cNvPr id="5" name="Footer Placeholder 4"/>
          <p:cNvSpPr>
            <a:spLocks noGrp="1"/>
          </p:cNvSpPr>
          <p:nvPr>
            <p:ph type="ftr" sz="quarter" idx="11"/>
          </p:nvPr>
        </p:nvSpPr>
        <p:spPr>
          <a:xfrm>
            <a:off x="2423160" y="3813815"/>
            <a:ext cx="2468880" cy="219075"/>
          </a:xfrm>
          <a:prstGeom prst="rect">
            <a:avLst/>
          </a:prstGeom>
        </p:spPr>
        <p:txBody>
          <a:bodyPr/>
          <a:lstStyle/>
          <a:p>
            <a:endParaRPr lang="en-US"/>
          </a:p>
        </p:txBody>
      </p:sp>
      <p:sp>
        <p:nvSpPr>
          <p:cNvPr id="6" name="Slide Number Placeholder 5"/>
          <p:cNvSpPr>
            <a:spLocks noGrp="1"/>
          </p:cNvSpPr>
          <p:nvPr>
            <p:ph type="sldNum" sz="quarter" idx="12"/>
          </p:nvPr>
        </p:nvSpPr>
        <p:spPr>
          <a:xfrm>
            <a:off x="5166360" y="3813815"/>
            <a:ext cx="1645920" cy="219075"/>
          </a:xfrm>
          <a:prstGeom prst="rect">
            <a:avLst/>
          </a:prstGeom>
        </p:spPr>
        <p:txBody>
          <a:bodyPr/>
          <a:lstStyle/>
          <a:p>
            <a:fld id="{217CC827-6A80-4E25-9D7A-796693DD5B9B}"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502921" y="362573"/>
            <a:ext cx="3241306" cy="457860"/>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34522" y="591503"/>
            <a:ext cx="2904802" cy="4991880"/>
          </a:xfrm>
          <a:prstGeom prst="rect">
            <a:avLst/>
          </a:prstGeom>
        </p:spPr>
      </p:pic>
    </p:spTree>
    <p:extLst>
      <p:ext uri="{BB962C8B-B14F-4D97-AF65-F5344CB8AC3E}">
        <p14:creationId xmlns:p14="http://schemas.microsoft.com/office/powerpoint/2010/main" val="3239018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4.emf"/><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219075"/>
            <a:ext cx="6309360" cy="7953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095375"/>
            <a:ext cx="6309360" cy="261080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3813810"/>
            <a:ext cx="1645920" cy="219075"/>
          </a:xfrm>
          <a:prstGeom prst="rect">
            <a:avLst/>
          </a:prstGeom>
        </p:spPr>
        <p:txBody>
          <a:bodyPr vert="horz" lIns="91440" tIns="45720" rIns="91440" bIns="45720" rtlCol="0" anchor="ctr"/>
          <a:lstStyle>
            <a:lvl1pPr algn="l">
              <a:defRPr sz="720">
                <a:solidFill>
                  <a:schemeClr val="tx1">
                    <a:tint val="75000"/>
                  </a:schemeClr>
                </a:solidFill>
              </a:defRPr>
            </a:lvl1pPr>
          </a:lstStyle>
          <a:p>
            <a:fld id="{13D2E7E8-D9B0-4A3B-BCD4-7EBD6B63CEDA}" type="datetimeFigureOut">
              <a:rPr lang="en-US" smtClean="0"/>
              <a:pPr/>
              <a:t>6/30/21</a:t>
            </a:fld>
            <a:endParaRPr lang="en-US"/>
          </a:p>
        </p:txBody>
      </p:sp>
      <p:sp>
        <p:nvSpPr>
          <p:cNvPr id="5" name="Footer Placeholder 4"/>
          <p:cNvSpPr>
            <a:spLocks noGrp="1"/>
          </p:cNvSpPr>
          <p:nvPr>
            <p:ph type="ftr" sz="quarter" idx="3"/>
          </p:nvPr>
        </p:nvSpPr>
        <p:spPr>
          <a:xfrm>
            <a:off x="2423160" y="3813810"/>
            <a:ext cx="2468880" cy="219075"/>
          </a:xfrm>
          <a:prstGeom prst="rect">
            <a:avLst/>
          </a:prstGeom>
        </p:spPr>
        <p:txBody>
          <a:bodyPr vert="horz" lIns="91440" tIns="45720" rIns="91440" bIns="45720" rtlCol="0" anchor="ctr"/>
          <a:lstStyle>
            <a:lvl1pPr algn="ctr">
              <a:defRPr sz="7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3813810"/>
            <a:ext cx="1645920" cy="219075"/>
          </a:xfrm>
          <a:prstGeom prst="rect">
            <a:avLst/>
          </a:prstGeom>
        </p:spPr>
        <p:txBody>
          <a:bodyPr vert="horz" lIns="91440" tIns="45720" rIns="91440" bIns="45720" rtlCol="0" anchor="ctr"/>
          <a:lstStyle>
            <a:lvl1pPr algn="r">
              <a:defRPr sz="720">
                <a:solidFill>
                  <a:schemeClr val="tx1">
                    <a:tint val="75000"/>
                  </a:schemeClr>
                </a:solidFill>
              </a:defRPr>
            </a:lvl1pPr>
          </a:lstStyle>
          <a:p>
            <a:fld id="{03A1C80C-119B-4DF9-86DA-459B6DB4B005}" type="slidenum">
              <a:rPr lang="en-US" smtClean="0"/>
              <a:pPr/>
              <a:t>‹#›</a:t>
            </a:fld>
            <a:endParaRPr lang="en-US"/>
          </a:p>
        </p:txBody>
      </p:sp>
    </p:spTree>
    <p:extLst>
      <p:ext uri="{BB962C8B-B14F-4D97-AF65-F5344CB8AC3E}">
        <p14:creationId xmlns:p14="http://schemas.microsoft.com/office/powerpoint/2010/main" val="3277625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8" r:id="rId3"/>
    <p:sldLayoutId id="2147483663" r:id="rId4"/>
    <p:sldLayoutId id="2147483664" r:id="rId5"/>
    <p:sldLayoutId id="2147483666" r:id="rId6"/>
    <p:sldLayoutId id="2147483667" r:id="rId7"/>
    <p:sldLayoutId id="2147483669" r:id="rId8"/>
  </p:sldLayoutIdLst>
  <p:txStyles>
    <p:titleStyle>
      <a:lvl1pPr algn="l" defTabSz="548640" rtl="0" eaLnBrk="1" latinLnBrk="0" hangingPunct="1">
        <a:lnSpc>
          <a:spcPct val="90000"/>
        </a:lnSpc>
        <a:spcBef>
          <a:spcPct val="0"/>
        </a:spcBef>
        <a:buNone/>
        <a:defRPr sz="2640" kern="1200">
          <a:solidFill>
            <a:schemeClr val="tx1"/>
          </a:solidFill>
          <a:latin typeface="+mj-lt"/>
          <a:ea typeface="+mj-ea"/>
          <a:cs typeface="+mj-cs"/>
        </a:defRPr>
      </a:lvl1pPr>
    </p:titleStyle>
    <p:bodyStyle>
      <a:lvl1pPr marL="137160" indent="-137160" algn="l" defTabSz="548640"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0" indent="-137160" algn="l" defTabSz="548640"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0" indent="-137160" algn="l" defTabSz="54864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4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6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p:bodyStyle>
    <p:otherStyle>
      <a:defPPr>
        <a:defRPr lang="en-US"/>
      </a:defPPr>
      <a:lvl1pPr marL="0" algn="l" defTabSz="548640" rtl="0" eaLnBrk="1" latinLnBrk="0" hangingPunct="1">
        <a:defRPr sz="1080" kern="1200">
          <a:solidFill>
            <a:schemeClr val="tx1"/>
          </a:solidFill>
          <a:latin typeface="+mn-lt"/>
          <a:ea typeface="+mn-ea"/>
          <a:cs typeface="+mn-cs"/>
        </a:defRPr>
      </a:lvl1pPr>
      <a:lvl2pPr marL="274320" algn="l" defTabSz="548640" rtl="0" eaLnBrk="1" latinLnBrk="0" hangingPunct="1">
        <a:defRPr sz="1080" kern="1200">
          <a:solidFill>
            <a:schemeClr val="tx1"/>
          </a:solidFill>
          <a:latin typeface="+mn-lt"/>
          <a:ea typeface="+mn-ea"/>
          <a:cs typeface="+mn-cs"/>
        </a:defRPr>
      </a:lvl2pPr>
      <a:lvl3pPr marL="548640" algn="l" defTabSz="548640" rtl="0" eaLnBrk="1" latinLnBrk="0" hangingPunct="1">
        <a:defRPr sz="1080" kern="1200">
          <a:solidFill>
            <a:schemeClr val="tx1"/>
          </a:solidFill>
          <a:latin typeface="+mn-lt"/>
          <a:ea typeface="+mn-ea"/>
          <a:cs typeface="+mn-cs"/>
        </a:defRPr>
      </a:lvl3pPr>
      <a:lvl4pPr marL="822960" algn="l" defTabSz="548640" rtl="0" eaLnBrk="1" latinLnBrk="0" hangingPunct="1">
        <a:defRPr sz="1080" kern="1200">
          <a:solidFill>
            <a:schemeClr val="tx1"/>
          </a:solidFill>
          <a:latin typeface="+mn-lt"/>
          <a:ea typeface="+mn-ea"/>
          <a:cs typeface="+mn-cs"/>
        </a:defRPr>
      </a:lvl4pPr>
      <a:lvl5pPr marL="1097280" algn="l" defTabSz="548640" rtl="0" eaLnBrk="1" latinLnBrk="0" hangingPunct="1">
        <a:defRPr sz="1080" kern="1200">
          <a:solidFill>
            <a:schemeClr val="tx1"/>
          </a:solidFill>
          <a:latin typeface="+mn-lt"/>
          <a:ea typeface="+mn-ea"/>
          <a:cs typeface="+mn-cs"/>
        </a:defRPr>
      </a:lvl5pPr>
      <a:lvl6pPr marL="1371600" algn="l" defTabSz="548640" rtl="0" eaLnBrk="1" latinLnBrk="0" hangingPunct="1">
        <a:defRPr sz="1080" kern="1200">
          <a:solidFill>
            <a:schemeClr val="tx1"/>
          </a:solidFill>
          <a:latin typeface="+mn-lt"/>
          <a:ea typeface="+mn-ea"/>
          <a:cs typeface="+mn-cs"/>
        </a:defRPr>
      </a:lvl6pPr>
      <a:lvl7pPr marL="1645920" algn="l" defTabSz="548640" rtl="0" eaLnBrk="1" latinLnBrk="0" hangingPunct="1">
        <a:defRPr sz="1080" kern="1200">
          <a:solidFill>
            <a:schemeClr val="tx1"/>
          </a:solidFill>
          <a:latin typeface="+mn-lt"/>
          <a:ea typeface="+mn-ea"/>
          <a:cs typeface="+mn-cs"/>
        </a:defRPr>
      </a:lvl7pPr>
      <a:lvl8pPr marL="1920240" algn="l" defTabSz="548640" rtl="0" eaLnBrk="1" latinLnBrk="0" hangingPunct="1">
        <a:defRPr sz="1080" kern="1200">
          <a:solidFill>
            <a:schemeClr val="tx1"/>
          </a:solidFill>
          <a:latin typeface="+mn-lt"/>
          <a:ea typeface="+mn-ea"/>
          <a:cs typeface="+mn-cs"/>
        </a:defRPr>
      </a:lvl8pPr>
      <a:lvl9pPr marL="2194560" algn="l" defTabSz="548640" rtl="0" eaLnBrk="1" latinLnBrk="0" hangingPunct="1">
        <a:defRPr sz="10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684060"/>
            <a:ext cx="6309360" cy="7736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02920" y="1511559"/>
            <a:ext cx="6309360" cy="219461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16794"/>
            <a:ext cx="7315200" cy="592727"/>
          </a:xfrm>
          <a:prstGeom prst="rect">
            <a:avLst/>
          </a:prstGeom>
          <a:solidFill>
            <a:srgbClr val="4F9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0"/>
          </a:p>
        </p:txBody>
      </p:sp>
      <p:sp>
        <p:nvSpPr>
          <p:cNvPr id="8" name="Title 1"/>
          <p:cNvSpPr txBox="1">
            <a:spLocks/>
          </p:cNvSpPr>
          <p:nvPr userDrawn="1"/>
        </p:nvSpPr>
        <p:spPr>
          <a:xfrm>
            <a:off x="156757" y="100771"/>
            <a:ext cx="7158446" cy="594827"/>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1980" dirty="0"/>
              <a:t>Title</a:t>
            </a:r>
          </a:p>
        </p:txBody>
      </p:sp>
      <p:pic>
        <p:nvPicPr>
          <p:cNvPr id="9" name="Picture 8"/>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2623364" y="-1161914"/>
            <a:ext cx="4537359" cy="4114800"/>
          </a:xfrm>
          <a:prstGeom prst="rect">
            <a:avLst/>
          </a:prstGeom>
        </p:spPr>
      </p:pic>
      <p:sp>
        <p:nvSpPr>
          <p:cNvPr id="10" name="Segnaposto piè di pagina 4"/>
          <p:cNvSpPr txBox="1">
            <a:spLocks/>
          </p:cNvSpPr>
          <p:nvPr userDrawn="1"/>
        </p:nvSpPr>
        <p:spPr>
          <a:xfrm>
            <a:off x="156757" y="3958740"/>
            <a:ext cx="5102205" cy="156060"/>
          </a:xfrm>
          <a:prstGeom prst="rect">
            <a:avLst/>
          </a:prstGeom>
        </p:spPr>
        <p:txBody>
          <a:bodyPr lIns="0" tIns="0" rIns="0" bIns="0"/>
          <a:lstStyle>
            <a:defPPr>
              <a:defRPr lang="it-IT"/>
            </a:defPPr>
            <a:lvl1pPr marL="0" algn="l" defTabSz="914400" rtl="0" eaLnBrk="1" latinLnBrk="0" hangingPunct="1">
              <a:defRPr sz="1400" kern="1200">
                <a:solidFill>
                  <a:schemeClr val="bg1"/>
                </a:solidFill>
                <a:latin typeface="+mj-lt"/>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it-IT" sz="630" b="0" dirty="0">
              <a:solidFill>
                <a:srgbClr val="4F90C5"/>
              </a:solidFill>
            </a:endParaRPr>
          </a:p>
        </p:txBody>
      </p:sp>
      <p:cxnSp>
        <p:nvCxnSpPr>
          <p:cNvPr id="5" name="Straight Connector 4"/>
          <p:cNvCxnSpPr/>
          <p:nvPr userDrawn="1"/>
        </p:nvCxnSpPr>
        <p:spPr>
          <a:xfrm>
            <a:off x="0" y="3906486"/>
            <a:ext cx="7315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45817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411470" rtl="0" eaLnBrk="1" latinLnBrk="0" hangingPunct="1">
        <a:lnSpc>
          <a:spcPct val="90000"/>
        </a:lnSpc>
        <a:spcBef>
          <a:spcPct val="0"/>
        </a:spcBef>
        <a:buNone/>
        <a:defRPr sz="1980" kern="1200">
          <a:solidFill>
            <a:schemeClr val="tx1"/>
          </a:solidFill>
          <a:latin typeface="+mj-lt"/>
          <a:ea typeface="+mj-ea"/>
          <a:cs typeface="+mj-cs"/>
        </a:defRPr>
      </a:lvl1pPr>
    </p:titleStyle>
    <p:bodyStyle>
      <a:lvl1pPr marL="102868" indent="-102868" algn="l" defTabSz="411470" rtl="0" eaLnBrk="1" latinLnBrk="0" hangingPunct="1">
        <a:lnSpc>
          <a:spcPct val="90000"/>
        </a:lnSpc>
        <a:spcBef>
          <a:spcPts val="450"/>
        </a:spcBef>
        <a:buFont typeface="Arial" panose="020B0604020202020204" pitchFamily="34" charset="0"/>
        <a:buChar char="•"/>
        <a:defRPr sz="1260" kern="1200">
          <a:solidFill>
            <a:schemeClr val="tx1"/>
          </a:solidFill>
          <a:latin typeface="+mn-lt"/>
          <a:ea typeface="+mn-ea"/>
          <a:cs typeface="+mn-cs"/>
        </a:defRPr>
      </a:lvl1pPr>
      <a:lvl2pPr marL="308602" indent="-102868" algn="l" defTabSz="411470" rtl="0" eaLnBrk="1" latinLnBrk="0" hangingPunct="1">
        <a:lnSpc>
          <a:spcPct val="90000"/>
        </a:lnSpc>
        <a:spcBef>
          <a:spcPts val="225"/>
        </a:spcBef>
        <a:buFont typeface="Arial" panose="020B0604020202020204" pitchFamily="34" charset="0"/>
        <a:buChar char="•"/>
        <a:defRPr sz="1080" kern="1200">
          <a:solidFill>
            <a:schemeClr val="tx1"/>
          </a:solidFill>
          <a:latin typeface="+mn-lt"/>
          <a:ea typeface="+mn-ea"/>
          <a:cs typeface="+mn-cs"/>
        </a:defRPr>
      </a:lvl2pPr>
      <a:lvl3pPr marL="514337" indent="-102868" algn="l" defTabSz="411470" rtl="0" eaLnBrk="1" latinLnBrk="0" hangingPunct="1">
        <a:lnSpc>
          <a:spcPct val="90000"/>
        </a:lnSpc>
        <a:spcBef>
          <a:spcPts val="225"/>
        </a:spcBef>
        <a:buFont typeface="Arial" panose="020B0604020202020204" pitchFamily="34" charset="0"/>
        <a:buChar char="•"/>
        <a:defRPr sz="900" kern="1200">
          <a:solidFill>
            <a:schemeClr val="tx1"/>
          </a:solidFill>
          <a:latin typeface="+mn-lt"/>
          <a:ea typeface="+mn-ea"/>
          <a:cs typeface="+mn-cs"/>
        </a:defRPr>
      </a:lvl3pPr>
      <a:lvl4pPr marL="720072" indent="-102868" algn="l" defTabSz="41147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4pPr>
      <a:lvl5pPr marL="925807" indent="-102868" algn="l" defTabSz="41147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5pPr>
      <a:lvl6pPr marL="1131542" indent="-102868" algn="l" defTabSz="41147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277" indent="-102868" algn="l" defTabSz="41147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12" indent="-102868" algn="l" defTabSz="41147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46" indent="-102868" algn="l" defTabSz="41147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p:bodyStyle>
    <p:otherStyle>
      <a:defPPr>
        <a:defRPr lang="en-US"/>
      </a:defPPr>
      <a:lvl1pPr marL="0" algn="l" defTabSz="411470" rtl="0" eaLnBrk="1" latinLnBrk="0" hangingPunct="1">
        <a:defRPr sz="810" kern="1200">
          <a:solidFill>
            <a:schemeClr val="tx1"/>
          </a:solidFill>
          <a:latin typeface="+mn-lt"/>
          <a:ea typeface="+mn-ea"/>
          <a:cs typeface="+mn-cs"/>
        </a:defRPr>
      </a:lvl1pPr>
      <a:lvl2pPr marL="205735" algn="l" defTabSz="411470" rtl="0" eaLnBrk="1" latinLnBrk="0" hangingPunct="1">
        <a:defRPr sz="810" kern="1200">
          <a:solidFill>
            <a:schemeClr val="tx1"/>
          </a:solidFill>
          <a:latin typeface="+mn-lt"/>
          <a:ea typeface="+mn-ea"/>
          <a:cs typeface="+mn-cs"/>
        </a:defRPr>
      </a:lvl2pPr>
      <a:lvl3pPr marL="411470" algn="l" defTabSz="411470" rtl="0" eaLnBrk="1" latinLnBrk="0" hangingPunct="1">
        <a:defRPr sz="810" kern="1200">
          <a:solidFill>
            <a:schemeClr val="tx1"/>
          </a:solidFill>
          <a:latin typeface="+mn-lt"/>
          <a:ea typeface="+mn-ea"/>
          <a:cs typeface="+mn-cs"/>
        </a:defRPr>
      </a:lvl3pPr>
      <a:lvl4pPr marL="617205" algn="l" defTabSz="411470" rtl="0" eaLnBrk="1" latinLnBrk="0" hangingPunct="1">
        <a:defRPr sz="810" kern="1200">
          <a:solidFill>
            <a:schemeClr val="tx1"/>
          </a:solidFill>
          <a:latin typeface="+mn-lt"/>
          <a:ea typeface="+mn-ea"/>
          <a:cs typeface="+mn-cs"/>
        </a:defRPr>
      </a:lvl4pPr>
      <a:lvl5pPr marL="822940" algn="l" defTabSz="411470" rtl="0" eaLnBrk="1" latinLnBrk="0" hangingPunct="1">
        <a:defRPr sz="810" kern="1200">
          <a:solidFill>
            <a:schemeClr val="tx1"/>
          </a:solidFill>
          <a:latin typeface="+mn-lt"/>
          <a:ea typeface="+mn-ea"/>
          <a:cs typeface="+mn-cs"/>
        </a:defRPr>
      </a:lvl5pPr>
      <a:lvl6pPr marL="1028674" algn="l" defTabSz="411470" rtl="0" eaLnBrk="1" latinLnBrk="0" hangingPunct="1">
        <a:defRPr sz="810" kern="1200">
          <a:solidFill>
            <a:schemeClr val="tx1"/>
          </a:solidFill>
          <a:latin typeface="+mn-lt"/>
          <a:ea typeface="+mn-ea"/>
          <a:cs typeface="+mn-cs"/>
        </a:defRPr>
      </a:lvl6pPr>
      <a:lvl7pPr marL="1234409" algn="l" defTabSz="411470" rtl="0" eaLnBrk="1" latinLnBrk="0" hangingPunct="1">
        <a:defRPr sz="810" kern="1200">
          <a:solidFill>
            <a:schemeClr val="tx1"/>
          </a:solidFill>
          <a:latin typeface="+mn-lt"/>
          <a:ea typeface="+mn-ea"/>
          <a:cs typeface="+mn-cs"/>
        </a:defRPr>
      </a:lvl7pPr>
      <a:lvl8pPr marL="1440144" algn="l" defTabSz="411470" rtl="0" eaLnBrk="1" latinLnBrk="0" hangingPunct="1">
        <a:defRPr sz="810" kern="1200">
          <a:solidFill>
            <a:schemeClr val="tx1"/>
          </a:solidFill>
          <a:latin typeface="+mn-lt"/>
          <a:ea typeface="+mn-ea"/>
          <a:cs typeface="+mn-cs"/>
        </a:defRPr>
      </a:lvl8pPr>
      <a:lvl9pPr marL="1645879" algn="l" defTabSz="411470" rtl="0" eaLnBrk="1" latinLnBrk="0" hangingPunct="1">
        <a:defRPr sz="8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tiff"/><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tiff"/><Relationship Id="rId5" Type="http://schemas.openxmlformats.org/officeDocument/2006/relationships/image" Target="../media/image17.tiff"/><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ee.humanitarianresponse.info/x/%23mEov3aos" TargetMode="Externa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tiff"/><Relationship Id="rId4" Type="http://schemas.openxmlformats.org/officeDocument/2006/relationships/image" Target="../media/image9.tif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TAPE%20-%20Tool%20for%20Agroecology%20Performance%20Evaluation%20RU.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fao.org/agroecology/overview/10-elements/r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
            <a:ext cx="7315201" cy="1679940"/>
          </a:xfrm>
          <a:prstGeom prst="rect">
            <a:avLst/>
          </a:prstGeom>
          <a:solidFill>
            <a:srgbClr val="64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4698" y="906280"/>
            <a:ext cx="6945803"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TAPE - Tool for Agroecology Performance Evaluation</a:t>
            </a: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9549" y="49912"/>
            <a:ext cx="2048657" cy="607374"/>
          </a:xfrm>
          <a:prstGeom prst="rect">
            <a:avLst/>
          </a:prstGeom>
        </p:spPr>
      </p:pic>
      <p:sp>
        <p:nvSpPr>
          <p:cNvPr id="14" name="TextBox 13"/>
          <p:cNvSpPr txBox="1"/>
          <p:nvPr/>
        </p:nvSpPr>
        <p:spPr>
          <a:xfrm>
            <a:off x="91118" y="1928935"/>
            <a:ext cx="6480157" cy="1692771"/>
          </a:xfrm>
          <a:prstGeom prst="rect">
            <a:avLst/>
          </a:prstGeom>
          <a:noFill/>
        </p:spPr>
        <p:txBody>
          <a:bodyPr wrap="square" rtlCol="0" anchor="t">
            <a:spAutoFit/>
          </a:bodyPr>
          <a:lstStyle/>
          <a:p>
            <a:r>
              <a:rPr lang="en-US" sz="1600" b="1" dirty="0">
                <a:latin typeface="Calibri" panose="020F0502020204030204" pitchFamily="34" charset="0"/>
                <a:ea typeface="Calibri" panose="020F0502020204030204" pitchFamily="34" charset="0"/>
                <a:cs typeface="Calibri" panose="020F0502020204030204" pitchFamily="34" charset="0"/>
              </a:rPr>
              <a:t>Animal Production and Health Division (AGA)</a:t>
            </a:r>
            <a:br>
              <a:rPr lang="en-US" sz="1600" b="1" dirty="0">
                <a:latin typeface="Calibri" panose="020F0502020204030204" pitchFamily="34" charset="0"/>
                <a:ea typeface="Calibri" panose="020F0502020204030204" pitchFamily="34" charset="0"/>
                <a:cs typeface="Calibri" panose="020F0502020204030204" pitchFamily="34" charset="0"/>
              </a:rPr>
            </a:br>
            <a:r>
              <a:rPr lang="en-US" sz="1600" b="1" dirty="0">
                <a:latin typeface="Calibri" panose="020F0502020204030204" pitchFamily="34" charset="0"/>
                <a:ea typeface="Calibri" panose="020F0502020204030204" pitchFamily="34" charset="0"/>
                <a:cs typeface="Calibri" panose="020F0502020204030204" pitchFamily="34" charset="0"/>
              </a:rPr>
              <a:t>Plant Production and Protection division (AGP)</a:t>
            </a:r>
          </a:p>
          <a:p>
            <a:r>
              <a:rPr lang="en-US" sz="1600" b="1" dirty="0">
                <a:latin typeface="Calibri" panose="020F0502020204030204" pitchFamily="34" charset="0"/>
                <a:ea typeface="Calibri" panose="020F0502020204030204" pitchFamily="34" charset="0"/>
                <a:cs typeface="Calibri" panose="020F0502020204030204" pitchFamily="34" charset="0"/>
              </a:rPr>
              <a:t>Strategic Program 2 (SP2)</a:t>
            </a:r>
          </a:p>
          <a:p>
            <a:endParaRPr lang="en-GB" sz="1600" dirty="0">
              <a:solidFill>
                <a:srgbClr val="29292A"/>
              </a:solidFill>
              <a:latin typeface="Calibri" panose="020F0502020204030204" pitchFamily="34" charset="0"/>
              <a:cs typeface="Calibri" panose="020F0502020204030204" pitchFamily="34" charset="0"/>
            </a:endParaRPr>
          </a:p>
          <a:p>
            <a:r>
              <a:rPr lang="en-US" sz="1400" dirty="0">
                <a:ea typeface="Cambria" panose="02040503050406030204" pitchFamily="18" charset="0"/>
              </a:rPr>
              <a:t>Anne Mottet, Abram Bicksler, Dario Lucantoni, Fabrizia De Rosa</a:t>
            </a:r>
          </a:p>
          <a:p>
            <a:endParaRPr lang="fr-FR" sz="1200" b="1" dirty="0"/>
          </a:p>
          <a:p>
            <a:endParaRPr lang="en-US" sz="1400" dirty="0">
              <a:ea typeface="Cambria" panose="02040503050406030204" pitchFamily="18" charset="0"/>
            </a:endParaRPr>
          </a:p>
        </p:txBody>
      </p:sp>
    </p:spTree>
    <p:extLst>
      <p:ext uri="{BB962C8B-B14F-4D97-AF65-F5344CB8AC3E}">
        <p14:creationId xmlns:p14="http://schemas.microsoft.com/office/powerpoint/2010/main" val="2391740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318217" y="112070"/>
            <a:ext cx="6994809" cy="400110"/>
          </a:xfrm>
          <a:prstGeom prst="rect">
            <a:avLst/>
          </a:prstGeom>
          <a:noFill/>
        </p:spPr>
        <p:txBody>
          <a:bodyPr wrap="square" rtlCol="0">
            <a:spAutoFit/>
          </a:bodyPr>
          <a:lstStyle/>
          <a:p>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STEP 1: CAET - Diversity</a:t>
            </a:r>
          </a:p>
        </p:txBody>
      </p:sp>
      <p:pic>
        <p:nvPicPr>
          <p:cNvPr id="2" name="Picture 1">
            <a:extLst>
              <a:ext uri="{FF2B5EF4-FFF2-40B4-BE49-F238E27FC236}">
                <a16:creationId xmlns:a16="http://schemas.microsoft.com/office/drawing/2014/main" id="{85B6DFEC-43A8-1149-A796-9870D2A40E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94066" y="24698"/>
            <a:ext cx="574853" cy="574853"/>
          </a:xfrm>
          <a:prstGeom prst="rect">
            <a:avLst/>
          </a:prstGeom>
        </p:spPr>
      </p:pic>
      <p:graphicFrame>
        <p:nvGraphicFramePr>
          <p:cNvPr id="4" name="Table 3">
            <a:extLst>
              <a:ext uri="{FF2B5EF4-FFF2-40B4-BE49-F238E27FC236}">
                <a16:creationId xmlns:a16="http://schemas.microsoft.com/office/drawing/2014/main" id="{D4F98E25-EE7B-754C-84B7-29AC9AD01687}"/>
              </a:ext>
            </a:extLst>
          </p:cNvPr>
          <p:cNvGraphicFramePr>
            <a:graphicFrameLocks noGrp="1"/>
          </p:cNvGraphicFramePr>
          <p:nvPr/>
        </p:nvGraphicFramePr>
        <p:xfrm>
          <a:off x="174111" y="798195"/>
          <a:ext cx="6994808" cy="3032760"/>
        </p:xfrm>
        <a:graphic>
          <a:graphicData uri="http://schemas.openxmlformats.org/drawingml/2006/table">
            <a:tbl>
              <a:tblPr firstRow="1" firstCol="1" bandRow="1">
                <a:tableStyleId>{5940675A-B579-460E-94D1-54222C63F5DA}</a:tableStyleId>
              </a:tblPr>
              <a:tblGrid>
                <a:gridCol w="224721">
                  <a:extLst>
                    <a:ext uri="{9D8B030D-6E8A-4147-A177-3AD203B41FA5}">
                      <a16:colId xmlns:a16="http://schemas.microsoft.com/office/drawing/2014/main" val="3851984678"/>
                    </a:ext>
                  </a:extLst>
                </a:gridCol>
                <a:gridCol w="792480">
                  <a:extLst>
                    <a:ext uri="{9D8B030D-6E8A-4147-A177-3AD203B41FA5}">
                      <a16:colId xmlns:a16="http://schemas.microsoft.com/office/drawing/2014/main" val="235481021"/>
                    </a:ext>
                  </a:extLst>
                </a:gridCol>
                <a:gridCol w="1028700">
                  <a:extLst>
                    <a:ext uri="{9D8B030D-6E8A-4147-A177-3AD203B41FA5}">
                      <a16:colId xmlns:a16="http://schemas.microsoft.com/office/drawing/2014/main" val="810013767"/>
                    </a:ext>
                  </a:extLst>
                </a:gridCol>
                <a:gridCol w="1234440">
                  <a:extLst>
                    <a:ext uri="{9D8B030D-6E8A-4147-A177-3AD203B41FA5}">
                      <a16:colId xmlns:a16="http://schemas.microsoft.com/office/drawing/2014/main" val="2410088357"/>
                    </a:ext>
                  </a:extLst>
                </a:gridCol>
                <a:gridCol w="1036320">
                  <a:extLst>
                    <a:ext uri="{9D8B030D-6E8A-4147-A177-3AD203B41FA5}">
                      <a16:colId xmlns:a16="http://schemas.microsoft.com/office/drawing/2014/main" val="136753571"/>
                    </a:ext>
                  </a:extLst>
                </a:gridCol>
                <a:gridCol w="1348740">
                  <a:extLst>
                    <a:ext uri="{9D8B030D-6E8A-4147-A177-3AD203B41FA5}">
                      <a16:colId xmlns:a16="http://schemas.microsoft.com/office/drawing/2014/main" val="185554841"/>
                    </a:ext>
                  </a:extLst>
                </a:gridCol>
                <a:gridCol w="1329407">
                  <a:extLst>
                    <a:ext uri="{9D8B030D-6E8A-4147-A177-3AD203B41FA5}">
                      <a16:colId xmlns:a16="http://schemas.microsoft.com/office/drawing/2014/main" val="1190541036"/>
                    </a:ext>
                  </a:extLst>
                </a:gridCol>
              </a:tblGrid>
              <a:tr h="127140">
                <a:tc>
                  <a:txBody>
                    <a:bodyPr/>
                    <a:lstStyle/>
                    <a:p>
                      <a:pPr algn="ctr"/>
                      <a:r>
                        <a:rPr lang="en-US" sz="900">
                          <a:effectLst/>
                        </a:rPr>
                        <a:t> </a:t>
                      </a:r>
                      <a:endParaRPr lang="it-IT" sz="1400">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anchor="ctr"/>
                </a:tc>
                <a:tc>
                  <a:txBody>
                    <a:bodyPr/>
                    <a:lstStyle/>
                    <a:p>
                      <a:pPr algn="ctr"/>
                      <a:r>
                        <a:rPr lang="en-US" sz="900" b="1" dirty="0">
                          <a:effectLst/>
                        </a:rPr>
                        <a:t>Index</a:t>
                      </a:r>
                      <a:endParaRPr lang="it-IT" sz="1400" b="1" dirty="0">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anchor="ctr"/>
                </a:tc>
                <a:tc>
                  <a:txBody>
                    <a:bodyPr/>
                    <a:lstStyle/>
                    <a:p>
                      <a:pPr algn="ctr"/>
                      <a:r>
                        <a:rPr lang="en-US" sz="1000" b="1" dirty="0">
                          <a:effectLst/>
                        </a:rPr>
                        <a:t>0</a:t>
                      </a:r>
                      <a:endParaRPr lang="it-IT" sz="1400" b="1" dirty="0">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anchor="ctr"/>
                </a:tc>
                <a:tc>
                  <a:txBody>
                    <a:bodyPr/>
                    <a:lstStyle/>
                    <a:p>
                      <a:pPr algn="ctr"/>
                      <a:r>
                        <a:rPr lang="en-US" sz="1000" b="1">
                          <a:effectLst/>
                        </a:rPr>
                        <a:t>1</a:t>
                      </a:r>
                      <a:endParaRPr lang="it-IT" sz="1400" b="1">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anchor="ctr"/>
                </a:tc>
                <a:tc>
                  <a:txBody>
                    <a:bodyPr/>
                    <a:lstStyle/>
                    <a:p>
                      <a:pPr algn="ctr"/>
                      <a:r>
                        <a:rPr lang="en-US" sz="1000" b="1">
                          <a:effectLst/>
                        </a:rPr>
                        <a:t>2</a:t>
                      </a:r>
                      <a:endParaRPr lang="it-IT" sz="1400" b="1">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anchor="ctr"/>
                </a:tc>
                <a:tc>
                  <a:txBody>
                    <a:bodyPr/>
                    <a:lstStyle/>
                    <a:p>
                      <a:pPr algn="ctr"/>
                      <a:r>
                        <a:rPr lang="en-US" sz="1000" b="1" dirty="0">
                          <a:effectLst/>
                        </a:rPr>
                        <a:t>3</a:t>
                      </a:r>
                      <a:endParaRPr lang="it-IT" sz="1400" b="1" dirty="0">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anchor="ctr"/>
                </a:tc>
                <a:tc>
                  <a:txBody>
                    <a:bodyPr/>
                    <a:lstStyle/>
                    <a:p>
                      <a:pPr algn="ctr"/>
                      <a:r>
                        <a:rPr lang="en-US" sz="1000" b="1" dirty="0">
                          <a:effectLst/>
                        </a:rPr>
                        <a:t>4</a:t>
                      </a:r>
                      <a:endParaRPr lang="it-IT" sz="1400" b="1" dirty="0">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anchor="ctr"/>
                </a:tc>
                <a:extLst>
                  <a:ext uri="{0D108BD9-81ED-4DB2-BD59-A6C34878D82A}">
                    <a16:rowId xmlns:a16="http://schemas.microsoft.com/office/drawing/2014/main" val="3941038370"/>
                  </a:ext>
                </a:extLst>
              </a:tr>
              <a:tr h="648078">
                <a:tc rowSpan="4">
                  <a:txBody>
                    <a:bodyPr/>
                    <a:lstStyle/>
                    <a:p>
                      <a:pPr marL="71755" marR="71755" algn="ctr">
                        <a:spcBef>
                          <a:spcPts val="500"/>
                        </a:spcBef>
                        <a:spcAft>
                          <a:spcPts val="500"/>
                        </a:spcAft>
                      </a:pPr>
                      <a:r>
                        <a:rPr lang="en-US" sz="1050" b="1" dirty="0">
                          <a:effectLst/>
                        </a:rPr>
                        <a:t>DIVERSITY</a:t>
                      </a:r>
                      <a:endParaRPr lang="it-IT" sz="1400" b="1" dirty="0">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vert="vert270" anchor="ctr"/>
                </a:tc>
                <a:tc>
                  <a:txBody>
                    <a:bodyPr/>
                    <a:lstStyle/>
                    <a:p>
                      <a:pPr algn="ctr"/>
                      <a:r>
                        <a:rPr lang="en-US" sz="900" b="1" dirty="0">
                          <a:effectLst/>
                        </a:rPr>
                        <a:t>Crops</a:t>
                      </a:r>
                      <a:endParaRPr lang="it-IT" sz="1400" b="1" dirty="0">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anchor="ctr"/>
                </a:tc>
                <a:tc>
                  <a:txBody>
                    <a:bodyPr/>
                    <a:lstStyle/>
                    <a:p>
                      <a:pPr algn="ctr"/>
                      <a:r>
                        <a:rPr lang="en-US" sz="900" dirty="0">
                          <a:effectLst/>
                        </a:rPr>
                        <a:t>Monoculture (or no crops cultivated)</a:t>
                      </a:r>
                      <a:endParaRPr lang="it-IT" sz="1400" dirty="0">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anchor="ctr">
                    <a:solidFill>
                      <a:schemeClr val="accent2"/>
                    </a:solidFill>
                  </a:tcPr>
                </a:tc>
                <a:tc>
                  <a:txBody>
                    <a:bodyPr/>
                    <a:lstStyle/>
                    <a:p>
                      <a:pPr algn="ctr"/>
                      <a:r>
                        <a:rPr lang="en-US" sz="900" dirty="0">
                          <a:effectLst/>
                        </a:rPr>
                        <a:t>One crop covering more than 80% of cultivated area</a:t>
                      </a:r>
                      <a:endParaRPr lang="it-IT" sz="1400" dirty="0">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anchor="ctr">
                    <a:solidFill>
                      <a:schemeClr val="accent4">
                        <a:lumMod val="60000"/>
                        <a:lumOff val="40000"/>
                      </a:schemeClr>
                    </a:solidFill>
                  </a:tcPr>
                </a:tc>
                <a:tc>
                  <a:txBody>
                    <a:bodyPr/>
                    <a:lstStyle/>
                    <a:p>
                      <a:pPr algn="ctr"/>
                      <a:r>
                        <a:rPr lang="en-US" sz="900" dirty="0">
                          <a:effectLst/>
                        </a:rPr>
                        <a:t>Two or three crops</a:t>
                      </a:r>
                      <a:endParaRPr lang="it-IT" sz="1400" dirty="0">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anchor="ctr">
                    <a:solidFill>
                      <a:schemeClr val="accent6">
                        <a:lumMod val="40000"/>
                        <a:lumOff val="60000"/>
                      </a:schemeClr>
                    </a:solidFill>
                  </a:tcPr>
                </a:tc>
                <a:tc>
                  <a:txBody>
                    <a:bodyPr/>
                    <a:lstStyle/>
                    <a:p>
                      <a:pPr algn="ctr"/>
                      <a:r>
                        <a:rPr lang="en-US" sz="900" dirty="0">
                          <a:effectLst/>
                        </a:rPr>
                        <a:t>More than 3 crops adapted to local and changing climatic conditions</a:t>
                      </a:r>
                      <a:endParaRPr lang="it-IT" sz="1400" dirty="0">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anchor="ctr">
                    <a:solidFill>
                      <a:schemeClr val="accent6"/>
                    </a:solidFill>
                  </a:tcPr>
                </a:tc>
                <a:tc>
                  <a:txBody>
                    <a:bodyPr/>
                    <a:lstStyle/>
                    <a:p>
                      <a:pPr algn="ctr"/>
                      <a:r>
                        <a:rPr lang="en-US" sz="900" dirty="0">
                          <a:effectLst/>
                        </a:rPr>
                        <a:t>More than 3 crops and varieties adapted to local conditions. Spatially diversified farm by multi-, poly- or inter-cropping</a:t>
                      </a:r>
                      <a:endParaRPr lang="it-IT" sz="1400" dirty="0">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anchor="ctr">
                    <a:solidFill>
                      <a:schemeClr val="accent6">
                        <a:lumMod val="75000"/>
                      </a:schemeClr>
                    </a:solidFill>
                  </a:tcPr>
                </a:tc>
                <a:extLst>
                  <a:ext uri="{0D108BD9-81ED-4DB2-BD59-A6C34878D82A}">
                    <a16:rowId xmlns:a16="http://schemas.microsoft.com/office/drawing/2014/main" val="1127449671"/>
                  </a:ext>
                </a:extLst>
              </a:tr>
              <a:tr h="540065">
                <a:tc vMerge="1">
                  <a:txBody>
                    <a:bodyPr/>
                    <a:lstStyle/>
                    <a:p>
                      <a:endParaRPr lang="en-US"/>
                    </a:p>
                  </a:txBody>
                  <a:tcPr/>
                </a:tc>
                <a:tc>
                  <a:txBody>
                    <a:bodyPr/>
                    <a:lstStyle/>
                    <a:p>
                      <a:pPr algn="ctr">
                        <a:spcAft>
                          <a:spcPts val="0"/>
                        </a:spcAft>
                      </a:pPr>
                      <a:r>
                        <a:rPr lang="en-US" sz="900" b="1" dirty="0">
                          <a:effectLst/>
                        </a:rPr>
                        <a:t>Animals (including fish and insects)</a:t>
                      </a:r>
                      <a:endParaRPr lang="it-IT" sz="1400" b="1" dirty="0">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anchor="ctr"/>
                </a:tc>
                <a:tc>
                  <a:txBody>
                    <a:bodyPr/>
                    <a:lstStyle/>
                    <a:p>
                      <a:pPr algn="ctr"/>
                      <a:r>
                        <a:rPr lang="en-US" sz="900" dirty="0">
                          <a:effectLst/>
                        </a:rPr>
                        <a:t>No animals raised</a:t>
                      </a:r>
                      <a:endParaRPr lang="it-IT" sz="1400" dirty="0">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anchor="ctr">
                    <a:solidFill>
                      <a:schemeClr val="accent2"/>
                    </a:solidFill>
                  </a:tcPr>
                </a:tc>
                <a:tc>
                  <a:txBody>
                    <a:bodyPr/>
                    <a:lstStyle/>
                    <a:p>
                      <a:pPr algn="ctr"/>
                      <a:r>
                        <a:rPr lang="en-US" sz="900" dirty="0">
                          <a:effectLst/>
                        </a:rPr>
                        <a:t>One species only</a:t>
                      </a:r>
                      <a:endParaRPr lang="it-IT" sz="1400" dirty="0">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anchor="ctr">
                    <a:solidFill>
                      <a:schemeClr val="accent4">
                        <a:lumMod val="60000"/>
                        <a:lumOff val="40000"/>
                      </a:schemeClr>
                    </a:solidFill>
                  </a:tcPr>
                </a:tc>
                <a:tc>
                  <a:txBody>
                    <a:bodyPr/>
                    <a:lstStyle/>
                    <a:p>
                      <a:pPr algn="ctr"/>
                      <a:r>
                        <a:rPr lang="en-US" sz="900" dirty="0">
                          <a:effectLst/>
                        </a:rPr>
                        <a:t>Several species, with few animals</a:t>
                      </a:r>
                      <a:endParaRPr lang="it-IT" sz="1400" dirty="0">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anchor="ctr">
                    <a:solidFill>
                      <a:schemeClr val="accent6">
                        <a:lumMod val="40000"/>
                        <a:lumOff val="60000"/>
                      </a:schemeClr>
                    </a:solidFill>
                  </a:tcPr>
                </a:tc>
                <a:tc>
                  <a:txBody>
                    <a:bodyPr/>
                    <a:lstStyle/>
                    <a:p>
                      <a:pPr algn="ctr"/>
                      <a:r>
                        <a:rPr lang="en-US" sz="900" dirty="0">
                          <a:effectLst/>
                        </a:rPr>
                        <a:t>Several species with significant number of animals</a:t>
                      </a:r>
                      <a:endParaRPr lang="it-IT" sz="1400" dirty="0">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anchor="ctr">
                    <a:solidFill>
                      <a:schemeClr val="accent6"/>
                    </a:solidFill>
                  </a:tcPr>
                </a:tc>
                <a:tc>
                  <a:txBody>
                    <a:bodyPr/>
                    <a:lstStyle/>
                    <a:p>
                      <a:pPr algn="ctr"/>
                      <a:r>
                        <a:rPr lang="en-US" sz="900" dirty="0">
                          <a:effectLst/>
                        </a:rPr>
                        <a:t>High number of species with different breeds well adapted to local and changing climatic conditions</a:t>
                      </a:r>
                      <a:endParaRPr lang="it-IT" sz="1400" dirty="0">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anchor="ctr">
                    <a:solidFill>
                      <a:schemeClr val="accent6">
                        <a:lumMod val="75000"/>
                      </a:schemeClr>
                    </a:solidFill>
                  </a:tcPr>
                </a:tc>
                <a:extLst>
                  <a:ext uri="{0D108BD9-81ED-4DB2-BD59-A6C34878D82A}">
                    <a16:rowId xmlns:a16="http://schemas.microsoft.com/office/drawing/2014/main" val="1871050119"/>
                  </a:ext>
                </a:extLst>
              </a:tr>
              <a:tr h="540065">
                <a:tc vMerge="1">
                  <a:txBody>
                    <a:bodyPr/>
                    <a:lstStyle/>
                    <a:p>
                      <a:endParaRPr lang="en-US"/>
                    </a:p>
                  </a:txBody>
                  <a:tcPr/>
                </a:tc>
                <a:tc>
                  <a:txBody>
                    <a:bodyPr/>
                    <a:lstStyle/>
                    <a:p>
                      <a:pPr algn="ctr">
                        <a:spcAft>
                          <a:spcPts val="0"/>
                        </a:spcAft>
                      </a:pPr>
                      <a:r>
                        <a:rPr lang="en-US" sz="900" b="1" dirty="0">
                          <a:effectLst/>
                        </a:rPr>
                        <a:t>Trees (and other perennials)</a:t>
                      </a:r>
                      <a:endParaRPr lang="it-IT" sz="1400" b="1" dirty="0">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anchor="ctr"/>
                </a:tc>
                <a:tc>
                  <a:txBody>
                    <a:bodyPr/>
                    <a:lstStyle/>
                    <a:p>
                      <a:pPr algn="ctr"/>
                      <a:r>
                        <a:rPr lang="en-US" sz="900" dirty="0">
                          <a:effectLst/>
                        </a:rPr>
                        <a:t>No trees (nor other perennials)</a:t>
                      </a:r>
                      <a:endParaRPr lang="it-IT" sz="1400" dirty="0">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anchor="ctr">
                    <a:solidFill>
                      <a:schemeClr val="accent2"/>
                    </a:solidFill>
                  </a:tcPr>
                </a:tc>
                <a:tc>
                  <a:txBody>
                    <a:bodyPr/>
                    <a:lstStyle/>
                    <a:p>
                      <a:pPr algn="ctr"/>
                      <a:r>
                        <a:rPr lang="en-US" sz="1400" dirty="0">
                          <a:effectLst/>
                        </a:rPr>
                        <a:t> </a:t>
                      </a:r>
                      <a:r>
                        <a:rPr lang="en-US" sz="900" dirty="0">
                          <a:effectLst/>
                        </a:rPr>
                        <a:t>Few trees (and/or other perennials) of one species only</a:t>
                      </a:r>
                      <a:endParaRPr lang="it-IT" sz="1400" dirty="0">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anchor="ctr">
                    <a:solidFill>
                      <a:schemeClr val="accent4">
                        <a:lumMod val="60000"/>
                        <a:lumOff val="40000"/>
                      </a:schemeClr>
                    </a:solidFill>
                  </a:tcPr>
                </a:tc>
                <a:tc>
                  <a:txBody>
                    <a:bodyPr/>
                    <a:lstStyle/>
                    <a:p>
                      <a:pPr algn="ctr"/>
                      <a:r>
                        <a:rPr lang="en-US" sz="900" dirty="0">
                          <a:effectLst/>
                        </a:rPr>
                        <a:t>Some trees (and/or other perennials) of more than one species</a:t>
                      </a:r>
                      <a:endParaRPr lang="it-IT" sz="1400" dirty="0">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anchor="ctr">
                    <a:solidFill>
                      <a:schemeClr val="accent6">
                        <a:lumMod val="40000"/>
                        <a:lumOff val="60000"/>
                      </a:schemeClr>
                    </a:solidFill>
                  </a:tcPr>
                </a:tc>
                <a:tc>
                  <a:txBody>
                    <a:bodyPr/>
                    <a:lstStyle/>
                    <a:p>
                      <a:pPr algn="ctr"/>
                      <a:r>
                        <a:rPr lang="en-US" sz="900" dirty="0">
                          <a:effectLst/>
                        </a:rPr>
                        <a:t>Significant number of trees (and/or other perennials) of different species</a:t>
                      </a:r>
                      <a:endParaRPr lang="it-IT" sz="1400" dirty="0">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anchor="ctr">
                    <a:solidFill>
                      <a:schemeClr val="accent6"/>
                    </a:solidFill>
                  </a:tcPr>
                </a:tc>
                <a:tc>
                  <a:txBody>
                    <a:bodyPr/>
                    <a:lstStyle/>
                    <a:p>
                      <a:pPr algn="ctr"/>
                      <a:r>
                        <a:rPr lang="en-US" sz="900" dirty="0">
                          <a:effectLst/>
                        </a:rPr>
                        <a:t>High number of trees (and/or other perennials) of different species integrated within the farm land</a:t>
                      </a:r>
                      <a:endParaRPr lang="it-IT" sz="1400" dirty="0">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anchor="ctr">
                    <a:solidFill>
                      <a:schemeClr val="accent6">
                        <a:lumMod val="75000"/>
                      </a:schemeClr>
                    </a:solidFill>
                  </a:tcPr>
                </a:tc>
                <a:extLst>
                  <a:ext uri="{0D108BD9-81ED-4DB2-BD59-A6C34878D82A}">
                    <a16:rowId xmlns:a16="http://schemas.microsoft.com/office/drawing/2014/main" val="3339120805"/>
                  </a:ext>
                </a:extLst>
              </a:tr>
              <a:tr h="756091">
                <a:tc vMerge="1">
                  <a:txBody>
                    <a:bodyPr/>
                    <a:lstStyle/>
                    <a:p>
                      <a:endParaRPr lang="en-US"/>
                    </a:p>
                  </a:txBody>
                  <a:tcPr/>
                </a:tc>
                <a:tc>
                  <a:txBody>
                    <a:bodyPr/>
                    <a:lstStyle/>
                    <a:p>
                      <a:pPr algn="ctr"/>
                      <a:r>
                        <a:rPr lang="en-US" sz="900" b="1" dirty="0">
                          <a:effectLst/>
                        </a:rPr>
                        <a:t>Diversity of activities, products and services</a:t>
                      </a:r>
                      <a:endParaRPr lang="it-IT" sz="1400" b="1" dirty="0">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anchor="ctr"/>
                </a:tc>
                <a:tc>
                  <a:txBody>
                    <a:bodyPr/>
                    <a:lstStyle/>
                    <a:p>
                      <a:pPr algn="ctr"/>
                      <a:r>
                        <a:rPr lang="en-US" sz="900" dirty="0">
                          <a:effectLst/>
                        </a:rPr>
                        <a:t>One productive activity only (e.g. selling only one crop)</a:t>
                      </a:r>
                      <a:endParaRPr lang="it-IT" sz="1400" dirty="0">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anchor="ctr">
                    <a:solidFill>
                      <a:schemeClr val="accent2"/>
                    </a:solidFill>
                  </a:tcPr>
                </a:tc>
                <a:tc>
                  <a:txBody>
                    <a:bodyPr/>
                    <a:lstStyle/>
                    <a:p>
                      <a:pPr algn="ctr"/>
                      <a:r>
                        <a:rPr lang="en-US" sz="900" dirty="0">
                          <a:effectLst/>
                        </a:rPr>
                        <a:t>Two or three productive activities </a:t>
                      </a:r>
                      <a:r>
                        <a:rPr lang="en-US" sz="1400" dirty="0">
                          <a:effectLst/>
                        </a:rPr>
                        <a:t> </a:t>
                      </a:r>
                      <a:r>
                        <a:rPr lang="en-US" sz="900" dirty="0">
                          <a:effectLst/>
                        </a:rPr>
                        <a:t>(e.g. selling 2 crops, or one crop and one type of animals)</a:t>
                      </a:r>
                      <a:endParaRPr lang="it-IT" sz="1400" dirty="0">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anchor="ctr">
                    <a:solidFill>
                      <a:schemeClr val="accent4">
                        <a:lumMod val="60000"/>
                        <a:lumOff val="40000"/>
                      </a:schemeClr>
                    </a:solidFill>
                  </a:tcPr>
                </a:tc>
                <a:tc>
                  <a:txBody>
                    <a:bodyPr/>
                    <a:lstStyle/>
                    <a:p>
                      <a:pPr algn="ctr"/>
                      <a:r>
                        <a:rPr lang="en-US" sz="900" dirty="0">
                          <a:effectLst/>
                        </a:rPr>
                        <a:t>More than 3 productive activities </a:t>
                      </a:r>
                      <a:endParaRPr lang="it-IT" sz="1400" dirty="0">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anchor="ctr">
                    <a:solidFill>
                      <a:schemeClr val="accent6">
                        <a:lumMod val="40000"/>
                        <a:lumOff val="60000"/>
                      </a:schemeClr>
                    </a:solidFill>
                  </a:tcPr>
                </a:tc>
                <a:tc>
                  <a:txBody>
                    <a:bodyPr/>
                    <a:lstStyle/>
                    <a:p>
                      <a:pPr algn="ctr"/>
                      <a:r>
                        <a:rPr lang="en-US" sz="900" dirty="0">
                          <a:effectLst/>
                        </a:rPr>
                        <a:t>More than 3 productive activities and one service (e.g. processing products on the farm, ecotourism, transport of agricultural goods, training etc.)</a:t>
                      </a:r>
                      <a:endParaRPr lang="it-IT" sz="1400" dirty="0">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anchor="ctr">
                    <a:solidFill>
                      <a:schemeClr val="accent6"/>
                    </a:solidFill>
                  </a:tcPr>
                </a:tc>
                <a:tc>
                  <a:txBody>
                    <a:bodyPr/>
                    <a:lstStyle/>
                    <a:p>
                      <a:pPr algn="ctr"/>
                      <a:r>
                        <a:rPr lang="en-US" sz="900" dirty="0">
                          <a:effectLst/>
                        </a:rPr>
                        <a:t>More than 3 productive activities, and several services</a:t>
                      </a:r>
                      <a:endParaRPr lang="it-IT" sz="1400" dirty="0">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anchor="ctr">
                    <a:solidFill>
                      <a:schemeClr val="accent6">
                        <a:lumMod val="75000"/>
                      </a:schemeClr>
                    </a:solidFill>
                  </a:tcPr>
                </a:tc>
                <a:extLst>
                  <a:ext uri="{0D108BD9-81ED-4DB2-BD59-A6C34878D82A}">
                    <a16:rowId xmlns:a16="http://schemas.microsoft.com/office/drawing/2014/main" val="4169621507"/>
                  </a:ext>
                </a:extLst>
              </a:tr>
            </a:tbl>
          </a:graphicData>
        </a:graphic>
      </p:graphicFrame>
    </p:spTree>
    <p:extLst>
      <p:ext uri="{BB962C8B-B14F-4D97-AF65-F5344CB8AC3E}">
        <p14:creationId xmlns:p14="http://schemas.microsoft.com/office/powerpoint/2010/main" val="3342030859"/>
      </p:ext>
    </p:extLst>
  </p:cSld>
  <p:clrMapOvr>
    <a:masterClrMapping/>
  </p:clrMapOvr>
  <mc:AlternateContent xmlns:mc="http://schemas.openxmlformats.org/markup-compatibility/2006" xmlns:p14="http://schemas.microsoft.com/office/powerpoint/2010/main">
    <mc:Choice Requires="p14">
      <p:transition spd="slow" p14:dur="1250"/>
    </mc:Choice>
    <mc:Fallback xmlns="" xmlns:mv="urn:schemas-microsoft-com:mac:vml">
      <mp:transition xmlns:mp="http://schemas.microsoft.com/office/mac/powerpoint/2008/mai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11537" y="104234"/>
            <a:ext cx="6994809" cy="400110"/>
          </a:xfrm>
          <a:prstGeom prst="rect">
            <a:avLst/>
          </a:prstGeom>
          <a:noFill/>
        </p:spPr>
        <p:txBody>
          <a:bodyPr wrap="square" rtlCol="0">
            <a:spAutoFit/>
          </a:bodyPr>
          <a:lstStyle/>
          <a:p>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STEP 1: CAET - Human and Social values</a:t>
            </a:r>
          </a:p>
        </p:txBody>
      </p:sp>
      <p:pic>
        <p:nvPicPr>
          <p:cNvPr id="3" name="Picture 2">
            <a:extLst>
              <a:ext uri="{FF2B5EF4-FFF2-40B4-BE49-F238E27FC236}">
                <a16:creationId xmlns:a16="http://schemas.microsoft.com/office/drawing/2014/main" id="{63CD91B7-5CE9-144A-AC88-89DFBF91B2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20269" y="25403"/>
            <a:ext cx="557771" cy="557771"/>
          </a:xfrm>
          <a:prstGeom prst="rect">
            <a:avLst/>
          </a:prstGeom>
        </p:spPr>
      </p:pic>
      <p:graphicFrame>
        <p:nvGraphicFramePr>
          <p:cNvPr id="5" name="Table 4">
            <a:extLst>
              <a:ext uri="{FF2B5EF4-FFF2-40B4-BE49-F238E27FC236}">
                <a16:creationId xmlns:a16="http://schemas.microsoft.com/office/drawing/2014/main" id="{1E5F75E3-697C-284F-A831-A3AC2B596624}"/>
              </a:ext>
            </a:extLst>
          </p:cNvPr>
          <p:cNvGraphicFramePr>
            <a:graphicFrameLocks noGrp="1"/>
          </p:cNvGraphicFramePr>
          <p:nvPr/>
        </p:nvGraphicFramePr>
        <p:xfrm>
          <a:off x="-2" y="542444"/>
          <a:ext cx="7315202" cy="3511176"/>
        </p:xfrm>
        <a:graphic>
          <a:graphicData uri="http://schemas.openxmlformats.org/drawingml/2006/table">
            <a:tbl>
              <a:tblPr firstRow="1" firstCol="1" bandRow="1">
                <a:tableStyleId>{5940675A-B579-460E-94D1-54222C63F5DA}</a:tableStyleId>
              </a:tblPr>
              <a:tblGrid>
                <a:gridCol w="235015">
                  <a:extLst>
                    <a:ext uri="{9D8B030D-6E8A-4147-A177-3AD203B41FA5}">
                      <a16:colId xmlns:a16="http://schemas.microsoft.com/office/drawing/2014/main" val="3851984678"/>
                    </a:ext>
                  </a:extLst>
                </a:gridCol>
                <a:gridCol w="793687">
                  <a:extLst>
                    <a:ext uri="{9D8B030D-6E8A-4147-A177-3AD203B41FA5}">
                      <a16:colId xmlns:a16="http://schemas.microsoft.com/office/drawing/2014/main" val="235481021"/>
                    </a:ext>
                  </a:extLst>
                </a:gridCol>
                <a:gridCol w="1325880">
                  <a:extLst>
                    <a:ext uri="{9D8B030D-6E8A-4147-A177-3AD203B41FA5}">
                      <a16:colId xmlns:a16="http://schemas.microsoft.com/office/drawing/2014/main" val="810013767"/>
                    </a:ext>
                  </a:extLst>
                </a:gridCol>
                <a:gridCol w="993613">
                  <a:extLst>
                    <a:ext uri="{9D8B030D-6E8A-4147-A177-3AD203B41FA5}">
                      <a16:colId xmlns:a16="http://schemas.microsoft.com/office/drawing/2014/main" val="2410088357"/>
                    </a:ext>
                  </a:extLst>
                </a:gridCol>
                <a:gridCol w="1377256">
                  <a:extLst>
                    <a:ext uri="{9D8B030D-6E8A-4147-A177-3AD203B41FA5}">
                      <a16:colId xmlns:a16="http://schemas.microsoft.com/office/drawing/2014/main" val="136753571"/>
                    </a:ext>
                  </a:extLst>
                </a:gridCol>
                <a:gridCol w="1199451">
                  <a:extLst>
                    <a:ext uri="{9D8B030D-6E8A-4147-A177-3AD203B41FA5}">
                      <a16:colId xmlns:a16="http://schemas.microsoft.com/office/drawing/2014/main" val="185554841"/>
                    </a:ext>
                  </a:extLst>
                </a:gridCol>
                <a:gridCol w="1390300">
                  <a:extLst>
                    <a:ext uri="{9D8B030D-6E8A-4147-A177-3AD203B41FA5}">
                      <a16:colId xmlns:a16="http://schemas.microsoft.com/office/drawing/2014/main" val="1190541036"/>
                    </a:ext>
                  </a:extLst>
                </a:gridCol>
              </a:tblGrid>
              <a:tr h="127140">
                <a:tc>
                  <a:txBody>
                    <a:bodyPr/>
                    <a:lstStyle/>
                    <a:p>
                      <a:pPr algn="ctr"/>
                      <a:r>
                        <a:rPr lang="en-US" sz="700">
                          <a:effectLst/>
                        </a:rPr>
                        <a:t> </a:t>
                      </a:r>
                      <a:endParaRPr lang="it-IT" sz="1100">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anchor="ctr"/>
                </a:tc>
                <a:tc>
                  <a:txBody>
                    <a:bodyPr/>
                    <a:lstStyle/>
                    <a:p>
                      <a:pPr algn="ctr"/>
                      <a:r>
                        <a:rPr lang="en-US" sz="700" b="1" dirty="0">
                          <a:effectLst/>
                        </a:rPr>
                        <a:t>Index</a:t>
                      </a:r>
                      <a:endParaRPr lang="it-IT" sz="1100" b="1" dirty="0">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anchor="ctr"/>
                </a:tc>
                <a:tc>
                  <a:txBody>
                    <a:bodyPr/>
                    <a:lstStyle/>
                    <a:p>
                      <a:pPr algn="ctr"/>
                      <a:r>
                        <a:rPr lang="en-US" sz="800" b="1" dirty="0">
                          <a:effectLst/>
                        </a:rPr>
                        <a:t>0</a:t>
                      </a:r>
                      <a:endParaRPr lang="it-IT" sz="1100" b="1" dirty="0">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anchor="ctr"/>
                </a:tc>
                <a:tc>
                  <a:txBody>
                    <a:bodyPr/>
                    <a:lstStyle/>
                    <a:p>
                      <a:pPr algn="ctr"/>
                      <a:r>
                        <a:rPr lang="en-US" sz="800" b="1">
                          <a:effectLst/>
                        </a:rPr>
                        <a:t>1</a:t>
                      </a:r>
                      <a:endParaRPr lang="it-IT" sz="1100" b="1">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anchor="ctr"/>
                </a:tc>
                <a:tc>
                  <a:txBody>
                    <a:bodyPr/>
                    <a:lstStyle/>
                    <a:p>
                      <a:pPr algn="ctr"/>
                      <a:r>
                        <a:rPr lang="en-US" sz="800" b="1">
                          <a:effectLst/>
                        </a:rPr>
                        <a:t>2</a:t>
                      </a:r>
                      <a:endParaRPr lang="it-IT" sz="1100" b="1">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anchor="ctr"/>
                </a:tc>
                <a:tc>
                  <a:txBody>
                    <a:bodyPr/>
                    <a:lstStyle/>
                    <a:p>
                      <a:pPr algn="ctr"/>
                      <a:r>
                        <a:rPr lang="en-US" sz="800" b="1" dirty="0">
                          <a:effectLst/>
                        </a:rPr>
                        <a:t>3</a:t>
                      </a:r>
                      <a:endParaRPr lang="it-IT" sz="1100" b="1" dirty="0">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anchor="ctr"/>
                </a:tc>
                <a:tc>
                  <a:txBody>
                    <a:bodyPr/>
                    <a:lstStyle/>
                    <a:p>
                      <a:pPr algn="ctr"/>
                      <a:r>
                        <a:rPr lang="en-US" sz="800" b="1" dirty="0">
                          <a:effectLst/>
                        </a:rPr>
                        <a:t>4</a:t>
                      </a:r>
                      <a:endParaRPr lang="it-IT" sz="1100" b="1" dirty="0">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anchor="ctr"/>
                </a:tc>
                <a:extLst>
                  <a:ext uri="{0D108BD9-81ED-4DB2-BD59-A6C34878D82A}">
                    <a16:rowId xmlns:a16="http://schemas.microsoft.com/office/drawing/2014/main" val="3941038370"/>
                  </a:ext>
                </a:extLst>
              </a:tr>
              <a:tr h="648078">
                <a:tc rowSpan="4">
                  <a:txBody>
                    <a:bodyPr/>
                    <a:lstStyle/>
                    <a:p>
                      <a:pPr marL="71755" marR="71755" algn="ctr">
                        <a:spcBef>
                          <a:spcPts val="500"/>
                        </a:spcBef>
                        <a:spcAft>
                          <a:spcPts val="500"/>
                        </a:spcAft>
                      </a:pPr>
                      <a:r>
                        <a:rPr lang="en-US" sz="900" b="1" dirty="0">
                          <a:effectLst/>
                        </a:rPr>
                        <a:t>HUMAN AND SOCIAL VALUES</a:t>
                      </a:r>
                      <a:endParaRPr lang="it-IT" sz="1100" b="1" dirty="0">
                        <a:effectLst/>
                        <a:latin typeface="Times New Roman" panose="02020603050405020304" pitchFamily="18" charset="0"/>
                        <a:ea typeface="DengXian" panose="02010600030101010101" pitchFamily="2" charset="-122"/>
                        <a:cs typeface="Arial" panose="020B0604020202020204" pitchFamily="34" charset="0"/>
                      </a:endParaRPr>
                    </a:p>
                  </a:txBody>
                  <a:tcPr marL="32066" marR="32066" marT="0" marB="0" vert="vert270" anchor="ctr"/>
                </a:tc>
                <a:tc>
                  <a:txBody>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Women's empowerment</a:t>
                      </a:r>
                      <a:endParaRPr lang="it-IT" sz="900" b="1" kern="1200" dirty="0">
                        <a:solidFill>
                          <a:schemeClr val="tx1"/>
                        </a:solidFill>
                        <a:effectLst/>
                        <a:latin typeface="+mn-lt"/>
                        <a:ea typeface="+mn-ea"/>
                        <a:cs typeface="+mn-cs"/>
                      </a:endParaRPr>
                    </a:p>
                  </a:txBody>
                  <a:tcPr marL="32066" marR="32066" marT="0" marB="0" anchor="ctr"/>
                </a:tc>
                <a:tc>
                  <a:txBody>
                    <a:bodyPr/>
                    <a:lstStyle/>
                    <a:p>
                      <a:pPr algn="ctr"/>
                      <a:r>
                        <a:rPr lang="en-US" sz="900" dirty="0">
                          <a:effectLst/>
                        </a:rPr>
                        <a:t>Women do not normally have a voice in decision making, not in the household nor in the community. No </a:t>
                      </a:r>
                      <a:r>
                        <a:rPr lang="en-US" sz="900" dirty="0" err="1">
                          <a:effectLst/>
                        </a:rPr>
                        <a:t>organisation</a:t>
                      </a:r>
                      <a:r>
                        <a:rPr lang="en-US" sz="900" dirty="0">
                          <a:effectLst/>
                        </a:rPr>
                        <a:t> for women empowerment exists</a:t>
                      </a:r>
                    </a:p>
                  </a:txBody>
                  <a:tcPr marL="32066" marR="32066" marT="0" marB="0" anchor="ctr">
                    <a:solidFill>
                      <a:schemeClr val="accent2"/>
                    </a:solidFill>
                  </a:tcPr>
                </a:tc>
                <a:tc>
                  <a:txBody>
                    <a:bodyPr/>
                    <a:lstStyle/>
                    <a:p>
                      <a:pPr algn="ctr"/>
                      <a:r>
                        <a:rPr lang="en-US" sz="900" dirty="0">
                          <a:effectLst/>
                        </a:rPr>
                        <a:t>Women may have a voice in their household but not in the community. And/or one form of women association exist but is not fully functional</a:t>
                      </a:r>
                    </a:p>
                  </a:txBody>
                  <a:tcPr marL="32066" marR="32066" marT="0" marB="0" anchor="ctr">
                    <a:solidFill>
                      <a:schemeClr val="accent4">
                        <a:lumMod val="60000"/>
                        <a:lumOff val="40000"/>
                      </a:schemeClr>
                    </a:solidFill>
                  </a:tcPr>
                </a:tc>
                <a:tc>
                  <a:txBody>
                    <a:bodyPr/>
                    <a:lstStyle/>
                    <a:p>
                      <a:pPr algn="ctr"/>
                      <a:r>
                        <a:rPr lang="en-US" sz="900" dirty="0">
                          <a:effectLst/>
                        </a:rPr>
                        <a:t>Women can influence decision making, both at household and community level, but are not decision makers. They don't have access to resources. And/or some forms of women associations exist but are not fully functional</a:t>
                      </a:r>
                    </a:p>
                  </a:txBody>
                  <a:tcPr marL="32066" marR="32066" marT="0" marB="0" anchor="ctr">
                    <a:solidFill>
                      <a:schemeClr val="accent6">
                        <a:lumMod val="40000"/>
                        <a:lumOff val="60000"/>
                      </a:schemeClr>
                    </a:solidFill>
                  </a:tcPr>
                </a:tc>
                <a:tc>
                  <a:txBody>
                    <a:bodyPr/>
                    <a:lstStyle/>
                    <a:p>
                      <a:pPr algn="ctr"/>
                      <a:r>
                        <a:rPr lang="en-US" sz="900" dirty="0">
                          <a:effectLst/>
                        </a:rPr>
                        <a:t>Women take fully part in decision making processes but still don't have full access to resources. And/or women </a:t>
                      </a:r>
                      <a:r>
                        <a:rPr lang="en-US" sz="900" dirty="0" err="1">
                          <a:effectLst/>
                        </a:rPr>
                        <a:t>organisations</a:t>
                      </a:r>
                      <a:r>
                        <a:rPr lang="en-US" sz="900" dirty="0">
                          <a:effectLst/>
                        </a:rPr>
                        <a:t> exist and are used</a:t>
                      </a:r>
                    </a:p>
                  </a:txBody>
                  <a:tcPr marL="32066" marR="32066" marT="0" marB="0" anchor="ctr">
                    <a:solidFill>
                      <a:schemeClr val="accent6"/>
                    </a:solidFill>
                  </a:tcPr>
                </a:tc>
                <a:tc>
                  <a:txBody>
                    <a:bodyPr/>
                    <a:lstStyle/>
                    <a:p>
                      <a:pPr algn="ctr"/>
                      <a:r>
                        <a:rPr lang="en-US" sz="900" dirty="0">
                          <a:effectLst/>
                        </a:rPr>
                        <a:t>Women are completely empowered in terms of decision making and access to resources. And/or women </a:t>
                      </a:r>
                      <a:r>
                        <a:rPr lang="en-US" sz="900" dirty="0" err="1">
                          <a:effectLst/>
                        </a:rPr>
                        <a:t>organisations</a:t>
                      </a:r>
                      <a:r>
                        <a:rPr lang="en-US" sz="900" dirty="0">
                          <a:effectLst/>
                        </a:rPr>
                        <a:t> exist, are functional and operational </a:t>
                      </a:r>
                    </a:p>
                  </a:txBody>
                  <a:tcPr marL="32066" marR="32066" marT="0" marB="0" anchor="ctr">
                    <a:solidFill>
                      <a:schemeClr val="accent6">
                        <a:lumMod val="75000"/>
                      </a:schemeClr>
                    </a:solidFill>
                  </a:tcPr>
                </a:tc>
                <a:extLst>
                  <a:ext uri="{0D108BD9-81ED-4DB2-BD59-A6C34878D82A}">
                    <a16:rowId xmlns:a16="http://schemas.microsoft.com/office/drawing/2014/main" val="1127449671"/>
                  </a:ext>
                </a:extLst>
              </a:tr>
              <a:tr h="540065">
                <a:tc vMerge="1">
                  <a:txBody>
                    <a:bodyPr/>
                    <a:lstStyle/>
                    <a:p>
                      <a:endParaRPr lang="en-US"/>
                    </a:p>
                  </a:txBody>
                  <a:tcPr/>
                </a:tc>
                <a:tc>
                  <a:txBody>
                    <a:bodyPr/>
                    <a:lstStyle/>
                    <a:p>
                      <a:pPr algn="ctr">
                        <a:spcAft>
                          <a:spcPts val="0"/>
                        </a:spcAft>
                      </a:pPr>
                      <a:r>
                        <a:rPr lang="it-IT" sz="700" b="1" kern="1200" dirty="0" err="1">
                          <a:solidFill>
                            <a:schemeClr val="tx1"/>
                          </a:solidFill>
                          <a:effectLst/>
                          <a:latin typeface="+mn-lt"/>
                          <a:ea typeface="+mn-ea"/>
                          <a:cs typeface="+mn-cs"/>
                        </a:rPr>
                        <a:t>Labour</a:t>
                      </a:r>
                      <a:r>
                        <a:rPr lang="it-IT" sz="700" b="1" kern="1200" dirty="0">
                          <a:solidFill>
                            <a:schemeClr val="tx1"/>
                          </a:solidFill>
                          <a:effectLst/>
                          <a:latin typeface="+mn-lt"/>
                          <a:ea typeface="+mn-ea"/>
                          <a:cs typeface="+mn-cs"/>
                        </a:rPr>
                        <a:t> (</a:t>
                      </a:r>
                      <a:r>
                        <a:rPr lang="it-IT" sz="700" b="1" kern="1200" dirty="0" err="1">
                          <a:solidFill>
                            <a:schemeClr val="tx1"/>
                          </a:solidFill>
                          <a:effectLst/>
                          <a:latin typeface="+mn-lt"/>
                          <a:ea typeface="+mn-ea"/>
                          <a:cs typeface="+mn-cs"/>
                        </a:rPr>
                        <a:t>productive</a:t>
                      </a:r>
                      <a:r>
                        <a:rPr lang="it-IT" sz="700" b="1" kern="1200" dirty="0">
                          <a:solidFill>
                            <a:schemeClr val="tx1"/>
                          </a:solidFill>
                          <a:effectLst/>
                          <a:latin typeface="+mn-lt"/>
                          <a:ea typeface="+mn-ea"/>
                          <a:cs typeface="+mn-cs"/>
                        </a:rPr>
                        <a:t> </a:t>
                      </a:r>
                      <a:r>
                        <a:rPr lang="it-IT" sz="700" b="1" kern="1200" dirty="0" err="1">
                          <a:solidFill>
                            <a:schemeClr val="tx1"/>
                          </a:solidFill>
                          <a:effectLst/>
                          <a:latin typeface="+mn-lt"/>
                          <a:ea typeface="+mn-ea"/>
                          <a:cs typeface="+mn-cs"/>
                        </a:rPr>
                        <a:t>conditions</a:t>
                      </a:r>
                      <a:r>
                        <a:rPr lang="it-IT" sz="700" b="1" kern="1200" dirty="0">
                          <a:solidFill>
                            <a:schemeClr val="tx1"/>
                          </a:solidFill>
                          <a:effectLst/>
                          <a:latin typeface="+mn-lt"/>
                          <a:ea typeface="+mn-ea"/>
                          <a:cs typeface="+mn-cs"/>
                        </a:rPr>
                        <a:t>, social </a:t>
                      </a:r>
                      <a:r>
                        <a:rPr lang="it-IT" sz="700" b="1" kern="1200" dirty="0" err="1">
                          <a:solidFill>
                            <a:schemeClr val="tx1"/>
                          </a:solidFill>
                          <a:effectLst/>
                          <a:latin typeface="+mn-lt"/>
                          <a:ea typeface="+mn-ea"/>
                          <a:cs typeface="+mn-cs"/>
                        </a:rPr>
                        <a:t>inequalities</a:t>
                      </a:r>
                      <a:r>
                        <a:rPr lang="it-IT" sz="700" b="1" kern="1200" dirty="0">
                          <a:solidFill>
                            <a:schemeClr val="tx1"/>
                          </a:solidFill>
                          <a:effectLst/>
                          <a:latin typeface="+mn-lt"/>
                          <a:ea typeface="+mn-ea"/>
                          <a:cs typeface="+mn-cs"/>
                        </a:rPr>
                        <a:t>) </a:t>
                      </a:r>
                    </a:p>
                  </a:txBody>
                  <a:tcPr marL="32066" marR="32066" marT="0" marB="0" anchor="ctr"/>
                </a:tc>
                <a:tc>
                  <a:txBody>
                    <a:bodyPr/>
                    <a:lstStyle/>
                    <a:p>
                      <a:pPr algn="ctr"/>
                      <a:r>
                        <a:rPr lang="en-US" sz="700" dirty="0">
                          <a:effectLst/>
                        </a:rPr>
                        <a:t>Agricultural supply chains are integrated and managed by agribusiness. Social and economic distance between landowners and workers. And/or workers don't have decent working conditions, make low wages and are highly exposed to risks</a:t>
                      </a:r>
                    </a:p>
                  </a:txBody>
                  <a:tcPr marL="32066" marR="32066" marT="0" marB="0" anchor="ctr">
                    <a:solidFill>
                      <a:schemeClr val="accent2"/>
                    </a:solidFill>
                  </a:tcPr>
                </a:tc>
                <a:tc>
                  <a:txBody>
                    <a:bodyPr/>
                    <a:lstStyle/>
                    <a:p>
                      <a:pPr algn="ctr"/>
                      <a:r>
                        <a:rPr lang="en-US" sz="700" dirty="0">
                          <a:effectLst/>
                        </a:rPr>
                        <a:t>Most of agricultural production is Working conditions are hard, workers have average wages for the local context and may be exposed to risks</a:t>
                      </a:r>
                    </a:p>
                  </a:txBody>
                  <a:tcPr marL="32066" marR="32066" marT="0" marB="0" anchor="ctr">
                    <a:solidFill>
                      <a:schemeClr val="accent4">
                        <a:lumMod val="60000"/>
                        <a:lumOff val="40000"/>
                      </a:schemeClr>
                    </a:solidFill>
                  </a:tcPr>
                </a:tc>
                <a:tc>
                  <a:txBody>
                    <a:bodyPr/>
                    <a:lstStyle/>
                    <a:p>
                      <a:pPr algn="ctr"/>
                      <a:r>
                        <a:rPr lang="en-US" sz="700" dirty="0">
                          <a:effectLst/>
                        </a:rPr>
                        <a:t>Agriculture is mostly based on family farming but producers have limited access to capital and decision-making processes. Workers have the minimum decent </a:t>
                      </a:r>
                      <a:r>
                        <a:rPr lang="en-US" sz="700" dirty="0" err="1">
                          <a:effectLst/>
                        </a:rPr>
                        <a:t>labour</a:t>
                      </a:r>
                      <a:r>
                        <a:rPr lang="en-US" sz="700" dirty="0">
                          <a:effectLst/>
                        </a:rPr>
                        <a:t> conditions</a:t>
                      </a:r>
                    </a:p>
                  </a:txBody>
                  <a:tcPr marL="32066" marR="32066" marT="0" marB="0" anchor="ctr">
                    <a:solidFill>
                      <a:schemeClr val="accent6">
                        <a:lumMod val="40000"/>
                        <a:lumOff val="60000"/>
                      </a:schemeClr>
                    </a:solidFill>
                  </a:tcPr>
                </a:tc>
                <a:tc>
                  <a:txBody>
                    <a:bodyPr/>
                    <a:lstStyle/>
                    <a:p>
                      <a:pPr algn="ctr"/>
                      <a:r>
                        <a:rPr lang="en-US" sz="700" dirty="0">
                          <a:effectLst/>
                        </a:rPr>
                        <a:t>Agriculture is mostly based on family farming and producers have access to capital and decision-making processes. Workers have decent </a:t>
                      </a:r>
                      <a:r>
                        <a:rPr lang="en-US" sz="700" dirty="0" err="1">
                          <a:effectLst/>
                        </a:rPr>
                        <a:t>labour</a:t>
                      </a:r>
                      <a:r>
                        <a:rPr lang="en-US" sz="700" dirty="0">
                          <a:effectLst/>
                        </a:rPr>
                        <a:t> conditions</a:t>
                      </a:r>
                    </a:p>
                  </a:txBody>
                  <a:tcPr marL="32066" marR="32066" marT="0" marB="0" anchor="ctr">
                    <a:solidFill>
                      <a:schemeClr val="accent6"/>
                    </a:solidFill>
                  </a:tcPr>
                </a:tc>
                <a:tc>
                  <a:txBody>
                    <a:bodyPr/>
                    <a:lstStyle/>
                    <a:p>
                      <a:pPr algn="ctr"/>
                      <a:r>
                        <a:rPr lang="en-US" sz="700" dirty="0">
                          <a:effectLst/>
                        </a:rPr>
                        <a:t>Agriculture is based on by family farmers or farmers have full access to capital and decision-making processes. Social and economic proximity between farmers and employees</a:t>
                      </a:r>
                    </a:p>
                  </a:txBody>
                  <a:tcPr marL="32066" marR="32066" marT="0" marB="0" anchor="ctr">
                    <a:solidFill>
                      <a:schemeClr val="accent6">
                        <a:lumMod val="75000"/>
                      </a:schemeClr>
                    </a:solidFill>
                  </a:tcPr>
                </a:tc>
                <a:extLst>
                  <a:ext uri="{0D108BD9-81ED-4DB2-BD59-A6C34878D82A}">
                    <a16:rowId xmlns:a16="http://schemas.microsoft.com/office/drawing/2014/main" val="1871050119"/>
                  </a:ext>
                </a:extLst>
              </a:tr>
              <a:tr h="540065">
                <a:tc vMerge="1">
                  <a:txBody>
                    <a:bodyPr/>
                    <a:lstStyle/>
                    <a:p>
                      <a:endParaRPr lang="en-US"/>
                    </a:p>
                  </a:txBody>
                  <a:tcPr/>
                </a:tc>
                <a:tc>
                  <a:txBody>
                    <a:bodyPr/>
                    <a:lstStyle/>
                    <a:p>
                      <a:pPr algn="ctr"/>
                      <a:r>
                        <a:rPr lang="en-US" sz="700" b="1" kern="1200" dirty="0">
                          <a:solidFill>
                            <a:schemeClr val="tx1"/>
                          </a:solidFill>
                          <a:effectLst/>
                          <a:latin typeface="+mn-lt"/>
                          <a:ea typeface="+mn-ea"/>
                          <a:cs typeface="+mn-cs"/>
                        </a:rPr>
                        <a:t>Youth empowerment and emigration </a:t>
                      </a:r>
                      <a:endParaRPr lang="it-IT" sz="700" b="1" kern="1200" dirty="0">
                        <a:solidFill>
                          <a:schemeClr val="tx1"/>
                        </a:solidFill>
                        <a:effectLst/>
                        <a:latin typeface="+mn-lt"/>
                        <a:ea typeface="+mn-ea"/>
                        <a:cs typeface="+mn-cs"/>
                      </a:endParaRPr>
                    </a:p>
                  </a:txBody>
                  <a:tcPr marL="32066" marR="32066" marT="0" marB="0" anchor="ctr"/>
                </a:tc>
                <a:tc>
                  <a:txBody>
                    <a:bodyPr/>
                    <a:lstStyle/>
                    <a:p>
                      <a:pPr algn="ctr"/>
                      <a:r>
                        <a:rPr lang="en-US" sz="700" dirty="0">
                          <a:effectLst/>
                        </a:rPr>
                        <a:t>Young people see no future in agriculture and are eager to emigrate </a:t>
                      </a:r>
                    </a:p>
                  </a:txBody>
                  <a:tcPr marL="32066" marR="32066" marT="0" marB="0" anchor="ctr">
                    <a:solidFill>
                      <a:schemeClr val="accent2"/>
                    </a:solidFill>
                  </a:tcPr>
                </a:tc>
                <a:tc>
                  <a:txBody>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lang="en-US" sz="1100" dirty="0">
                          <a:effectLst/>
                        </a:rPr>
                        <a:t> </a:t>
                      </a:r>
                      <a:r>
                        <a:rPr lang="en-US" sz="700" dirty="0">
                          <a:effectLst/>
                        </a:rPr>
                        <a:t>Most young people think that agriculture is too hard and many wish to emigrate.</a:t>
                      </a:r>
                    </a:p>
                  </a:txBody>
                  <a:tcPr marL="32066" marR="32066" marT="0" marB="0" anchor="ctr">
                    <a:solidFill>
                      <a:schemeClr val="accent4">
                        <a:lumMod val="60000"/>
                        <a:lumOff val="40000"/>
                      </a:schemeClr>
                    </a:solidFill>
                  </a:tcPr>
                </a:tc>
                <a:tc>
                  <a:txBody>
                    <a:bodyPr/>
                    <a:lstStyle/>
                    <a:p>
                      <a:pPr algn="ctr"/>
                      <a:r>
                        <a:rPr lang="en-US" sz="700" dirty="0">
                          <a:effectLst/>
                        </a:rPr>
                        <a:t>Most young people do not want to emigrate, despite hard working conditions, and wish to improve their livelihoods and living conditions within their community</a:t>
                      </a:r>
                    </a:p>
                  </a:txBody>
                  <a:tcPr marL="32066" marR="32066" marT="0" marB="0" anchor="ctr">
                    <a:solidFill>
                      <a:schemeClr val="accent6">
                        <a:lumMod val="40000"/>
                        <a:lumOff val="60000"/>
                      </a:schemeClr>
                    </a:solidFill>
                  </a:tcPr>
                </a:tc>
                <a:tc>
                  <a:txBody>
                    <a:bodyPr/>
                    <a:lstStyle/>
                    <a:p>
                      <a:pPr algn="ctr"/>
                      <a:r>
                        <a:rPr lang="en-US" sz="700" dirty="0">
                          <a:effectLst/>
                        </a:rPr>
                        <a:t>Most young people (both boys and girls) are satisfied with working conditions and do not want to emigrate</a:t>
                      </a:r>
                    </a:p>
                  </a:txBody>
                  <a:tcPr marL="32066" marR="32066" marT="0" marB="0" anchor="ctr">
                    <a:solidFill>
                      <a:schemeClr val="accent6"/>
                    </a:solidFill>
                  </a:tcPr>
                </a:tc>
                <a:tc>
                  <a:txBody>
                    <a:bodyPr/>
                    <a:lstStyle/>
                    <a:p>
                      <a:pPr algn="ctr"/>
                      <a:r>
                        <a:rPr lang="en-US" sz="700" dirty="0">
                          <a:effectLst/>
                        </a:rPr>
                        <a:t>Young people (both boys and girls) see their future in agriculture and are eager to continue and improve the activity of their parents</a:t>
                      </a:r>
                    </a:p>
                  </a:txBody>
                  <a:tcPr marL="32066" marR="32066" marT="0" marB="0" anchor="ctr">
                    <a:solidFill>
                      <a:schemeClr val="accent6">
                        <a:lumMod val="75000"/>
                      </a:schemeClr>
                    </a:solidFill>
                  </a:tcPr>
                </a:tc>
                <a:extLst>
                  <a:ext uri="{0D108BD9-81ED-4DB2-BD59-A6C34878D82A}">
                    <a16:rowId xmlns:a16="http://schemas.microsoft.com/office/drawing/2014/main" val="3339120805"/>
                  </a:ext>
                </a:extLst>
              </a:tr>
              <a:tr h="756091">
                <a:tc vMerge="1">
                  <a:txBody>
                    <a:bodyPr/>
                    <a:lstStyle/>
                    <a:p>
                      <a:endParaRPr lang="en-US"/>
                    </a:p>
                  </a:txBody>
                  <a:tcPr/>
                </a:tc>
                <a:tc>
                  <a:txBody>
                    <a:bodyPr/>
                    <a:lstStyle/>
                    <a:p>
                      <a:pPr algn="ctr"/>
                      <a:r>
                        <a:rPr lang="en-US" sz="700" b="1" kern="1200" dirty="0">
                          <a:solidFill>
                            <a:schemeClr val="tx1"/>
                          </a:solidFill>
                          <a:effectLst/>
                          <a:latin typeface="+mn-lt"/>
                          <a:ea typeface="+mn-ea"/>
                          <a:cs typeface="+mn-cs"/>
                        </a:rPr>
                        <a:t>Animal welfare [if applicable] </a:t>
                      </a:r>
                      <a:endParaRPr lang="it-IT" sz="700" b="1" kern="1200" dirty="0">
                        <a:solidFill>
                          <a:schemeClr val="tx1"/>
                        </a:solidFill>
                        <a:effectLst/>
                        <a:latin typeface="+mn-lt"/>
                        <a:ea typeface="+mn-ea"/>
                        <a:cs typeface="+mn-cs"/>
                      </a:endParaRPr>
                    </a:p>
                  </a:txBody>
                  <a:tcPr marL="32066" marR="32066" marT="0" marB="0" anchor="ctr"/>
                </a:tc>
                <a:tc>
                  <a:txBody>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rPr>
                        <a:t>Animals suffer periodically/seasonally from hunger and thirst, stress or diseases, and are slaughtered without avoiding unnecessary pain</a:t>
                      </a:r>
                    </a:p>
                  </a:txBody>
                  <a:tcPr marL="32066" marR="32066" marT="0" marB="0" anchor="ctr">
                    <a:solidFill>
                      <a:schemeClr val="accent2"/>
                    </a:solidFill>
                  </a:tcPr>
                </a:tc>
                <a:tc>
                  <a:txBody>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rPr>
                        <a:t>Animals suffer periodically/seasonally from hunger and thirst, stress or diseases, and are slaughtered without avoiding unnecessary pain</a:t>
                      </a:r>
                    </a:p>
                  </a:txBody>
                  <a:tcPr marL="32066" marR="32066" marT="0" marB="0" anchor="ctr">
                    <a:solidFill>
                      <a:schemeClr val="accent4">
                        <a:lumMod val="60000"/>
                        <a:lumOff val="40000"/>
                      </a:schemeClr>
                    </a:solidFill>
                  </a:tcPr>
                </a:tc>
                <a:tc>
                  <a:txBody>
                    <a:bodyPr/>
                    <a:lstStyle/>
                    <a:p>
                      <a:pPr algn="ctr"/>
                      <a:r>
                        <a:rPr lang="en-US" sz="700" dirty="0">
                          <a:effectLst/>
                        </a:rPr>
                        <a:t>Animals do not suffer from hunger or thirst, but suffer from stress, may be prone to diseases and can suffer from pain at slaughter</a:t>
                      </a:r>
                    </a:p>
                  </a:txBody>
                  <a:tcPr marL="32066" marR="32066" marT="0" marB="0" anchor="ctr">
                    <a:solidFill>
                      <a:schemeClr val="accent6">
                        <a:lumMod val="40000"/>
                        <a:lumOff val="60000"/>
                      </a:schemeClr>
                    </a:solidFill>
                  </a:tcPr>
                </a:tc>
                <a:tc>
                  <a:txBody>
                    <a:bodyPr/>
                    <a:lstStyle/>
                    <a:p>
                      <a:pPr algn="ctr"/>
                      <a:r>
                        <a:rPr lang="en-US" sz="700" dirty="0">
                          <a:effectLst/>
                        </a:rPr>
                        <a:t>Animals do not suffer from hunger, thirst or diseases but can experience stress, especially at slaughter</a:t>
                      </a:r>
                    </a:p>
                  </a:txBody>
                  <a:tcPr marL="32066" marR="32066" marT="0" marB="0" anchor="ctr">
                    <a:solidFill>
                      <a:schemeClr val="accent6"/>
                    </a:solidFill>
                  </a:tcPr>
                </a:tc>
                <a:tc>
                  <a:txBody>
                    <a:bodyPr/>
                    <a:lstStyle/>
                    <a:p>
                      <a:pPr algn="ctr"/>
                      <a:r>
                        <a:rPr lang="en-US" sz="700" dirty="0">
                          <a:effectLst/>
                        </a:rPr>
                        <a:t>Animals do not suffer from stress, hunger, thirst, pain, or diseases, and are slaughtered in a way to avoid unnecessary pain</a:t>
                      </a:r>
                    </a:p>
                  </a:txBody>
                  <a:tcPr marL="32066" marR="32066" marT="0" marB="0" anchor="ctr">
                    <a:solidFill>
                      <a:schemeClr val="accent6">
                        <a:lumMod val="75000"/>
                      </a:schemeClr>
                    </a:solidFill>
                  </a:tcPr>
                </a:tc>
                <a:extLst>
                  <a:ext uri="{0D108BD9-81ED-4DB2-BD59-A6C34878D82A}">
                    <a16:rowId xmlns:a16="http://schemas.microsoft.com/office/drawing/2014/main" val="4169621507"/>
                  </a:ext>
                </a:extLst>
              </a:tr>
            </a:tbl>
          </a:graphicData>
        </a:graphic>
      </p:graphicFrame>
    </p:spTree>
    <p:extLst>
      <p:ext uri="{BB962C8B-B14F-4D97-AF65-F5344CB8AC3E}">
        <p14:creationId xmlns:p14="http://schemas.microsoft.com/office/powerpoint/2010/main" val="1076195119"/>
      </p:ext>
    </p:extLst>
  </p:cSld>
  <p:clrMapOvr>
    <a:masterClrMapping/>
  </p:clrMapOvr>
  <mc:AlternateContent xmlns:mc="http://schemas.openxmlformats.org/markup-compatibility/2006" xmlns:p14="http://schemas.microsoft.com/office/powerpoint/2010/main">
    <mc:Choice Requires="p14">
      <p:transition spd="slow" p14:dur="1250"/>
    </mc:Choice>
    <mc:Fallback xmlns="" xmlns:mv="urn:schemas-microsoft-com:mac:vml">
      <mp:transition xmlns:mp="http://schemas.microsoft.com/office/mac/powerpoint/2008/mai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443751" y="74574"/>
            <a:ext cx="6994809" cy="400110"/>
          </a:xfrm>
          <a:prstGeom prst="rect">
            <a:avLst/>
          </a:prstGeom>
          <a:noFill/>
        </p:spPr>
        <p:txBody>
          <a:bodyPr wrap="square" rtlCol="0">
            <a:spAutoFit/>
          </a:bodyPr>
          <a:lstStyle/>
          <a:p>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STEP 1: CAET – Other elements</a:t>
            </a:r>
          </a:p>
        </p:txBody>
      </p:sp>
      <p:pic>
        <p:nvPicPr>
          <p:cNvPr id="4" name="Picture 3">
            <a:extLst>
              <a:ext uri="{FF2B5EF4-FFF2-40B4-BE49-F238E27FC236}">
                <a16:creationId xmlns:a16="http://schemas.microsoft.com/office/drawing/2014/main" id="{27A8ABAD-4A95-7149-A199-6C06AB0ACE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437" y="1135626"/>
            <a:ext cx="2032054" cy="2794819"/>
          </a:xfrm>
          <a:prstGeom prst="rect">
            <a:avLst/>
          </a:prstGeom>
        </p:spPr>
      </p:pic>
      <p:pic>
        <p:nvPicPr>
          <p:cNvPr id="5" name="Picture 4">
            <a:extLst>
              <a:ext uri="{FF2B5EF4-FFF2-40B4-BE49-F238E27FC236}">
                <a16:creationId xmlns:a16="http://schemas.microsoft.com/office/drawing/2014/main" id="{3C62DF58-EA58-4D46-9851-3521C6C37D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30293" y="1135626"/>
            <a:ext cx="2002171" cy="2794819"/>
          </a:xfrm>
          <a:prstGeom prst="rect">
            <a:avLst/>
          </a:prstGeom>
        </p:spPr>
      </p:pic>
      <p:pic>
        <p:nvPicPr>
          <p:cNvPr id="6" name="Picture 5">
            <a:extLst>
              <a:ext uri="{FF2B5EF4-FFF2-40B4-BE49-F238E27FC236}">
                <a16:creationId xmlns:a16="http://schemas.microsoft.com/office/drawing/2014/main" id="{A2D9E90D-C24C-0940-A5FD-B20F17122FFF}"/>
              </a:ext>
            </a:extLst>
          </p:cNvPr>
          <p:cNvPicPr>
            <a:picLocks noChangeAspect="1"/>
          </p:cNvPicPr>
          <p:nvPr/>
        </p:nvPicPr>
        <p:blipFill>
          <a:blip r:embed="rId4"/>
          <a:stretch>
            <a:fillRect/>
          </a:stretch>
        </p:blipFill>
        <p:spPr>
          <a:xfrm>
            <a:off x="4835549" y="1135626"/>
            <a:ext cx="2211214" cy="2794819"/>
          </a:xfrm>
          <a:prstGeom prst="rect">
            <a:avLst/>
          </a:prstGeom>
        </p:spPr>
      </p:pic>
      <p:pic>
        <p:nvPicPr>
          <p:cNvPr id="7" name="Picture 6">
            <a:extLst>
              <a:ext uri="{FF2B5EF4-FFF2-40B4-BE49-F238E27FC236}">
                <a16:creationId xmlns:a16="http://schemas.microsoft.com/office/drawing/2014/main" id="{DC2F4030-DC8F-404A-961B-C2E23877AD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7387" y="2057400"/>
            <a:ext cx="472768" cy="472768"/>
          </a:xfrm>
          <a:prstGeom prst="rect">
            <a:avLst/>
          </a:prstGeom>
        </p:spPr>
      </p:pic>
      <p:pic>
        <p:nvPicPr>
          <p:cNvPr id="11" name="Picture 10">
            <a:extLst>
              <a:ext uri="{FF2B5EF4-FFF2-40B4-BE49-F238E27FC236}">
                <a16:creationId xmlns:a16="http://schemas.microsoft.com/office/drawing/2014/main" id="{7C56E0DE-AEBC-9547-BF73-5A89D7F70EE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03576" y="2057400"/>
            <a:ext cx="523082" cy="523082"/>
          </a:xfrm>
          <a:prstGeom prst="rect">
            <a:avLst/>
          </a:prstGeom>
        </p:spPr>
      </p:pic>
      <p:pic>
        <p:nvPicPr>
          <p:cNvPr id="12" name="Picture 11">
            <a:extLst>
              <a:ext uri="{FF2B5EF4-FFF2-40B4-BE49-F238E27FC236}">
                <a16:creationId xmlns:a16="http://schemas.microsoft.com/office/drawing/2014/main" id="{50411EBA-2C86-9D45-B069-93C1B2192E2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73825" y="1896470"/>
            <a:ext cx="523083" cy="523083"/>
          </a:xfrm>
          <a:prstGeom prst="rect">
            <a:avLst/>
          </a:prstGeom>
        </p:spPr>
      </p:pic>
    </p:spTree>
    <p:extLst>
      <p:ext uri="{BB962C8B-B14F-4D97-AF65-F5344CB8AC3E}">
        <p14:creationId xmlns:p14="http://schemas.microsoft.com/office/powerpoint/2010/main" val="3430405247"/>
      </p:ext>
    </p:extLst>
  </p:cSld>
  <p:clrMapOvr>
    <a:masterClrMapping/>
  </p:clrMapOvr>
  <mc:AlternateContent xmlns:mc="http://schemas.openxmlformats.org/markup-compatibility/2006" xmlns:p14="http://schemas.microsoft.com/office/powerpoint/2010/main">
    <mc:Choice Requires="p14">
      <p:transition spd="slow" p14:dur="1250"/>
    </mc:Choice>
    <mc:Fallback xmlns="" xmlns:mv="urn:schemas-microsoft-com:mac:vml">
      <mp:transition xmlns:mp="http://schemas.microsoft.com/office/mac/powerpoint/2008/mai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
            <a:ext cx="7315201" cy="622374"/>
          </a:xfrm>
          <a:prstGeom prst="rect">
            <a:avLst/>
          </a:prstGeom>
          <a:solidFill>
            <a:srgbClr val="64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549" y="44996"/>
            <a:ext cx="2048657" cy="607374"/>
          </a:xfrm>
          <a:prstGeom prst="rect">
            <a:avLst/>
          </a:prstGeom>
        </p:spPr>
      </p:pic>
      <p:pic>
        <p:nvPicPr>
          <p:cNvPr id="2" name="Picture 1"/>
          <p:cNvPicPr>
            <a:picLocks noChangeAspect="1"/>
          </p:cNvPicPr>
          <p:nvPr/>
        </p:nvPicPr>
        <p:blipFill>
          <a:blip r:embed="rId4"/>
          <a:stretch>
            <a:fillRect/>
          </a:stretch>
        </p:blipFill>
        <p:spPr>
          <a:xfrm>
            <a:off x="592454" y="819585"/>
            <a:ext cx="4943475" cy="3017900"/>
          </a:xfrm>
          <a:prstGeom prst="rect">
            <a:avLst/>
          </a:prstGeom>
        </p:spPr>
      </p:pic>
      <p:sp>
        <p:nvSpPr>
          <p:cNvPr id="15" name="Rectangle 14"/>
          <p:cNvSpPr/>
          <p:nvPr/>
        </p:nvSpPr>
        <p:spPr>
          <a:xfrm>
            <a:off x="4714875" y="1304925"/>
            <a:ext cx="2400300" cy="1384995"/>
          </a:xfrm>
          <a:prstGeom prst="rect">
            <a:avLst/>
          </a:prstGeom>
        </p:spPr>
        <p:txBody>
          <a:bodyPr wrap="square">
            <a:spAutoFit/>
          </a:bodyPr>
          <a:lstStyle/>
          <a:p>
            <a:pPr>
              <a:buFont typeface="Arial" charset="0"/>
              <a:buAutoNum type="arabicParenR"/>
            </a:pPr>
            <a:r>
              <a:rPr lang="pt-PT" sz="1400" dirty="0">
                <a:solidFill>
                  <a:srgbClr val="FF0000"/>
                </a:solidFill>
                <a:latin typeface="+mj-lt"/>
              </a:rPr>
              <a:t> Conventional farm (tobacco monoculture) (CAET=44%)</a:t>
            </a:r>
          </a:p>
          <a:p>
            <a:pPr>
              <a:buFont typeface="Arial" charset="0"/>
              <a:buAutoNum type="arabicParenR"/>
            </a:pPr>
            <a:r>
              <a:rPr lang="pt-PT" sz="1400" dirty="0">
                <a:solidFill>
                  <a:schemeClr val="accent3">
                    <a:lumMod val="50000"/>
                  </a:schemeClr>
                </a:solidFill>
                <a:latin typeface="+mj-lt"/>
              </a:rPr>
              <a:t> </a:t>
            </a:r>
            <a:r>
              <a:rPr lang="pt-PT" sz="1400" dirty="0">
                <a:solidFill>
                  <a:schemeClr val="accent6">
                    <a:lumMod val="75000"/>
                  </a:schemeClr>
                </a:solidFill>
                <a:latin typeface="+mj-lt"/>
              </a:rPr>
              <a:t>Farm in transition to agroecology (CAET=66%)</a:t>
            </a:r>
          </a:p>
          <a:p>
            <a:pPr>
              <a:buFont typeface="Arial" charset="0"/>
              <a:buAutoNum type="arabicParenR"/>
            </a:pPr>
            <a:r>
              <a:rPr lang="pt-PT" sz="1400" dirty="0">
                <a:latin typeface="+mj-lt"/>
              </a:rPr>
              <a:t> </a:t>
            </a:r>
            <a:r>
              <a:rPr lang="pt-PT" sz="1400" dirty="0">
                <a:solidFill>
                  <a:schemeClr val="tx2"/>
                </a:solidFill>
                <a:latin typeface="+mj-lt"/>
              </a:rPr>
              <a:t>Diversified agroecological farm (CAET=81%)</a:t>
            </a:r>
            <a:endParaRPr lang="en-US" sz="1400" dirty="0">
              <a:solidFill>
                <a:schemeClr val="tx2"/>
              </a:solidFill>
              <a:latin typeface="+mj-lt"/>
            </a:endParaRPr>
          </a:p>
        </p:txBody>
      </p:sp>
      <p:sp>
        <p:nvSpPr>
          <p:cNvPr id="7" name="TextBox 6"/>
          <p:cNvSpPr txBox="1"/>
          <p:nvPr/>
        </p:nvSpPr>
        <p:spPr>
          <a:xfrm>
            <a:off x="2248206" y="71120"/>
            <a:ext cx="4508193" cy="400110"/>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Step 1 CAET – results of 3 farms in Cuba</a:t>
            </a:r>
            <a:endParaRPr lang="en-US" sz="19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6">
            <a:extLst>
              <a:ext uri="{FF2B5EF4-FFF2-40B4-BE49-F238E27FC236}">
                <a16:creationId xmlns:a16="http://schemas.microsoft.com/office/drawing/2014/main" id="{39A8621B-2C91-4031-9186-B8FFE3FD7657}"/>
              </a:ext>
            </a:extLst>
          </p:cNvPr>
          <p:cNvSpPr txBox="1"/>
          <p:nvPr/>
        </p:nvSpPr>
        <p:spPr>
          <a:xfrm>
            <a:off x="5357706" y="3868578"/>
            <a:ext cx="1822768" cy="230832"/>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r"/>
            <a:r>
              <a:rPr lang="en-US" sz="900" dirty="0">
                <a:latin typeface="+mj-lt"/>
              </a:rPr>
              <a:t>Lucantoni, 2020</a:t>
            </a:r>
          </a:p>
        </p:txBody>
      </p:sp>
      <p:sp>
        <p:nvSpPr>
          <p:cNvPr id="4" name="TextBox 3">
            <a:extLst>
              <a:ext uri="{FF2B5EF4-FFF2-40B4-BE49-F238E27FC236}">
                <a16:creationId xmlns:a16="http://schemas.microsoft.com/office/drawing/2014/main" id="{55BD009C-862C-034C-AC5D-C5747E9B2D96}"/>
              </a:ext>
            </a:extLst>
          </p:cNvPr>
          <p:cNvSpPr txBox="1"/>
          <p:nvPr/>
        </p:nvSpPr>
        <p:spPr>
          <a:xfrm>
            <a:off x="199549" y="819585"/>
            <a:ext cx="1127362" cy="646331"/>
          </a:xfrm>
          <a:prstGeom prst="rect">
            <a:avLst/>
          </a:prstGeom>
          <a:noFill/>
        </p:spPr>
        <p:txBody>
          <a:bodyPr wrap="square" rtlCol="0">
            <a:spAutoFit/>
          </a:bodyPr>
          <a:lstStyle/>
          <a:p>
            <a:r>
              <a:rPr lang="en-FR" dirty="0"/>
              <a:t>Spider graph</a:t>
            </a:r>
          </a:p>
        </p:txBody>
      </p:sp>
    </p:spTree>
    <p:extLst>
      <p:ext uri="{BB962C8B-B14F-4D97-AF65-F5344CB8AC3E}">
        <p14:creationId xmlns:p14="http://schemas.microsoft.com/office/powerpoint/2010/main" val="2753577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
            <a:ext cx="7315201" cy="622374"/>
          </a:xfrm>
          <a:prstGeom prst="rect">
            <a:avLst/>
          </a:prstGeom>
          <a:solidFill>
            <a:srgbClr val="64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48206" y="67203"/>
            <a:ext cx="6994809" cy="400110"/>
          </a:xfrm>
          <a:prstGeom prst="rect">
            <a:avLst/>
          </a:prstGeom>
          <a:noFill/>
        </p:spPr>
        <p:txBody>
          <a:bodyPr wrap="square" rtlCol="0">
            <a:spAutoFit/>
          </a:bodyPr>
          <a:lstStyle/>
          <a:p>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STEP 2: Core criteria of performance</a:t>
            </a: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9549" y="44996"/>
            <a:ext cx="2048657" cy="607374"/>
          </a:xfrm>
          <a:prstGeom prst="rect">
            <a:avLst/>
          </a:prstGeom>
        </p:spPr>
      </p:pic>
      <p:graphicFrame>
        <p:nvGraphicFramePr>
          <p:cNvPr id="2" name="Table 1">
            <a:extLst>
              <a:ext uri="{FF2B5EF4-FFF2-40B4-BE49-F238E27FC236}">
                <a16:creationId xmlns:a16="http://schemas.microsoft.com/office/drawing/2014/main" id="{078664D6-6F63-1745-8814-1EDBDD388267}"/>
              </a:ext>
            </a:extLst>
          </p:cNvPr>
          <p:cNvGraphicFramePr>
            <a:graphicFrameLocks noGrp="1"/>
          </p:cNvGraphicFramePr>
          <p:nvPr>
            <p:extLst>
              <p:ext uri="{D42A27DB-BD31-4B8C-83A1-F6EECF244321}">
                <p14:modId xmlns:p14="http://schemas.microsoft.com/office/powerpoint/2010/main" val="282207724"/>
              </p:ext>
            </p:extLst>
          </p:nvPr>
        </p:nvGraphicFramePr>
        <p:xfrm>
          <a:off x="0" y="615942"/>
          <a:ext cx="7315200" cy="3504476"/>
        </p:xfrm>
        <a:graphic>
          <a:graphicData uri="http://schemas.openxmlformats.org/drawingml/2006/table">
            <a:tbl>
              <a:tblPr firstRow="1" firstCol="1" bandRow="1">
                <a:tableStyleId>{16D9F66E-5EB9-4882-86FB-DCBF35E3C3E4}</a:tableStyleId>
              </a:tblPr>
              <a:tblGrid>
                <a:gridCol w="712611">
                  <a:extLst>
                    <a:ext uri="{9D8B030D-6E8A-4147-A177-3AD203B41FA5}">
                      <a16:colId xmlns:a16="http://schemas.microsoft.com/office/drawing/2014/main" val="3867544492"/>
                    </a:ext>
                  </a:extLst>
                </a:gridCol>
                <a:gridCol w="218534">
                  <a:extLst>
                    <a:ext uri="{9D8B030D-6E8A-4147-A177-3AD203B41FA5}">
                      <a16:colId xmlns:a16="http://schemas.microsoft.com/office/drawing/2014/main" val="648418745"/>
                    </a:ext>
                  </a:extLst>
                </a:gridCol>
                <a:gridCol w="1423435">
                  <a:extLst>
                    <a:ext uri="{9D8B030D-6E8A-4147-A177-3AD203B41FA5}">
                      <a16:colId xmlns:a16="http://schemas.microsoft.com/office/drawing/2014/main" val="138500765"/>
                    </a:ext>
                  </a:extLst>
                </a:gridCol>
                <a:gridCol w="4960620">
                  <a:extLst>
                    <a:ext uri="{9D8B030D-6E8A-4147-A177-3AD203B41FA5}">
                      <a16:colId xmlns:a16="http://schemas.microsoft.com/office/drawing/2014/main" val="1942548906"/>
                    </a:ext>
                  </a:extLst>
                </a:gridCol>
              </a:tblGrid>
              <a:tr h="407677">
                <a:tc>
                  <a:txBody>
                    <a:bodyPr/>
                    <a:lstStyle/>
                    <a:p>
                      <a:pPr algn="ctr"/>
                      <a:r>
                        <a:rPr lang="en-US" sz="900">
                          <a:effectLst/>
                        </a:rPr>
                        <a:t>Main dimension</a:t>
                      </a:r>
                      <a:endParaRPr lang="it-IT" sz="1000">
                        <a:effectLst/>
                        <a:latin typeface="Times New Roman" panose="02020603050405020304" pitchFamily="18" charset="0"/>
                        <a:ea typeface="DengXian" panose="02010600030101010101" pitchFamily="2" charset="-122"/>
                      </a:endParaRPr>
                    </a:p>
                  </a:txBody>
                  <a:tcPr marL="5787" marR="5787" marT="0" marB="0" anchor="ctr"/>
                </a:tc>
                <a:tc>
                  <a:txBody>
                    <a:bodyPr/>
                    <a:lstStyle/>
                    <a:p>
                      <a:pPr algn="ctr"/>
                      <a:r>
                        <a:rPr lang="en-US" sz="900">
                          <a:effectLst/>
                        </a:rPr>
                        <a:t>#</a:t>
                      </a:r>
                      <a:endParaRPr lang="it-IT" sz="1000">
                        <a:effectLst/>
                        <a:latin typeface="Times New Roman" panose="02020603050405020304" pitchFamily="18" charset="0"/>
                        <a:ea typeface="DengXian" panose="02010600030101010101" pitchFamily="2" charset="-122"/>
                      </a:endParaRPr>
                    </a:p>
                  </a:txBody>
                  <a:tcPr marL="5787" marR="5787" marT="0" marB="0" anchor="ctr"/>
                </a:tc>
                <a:tc>
                  <a:txBody>
                    <a:bodyPr/>
                    <a:lstStyle/>
                    <a:p>
                      <a:pPr algn="ctr"/>
                      <a:r>
                        <a:rPr lang="en-US" sz="900" dirty="0">
                          <a:effectLst/>
                        </a:rPr>
                        <a:t>Core criteria of performance</a:t>
                      </a:r>
                      <a:endParaRPr lang="it-IT" sz="1000" dirty="0">
                        <a:effectLst/>
                        <a:latin typeface="Times New Roman" panose="02020603050405020304" pitchFamily="18" charset="0"/>
                        <a:ea typeface="DengXian" panose="02010600030101010101" pitchFamily="2" charset="-122"/>
                      </a:endParaRPr>
                    </a:p>
                  </a:txBody>
                  <a:tcPr marL="5787" marR="5787" marT="0" marB="0" anchor="ctr"/>
                </a:tc>
                <a:tc>
                  <a:txBody>
                    <a:bodyPr/>
                    <a:lstStyle/>
                    <a:p>
                      <a:pPr algn="ctr"/>
                      <a:r>
                        <a:rPr lang="en-US" sz="900" dirty="0">
                          <a:effectLst/>
                        </a:rPr>
                        <a:t>Proposed method of assessment in survey</a:t>
                      </a:r>
                      <a:endParaRPr lang="it-IT" sz="1000" dirty="0">
                        <a:effectLst/>
                        <a:latin typeface="Times New Roman" panose="02020603050405020304" pitchFamily="18" charset="0"/>
                        <a:ea typeface="DengXian" panose="02010600030101010101" pitchFamily="2" charset="-122"/>
                      </a:endParaRPr>
                    </a:p>
                  </a:txBody>
                  <a:tcPr marL="11780" marR="11780" marT="0" marB="0" anchor="ctr"/>
                </a:tc>
                <a:extLst>
                  <a:ext uri="{0D108BD9-81ED-4DB2-BD59-A6C34878D82A}">
                    <a16:rowId xmlns:a16="http://schemas.microsoft.com/office/drawing/2014/main" val="687242722"/>
                  </a:ext>
                </a:extLst>
              </a:tr>
              <a:tr h="457197">
                <a:tc>
                  <a:txBody>
                    <a:bodyPr/>
                    <a:lstStyle/>
                    <a:p>
                      <a:pPr algn="ctr"/>
                      <a:r>
                        <a:rPr lang="en-US" sz="900">
                          <a:effectLst/>
                        </a:rPr>
                        <a:t>Governance</a:t>
                      </a:r>
                      <a:endParaRPr lang="it-IT" sz="1000">
                        <a:effectLst/>
                        <a:latin typeface="Times New Roman" panose="02020603050405020304" pitchFamily="18" charset="0"/>
                        <a:ea typeface="DengXian" panose="02010600030101010101" pitchFamily="2" charset="-122"/>
                      </a:endParaRPr>
                    </a:p>
                  </a:txBody>
                  <a:tcPr marL="5787" marR="5787" marT="0" marB="0" anchor="ctr"/>
                </a:tc>
                <a:tc>
                  <a:txBody>
                    <a:bodyPr/>
                    <a:lstStyle/>
                    <a:p>
                      <a:pPr algn="ctr"/>
                      <a:r>
                        <a:rPr lang="en-US" sz="900">
                          <a:effectLst/>
                        </a:rPr>
                        <a:t>1</a:t>
                      </a:r>
                      <a:endParaRPr lang="it-IT" sz="1000">
                        <a:effectLst/>
                        <a:latin typeface="Times New Roman" panose="02020603050405020304" pitchFamily="18" charset="0"/>
                        <a:ea typeface="DengXian" panose="02010600030101010101" pitchFamily="2" charset="-122"/>
                      </a:endParaRPr>
                    </a:p>
                  </a:txBody>
                  <a:tcPr marL="5787" marR="5787" marT="0" marB="0" anchor="ctr"/>
                </a:tc>
                <a:tc>
                  <a:txBody>
                    <a:bodyPr/>
                    <a:lstStyle/>
                    <a:p>
                      <a:pPr algn="ctr"/>
                      <a:r>
                        <a:rPr lang="en-US" sz="1000" dirty="0">
                          <a:effectLst/>
                        </a:rPr>
                        <a:t>Secure land tenure</a:t>
                      </a:r>
                      <a:br>
                        <a:rPr lang="en-US" sz="1000" dirty="0">
                          <a:effectLst/>
                        </a:rPr>
                      </a:br>
                      <a:r>
                        <a:rPr lang="en-US" sz="1000" dirty="0">
                          <a:effectLst/>
                        </a:rPr>
                        <a:t>(mobility for pastoralists)</a:t>
                      </a:r>
                      <a:endParaRPr lang="it-IT" sz="1000" dirty="0">
                        <a:effectLst/>
                        <a:latin typeface="Times New Roman" panose="02020603050405020304" pitchFamily="18" charset="0"/>
                        <a:ea typeface="DengXian" panose="02010600030101010101" pitchFamily="2" charset="-122"/>
                      </a:endParaRPr>
                    </a:p>
                  </a:txBody>
                  <a:tcPr marL="5787" marR="5787" marT="0" marB="0" anchor="ctr"/>
                </a:tc>
                <a:tc>
                  <a:txBody>
                    <a:bodyPr/>
                    <a:lstStyle/>
                    <a:p>
                      <a:pPr algn="l"/>
                      <a:r>
                        <a:rPr lang="en-US" sz="800" dirty="0">
                          <a:effectLst/>
                        </a:rPr>
                        <a:t>Type of tenure over land: property, lease + duration, verbal, not explicit (SDG 1.4.2, 5.a.1 and 2.4.1 sub-indicator 11)</a:t>
                      </a:r>
                      <a:br>
                        <a:rPr lang="en-US" sz="800" dirty="0">
                          <a:effectLst/>
                        </a:rPr>
                      </a:br>
                      <a:r>
                        <a:rPr lang="en-US" sz="800" dirty="0">
                          <a:effectLst/>
                        </a:rPr>
                        <a:t>Existence and use of pastoral agreements and mobility corridors</a:t>
                      </a:r>
                      <a:endParaRPr lang="it-IT" sz="900" dirty="0">
                        <a:effectLst/>
                        <a:latin typeface="Times New Roman" panose="02020603050405020304" pitchFamily="18" charset="0"/>
                        <a:ea typeface="DengXian" panose="02010600030101010101" pitchFamily="2" charset="-122"/>
                      </a:endParaRPr>
                    </a:p>
                  </a:txBody>
                  <a:tcPr marL="11780" marR="11780" marT="0" marB="0" anchor="ctr"/>
                </a:tc>
                <a:extLst>
                  <a:ext uri="{0D108BD9-81ED-4DB2-BD59-A6C34878D82A}">
                    <a16:rowId xmlns:a16="http://schemas.microsoft.com/office/drawing/2014/main" val="557065481"/>
                  </a:ext>
                </a:extLst>
              </a:tr>
              <a:tr h="274318">
                <a:tc rowSpan="3">
                  <a:txBody>
                    <a:bodyPr/>
                    <a:lstStyle/>
                    <a:p>
                      <a:pPr algn="ctr"/>
                      <a:r>
                        <a:rPr lang="en-US" sz="900">
                          <a:effectLst/>
                        </a:rPr>
                        <a:t>Economy</a:t>
                      </a:r>
                      <a:endParaRPr lang="it-IT" sz="1000">
                        <a:effectLst/>
                        <a:latin typeface="Times New Roman" panose="02020603050405020304" pitchFamily="18" charset="0"/>
                        <a:ea typeface="DengXian" panose="02010600030101010101" pitchFamily="2" charset="-122"/>
                      </a:endParaRPr>
                    </a:p>
                  </a:txBody>
                  <a:tcPr marL="5787" marR="5787" marT="0" marB="0" anchor="ctr"/>
                </a:tc>
                <a:tc>
                  <a:txBody>
                    <a:bodyPr/>
                    <a:lstStyle/>
                    <a:p>
                      <a:pPr algn="ctr"/>
                      <a:r>
                        <a:rPr lang="en-US" sz="900">
                          <a:effectLst/>
                        </a:rPr>
                        <a:t>2</a:t>
                      </a:r>
                      <a:endParaRPr lang="it-IT" sz="1000">
                        <a:effectLst/>
                        <a:latin typeface="Times New Roman" panose="02020603050405020304" pitchFamily="18" charset="0"/>
                        <a:ea typeface="DengXian" panose="02010600030101010101" pitchFamily="2" charset="-122"/>
                      </a:endParaRPr>
                    </a:p>
                  </a:txBody>
                  <a:tcPr marL="5787" marR="5787" marT="0" marB="0" anchor="ctr"/>
                </a:tc>
                <a:tc>
                  <a:txBody>
                    <a:bodyPr/>
                    <a:lstStyle/>
                    <a:p>
                      <a:pPr algn="ctr"/>
                      <a:r>
                        <a:rPr lang="en-US" sz="1000" dirty="0">
                          <a:effectLst/>
                        </a:rPr>
                        <a:t>Productivity</a:t>
                      </a:r>
                      <a:endParaRPr lang="it-IT" sz="1000" dirty="0">
                        <a:effectLst/>
                        <a:latin typeface="Times New Roman" panose="02020603050405020304" pitchFamily="18" charset="0"/>
                        <a:ea typeface="DengXian" panose="02010600030101010101" pitchFamily="2" charset="-122"/>
                      </a:endParaRPr>
                    </a:p>
                  </a:txBody>
                  <a:tcPr marL="5787" marR="5787" marT="0" marB="0" anchor="ctr"/>
                </a:tc>
                <a:tc>
                  <a:txBody>
                    <a:bodyPr/>
                    <a:lstStyle/>
                    <a:p>
                      <a:pPr algn="l"/>
                      <a:r>
                        <a:rPr lang="en-US" sz="800" dirty="0">
                          <a:effectLst/>
                        </a:rPr>
                        <a:t>Gross output value per hectare (SDG 2.4.1 sub-indicator 1) </a:t>
                      </a:r>
                      <a:br>
                        <a:rPr lang="en-US" sz="800" dirty="0">
                          <a:effectLst/>
                        </a:rPr>
                      </a:br>
                      <a:r>
                        <a:rPr lang="en-US" sz="800" dirty="0">
                          <a:effectLst/>
                        </a:rPr>
                        <a:t>Gross output value per person</a:t>
                      </a:r>
                      <a:endParaRPr lang="it-IT" sz="900" dirty="0">
                        <a:effectLst/>
                        <a:latin typeface="Times New Roman" panose="02020603050405020304" pitchFamily="18" charset="0"/>
                        <a:ea typeface="DengXian" panose="02010600030101010101" pitchFamily="2" charset="-122"/>
                      </a:endParaRPr>
                    </a:p>
                  </a:txBody>
                  <a:tcPr marL="11780" marR="11780" marT="0" marB="0" anchor="ctr"/>
                </a:tc>
                <a:extLst>
                  <a:ext uri="{0D108BD9-81ED-4DB2-BD59-A6C34878D82A}">
                    <a16:rowId xmlns:a16="http://schemas.microsoft.com/office/drawing/2014/main" val="3449591234"/>
                  </a:ext>
                </a:extLst>
              </a:tr>
              <a:tr h="346225">
                <a:tc vMerge="1">
                  <a:txBody>
                    <a:bodyPr/>
                    <a:lstStyle/>
                    <a:p>
                      <a:endParaRPr lang="en-US"/>
                    </a:p>
                  </a:txBody>
                  <a:tcPr/>
                </a:tc>
                <a:tc>
                  <a:txBody>
                    <a:bodyPr/>
                    <a:lstStyle/>
                    <a:p>
                      <a:pPr algn="ctr"/>
                      <a:r>
                        <a:rPr lang="en-US" sz="900">
                          <a:effectLst/>
                        </a:rPr>
                        <a:t>3</a:t>
                      </a:r>
                      <a:endParaRPr lang="it-IT" sz="1000">
                        <a:effectLst/>
                        <a:latin typeface="Times New Roman" panose="02020603050405020304" pitchFamily="18" charset="0"/>
                        <a:ea typeface="DengXian" panose="02010600030101010101" pitchFamily="2" charset="-122"/>
                      </a:endParaRPr>
                    </a:p>
                  </a:txBody>
                  <a:tcPr marL="5787" marR="5787" marT="0" marB="0" anchor="ctr"/>
                </a:tc>
                <a:tc>
                  <a:txBody>
                    <a:bodyPr/>
                    <a:lstStyle/>
                    <a:p>
                      <a:pPr algn="ctr"/>
                      <a:r>
                        <a:rPr lang="en-US" sz="1000">
                          <a:effectLst/>
                        </a:rPr>
                        <a:t>Income</a:t>
                      </a:r>
                      <a:endParaRPr lang="it-IT" sz="1000">
                        <a:effectLst/>
                        <a:latin typeface="Times New Roman" panose="02020603050405020304" pitchFamily="18" charset="0"/>
                        <a:ea typeface="DengXian" panose="02010600030101010101" pitchFamily="2" charset="-122"/>
                      </a:endParaRPr>
                    </a:p>
                  </a:txBody>
                  <a:tcPr marL="5787" marR="5787" marT="0" marB="0" anchor="ctr"/>
                </a:tc>
                <a:tc>
                  <a:txBody>
                    <a:bodyPr/>
                    <a:lstStyle/>
                    <a:p>
                      <a:pPr algn="l"/>
                      <a:r>
                        <a:rPr lang="en-US" sz="800" dirty="0">
                          <a:effectLst/>
                        </a:rPr>
                        <a:t>Income from crops +animals +other activities +subsidies –inputs –operating expenses –depreciation –taxes –interests (SDG 2.4.1 sub-indicator 2)</a:t>
                      </a:r>
                      <a:endParaRPr lang="it-IT" sz="900" dirty="0">
                        <a:effectLst/>
                        <a:latin typeface="Times New Roman" panose="02020603050405020304" pitchFamily="18" charset="0"/>
                        <a:ea typeface="DengXian" panose="02010600030101010101" pitchFamily="2" charset="-122"/>
                      </a:endParaRPr>
                    </a:p>
                  </a:txBody>
                  <a:tcPr marL="11780" marR="11780" marT="0" marB="0" anchor="ctr"/>
                </a:tc>
                <a:extLst>
                  <a:ext uri="{0D108BD9-81ED-4DB2-BD59-A6C34878D82A}">
                    <a16:rowId xmlns:a16="http://schemas.microsoft.com/office/drawing/2014/main" val="3594832565"/>
                  </a:ext>
                </a:extLst>
              </a:tr>
              <a:tr h="243839">
                <a:tc vMerge="1">
                  <a:txBody>
                    <a:bodyPr/>
                    <a:lstStyle/>
                    <a:p>
                      <a:endParaRPr lang="en-US"/>
                    </a:p>
                  </a:txBody>
                  <a:tcPr/>
                </a:tc>
                <a:tc>
                  <a:txBody>
                    <a:bodyPr/>
                    <a:lstStyle/>
                    <a:p>
                      <a:pPr algn="ctr"/>
                      <a:r>
                        <a:rPr lang="en-US" sz="900">
                          <a:effectLst/>
                        </a:rPr>
                        <a:t>4</a:t>
                      </a:r>
                      <a:endParaRPr lang="it-IT" sz="1000">
                        <a:effectLst/>
                        <a:latin typeface="Times New Roman" panose="02020603050405020304" pitchFamily="18" charset="0"/>
                        <a:ea typeface="DengXian" panose="02010600030101010101" pitchFamily="2" charset="-122"/>
                      </a:endParaRPr>
                    </a:p>
                  </a:txBody>
                  <a:tcPr marL="5787" marR="5787" marT="0" marB="0" anchor="ctr"/>
                </a:tc>
                <a:tc>
                  <a:txBody>
                    <a:bodyPr/>
                    <a:lstStyle/>
                    <a:p>
                      <a:pPr algn="ctr">
                        <a:spcAft>
                          <a:spcPts val="0"/>
                        </a:spcAft>
                      </a:pPr>
                      <a:r>
                        <a:rPr lang="en-US" sz="1000">
                          <a:effectLst/>
                        </a:rPr>
                        <a:t>Added value</a:t>
                      </a:r>
                      <a:endParaRPr lang="it-IT" sz="1000">
                        <a:effectLst/>
                        <a:latin typeface="Times New Roman" panose="02020603050405020304" pitchFamily="18" charset="0"/>
                        <a:ea typeface="DengXian" panose="02010600030101010101" pitchFamily="2" charset="-122"/>
                      </a:endParaRPr>
                    </a:p>
                  </a:txBody>
                  <a:tcPr marL="5787" marR="5787" marT="0" marB="0" anchor="ctr"/>
                </a:tc>
                <a:tc>
                  <a:txBody>
                    <a:bodyPr/>
                    <a:lstStyle/>
                    <a:p>
                      <a:pPr algn="l"/>
                      <a:r>
                        <a:rPr lang="en-US" sz="800" dirty="0">
                          <a:effectLst/>
                        </a:rPr>
                        <a:t>Gross output </a:t>
                      </a:r>
                      <a:r>
                        <a:rPr lang="en-US" sz="800" kern="1200" dirty="0">
                          <a:solidFill>
                            <a:schemeClr val="dk1"/>
                          </a:solidFill>
                          <a:effectLst/>
                          <a:latin typeface="+mn-lt"/>
                          <a:ea typeface="+mn-ea"/>
                          <a:cs typeface="+mn-cs"/>
                        </a:rPr>
                        <a:t>value –depreciation –expenditures for inputs</a:t>
                      </a:r>
                      <a:endParaRPr lang="it-IT" sz="800" kern="1200" dirty="0">
                        <a:solidFill>
                          <a:schemeClr val="dk1"/>
                        </a:solidFill>
                        <a:effectLst/>
                        <a:latin typeface="+mn-lt"/>
                        <a:ea typeface="+mn-ea"/>
                        <a:cs typeface="+mn-cs"/>
                      </a:endParaRPr>
                    </a:p>
                  </a:txBody>
                  <a:tcPr marL="11780" marR="11780" marT="0" marB="0" anchor="ctr"/>
                </a:tc>
                <a:extLst>
                  <a:ext uri="{0D108BD9-81ED-4DB2-BD59-A6C34878D82A}">
                    <a16:rowId xmlns:a16="http://schemas.microsoft.com/office/drawing/2014/main" val="2300238082"/>
                  </a:ext>
                </a:extLst>
              </a:tr>
              <a:tr h="365758">
                <a:tc rowSpan="2">
                  <a:txBody>
                    <a:bodyPr/>
                    <a:lstStyle/>
                    <a:p>
                      <a:pPr algn="ctr"/>
                      <a:r>
                        <a:rPr lang="en-US" sz="900">
                          <a:effectLst/>
                        </a:rPr>
                        <a:t>Health &amp; nutrition</a:t>
                      </a:r>
                      <a:endParaRPr lang="it-IT" sz="1000">
                        <a:effectLst/>
                        <a:latin typeface="Times New Roman" panose="02020603050405020304" pitchFamily="18" charset="0"/>
                        <a:ea typeface="DengXian" panose="02010600030101010101" pitchFamily="2" charset="-122"/>
                      </a:endParaRPr>
                    </a:p>
                  </a:txBody>
                  <a:tcPr marL="5787" marR="5787" marT="0" marB="0" anchor="ctr"/>
                </a:tc>
                <a:tc>
                  <a:txBody>
                    <a:bodyPr/>
                    <a:lstStyle/>
                    <a:p>
                      <a:pPr algn="ctr"/>
                      <a:r>
                        <a:rPr lang="en-US" sz="900">
                          <a:effectLst/>
                        </a:rPr>
                        <a:t>5</a:t>
                      </a:r>
                      <a:endParaRPr lang="it-IT" sz="1000">
                        <a:effectLst/>
                        <a:latin typeface="Times New Roman" panose="02020603050405020304" pitchFamily="18" charset="0"/>
                        <a:ea typeface="DengXian" panose="02010600030101010101" pitchFamily="2" charset="-122"/>
                      </a:endParaRPr>
                    </a:p>
                  </a:txBody>
                  <a:tcPr marL="5787" marR="5787" marT="0" marB="0" anchor="ctr"/>
                </a:tc>
                <a:tc>
                  <a:txBody>
                    <a:bodyPr/>
                    <a:lstStyle/>
                    <a:p>
                      <a:pPr algn="ctr"/>
                      <a:r>
                        <a:rPr lang="en-US" sz="1000">
                          <a:effectLst/>
                        </a:rPr>
                        <a:t>Exposure to pesticides</a:t>
                      </a:r>
                      <a:endParaRPr lang="it-IT" sz="1000">
                        <a:effectLst/>
                        <a:latin typeface="Times New Roman" panose="02020603050405020304" pitchFamily="18" charset="0"/>
                        <a:ea typeface="DengXian" panose="02010600030101010101" pitchFamily="2" charset="-122"/>
                      </a:endParaRPr>
                    </a:p>
                  </a:txBody>
                  <a:tcPr marL="5787" marR="5787" marT="0" marB="0" anchor="ctr"/>
                </a:tc>
                <a:tc>
                  <a:txBody>
                    <a:bodyPr/>
                    <a:lstStyle/>
                    <a:p>
                      <a:pPr algn="l"/>
                      <a:r>
                        <a:rPr lang="en-US" sz="800" dirty="0">
                          <a:effectLst/>
                        </a:rPr>
                        <a:t>Quantity applied, area, toxicity and existence of risk mitigation equipment and practices</a:t>
                      </a:r>
                      <a:endParaRPr lang="it-IT" sz="900" dirty="0">
                        <a:effectLst/>
                        <a:latin typeface="Times New Roman" panose="02020603050405020304" pitchFamily="18" charset="0"/>
                        <a:ea typeface="DengXian" panose="02010600030101010101" pitchFamily="2" charset="-122"/>
                      </a:endParaRPr>
                    </a:p>
                  </a:txBody>
                  <a:tcPr marL="11780" marR="11780" marT="0" marB="0" anchor="ctr"/>
                </a:tc>
                <a:extLst>
                  <a:ext uri="{0D108BD9-81ED-4DB2-BD59-A6C34878D82A}">
                    <a16:rowId xmlns:a16="http://schemas.microsoft.com/office/drawing/2014/main" val="1608395377"/>
                  </a:ext>
                </a:extLst>
              </a:tr>
              <a:tr h="227248">
                <a:tc vMerge="1">
                  <a:txBody>
                    <a:bodyPr/>
                    <a:lstStyle/>
                    <a:p>
                      <a:endParaRPr lang="en-US"/>
                    </a:p>
                  </a:txBody>
                  <a:tcPr/>
                </a:tc>
                <a:tc>
                  <a:txBody>
                    <a:bodyPr/>
                    <a:lstStyle/>
                    <a:p>
                      <a:pPr algn="ctr"/>
                      <a:r>
                        <a:rPr lang="en-US" sz="900">
                          <a:effectLst/>
                        </a:rPr>
                        <a:t>6</a:t>
                      </a:r>
                      <a:endParaRPr lang="it-IT" sz="1000">
                        <a:effectLst/>
                        <a:latin typeface="Times New Roman" panose="02020603050405020304" pitchFamily="18" charset="0"/>
                        <a:ea typeface="DengXian" panose="02010600030101010101" pitchFamily="2" charset="-122"/>
                      </a:endParaRPr>
                    </a:p>
                  </a:txBody>
                  <a:tcPr marL="5787" marR="5787" marT="0" marB="0" anchor="ctr"/>
                </a:tc>
                <a:tc>
                  <a:txBody>
                    <a:bodyPr/>
                    <a:lstStyle/>
                    <a:p>
                      <a:pPr algn="ctr"/>
                      <a:r>
                        <a:rPr lang="en-US" sz="1000">
                          <a:effectLst/>
                        </a:rPr>
                        <a:t>Dietary diversity</a:t>
                      </a:r>
                      <a:endParaRPr lang="it-IT" sz="1000">
                        <a:effectLst/>
                        <a:latin typeface="Times New Roman" panose="02020603050405020304" pitchFamily="18" charset="0"/>
                        <a:ea typeface="DengXian" panose="02010600030101010101" pitchFamily="2" charset="-122"/>
                      </a:endParaRPr>
                    </a:p>
                  </a:txBody>
                  <a:tcPr marL="5787" marR="5787" marT="0" marB="0" anchor="ctr"/>
                </a:tc>
                <a:tc>
                  <a:txBody>
                    <a:bodyPr/>
                    <a:lstStyle/>
                    <a:p>
                      <a:pPr algn="l"/>
                      <a:r>
                        <a:rPr lang="en-US" sz="800">
                          <a:effectLst/>
                        </a:rPr>
                        <a:t>Minimum Dietary Diversity for Women - FAO &amp; FHI (2016)</a:t>
                      </a:r>
                      <a:endParaRPr lang="it-IT" sz="900">
                        <a:effectLst/>
                        <a:latin typeface="Times New Roman" panose="02020603050405020304" pitchFamily="18" charset="0"/>
                        <a:ea typeface="DengXian" panose="02010600030101010101" pitchFamily="2" charset="-122"/>
                      </a:endParaRPr>
                    </a:p>
                  </a:txBody>
                  <a:tcPr marL="11780" marR="11780" marT="0" marB="0" anchor="ctr"/>
                </a:tc>
                <a:extLst>
                  <a:ext uri="{0D108BD9-81ED-4DB2-BD59-A6C34878D82A}">
                    <a16:rowId xmlns:a16="http://schemas.microsoft.com/office/drawing/2014/main" val="1441644744"/>
                  </a:ext>
                </a:extLst>
              </a:tr>
              <a:tr h="365758">
                <a:tc rowSpan="2">
                  <a:txBody>
                    <a:bodyPr/>
                    <a:lstStyle/>
                    <a:p>
                      <a:pPr algn="ctr"/>
                      <a:r>
                        <a:rPr lang="en-US" sz="900">
                          <a:effectLst/>
                        </a:rPr>
                        <a:t>Society &amp; Culture</a:t>
                      </a:r>
                      <a:endParaRPr lang="it-IT" sz="1000">
                        <a:effectLst/>
                        <a:latin typeface="Times New Roman" panose="02020603050405020304" pitchFamily="18" charset="0"/>
                        <a:ea typeface="DengXian" panose="02010600030101010101" pitchFamily="2" charset="-122"/>
                      </a:endParaRPr>
                    </a:p>
                  </a:txBody>
                  <a:tcPr marL="5787" marR="5787" marT="0" marB="0" anchor="ctr"/>
                </a:tc>
                <a:tc>
                  <a:txBody>
                    <a:bodyPr/>
                    <a:lstStyle/>
                    <a:p>
                      <a:pPr algn="ctr"/>
                      <a:r>
                        <a:rPr lang="en-US" sz="900">
                          <a:effectLst/>
                        </a:rPr>
                        <a:t>7</a:t>
                      </a:r>
                      <a:endParaRPr lang="it-IT" sz="1000">
                        <a:effectLst/>
                        <a:latin typeface="Times New Roman" panose="02020603050405020304" pitchFamily="18" charset="0"/>
                        <a:ea typeface="DengXian" panose="02010600030101010101" pitchFamily="2" charset="-122"/>
                      </a:endParaRPr>
                    </a:p>
                  </a:txBody>
                  <a:tcPr marL="5787" marR="5787" marT="0" marB="0" anchor="ctr"/>
                </a:tc>
                <a:tc>
                  <a:txBody>
                    <a:bodyPr/>
                    <a:lstStyle/>
                    <a:p>
                      <a:pPr algn="ctr"/>
                      <a:r>
                        <a:rPr lang="en-US" sz="1000">
                          <a:effectLst/>
                        </a:rPr>
                        <a:t>Women's empowerment</a:t>
                      </a:r>
                      <a:endParaRPr lang="it-IT" sz="1000">
                        <a:effectLst/>
                        <a:latin typeface="Times New Roman" panose="02020603050405020304" pitchFamily="18" charset="0"/>
                        <a:ea typeface="DengXian" panose="02010600030101010101" pitchFamily="2" charset="-122"/>
                      </a:endParaRPr>
                    </a:p>
                  </a:txBody>
                  <a:tcPr marL="5787" marR="5787" marT="0" marB="0" anchor="ctr"/>
                </a:tc>
                <a:tc>
                  <a:txBody>
                    <a:bodyPr/>
                    <a:lstStyle/>
                    <a:p>
                      <a:pPr algn="l"/>
                      <a:r>
                        <a:rPr lang="en-US" sz="800">
                          <a:effectLst/>
                        </a:rPr>
                        <a:t>Abbreviated Women’s Empowerment in Agriculture Index, A-WEAI (IFPRI, 2012)</a:t>
                      </a:r>
                      <a:endParaRPr lang="it-IT" sz="900">
                        <a:effectLst/>
                        <a:latin typeface="Times New Roman" panose="02020603050405020304" pitchFamily="18" charset="0"/>
                        <a:ea typeface="DengXian" panose="02010600030101010101" pitchFamily="2" charset="-122"/>
                      </a:endParaRPr>
                    </a:p>
                  </a:txBody>
                  <a:tcPr marL="11780" marR="11780" marT="0" marB="0" anchor="ctr"/>
                </a:tc>
                <a:extLst>
                  <a:ext uri="{0D108BD9-81ED-4DB2-BD59-A6C34878D82A}">
                    <a16:rowId xmlns:a16="http://schemas.microsoft.com/office/drawing/2014/main" val="3697661506"/>
                  </a:ext>
                </a:extLst>
              </a:tr>
              <a:tr h="262198">
                <a:tc vMerge="1">
                  <a:txBody>
                    <a:bodyPr/>
                    <a:lstStyle/>
                    <a:p>
                      <a:endParaRPr lang="en-US"/>
                    </a:p>
                  </a:txBody>
                  <a:tcPr/>
                </a:tc>
                <a:tc>
                  <a:txBody>
                    <a:bodyPr/>
                    <a:lstStyle/>
                    <a:p>
                      <a:pPr algn="ctr"/>
                      <a:r>
                        <a:rPr lang="en-US" sz="900">
                          <a:effectLst/>
                        </a:rPr>
                        <a:t>8</a:t>
                      </a:r>
                      <a:endParaRPr lang="it-IT" sz="1000">
                        <a:effectLst/>
                        <a:latin typeface="Times New Roman" panose="02020603050405020304" pitchFamily="18" charset="0"/>
                        <a:ea typeface="DengXian" panose="02010600030101010101" pitchFamily="2" charset="-122"/>
                      </a:endParaRPr>
                    </a:p>
                  </a:txBody>
                  <a:tcPr marL="5787" marR="5787" marT="0" marB="0" anchor="ctr"/>
                </a:tc>
                <a:tc>
                  <a:txBody>
                    <a:bodyPr/>
                    <a:lstStyle/>
                    <a:p>
                      <a:pPr algn="ctr"/>
                      <a:r>
                        <a:rPr lang="en-US" sz="1000" dirty="0">
                          <a:effectLst/>
                        </a:rPr>
                        <a:t>Youth employment</a:t>
                      </a:r>
                      <a:endParaRPr lang="it-IT" sz="1000" dirty="0">
                        <a:effectLst/>
                        <a:latin typeface="Times New Roman" panose="02020603050405020304" pitchFamily="18" charset="0"/>
                        <a:ea typeface="DengXian" panose="02010600030101010101" pitchFamily="2" charset="-122"/>
                      </a:endParaRPr>
                    </a:p>
                  </a:txBody>
                  <a:tcPr marL="5787" marR="5787" marT="0" marB="0" anchor="ctr"/>
                </a:tc>
                <a:tc>
                  <a:txBody>
                    <a:bodyPr/>
                    <a:lstStyle/>
                    <a:p>
                      <a:pPr algn="l"/>
                      <a:r>
                        <a:rPr lang="en-US" sz="800">
                          <a:effectLst/>
                        </a:rPr>
                        <a:t>Access to jobs, training, education or migration (SDG 8.6.1)</a:t>
                      </a:r>
                      <a:endParaRPr lang="it-IT" sz="900">
                        <a:effectLst/>
                        <a:latin typeface="Times New Roman" panose="02020603050405020304" pitchFamily="18" charset="0"/>
                        <a:ea typeface="DengXian" panose="02010600030101010101" pitchFamily="2" charset="-122"/>
                      </a:endParaRPr>
                    </a:p>
                  </a:txBody>
                  <a:tcPr marL="11780" marR="11780" marT="0" marB="0" anchor="ctr"/>
                </a:tc>
                <a:extLst>
                  <a:ext uri="{0D108BD9-81ED-4DB2-BD59-A6C34878D82A}">
                    <a16:rowId xmlns:a16="http://schemas.microsoft.com/office/drawing/2014/main" val="3798659052"/>
                  </a:ext>
                </a:extLst>
              </a:tr>
              <a:tr h="178130">
                <a:tc rowSpan="2">
                  <a:txBody>
                    <a:bodyPr/>
                    <a:lstStyle/>
                    <a:p>
                      <a:pPr algn="ctr"/>
                      <a:r>
                        <a:rPr lang="en-US" sz="900">
                          <a:effectLst/>
                        </a:rPr>
                        <a:t>Environment</a:t>
                      </a:r>
                      <a:endParaRPr lang="it-IT" sz="1000">
                        <a:effectLst/>
                        <a:latin typeface="Times New Roman" panose="02020603050405020304" pitchFamily="18" charset="0"/>
                        <a:ea typeface="DengXian" panose="02010600030101010101" pitchFamily="2" charset="-122"/>
                      </a:endParaRPr>
                    </a:p>
                  </a:txBody>
                  <a:tcPr marL="5787" marR="5787" marT="0" marB="0" anchor="ctr"/>
                </a:tc>
                <a:tc>
                  <a:txBody>
                    <a:bodyPr/>
                    <a:lstStyle/>
                    <a:p>
                      <a:pPr algn="ctr"/>
                      <a:r>
                        <a:rPr lang="en-US" sz="900">
                          <a:effectLst/>
                        </a:rPr>
                        <a:t>9</a:t>
                      </a:r>
                      <a:endParaRPr lang="it-IT" sz="1000">
                        <a:effectLst/>
                        <a:latin typeface="Times New Roman" panose="02020603050405020304" pitchFamily="18" charset="0"/>
                        <a:ea typeface="DengXian" panose="02010600030101010101" pitchFamily="2" charset="-122"/>
                      </a:endParaRPr>
                    </a:p>
                  </a:txBody>
                  <a:tcPr marL="5787" marR="5787" marT="0" marB="0" anchor="ctr"/>
                </a:tc>
                <a:tc>
                  <a:txBody>
                    <a:bodyPr/>
                    <a:lstStyle/>
                    <a:p>
                      <a:pPr algn="ctr"/>
                      <a:r>
                        <a:rPr lang="en-US" sz="1000">
                          <a:effectLst/>
                        </a:rPr>
                        <a:t>Agricultural biodiversity</a:t>
                      </a:r>
                      <a:endParaRPr lang="it-IT" sz="1000">
                        <a:effectLst/>
                        <a:latin typeface="Times New Roman" panose="02020603050405020304" pitchFamily="18" charset="0"/>
                        <a:ea typeface="DengXian" panose="02010600030101010101" pitchFamily="2" charset="-122"/>
                      </a:endParaRPr>
                    </a:p>
                  </a:txBody>
                  <a:tcPr marL="5787" marR="5787" marT="0" marB="0" anchor="ctr"/>
                </a:tc>
                <a:tc>
                  <a:txBody>
                    <a:bodyPr/>
                    <a:lstStyle/>
                    <a:p>
                      <a:pPr algn="l"/>
                      <a:r>
                        <a:rPr lang="en-US" sz="800">
                          <a:effectLst/>
                        </a:rPr>
                        <a:t>Relative importance of crops varieties, livestock breeds, trees and semi-natural environments on farm (SDG 2.4.1 sub-indicator 8.1, 8.6 and 8.7)</a:t>
                      </a:r>
                      <a:endParaRPr lang="it-IT" sz="900">
                        <a:effectLst/>
                        <a:latin typeface="Times New Roman" panose="02020603050405020304" pitchFamily="18" charset="0"/>
                        <a:ea typeface="DengXian" panose="02010600030101010101" pitchFamily="2" charset="-122"/>
                      </a:endParaRPr>
                    </a:p>
                  </a:txBody>
                  <a:tcPr marL="11780" marR="11780" marT="0" marB="0" anchor="ctr"/>
                </a:tc>
                <a:extLst>
                  <a:ext uri="{0D108BD9-81ED-4DB2-BD59-A6C34878D82A}">
                    <a16:rowId xmlns:a16="http://schemas.microsoft.com/office/drawing/2014/main" val="231891963"/>
                  </a:ext>
                </a:extLst>
              </a:tr>
              <a:tr h="310418">
                <a:tc vMerge="1">
                  <a:txBody>
                    <a:bodyPr/>
                    <a:lstStyle/>
                    <a:p>
                      <a:endParaRPr lang="en-US"/>
                    </a:p>
                  </a:txBody>
                  <a:tcPr/>
                </a:tc>
                <a:tc>
                  <a:txBody>
                    <a:bodyPr/>
                    <a:lstStyle/>
                    <a:p>
                      <a:pPr algn="ctr"/>
                      <a:r>
                        <a:rPr lang="en-US" sz="900">
                          <a:effectLst/>
                        </a:rPr>
                        <a:t>10</a:t>
                      </a:r>
                      <a:endParaRPr lang="it-IT" sz="1000">
                        <a:effectLst/>
                        <a:latin typeface="Times New Roman" panose="02020603050405020304" pitchFamily="18" charset="0"/>
                        <a:ea typeface="DengXian" panose="02010600030101010101" pitchFamily="2" charset="-122"/>
                      </a:endParaRPr>
                    </a:p>
                  </a:txBody>
                  <a:tcPr marL="5787" marR="5787" marT="0" marB="0" anchor="ctr"/>
                </a:tc>
                <a:tc>
                  <a:txBody>
                    <a:bodyPr/>
                    <a:lstStyle/>
                    <a:p>
                      <a:pPr algn="ctr"/>
                      <a:r>
                        <a:rPr lang="en-US" sz="1000">
                          <a:effectLst/>
                        </a:rPr>
                        <a:t>Soil health</a:t>
                      </a:r>
                      <a:endParaRPr lang="it-IT" sz="1000">
                        <a:effectLst/>
                        <a:latin typeface="Times New Roman" panose="02020603050405020304" pitchFamily="18" charset="0"/>
                        <a:ea typeface="DengXian" panose="02010600030101010101" pitchFamily="2" charset="-122"/>
                      </a:endParaRPr>
                    </a:p>
                  </a:txBody>
                  <a:tcPr marL="5787" marR="5787" marT="0" marB="0" anchor="ctr"/>
                </a:tc>
                <a:tc>
                  <a:txBody>
                    <a:bodyPr/>
                    <a:lstStyle/>
                    <a:p>
                      <a:pPr algn="l"/>
                      <a:r>
                        <a:rPr lang="en-US" sz="800" dirty="0">
                          <a:effectLst/>
                        </a:rPr>
                        <a:t>SOCLA agroecological method to assess soil health, based on 10 indicators (Nicholls et al., 2004)</a:t>
                      </a:r>
                      <a:endParaRPr lang="it-IT" sz="900" dirty="0">
                        <a:effectLst/>
                        <a:latin typeface="Times New Roman" panose="02020603050405020304" pitchFamily="18" charset="0"/>
                        <a:ea typeface="DengXian" panose="02010600030101010101" pitchFamily="2" charset="-122"/>
                      </a:endParaRPr>
                    </a:p>
                  </a:txBody>
                  <a:tcPr marL="11780" marR="11780" marT="0" marB="0" anchor="ctr"/>
                </a:tc>
                <a:extLst>
                  <a:ext uri="{0D108BD9-81ED-4DB2-BD59-A6C34878D82A}">
                    <a16:rowId xmlns:a16="http://schemas.microsoft.com/office/drawing/2014/main" val="3029426289"/>
                  </a:ext>
                </a:extLst>
              </a:tr>
            </a:tbl>
          </a:graphicData>
        </a:graphic>
      </p:graphicFrame>
      <p:sp>
        <p:nvSpPr>
          <p:cNvPr id="3" name="Rectangle 1">
            <a:extLst>
              <a:ext uri="{FF2B5EF4-FFF2-40B4-BE49-F238E27FC236}">
                <a16:creationId xmlns:a16="http://schemas.microsoft.com/office/drawing/2014/main" id="{37371031-1A3B-044C-8751-FC8ACEA5BE7E}"/>
              </a:ext>
            </a:extLst>
          </p:cNvPr>
          <p:cNvSpPr>
            <a:spLocks noChangeArrowheads="1"/>
          </p:cNvSpPr>
          <p:nvPr/>
        </p:nvSpPr>
        <p:spPr bwMode="auto">
          <a:xfrm>
            <a:off x="2644775" y="1092200"/>
            <a:ext cx="7315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800" b="0" i="0" u="none" strike="noStrike" cap="none" normalizeH="0" baseline="0">
                <a:ln>
                  <a:noFill/>
                </a:ln>
                <a:solidFill>
                  <a:schemeClr val="tx1"/>
                </a:solidFill>
                <a:effectLst/>
                <a:latin typeface="Arial" panose="020B0604020202020204" pitchFamily="34" charset="0"/>
              </a:rPr>
            </a:br>
            <a:endParaRPr kumimoji="0" lang="it-IT" altLang="it-IT"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52828124"/>
      </p:ext>
    </p:extLst>
  </p:cSld>
  <p:clrMapOvr>
    <a:masterClrMapping/>
  </p:clrMapOvr>
  <mc:AlternateContent xmlns:mc="http://schemas.openxmlformats.org/markup-compatibility/2006" xmlns:p14="http://schemas.microsoft.com/office/powerpoint/2010/main">
    <mc:Choice Requires="p14">
      <p:transition spd="slow" p14:dur="1250"/>
    </mc:Choice>
    <mc:Fallback xmlns="" xmlns:mv="urn:schemas-microsoft-com:mac:vml">
      <mp:transition xmlns:mp="http://schemas.microsoft.com/office/mac/powerpoint/2008/mai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D1D67-ED65-CD4C-BD23-F32BE6BD6335}"/>
              </a:ext>
            </a:extLst>
          </p:cNvPr>
          <p:cNvSpPr>
            <a:spLocks noGrp="1"/>
          </p:cNvSpPr>
          <p:nvPr>
            <p:ph type="title"/>
          </p:nvPr>
        </p:nvSpPr>
        <p:spPr>
          <a:xfrm>
            <a:off x="2392680" y="952"/>
            <a:ext cx="6309360" cy="532161"/>
          </a:xfrm>
        </p:spPr>
        <p:txBody>
          <a:bodyPr/>
          <a:lstStyle/>
          <a:p>
            <a:r>
              <a:rPr lang="en-US" dirty="0">
                <a:solidFill>
                  <a:schemeClr val="bg1"/>
                </a:solidFill>
              </a:rPr>
              <a:t>Non exhaustive list of advance criteria</a:t>
            </a:r>
          </a:p>
        </p:txBody>
      </p:sp>
      <p:graphicFrame>
        <p:nvGraphicFramePr>
          <p:cNvPr id="4" name="Table 3">
            <a:extLst>
              <a:ext uri="{FF2B5EF4-FFF2-40B4-BE49-F238E27FC236}">
                <a16:creationId xmlns:a16="http://schemas.microsoft.com/office/drawing/2014/main" id="{1AEE1EA9-3367-8548-A72E-5F3E4548FAC7}"/>
              </a:ext>
            </a:extLst>
          </p:cNvPr>
          <p:cNvGraphicFramePr>
            <a:graphicFrameLocks noGrp="1"/>
          </p:cNvGraphicFramePr>
          <p:nvPr>
            <p:extLst>
              <p:ext uri="{D42A27DB-BD31-4B8C-83A1-F6EECF244321}">
                <p14:modId xmlns:p14="http://schemas.microsoft.com/office/powerpoint/2010/main" val="769309945"/>
              </p:ext>
            </p:extLst>
          </p:nvPr>
        </p:nvGraphicFramePr>
        <p:xfrm>
          <a:off x="502919" y="1060450"/>
          <a:ext cx="6309361" cy="2264040"/>
        </p:xfrm>
        <a:graphic>
          <a:graphicData uri="http://schemas.openxmlformats.org/drawingml/2006/table">
            <a:tbl>
              <a:tblPr firstRow="1" firstCol="1" bandRow="1">
                <a:tableStyleId>{16D9F66E-5EB9-4882-86FB-DCBF35E3C3E4}</a:tableStyleId>
              </a:tblPr>
              <a:tblGrid>
                <a:gridCol w="724787">
                  <a:extLst>
                    <a:ext uri="{9D8B030D-6E8A-4147-A177-3AD203B41FA5}">
                      <a16:colId xmlns:a16="http://schemas.microsoft.com/office/drawing/2014/main" val="4101641807"/>
                    </a:ext>
                  </a:extLst>
                </a:gridCol>
                <a:gridCol w="1448190">
                  <a:extLst>
                    <a:ext uri="{9D8B030D-6E8A-4147-A177-3AD203B41FA5}">
                      <a16:colId xmlns:a16="http://schemas.microsoft.com/office/drawing/2014/main" val="3797770170"/>
                    </a:ext>
                  </a:extLst>
                </a:gridCol>
                <a:gridCol w="3794366">
                  <a:extLst>
                    <a:ext uri="{9D8B030D-6E8A-4147-A177-3AD203B41FA5}">
                      <a16:colId xmlns:a16="http://schemas.microsoft.com/office/drawing/2014/main" val="46244444"/>
                    </a:ext>
                  </a:extLst>
                </a:gridCol>
                <a:gridCol w="342018">
                  <a:extLst>
                    <a:ext uri="{9D8B030D-6E8A-4147-A177-3AD203B41FA5}">
                      <a16:colId xmlns:a16="http://schemas.microsoft.com/office/drawing/2014/main" val="3643577795"/>
                    </a:ext>
                  </a:extLst>
                </a:gridCol>
              </a:tblGrid>
              <a:tr h="230701">
                <a:tc>
                  <a:txBody>
                    <a:bodyPr/>
                    <a:lstStyle/>
                    <a:p>
                      <a:pPr algn="ctr"/>
                      <a:r>
                        <a:rPr lang="en-US" sz="900">
                          <a:effectLst/>
                        </a:rPr>
                        <a:t>Main dimension</a:t>
                      </a:r>
                      <a:endParaRPr lang="it-IT" sz="1000">
                        <a:effectLst/>
                        <a:latin typeface="Times New Roman" panose="02020603050405020304" pitchFamily="18" charset="0"/>
                        <a:ea typeface="DengXian" panose="02010600030101010101" pitchFamily="2" charset="-122"/>
                      </a:endParaRPr>
                    </a:p>
                  </a:txBody>
                  <a:tcPr marL="53416" marR="53416" marT="0" marB="0" anchor="ctr"/>
                </a:tc>
                <a:tc>
                  <a:txBody>
                    <a:bodyPr/>
                    <a:lstStyle/>
                    <a:p>
                      <a:pPr algn="ctr"/>
                      <a:r>
                        <a:rPr lang="en-US" sz="900" dirty="0">
                          <a:effectLst/>
                        </a:rPr>
                        <a:t>Advanced criteria</a:t>
                      </a:r>
                      <a:endParaRPr lang="it-IT" sz="1000" dirty="0">
                        <a:effectLst/>
                        <a:latin typeface="Times New Roman" panose="02020603050405020304" pitchFamily="18" charset="0"/>
                        <a:ea typeface="DengXian" panose="02010600030101010101" pitchFamily="2" charset="-122"/>
                      </a:endParaRPr>
                    </a:p>
                  </a:txBody>
                  <a:tcPr marL="53416" marR="53416" marT="0" marB="0" anchor="ctr"/>
                </a:tc>
                <a:tc>
                  <a:txBody>
                    <a:bodyPr/>
                    <a:lstStyle/>
                    <a:p>
                      <a:pPr algn="ctr"/>
                      <a:r>
                        <a:rPr lang="en-US" sz="900">
                          <a:effectLst/>
                        </a:rPr>
                        <a:t>Possible methodologies for assessment</a:t>
                      </a:r>
                      <a:endParaRPr lang="it-IT" sz="1000">
                        <a:effectLst/>
                        <a:latin typeface="Times New Roman" panose="02020603050405020304" pitchFamily="18" charset="0"/>
                        <a:ea typeface="DengXian" panose="02010600030101010101" pitchFamily="2" charset="-122"/>
                      </a:endParaRPr>
                    </a:p>
                  </a:txBody>
                  <a:tcPr marL="53416" marR="53416" marT="0" marB="0" anchor="ctr"/>
                </a:tc>
                <a:tc>
                  <a:txBody>
                    <a:bodyPr/>
                    <a:lstStyle/>
                    <a:p>
                      <a:pPr algn="ctr"/>
                      <a:r>
                        <a:rPr lang="en-US" sz="900">
                          <a:effectLst/>
                        </a:rPr>
                        <a:t>SDG</a:t>
                      </a:r>
                      <a:endParaRPr lang="it-IT" sz="1000">
                        <a:effectLst/>
                        <a:latin typeface="Times New Roman" panose="02020603050405020304" pitchFamily="18" charset="0"/>
                        <a:ea typeface="DengXian" panose="02010600030101010101" pitchFamily="2" charset="-122"/>
                      </a:endParaRPr>
                    </a:p>
                  </a:txBody>
                  <a:tcPr marL="53416" marR="53416" marT="0" marB="0" anchor="ctr"/>
                </a:tc>
                <a:extLst>
                  <a:ext uri="{0D108BD9-81ED-4DB2-BD59-A6C34878D82A}">
                    <a16:rowId xmlns:a16="http://schemas.microsoft.com/office/drawing/2014/main" val="3642743831"/>
                  </a:ext>
                </a:extLst>
              </a:tr>
              <a:tr h="346052">
                <a:tc>
                  <a:txBody>
                    <a:bodyPr/>
                    <a:lstStyle/>
                    <a:p>
                      <a:pPr algn="ctr">
                        <a:spcAft>
                          <a:spcPts val="0"/>
                        </a:spcAft>
                      </a:pPr>
                      <a:r>
                        <a:rPr lang="en-US" sz="900">
                          <a:effectLst/>
                        </a:rPr>
                        <a:t>Economy</a:t>
                      </a:r>
                      <a:endParaRPr lang="it-IT" sz="1000">
                        <a:effectLst/>
                        <a:latin typeface="Times New Roman" panose="02020603050405020304" pitchFamily="18" charset="0"/>
                        <a:ea typeface="DengXian" panose="02010600030101010101" pitchFamily="2" charset="-122"/>
                      </a:endParaRPr>
                    </a:p>
                  </a:txBody>
                  <a:tcPr marL="53416" marR="53416" marT="0" marB="0" anchor="ctr"/>
                </a:tc>
                <a:tc>
                  <a:txBody>
                    <a:bodyPr/>
                    <a:lstStyle/>
                    <a:p>
                      <a:pPr algn="ctr"/>
                      <a:r>
                        <a:rPr lang="en-US" sz="1000">
                          <a:effectLst/>
                        </a:rPr>
                        <a:t>Resilience</a:t>
                      </a:r>
                      <a:endParaRPr lang="it-IT" sz="1000">
                        <a:effectLst/>
                        <a:latin typeface="Times New Roman" panose="02020603050405020304" pitchFamily="18" charset="0"/>
                        <a:ea typeface="DengXian" panose="02010600030101010101" pitchFamily="2" charset="-122"/>
                      </a:endParaRPr>
                    </a:p>
                  </a:txBody>
                  <a:tcPr marL="53416" marR="53416" marT="0" marB="0" anchor="ctr"/>
                </a:tc>
                <a:tc>
                  <a:txBody>
                    <a:bodyPr/>
                    <a:lstStyle/>
                    <a:p>
                      <a:pPr algn="l">
                        <a:spcAft>
                          <a:spcPts val="0"/>
                        </a:spcAft>
                      </a:pPr>
                      <a:r>
                        <a:rPr lang="en-US" sz="900" dirty="0">
                          <a:effectLst/>
                        </a:rPr>
                        <a:t>-Self-evaluation and Holistic Assessment of climate Resilience of farmers and Pastoralists (SHARP)</a:t>
                      </a:r>
                      <a:endParaRPr lang="it-IT" sz="1000" dirty="0">
                        <a:effectLst/>
                        <a:latin typeface="Times New Roman" panose="02020603050405020304" pitchFamily="18" charset="0"/>
                        <a:ea typeface="DengXian" panose="02010600030101010101" pitchFamily="2" charset="-122"/>
                      </a:endParaRPr>
                    </a:p>
                  </a:txBody>
                  <a:tcPr marL="53416" marR="53416" marT="0" marB="0" anchor="ctr"/>
                </a:tc>
                <a:tc>
                  <a:txBody>
                    <a:bodyPr/>
                    <a:lstStyle/>
                    <a:p>
                      <a:pPr algn="ctr"/>
                      <a:r>
                        <a:rPr lang="en-US" sz="900">
                          <a:effectLst/>
                        </a:rPr>
                        <a:t>1</a:t>
                      </a:r>
                      <a:br>
                        <a:rPr lang="en-US" sz="900">
                          <a:effectLst/>
                        </a:rPr>
                      </a:br>
                      <a:r>
                        <a:rPr lang="en-US" sz="900">
                          <a:effectLst/>
                        </a:rPr>
                        <a:t>2</a:t>
                      </a:r>
                      <a:br>
                        <a:rPr lang="en-US" sz="900">
                          <a:effectLst/>
                        </a:rPr>
                      </a:br>
                      <a:r>
                        <a:rPr lang="en-US" sz="900">
                          <a:effectLst/>
                        </a:rPr>
                        <a:t>8</a:t>
                      </a:r>
                      <a:endParaRPr lang="it-IT" sz="1000">
                        <a:effectLst/>
                        <a:latin typeface="Times New Roman" panose="02020603050405020304" pitchFamily="18" charset="0"/>
                        <a:ea typeface="DengXian" panose="02010600030101010101" pitchFamily="2" charset="-122"/>
                      </a:endParaRPr>
                    </a:p>
                  </a:txBody>
                  <a:tcPr marL="53416" marR="53416" marT="0" marB="0" anchor="ctr"/>
                </a:tc>
                <a:extLst>
                  <a:ext uri="{0D108BD9-81ED-4DB2-BD59-A6C34878D82A}">
                    <a16:rowId xmlns:a16="http://schemas.microsoft.com/office/drawing/2014/main" val="1761480536"/>
                  </a:ext>
                </a:extLst>
              </a:tr>
              <a:tr h="336917">
                <a:tc>
                  <a:txBody>
                    <a:bodyPr/>
                    <a:lstStyle/>
                    <a:p>
                      <a:pPr algn="ctr">
                        <a:spcAft>
                          <a:spcPts val="0"/>
                        </a:spcAft>
                      </a:pPr>
                      <a:r>
                        <a:rPr lang="en-US" sz="900">
                          <a:effectLst/>
                        </a:rPr>
                        <a:t>Health &amp; nutrition</a:t>
                      </a:r>
                      <a:endParaRPr lang="it-IT" sz="1000">
                        <a:effectLst/>
                        <a:latin typeface="Times New Roman" panose="02020603050405020304" pitchFamily="18" charset="0"/>
                        <a:ea typeface="DengXian" panose="02010600030101010101" pitchFamily="2" charset="-122"/>
                      </a:endParaRPr>
                    </a:p>
                  </a:txBody>
                  <a:tcPr marL="53416" marR="53416" marT="0" marB="0" anchor="ctr"/>
                </a:tc>
                <a:tc>
                  <a:txBody>
                    <a:bodyPr/>
                    <a:lstStyle/>
                    <a:p>
                      <a:pPr algn="ctr"/>
                      <a:r>
                        <a:rPr lang="en-US" sz="1000">
                          <a:effectLst/>
                        </a:rPr>
                        <a:t>Food security &amp; nutrition</a:t>
                      </a:r>
                      <a:endParaRPr lang="it-IT" sz="1000">
                        <a:effectLst/>
                        <a:latin typeface="Times New Roman" panose="02020603050405020304" pitchFamily="18" charset="0"/>
                        <a:ea typeface="DengXian" panose="02010600030101010101" pitchFamily="2" charset="-122"/>
                      </a:endParaRPr>
                    </a:p>
                  </a:txBody>
                  <a:tcPr marL="53416" marR="53416" marT="0" marB="0" anchor="ctr"/>
                </a:tc>
                <a:tc>
                  <a:txBody>
                    <a:bodyPr/>
                    <a:lstStyle/>
                    <a:p>
                      <a:pPr algn="l">
                        <a:spcAft>
                          <a:spcPts val="0"/>
                        </a:spcAft>
                      </a:pPr>
                      <a:r>
                        <a:rPr lang="en-US" sz="900">
                          <a:effectLst/>
                        </a:rPr>
                        <a:t>- Food self-sufficiency ratio: production x100/(production +purchases -sales)</a:t>
                      </a:r>
                      <a:endParaRPr lang="it-IT" sz="1000">
                        <a:effectLst/>
                      </a:endParaRPr>
                    </a:p>
                    <a:p>
                      <a:pPr algn="l">
                        <a:spcAft>
                          <a:spcPts val="0"/>
                        </a:spcAft>
                      </a:pPr>
                      <a:r>
                        <a:rPr lang="en-US" sz="900">
                          <a:effectLst/>
                        </a:rPr>
                        <a:t>- Nutritional value of agricultural production</a:t>
                      </a:r>
                      <a:endParaRPr lang="it-IT" sz="1000">
                        <a:effectLst/>
                        <a:latin typeface="Times New Roman" panose="02020603050405020304" pitchFamily="18" charset="0"/>
                        <a:ea typeface="DengXian" panose="02010600030101010101" pitchFamily="2" charset="-122"/>
                      </a:endParaRPr>
                    </a:p>
                  </a:txBody>
                  <a:tcPr marL="53416" marR="53416" marT="0" marB="0" anchor="ctr"/>
                </a:tc>
                <a:tc>
                  <a:txBody>
                    <a:bodyPr/>
                    <a:lstStyle/>
                    <a:p>
                      <a:pPr algn="ctr"/>
                      <a:r>
                        <a:rPr lang="en-US" sz="900">
                          <a:effectLst/>
                        </a:rPr>
                        <a:t>2</a:t>
                      </a:r>
                      <a:br>
                        <a:rPr lang="en-US" sz="900">
                          <a:effectLst/>
                        </a:rPr>
                      </a:br>
                      <a:r>
                        <a:rPr lang="en-US" sz="900">
                          <a:effectLst/>
                        </a:rPr>
                        <a:t>3</a:t>
                      </a:r>
                      <a:endParaRPr lang="it-IT" sz="1000">
                        <a:effectLst/>
                        <a:latin typeface="Times New Roman" panose="02020603050405020304" pitchFamily="18" charset="0"/>
                        <a:ea typeface="DengXian" panose="02010600030101010101" pitchFamily="2" charset="-122"/>
                      </a:endParaRPr>
                    </a:p>
                  </a:txBody>
                  <a:tcPr marL="53416" marR="53416" marT="0" marB="0" anchor="ctr"/>
                </a:tc>
                <a:extLst>
                  <a:ext uri="{0D108BD9-81ED-4DB2-BD59-A6C34878D82A}">
                    <a16:rowId xmlns:a16="http://schemas.microsoft.com/office/drawing/2014/main" val="542998374"/>
                  </a:ext>
                </a:extLst>
              </a:tr>
              <a:tr h="230701">
                <a:tc>
                  <a:txBody>
                    <a:bodyPr/>
                    <a:lstStyle/>
                    <a:p>
                      <a:pPr algn="ctr">
                        <a:spcAft>
                          <a:spcPts val="0"/>
                        </a:spcAft>
                      </a:pPr>
                      <a:r>
                        <a:rPr lang="en-US" sz="900">
                          <a:effectLst/>
                        </a:rPr>
                        <a:t>Society &amp; Culture</a:t>
                      </a:r>
                      <a:endParaRPr lang="it-IT" sz="1000">
                        <a:effectLst/>
                        <a:latin typeface="Times New Roman" panose="02020603050405020304" pitchFamily="18" charset="0"/>
                        <a:ea typeface="DengXian" panose="02010600030101010101" pitchFamily="2" charset="-122"/>
                      </a:endParaRPr>
                    </a:p>
                  </a:txBody>
                  <a:tcPr marL="53416" marR="53416" marT="0" marB="0" anchor="ctr"/>
                </a:tc>
                <a:tc>
                  <a:txBody>
                    <a:bodyPr/>
                    <a:lstStyle/>
                    <a:p>
                      <a:pPr algn="ctr"/>
                      <a:r>
                        <a:rPr lang="en-US" sz="900" kern="1200" dirty="0">
                          <a:solidFill>
                            <a:schemeClr val="dk1"/>
                          </a:solidFill>
                          <a:effectLst/>
                          <a:latin typeface="+mn-lt"/>
                          <a:ea typeface="+mn-ea"/>
                          <a:cs typeface="+mn-cs"/>
                        </a:rPr>
                        <a:t>Decent work</a:t>
                      </a:r>
                    </a:p>
                    <a:p>
                      <a:pPr algn="ctr"/>
                      <a:r>
                        <a:rPr lang="en-US" sz="900" kern="1200" dirty="0">
                          <a:solidFill>
                            <a:schemeClr val="dk1"/>
                          </a:solidFill>
                          <a:effectLst/>
                          <a:latin typeface="+mn-lt"/>
                          <a:ea typeface="+mn-ea"/>
                          <a:cs typeface="+mn-cs"/>
                        </a:rPr>
                        <a:t>Access to market</a:t>
                      </a:r>
                      <a:endParaRPr lang="it-IT" sz="900" kern="1200" dirty="0">
                        <a:solidFill>
                          <a:schemeClr val="dk1"/>
                        </a:solidFill>
                        <a:effectLst/>
                        <a:latin typeface="+mn-lt"/>
                        <a:ea typeface="+mn-ea"/>
                        <a:cs typeface="+mn-cs"/>
                      </a:endParaRPr>
                    </a:p>
                  </a:txBody>
                  <a:tcPr marL="53416" marR="53416" marT="0" marB="0" anchor="ctr"/>
                </a:tc>
                <a:tc>
                  <a:txBody>
                    <a:bodyPr/>
                    <a:lstStyle/>
                    <a:p>
                      <a:pPr algn="l">
                        <a:spcAft>
                          <a:spcPts val="0"/>
                        </a:spcAft>
                      </a:pPr>
                      <a:r>
                        <a:rPr lang="en-US" sz="900" kern="1200" dirty="0">
                          <a:solidFill>
                            <a:schemeClr val="dk1"/>
                          </a:solidFill>
                          <a:effectLst/>
                          <a:latin typeface="+mn-lt"/>
                          <a:ea typeface="+mn-ea"/>
                          <a:cs typeface="+mn-cs"/>
                        </a:rPr>
                        <a:t>- Decent Work Indicators for agriculture and rural areas (FAO, 2015)</a:t>
                      </a:r>
                    </a:p>
                    <a:p>
                      <a:pPr algn="l">
                        <a:spcAft>
                          <a:spcPts val="0"/>
                        </a:spcAft>
                      </a:pPr>
                      <a:r>
                        <a:rPr lang="en-US" sz="900" kern="1200" dirty="0">
                          <a:solidFill>
                            <a:schemeClr val="dk1"/>
                          </a:solidFill>
                          <a:effectLst/>
                          <a:latin typeface="+mn-lt"/>
                          <a:ea typeface="+mn-ea"/>
                          <a:cs typeface="+mn-cs"/>
                        </a:rPr>
                        <a:t>- Territorial Markets (ESN)</a:t>
                      </a:r>
                      <a:endParaRPr lang="it-IT" sz="900" kern="1200" dirty="0">
                        <a:solidFill>
                          <a:schemeClr val="dk1"/>
                        </a:solidFill>
                        <a:effectLst/>
                        <a:latin typeface="+mn-lt"/>
                        <a:ea typeface="+mn-ea"/>
                        <a:cs typeface="+mn-cs"/>
                      </a:endParaRPr>
                    </a:p>
                  </a:txBody>
                  <a:tcPr marL="53416" marR="53416" marT="0" marB="0" anchor="ctr"/>
                </a:tc>
                <a:tc>
                  <a:txBody>
                    <a:bodyPr/>
                    <a:lstStyle/>
                    <a:p>
                      <a:pPr algn="ctr"/>
                      <a:r>
                        <a:rPr lang="en-US" sz="900">
                          <a:effectLst/>
                        </a:rPr>
                        <a:t>8</a:t>
                      </a:r>
                      <a:endParaRPr lang="it-IT" sz="1000">
                        <a:effectLst/>
                        <a:latin typeface="Times New Roman" panose="02020603050405020304" pitchFamily="18" charset="0"/>
                        <a:ea typeface="DengXian" panose="02010600030101010101" pitchFamily="2" charset="-122"/>
                      </a:endParaRPr>
                    </a:p>
                  </a:txBody>
                  <a:tcPr marL="53416" marR="53416" marT="0" marB="0" anchor="ctr"/>
                </a:tc>
                <a:extLst>
                  <a:ext uri="{0D108BD9-81ED-4DB2-BD59-A6C34878D82A}">
                    <a16:rowId xmlns:a16="http://schemas.microsoft.com/office/drawing/2014/main" val="2228272460"/>
                  </a:ext>
                </a:extLst>
              </a:tr>
              <a:tr h="449223">
                <a:tc rowSpan="2">
                  <a:txBody>
                    <a:bodyPr/>
                    <a:lstStyle/>
                    <a:p>
                      <a:pPr algn="ctr">
                        <a:spcAft>
                          <a:spcPts val="0"/>
                        </a:spcAft>
                      </a:pPr>
                      <a:r>
                        <a:rPr lang="en-US" sz="900">
                          <a:effectLst/>
                        </a:rPr>
                        <a:t>Environment</a:t>
                      </a:r>
                      <a:endParaRPr lang="it-IT" sz="1000">
                        <a:effectLst/>
                        <a:latin typeface="Times New Roman" panose="02020603050405020304" pitchFamily="18" charset="0"/>
                        <a:ea typeface="DengXian" panose="02010600030101010101" pitchFamily="2" charset="-122"/>
                      </a:endParaRPr>
                    </a:p>
                  </a:txBody>
                  <a:tcPr marL="53416" marR="53416" marT="0" marB="0" anchor="ctr"/>
                </a:tc>
                <a:tc>
                  <a:txBody>
                    <a:bodyPr/>
                    <a:lstStyle/>
                    <a:p>
                      <a:pPr algn="ctr"/>
                      <a:r>
                        <a:rPr lang="en-US" sz="1000" dirty="0">
                          <a:effectLst/>
                        </a:rPr>
                        <a:t>Water</a:t>
                      </a:r>
                      <a:endParaRPr lang="it-IT" sz="1000" dirty="0">
                        <a:effectLst/>
                        <a:latin typeface="Times New Roman" panose="02020603050405020304" pitchFamily="18" charset="0"/>
                        <a:ea typeface="DengXian" panose="02010600030101010101" pitchFamily="2" charset="-122"/>
                      </a:endParaRPr>
                    </a:p>
                  </a:txBody>
                  <a:tcPr marL="53416" marR="53416" marT="0" marB="0" anchor="ctr"/>
                </a:tc>
                <a:tc>
                  <a:txBody>
                    <a:bodyPr/>
                    <a:lstStyle/>
                    <a:p>
                      <a:pPr algn="l">
                        <a:spcAft>
                          <a:spcPts val="0"/>
                        </a:spcAft>
                      </a:pPr>
                      <a:r>
                        <a:rPr lang="en-US" sz="900">
                          <a:effectLst/>
                        </a:rPr>
                        <a:t>-Water use efficiency (e.g. LEAP guidelines for livestock)</a:t>
                      </a:r>
                      <a:endParaRPr lang="it-IT" sz="1000">
                        <a:effectLst/>
                      </a:endParaRPr>
                    </a:p>
                    <a:p>
                      <a:pPr algn="l">
                        <a:spcAft>
                          <a:spcPts val="0"/>
                        </a:spcAft>
                      </a:pPr>
                      <a:r>
                        <a:rPr lang="en-US" sz="900">
                          <a:effectLst/>
                        </a:rPr>
                        <a:t>-Water pollution (e.g. LEAP guidelines on nutrient use)</a:t>
                      </a:r>
                      <a:endParaRPr lang="it-IT" sz="1000">
                        <a:effectLst/>
                        <a:latin typeface="Times New Roman" panose="02020603050405020304" pitchFamily="18" charset="0"/>
                        <a:ea typeface="DengXian" panose="02010600030101010101" pitchFamily="2" charset="-122"/>
                      </a:endParaRPr>
                    </a:p>
                  </a:txBody>
                  <a:tcPr marL="53416" marR="53416" marT="0" marB="0" anchor="ctr"/>
                </a:tc>
                <a:tc>
                  <a:txBody>
                    <a:bodyPr/>
                    <a:lstStyle/>
                    <a:p>
                      <a:pPr algn="ctr"/>
                      <a:r>
                        <a:rPr lang="en-US" sz="900">
                          <a:effectLst/>
                        </a:rPr>
                        <a:t>3</a:t>
                      </a:r>
                      <a:br>
                        <a:rPr lang="en-US" sz="900">
                          <a:effectLst/>
                        </a:rPr>
                      </a:br>
                      <a:r>
                        <a:rPr lang="en-US" sz="900">
                          <a:effectLst/>
                        </a:rPr>
                        <a:t>6</a:t>
                      </a:r>
                      <a:endParaRPr lang="it-IT" sz="1000">
                        <a:effectLst/>
                        <a:latin typeface="Times New Roman" panose="02020603050405020304" pitchFamily="18" charset="0"/>
                        <a:ea typeface="DengXian" panose="02010600030101010101" pitchFamily="2" charset="-122"/>
                      </a:endParaRPr>
                    </a:p>
                  </a:txBody>
                  <a:tcPr marL="53416" marR="53416" marT="0" marB="0" anchor="ctr"/>
                </a:tc>
                <a:extLst>
                  <a:ext uri="{0D108BD9-81ED-4DB2-BD59-A6C34878D82A}">
                    <a16:rowId xmlns:a16="http://schemas.microsoft.com/office/drawing/2014/main" val="2846960898"/>
                  </a:ext>
                </a:extLst>
              </a:tr>
              <a:tr h="517780">
                <a:tc vMerge="1">
                  <a:txBody>
                    <a:bodyPr/>
                    <a:lstStyle/>
                    <a:p>
                      <a:endParaRPr lang="en-US"/>
                    </a:p>
                  </a:txBody>
                  <a:tcPr/>
                </a:tc>
                <a:tc>
                  <a:txBody>
                    <a:bodyPr/>
                    <a:lstStyle/>
                    <a:p>
                      <a:pPr algn="ctr"/>
                      <a:r>
                        <a:rPr lang="en-US" sz="1000">
                          <a:effectLst/>
                        </a:rPr>
                        <a:t>Climate change mitigation</a:t>
                      </a:r>
                      <a:endParaRPr lang="it-IT" sz="1000">
                        <a:effectLst/>
                        <a:latin typeface="Times New Roman" panose="02020603050405020304" pitchFamily="18" charset="0"/>
                        <a:ea typeface="DengXian" panose="02010600030101010101" pitchFamily="2" charset="-122"/>
                      </a:endParaRPr>
                    </a:p>
                  </a:txBody>
                  <a:tcPr marL="53416" marR="53416" marT="0" marB="0" anchor="ctr"/>
                </a:tc>
                <a:tc>
                  <a:txBody>
                    <a:bodyPr/>
                    <a:lstStyle/>
                    <a:p>
                      <a:pPr algn="l">
                        <a:spcAft>
                          <a:spcPts val="0"/>
                        </a:spcAft>
                        <a:tabLst>
                          <a:tab pos="1009650" algn="ctr"/>
                        </a:tabLst>
                      </a:pPr>
                      <a:r>
                        <a:rPr lang="en-US" sz="900">
                          <a:effectLst/>
                        </a:rPr>
                        <a:t>-GHG emissions (e.g. Ex-Act, GLEAM-i, Cool Farm tool)</a:t>
                      </a:r>
                      <a:endParaRPr lang="it-IT" sz="1000">
                        <a:effectLst/>
                      </a:endParaRPr>
                    </a:p>
                    <a:p>
                      <a:pPr algn="l">
                        <a:spcAft>
                          <a:spcPts val="0"/>
                        </a:spcAft>
                        <a:tabLst>
                          <a:tab pos="1009650" algn="ctr"/>
                        </a:tabLst>
                      </a:pPr>
                      <a:r>
                        <a:rPr lang="en-US" sz="900">
                          <a:effectLst/>
                        </a:rPr>
                        <a:t>-Carbon sequestration (under development for GLEAM)</a:t>
                      </a:r>
                      <a:endParaRPr lang="it-IT" sz="1000">
                        <a:effectLst/>
                      </a:endParaRPr>
                    </a:p>
                    <a:p>
                      <a:pPr algn="l">
                        <a:spcAft>
                          <a:spcPts val="0"/>
                        </a:spcAft>
                        <a:tabLst>
                          <a:tab pos="1009650" algn="ctr"/>
                        </a:tabLst>
                      </a:pPr>
                      <a:r>
                        <a:rPr lang="it-IT" sz="900">
                          <a:effectLst/>
                        </a:rPr>
                        <a:t>- GTAE Memento pour l'évaluation de l'agroécologie (Levard et al., 2019)</a:t>
                      </a:r>
                      <a:endParaRPr lang="it-IT" sz="1000">
                        <a:effectLst/>
                        <a:latin typeface="Times New Roman" panose="02020603050405020304" pitchFamily="18" charset="0"/>
                        <a:ea typeface="DengXian" panose="02010600030101010101" pitchFamily="2" charset="-122"/>
                      </a:endParaRPr>
                    </a:p>
                  </a:txBody>
                  <a:tcPr marL="53416" marR="53416" marT="0" marB="0" anchor="ctr"/>
                </a:tc>
                <a:tc>
                  <a:txBody>
                    <a:bodyPr/>
                    <a:lstStyle/>
                    <a:p>
                      <a:pPr algn="ctr"/>
                      <a:r>
                        <a:rPr lang="en-US" sz="900" dirty="0">
                          <a:effectLst/>
                        </a:rPr>
                        <a:t>13</a:t>
                      </a:r>
                      <a:endParaRPr lang="it-IT" sz="1000" dirty="0">
                        <a:effectLst/>
                        <a:latin typeface="Times New Roman" panose="02020603050405020304" pitchFamily="18" charset="0"/>
                        <a:ea typeface="DengXian" panose="02010600030101010101" pitchFamily="2" charset="-122"/>
                      </a:endParaRPr>
                    </a:p>
                  </a:txBody>
                  <a:tcPr marL="53416" marR="53416" marT="0" marB="0" anchor="ctr"/>
                </a:tc>
                <a:extLst>
                  <a:ext uri="{0D108BD9-81ED-4DB2-BD59-A6C34878D82A}">
                    <a16:rowId xmlns:a16="http://schemas.microsoft.com/office/drawing/2014/main" val="3059238351"/>
                  </a:ext>
                </a:extLst>
              </a:tr>
            </a:tbl>
          </a:graphicData>
        </a:graphic>
      </p:graphicFrame>
      <p:sp>
        <p:nvSpPr>
          <p:cNvPr id="5" name="Rectangle 1">
            <a:extLst>
              <a:ext uri="{FF2B5EF4-FFF2-40B4-BE49-F238E27FC236}">
                <a16:creationId xmlns:a16="http://schemas.microsoft.com/office/drawing/2014/main" id="{EBD52CB4-7D11-FE45-9DDC-16B73ED1E974}"/>
              </a:ext>
            </a:extLst>
          </p:cNvPr>
          <p:cNvSpPr>
            <a:spLocks noChangeArrowheads="1"/>
          </p:cNvSpPr>
          <p:nvPr/>
        </p:nvSpPr>
        <p:spPr bwMode="auto">
          <a:xfrm>
            <a:off x="1317625" y="1060450"/>
            <a:ext cx="7315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800" b="0" i="0" u="none" strike="noStrike" cap="none" normalizeH="0" baseline="0">
                <a:ln>
                  <a:noFill/>
                </a:ln>
                <a:solidFill>
                  <a:schemeClr val="tx1"/>
                </a:solidFill>
                <a:effectLst/>
                <a:latin typeface="Arial" panose="020B0604020202020204" pitchFamily="34" charset="0"/>
              </a:rPr>
            </a:br>
            <a:endParaRPr kumimoji="0" lang="it-IT" altLang="it-IT"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14431982"/>
      </p:ext>
    </p:extLst>
  </p:cSld>
  <p:clrMapOvr>
    <a:masterClrMapping/>
  </p:clrMapOvr>
  <mc:AlternateContent xmlns:mc="http://schemas.openxmlformats.org/markup-compatibility/2006" xmlns:p14="http://schemas.microsoft.com/office/powerpoint/2010/main">
    <mc:Choice Requires="p14">
      <p:transition spd="slow" p14:dur="1250"/>
    </mc:Choice>
    <mc:Fallback xmlns="" xmlns:mv="urn:schemas-microsoft-com:mac:vml">
      <mp:transition xmlns:mp="http://schemas.microsoft.com/office/mac/powerpoint/2008/mai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8AECAC67-4CD1-264A-826B-B74F45FD00CD}"/>
              </a:ext>
            </a:extLst>
          </p:cNvPr>
          <p:cNvGraphicFramePr>
            <a:graphicFrameLocks noGrp="1"/>
          </p:cNvGraphicFramePr>
          <p:nvPr>
            <p:extLst>
              <p:ext uri="{D42A27DB-BD31-4B8C-83A1-F6EECF244321}">
                <p14:modId xmlns:p14="http://schemas.microsoft.com/office/powerpoint/2010/main" val="1608909924"/>
              </p:ext>
            </p:extLst>
          </p:nvPr>
        </p:nvGraphicFramePr>
        <p:xfrm>
          <a:off x="3980914" y="946360"/>
          <a:ext cx="3099971" cy="2890007"/>
        </p:xfrm>
        <a:graphic>
          <a:graphicData uri="http://schemas.openxmlformats.org/drawingml/2006/table">
            <a:tbl>
              <a:tblPr firstRow="1" firstCol="1" bandRow="1">
                <a:tableStyleId>{16D9F66E-5EB9-4882-86FB-DCBF35E3C3E4}</a:tableStyleId>
              </a:tblPr>
              <a:tblGrid>
                <a:gridCol w="765979">
                  <a:extLst>
                    <a:ext uri="{9D8B030D-6E8A-4147-A177-3AD203B41FA5}">
                      <a16:colId xmlns:a16="http://schemas.microsoft.com/office/drawing/2014/main" val="138500765"/>
                    </a:ext>
                  </a:extLst>
                </a:gridCol>
                <a:gridCol w="1166996">
                  <a:extLst>
                    <a:ext uri="{9D8B030D-6E8A-4147-A177-3AD203B41FA5}">
                      <a16:colId xmlns:a16="http://schemas.microsoft.com/office/drawing/2014/main" val="1942548906"/>
                    </a:ext>
                  </a:extLst>
                </a:gridCol>
                <a:gridCol w="1166996">
                  <a:extLst>
                    <a:ext uri="{9D8B030D-6E8A-4147-A177-3AD203B41FA5}">
                      <a16:colId xmlns:a16="http://schemas.microsoft.com/office/drawing/2014/main" val="3997895214"/>
                    </a:ext>
                  </a:extLst>
                </a:gridCol>
              </a:tblGrid>
              <a:tr h="366625">
                <a:tc>
                  <a:txBody>
                    <a:bodyPr/>
                    <a:lstStyle/>
                    <a:p>
                      <a:pPr algn="ctr"/>
                      <a:r>
                        <a:rPr lang="en-US" sz="800" dirty="0">
                          <a:effectLst/>
                        </a:rPr>
                        <a:t>Core criteria of performance</a:t>
                      </a:r>
                      <a:endParaRPr lang="it-IT" sz="800" dirty="0">
                        <a:effectLst/>
                        <a:latin typeface="Times New Roman" panose="02020603050405020304" pitchFamily="18" charset="0"/>
                        <a:ea typeface="DengXian" panose="02010600030101010101" pitchFamily="2" charset="-122"/>
                      </a:endParaRPr>
                    </a:p>
                  </a:txBody>
                  <a:tcPr marL="5787" marR="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000" dirty="0">
                          <a:effectLst/>
                          <a:latin typeface="Times New Roman" panose="02020603050405020304" pitchFamily="18" charset="0"/>
                          <a:ea typeface="DengXian" panose="02010600030101010101" pitchFamily="2" charset="-122"/>
                        </a:rPr>
                        <a:t>Takeo farm</a:t>
                      </a:r>
                      <a:endParaRPr lang="it-IT" sz="1000" dirty="0">
                        <a:effectLst/>
                        <a:latin typeface="Times New Roman" panose="02020603050405020304" pitchFamily="18" charset="0"/>
                        <a:ea typeface="DengXian" panose="02010600030101010101" pitchFamily="2" charset="-122"/>
                      </a:endParaRPr>
                    </a:p>
                  </a:txBody>
                  <a:tcPr marL="11780" marR="11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pt-PT" sz="1000" dirty="0">
                          <a:effectLst/>
                          <a:latin typeface="Times New Roman" panose="02020603050405020304" pitchFamily="18" charset="0"/>
                          <a:ea typeface="DengXian" panose="02010600030101010101" pitchFamily="2" charset="-122"/>
                        </a:rPr>
                        <a:t>Kampong Chhnang farm</a:t>
                      </a:r>
                      <a:endParaRPr lang="it-IT" sz="1000" dirty="0">
                        <a:effectLst/>
                        <a:latin typeface="Times New Roman" panose="02020603050405020304" pitchFamily="18" charset="0"/>
                        <a:ea typeface="DengXian" panose="02010600030101010101" pitchFamily="2" charset="-122"/>
                      </a:endParaRPr>
                    </a:p>
                  </a:txBody>
                  <a:tcPr marL="11780" marR="11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687242722"/>
                  </a:ext>
                </a:extLst>
              </a:tr>
              <a:tr h="252327">
                <a:tc>
                  <a:txBody>
                    <a:bodyPr/>
                    <a:lstStyle/>
                    <a:p>
                      <a:pPr algn="ctr"/>
                      <a:r>
                        <a:rPr lang="en-US" sz="800" dirty="0">
                          <a:effectLst/>
                        </a:rPr>
                        <a:t>Secure land tenure</a:t>
                      </a:r>
                      <a:endParaRPr lang="it-IT" sz="800" dirty="0">
                        <a:effectLst/>
                        <a:latin typeface="Times New Roman" panose="02020603050405020304" pitchFamily="18" charset="0"/>
                        <a:ea typeface="DengXian" panose="02010600030101010101" pitchFamily="2" charset="-122"/>
                      </a:endParaRPr>
                    </a:p>
                  </a:txBody>
                  <a:tcPr marL="5787" marR="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pt-PT" sz="800" kern="1200" dirty="0">
                          <a:solidFill>
                            <a:schemeClr val="dk1"/>
                          </a:solidFill>
                          <a:effectLst/>
                          <a:latin typeface="+mn-lt"/>
                          <a:ea typeface="+mn-ea"/>
                          <a:cs typeface="+mn-cs"/>
                        </a:rPr>
                        <a:t>Formal document of possession of land</a:t>
                      </a:r>
                      <a:endParaRPr lang="it-IT" sz="800" kern="1200" dirty="0">
                        <a:solidFill>
                          <a:schemeClr val="dk1"/>
                        </a:solidFill>
                        <a:effectLst/>
                        <a:latin typeface="+mn-lt"/>
                        <a:ea typeface="+mn-ea"/>
                        <a:cs typeface="+mn-cs"/>
                      </a:endParaRPr>
                    </a:p>
                  </a:txBody>
                  <a:tcPr marL="11780" marR="11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lang="pt-PT" sz="800" kern="1200" dirty="0">
                          <a:solidFill>
                            <a:schemeClr val="dk1"/>
                          </a:solidFill>
                          <a:effectLst/>
                          <a:latin typeface="+mn-lt"/>
                          <a:ea typeface="+mn-ea"/>
                          <a:cs typeface="+mn-cs"/>
                        </a:rPr>
                        <a:t>Formal document of possession of land</a:t>
                      </a:r>
                      <a:endParaRPr lang="it-IT" sz="800" kern="1200" dirty="0">
                        <a:solidFill>
                          <a:schemeClr val="dk1"/>
                        </a:solidFill>
                        <a:effectLst/>
                        <a:latin typeface="+mn-lt"/>
                        <a:ea typeface="+mn-ea"/>
                        <a:cs typeface="+mn-cs"/>
                      </a:endParaRPr>
                    </a:p>
                  </a:txBody>
                  <a:tcPr marL="11780" marR="11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57065481"/>
                  </a:ext>
                </a:extLst>
              </a:tr>
              <a:tr h="236483">
                <a:tc>
                  <a:txBody>
                    <a:bodyPr/>
                    <a:lstStyle/>
                    <a:p>
                      <a:pPr algn="ctr"/>
                      <a:r>
                        <a:rPr lang="en-US" sz="800" dirty="0">
                          <a:effectLst/>
                        </a:rPr>
                        <a:t>Productivity</a:t>
                      </a:r>
                      <a:endParaRPr lang="it-IT" sz="800" dirty="0">
                        <a:effectLst/>
                        <a:latin typeface="Times New Roman" panose="02020603050405020304" pitchFamily="18" charset="0"/>
                        <a:ea typeface="DengXian" panose="02010600030101010101" pitchFamily="2" charset="-122"/>
                      </a:endParaRPr>
                    </a:p>
                  </a:txBody>
                  <a:tcPr marL="5787" marR="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it-IT" sz="800" kern="1200" dirty="0">
                          <a:solidFill>
                            <a:schemeClr val="dk1"/>
                          </a:solidFill>
                          <a:effectLst/>
                          <a:latin typeface="+mn-lt"/>
                          <a:ea typeface="+mn-ea"/>
                          <a:cs typeface="+mn-cs"/>
                        </a:rPr>
                        <a:t>N/A</a:t>
                      </a:r>
                    </a:p>
                  </a:txBody>
                  <a:tcPr marL="11780" marR="11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it-IT" sz="800" kern="1200" dirty="0">
                          <a:solidFill>
                            <a:schemeClr val="dk1"/>
                          </a:solidFill>
                          <a:effectLst/>
                          <a:latin typeface="+mn-lt"/>
                          <a:ea typeface="+mn-ea"/>
                          <a:cs typeface="+mn-cs"/>
                        </a:rPr>
                        <a:t>N/A</a:t>
                      </a:r>
                    </a:p>
                  </a:txBody>
                  <a:tcPr marL="11780" marR="11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449591234"/>
                  </a:ext>
                </a:extLst>
              </a:tr>
              <a:tr h="206589">
                <a:tc>
                  <a:txBody>
                    <a:bodyPr/>
                    <a:lstStyle/>
                    <a:p>
                      <a:pPr algn="ctr"/>
                      <a:r>
                        <a:rPr lang="en-US" sz="800" dirty="0">
                          <a:effectLst/>
                        </a:rPr>
                        <a:t>Income</a:t>
                      </a:r>
                      <a:endParaRPr lang="it-IT" sz="800" dirty="0">
                        <a:effectLst/>
                        <a:latin typeface="Times New Roman" panose="02020603050405020304" pitchFamily="18" charset="0"/>
                        <a:ea typeface="DengXian" panose="02010600030101010101" pitchFamily="2" charset="-122"/>
                      </a:endParaRPr>
                    </a:p>
                  </a:txBody>
                  <a:tcPr marL="5787" marR="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pt-PT" sz="800" kern="1200" dirty="0">
                          <a:solidFill>
                            <a:schemeClr val="dk1"/>
                          </a:solidFill>
                          <a:effectLst/>
                          <a:latin typeface="+mn-lt"/>
                          <a:ea typeface="+mn-ea"/>
                          <a:cs typeface="+mn-cs"/>
                        </a:rPr>
                        <a:t>12.223 USD </a:t>
                      </a:r>
                    </a:p>
                  </a:txBody>
                  <a:tcPr marL="11780" marR="11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pt-PT" sz="800" kern="1200" dirty="0">
                          <a:solidFill>
                            <a:schemeClr val="dk1"/>
                          </a:solidFill>
                          <a:effectLst/>
                          <a:latin typeface="+mn-lt"/>
                          <a:ea typeface="+mn-ea"/>
                          <a:cs typeface="+mn-cs"/>
                        </a:rPr>
                        <a:t>0 USD</a:t>
                      </a:r>
                      <a:endParaRPr lang="it-IT" sz="800" kern="1200" dirty="0">
                        <a:solidFill>
                          <a:schemeClr val="dk1"/>
                        </a:solidFill>
                        <a:effectLst/>
                        <a:latin typeface="+mn-lt"/>
                        <a:ea typeface="+mn-ea"/>
                        <a:cs typeface="+mn-cs"/>
                      </a:endParaRPr>
                    </a:p>
                  </a:txBody>
                  <a:tcPr marL="11780" marR="11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594832565"/>
                  </a:ext>
                </a:extLst>
              </a:tr>
              <a:tr h="243839">
                <a:tc>
                  <a:txBody>
                    <a:bodyPr/>
                    <a:lstStyle/>
                    <a:p>
                      <a:pPr algn="ctr">
                        <a:spcAft>
                          <a:spcPts val="0"/>
                        </a:spcAft>
                      </a:pPr>
                      <a:r>
                        <a:rPr lang="en-US" sz="800" dirty="0">
                          <a:effectLst/>
                        </a:rPr>
                        <a:t>Added value</a:t>
                      </a:r>
                      <a:endParaRPr lang="it-IT" sz="800" dirty="0">
                        <a:effectLst/>
                        <a:latin typeface="Times New Roman" panose="02020603050405020304" pitchFamily="18" charset="0"/>
                        <a:ea typeface="DengXian" panose="02010600030101010101" pitchFamily="2" charset="-122"/>
                      </a:endParaRPr>
                    </a:p>
                  </a:txBody>
                  <a:tcPr marL="5787" marR="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lang="pt-PT" sz="800" kern="1200" dirty="0">
                          <a:solidFill>
                            <a:schemeClr val="dk1"/>
                          </a:solidFill>
                          <a:effectLst/>
                          <a:latin typeface="+mn-lt"/>
                          <a:ea typeface="+mn-ea"/>
                          <a:cs typeface="+mn-cs"/>
                        </a:rPr>
                        <a:t>12.330 USD</a:t>
                      </a:r>
                      <a:endParaRPr lang="it-IT" sz="800" kern="1200" dirty="0">
                        <a:solidFill>
                          <a:schemeClr val="dk1"/>
                        </a:solidFill>
                        <a:effectLst/>
                        <a:latin typeface="+mn-lt"/>
                        <a:ea typeface="+mn-ea"/>
                        <a:cs typeface="+mn-cs"/>
                      </a:endParaRPr>
                    </a:p>
                  </a:txBody>
                  <a:tcPr marL="11780" marR="11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lang="pt-PT" sz="800" kern="1200" dirty="0">
                          <a:solidFill>
                            <a:schemeClr val="dk1"/>
                          </a:solidFill>
                          <a:effectLst/>
                          <a:latin typeface="+mn-lt"/>
                          <a:ea typeface="+mn-ea"/>
                          <a:cs typeface="+mn-cs"/>
                        </a:rPr>
                        <a:t>-1.000 USD</a:t>
                      </a:r>
                      <a:endParaRPr lang="it-IT" sz="800" kern="1200" dirty="0">
                        <a:solidFill>
                          <a:schemeClr val="dk1"/>
                        </a:solidFill>
                        <a:effectLst/>
                        <a:latin typeface="+mn-lt"/>
                        <a:ea typeface="+mn-ea"/>
                        <a:cs typeface="+mn-cs"/>
                      </a:endParaRPr>
                    </a:p>
                  </a:txBody>
                  <a:tcPr marL="11780" marR="11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300238082"/>
                  </a:ext>
                </a:extLst>
              </a:tr>
              <a:tr h="253193">
                <a:tc>
                  <a:txBody>
                    <a:bodyPr/>
                    <a:lstStyle/>
                    <a:p>
                      <a:pPr algn="ctr"/>
                      <a:r>
                        <a:rPr lang="en-US" sz="800" dirty="0">
                          <a:effectLst/>
                        </a:rPr>
                        <a:t> Exposure to pesticides</a:t>
                      </a:r>
                      <a:endParaRPr lang="it-IT" sz="800" dirty="0">
                        <a:effectLst/>
                        <a:latin typeface="Times New Roman" panose="02020603050405020304" pitchFamily="18" charset="0"/>
                        <a:ea typeface="DengXian" panose="02010600030101010101" pitchFamily="2" charset="-122"/>
                      </a:endParaRPr>
                    </a:p>
                  </a:txBody>
                  <a:tcPr marL="5787" marR="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it-IT" sz="800" kern="1200" dirty="0">
                        <a:solidFill>
                          <a:schemeClr val="dk1"/>
                        </a:solidFill>
                        <a:effectLst/>
                        <a:highlight>
                          <a:srgbClr val="FF0000"/>
                        </a:highlight>
                        <a:latin typeface="+mn-lt"/>
                        <a:ea typeface="+mn-ea"/>
                        <a:cs typeface="+mn-cs"/>
                      </a:endParaRPr>
                    </a:p>
                  </a:txBody>
                  <a:tcPr marL="11780" marR="11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it-IT" sz="800" kern="1200" dirty="0">
                        <a:solidFill>
                          <a:schemeClr val="dk1"/>
                        </a:solidFill>
                        <a:effectLst/>
                        <a:highlight>
                          <a:srgbClr val="FF0000"/>
                        </a:highlight>
                        <a:latin typeface="+mn-lt"/>
                        <a:ea typeface="+mn-ea"/>
                        <a:cs typeface="+mn-cs"/>
                      </a:endParaRPr>
                    </a:p>
                  </a:txBody>
                  <a:tcPr marL="11780" marR="11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608395377"/>
                  </a:ext>
                </a:extLst>
              </a:tr>
              <a:tr h="289883">
                <a:tc>
                  <a:txBody>
                    <a:bodyPr/>
                    <a:lstStyle/>
                    <a:p>
                      <a:pPr algn="ctr"/>
                      <a:r>
                        <a:rPr lang="en-US" sz="800" dirty="0">
                          <a:effectLst/>
                        </a:rPr>
                        <a:t>Dietary diversity</a:t>
                      </a:r>
                      <a:endParaRPr lang="it-IT" sz="800" dirty="0">
                        <a:effectLst/>
                        <a:latin typeface="Times New Roman" panose="02020603050405020304" pitchFamily="18" charset="0"/>
                        <a:ea typeface="DengXian" panose="02010600030101010101" pitchFamily="2" charset="-122"/>
                      </a:endParaRPr>
                    </a:p>
                  </a:txBody>
                  <a:tcPr marL="5787" marR="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pt-PT" sz="800" kern="1200" dirty="0">
                          <a:solidFill>
                            <a:schemeClr val="dk1"/>
                          </a:solidFill>
                          <a:effectLst/>
                          <a:latin typeface="+mn-lt"/>
                          <a:ea typeface="+mn-ea"/>
                          <a:cs typeface="+mn-cs"/>
                        </a:rPr>
                        <a:t>9/10</a:t>
                      </a:r>
                      <a:endParaRPr lang="it-IT" sz="800" kern="1200" dirty="0">
                        <a:solidFill>
                          <a:schemeClr val="dk1"/>
                        </a:solidFill>
                        <a:effectLst/>
                        <a:latin typeface="+mn-lt"/>
                        <a:ea typeface="+mn-ea"/>
                        <a:cs typeface="+mn-cs"/>
                      </a:endParaRPr>
                    </a:p>
                  </a:txBody>
                  <a:tcPr marL="11780" marR="11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pt-PT" sz="800" kern="1200" dirty="0">
                          <a:solidFill>
                            <a:schemeClr val="dk1"/>
                          </a:solidFill>
                          <a:effectLst/>
                          <a:latin typeface="+mn-lt"/>
                          <a:ea typeface="+mn-ea"/>
                          <a:cs typeface="+mn-cs"/>
                        </a:rPr>
                        <a:t>5/10</a:t>
                      </a:r>
                      <a:endParaRPr lang="it-IT" sz="800" kern="1200" dirty="0">
                        <a:solidFill>
                          <a:schemeClr val="dk1"/>
                        </a:solidFill>
                        <a:effectLst/>
                        <a:latin typeface="+mn-lt"/>
                        <a:ea typeface="+mn-ea"/>
                        <a:cs typeface="+mn-cs"/>
                      </a:endParaRPr>
                    </a:p>
                  </a:txBody>
                  <a:tcPr marL="11780" marR="11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41644744"/>
                  </a:ext>
                </a:extLst>
              </a:tr>
              <a:tr h="365758">
                <a:tc>
                  <a:txBody>
                    <a:bodyPr/>
                    <a:lstStyle/>
                    <a:p>
                      <a:pPr algn="ctr"/>
                      <a:r>
                        <a:rPr lang="en-US" sz="800" dirty="0">
                          <a:effectLst/>
                        </a:rPr>
                        <a:t>Women's empowerment</a:t>
                      </a:r>
                      <a:endParaRPr lang="it-IT" sz="800" dirty="0">
                        <a:effectLst/>
                        <a:latin typeface="Times New Roman" panose="02020603050405020304" pitchFamily="18" charset="0"/>
                        <a:ea typeface="DengXian" panose="02010600030101010101" pitchFamily="2" charset="-122"/>
                      </a:endParaRPr>
                    </a:p>
                  </a:txBody>
                  <a:tcPr marL="5787" marR="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pt-PT" sz="800" kern="1200" dirty="0">
                          <a:solidFill>
                            <a:schemeClr val="dk1"/>
                          </a:solidFill>
                          <a:effectLst/>
                          <a:latin typeface="+mn-lt"/>
                          <a:ea typeface="+mn-ea"/>
                          <a:cs typeface="+mn-cs"/>
                        </a:rPr>
                        <a:t>93.9%</a:t>
                      </a:r>
                      <a:endParaRPr lang="it-IT" sz="800" kern="1200" dirty="0">
                        <a:solidFill>
                          <a:schemeClr val="dk1"/>
                        </a:solidFill>
                        <a:effectLst/>
                        <a:latin typeface="+mn-lt"/>
                        <a:ea typeface="+mn-ea"/>
                        <a:cs typeface="+mn-cs"/>
                      </a:endParaRPr>
                    </a:p>
                  </a:txBody>
                  <a:tcPr marL="11780" marR="11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pt-PT" sz="800" kern="1200" dirty="0">
                          <a:solidFill>
                            <a:schemeClr val="dk1"/>
                          </a:solidFill>
                          <a:effectLst/>
                          <a:latin typeface="+mn-lt"/>
                          <a:ea typeface="+mn-ea"/>
                          <a:cs typeface="+mn-cs"/>
                        </a:rPr>
                        <a:t>55.7%</a:t>
                      </a:r>
                      <a:endParaRPr lang="it-IT" sz="800" kern="1200" dirty="0">
                        <a:solidFill>
                          <a:schemeClr val="dk1"/>
                        </a:solidFill>
                        <a:effectLst/>
                        <a:latin typeface="+mn-lt"/>
                        <a:ea typeface="+mn-ea"/>
                        <a:cs typeface="+mn-cs"/>
                      </a:endParaRPr>
                    </a:p>
                  </a:txBody>
                  <a:tcPr marL="11780" marR="11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697661506"/>
                  </a:ext>
                </a:extLst>
              </a:tr>
              <a:tr h="228463">
                <a:tc>
                  <a:txBody>
                    <a:bodyPr/>
                    <a:lstStyle/>
                    <a:p>
                      <a:pPr algn="ctr"/>
                      <a:r>
                        <a:rPr lang="en-US" sz="800" dirty="0">
                          <a:effectLst/>
                        </a:rPr>
                        <a:t>Youth employment</a:t>
                      </a:r>
                      <a:endParaRPr lang="it-IT" sz="800" dirty="0">
                        <a:effectLst/>
                        <a:latin typeface="Times New Roman" panose="02020603050405020304" pitchFamily="18" charset="0"/>
                        <a:ea typeface="DengXian" panose="02010600030101010101" pitchFamily="2" charset="-122"/>
                      </a:endParaRPr>
                    </a:p>
                  </a:txBody>
                  <a:tcPr marL="5787" marR="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pt-PT" sz="800" dirty="0">
                          <a:effectLst/>
                          <a:latin typeface="+mn-lt"/>
                          <a:ea typeface="DengXian" panose="02010600030101010101" pitchFamily="2" charset="-122"/>
                        </a:rPr>
                        <a:t>N/A</a:t>
                      </a:r>
                      <a:endParaRPr lang="it-IT" sz="800" dirty="0">
                        <a:effectLst/>
                        <a:latin typeface="+mn-lt"/>
                        <a:ea typeface="DengXian" panose="02010600030101010101" pitchFamily="2" charset="-122"/>
                      </a:endParaRPr>
                    </a:p>
                  </a:txBody>
                  <a:tcPr marL="11780" marR="11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pt-PT" sz="800" dirty="0">
                          <a:effectLst/>
                          <a:latin typeface="+mn-lt"/>
                          <a:ea typeface="DengXian" panose="02010600030101010101" pitchFamily="2" charset="-122"/>
                        </a:rPr>
                        <a:t>N/A</a:t>
                      </a:r>
                      <a:endParaRPr lang="it-IT" sz="800" dirty="0">
                        <a:effectLst/>
                        <a:latin typeface="+mn-lt"/>
                        <a:ea typeface="DengXian" panose="02010600030101010101" pitchFamily="2" charset="-122"/>
                      </a:endParaRPr>
                    </a:p>
                  </a:txBody>
                  <a:tcPr marL="11780" marR="11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798659052"/>
                  </a:ext>
                </a:extLst>
              </a:tr>
              <a:tr h="240697">
                <a:tc>
                  <a:txBody>
                    <a:bodyPr/>
                    <a:lstStyle/>
                    <a:p>
                      <a:pPr algn="ctr"/>
                      <a:r>
                        <a:rPr lang="en-US" sz="800" dirty="0">
                          <a:effectLst/>
                        </a:rPr>
                        <a:t>Agricultural biodiversity</a:t>
                      </a:r>
                      <a:endParaRPr lang="it-IT" sz="800" dirty="0">
                        <a:effectLst/>
                        <a:latin typeface="Times New Roman" panose="02020603050405020304" pitchFamily="18" charset="0"/>
                        <a:ea typeface="DengXian" panose="02010600030101010101" pitchFamily="2" charset="-122"/>
                      </a:endParaRPr>
                    </a:p>
                  </a:txBody>
                  <a:tcPr marL="5787" marR="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pt-PT" sz="800" kern="1200" dirty="0">
                          <a:solidFill>
                            <a:schemeClr val="dk1"/>
                          </a:solidFill>
                          <a:effectLst/>
                          <a:latin typeface="+mn-lt"/>
                          <a:ea typeface="+mn-ea"/>
                          <a:cs typeface="+mn-cs"/>
                        </a:rPr>
                        <a:t>42%</a:t>
                      </a:r>
                      <a:endParaRPr lang="it-IT" sz="800" kern="1200" dirty="0">
                        <a:solidFill>
                          <a:schemeClr val="dk1"/>
                        </a:solidFill>
                        <a:effectLst/>
                        <a:latin typeface="+mn-lt"/>
                        <a:ea typeface="+mn-ea"/>
                        <a:cs typeface="+mn-cs"/>
                      </a:endParaRPr>
                    </a:p>
                  </a:txBody>
                  <a:tcPr marL="11780" marR="11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pt-PT" sz="800" kern="1200" dirty="0">
                          <a:solidFill>
                            <a:schemeClr val="dk1"/>
                          </a:solidFill>
                          <a:effectLst/>
                          <a:latin typeface="+mn-lt"/>
                          <a:ea typeface="+mn-ea"/>
                          <a:cs typeface="+mn-cs"/>
                        </a:rPr>
                        <a:t>33%</a:t>
                      </a:r>
                      <a:endParaRPr lang="it-IT" sz="800" kern="1200" dirty="0">
                        <a:solidFill>
                          <a:schemeClr val="dk1"/>
                        </a:solidFill>
                        <a:effectLst/>
                        <a:latin typeface="+mn-lt"/>
                        <a:ea typeface="+mn-ea"/>
                        <a:cs typeface="+mn-cs"/>
                      </a:endParaRPr>
                    </a:p>
                  </a:txBody>
                  <a:tcPr marL="11780" marR="11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31891963"/>
                  </a:ext>
                </a:extLst>
              </a:tr>
              <a:tr h="187630">
                <a:tc>
                  <a:txBody>
                    <a:bodyPr/>
                    <a:lstStyle/>
                    <a:p>
                      <a:pPr algn="ctr"/>
                      <a:r>
                        <a:rPr lang="en-US" sz="800" dirty="0">
                          <a:effectLst/>
                        </a:rPr>
                        <a:t>Soil health</a:t>
                      </a:r>
                      <a:endParaRPr lang="it-IT" sz="800" dirty="0">
                        <a:effectLst/>
                        <a:latin typeface="Times New Roman" panose="02020603050405020304" pitchFamily="18" charset="0"/>
                        <a:ea typeface="DengXian" panose="02010600030101010101" pitchFamily="2" charset="-122"/>
                      </a:endParaRPr>
                    </a:p>
                  </a:txBody>
                  <a:tcPr marL="5787" marR="5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pt-PT" sz="800" dirty="0">
                          <a:effectLst/>
                          <a:latin typeface="+mn-lt"/>
                          <a:ea typeface="DengXian" panose="02010600030101010101" pitchFamily="2" charset="-122"/>
                        </a:rPr>
                        <a:t>3.2</a:t>
                      </a:r>
                      <a:endParaRPr lang="it-IT" sz="800" dirty="0">
                        <a:effectLst/>
                        <a:latin typeface="+mn-lt"/>
                        <a:ea typeface="DengXian" panose="02010600030101010101" pitchFamily="2" charset="-122"/>
                      </a:endParaRPr>
                    </a:p>
                  </a:txBody>
                  <a:tcPr marL="11780" marR="11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pt-PT" sz="800" dirty="0">
                          <a:effectLst/>
                          <a:latin typeface="+mn-lt"/>
                          <a:ea typeface="DengXian" panose="02010600030101010101" pitchFamily="2" charset="-122"/>
                        </a:rPr>
                        <a:t>3.5</a:t>
                      </a:r>
                      <a:endParaRPr lang="it-IT" sz="800" dirty="0">
                        <a:effectLst/>
                        <a:latin typeface="+mn-lt"/>
                        <a:ea typeface="DengXian" panose="02010600030101010101" pitchFamily="2" charset="-122"/>
                      </a:endParaRPr>
                    </a:p>
                  </a:txBody>
                  <a:tcPr marL="11780" marR="11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029426289"/>
                  </a:ext>
                </a:extLst>
              </a:tr>
            </a:tbl>
          </a:graphicData>
        </a:graphic>
      </p:graphicFrame>
      <p:graphicFrame>
        <p:nvGraphicFramePr>
          <p:cNvPr id="4" name="Grafico 3">
            <a:extLst>
              <a:ext uri="{FF2B5EF4-FFF2-40B4-BE49-F238E27FC236}">
                <a16:creationId xmlns:a16="http://schemas.microsoft.com/office/drawing/2014/main" id="{0300B3B7-04FA-4443-BBC9-F205850C4818}"/>
              </a:ext>
            </a:extLst>
          </p:cNvPr>
          <p:cNvGraphicFramePr>
            <a:graphicFrameLocks/>
          </p:cNvGraphicFramePr>
          <p:nvPr>
            <p:extLst>
              <p:ext uri="{D42A27DB-BD31-4B8C-83A1-F6EECF244321}">
                <p14:modId xmlns:p14="http://schemas.microsoft.com/office/powerpoint/2010/main" val="2097020796"/>
              </p:ext>
            </p:extLst>
          </p:nvPr>
        </p:nvGraphicFramePr>
        <p:xfrm>
          <a:off x="-1" y="576290"/>
          <a:ext cx="4120515" cy="363283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7B84B28-65C6-244E-BC42-BCC2B073D8B7}"/>
              </a:ext>
            </a:extLst>
          </p:cNvPr>
          <p:cNvSpPr txBox="1"/>
          <p:nvPr/>
        </p:nvSpPr>
        <p:spPr>
          <a:xfrm>
            <a:off x="2225346" y="80870"/>
            <a:ext cx="6150420" cy="338554"/>
          </a:xfrm>
          <a:prstGeom prst="rect">
            <a:avLst/>
          </a:prstGeom>
          <a:noFill/>
        </p:spPr>
        <p:txBody>
          <a:bodyPr wrap="square" rtlCol="0">
            <a:spAutoFit/>
          </a:bodyPr>
          <a:lstStyle/>
          <a:p>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STEP 1 and 2 : Example from 2 farms in Cambodia</a:t>
            </a:r>
          </a:p>
        </p:txBody>
      </p:sp>
      <p:sp>
        <p:nvSpPr>
          <p:cNvPr id="8" name="Rectangle 7">
            <a:extLst>
              <a:ext uri="{FF2B5EF4-FFF2-40B4-BE49-F238E27FC236}">
                <a16:creationId xmlns:a16="http://schemas.microsoft.com/office/drawing/2014/main" id="{018BB6C6-0F42-5442-9D32-3573CD4CE97A}"/>
              </a:ext>
            </a:extLst>
          </p:cNvPr>
          <p:cNvSpPr/>
          <p:nvPr/>
        </p:nvSpPr>
        <p:spPr>
          <a:xfrm>
            <a:off x="1518890" y="607436"/>
            <a:ext cx="1082732" cy="307777"/>
          </a:xfrm>
          <a:prstGeom prst="rect">
            <a:avLst/>
          </a:prstGeom>
        </p:spPr>
        <p:txBody>
          <a:bodyPr wrap="none">
            <a:spAutoFit/>
          </a:bodyPr>
          <a:lstStyle/>
          <a:p>
            <a:pPr algn="ctr"/>
            <a:r>
              <a:rPr lang="en-US" sz="1400" dirty="0"/>
              <a:t>STEP 1 CAET</a:t>
            </a:r>
          </a:p>
        </p:txBody>
      </p:sp>
      <p:sp>
        <p:nvSpPr>
          <p:cNvPr id="10" name="Rectangle 9">
            <a:extLst>
              <a:ext uri="{FF2B5EF4-FFF2-40B4-BE49-F238E27FC236}">
                <a16:creationId xmlns:a16="http://schemas.microsoft.com/office/drawing/2014/main" id="{A6886D8B-0C51-6A48-9949-FF3B844AD35E}"/>
              </a:ext>
            </a:extLst>
          </p:cNvPr>
          <p:cNvSpPr/>
          <p:nvPr/>
        </p:nvSpPr>
        <p:spPr>
          <a:xfrm>
            <a:off x="4299087" y="607437"/>
            <a:ext cx="2463624" cy="307777"/>
          </a:xfrm>
          <a:prstGeom prst="rect">
            <a:avLst/>
          </a:prstGeom>
        </p:spPr>
        <p:txBody>
          <a:bodyPr wrap="none">
            <a:spAutoFit/>
          </a:bodyPr>
          <a:lstStyle/>
          <a:p>
            <a:pPr algn="ctr"/>
            <a:r>
              <a:rPr lang="en-US" sz="1400" dirty="0"/>
              <a:t>STEP 2: Criteria of Performance</a:t>
            </a:r>
          </a:p>
        </p:txBody>
      </p:sp>
    </p:spTree>
    <p:extLst>
      <p:ext uri="{BB962C8B-B14F-4D97-AF65-F5344CB8AC3E}">
        <p14:creationId xmlns:p14="http://schemas.microsoft.com/office/powerpoint/2010/main" val="2696237678"/>
      </p:ext>
    </p:extLst>
  </p:cSld>
  <p:clrMapOvr>
    <a:masterClrMapping/>
  </p:clrMapOvr>
  <mc:AlternateContent xmlns:mc="http://schemas.openxmlformats.org/markup-compatibility/2006" xmlns:p14="http://schemas.microsoft.com/office/powerpoint/2010/main">
    <mc:Choice Requires="p14">
      <p:transition spd="slow" p14:dur="1250"/>
    </mc:Choice>
    <mc:Fallback xmlns="" xmlns:mv="urn:schemas-microsoft-com:mac:vml">
      <mp:transition xmlns:mp="http://schemas.microsoft.com/office/mac/powerpoint/2008/mai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C57617-8B39-6F49-834D-2FE667CFB6EB}"/>
              </a:ext>
            </a:extLst>
          </p:cNvPr>
          <p:cNvSpPr/>
          <p:nvPr/>
        </p:nvSpPr>
        <p:spPr>
          <a:xfrm>
            <a:off x="237590" y="3577561"/>
            <a:ext cx="2379177" cy="215444"/>
          </a:xfrm>
          <a:prstGeom prst="rect">
            <a:avLst/>
          </a:prstGeom>
        </p:spPr>
        <p:txBody>
          <a:bodyPr wrap="none">
            <a:spAutoFit/>
          </a:bodyPr>
          <a:lstStyle/>
          <a:p>
            <a:r>
              <a:rPr lang="it-IT" sz="800" i="1" dirty="0">
                <a:hlinkClick r:id="rId2"/>
              </a:rPr>
              <a:t>https://ee.humanitarianresponse.info/x/#mEov3aos</a:t>
            </a:r>
            <a:endParaRPr lang="en-US" sz="800" i="1" dirty="0"/>
          </a:p>
        </p:txBody>
      </p:sp>
      <p:sp>
        <p:nvSpPr>
          <p:cNvPr id="8" name="Content Placeholder 5">
            <a:extLst>
              <a:ext uri="{FF2B5EF4-FFF2-40B4-BE49-F238E27FC236}">
                <a16:creationId xmlns:a16="http://schemas.microsoft.com/office/drawing/2014/main" id="{DA446B16-8C03-564A-81BE-9719282B3713}"/>
              </a:ext>
            </a:extLst>
          </p:cNvPr>
          <p:cNvSpPr txBox="1">
            <a:spLocks/>
          </p:cNvSpPr>
          <p:nvPr/>
        </p:nvSpPr>
        <p:spPr>
          <a:xfrm>
            <a:off x="215815" y="1730477"/>
            <a:ext cx="2541414" cy="2271778"/>
          </a:xfrm>
          <a:prstGeom prst="rect">
            <a:avLst/>
          </a:prstGeom>
        </p:spPr>
        <p:txBody>
          <a:bodyPr>
            <a:normAutofit/>
          </a:bodyPr>
          <a:lstStyle>
            <a:lvl1pPr marL="137160" indent="-137160" algn="l" defTabSz="548640"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0" indent="-137160" algn="l" defTabSz="548640"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0" indent="-137160" algn="l" defTabSz="54864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4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6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a:lstStyle>
          <a:p>
            <a:r>
              <a:rPr lang="en-US" sz="1200" dirty="0"/>
              <a:t>Using Open Data Kit (Kobo Toolbox)</a:t>
            </a:r>
          </a:p>
          <a:p>
            <a:r>
              <a:rPr lang="en-US" sz="1200" dirty="0"/>
              <a:t>Works also offline</a:t>
            </a:r>
          </a:p>
          <a:p>
            <a:r>
              <a:rPr lang="en-US" sz="1200" dirty="0"/>
              <a:t>Secured on UN server</a:t>
            </a:r>
          </a:p>
          <a:p>
            <a:r>
              <a:rPr lang="en-US" sz="1200" dirty="0"/>
              <a:t>Available on Android mobile devices and all others via URL</a:t>
            </a:r>
          </a:p>
          <a:p>
            <a:r>
              <a:rPr lang="en-US" sz="1200" dirty="0"/>
              <a:t>Available in many languages</a:t>
            </a:r>
          </a:p>
        </p:txBody>
      </p:sp>
      <p:sp>
        <p:nvSpPr>
          <p:cNvPr id="2" name="Title 1">
            <a:extLst>
              <a:ext uri="{FF2B5EF4-FFF2-40B4-BE49-F238E27FC236}">
                <a16:creationId xmlns:a16="http://schemas.microsoft.com/office/drawing/2014/main" id="{18950DA7-8486-2E4F-BC2E-C23E3F84F975}"/>
              </a:ext>
            </a:extLst>
          </p:cNvPr>
          <p:cNvSpPr>
            <a:spLocks noGrp="1"/>
          </p:cNvSpPr>
          <p:nvPr>
            <p:ph type="title"/>
          </p:nvPr>
        </p:nvSpPr>
        <p:spPr>
          <a:xfrm>
            <a:off x="147898" y="833017"/>
            <a:ext cx="2283295" cy="532161"/>
          </a:xfrm>
        </p:spPr>
        <p:txBody>
          <a:bodyPr>
            <a:normAutofit fontScale="90000"/>
          </a:bodyPr>
          <a:lstStyle/>
          <a:p>
            <a:pPr algn="ctr"/>
            <a:r>
              <a:rPr lang="en-US" dirty="0"/>
              <a:t>On-line tool for data collection</a:t>
            </a:r>
          </a:p>
        </p:txBody>
      </p:sp>
      <p:pic>
        <p:nvPicPr>
          <p:cNvPr id="9" name="Picture 8">
            <a:extLst>
              <a:ext uri="{FF2B5EF4-FFF2-40B4-BE49-F238E27FC236}">
                <a16:creationId xmlns:a16="http://schemas.microsoft.com/office/drawing/2014/main" id="{A130B672-F892-D943-B6DB-0B75CAC45058}"/>
              </a:ext>
            </a:extLst>
          </p:cNvPr>
          <p:cNvPicPr/>
          <p:nvPr/>
        </p:nvPicPr>
        <p:blipFill>
          <a:blip r:embed="rId3" cstate="screen">
            <a:extLst>
              <a:ext uri="{28A0092B-C50C-407E-A947-70E740481C1C}">
                <a14:useLocalDpi xmlns:a14="http://schemas.microsoft.com/office/drawing/2010/main"/>
              </a:ext>
            </a:extLst>
          </a:blip>
          <a:stretch>
            <a:fillRect/>
          </a:stretch>
        </p:blipFill>
        <p:spPr>
          <a:xfrm>
            <a:off x="2902660" y="833017"/>
            <a:ext cx="2077177" cy="2891674"/>
          </a:xfrm>
          <a:prstGeom prst="rect">
            <a:avLst/>
          </a:prstGeom>
        </p:spPr>
      </p:pic>
      <p:pic>
        <p:nvPicPr>
          <p:cNvPr id="10" name="Picture 9">
            <a:extLst>
              <a:ext uri="{FF2B5EF4-FFF2-40B4-BE49-F238E27FC236}">
                <a16:creationId xmlns:a16="http://schemas.microsoft.com/office/drawing/2014/main" id="{4495889D-4668-F248-9DCD-056B026EA256}"/>
              </a:ext>
            </a:extLst>
          </p:cNvPr>
          <p:cNvPicPr/>
          <p:nvPr/>
        </p:nvPicPr>
        <p:blipFill>
          <a:blip r:embed="rId4" cstate="screen">
            <a:extLst>
              <a:ext uri="{28A0092B-C50C-407E-A947-70E740481C1C}">
                <a14:useLocalDpi xmlns:a14="http://schemas.microsoft.com/office/drawing/2010/main"/>
              </a:ext>
            </a:extLst>
          </a:blip>
          <a:stretch>
            <a:fillRect/>
          </a:stretch>
        </p:blipFill>
        <p:spPr>
          <a:xfrm>
            <a:off x="5090125" y="833017"/>
            <a:ext cx="2077177" cy="2891674"/>
          </a:xfrm>
          <a:prstGeom prst="rect">
            <a:avLst/>
          </a:prstGeom>
        </p:spPr>
      </p:pic>
    </p:spTree>
    <p:extLst>
      <p:ext uri="{BB962C8B-B14F-4D97-AF65-F5344CB8AC3E}">
        <p14:creationId xmlns:p14="http://schemas.microsoft.com/office/powerpoint/2010/main" val="150649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Agroecology: what are we talking about?</a:t>
            </a:r>
          </a:p>
        </p:txBody>
      </p:sp>
      <p:sp>
        <p:nvSpPr>
          <p:cNvPr id="3" name="Content Placeholder 2"/>
          <p:cNvSpPr>
            <a:spLocks noGrp="1"/>
          </p:cNvSpPr>
          <p:nvPr>
            <p:ph sz="half" idx="1"/>
          </p:nvPr>
        </p:nvSpPr>
        <p:spPr>
          <a:xfrm>
            <a:off x="502920" y="1463040"/>
            <a:ext cx="6556248" cy="2013489"/>
          </a:xfrm>
        </p:spPr>
        <p:txBody>
          <a:bodyPr>
            <a:noAutofit/>
          </a:bodyPr>
          <a:lstStyle/>
          <a:p>
            <a:pPr>
              <a:spcBef>
                <a:spcPts val="720"/>
              </a:spcBef>
            </a:pPr>
            <a:r>
              <a:rPr lang="fr-FR" sz="1600" dirty="0"/>
              <a:t>30’s: </a:t>
            </a:r>
            <a:r>
              <a:rPr lang="fr-FR" sz="1600" dirty="0" err="1"/>
              <a:t>agroecology</a:t>
            </a:r>
            <a:r>
              <a:rPr lang="fr-FR" sz="1600" dirty="0"/>
              <a:t> as a science</a:t>
            </a:r>
          </a:p>
          <a:p>
            <a:pPr>
              <a:spcBef>
                <a:spcPts val="720"/>
              </a:spcBef>
            </a:pPr>
            <a:r>
              <a:rPr lang="fr-FR" sz="1600" dirty="0"/>
              <a:t>70’s: </a:t>
            </a:r>
            <a:r>
              <a:rPr lang="en-US" sz="1600" dirty="0"/>
              <a:t>practices to protect environment, by promoting use of ecological theories</a:t>
            </a:r>
          </a:p>
          <a:p>
            <a:pPr>
              <a:spcBef>
                <a:spcPts val="720"/>
              </a:spcBef>
            </a:pPr>
            <a:r>
              <a:rPr lang="en-US" sz="1600" dirty="0"/>
              <a:t>80-90’s: + food sovereignty of local populations (LAC) and social, economic and political sciences, while partly spreading from field to food system</a:t>
            </a:r>
          </a:p>
          <a:p>
            <a:pPr>
              <a:spcBef>
                <a:spcPts val="720"/>
              </a:spcBef>
            </a:pPr>
            <a:r>
              <a:rPr lang="en-US" sz="1600" dirty="0"/>
              <a:t>00’s: + food security and climate</a:t>
            </a:r>
          </a:p>
          <a:p>
            <a:pPr>
              <a:spcBef>
                <a:spcPts val="720"/>
              </a:spcBef>
            </a:pPr>
            <a:endParaRPr lang="en-US" sz="1600" dirty="0"/>
          </a:p>
          <a:p>
            <a:pPr marL="0" indent="0">
              <a:spcBef>
                <a:spcPts val="720"/>
              </a:spcBef>
              <a:buNone/>
            </a:pPr>
            <a:r>
              <a:rPr lang="en-US" sz="1400" dirty="0"/>
              <a:t>           Not an agroecological zoning or a type of production systems</a:t>
            </a:r>
          </a:p>
        </p:txBody>
      </p:sp>
    </p:spTree>
    <p:extLst>
      <p:ext uri="{BB962C8B-B14F-4D97-AF65-F5344CB8AC3E}">
        <p14:creationId xmlns:p14="http://schemas.microsoft.com/office/powerpoint/2010/main" val="2896286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Latest definitions</a:t>
            </a:r>
          </a:p>
        </p:txBody>
      </p:sp>
      <p:sp>
        <p:nvSpPr>
          <p:cNvPr id="3" name="Content Placeholder 2"/>
          <p:cNvSpPr>
            <a:spLocks noGrp="1"/>
          </p:cNvSpPr>
          <p:nvPr>
            <p:ph sz="half" idx="1"/>
          </p:nvPr>
        </p:nvSpPr>
        <p:spPr>
          <a:xfrm>
            <a:off x="885729" y="1491615"/>
            <a:ext cx="5543741" cy="2218373"/>
          </a:xfrm>
        </p:spPr>
        <p:txBody>
          <a:bodyPr>
            <a:normAutofit/>
          </a:bodyPr>
          <a:lstStyle/>
          <a:p>
            <a:pPr>
              <a:spcBef>
                <a:spcPts val="1440"/>
              </a:spcBef>
            </a:pPr>
            <a:r>
              <a:rPr lang="en-US" sz="1800" dirty="0"/>
              <a:t>Ecology of the entire food system</a:t>
            </a:r>
            <a:r>
              <a:rPr lang="en-US" sz="1600" dirty="0"/>
              <a:t> </a:t>
            </a:r>
            <a:r>
              <a:rPr lang="en-US" sz="1200" dirty="0"/>
              <a:t>(Francis et al., 2003)</a:t>
            </a:r>
          </a:p>
          <a:p>
            <a:pPr>
              <a:spcBef>
                <a:spcPts val="1440"/>
              </a:spcBef>
            </a:pPr>
            <a:r>
              <a:rPr lang="en-US" sz="1800" dirty="0"/>
              <a:t>A science, a movement and a practice </a:t>
            </a:r>
            <a:r>
              <a:rPr lang="en-US" sz="1200" dirty="0"/>
              <a:t>(</a:t>
            </a:r>
            <a:r>
              <a:rPr lang="en-US" sz="1200" dirty="0" err="1"/>
              <a:t>Wezel</a:t>
            </a:r>
            <a:r>
              <a:rPr lang="en-US" sz="1200" dirty="0"/>
              <a:t>, 2009)</a:t>
            </a:r>
          </a:p>
          <a:p>
            <a:pPr>
              <a:spcBef>
                <a:spcPts val="1440"/>
              </a:spcBef>
            </a:pPr>
            <a:r>
              <a:rPr lang="fr-FR" sz="1800" dirty="0"/>
              <a:t>Interactions </a:t>
            </a:r>
            <a:r>
              <a:rPr lang="fr-FR" sz="1800" dirty="0" err="1"/>
              <a:t>between</a:t>
            </a:r>
            <a:r>
              <a:rPr lang="fr-FR" sz="1800" dirty="0"/>
              <a:t> plants, </a:t>
            </a:r>
            <a:r>
              <a:rPr lang="fr-FR" sz="1800" dirty="0" err="1"/>
              <a:t>animals</a:t>
            </a:r>
            <a:r>
              <a:rPr lang="fr-FR" sz="1800" dirty="0"/>
              <a:t>, </a:t>
            </a:r>
            <a:r>
              <a:rPr lang="fr-FR" sz="1800" dirty="0" err="1"/>
              <a:t>humans</a:t>
            </a:r>
            <a:r>
              <a:rPr lang="fr-FR" sz="1800" dirty="0"/>
              <a:t> and the </a:t>
            </a:r>
            <a:r>
              <a:rPr lang="fr-FR" sz="1800" dirty="0" err="1"/>
              <a:t>environment</a:t>
            </a:r>
            <a:r>
              <a:rPr lang="fr-FR" sz="1800" dirty="0"/>
              <a:t> for </a:t>
            </a:r>
            <a:r>
              <a:rPr lang="fr-FR" sz="1800" dirty="0" err="1"/>
              <a:t>food</a:t>
            </a:r>
            <a:r>
              <a:rPr lang="fr-FR" sz="1800" dirty="0"/>
              <a:t> </a:t>
            </a:r>
            <a:r>
              <a:rPr lang="fr-FR" sz="1800" dirty="0" err="1"/>
              <a:t>security</a:t>
            </a:r>
            <a:r>
              <a:rPr lang="fr-FR" sz="1800" dirty="0"/>
              <a:t> and nutrition </a:t>
            </a:r>
            <a:r>
              <a:rPr lang="fr-FR" sz="1200" dirty="0"/>
              <a:t>(HLPE, 2016)</a:t>
            </a:r>
          </a:p>
        </p:txBody>
      </p:sp>
    </p:spTree>
    <p:extLst>
      <p:ext uri="{BB962C8B-B14F-4D97-AF65-F5344CB8AC3E}">
        <p14:creationId xmlns:p14="http://schemas.microsoft.com/office/powerpoint/2010/main" val="171441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53197" y="986906"/>
            <a:ext cx="6994807" cy="3139321"/>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TAPE in more than 160 countries</a:t>
            </a:r>
          </a:p>
          <a:p>
            <a:pPr marL="214313" indent="-214313">
              <a:lnSpc>
                <a:spcPct val="150000"/>
              </a:lnSpc>
              <a:buFont typeface="Arial" charset="0"/>
              <a:buChar char="•"/>
            </a:pPr>
            <a:r>
              <a:rPr lang="fr-FR" sz="1400" dirty="0"/>
              <a:t>2014 : International Symposium « </a:t>
            </a:r>
            <a:r>
              <a:rPr lang="fr-FR" sz="1400" b="1" i="1" dirty="0">
                <a:solidFill>
                  <a:schemeClr val="accent6">
                    <a:lumMod val="50000"/>
                  </a:schemeClr>
                </a:solidFill>
              </a:rPr>
              <a:t>Agroecology for </a:t>
            </a:r>
            <a:r>
              <a:rPr lang="fr-FR" sz="1400" b="1" i="1" dirty="0" err="1">
                <a:solidFill>
                  <a:schemeClr val="accent6">
                    <a:lumMod val="50000"/>
                  </a:schemeClr>
                </a:solidFill>
              </a:rPr>
              <a:t>food</a:t>
            </a:r>
            <a:r>
              <a:rPr lang="fr-FR" sz="1400" b="1" i="1" dirty="0">
                <a:solidFill>
                  <a:schemeClr val="accent6">
                    <a:lumMod val="50000"/>
                  </a:schemeClr>
                </a:solidFill>
              </a:rPr>
              <a:t> </a:t>
            </a:r>
            <a:r>
              <a:rPr lang="fr-FR" sz="1400" b="1" i="1" dirty="0" err="1">
                <a:solidFill>
                  <a:schemeClr val="accent6">
                    <a:lumMod val="50000"/>
                  </a:schemeClr>
                </a:solidFill>
              </a:rPr>
              <a:t>security</a:t>
            </a:r>
            <a:r>
              <a:rPr lang="fr-FR" sz="1400" b="1" i="1" dirty="0">
                <a:solidFill>
                  <a:schemeClr val="accent6">
                    <a:lumMod val="50000"/>
                  </a:schemeClr>
                </a:solidFill>
              </a:rPr>
              <a:t> and nutrition</a:t>
            </a:r>
            <a:r>
              <a:rPr lang="fr-FR" sz="1400" dirty="0"/>
              <a:t> » (Rome)</a:t>
            </a:r>
          </a:p>
          <a:p>
            <a:pPr marL="214313" indent="-214313">
              <a:lnSpc>
                <a:spcPct val="150000"/>
              </a:lnSpc>
              <a:buFont typeface="Arial" charset="0"/>
              <a:buChar char="•"/>
            </a:pPr>
            <a:r>
              <a:rPr lang="fr-FR" sz="1400" dirty="0"/>
              <a:t>2015-2017 : A </a:t>
            </a:r>
            <a:r>
              <a:rPr lang="fr-FR" sz="1400" dirty="0" err="1"/>
              <a:t>series</a:t>
            </a:r>
            <a:r>
              <a:rPr lang="fr-FR" sz="1400" dirty="0"/>
              <a:t> of 7 </a:t>
            </a:r>
            <a:r>
              <a:rPr lang="fr-FR" sz="1400" dirty="0" err="1"/>
              <a:t>regional</a:t>
            </a:r>
            <a:r>
              <a:rPr lang="fr-FR" sz="1400" dirty="0"/>
              <a:t> </a:t>
            </a:r>
            <a:r>
              <a:rPr lang="fr-FR" sz="1400" dirty="0" err="1"/>
              <a:t>seminars</a:t>
            </a:r>
            <a:endParaRPr lang="fr-FR" sz="1400" dirty="0"/>
          </a:p>
          <a:p>
            <a:pPr marL="214313" indent="-214313">
              <a:lnSpc>
                <a:spcPct val="150000"/>
              </a:lnSpc>
              <a:buFont typeface="Arial" charset="0"/>
              <a:buChar char="•"/>
            </a:pPr>
            <a:endParaRPr lang="fr-FR" sz="1400" dirty="0"/>
          </a:p>
          <a:p>
            <a:pPr marL="214313" indent="-214313">
              <a:lnSpc>
                <a:spcPct val="150000"/>
              </a:lnSpc>
              <a:buFont typeface="Arial" charset="0"/>
              <a:buChar char="•"/>
            </a:pPr>
            <a:endParaRPr lang="fr-FR" sz="1400" dirty="0"/>
          </a:p>
          <a:p>
            <a:pPr marL="214313" indent="-214313">
              <a:lnSpc>
                <a:spcPct val="150000"/>
              </a:lnSpc>
              <a:buFont typeface="Arial" charset="0"/>
              <a:buChar char="•"/>
            </a:pPr>
            <a:endParaRPr lang="fr-FR" sz="1400" dirty="0"/>
          </a:p>
          <a:p>
            <a:pPr marL="214313" indent="-214313">
              <a:lnSpc>
                <a:spcPct val="150000"/>
              </a:lnSpc>
              <a:buFont typeface="Arial" charset="0"/>
              <a:buChar char="•"/>
            </a:pPr>
            <a:endParaRPr lang="fr-FR" sz="1400" dirty="0"/>
          </a:p>
          <a:p>
            <a:pPr marL="214313" indent="-214313">
              <a:lnSpc>
                <a:spcPct val="150000"/>
              </a:lnSpc>
              <a:buFont typeface="Arial" charset="0"/>
              <a:buChar char="•"/>
            </a:pPr>
            <a:endParaRPr lang="fr-FR" sz="1400" dirty="0"/>
          </a:p>
          <a:p>
            <a:pPr marL="214313" indent="-214313">
              <a:lnSpc>
                <a:spcPct val="150000"/>
              </a:lnSpc>
              <a:buFont typeface="Arial" charset="0"/>
              <a:buChar char="•"/>
            </a:pPr>
            <a:r>
              <a:rPr lang="fr-FR" sz="1400" dirty="0"/>
              <a:t>2018: 2</a:t>
            </a:r>
            <a:r>
              <a:rPr lang="fr-FR" sz="1400" baseline="30000" dirty="0"/>
              <a:t>nd</a:t>
            </a:r>
            <a:r>
              <a:rPr lang="fr-FR" sz="1400" dirty="0"/>
              <a:t> International Symposium « </a:t>
            </a:r>
            <a:r>
              <a:rPr lang="fr-FR" sz="1400" b="1" i="1" dirty="0" err="1">
                <a:solidFill>
                  <a:schemeClr val="accent6">
                    <a:lumMod val="50000"/>
                  </a:schemeClr>
                </a:solidFill>
              </a:rPr>
              <a:t>Scaling</a:t>
            </a:r>
            <a:r>
              <a:rPr lang="fr-FR" sz="1400" b="1" i="1" dirty="0">
                <a:solidFill>
                  <a:schemeClr val="accent6">
                    <a:lumMod val="50000"/>
                  </a:schemeClr>
                </a:solidFill>
              </a:rPr>
              <a:t> up Agroecology to </a:t>
            </a:r>
            <a:r>
              <a:rPr lang="fr-FR" sz="1400" b="1" i="1" dirty="0" err="1">
                <a:solidFill>
                  <a:schemeClr val="accent6">
                    <a:lumMod val="50000"/>
                  </a:schemeClr>
                </a:solidFill>
              </a:rPr>
              <a:t>achieve</a:t>
            </a:r>
            <a:r>
              <a:rPr lang="fr-FR" sz="1400" b="1" i="1" dirty="0">
                <a:solidFill>
                  <a:schemeClr val="accent6">
                    <a:lumMod val="50000"/>
                  </a:schemeClr>
                </a:solidFill>
              </a:rPr>
              <a:t> the </a:t>
            </a:r>
            <a:r>
              <a:rPr lang="fr-FR" sz="1400" b="1" i="1" dirty="0" err="1">
                <a:solidFill>
                  <a:schemeClr val="accent6">
                    <a:lumMod val="50000"/>
                  </a:schemeClr>
                </a:solidFill>
              </a:rPr>
              <a:t>SDGs</a:t>
            </a:r>
            <a:r>
              <a:rPr lang="fr-FR" sz="1400" dirty="0"/>
              <a:t> » (Rome)</a:t>
            </a:r>
          </a:p>
          <a:p>
            <a:endParaRPr lang="en-US" sz="1200" dirty="0">
              <a:solidFill>
                <a:srgbClr val="29292A"/>
              </a:solidFill>
              <a:ea typeface="Cambria" panose="02040503050406030204" pitchFamily="18" charset="0"/>
              <a:cs typeface="Calibri" panose="020F0502020204030204" pitchFamily="34" charset="0"/>
            </a:endParaRPr>
          </a:p>
        </p:txBody>
      </p:sp>
      <p:sp>
        <p:nvSpPr>
          <p:cNvPr id="9" name="TextBox 8"/>
          <p:cNvSpPr txBox="1"/>
          <p:nvPr/>
        </p:nvSpPr>
        <p:spPr>
          <a:xfrm>
            <a:off x="577736" y="106704"/>
            <a:ext cx="6737464" cy="338554"/>
          </a:xfrm>
          <a:prstGeom prst="rect">
            <a:avLst/>
          </a:prstGeom>
          <a:noFill/>
        </p:spPr>
        <p:txBody>
          <a:bodyPr wrap="square" rtlCol="0">
            <a:spAutoFit/>
          </a:bodyPr>
          <a:lstStyle/>
          <a:p>
            <a:pPr algn="r"/>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FAO: International and Regional Multistakeholder meetings</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79495" y="2057400"/>
            <a:ext cx="4156208" cy="1373291"/>
          </a:xfrm>
          <a:prstGeom prst="rect">
            <a:avLst/>
          </a:prstGeom>
        </p:spPr>
      </p:pic>
    </p:spTree>
    <p:extLst>
      <p:ext uri="{BB962C8B-B14F-4D97-AF65-F5344CB8AC3E}">
        <p14:creationId xmlns:p14="http://schemas.microsoft.com/office/powerpoint/2010/main" val="3690538675"/>
      </p:ext>
    </p:extLst>
  </p:cSld>
  <p:clrMapOvr>
    <a:masterClrMapping/>
  </p:clrMapOvr>
  <mc:AlternateContent xmlns:mc="http://schemas.openxmlformats.org/markup-compatibility/2006" xmlns:p14="http://schemas.microsoft.com/office/powerpoint/2010/main">
    <mc:Choice Requires="p14">
      <p:transition spd="slow" p14:dur="1250"/>
    </mc:Choice>
    <mc:Fallback xmlns="" xmlns:mv="urn:schemas-microsoft-com:mac:vml">
      <mp:transition xmlns:mp="http://schemas.microsoft.com/office/mac/powerpoint/2008/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6200" y="679040"/>
            <a:ext cx="7187045" cy="400110"/>
          </a:xfrm>
          <a:prstGeom prst="rect">
            <a:avLst/>
          </a:prstGeom>
          <a:noFill/>
        </p:spPr>
        <p:txBody>
          <a:bodyPr wrap="square" rtlCol="0">
            <a:spAutoFit/>
          </a:bodyPr>
          <a:lstStyle/>
          <a:p>
            <a:pPr algn="ctr"/>
            <a:r>
              <a:rPr lang="en-US" sz="2000" b="1" dirty="0">
                <a:latin typeface="Calibri" panose="020F0502020204030204" pitchFamily="34" charset="0"/>
                <a:ea typeface="Calibri" panose="020F0502020204030204" pitchFamily="34" charset="0"/>
                <a:cs typeface="Calibri" panose="020F0502020204030204" pitchFamily="34" charset="0"/>
              </a:rPr>
              <a:t>How do we assess performance in agriculture?</a:t>
            </a:r>
            <a:endParaRPr lang="en-US" sz="1900" b="1"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A40DF0C9-3C87-EC4B-ACE1-89F9DA54AB75}"/>
              </a:ext>
            </a:extLst>
          </p:cNvPr>
          <p:cNvPicPr/>
          <p:nvPr/>
        </p:nvPicPr>
        <p:blipFill>
          <a:blip r:embed="rId3"/>
          <a:stretch>
            <a:fillRect/>
          </a:stretch>
        </p:blipFill>
        <p:spPr>
          <a:xfrm>
            <a:off x="0" y="1242060"/>
            <a:ext cx="2423162" cy="1831920"/>
          </a:xfrm>
          <a:prstGeom prst="rect">
            <a:avLst/>
          </a:prstGeom>
        </p:spPr>
      </p:pic>
      <p:pic>
        <p:nvPicPr>
          <p:cNvPr id="7" name="Picture 6">
            <a:extLst>
              <a:ext uri="{FF2B5EF4-FFF2-40B4-BE49-F238E27FC236}">
                <a16:creationId xmlns:a16="http://schemas.microsoft.com/office/drawing/2014/main" id="{4F39A8A1-95F7-BF4F-9889-2A3D2595F86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23162" y="1241517"/>
            <a:ext cx="2448752" cy="1832463"/>
          </a:xfrm>
          <a:prstGeom prst="rect">
            <a:avLst/>
          </a:prstGeom>
        </p:spPr>
      </p:pic>
      <p:pic>
        <p:nvPicPr>
          <p:cNvPr id="12" name="Picture 11">
            <a:extLst>
              <a:ext uri="{FF2B5EF4-FFF2-40B4-BE49-F238E27FC236}">
                <a16:creationId xmlns:a16="http://schemas.microsoft.com/office/drawing/2014/main" id="{3DB65D68-F071-5143-B8FE-9DA27E15073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871914" y="1241516"/>
            <a:ext cx="2443287" cy="1832464"/>
          </a:xfrm>
          <a:prstGeom prst="rect">
            <a:avLst/>
          </a:prstGeom>
        </p:spPr>
      </p:pic>
      <p:sp>
        <p:nvSpPr>
          <p:cNvPr id="13" name="Content Placeholder 10">
            <a:extLst>
              <a:ext uri="{FF2B5EF4-FFF2-40B4-BE49-F238E27FC236}">
                <a16:creationId xmlns:a16="http://schemas.microsoft.com/office/drawing/2014/main" id="{F55D12F5-9AD5-854F-8F2A-960E69A00659}"/>
              </a:ext>
            </a:extLst>
          </p:cNvPr>
          <p:cNvSpPr>
            <a:spLocks noGrp="1"/>
          </p:cNvSpPr>
          <p:nvPr/>
        </p:nvSpPr>
        <p:spPr bwMode="auto">
          <a:xfrm>
            <a:off x="899160" y="3236346"/>
            <a:ext cx="5516880" cy="7037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Adobe Fangsong Std R" pitchFamily="18" charset="-128"/>
                <a:ea typeface="Adobe Fangsong Std R" pitchFamily="18" charset="-128"/>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dobe Fangsong Std R" pitchFamily="18" charset="-128"/>
                <a:ea typeface="Adobe Fangsong Std R" pitchFamily="18" charset="-128"/>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dobe Fangsong Std R" pitchFamily="18" charset="-128"/>
                <a:ea typeface="Adobe Fangsong Std R" pitchFamily="18" charset="-128"/>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Adobe Fangsong Std R" pitchFamily="18" charset="-128"/>
                <a:ea typeface="Adobe Fangsong Std R" pitchFamily="18" charset="-128"/>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Adobe Fangsong Std R" pitchFamily="18" charset="-128"/>
                <a:ea typeface="Adobe Fangsong Std R" pitchFamily="18"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dirty="0">
                <a:latin typeface="+mn-lt"/>
                <a:ea typeface="Adobe Fangsong Std R"/>
              </a:rPr>
              <a:t>Yield/ha?        $/farm?       Kcal/person?</a:t>
            </a:r>
          </a:p>
          <a:p>
            <a:pPr marL="0" indent="0" algn="ctr">
              <a:buNone/>
            </a:pPr>
            <a:r>
              <a:rPr lang="en-US" sz="1600" dirty="0">
                <a:latin typeface="+mn-lt"/>
                <a:ea typeface="Adobe Fangsong Std R"/>
              </a:rPr>
              <a:t>Nitrogen leaching/ha?        Number of healthy people?</a:t>
            </a:r>
          </a:p>
        </p:txBody>
      </p:sp>
    </p:spTree>
    <p:extLst>
      <p:ext uri="{BB962C8B-B14F-4D97-AF65-F5344CB8AC3E}">
        <p14:creationId xmlns:p14="http://schemas.microsoft.com/office/powerpoint/2010/main" val="3028638084"/>
      </p:ext>
    </p:extLst>
  </p:cSld>
  <p:clrMapOvr>
    <a:masterClrMapping/>
  </p:clrMapOvr>
  <mc:AlternateContent xmlns:mc="http://schemas.openxmlformats.org/markup-compatibility/2006" xmlns:p14="http://schemas.microsoft.com/office/powerpoint/2010/main">
    <mc:Choice Requires="p14">
      <p:transition spd="slow" p14:dur="1250"/>
    </mc:Choice>
    <mc:Fallback xmlns="" xmlns:mv="urn:schemas-microsoft-com:mac:vml">
      <mp:transition xmlns:mp="http://schemas.microsoft.com/office/mac/powerpoint/2008/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DDE8F9-DFC9-0546-B58F-E8DD611CD560}"/>
              </a:ext>
            </a:extLst>
          </p:cNvPr>
          <p:cNvSpPr>
            <a:spLocks noGrp="1"/>
          </p:cNvSpPr>
          <p:nvPr>
            <p:ph type="title"/>
          </p:nvPr>
        </p:nvSpPr>
        <p:spPr>
          <a:xfrm>
            <a:off x="2827020" y="0"/>
            <a:ext cx="5699760" cy="532161"/>
          </a:xfrm>
        </p:spPr>
        <p:txBody>
          <a:bodyPr>
            <a:normAutofit/>
          </a:bodyPr>
          <a:lstStyle/>
          <a:p>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What is the objective of TAPE ?</a:t>
            </a:r>
            <a:endParaRPr lang="en-US" sz="2000" dirty="0">
              <a:solidFill>
                <a:schemeClr val="bg1"/>
              </a:solidFill>
            </a:endParaRPr>
          </a:p>
        </p:txBody>
      </p:sp>
      <p:sp>
        <p:nvSpPr>
          <p:cNvPr id="4" name="Content Placeholder 3">
            <a:extLst>
              <a:ext uri="{FF2B5EF4-FFF2-40B4-BE49-F238E27FC236}">
                <a16:creationId xmlns:a16="http://schemas.microsoft.com/office/drawing/2014/main" id="{CFE89CD3-C7F8-524B-8028-BF4AEB2EC2FD}"/>
              </a:ext>
            </a:extLst>
          </p:cNvPr>
          <p:cNvSpPr>
            <a:spLocks noGrp="1"/>
          </p:cNvSpPr>
          <p:nvPr>
            <p:ph idx="1"/>
          </p:nvPr>
        </p:nvSpPr>
        <p:spPr>
          <a:xfrm>
            <a:off x="514644" y="756897"/>
            <a:ext cx="6309360" cy="2339494"/>
          </a:xfrm>
        </p:spPr>
        <p:txBody>
          <a:bodyPr>
            <a:normAutofit/>
          </a:bodyPr>
          <a:lstStyle/>
          <a:p>
            <a:pPr marL="0" indent="0">
              <a:lnSpc>
                <a:spcPct val="120000"/>
              </a:lnSpc>
              <a:spcBef>
                <a:spcPts val="1200"/>
              </a:spcBef>
              <a:buNone/>
            </a:pPr>
            <a:r>
              <a:rPr lang="en-US" sz="1600" b="1" dirty="0"/>
              <a:t>To produce global  and harmonized evidence</a:t>
            </a:r>
            <a:r>
              <a:rPr lang="en-US" sz="1600" dirty="0"/>
              <a:t> on the multi-dimensional performance of agroecological systems.</a:t>
            </a:r>
          </a:p>
          <a:p>
            <a:pPr marL="0" indent="0">
              <a:buNone/>
            </a:pPr>
            <a:endParaRPr lang="en-US" sz="1400" dirty="0"/>
          </a:p>
        </p:txBody>
      </p:sp>
      <p:sp>
        <p:nvSpPr>
          <p:cNvPr id="5" name="Content Placeholder 2">
            <a:extLst>
              <a:ext uri="{FF2B5EF4-FFF2-40B4-BE49-F238E27FC236}">
                <a16:creationId xmlns:a16="http://schemas.microsoft.com/office/drawing/2014/main" id="{E9C4B113-30E5-DE4E-96B9-7CD85041F892}"/>
              </a:ext>
            </a:extLst>
          </p:cNvPr>
          <p:cNvSpPr txBox="1">
            <a:spLocks/>
          </p:cNvSpPr>
          <p:nvPr/>
        </p:nvSpPr>
        <p:spPr>
          <a:xfrm>
            <a:off x="789530" y="1641229"/>
            <a:ext cx="5728501" cy="2052209"/>
          </a:xfrm>
          <a:prstGeom prst="rect">
            <a:avLst/>
          </a:prstGeom>
        </p:spPr>
        <p:txBody>
          <a:bodyPr vert="horz" lIns="91440" tIns="45720" rIns="91440" bIns="45720" rtlCol="0">
            <a:normAutofit fontScale="77500" lnSpcReduction="20000"/>
          </a:bodyPr>
          <a:lstStyle>
            <a:lvl1pPr marL="137160" indent="-137160" algn="l" defTabSz="548640"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0" indent="-137160" algn="l" defTabSz="548640"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0" indent="-137160" algn="l" defTabSz="54864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4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6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a:lstStyle>
          <a:p>
            <a:pPr>
              <a:lnSpc>
                <a:spcPct val="120000"/>
              </a:lnSpc>
              <a:spcBef>
                <a:spcPts val="1200"/>
              </a:spcBef>
            </a:pPr>
            <a:r>
              <a:rPr lang="it-IT" b="1" dirty="0" err="1"/>
              <a:t>Build</a:t>
            </a:r>
            <a:r>
              <a:rPr lang="it-IT" b="1" dirty="0"/>
              <a:t> </a:t>
            </a:r>
            <a:r>
              <a:rPr lang="it-IT" b="1" dirty="0" err="1"/>
              <a:t>knowledge</a:t>
            </a:r>
            <a:r>
              <a:rPr lang="it-IT" b="1" dirty="0"/>
              <a:t> and </a:t>
            </a:r>
            <a:r>
              <a:rPr lang="it-IT" b="1" dirty="0" err="1"/>
              <a:t>empower</a:t>
            </a:r>
            <a:r>
              <a:rPr lang="it-IT" b="1" dirty="0"/>
              <a:t> </a:t>
            </a:r>
            <a:r>
              <a:rPr lang="it-IT" b="1" dirty="0" err="1"/>
              <a:t>producers</a:t>
            </a:r>
            <a:r>
              <a:rPr lang="it-IT" b="1" dirty="0"/>
              <a:t> </a:t>
            </a:r>
            <a:r>
              <a:rPr lang="it-IT" dirty="0" err="1"/>
              <a:t>through</a:t>
            </a:r>
            <a:r>
              <a:rPr lang="it-IT" dirty="0"/>
              <a:t> the </a:t>
            </a:r>
            <a:r>
              <a:rPr lang="it-IT" dirty="0" err="1"/>
              <a:t>collective</a:t>
            </a:r>
            <a:r>
              <a:rPr lang="it-IT" dirty="0"/>
              <a:t> </a:t>
            </a:r>
            <a:r>
              <a:rPr lang="it-IT" dirty="0" err="1"/>
              <a:t>process</a:t>
            </a:r>
            <a:r>
              <a:rPr lang="it-IT" dirty="0"/>
              <a:t> of </a:t>
            </a:r>
            <a:r>
              <a:rPr lang="it-IT" dirty="0" err="1"/>
              <a:t>producing</a:t>
            </a:r>
            <a:r>
              <a:rPr lang="it-IT" dirty="0"/>
              <a:t> data and </a:t>
            </a:r>
            <a:r>
              <a:rPr lang="it-IT" dirty="0" err="1"/>
              <a:t>evidence</a:t>
            </a:r>
            <a:r>
              <a:rPr lang="it-IT" dirty="0"/>
              <a:t> on </a:t>
            </a:r>
            <a:r>
              <a:rPr lang="it-IT" dirty="0" err="1"/>
              <a:t>their</a:t>
            </a:r>
            <a:r>
              <a:rPr lang="it-IT" dirty="0"/>
              <a:t> </a:t>
            </a:r>
            <a:r>
              <a:rPr lang="it-IT" dirty="0" err="1"/>
              <a:t>own</a:t>
            </a:r>
            <a:r>
              <a:rPr lang="it-IT" dirty="0"/>
              <a:t> </a:t>
            </a:r>
            <a:r>
              <a:rPr lang="it-IT" dirty="0" err="1"/>
              <a:t>practices</a:t>
            </a:r>
            <a:r>
              <a:rPr lang="it-IT" dirty="0"/>
              <a:t>; </a:t>
            </a:r>
          </a:p>
          <a:p>
            <a:pPr>
              <a:lnSpc>
                <a:spcPct val="120000"/>
              </a:lnSpc>
              <a:spcBef>
                <a:spcPts val="1200"/>
              </a:spcBef>
            </a:pPr>
            <a:r>
              <a:rPr lang="it-IT" b="1" dirty="0" err="1"/>
              <a:t>Support</a:t>
            </a:r>
            <a:r>
              <a:rPr lang="it-IT" b="1" dirty="0"/>
              <a:t> </a:t>
            </a:r>
            <a:r>
              <a:rPr lang="it-IT" b="1" dirty="0" err="1"/>
              <a:t>agroecological</a:t>
            </a:r>
            <a:r>
              <a:rPr lang="it-IT" b="1" dirty="0"/>
              <a:t> </a:t>
            </a:r>
            <a:r>
              <a:rPr lang="it-IT" b="1" dirty="0" err="1"/>
              <a:t>transitions</a:t>
            </a:r>
            <a:r>
              <a:rPr lang="it-IT" b="1" dirty="0"/>
              <a:t> </a:t>
            </a:r>
            <a:r>
              <a:rPr lang="it-IT" dirty="0" err="1"/>
              <a:t>at</a:t>
            </a:r>
            <a:r>
              <a:rPr lang="it-IT" dirty="0"/>
              <a:t> </a:t>
            </a:r>
            <a:r>
              <a:rPr lang="it-IT" dirty="0" err="1"/>
              <a:t>different</a:t>
            </a:r>
            <a:r>
              <a:rPr lang="it-IT" dirty="0"/>
              <a:t> </a:t>
            </a:r>
            <a:r>
              <a:rPr lang="it-IT" dirty="0" err="1"/>
              <a:t>scales</a:t>
            </a:r>
            <a:r>
              <a:rPr lang="it-IT" dirty="0"/>
              <a:t> and in </a:t>
            </a:r>
            <a:r>
              <a:rPr lang="it-IT" dirty="0" err="1"/>
              <a:t>different</a:t>
            </a:r>
            <a:r>
              <a:rPr lang="it-IT" dirty="0"/>
              <a:t> </a:t>
            </a:r>
            <a:r>
              <a:rPr lang="it-IT" dirty="0" err="1"/>
              <a:t>locations</a:t>
            </a:r>
            <a:r>
              <a:rPr lang="it-IT" dirty="0"/>
              <a:t> by </a:t>
            </a:r>
            <a:r>
              <a:rPr lang="it-IT" dirty="0" err="1"/>
              <a:t>proposing</a:t>
            </a:r>
            <a:r>
              <a:rPr lang="it-IT" dirty="0"/>
              <a:t> a </a:t>
            </a:r>
            <a:r>
              <a:rPr lang="it-IT" dirty="0" err="1"/>
              <a:t>diagnostic</a:t>
            </a:r>
            <a:r>
              <a:rPr lang="it-IT" dirty="0"/>
              <a:t> of performances over time and by </a:t>
            </a:r>
            <a:r>
              <a:rPr lang="it-IT" dirty="0" err="1"/>
              <a:t>identifying</a:t>
            </a:r>
            <a:r>
              <a:rPr lang="it-IT" dirty="0"/>
              <a:t> </a:t>
            </a:r>
            <a:r>
              <a:rPr lang="it-IT" dirty="0" err="1"/>
              <a:t>areas</a:t>
            </a:r>
            <a:r>
              <a:rPr lang="it-IT" dirty="0"/>
              <a:t> of </a:t>
            </a:r>
            <a:r>
              <a:rPr lang="it-IT" dirty="0" err="1"/>
              <a:t>strengths</a:t>
            </a:r>
            <a:r>
              <a:rPr lang="it-IT" dirty="0"/>
              <a:t>/</a:t>
            </a:r>
            <a:r>
              <a:rPr lang="it-IT" dirty="0" err="1"/>
              <a:t>weaknesses</a:t>
            </a:r>
            <a:r>
              <a:rPr lang="it-IT" dirty="0"/>
              <a:t> and </a:t>
            </a:r>
            <a:r>
              <a:rPr lang="it-IT" dirty="0" err="1"/>
              <a:t>enabling</a:t>
            </a:r>
            <a:r>
              <a:rPr lang="it-IT" dirty="0"/>
              <a:t>/</a:t>
            </a:r>
            <a:r>
              <a:rPr lang="it-IT" dirty="0" err="1"/>
              <a:t>disabling</a:t>
            </a:r>
            <a:r>
              <a:rPr lang="it-IT" dirty="0"/>
              <a:t> </a:t>
            </a:r>
            <a:r>
              <a:rPr lang="it-IT" dirty="0" err="1"/>
              <a:t>environment</a:t>
            </a:r>
            <a:r>
              <a:rPr lang="it-IT" dirty="0"/>
              <a:t>; </a:t>
            </a:r>
          </a:p>
          <a:p>
            <a:pPr>
              <a:lnSpc>
                <a:spcPct val="120000"/>
              </a:lnSpc>
              <a:spcBef>
                <a:spcPts val="1200"/>
              </a:spcBef>
            </a:pPr>
            <a:r>
              <a:rPr lang="it-IT" b="1" dirty="0" err="1"/>
              <a:t>Inform</a:t>
            </a:r>
            <a:r>
              <a:rPr lang="it-IT" b="1" dirty="0"/>
              <a:t> policy </a:t>
            </a:r>
            <a:r>
              <a:rPr lang="it-IT" b="1" dirty="0" err="1"/>
              <a:t>makers</a:t>
            </a:r>
            <a:r>
              <a:rPr lang="it-IT" b="1" dirty="0"/>
              <a:t> and </a:t>
            </a:r>
            <a:r>
              <a:rPr lang="it-IT" b="1" dirty="0" err="1"/>
              <a:t>development</a:t>
            </a:r>
            <a:r>
              <a:rPr lang="it-IT" b="1" dirty="0"/>
              <a:t> </a:t>
            </a:r>
            <a:r>
              <a:rPr lang="it-IT" b="1" dirty="0" err="1"/>
              <a:t>institutions</a:t>
            </a:r>
            <a:r>
              <a:rPr lang="it-IT" b="1" dirty="0"/>
              <a:t> </a:t>
            </a:r>
            <a:r>
              <a:rPr lang="it-IT" dirty="0"/>
              <a:t>by </a:t>
            </a:r>
            <a:r>
              <a:rPr lang="it-IT" dirty="0" err="1"/>
              <a:t>creating</a:t>
            </a:r>
            <a:r>
              <a:rPr lang="it-IT" dirty="0"/>
              <a:t> </a:t>
            </a:r>
            <a:r>
              <a:rPr lang="it-IT" dirty="0" err="1"/>
              <a:t>references</a:t>
            </a:r>
            <a:r>
              <a:rPr lang="it-IT" dirty="0"/>
              <a:t> on the multi- </a:t>
            </a:r>
            <a:r>
              <a:rPr lang="it-IT" dirty="0" err="1"/>
              <a:t>dimensional</a:t>
            </a:r>
            <a:r>
              <a:rPr lang="it-IT" dirty="0"/>
              <a:t> performance of </a:t>
            </a:r>
            <a:r>
              <a:rPr lang="it-IT" dirty="0" err="1"/>
              <a:t>agroecology</a:t>
            </a:r>
            <a:r>
              <a:rPr lang="it-IT" dirty="0"/>
              <a:t> and </a:t>
            </a:r>
            <a:r>
              <a:rPr lang="it-IT" dirty="0" err="1"/>
              <a:t>its</a:t>
            </a:r>
            <a:r>
              <a:rPr lang="it-IT" dirty="0"/>
              <a:t> </a:t>
            </a:r>
            <a:r>
              <a:rPr lang="it-IT" dirty="0" err="1"/>
              <a:t>potential</a:t>
            </a:r>
            <a:r>
              <a:rPr lang="it-IT" dirty="0"/>
              <a:t> to </a:t>
            </a:r>
            <a:r>
              <a:rPr lang="it-IT" dirty="0" err="1"/>
              <a:t>contribute</a:t>
            </a:r>
            <a:r>
              <a:rPr lang="it-IT" dirty="0"/>
              <a:t> to the </a:t>
            </a:r>
            <a:r>
              <a:rPr lang="it-IT" dirty="0" err="1"/>
              <a:t>SDGs</a:t>
            </a:r>
            <a:r>
              <a:rPr lang="it-IT" dirty="0"/>
              <a:t>. </a:t>
            </a:r>
          </a:p>
        </p:txBody>
      </p:sp>
    </p:spTree>
    <p:extLst>
      <p:ext uri="{BB962C8B-B14F-4D97-AF65-F5344CB8AC3E}">
        <p14:creationId xmlns:p14="http://schemas.microsoft.com/office/powerpoint/2010/main" val="510482471"/>
      </p:ext>
    </p:extLst>
  </p:cSld>
  <p:clrMapOvr>
    <a:masterClrMapping/>
  </p:clrMapOvr>
  <mc:AlternateContent xmlns:mc="http://schemas.openxmlformats.org/markup-compatibility/2006" xmlns:p14="http://schemas.microsoft.com/office/powerpoint/2010/main">
    <mc:Choice Requires="p14">
      <p:transition spd="slow" p14:dur="1250"/>
    </mc:Choice>
    <mc:Fallback xmlns="" xmlns:mv="urn:schemas-microsoft-com:mac:vml">
      <mp:transition xmlns:mp="http://schemas.microsoft.com/office/mac/powerpoint/2008/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4">
            <a:extLst>
              <a:ext uri="{FF2B5EF4-FFF2-40B4-BE49-F238E27FC236}">
                <a16:creationId xmlns:a16="http://schemas.microsoft.com/office/drawing/2014/main" id="{5E6FF3D7-32E4-9C41-9CFA-766CD894C55D}"/>
              </a:ext>
            </a:extLst>
          </p:cNvPr>
          <p:cNvSpPr txBox="1"/>
          <p:nvPr/>
        </p:nvSpPr>
        <p:spPr>
          <a:xfrm>
            <a:off x="3613465" y="545335"/>
            <a:ext cx="3605871" cy="88729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lvl="0" indent="0" defTabSz="1066800">
              <a:lnSpc>
                <a:spcPct val="90000"/>
              </a:lnSpc>
              <a:spcBef>
                <a:spcPct val="0"/>
              </a:spcBef>
              <a:spcAft>
                <a:spcPts val="0"/>
              </a:spcAft>
              <a:buNone/>
            </a:pPr>
            <a:r>
              <a:rPr lang="en-US" sz="1100" b="1" dirty="0">
                <a:solidFill>
                  <a:schemeClr val="accent1">
                    <a:lumMod val="50000"/>
                  </a:schemeClr>
                </a:solidFill>
              </a:rPr>
              <a:t>Primary and s</a:t>
            </a:r>
            <a:r>
              <a:rPr lang="en-US" sz="1100" b="1" kern="1200" dirty="0">
                <a:solidFill>
                  <a:schemeClr val="accent1">
                    <a:lumMod val="50000"/>
                  </a:schemeClr>
                </a:solidFill>
              </a:rPr>
              <a:t>econdary information:</a:t>
            </a:r>
          </a:p>
          <a:p>
            <a:pPr marL="0" lvl="0" indent="0" algn="l" defTabSz="1066800">
              <a:lnSpc>
                <a:spcPct val="90000"/>
              </a:lnSpc>
              <a:spcBef>
                <a:spcPct val="0"/>
              </a:spcBef>
              <a:spcAft>
                <a:spcPts val="0"/>
              </a:spcAft>
              <a:buNone/>
            </a:pPr>
            <a:r>
              <a:rPr lang="en-US" sz="1050" kern="1200" dirty="0">
                <a:solidFill>
                  <a:schemeClr val="accent1">
                    <a:lumMod val="50000"/>
                  </a:schemeClr>
                </a:solidFill>
              </a:rPr>
              <a:t>- Production systems, type of household, agroecological zones </a:t>
            </a:r>
          </a:p>
          <a:p>
            <a:pPr marL="0" lvl="0" indent="0" algn="l" defTabSz="1066800">
              <a:lnSpc>
                <a:spcPct val="90000"/>
              </a:lnSpc>
              <a:spcBef>
                <a:spcPct val="0"/>
              </a:spcBef>
              <a:spcAft>
                <a:spcPts val="0"/>
              </a:spcAft>
              <a:buNone/>
            </a:pPr>
            <a:r>
              <a:rPr lang="en-US" sz="1050" kern="1200" dirty="0">
                <a:solidFill>
                  <a:schemeClr val="accent1">
                    <a:lumMod val="50000"/>
                  </a:schemeClr>
                </a:solidFill>
              </a:rPr>
              <a:t>- Existing policies (incl. climate change)</a:t>
            </a:r>
          </a:p>
          <a:p>
            <a:pPr marL="0" lvl="0" indent="0" algn="l" defTabSz="1066800">
              <a:lnSpc>
                <a:spcPct val="90000"/>
              </a:lnSpc>
              <a:spcBef>
                <a:spcPct val="0"/>
              </a:spcBef>
              <a:spcAft>
                <a:spcPts val="0"/>
              </a:spcAft>
              <a:buNone/>
            </a:pPr>
            <a:r>
              <a:rPr lang="en-US" sz="1050" kern="1200" dirty="0">
                <a:solidFill>
                  <a:schemeClr val="accent1">
                    <a:lumMod val="50000"/>
                  </a:schemeClr>
                </a:solidFill>
              </a:rPr>
              <a:t>- Enabling environment</a:t>
            </a:r>
          </a:p>
        </p:txBody>
      </p:sp>
      <p:sp>
        <p:nvSpPr>
          <p:cNvPr id="12" name="Rectangle 11">
            <a:extLst>
              <a:ext uri="{FF2B5EF4-FFF2-40B4-BE49-F238E27FC236}">
                <a16:creationId xmlns:a16="http://schemas.microsoft.com/office/drawing/2014/main" id="{097CCAA5-781D-7446-B1EE-7377862D2F25}"/>
              </a:ext>
            </a:extLst>
          </p:cNvPr>
          <p:cNvSpPr/>
          <p:nvPr/>
        </p:nvSpPr>
        <p:spPr>
          <a:xfrm>
            <a:off x="743058" y="701362"/>
            <a:ext cx="2774311" cy="535531"/>
          </a:xfrm>
          <a:prstGeom prst="rect">
            <a:avLst/>
          </a:prstGeom>
          <a:solidFill>
            <a:schemeClr val="accent1"/>
          </a:solidFill>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lvl="0" algn="ctr" defTabSz="1066800">
              <a:lnSpc>
                <a:spcPct val="90000"/>
              </a:lnSpc>
              <a:spcAft>
                <a:spcPct val="35000"/>
              </a:spcAft>
            </a:pPr>
            <a:r>
              <a:rPr lang="en-US" sz="1600" dirty="0">
                <a:solidFill>
                  <a:schemeClr val="bg1"/>
                </a:solidFill>
                <a:latin typeface="+mj-lt"/>
              </a:rPr>
              <a:t>DESCRIPTION OF SYSTEMS AND CONTEXT</a:t>
            </a:r>
          </a:p>
        </p:txBody>
      </p:sp>
      <p:sp>
        <p:nvSpPr>
          <p:cNvPr id="13" name="Rectangle 12">
            <a:extLst>
              <a:ext uri="{FF2B5EF4-FFF2-40B4-BE49-F238E27FC236}">
                <a16:creationId xmlns:a16="http://schemas.microsoft.com/office/drawing/2014/main" id="{1DD0EF91-827C-B54C-9EF3-FE2712FEABE2}"/>
              </a:ext>
            </a:extLst>
          </p:cNvPr>
          <p:cNvSpPr/>
          <p:nvPr/>
        </p:nvSpPr>
        <p:spPr>
          <a:xfrm>
            <a:off x="-27133" y="812842"/>
            <a:ext cx="1087349" cy="307777"/>
          </a:xfrm>
          <a:prstGeom prst="rect">
            <a:avLst/>
          </a:prstGeom>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400" b="1" dirty="0">
                <a:latin typeface="+mj-lt"/>
              </a:rPr>
              <a:t>STEP 0 </a:t>
            </a:r>
            <a:endParaRPr lang="en-US" sz="1400" dirty="0">
              <a:latin typeface="+mj-lt"/>
            </a:endParaRPr>
          </a:p>
        </p:txBody>
      </p:sp>
      <p:sp>
        <p:nvSpPr>
          <p:cNvPr id="15" name="Rounded Rectangle 4">
            <a:extLst>
              <a:ext uri="{FF2B5EF4-FFF2-40B4-BE49-F238E27FC236}">
                <a16:creationId xmlns:a16="http://schemas.microsoft.com/office/drawing/2014/main" id="{96CDDA04-03AC-644B-AAB4-0B44FA78327A}"/>
              </a:ext>
            </a:extLst>
          </p:cNvPr>
          <p:cNvSpPr txBox="1"/>
          <p:nvPr/>
        </p:nvSpPr>
        <p:spPr>
          <a:xfrm>
            <a:off x="3613465" y="1308403"/>
            <a:ext cx="3721353" cy="79534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lvl="0" indent="0" defTabSz="1066800">
              <a:lnSpc>
                <a:spcPct val="90000"/>
              </a:lnSpc>
              <a:spcBef>
                <a:spcPct val="0"/>
              </a:spcBef>
              <a:spcAft>
                <a:spcPts val="0"/>
              </a:spcAft>
              <a:buNone/>
            </a:pPr>
            <a:r>
              <a:rPr lang="en-US" sz="1100" b="1" dirty="0">
                <a:solidFill>
                  <a:schemeClr val="accent1">
                    <a:lumMod val="50000"/>
                  </a:schemeClr>
                </a:solidFill>
              </a:rPr>
              <a:t>On f</a:t>
            </a:r>
            <a:r>
              <a:rPr lang="en-US" sz="1100" b="1" kern="1200" dirty="0">
                <a:solidFill>
                  <a:schemeClr val="accent1">
                    <a:lumMod val="50000"/>
                  </a:schemeClr>
                </a:solidFill>
              </a:rPr>
              <a:t>arm/household survey:</a:t>
            </a:r>
          </a:p>
          <a:p>
            <a:pPr defTabSz="1066800">
              <a:lnSpc>
                <a:spcPct val="90000"/>
              </a:lnSpc>
              <a:spcAft>
                <a:spcPts val="0"/>
              </a:spcAft>
            </a:pPr>
            <a:r>
              <a:rPr lang="en" sz="1050" dirty="0">
                <a:solidFill>
                  <a:schemeClr val="accent1">
                    <a:lumMod val="50000"/>
                  </a:schemeClr>
                </a:solidFill>
              </a:rPr>
              <a:t>- Describe current status</a:t>
            </a:r>
          </a:p>
          <a:p>
            <a:pPr defTabSz="1066800">
              <a:lnSpc>
                <a:spcPct val="90000"/>
              </a:lnSpc>
              <a:spcAft>
                <a:spcPts val="0"/>
              </a:spcAft>
            </a:pPr>
            <a:r>
              <a:rPr lang="en" sz="1050" dirty="0">
                <a:solidFill>
                  <a:schemeClr val="accent1">
                    <a:lumMod val="50000"/>
                  </a:schemeClr>
                </a:solidFill>
              </a:rPr>
              <a:t>- Based on 10 elements of agroecology with descriptive scales</a:t>
            </a:r>
          </a:p>
          <a:p>
            <a:pPr lvl="0" defTabSz="1066800">
              <a:lnSpc>
                <a:spcPct val="90000"/>
              </a:lnSpc>
              <a:spcAft>
                <a:spcPts val="0"/>
              </a:spcAft>
            </a:pPr>
            <a:r>
              <a:rPr lang="en" sz="1050" dirty="0">
                <a:solidFill>
                  <a:schemeClr val="accent1">
                    <a:lumMod val="50000"/>
                  </a:schemeClr>
                </a:solidFill>
              </a:rPr>
              <a:t>- Can be self assessment by producer</a:t>
            </a:r>
          </a:p>
        </p:txBody>
      </p:sp>
      <p:sp>
        <p:nvSpPr>
          <p:cNvPr id="16" name="Rectangle 15">
            <a:extLst>
              <a:ext uri="{FF2B5EF4-FFF2-40B4-BE49-F238E27FC236}">
                <a16:creationId xmlns:a16="http://schemas.microsoft.com/office/drawing/2014/main" id="{9A4459AD-542D-2344-A77C-618181711485}"/>
              </a:ext>
            </a:extLst>
          </p:cNvPr>
          <p:cNvSpPr/>
          <p:nvPr/>
        </p:nvSpPr>
        <p:spPr>
          <a:xfrm>
            <a:off x="743058" y="1347443"/>
            <a:ext cx="2774311" cy="757130"/>
          </a:xfrm>
          <a:prstGeom prst="rect">
            <a:avLst/>
          </a:prstGeom>
          <a:solidFill>
            <a:schemeClr val="accent1"/>
          </a:solidFill>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lvl="0" algn="ctr" defTabSz="1066800">
              <a:lnSpc>
                <a:spcPct val="90000"/>
              </a:lnSpc>
              <a:spcAft>
                <a:spcPct val="35000"/>
              </a:spcAft>
            </a:pPr>
            <a:r>
              <a:rPr lang="en-US" sz="1600" dirty="0">
                <a:solidFill>
                  <a:schemeClr val="bg1"/>
                </a:solidFill>
                <a:latin typeface="+mj-lt"/>
              </a:rPr>
              <a:t>CHARACTERISATION OF AGROECOLOGICAL TRANSITIONS (CAET)</a:t>
            </a:r>
          </a:p>
        </p:txBody>
      </p:sp>
      <p:sp>
        <p:nvSpPr>
          <p:cNvPr id="17" name="Rectangle 16">
            <a:extLst>
              <a:ext uri="{FF2B5EF4-FFF2-40B4-BE49-F238E27FC236}">
                <a16:creationId xmlns:a16="http://schemas.microsoft.com/office/drawing/2014/main" id="{192BEED4-9323-3140-997C-AEFDFA9DB7EB}"/>
              </a:ext>
            </a:extLst>
          </p:cNvPr>
          <p:cNvSpPr/>
          <p:nvPr/>
        </p:nvSpPr>
        <p:spPr>
          <a:xfrm>
            <a:off x="-9441" y="1609895"/>
            <a:ext cx="1087349" cy="307777"/>
          </a:xfrm>
          <a:prstGeom prst="rect">
            <a:avLst/>
          </a:prstGeom>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400" b="1" dirty="0">
                <a:latin typeface="+mj-lt"/>
              </a:rPr>
              <a:t>STEP 1 </a:t>
            </a:r>
            <a:endParaRPr lang="en-US" sz="1400" dirty="0">
              <a:latin typeface="+mj-lt"/>
            </a:endParaRPr>
          </a:p>
        </p:txBody>
      </p:sp>
      <p:sp>
        <p:nvSpPr>
          <p:cNvPr id="18" name="Rounded Rectangle 4">
            <a:extLst>
              <a:ext uri="{FF2B5EF4-FFF2-40B4-BE49-F238E27FC236}">
                <a16:creationId xmlns:a16="http://schemas.microsoft.com/office/drawing/2014/main" id="{4174DFAE-C273-924E-86BD-59BEB9838015}"/>
              </a:ext>
            </a:extLst>
          </p:cNvPr>
          <p:cNvSpPr txBox="1"/>
          <p:nvPr/>
        </p:nvSpPr>
        <p:spPr>
          <a:xfrm>
            <a:off x="3613465" y="2004895"/>
            <a:ext cx="3477185" cy="87015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lvl="0" indent="0" algn="ctr" defTabSz="1066800">
              <a:lnSpc>
                <a:spcPct val="90000"/>
              </a:lnSpc>
              <a:spcBef>
                <a:spcPct val="0"/>
              </a:spcBef>
              <a:spcAft>
                <a:spcPct val="35000"/>
              </a:spcAft>
              <a:buNone/>
            </a:pPr>
            <a:endParaRPr lang="en-US" sz="1200" b="0" kern="1200" baseline="0" dirty="0">
              <a:solidFill>
                <a:schemeClr val="accent1">
                  <a:lumMod val="50000"/>
                </a:schemeClr>
              </a:solidFill>
            </a:endParaRPr>
          </a:p>
          <a:p>
            <a:pPr marL="0" lvl="0" indent="0" algn="l" defTabSz="1066800">
              <a:lnSpc>
                <a:spcPct val="90000"/>
              </a:lnSpc>
              <a:spcBef>
                <a:spcPct val="0"/>
              </a:spcBef>
              <a:spcAft>
                <a:spcPct val="35000"/>
              </a:spcAft>
              <a:buNone/>
            </a:pPr>
            <a:r>
              <a:rPr lang="en-US" sz="1100" b="1" kern="1200" dirty="0">
                <a:solidFill>
                  <a:schemeClr val="accent1">
                    <a:lumMod val="50000"/>
                  </a:schemeClr>
                </a:solidFill>
              </a:rPr>
              <a:t>Statistical and/or participatory clustering </a:t>
            </a:r>
            <a:r>
              <a:rPr lang="en-US" sz="1050" kern="1200" dirty="0">
                <a:solidFill>
                  <a:schemeClr val="accent1">
                    <a:lumMod val="50000"/>
                  </a:schemeClr>
                </a:solidFill>
              </a:rPr>
              <a:t>to reduce sample size if large number of observations in CAET</a:t>
            </a:r>
            <a:endParaRPr lang="en" sz="1050" dirty="0">
              <a:solidFill>
                <a:schemeClr val="accent1">
                  <a:lumMod val="50000"/>
                </a:schemeClr>
              </a:solidFill>
            </a:endParaRPr>
          </a:p>
          <a:p>
            <a:pPr marL="0" lvl="0" indent="0" algn="l" defTabSz="1066800">
              <a:lnSpc>
                <a:spcPct val="90000"/>
              </a:lnSpc>
              <a:spcBef>
                <a:spcPct val="0"/>
              </a:spcBef>
              <a:spcAft>
                <a:spcPct val="35000"/>
              </a:spcAft>
              <a:buNone/>
            </a:pPr>
            <a:endParaRPr lang="en-US" sz="1100" b="1" kern="1200" baseline="0" dirty="0">
              <a:solidFill>
                <a:schemeClr val="accent1">
                  <a:lumMod val="50000"/>
                </a:schemeClr>
              </a:solidFill>
            </a:endParaRPr>
          </a:p>
        </p:txBody>
      </p:sp>
      <p:sp>
        <p:nvSpPr>
          <p:cNvPr id="19" name="Rectangle 18">
            <a:extLst>
              <a:ext uri="{FF2B5EF4-FFF2-40B4-BE49-F238E27FC236}">
                <a16:creationId xmlns:a16="http://schemas.microsoft.com/office/drawing/2014/main" id="{55B5F017-1282-E84D-ABDC-3316239F8236}"/>
              </a:ext>
            </a:extLst>
          </p:cNvPr>
          <p:cNvSpPr/>
          <p:nvPr/>
        </p:nvSpPr>
        <p:spPr>
          <a:xfrm>
            <a:off x="1314405" y="2258915"/>
            <a:ext cx="1631617" cy="535531"/>
          </a:xfrm>
          <a:prstGeom prst="rect">
            <a:avLst/>
          </a:prstGeom>
          <a:solidFill>
            <a:schemeClr val="accent1"/>
          </a:solidFill>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lvl="0" algn="ctr" defTabSz="1066800">
              <a:lnSpc>
                <a:spcPct val="90000"/>
              </a:lnSpc>
              <a:spcAft>
                <a:spcPct val="35000"/>
              </a:spcAft>
            </a:pPr>
            <a:r>
              <a:rPr lang="en-US" sz="1600" dirty="0">
                <a:solidFill>
                  <a:schemeClr val="bg1"/>
                </a:solidFill>
                <a:latin typeface="+mj-lt"/>
              </a:rPr>
              <a:t>TRANSITION     TYPOLOGY</a:t>
            </a:r>
          </a:p>
        </p:txBody>
      </p:sp>
      <p:sp>
        <p:nvSpPr>
          <p:cNvPr id="20" name="Rectangle 19">
            <a:extLst>
              <a:ext uri="{FF2B5EF4-FFF2-40B4-BE49-F238E27FC236}">
                <a16:creationId xmlns:a16="http://schemas.microsoft.com/office/drawing/2014/main" id="{7AA4C0BD-B630-784F-A88F-E49E4EE9CE83}"/>
              </a:ext>
            </a:extLst>
          </p:cNvPr>
          <p:cNvSpPr/>
          <p:nvPr/>
        </p:nvSpPr>
        <p:spPr>
          <a:xfrm>
            <a:off x="426094" y="2279211"/>
            <a:ext cx="1451231" cy="307777"/>
          </a:xfrm>
          <a:prstGeom prst="rect">
            <a:avLst/>
          </a:prstGeom>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400" b="1" dirty="0">
                <a:latin typeface="+mj-lt"/>
              </a:rPr>
              <a:t>STEP 1bis </a:t>
            </a:r>
            <a:endParaRPr lang="en-US" sz="1400" dirty="0">
              <a:latin typeface="+mj-lt"/>
            </a:endParaRPr>
          </a:p>
        </p:txBody>
      </p:sp>
      <p:sp>
        <p:nvSpPr>
          <p:cNvPr id="21" name="Rounded Rectangle 4">
            <a:extLst>
              <a:ext uri="{FF2B5EF4-FFF2-40B4-BE49-F238E27FC236}">
                <a16:creationId xmlns:a16="http://schemas.microsoft.com/office/drawing/2014/main" id="{8FC94561-07C0-0749-9D0C-0BC761496E34}"/>
              </a:ext>
            </a:extLst>
          </p:cNvPr>
          <p:cNvSpPr txBox="1"/>
          <p:nvPr/>
        </p:nvSpPr>
        <p:spPr>
          <a:xfrm>
            <a:off x="3613465" y="2572480"/>
            <a:ext cx="3691326" cy="91966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lvl="0" indent="0" algn="l" defTabSz="1066800">
              <a:lnSpc>
                <a:spcPct val="90000"/>
              </a:lnSpc>
              <a:spcBef>
                <a:spcPct val="0"/>
              </a:spcBef>
              <a:spcAft>
                <a:spcPts val="0"/>
              </a:spcAft>
              <a:buNone/>
            </a:pPr>
            <a:r>
              <a:rPr lang="en-US" sz="1100" b="1" kern="1200" dirty="0">
                <a:solidFill>
                  <a:schemeClr val="accent1">
                    <a:lumMod val="50000"/>
                  </a:schemeClr>
                </a:solidFill>
              </a:rPr>
              <a:t>On farm/household survey:</a:t>
            </a:r>
          </a:p>
          <a:p>
            <a:pPr defTabSz="1066800">
              <a:lnSpc>
                <a:spcPct val="90000"/>
              </a:lnSpc>
              <a:spcAft>
                <a:spcPts val="0"/>
              </a:spcAft>
            </a:pPr>
            <a:r>
              <a:rPr lang="en" sz="1050" dirty="0">
                <a:solidFill>
                  <a:schemeClr val="accent1">
                    <a:lumMod val="50000"/>
                  </a:schemeClr>
                </a:solidFill>
              </a:rPr>
              <a:t>- Measure progress and quantify impact</a:t>
            </a:r>
          </a:p>
          <a:p>
            <a:pPr defTabSz="1066800">
              <a:lnSpc>
                <a:spcPct val="90000"/>
              </a:lnSpc>
              <a:spcAft>
                <a:spcPts val="0"/>
              </a:spcAft>
            </a:pPr>
            <a:r>
              <a:rPr lang="en" sz="1050" dirty="0">
                <a:solidFill>
                  <a:schemeClr val="accent1">
                    <a:lumMod val="50000"/>
                  </a:schemeClr>
                </a:solidFill>
              </a:rPr>
              <a:t>- Addressing 5 key dimensions for policy makers and SDGs</a:t>
            </a:r>
          </a:p>
          <a:p>
            <a:pPr defTabSz="1066800">
              <a:lnSpc>
                <a:spcPct val="90000"/>
              </a:lnSpc>
              <a:spcAft>
                <a:spcPts val="0"/>
              </a:spcAft>
            </a:pPr>
            <a:r>
              <a:rPr lang="en" sz="1050" dirty="0">
                <a:solidFill>
                  <a:schemeClr val="accent1">
                    <a:lumMod val="50000"/>
                  </a:schemeClr>
                </a:solidFill>
              </a:rPr>
              <a:t>- Time/cost constraints: keep it simple! </a:t>
            </a:r>
          </a:p>
        </p:txBody>
      </p:sp>
      <p:sp>
        <p:nvSpPr>
          <p:cNvPr id="22" name="Rectangle 21">
            <a:extLst>
              <a:ext uri="{FF2B5EF4-FFF2-40B4-BE49-F238E27FC236}">
                <a16:creationId xmlns:a16="http://schemas.microsoft.com/office/drawing/2014/main" id="{0336358B-B9DE-7C42-8A12-8670D696A4BB}"/>
              </a:ext>
            </a:extLst>
          </p:cNvPr>
          <p:cNvSpPr/>
          <p:nvPr/>
        </p:nvSpPr>
        <p:spPr>
          <a:xfrm>
            <a:off x="738617" y="2948789"/>
            <a:ext cx="2783193" cy="313932"/>
          </a:xfrm>
          <a:prstGeom prst="rect">
            <a:avLst/>
          </a:prstGeom>
          <a:solidFill>
            <a:schemeClr val="accent1"/>
          </a:solidFill>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lvl="0" algn="ctr" defTabSz="1066800">
              <a:lnSpc>
                <a:spcPct val="90000"/>
              </a:lnSpc>
              <a:spcAft>
                <a:spcPct val="35000"/>
              </a:spcAft>
            </a:pPr>
            <a:r>
              <a:rPr lang="en-US" sz="1600" dirty="0">
                <a:solidFill>
                  <a:schemeClr val="bg1"/>
                </a:solidFill>
                <a:latin typeface="+mj-lt"/>
              </a:rPr>
              <a:t>CRITERIA OF PERFORMANCE</a:t>
            </a:r>
          </a:p>
        </p:txBody>
      </p:sp>
      <p:sp>
        <p:nvSpPr>
          <p:cNvPr id="23" name="Rectangle 22">
            <a:extLst>
              <a:ext uri="{FF2B5EF4-FFF2-40B4-BE49-F238E27FC236}">
                <a16:creationId xmlns:a16="http://schemas.microsoft.com/office/drawing/2014/main" id="{6A9510DA-5F13-DB41-AA33-A4CF12E22E71}"/>
              </a:ext>
            </a:extLst>
          </p:cNvPr>
          <p:cNvSpPr/>
          <p:nvPr/>
        </p:nvSpPr>
        <p:spPr>
          <a:xfrm>
            <a:off x="-27133" y="2945814"/>
            <a:ext cx="1087349" cy="307777"/>
          </a:xfrm>
          <a:prstGeom prst="rect">
            <a:avLst/>
          </a:prstGeom>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400" b="1" dirty="0">
                <a:latin typeface="+mj-lt"/>
              </a:rPr>
              <a:t>STEP 2 </a:t>
            </a:r>
            <a:endParaRPr lang="en-US" sz="1400" dirty="0">
              <a:latin typeface="+mj-lt"/>
            </a:endParaRPr>
          </a:p>
        </p:txBody>
      </p:sp>
      <p:sp>
        <p:nvSpPr>
          <p:cNvPr id="24" name="Rounded Rectangle 4">
            <a:extLst>
              <a:ext uri="{FF2B5EF4-FFF2-40B4-BE49-F238E27FC236}">
                <a16:creationId xmlns:a16="http://schemas.microsoft.com/office/drawing/2014/main" id="{A20138A7-09DC-0E4D-84AF-E9297AC1650D}"/>
              </a:ext>
            </a:extLst>
          </p:cNvPr>
          <p:cNvSpPr txBox="1"/>
          <p:nvPr/>
        </p:nvSpPr>
        <p:spPr>
          <a:xfrm>
            <a:off x="3613465" y="3104254"/>
            <a:ext cx="3856594" cy="104302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lvl="0" indent="0" algn="ctr" defTabSz="1066800">
              <a:lnSpc>
                <a:spcPct val="90000"/>
              </a:lnSpc>
              <a:spcBef>
                <a:spcPct val="0"/>
              </a:spcBef>
              <a:spcAft>
                <a:spcPts val="0"/>
              </a:spcAft>
              <a:buNone/>
            </a:pPr>
            <a:endParaRPr lang="en-US" sz="1200" b="0" kern="1200" baseline="0" dirty="0">
              <a:solidFill>
                <a:schemeClr val="accent1">
                  <a:lumMod val="50000"/>
                </a:schemeClr>
              </a:solidFill>
            </a:endParaRPr>
          </a:p>
          <a:p>
            <a:pPr marL="0" lvl="0" indent="0" algn="l" defTabSz="1066800">
              <a:lnSpc>
                <a:spcPct val="90000"/>
              </a:lnSpc>
              <a:spcBef>
                <a:spcPct val="0"/>
              </a:spcBef>
              <a:spcAft>
                <a:spcPts val="0"/>
              </a:spcAft>
              <a:buNone/>
            </a:pPr>
            <a:r>
              <a:rPr lang="en-US" sz="1100" b="1" kern="1200" dirty="0">
                <a:solidFill>
                  <a:schemeClr val="accent1">
                    <a:lumMod val="50000"/>
                  </a:schemeClr>
                </a:solidFill>
              </a:rPr>
              <a:t>At territory/community scale:</a:t>
            </a:r>
          </a:p>
          <a:p>
            <a:pPr defTabSz="1066800">
              <a:lnSpc>
                <a:spcPct val="90000"/>
              </a:lnSpc>
              <a:spcAft>
                <a:spcPts val="0"/>
              </a:spcAft>
            </a:pPr>
            <a:r>
              <a:rPr lang="en" sz="1100" dirty="0">
                <a:solidFill>
                  <a:schemeClr val="accent1">
                    <a:lumMod val="50000"/>
                  </a:schemeClr>
                </a:solidFill>
              </a:rPr>
              <a:t>- </a:t>
            </a:r>
            <a:r>
              <a:rPr lang="en" sz="1050" dirty="0">
                <a:solidFill>
                  <a:schemeClr val="accent1">
                    <a:lumMod val="50000"/>
                  </a:schemeClr>
                </a:solidFill>
              </a:rPr>
              <a:t>Review CAET results, explain with context, enabling </a:t>
            </a:r>
            <a:r>
              <a:rPr lang="it-IT" sz="1050" dirty="0">
                <a:solidFill>
                  <a:schemeClr val="accent1">
                    <a:lumMod val="50000"/>
                  </a:schemeClr>
                </a:solidFill>
              </a:rPr>
              <a:t>environment</a:t>
            </a:r>
            <a:endParaRPr lang="en" sz="1050" dirty="0">
              <a:solidFill>
                <a:schemeClr val="accent1">
                  <a:lumMod val="50000"/>
                </a:schemeClr>
              </a:solidFill>
            </a:endParaRPr>
          </a:p>
          <a:p>
            <a:pPr defTabSz="1066800">
              <a:lnSpc>
                <a:spcPct val="90000"/>
              </a:lnSpc>
              <a:spcAft>
                <a:spcPts val="0"/>
              </a:spcAft>
            </a:pPr>
            <a:r>
              <a:rPr lang="en" sz="1050" dirty="0">
                <a:solidFill>
                  <a:schemeClr val="accent1">
                    <a:lumMod val="50000"/>
                  </a:schemeClr>
                </a:solidFill>
              </a:rPr>
              <a:t>- Review Performance results and explain with CAET</a:t>
            </a:r>
          </a:p>
          <a:p>
            <a:pPr defTabSz="1066800">
              <a:lnSpc>
                <a:spcPct val="90000"/>
              </a:lnSpc>
              <a:spcAft>
                <a:spcPts val="0"/>
              </a:spcAft>
            </a:pPr>
            <a:r>
              <a:rPr lang="en" sz="1050" dirty="0">
                <a:solidFill>
                  <a:schemeClr val="accent1">
                    <a:lumMod val="50000"/>
                  </a:schemeClr>
                </a:solidFill>
              </a:rPr>
              <a:t>- Analyze contribution to SDGs</a:t>
            </a:r>
          </a:p>
        </p:txBody>
      </p:sp>
      <p:sp>
        <p:nvSpPr>
          <p:cNvPr id="25" name="Rectangle 24">
            <a:extLst>
              <a:ext uri="{FF2B5EF4-FFF2-40B4-BE49-F238E27FC236}">
                <a16:creationId xmlns:a16="http://schemas.microsoft.com/office/drawing/2014/main" id="{675E2371-10C8-6046-B8FC-11CB84BCB129}"/>
              </a:ext>
            </a:extLst>
          </p:cNvPr>
          <p:cNvSpPr/>
          <p:nvPr/>
        </p:nvSpPr>
        <p:spPr>
          <a:xfrm>
            <a:off x="733008" y="3426171"/>
            <a:ext cx="2794411" cy="535531"/>
          </a:xfrm>
          <a:prstGeom prst="rect">
            <a:avLst/>
          </a:prstGeom>
          <a:solidFill>
            <a:schemeClr val="accent1"/>
          </a:solidFill>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lvl="0" algn="ctr" defTabSz="1066800">
              <a:lnSpc>
                <a:spcPct val="90000"/>
              </a:lnSpc>
              <a:spcAft>
                <a:spcPct val="35000"/>
              </a:spcAft>
            </a:pPr>
            <a:r>
              <a:rPr lang="en-US" sz="1600" dirty="0">
                <a:solidFill>
                  <a:schemeClr val="bg1"/>
                </a:solidFill>
                <a:latin typeface="+mj-lt"/>
              </a:rPr>
              <a:t>ANALYSIS AND PARTICIPATORY INTERPRETATION</a:t>
            </a:r>
          </a:p>
        </p:txBody>
      </p:sp>
      <p:sp>
        <p:nvSpPr>
          <p:cNvPr id="26" name="Rectangle 25">
            <a:extLst>
              <a:ext uri="{FF2B5EF4-FFF2-40B4-BE49-F238E27FC236}">
                <a16:creationId xmlns:a16="http://schemas.microsoft.com/office/drawing/2014/main" id="{6E58DCFD-3C4A-5446-8B63-91422B7928BE}"/>
              </a:ext>
            </a:extLst>
          </p:cNvPr>
          <p:cNvSpPr/>
          <p:nvPr/>
        </p:nvSpPr>
        <p:spPr>
          <a:xfrm>
            <a:off x="-27133" y="3540047"/>
            <a:ext cx="1087349" cy="307777"/>
          </a:xfrm>
          <a:prstGeom prst="rect">
            <a:avLst/>
          </a:prstGeom>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400" b="1" dirty="0">
                <a:latin typeface="+mj-lt"/>
              </a:rPr>
              <a:t>STEP 3 </a:t>
            </a:r>
            <a:endParaRPr lang="en-US" sz="1400" dirty="0">
              <a:latin typeface="+mj-lt"/>
            </a:endParaRPr>
          </a:p>
        </p:txBody>
      </p:sp>
      <p:sp>
        <p:nvSpPr>
          <p:cNvPr id="27" name="Down Arrow 26">
            <a:extLst>
              <a:ext uri="{FF2B5EF4-FFF2-40B4-BE49-F238E27FC236}">
                <a16:creationId xmlns:a16="http://schemas.microsoft.com/office/drawing/2014/main" id="{94C45C9F-EEAF-1F46-B087-6C2BF73EDFD3}"/>
              </a:ext>
            </a:extLst>
          </p:cNvPr>
          <p:cNvSpPr/>
          <p:nvPr/>
        </p:nvSpPr>
        <p:spPr>
          <a:xfrm flipH="1">
            <a:off x="284117" y="1077847"/>
            <a:ext cx="96339" cy="5845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sz="1600"/>
          </a:p>
        </p:txBody>
      </p:sp>
      <p:sp>
        <p:nvSpPr>
          <p:cNvPr id="28" name="Down Arrow 27">
            <a:extLst>
              <a:ext uri="{FF2B5EF4-FFF2-40B4-BE49-F238E27FC236}">
                <a16:creationId xmlns:a16="http://schemas.microsoft.com/office/drawing/2014/main" id="{86714E05-11DF-B241-9CB8-05E1BC3EE10C}"/>
              </a:ext>
            </a:extLst>
          </p:cNvPr>
          <p:cNvSpPr/>
          <p:nvPr/>
        </p:nvSpPr>
        <p:spPr>
          <a:xfrm rot="18970666" flipH="1">
            <a:off x="570532" y="1919136"/>
            <a:ext cx="112024" cy="4081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sz="1600"/>
          </a:p>
        </p:txBody>
      </p:sp>
      <p:sp>
        <p:nvSpPr>
          <p:cNvPr id="29" name="Down Arrow 28">
            <a:extLst>
              <a:ext uri="{FF2B5EF4-FFF2-40B4-BE49-F238E27FC236}">
                <a16:creationId xmlns:a16="http://schemas.microsoft.com/office/drawing/2014/main" id="{A3490ED6-C6FE-1041-A949-62E0C3118970}"/>
              </a:ext>
            </a:extLst>
          </p:cNvPr>
          <p:cNvSpPr/>
          <p:nvPr/>
        </p:nvSpPr>
        <p:spPr>
          <a:xfrm rot="-8400000" flipV="1">
            <a:off x="568255" y="2494501"/>
            <a:ext cx="112024" cy="40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sz="1600"/>
          </a:p>
        </p:txBody>
      </p:sp>
      <p:sp>
        <p:nvSpPr>
          <p:cNvPr id="30" name="Down Arrow 29">
            <a:extLst>
              <a:ext uri="{FF2B5EF4-FFF2-40B4-BE49-F238E27FC236}">
                <a16:creationId xmlns:a16="http://schemas.microsoft.com/office/drawing/2014/main" id="{46E02C37-8FB1-9541-B183-69E376AE9007}"/>
              </a:ext>
            </a:extLst>
          </p:cNvPr>
          <p:cNvSpPr/>
          <p:nvPr/>
        </p:nvSpPr>
        <p:spPr>
          <a:xfrm flipH="1">
            <a:off x="284119" y="3241249"/>
            <a:ext cx="112023" cy="3254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sz="1600"/>
          </a:p>
        </p:txBody>
      </p:sp>
      <p:sp>
        <p:nvSpPr>
          <p:cNvPr id="31" name="Down Arrow 30">
            <a:extLst>
              <a:ext uri="{FF2B5EF4-FFF2-40B4-BE49-F238E27FC236}">
                <a16:creationId xmlns:a16="http://schemas.microsoft.com/office/drawing/2014/main" id="{89742AF1-E305-8B47-8824-12C4DC2ED82F}"/>
              </a:ext>
            </a:extLst>
          </p:cNvPr>
          <p:cNvSpPr/>
          <p:nvPr/>
        </p:nvSpPr>
        <p:spPr>
          <a:xfrm flipH="1">
            <a:off x="284118" y="1922163"/>
            <a:ext cx="112022" cy="10326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sz="1600"/>
          </a:p>
        </p:txBody>
      </p:sp>
      <p:sp>
        <p:nvSpPr>
          <p:cNvPr id="32" name="TextBox 31">
            <a:extLst>
              <a:ext uri="{FF2B5EF4-FFF2-40B4-BE49-F238E27FC236}">
                <a16:creationId xmlns:a16="http://schemas.microsoft.com/office/drawing/2014/main" id="{6BEF8037-E588-0E42-BF25-9A0D0116685F}"/>
              </a:ext>
            </a:extLst>
          </p:cNvPr>
          <p:cNvSpPr txBox="1"/>
          <p:nvPr/>
        </p:nvSpPr>
        <p:spPr>
          <a:xfrm>
            <a:off x="2661065" y="88701"/>
            <a:ext cx="4429586" cy="400110"/>
          </a:xfrm>
          <a:prstGeom prst="rect">
            <a:avLst/>
          </a:prstGeom>
          <a:noFill/>
        </p:spPr>
        <p:txBody>
          <a:bodyPr wrap="square" rtlCol="0">
            <a:spAutoFit/>
          </a:bodyPr>
          <a:lstStyle/>
          <a:p>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TAPE, step by step</a:t>
            </a:r>
          </a:p>
        </p:txBody>
      </p:sp>
    </p:spTree>
    <p:extLst>
      <p:ext uri="{BB962C8B-B14F-4D97-AF65-F5344CB8AC3E}">
        <p14:creationId xmlns:p14="http://schemas.microsoft.com/office/powerpoint/2010/main" val="2755114956"/>
      </p:ext>
    </p:extLst>
  </p:cSld>
  <p:clrMapOvr>
    <a:masterClrMapping/>
  </p:clrMapOvr>
  <mc:AlternateContent xmlns:mc="http://schemas.openxmlformats.org/markup-compatibility/2006" xmlns:p14="http://schemas.microsoft.com/office/powerpoint/2010/main">
    <mc:Choice Requires="p14">
      <p:transition spd="slow" p14:dur="1250"/>
    </mc:Choice>
    <mc:Fallback xmlns="" xmlns:mv="urn:schemas-microsoft-com:mac:vml">
      <mp:transition xmlns:mp="http://schemas.microsoft.com/office/mac/powerpoint/2008/mai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0199C-1686-E246-90B9-01EA360C8FB3}"/>
              </a:ext>
            </a:extLst>
          </p:cNvPr>
          <p:cNvSpPr>
            <a:spLocks noGrp="1"/>
          </p:cNvSpPr>
          <p:nvPr>
            <p:ph type="title"/>
          </p:nvPr>
        </p:nvSpPr>
        <p:spPr/>
        <p:txBody>
          <a:bodyPr/>
          <a:lstStyle/>
          <a:p>
            <a:endParaRPr lang="en-FR" dirty="0"/>
          </a:p>
        </p:txBody>
      </p:sp>
      <p:sp>
        <p:nvSpPr>
          <p:cNvPr id="3" name="Content Placeholder 2">
            <a:extLst>
              <a:ext uri="{FF2B5EF4-FFF2-40B4-BE49-F238E27FC236}">
                <a16:creationId xmlns:a16="http://schemas.microsoft.com/office/drawing/2014/main" id="{6B0E6146-E7E9-9641-ABE4-B40B212CB31F}"/>
              </a:ext>
            </a:extLst>
          </p:cNvPr>
          <p:cNvSpPr>
            <a:spLocks noGrp="1"/>
          </p:cNvSpPr>
          <p:nvPr>
            <p:ph idx="1"/>
          </p:nvPr>
        </p:nvSpPr>
        <p:spPr/>
        <p:txBody>
          <a:bodyPr>
            <a:normAutofit/>
          </a:bodyPr>
          <a:lstStyle/>
          <a:p>
            <a:pPr marL="0" indent="0" algn="ctr">
              <a:buNone/>
            </a:pPr>
            <a:r>
              <a:rPr lang="en-FR" sz="3200" dirty="0"/>
              <a:t>TAPE survey in Russian is available </a:t>
            </a:r>
            <a:r>
              <a:rPr lang="en-FR" sz="3200" dirty="0">
                <a:hlinkClick r:id="rId2"/>
              </a:rPr>
              <a:t>here</a:t>
            </a:r>
            <a:endParaRPr lang="en-FR" sz="3200" dirty="0"/>
          </a:p>
        </p:txBody>
      </p:sp>
    </p:spTree>
    <p:extLst>
      <p:ext uri="{BB962C8B-B14F-4D97-AF65-F5344CB8AC3E}">
        <p14:creationId xmlns:p14="http://schemas.microsoft.com/office/powerpoint/2010/main" val="2901773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3062" y="677436"/>
            <a:ext cx="6994809" cy="692497"/>
          </a:xfrm>
          <a:prstGeom prst="rect">
            <a:avLst/>
          </a:prstGeom>
          <a:noFill/>
        </p:spPr>
        <p:txBody>
          <a:bodyPr wrap="square" rtlCol="0">
            <a:sp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Based on the 10 Elements of Agroecology:</a:t>
            </a:r>
            <a:br>
              <a:rPr lang="en-US" sz="2000" b="1" dirty="0">
                <a:latin typeface="Calibri" panose="020F0502020204030204" pitchFamily="34" charset="0"/>
                <a:ea typeface="Calibri" panose="020F0502020204030204" pitchFamily="34" charset="0"/>
                <a:cs typeface="Calibri" panose="020F0502020204030204" pitchFamily="34" charset="0"/>
              </a:rPr>
            </a:br>
            <a:r>
              <a:rPr lang="en-US" sz="1900" b="1" dirty="0">
                <a:latin typeface="Calibri" panose="020F0502020204030204" pitchFamily="34" charset="0"/>
                <a:ea typeface="Calibri" panose="020F0502020204030204" pitchFamily="34" charset="0"/>
                <a:cs typeface="Calibri" panose="020F0502020204030204" pitchFamily="34" charset="0"/>
              </a:rPr>
              <a:t>Guiding Transition To Sustainable Food and Agricultural Systems</a:t>
            </a:r>
          </a:p>
        </p:txBody>
      </p:sp>
      <p:pic>
        <p:nvPicPr>
          <p:cNvPr id="2" name="Picture 1">
            <a:extLst>
              <a:ext uri="{FF2B5EF4-FFF2-40B4-BE49-F238E27FC236}">
                <a16:creationId xmlns:a16="http://schemas.microsoft.com/office/drawing/2014/main" id="{663A0539-9A78-B944-B072-4256A09D5DC0}"/>
              </a:ext>
            </a:extLst>
          </p:cNvPr>
          <p:cNvPicPr>
            <a:picLocks noChangeAspect="1"/>
          </p:cNvPicPr>
          <p:nvPr/>
        </p:nvPicPr>
        <p:blipFill>
          <a:blip r:embed="rId3"/>
          <a:stretch>
            <a:fillRect/>
          </a:stretch>
        </p:blipFill>
        <p:spPr>
          <a:xfrm>
            <a:off x="1311569" y="1371537"/>
            <a:ext cx="4584700" cy="2527300"/>
          </a:xfrm>
          <a:prstGeom prst="rect">
            <a:avLst/>
          </a:prstGeom>
        </p:spPr>
      </p:pic>
      <p:sp>
        <p:nvSpPr>
          <p:cNvPr id="3" name="Rectangle 2">
            <a:extLst>
              <a:ext uri="{FF2B5EF4-FFF2-40B4-BE49-F238E27FC236}">
                <a16:creationId xmlns:a16="http://schemas.microsoft.com/office/drawing/2014/main" id="{5D1F0826-DD6A-4E45-BBB6-61148189F557}"/>
              </a:ext>
            </a:extLst>
          </p:cNvPr>
          <p:cNvSpPr/>
          <p:nvPr/>
        </p:nvSpPr>
        <p:spPr>
          <a:xfrm>
            <a:off x="2043561" y="117348"/>
            <a:ext cx="5204310" cy="369332"/>
          </a:xfrm>
          <a:prstGeom prst="rect">
            <a:avLst/>
          </a:prstGeom>
        </p:spPr>
        <p:txBody>
          <a:bodyPr wrap="none">
            <a:spAutoFit/>
          </a:bodyPr>
          <a:lstStyle/>
          <a:p>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STEP 1: CAET </a:t>
            </a:r>
            <a:r>
              <a:rPr lang="en-US" sz="1200" dirty="0">
                <a:solidFill>
                  <a:schemeClr val="bg1"/>
                </a:solidFill>
              </a:rPr>
              <a:t>(CHARACTERISATION OF AGROECOLOGICAL TRANSITIONS) </a:t>
            </a:r>
            <a:endParaRPr lang="en-FR" sz="1200" dirty="0"/>
          </a:p>
        </p:txBody>
      </p:sp>
      <p:sp>
        <p:nvSpPr>
          <p:cNvPr id="4" name="TextBox 3">
            <a:extLst>
              <a:ext uri="{FF2B5EF4-FFF2-40B4-BE49-F238E27FC236}">
                <a16:creationId xmlns:a16="http://schemas.microsoft.com/office/drawing/2014/main" id="{3E7EF3C5-A2CE-8845-898A-2D8E9F24B04B}"/>
              </a:ext>
            </a:extLst>
          </p:cNvPr>
          <p:cNvSpPr txBox="1"/>
          <p:nvPr/>
        </p:nvSpPr>
        <p:spPr>
          <a:xfrm>
            <a:off x="5417648" y="1369933"/>
            <a:ext cx="1368163" cy="1107996"/>
          </a:xfrm>
          <a:prstGeom prst="rect">
            <a:avLst/>
          </a:prstGeom>
          <a:noFill/>
        </p:spPr>
        <p:txBody>
          <a:bodyPr wrap="square" rtlCol="0">
            <a:spAutoFit/>
          </a:bodyPr>
          <a:lstStyle/>
          <a:p>
            <a:r>
              <a:rPr lang="en-FR" sz="1100" dirty="0"/>
              <a:t>See documents in Russian </a:t>
            </a:r>
            <a:r>
              <a:rPr lang="en-GB" sz="1100" dirty="0">
                <a:hlinkClick r:id="rId4"/>
              </a:rPr>
              <a:t>http://www.fao.org/agroecology/overview/10-elements/ru/</a:t>
            </a:r>
            <a:endParaRPr lang="en-GB" sz="1100" dirty="0"/>
          </a:p>
          <a:p>
            <a:endParaRPr lang="en-FR" sz="1100" dirty="0"/>
          </a:p>
        </p:txBody>
      </p:sp>
    </p:spTree>
    <p:extLst>
      <p:ext uri="{BB962C8B-B14F-4D97-AF65-F5344CB8AC3E}">
        <p14:creationId xmlns:p14="http://schemas.microsoft.com/office/powerpoint/2010/main" val="744891284"/>
      </p:ext>
    </p:extLst>
  </p:cSld>
  <p:clrMapOvr>
    <a:masterClrMapping/>
  </p:clrMapOvr>
  <mc:AlternateContent xmlns:mc="http://schemas.openxmlformats.org/markup-compatibility/2006" xmlns:p14="http://schemas.microsoft.com/office/powerpoint/2010/main">
    <mc:Choice Requires="p14">
      <p:transition spd="slow" p14:dur="1250"/>
    </mc:Choice>
    <mc:Fallback xmlns="" xmlns:mv="urn:schemas-microsoft-com:mac:vml">
      <mp:transition xmlns:mp="http://schemas.microsoft.com/office/mac/powerpoint/2008/main" spd="slow"/>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13809</TotalTime>
  <Words>2540</Words>
  <Application>Microsoft Macintosh PowerPoint</Application>
  <PresentationFormat>Custom</PresentationFormat>
  <Paragraphs>290</Paragraphs>
  <Slides>17</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Times New Roman</vt:lpstr>
      <vt:lpstr>Wingdings</vt:lpstr>
      <vt:lpstr>Office Theme</vt:lpstr>
      <vt:lpstr>1_Office Theme</vt:lpstr>
      <vt:lpstr>PowerPoint Presentation</vt:lpstr>
      <vt:lpstr>Agroecology: what are we talking about?</vt:lpstr>
      <vt:lpstr>Latest definitions</vt:lpstr>
      <vt:lpstr>PowerPoint Presentation</vt:lpstr>
      <vt:lpstr>PowerPoint Presentation</vt:lpstr>
      <vt:lpstr>What is the objective of TAPE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 exhaustive list of advance criteria</vt:lpstr>
      <vt:lpstr>PowerPoint Presentation</vt:lpstr>
      <vt:lpstr>On-line tool for data collection</vt:lpstr>
    </vt:vector>
  </TitlesOfParts>
  <Company>FAO of the 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Gutierrez, Diana (OCCD)</dc:creator>
  <cp:lastModifiedBy>Caroline</cp:lastModifiedBy>
  <cp:revision>75</cp:revision>
  <dcterms:created xsi:type="dcterms:W3CDTF">2020-07-03T17:09:39Z</dcterms:created>
  <dcterms:modified xsi:type="dcterms:W3CDTF">2021-07-01T08:33:58Z</dcterms:modified>
</cp:coreProperties>
</file>