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45" r:id="rId2"/>
    <p:sldId id="529" r:id="rId3"/>
    <p:sldId id="546" r:id="rId4"/>
    <p:sldId id="535" r:id="rId5"/>
    <p:sldId id="536" r:id="rId6"/>
    <p:sldId id="548" r:id="rId7"/>
    <p:sldId id="538" r:id="rId8"/>
    <p:sldId id="523" r:id="rId9"/>
    <p:sldId id="462" r:id="rId10"/>
    <p:sldId id="513" r:id="rId11"/>
    <p:sldId id="541" r:id="rId12"/>
    <p:sldId id="403" r:id="rId13"/>
    <p:sldId id="494" r:id="rId14"/>
    <p:sldId id="531" r:id="rId15"/>
    <p:sldId id="488" r:id="rId16"/>
    <p:sldId id="429" r:id="rId17"/>
    <p:sldId id="475" r:id="rId18"/>
    <p:sldId id="504" r:id="rId19"/>
    <p:sldId id="524" r:id="rId20"/>
    <p:sldId id="525" r:id="rId21"/>
    <p:sldId id="549" r:id="rId22"/>
    <p:sldId id="467" r:id="rId23"/>
    <p:sldId id="509" r:id="rId24"/>
    <p:sldId id="442" r:id="rId25"/>
    <p:sldId id="521" r:id="rId26"/>
    <p:sldId id="560" r:id="rId27"/>
    <p:sldId id="562" r:id="rId28"/>
    <p:sldId id="493" r:id="rId2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ce Aate Andrew" initials="FAA" lastIdx="2" clrIdx="0">
    <p:extLst>
      <p:ext uri="{19B8F6BF-5375-455C-9EA6-DF929625EA0E}">
        <p15:presenceInfo xmlns:p15="http://schemas.microsoft.com/office/powerpoint/2012/main" userId="274270cbc0a7e3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E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33708" autoAdjust="0"/>
  </p:normalViewPr>
  <p:slideViewPr>
    <p:cSldViewPr>
      <p:cViewPr varScale="1">
        <p:scale>
          <a:sx n="29" d="100"/>
          <a:sy n="29" d="100"/>
        </p:scale>
        <p:origin x="289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9EEEFF-E6E4-4227-B488-313C85EF6494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6E1A4E-7708-4F08-9FE0-E261B1F698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87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81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dirty="0"/>
              <a:t>Members of the Pre-mio football club, Koboko (Feb. 2017)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53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00000"/>
                </a:solidFill>
                <a:latin typeface="Candara" panose="020E0502030303020204" pitchFamily="34" charset="0"/>
                <a:ea typeface="GungsuhChe" panose="02030609000101010101" pitchFamily="49" charset="-127"/>
                <a:cs typeface="Times New Roman" panose="02020603050405020304" pitchFamily="18" charset="0"/>
              </a:rPr>
              <a:t>The training for church leaders, youth &amp; women leaders and elders took place on 12 – 16 June 2017 in the Bidi-bidi, South Sudanese Refugees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00000"/>
                </a:solidFill>
                <a:latin typeface="Candara" panose="020E0502030303020204" pitchFamily="34" charset="0"/>
                <a:ea typeface="GungsuhChe" panose="02030609000101010101" pitchFamily="49" charset="-127"/>
                <a:cs typeface="Times New Roman" panose="02020603050405020304" pitchFamily="18" charset="0"/>
              </a:rPr>
              <a:t> in Yumbe District, Northern Uganda.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0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65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03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73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79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26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52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81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3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6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1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9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6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8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1A4E-7708-4F08-9FE0-E261B1F698E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2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94017-A271-40D7-8C0A-EA88789D8195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BEEA-95AE-4437-B792-3533914DBE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179C3-772F-4595-ABAB-3913CF058085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DD7E1-FE70-4E99-8891-02FAF238A7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FB1B0-D17E-4322-9E27-0D73F49C9A8E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750C-2A2A-4022-A481-89E246E7DF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44B71-9B3B-4DAD-975F-61592D6EA3DA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6B241-E2C6-4284-9C68-C697B2B581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F72-5109-4836-BD71-171580DB235B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396E8-44FE-46E3-B09F-1EA79A59AD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096EE-CDF3-48BD-9275-AE8751226243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69D28-13BC-4CAB-98A6-01683B5998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CC6E5-A7FB-41DA-AC2D-22668E22BB55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C3413-3ED5-4D2C-88B6-B4A3D8A63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6E52-9A79-488C-BF3F-73F2B788C737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262F3-92D8-434B-8A3D-18F792D6C5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B2240-F777-4E3D-97FF-53F5812E0BC4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388A1-8D63-416B-8DB2-7A3BCB4E73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88EB1-3A97-4913-97BA-96103595AB46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584E-72E0-4C78-BCA7-05EAD7217C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B8C9-3B02-4A14-B7CD-314E85D23E7C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38716-97B6-47D6-BEEB-71CC76F7AD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C2D4A4-FF09-4B82-9BD2-9558ADE43105}" type="datetime1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42DAE5-A837-4B43-96C6-6E26339AF6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tories.usaid.gov/todays-girls-tomorrows-futur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said.gov/endextremepoverty" TargetMode="External"/><Relationship Id="rId4" Type="http://schemas.openxmlformats.org/officeDocument/2006/relationships/hyperlink" Target="http://www.usaid.gov/what-we-do/gender-equality-and-womens-empowerm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-t-a-d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CAcQjRw&amp;url=http://paanluelwel.com/2014/10/11/there-is-no-need-for-federalism-in-south-sudan/&amp;ei=4NGgVfT3OYfWU5iWhsgD&amp;bvm=bv.97653015,d.bGQ&amp;psig=AFQjCNEXhGFtAQqUtQQhZI7H5DLEGvuRQg&amp;ust=143668919569004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4C8352-488D-4B14-B679-E3483858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388A1-8D63-416B-8DB2-7A3BCB4E735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39A12-0FC2-432E-A152-0419424F50B4}"/>
              </a:ext>
            </a:extLst>
          </p:cNvPr>
          <p:cNvSpPr/>
          <p:nvPr/>
        </p:nvSpPr>
        <p:spPr>
          <a:xfrm>
            <a:off x="323528" y="1485901"/>
            <a:ext cx="83632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sz="3200" b="1" dirty="0"/>
              <a:t>Presentation of STAD’s   Work</a:t>
            </a:r>
          </a:p>
          <a:p>
            <a:pPr algn="ctr">
              <a:defRPr/>
            </a:pPr>
            <a:r>
              <a:rPr lang="en-US" sz="3200" b="1" dirty="0"/>
              <a:t>To </a:t>
            </a:r>
          </a:p>
          <a:p>
            <a:pPr algn="ctr">
              <a:defRPr/>
            </a:pPr>
            <a:r>
              <a:rPr lang="en-GB" sz="3200" b="1" dirty="0"/>
              <a:t> SJSP’s Church Council</a:t>
            </a:r>
            <a:endParaRPr lang="en-US" sz="3200" b="1" dirty="0"/>
          </a:p>
          <a:p>
            <a:pPr algn="ctr">
              <a:defRPr/>
            </a:pPr>
            <a:endParaRPr lang="en-US" sz="3200" b="1" dirty="0"/>
          </a:p>
          <a:p>
            <a:pPr algn="ctr">
              <a:defRPr/>
            </a:pPr>
            <a:r>
              <a:rPr lang="en-US" sz="3200" b="1" dirty="0"/>
              <a:t>By</a:t>
            </a:r>
          </a:p>
          <a:p>
            <a:pPr algn="ctr">
              <a:defRPr/>
            </a:pPr>
            <a:endParaRPr lang="en-US" sz="3200" b="1" dirty="0"/>
          </a:p>
          <a:p>
            <a:pPr algn="ctr">
              <a:defRPr/>
            </a:pPr>
            <a:r>
              <a:rPr lang="en-US" sz="3200" b="1" dirty="0"/>
              <a:t>Florence A.  Andrew (MA)</a:t>
            </a:r>
          </a:p>
          <a:p>
            <a:pPr algn="ctr">
              <a:defRPr/>
            </a:pPr>
            <a:r>
              <a:rPr lang="en-US" sz="3200" b="1" dirty="0"/>
              <a:t>Chairperson</a:t>
            </a:r>
          </a:p>
          <a:p>
            <a:pPr algn="ctr">
              <a:defRPr/>
            </a:pPr>
            <a:endParaRPr lang="en-US" sz="2800" b="1" dirty="0"/>
          </a:p>
          <a:p>
            <a:pPr algn="ctr">
              <a:defRPr/>
            </a:pPr>
            <a:r>
              <a:rPr lang="en-US" sz="2800" b="1" dirty="0"/>
              <a:t>                                                        13 May    2019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99050-82B9-45EA-B3E0-74CA4A014D94}"/>
              </a:ext>
            </a:extLst>
          </p:cNvPr>
          <p:cNvSpPr/>
          <p:nvPr/>
        </p:nvSpPr>
        <p:spPr>
          <a:xfrm>
            <a:off x="2491879" y="3244334"/>
            <a:ext cx="6652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99B14-2EC7-4ECB-97A3-6846012CD3EC}"/>
              </a:ext>
            </a:extLst>
          </p:cNvPr>
          <p:cNvSpPr/>
          <p:nvPr/>
        </p:nvSpPr>
        <p:spPr>
          <a:xfrm>
            <a:off x="2270084" y="620688"/>
            <a:ext cx="6416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Support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Trust</a:t>
            </a:r>
            <a:r>
              <a:rPr lang="en-US" sz="2800" dirty="0"/>
              <a:t> for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African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B050"/>
                </a:solidFill>
              </a:rPr>
              <a:t>Development</a:t>
            </a:r>
            <a:endParaRPr lang="en-US" sz="2800" dirty="0"/>
          </a:p>
        </p:txBody>
      </p:sp>
      <p:pic>
        <p:nvPicPr>
          <p:cNvPr id="9" name="Afbeelding 1" descr="C:\Users\Florence\Pictures\Naamloos[1].jpg">
            <a:extLst>
              <a:ext uri="{FF2B5EF4-FFF2-40B4-BE49-F238E27FC236}">
                <a16:creationId xmlns:a16="http://schemas.microsoft.com/office/drawing/2014/main" id="{95F2B3C1-7F49-4621-8857-CCF2B10D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74638"/>
            <a:ext cx="1808311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56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6400-3C11-4006-B422-E5E431C4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5" y="93785"/>
            <a:ext cx="8862646" cy="773723"/>
          </a:xfrm>
        </p:spPr>
        <p:txBody>
          <a:bodyPr/>
          <a:lstStyle/>
          <a:p>
            <a:pPr algn="l"/>
            <a:r>
              <a:rPr lang="nl-NL" altLang="en-US" sz="3200" dirty="0">
                <a:solidFill>
                  <a:srgbClr val="0070C0"/>
                </a:solidFill>
              </a:rPr>
              <a:t>The Peace  Hall furnished with funds from  STSTP  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ACC35-B227-457F-AF91-D4D95691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3" descr="20170616_0">
            <a:extLst>
              <a:ext uri="{FF2B5EF4-FFF2-40B4-BE49-F238E27FC236}">
                <a16:creationId xmlns:a16="http://schemas.microsoft.com/office/drawing/2014/main" id="{600D3F86-258B-4204-9C91-51B00DA4AE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696994"/>
            <a:ext cx="4523079" cy="3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0170621_085533">
            <a:extLst>
              <a:ext uri="{FF2B5EF4-FFF2-40B4-BE49-F238E27FC236}">
                <a16:creationId xmlns:a16="http://schemas.microsoft.com/office/drawing/2014/main" id="{2DC3BFE7-BA35-4F75-A9C1-7D02C5DB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7" y="732375"/>
            <a:ext cx="4288796" cy="360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7" descr="20170616_0">
            <a:extLst>
              <a:ext uri="{FF2B5EF4-FFF2-40B4-BE49-F238E27FC236}">
                <a16:creationId xmlns:a16="http://schemas.microsoft.com/office/drawing/2014/main" id="{98F458F4-2A3A-4DCC-96B9-49F0467457A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5" y="3769940"/>
            <a:ext cx="4646666" cy="30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BE9EAD-1A05-4B36-AF1B-1035F7ED34B4}"/>
              </a:ext>
            </a:extLst>
          </p:cNvPr>
          <p:cNvGrpSpPr>
            <a:grpSpLocks/>
          </p:cNvGrpSpPr>
          <p:nvPr/>
        </p:nvGrpSpPr>
        <p:grpSpPr bwMode="auto">
          <a:xfrm>
            <a:off x="4909070" y="4372491"/>
            <a:ext cx="4234929" cy="2399110"/>
            <a:chOff x="1127" y="9939"/>
            <a:chExt cx="10377" cy="4273"/>
          </a:xfrm>
        </p:grpSpPr>
        <p:pic>
          <p:nvPicPr>
            <p:cNvPr id="9" name="Picture 8" descr="20170615_0">
              <a:extLst>
                <a:ext uri="{FF2B5EF4-FFF2-40B4-BE49-F238E27FC236}">
                  <a16:creationId xmlns:a16="http://schemas.microsoft.com/office/drawing/2014/main" id="{8B4306DB-A179-4268-8CDF-47D21463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" y="9939"/>
              <a:ext cx="5855" cy="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170615_151903">
              <a:extLst>
                <a:ext uri="{FF2B5EF4-FFF2-40B4-BE49-F238E27FC236}">
                  <a16:creationId xmlns:a16="http://schemas.microsoft.com/office/drawing/2014/main" id="{FA107D1D-ACBE-4462-80AF-CA3D75494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94"/>
            <a:stretch>
              <a:fillRect/>
            </a:stretch>
          </p:blipFill>
          <p:spPr bwMode="auto">
            <a:xfrm>
              <a:off x="1127" y="9939"/>
              <a:ext cx="4836" cy="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697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39C8-B0BA-482A-AB7C-C1F2D09A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595312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YWCD0 Tents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3AFF-A01C-4767-8E31-9A33A8CD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32556E-5140-43CB-A093-146978D190F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13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90066"/>
          </a:xfrm>
        </p:spPr>
        <p:txBody>
          <a:bodyPr/>
          <a:lstStyle/>
          <a:p>
            <a:pPr algn="l"/>
            <a:br>
              <a:rPr lang="en-US" dirty="0"/>
            </a:br>
            <a:r>
              <a:rPr lang="en-US" sz="2800" dirty="0">
                <a:solidFill>
                  <a:srgbClr val="0070C0"/>
                </a:solidFill>
              </a:rPr>
              <a:t>       Capacity  training of YWCDTC members </a:t>
            </a:r>
            <a:br>
              <a:rPr lang="nl-NL" dirty="0"/>
            </a:b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684C5-7FF7-4C1B-ACDB-DD294315319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1748" name="Picture 3" descr="C:\Documents and Settings\Children\My Documents\stella Photo\DSC0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89" y="778993"/>
            <a:ext cx="2752817" cy="246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9" descr="C:\Documents and Settings\Children\My Documents\stella Photo\DSC0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594" y="3098113"/>
            <a:ext cx="8472811" cy="364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2" descr="C:\Documents and Settings\Children\My Documents\stella Photo\DSC0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236" y="778992"/>
            <a:ext cx="299602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4" descr="C:\Documents and Settings\Children\My Documents\stella Photo\DSC00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3984" y="778992"/>
            <a:ext cx="299602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A976-A2DA-478D-BE85-F409232D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2774"/>
            <a:ext cx="8408647" cy="868709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</a:rPr>
              <a:t>Commissioning of the water bore and pastors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15CCA-6F74-4899-B900-C2D751FAF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83" y="8449529"/>
            <a:ext cx="9029017" cy="69095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Water management committee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B7ADE-C708-4113-B33B-3C7448F2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7" name="Picture 6" descr="ALERO COMMISION PICTURES 199">
            <a:extLst>
              <a:ext uri="{FF2B5EF4-FFF2-40B4-BE49-F238E27FC236}">
                <a16:creationId xmlns:a16="http://schemas.microsoft.com/office/drawing/2014/main" id="{0AA34B3E-6348-4B5B-AAA6-249321802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3206550"/>
            <a:ext cx="2833568" cy="30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E602ACDD-9968-441A-8F1B-BF41DD9DA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9" y="56829"/>
            <a:ext cx="9641923" cy="10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837AB2-91B7-4A98-93D5-97398EEF7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78" y="321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33" name="Picture 3" descr="C:\Users\CAWP PC2\Documents\ALERO COMMISION PICTURES 156.JPG">
            <a:extLst>
              <a:ext uri="{FF2B5EF4-FFF2-40B4-BE49-F238E27FC236}">
                <a16:creationId xmlns:a16="http://schemas.microsoft.com/office/drawing/2014/main" id="{A2014FC6-8528-4C9F-8943-6FC54564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32" y="3324797"/>
            <a:ext cx="3084001" cy="295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" descr="C:\Users\CAWP PC2\Pictures\2016-03-11 ALERO COMMISION PICTURES\ALERO COMMISION PICTURES 164.JPG">
            <a:extLst>
              <a:ext uri="{FF2B5EF4-FFF2-40B4-BE49-F238E27FC236}">
                <a16:creationId xmlns:a16="http://schemas.microsoft.com/office/drawing/2014/main" id="{F74D391E-1BB9-4CCC-801A-EA2CB175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4" y="844063"/>
            <a:ext cx="3164135" cy="284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4" descr="C:\Users\CAWP PC2\Pictures\2016-03-11 ALERO COMMISION PICTURES\ALERO COMMISION PICTURES 169.JPG">
            <a:extLst>
              <a:ext uri="{FF2B5EF4-FFF2-40B4-BE49-F238E27FC236}">
                <a16:creationId xmlns:a16="http://schemas.microsoft.com/office/drawing/2014/main" id="{48E45615-99DE-40E7-B09A-E9D22F6B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67" y="730585"/>
            <a:ext cx="2966359" cy="25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Afbeelding 5" descr="C:\Users\Florence\AppData\Local\Microsoft\Windows\Temporary Internet Files\Content.IE5\W0HJKUYB\DSC06297.JPG">
            <a:extLst>
              <a:ext uri="{FF2B5EF4-FFF2-40B4-BE49-F238E27FC236}">
                <a16:creationId xmlns:a16="http://schemas.microsoft.com/office/drawing/2014/main" id="{74D625AF-06C5-4CB5-85A9-2A6DD3B9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68" y="3448345"/>
            <a:ext cx="3035559" cy="289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CAWP PC2\Pictures\2015-12-11 ALERO PLATFORM\ALERO PLATFORM 025.JPG">
            <a:extLst>
              <a:ext uri="{FF2B5EF4-FFF2-40B4-BE49-F238E27FC236}">
                <a16:creationId xmlns:a16="http://schemas.microsoft.com/office/drawing/2014/main" id="{BA86578B-4489-48C9-85B1-ACD680A8B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9" y="738119"/>
            <a:ext cx="2887875" cy="2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186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628E-647E-4434-B832-63353DAA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484163"/>
          </a:xfrm>
        </p:spPr>
        <p:txBody>
          <a:bodyPr/>
          <a:lstStyle/>
          <a:p>
            <a:r>
              <a:rPr lang="nl-NL" altLang="en-US" sz="3200" dirty="0">
                <a:solidFill>
                  <a:srgbClr val="0070C0"/>
                </a:solidFill>
              </a:rPr>
              <a:t>Meeting with the Youth group 2017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6D58-31E8-48FD-8B65-2768C221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3" descr="M:\Samsung photos and vedios\phone\20170219_191954.jpg">
            <a:extLst>
              <a:ext uri="{FF2B5EF4-FFF2-40B4-BE49-F238E27FC236}">
                <a16:creationId xmlns:a16="http://schemas.microsoft.com/office/drawing/2014/main" id="{5F9690E6-B468-46C7-A8D2-6664B322E8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1" y="678817"/>
            <a:ext cx="4177145" cy="280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:\Samsung photos and vedios\phone\20170219_191822.jpg">
            <a:extLst>
              <a:ext uri="{FF2B5EF4-FFF2-40B4-BE49-F238E27FC236}">
                <a16:creationId xmlns:a16="http://schemas.microsoft.com/office/drawing/2014/main" id="{FFC8343F-E662-42A0-9438-E2CB753F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0232"/>
            <a:ext cx="42481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:\Samsung photos and vedios\phone\20170219_191758.jpg">
            <a:extLst>
              <a:ext uri="{FF2B5EF4-FFF2-40B4-BE49-F238E27FC236}">
                <a16:creationId xmlns:a16="http://schemas.microsoft.com/office/drawing/2014/main" id="{F96967F3-955E-443A-91AF-6F2E3E52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8" y="3546648"/>
            <a:ext cx="424973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:\Samsung photos and vedios\phone\20170219_191837.jpg">
            <a:extLst>
              <a:ext uri="{FF2B5EF4-FFF2-40B4-BE49-F238E27FC236}">
                <a16:creationId xmlns:a16="http://schemas.microsoft.com/office/drawing/2014/main" id="{AEA452C2-B8B5-4C33-8AA3-16017765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4248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328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62FB-BF10-49A3-82FD-56046A53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374765"/>
          </a:xfrm>
        </p:spPr>
        <p:txBody>
          <a:bodyPr/>
          <a:lstStyle/>
          <a:p>
            <a:pPr algn="l"/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800" dirty="0">
                <a:solidFill>
                  <a:srgbClr val="0070C0"/>
                </a:solidFill>
              </a:rPr>
              <a:t>Peace Building, Trauma Healing, and Reconciliation</a:t>
            </a:r>
            <a:r>
              <a:rPr lang="en-GB" sz="2400" dirty="0"/>
              <a:t>.</a:t>
            </a:r>
            <a:br>
              <a:rPr lang="en-US" dirty="0"/>
            </a:br>
            <a:r>
              <a:rPr lang="en-GB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388FC-034E-4BF7-9C88-2BC300BC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27" name="Picture 1" descr="P6160199">
            <a:extLst>
              <a:ext uri="{FF2B5EF4-FFF2-40B4-BE49-F238E27FC236}">
                <a16:creationId xmlns:a16="http://schemas.microsoft.com/office/drawing/2014/main" id="{EA8BEBA3-E93E-4657-9D40-B0D5002C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60" y="3942548"/>
            <a:ext cx="7367080" cy="29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 descr="IMG_0461">
            <a:extLst>
              <a:ext uri="{FF2B5EF4-FFF2-40B4-BE49-F238E27FC236}">
                <a16:creationId xmlns:a16="http://schemas.microsoft.com/office/drawing/2014/main" id="{F5993942-12D2-440F-8847-82E79686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6" y="744713"/>
            <a:ext cx="4350532" cy="26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C0D3F1-4226-41F8-9633-E826CBEA8C06}"/>
              </a:ext>
            </a:extLst>
          </p:cNvPr>
          <p:cNvSpPr/>
          <p:nvPr/>
        </p:nvSpPr>
        <p:spPr>
          <a:xfrm>
            <a:off x="5067002" y="5157192"/>
            <a:ext cx="375346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i="1" dirty="0">
                <a:latin typeface="Candara" panose="020E0502030303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400" b="1" i="1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b="1" i="1" dirty="0">
                <a:latin typeface="Candara" panose="020E0502030303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                                 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000" b="1" i="1" dirty="0">
                <a:latin typeface="Candara" panose="020E0502030303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solidFill>
                <a:srgbClr val="C00000"/>
              </a:solidFill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GungsuhChe" panose="02030609000101010101" pitchFamily="49" charset="-127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GungsuhChe" panose="02030609000101010101" pitchFamily="49" charset="-127"/>
              <a:cs typeface="Times New Roman" panose="02020603050405020304" pitchFamily="18" charset="0"/>
            </a:endParaRPr>
          </a:p>
        </p:txBody>
      </p:sp>
      <p:pic>
        <p:nvPicPr>
          <p:cNvPr id="1029" name="Picture 3" descr="IMG_0456">
            <a:extLst>
              <a:ext uri="{FF2B5EF4-FFF2-40B4-BE49-F238E27FC236}">
                <a16:creationId xmlns:a16="http://schemas.microsoft.com/office/drawing/2014/main" id="{67AC2325-496F-4CBB-A2A2-D8CD5A23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16" y="625277"/>
            <a:ext cx="4161853" cy="278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260B32-6B7F-4301-B3C3-FED53176A0D8}"/>
              </a:ext>
            </a:extLst>
          </p:cNvPr>
          <p:cNvSpPr/>
          <p:nvPr/>
        </p:nvSpPr>
        <p:spPr>
          <a:xfrm>
            <a:off x="1115616" y="3244334"/>
            <a:ext cx="66967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i="1" dirty="0">
              <a:solidFill>
                <a:srgbClr val="C00000"/>
              </a:solidFill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C00000"/>
                </a:solidFill>
                <a:latin typeface="Candara" panose="020E0502030303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Participants busy taking notes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1184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nl-NL" sz="3200" dirty="0">
                <a:solidFill>
                  <a:srgbClr val="0070C0"/>
                </a:solidFill>
              </a:rPr>
              <a:t>Project monitoring &amp; </a:t>
            </a:r>
            <a:r>
              <a:rPr lang="en-US" sz="3200" dirty="0">
                <a:solidFill>
                  <a:srgbClr val="0070C0"/>
                </a:solidFill>
              </a:rPr>
              <a:t>Evaluation  2012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1D800-FC28-45D2-8528-F80F07FF69B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9940" name="Tijdelijke aanduiding voor inhoud 4" descr="G:\sudan koboko fotos\P123010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8975" y="3051684"/>
            <a:ext cx="4577350" cy="3563599"/>
          </a:xfrm>
        </p:spPr>
      </p:pic>
      <p:pic>
        <p:nvPicPr>
          <p:cNvPr id="39941" name="Afbeelding 5" descr="C:\Users\Florence\Pictures\2012-01-03 001\P1230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3199" y="669197"/>
            <a:ext cx="3581289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Afbeelding 18" descr="G:\sudan koboko fotos\P1230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92696"/>
            <a:ext cx="2880320" cy="244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Afbeelding 2" descr="G:\sudan koboko fotos\P1230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92696"/>
            <a:ext cx="2323367" cy="244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Afbeelding 15" descr="G:\sudan koboko fotos\P12301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5289" y="3157875"/>
            <a:ext cx="4499735" cy="345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9664-8024-4534-99A0-B05B1417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43" y="136526"/>
            <a:ext cx="8533921" cy="46505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70C0"/>
                </a:solidFill>
              </a:rPr>
              <a:t>STAD chairperson visits refugee students at Imvepi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4648-B1EB-44FF-92AD-933342E3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E3055-416C-4E8A-92F4-AB9869D2B1F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1" y="663984"/>
            <a:ext cx="4910678" cy="326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BA60C-846F-4CF6-9669-983F15FB4E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9" y="3880716"/>
            <a:ext cx="4718497" cy="275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3DC11-6F69-4E12-8E07-0A5CB7B5082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46" y="3707430"/>
            <a:ext cx="4066723" cy="292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BC232-0A28-4D46-B172-FC35A52C54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79" y="675608"/>
            <a:ext cx="3782855" cy="3205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747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35E0-0D91-461C-9387-6F31A6A9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57" y="136526"/>
            <a:ext cx="8436643" cy="496603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Meeting with Some of  the students sponsored by STAD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793B9-6314-4C26-9063-6DE90D37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2F04AB-1770-42D1-8FC4-E0721125D9A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10005"/>
            <a:ext cx="2162552" cy="228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F2BA9-DC34-43A4-AFB1-4733E0D807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7500" y="692860"/>
            <a:ext cx="2248865" cy="234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3F6D0-476F-4B25-B6B3-8554345DD22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4" y="731838"/>
            <a:ext cx="1836713" cy="225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B793-5193-4D5B-8F6B-A43C276B836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57" y="731322"/>
            <a:ext cx="2547686" cy="22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50BEA4-DD63-4417-91C8-D7E17EAFAB5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35229"/>
            <a:ext cx="4609875" cy="347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317ECC-7362-418A-89A3-D3D5B6DA2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677" y="2680082"/>
            <a:ext cx="3475617" cy="41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48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D78A-DEB0-4B4F-80F1-21588BE1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2449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CalistoMT"/>
              </a:rPr>
              <a:t>Khemis Ben : 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STAD sponsored student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E6C88-6D0C-40D4-8390-40AF70FE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CFDF855-48DA-4F78-8D71-78126004F6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9" y="766248"/>
            <a:ext cx="4835623" cy="4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AAED0BE-CDDC-4FD3-8BBA-326124D5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59" y="798713"/>
            <a:ext cx="3888054" cy="482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3BD490-4B48-4BCD-8F32-B81F5420821D}"/>
              </a:ext>
            </a:extLst>
          </p:cNvPr>
          <p:cNvSpPr/>
          <p:nvPr/>
        </p:nvSpPr>
        <p:spPr>
          <a:xfrm>
            <a:off x="6532" y="2986524"/>
            <a:ext cx="8886659" cy="396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0000"/>
              </a:solidFill>
              <a:latin typeface="CalistoMT"/>
              <a:ea typeface="Calibri" panose="020F0502020204030204" pitchFamily="34" charset="0"/>
              <a:cs typeface="CalistoM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CalistoMT"/>
                <a:ea typeface="Calibri" panose="020F0502020204030204" pitchFamily="34" charset="0"/>
                <a:cs typeface="CalistoMT"/>
              </a:rPr>
              <a:t> First Class Honours in Social Work and Social Administration: Currently working as Headmaster  at  a  Christian School in the  Nuba  Mountains – Sudan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2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4D3-E3B4-44FB-A20D-3E5F2D9D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457200"/>
          </a:xfrm>
        </p:spPr>
        <p:txBody>
          <a:bodyPr/>
          <a:lstStyle/>
          <a:p>
            <a:r>
              <a:rPr lang="nl-NL" sz="3200" b="1" dirty="0">
                <a:solidFill>
                  <a:srgbClr val="0070C0"/>
                </a:solidFill>
              </a:rPr>
              <a:t>Brief background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10F0C-26CC-4992-8793-06893298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93726"/>
            <a:ext cx="8784976" cy="6264274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Founded: </a:t>
            </a:r>
            <a:r>
              <a:rPr lang="en-US" altLang="en-US" sz="2800" b="1" dirty="0"/>
              <a:t>2000 as Sudanese Orphans Support Trust (SOST)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Legally registered: </a:t>
            </a:r>
            <a:r>
              <a:rPr lang="en-US" altLang="en-US" sz="2800" b="1" dirty="0"/>
              <a:t>2002 at the Chamber of Commerce                   </a:t>
            </a:r>
          </a:p>
          <a:p>
            <a:pPr>
              <a:buNone/>
              <a:defRPr/>
            </a:pPr>
            <a:r>
              <a:rPr lang="en-US" altLang="en-US" sz="2800" b="1" dirty="0"/>
              <a:t> Den Haag. The Netherlands</a:t>
            </a:r>
          </a:p>
          <a:p>
            <a:pPr>
              <a:buNone/>
              <a:defRPr/>
            </a:pPr>
            <a:r>
              <a:rPr lang="en-US" sz="2800" dirty="0">
                <a:solidFill>
                  <a:srgbClr val="0070C0"/>
                </a:solidFill>
              </a:rPr>
              <a:t> ANBI </a:t>
            </a:r>
            <a:r>
              <a:rPr lang="en-US" sz="2800" dirty="0"/>
              <a:t>(Algemeen Nut Beogende Instelling). </a:t>
            </a:r>
            <a:r>
              <a:rPr lang="en-US" sz="2800" b="1" dirty="0"/>
              <a:t>RSIN kenmerk</a:t>
            </a:r>
            <a:r>
              <a:rPr lang="en-US" sz="2800" dirty="0"/>
              <a:t> : 8109.65.501 </a:t>
            </a:r>
            <a:r>
              <a:rPr lang="en-US" sz="2800" dirty="0">
                <a:solidFill>
                  <a:srgbClr val="0070C0"/>
                </a:solidFill>
              </a:rPr>
              <a:t>( 2018)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Founding goal :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/>
              <a:t>support Sudanese refugees  orphans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                              education in Northern Uganda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In 2004:  </a:t>
            </a:r>
            <a:r>
              <a:rPr lang="en-US" altLang="en-US" sz="2800" b="1" dirty="0"/>
              <a:t>included  empowerment, capacity building, income generation, peace building &amp; health programs.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In 2009: </a:t>
            </a:r>
            <a:r>
              <a:rPr lang="en-US" altLang="en-US" sz="2800" b="1" dirty="0"/>
              <a:t>SOST mission, vision &amp; operation areas reviewed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In 2010</a:t>
            </a:r>
            <a:r>
              <a:rPr lang="en-US" altLang="en-US" sz="2800" b="1" dirty="0"/>
              <a:t> : SOST became  STAD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93C40-C74C-43F4-BC34-9802BA6B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29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4A55-3F09-4D30-B744-DB76AEA8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595312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Asiki Diploma student in Journalism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E5013-510F-4256-B42A-9DD139CB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88B32-8AD8-4682-8865-6F2F1B881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822" y="764703"/>
            <a:ext cx="4488456" cy="4966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D4F04-AF3B-4A19-B02C-31BD9A8D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1" y="764703"/>
            <a:ext cx="3899138" cy="4966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3EE3E4-D14B-4498-A027-981D716E0B62}"/>
              </a:ext>
            </a:extLst>
          </p:cNvPr>
          <p:cNvSpPr/>
          <p:nvPr/>
        </p:nvSpPr>
        <p:spPr>
          <a:xfrm>
            <a:off x="312821" y="2967335"/>
            <a:ext cx="87443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DREAM  &amp; HOPE FOR A BRIGHTER  FUTURE CAME TRUE; Had a short work with UNHCR. Back to school &amp; volunteering at YWCD0</a:t>
            </a:r>
          </a:p>
        </p:txBody>
      </p:sp>
    </p:spTree>
    <p:extLst>
      <p:ext uri="{BB962C8B-B14F-4D97-AF65-F5344CB8AC3E}">
        <p14:creationId xmlns:p14="http://schemas.microsoft.com/office/powerpoint/2010/main" val="288763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C5AA-C493-4587-97E5-74527620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411563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 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sz="2800" dirty="0">
                <a:solidFill>
                  <a:srgbClr val="0070C0"/>
                </a:solidFill>
              </a:rPr>
              <a:t>EASTER CELEBRATION  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635F-697A-4899-9668-1735EDA96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92DD2-2C1A-479C-A244-583670DF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27DEF76-0BE8-4B09-93DB-EBDD63342E7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Content Placeholder 4" descr="C:\Users\dell user\Desktop\EASTER PHOTOS\IMG_3982.JPG">
            <a:extLst>
              <a:ext uri="{FF2B5EF4-FFF2-40B4-BE49-F238E27FC236}">
                <a16:creationId xmlns:a16="http://schemas.microsoft.com/office/drawing/2014/main" id="{BC412170-7A04-4973-8FC4-9FD3F5DE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9" y="529266"/>
            <a:ext cx="4263790" cy="27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:\DCIM\143___04\IMG_3968.JPG">
            <a:extLst>
              <a:ext uri="{FF2B5EF4-FFF2-40B4-BE49-F238E27FC236}">
                <a16:creationId xmlns:a16="http://schemas.microsoft.com/office/drawing/2014/main" id="{AFF630E3-8569-4E7E-97CD-F7604EAB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98" y="611068"/>
            <a:ext cx="470176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:\DCIM\143___04\IMG_4093.JPG">
            <a:extLst>
              <a:ext uri="{FF2B5EF4-FFF2-40B4-BE49-F238E27FC236}">
                <a16:creationId xmlns:a16="http://schemas.microsoft.com/office/drawing/2014/main" id="{165161CB-1702-42FF-A8CD-C29C2452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2" y="3172365"/>
            <a:ext cx="4295986" cy="308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 descr="C:\Users\dell user\Pictures\IMG_4205 edited.jpg">
            <a:extLst>
              <a:ext uri="{FF2B5EF4-FFF2-40B4-BE49-F238E27FC236}">
                <a16:creationId xmlns:a16="http://schemas.microsoft.com/office/drawing/2014/main" id="{35A3120D-F571-4CDC-9C5F-ED7D7C91D8F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59" y="3156364"/>
            <a:ext cx="4572509" cy="30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84E7FF-C075-4B0A-88C6-3974B69FB3A7}"/>
              </a:ext>
            </a:extLst>
          </p:cNvPr>
          <p:cNvSpPr/>
          <p:nvPr/>
        </p:nvSpPr>
        <p:spPr>
          <a:xfrm>
            <a:off x="827584" y="3077046"/>
            <a:ext cx="7859215" cy="355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altLang="en-US" sz="2000" b="1" dirty="0">
                <a:solidFill>
                  <a:srgbClr val="C00000"/>
                </a:solidFill>
              </a:rPr>
              <a:t>GIVE THEM HOPE:                           TO GOD BE THE GLORY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46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649F-B076-4DAB-86AD-CE184835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pPr algn="l"/>
            <a:r>
              <a:rPr lang="nl-NL" altLang="en-US" sz="3200" dirty="0"/>
              <a:t>  Christmas Celebration at YWCD0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B150C-9454-4C86-ADE4-3B828FDB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Content Placeholder 4" descr="M:\Christmass Festival 2016 photos\20161227_161925.jpg">
            <a:extLst>
              <a:ext uri="{FF2B5EF4-FFF2-40B4-BE49-F238E27FC236}">
                <a16:creationId xmlns:a16="http://schemas.microsoft.com/office/drawing/2014/main" id="{56C5D81E-A59D-46AF-8F08-33B2B6E26FD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03" y="784540"/>
            <a:ext cx="4691689" cy="2736403"/>
          </a:xfrm>
        </p:spPr>
      </p:pic>
      <p:pic>
        <p:nvPicPr>
          <p:cNvPr id="7" name="Picture 8" descr="M:\Christmass Festival 2016 photos\20161227_163853.jpg">
            <a:extLst>
              <a:ext uri="{FF2B5EF4-FFF2-40B4-BE49-F238E27FC236}">
                <a16:creationId xmlns:a16="http://schemas.microsoft.com/office/drawing/2014/main" id="{8627FC55-DEE6-4F44-A5B2-D43BC6AC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25" y="647615"/>
            <a:ext cx="5300979" cy="273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:\Christmass Festival 2016 photos\20161227_175624.jpg">
            <a:extLst>
              <a:ext uri="{FF2B5EF4-FFF2-40B4-BE49-F238E27FC236}">
                <a16:creationId xmlns:a16="http://schemas.microsoft.com/office/drawing/2014/main" id="{879D9D03-65BE-43C8-AD6E-58016356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69" y="3462661"/>
            <a:ext cx="2952328" cy="289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FC949-D5A9-4785-A492-E8ED4E2E1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4" y="3421279"/>
            <a:ext cx="3425842" cy="2995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78D0B2-8086-425C-AABA-0E8972CA5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486" y="3436721"/>
            <a:ext cx="2938517" cy="2995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AB7378-CE56-46E5-9104-42CFC56C0A69}"/>
              </a:ext>
            </a:extLst>
          </p:cNvPr>
          <p:cNvSpPr/>
          <p:nvPr/>
        </p:nvSpPr>
        <p:spPr>
          <a:xfrm>
            <a:off x="827584" y="3077045"/>
            <a:ext cx="7272808" cy="3958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nl-NL" altLang="en-US"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altLang="en-US" dirty="0">
                <a:solidFill>
                  <a:srgbClr val="C00000"/>
                </a:solidFill>
              </a:rPr>
              <a:t>GIVING THEM HOPE:   TO GOD BE THE GLORY</a:t>
            </a:r>
            <a:endParaRPr lang="en-US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57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AF92-F9FF-4012-BFA9-2FA4A945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623094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Project in South Sudan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C525C-B8A1-4A2B-8A69-1942DC71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0" y="1124744"/>
            <a:ext cx="8651668" cy="5231606"/>
          </a:xfrm>
        </p:spPr>
        <p:txBody>
          <a:bodyPr/>
          <a:lstStyle/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Current running project in South Sudan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b="1" dirty="0"/>
              <a:t>UNSCR 1325 </a:t>
            </a:r>
            <a:r>
              <a:rPr lang="en-US" b="1" u="sng" dirty="0"/>
              <a:t> under the </a:t>
            </a:r>
            <a:r>
              <a:rPr lang="en-US" b="1" dirty="0"/>
              <a:t>NAP 3: Women and Girls for Change Alliance (WG4C)   2017-2019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Project in at hold  due to insecurity</a:t>
            </a:r>
            <a:endParaRPr lang="en-US" b="1" dirty="0"/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b="1" dirty="0"/>
              <a:t>1. Payawa Primary Health Care Centre(PPHCC)</a:t>
            </a:r>
          </a:p>
          <a:p>
            <a:pPr marL="0" indent="0" eaLnBrk="1" hangingPunct="1">
              <a:buNone/>
              <a:defRPr/>
            </a:pPr>
            <a:r>
              <a:rPr lang="nl-NL" altLang="en-US" b="1" dirty="0"/>
              <a:t>2. ST. Mark Parish Church,  Alero Boma</a:t>
            </a:r>
            <a:r>
              <a:rPr lang="en-US" b="1" i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F6EA1-27EB-420B-90CD-B7F7E379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28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4207-058C-43FA-B65E-80D790DD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48514"/>
            <a:ext cx="8229600" cy="588197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70C0"/>
                </a:solidFill>
              </a:rPr>
              <a:t>NAP 3 Women &amp; Girls for Change Alliance </a:t>
            </a:r>
            <a:r>
              <a:rPr lang="en-US" altLang="en-US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Feb 2017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44430-C2A3-4318-9C4F-B53F596B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3578503-A45C-401C-B6D9-820861C12C1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63" y="908720"/>
            <a:ext cx="5266928" cy="504056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3622AB-EB59-4E0C-B03E-867C576AB0DB}"/>
              </a:ext>
            </a:extLst>
          </p:cNvPr>
          <p:cNvSpPr/>
          <p:nvPr/>
        </p:nvSpPr>
        <p:spPr>
          <a:xfrm>
            <a:off x="107504" y="3105836"/>
            <a:ext cx="86616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Meeting with Women Leaders and Government representatives,</a:t>
            </a:r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  Imatong Torit, Eastern Equatoria 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9FA12BF-030C-4A95-955C-30E5BF121D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92" y="908720"/>
            <a:ext cx="365930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2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5CC-E47D-4C3A-BB61-2C9C9CAD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32" y="25653"/>
            <a:ext cx="8229600" cy="728940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Women leadership training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6C1F5-8701-4DF0-8F61-938EF7C8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386BAB6-85B4-4E49-B009-63E4E7FA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7" y="751129"/>
            <a:ext cx="4104877" cy="316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BE9CBE6-1857-4882-BF4E-E4B33819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06" y="800717"/>
            <a:ext cx="4535387" cy="311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5B67FE-66A3-409A-9DA0-EC8FCD85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66719"/>
            <a:ext cx="6840759" cy="275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1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B287-F891-4893-BB57-8DAA6B2F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999"/>
            <a:ext cx="8229600" cy="420681"/>
          </a:xfrm>
        </p:spPr>
        <p:txBody>
          <a:bodyPr/>
          <a:lstStyle/>
          <a:p>
            <a:r>
              <a:rPr lang="nl-NL" altLang="en-US" sz="2400" dirty="0">
                <a:solidFill>
                  <a:srgbClr val="0070C0"/>
                </a:solidFill>
              </a:rPr>
              <a:t>Payawa Primary Health Care centre (PPHCC) 2010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63949-4D15-427C-B601-5E180589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7905" y="6071392"/>
            <a:ext cx="5275232" cy="658609"/>
          </a:xfrm>
        </p:spPr>
        <p:txBody>
          <a:bodyPr/>
          <a:lstStyle/>
          <a:p>
            <a:pPr algn="l">
              <a:defRPr/>
            </a:pPr>
            <a:r>
              <a:rPr lang="en-US" altLang="en-US" sz="1800" dirty="0">
                <a:solidFill>
                  <a:srgbClr val="C00000"/>
                </a:solidFill>
              </a:rPr>
              <a:t>STAD chairperson  &amp; water management members  </a:t>
            </a:r>
            <a:fld id="{0956B241-E2C6-4284-9C68-C697B2B58126}" type="slidenum">
              <a:rPr lang="en-US" sz="1800" smtClean="0"/>
              <a:pPr algn="l">
                <a:defRPr/>
              </a:pPr>
              <a:t>26</a:t>
            </a:fld>
            <a:endParaRPr lang="en-US" sz="1800" dirty="0"/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C1C5BDE0-7A6C-4201-992B-83DAF1AE3B7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17" y="575559"/>
            <a:ext cx="4018099" cy="173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01_1009">
            <a:extLst>
              <a:ext uri="{FF2B5EF4-FFF2-40B4-BE49-F238E27FC236}">
                <a16:creationId xmlns:a16="http://schemas.microsoft.com/office/drawing/2014/main" id="{3E0656E1-BF9E-4ECC-BD44-8719F9B8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48" y="2537149"/>
            <a:ext cx="3890544" cy="153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BA2975-EB6D-415E-B8C3-4579EB18470A}"/>
              </a:ext>
            </a:extLst>
          </p:cNvPr>
          <p:cNvSpPr/>
          <p:nvPr/>
        </p:nvSpPr>
        <p:spPr>
          <a:xfrm>
            <a:off x="322530" y="2312305"/>
            <a:ext cx="7489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en-US" sz="1200" b="1" dirty="0">
                <a:solidFill>
                  <a:srgbClr val="FF0000"/>
                </a:solidFill>
              </a:rPr>
              <a:t>                                                                                              The Old health centre, built by GTZ in 1979</a:t>
            </a:r>
            <a:endParaRPr lang="en-US" sz="1200" dirty="0"/>
          </a:p>
        </p:txBody>
      </p:sp>
      <p:pic>
        <p:nvPicPr>
          <p:cNvPr id="8" name="Tijdelijke aanduiding voor inhoud 3" descr="C:\Users\Florence\Pictures\Payawa[1].jpg">
            <a:extLst>
              <a:ext uri="{FF2B5EF4-FFF2-40B4-BE49-F238E27FC236}">
                <a16:creationId xmlns:a16="http://schemas.microsoft.com/office/drawing/2014/main" id="{2AC28DC0-C1E9-4611-AA68-F77D650196A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2" y="669630"/>
            <a:ext cx="4087556" cy="247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23" descr="C:\Users\Florence\Pictures\2012-02-15 001\SDC11299.JPG">
            <a:extLst>
              <a:ext uri="{FF2B5EF4-FFF2-40B4-BE49-F238E27FC236}">
                <a16:creationId xmlns:a16="http://schemas.microsoft.com/office/drawing/2014/main" id="{49CF2E73-F659-41C1-B6F6-D5EAB52B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0" y="3861048"/>
            <a:ext cx="200316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" descr="D:\FLORENCE\Pictures\bed 1.JPG">
            <a:extLst>
              <a:ext uri="{FF2B5EF4-FFF2-40B4-BE49-F238E27FC236}">
                <a16:creationId xmlns:a16="http://schemas.microsoft.com/office/drawing/2014/main" id="{70624EE2-99F1-4589-9986-3A7FD4F0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17" y="3763548"/>
            <a:ext cx="17272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7FE9AB74-A034-4FED-A3BD-A525291A6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57563"/>
            <a:ext cx="381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FF0000"/>
                </a:solidFill>
              </a:rPr>
              <a:t>The New  Mother &amp; Child  care  Unit  2011</a:t>
            </a:r>
            <a:endParaRPr lang="nl-NL" alt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196EFB-4C37-46C1-BA4E-55E2311177DD}"/>
              </a:ext>
            </a:extLst>
          </p:cNvPr>
          <p:cNvSpPr/>
          <p:nvPr/>
        </p:nvSpPr>
        <p:spPr>
          <a:xfrm>
            <a:off x="160863" y="2967335"/>
            <a:ext cx="318700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r>
              <a:rPr lang="en-US" altLang="en-US" sz="1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1200" dirty="0">
                <a:solidFill>
                  <a:srgbClr val="FF0000"/>
                </a:solidFill>
              </a:rPr>
              <a:t>The Mother &amp; Child  care  Unit  2013          </a:t>
            </a:r>
          </a:p>
          <a:p>
            <a:r>
              <a:rPr lang="en-US" altLang="en-US" sz="1200" dirty="0">
                <a:solidFill>
                  <a:srgbClr val="FF0000"/>
                </a:solidFill>
              </a:rPr>
              <a:t>                                                                                               </a:t>
            </a:r>
          </a:p>
          <a:p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                                                                                                    </a:t>
            </a:r>
            <a:r>
              <a:rPr lang="en-US" altLang="en-US" sz="1200" dirty="0">
                <a:solidFill>
                  <a:srgbClr val="FF0000"/>
                </a:solidFill>
              </a:rPr>
              <a:t>                                                                                              </a:t>
            </a:r>
          </a:p>
        </p:txBody>
      </p:sp>
      <p:pic>
        <p:nvPicPr>
          <p:cNvPr id="16" name="Picture 15" descr="C:\Users\Florence\Pictures\2013-11-18\228.JPG">
            <a:extLst>
              <a:ext uri="{FF2B5EF4-FFF2-40B4-BE49-F238E27FC236}">
                <a16:creationId xmlns:a16="http://schemas.microsoft.com/office/drawing/2014/main" id="{621246E0-0975-4E9C-A6E5-CEE7540B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326050"/>
            <a:ext cx="4644759" cy="174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FF21C2-D029-4A63-A82D-048A6868B131}"/>
              </a:ext>
            </a:extLst>
          </p:cNvPr>
          <p:cNvSpPr/>
          <p:nvPr/>
        </p:nvSpPr>
        <p:spPr>
          <a:xfrm>
            <a:off x="4248416" y="3244334"/>
            <a:ext cx="4644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    </a:t>
            </a:r>
          </a:p>
          <a:p>
            <a:endParaRPr lang="en-US" altLang="en-US" dirty="0">
              <a:solidFill>
                <a:srgbClr val="FF0000"/>
              </a:solidFill>
            </a:endParaRPr>
          </a:p>
          <a:p>
            <a:endParaRPr lang="en-US" altLang="en-US" dirty="0">
              <a:solidFill>
                <a:srgbClr val="FF0000"/>
              </a:solidFill>
            </a:endParaRPr>
          </a:p>
          <a:p>
            <a:r>
              <a:rPr lang="en-US" altLang="en-US" dirty="0">
                <a:solidFill>
                  <a:srgbClr val="FF0000"/>
                </a:solidFill>
              </a:rPr>
              <a:t>Renovated old centre used  outpatient unit</a:t>
            </a:r>
          </a:p>
        </p:txBody>
      </p:sp>
    </p:spTree>
    <p:extLst>
      <p:ext uri="{BB962C8B-B14F-4D97-AF65-F5344CB8AC3E}">
        <p14:creationId xmlns:p14="http://schemas.microsoft.com/office/powerpoint/2010/main" val="3656131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D8D7B-EEB3-468F-9D78-4C4BC437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481384"/>
          </a:xfrm>
        </p:spPr>
        <p:txBody>
          <a:bodyPr/>
          <a:lstStyle/>
          <a:p>
            <a:r>
              <a:rPr lang="nl-NL" altLang="en-US" sz="3200" dirty="0">
                <a:solidFill>
                  <a:srgbClr val="0070C0"/>
                </a:solidFill>
              </a:rPr>
              <a:t>ST. Mark Parish Church,  Alero Boma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3FF8C-8E65-4F94-8A3F-33B5C0AB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Afbeelding 18" descr="C:\Users\Florence\AppData\Local\Microsoft\Windows\Temporary Internet Files\Content.IE5\4QK3HR99\DSC06295.JPG">
            <a:extLst>
              <a:ext uri="{FF2B5EF4-FFF2-40B4-BE49-F238E27FC236}">
                <a16:creationId xmlns:a16="http://schemas.microsoft.com/office/drawing/2014/main" id="{40CF6BC3-9847-40B0-A655-F4B6C22FC3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588170"/>
            <a:ext cx="4402356" cy="2376263"/>
          </a:xfrm>
        </p:spPr>
      </p:pic>
      <p:pic>
        <p:nvPicPr>
          <p:cNvPr id="6" name="Afbeelding 4" descr="G:\sudan fotos\112SSCAM\SDC11045.JPG">
            <a:extLst>
              <a:ext uri="{FF2B5EF4-FFF2-40B4-BE49-F238E27FC236}">
                <a16:creationId xmlns:a16="http://schemas.microsoft.com/office/drawing/2014/main" id="{F04627F8-5185-484D-BC0A-C32B04F4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4" y="660988"/>
            <a:ext cx="4106173" cy="24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3" descr="DSC06324">
            <a:extLst>
              <a:ext uri="{FF2B5EF4-FFF2-40B4-BE49-F238E27FC236}">
                <a16:creationId xmlns:a16="http://schemas.microsoft.com/office/drawing/2014/main" id="{E3DB6D18-614E-4F4B-AC77-A7777124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4" y="3382789"/>
            <a:ext cx="3122394" cy="267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823EDC-3398-4008-B764-9AC27AF62212}"/>
              </a:ext>
            </a:extLst>
          </p:cNvPr>
          <p:cNvSpPr/>
          <p:nvPr/>
        </p:nvSpPr>
        <p:spPr>
          <a:xfrm>
            <a:off x="134484" y="3075011"/>
            <a:ext cx="8552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 The old  church  buildings  complete unusable                       New church built  by the Samaritan purse </a:t>
            </a:r>
            <a:endParaRPr lang="en-US" sz="1400" dirty="0"/>
          </a:p>
        </p:txBody>
      </p:sp>
      <p:pic>
        <p:nvPicPr>
          <p:cNvPr id="9" name="Afbeelding 1" descr="DSC06330">
            <a:extLst>
              <a:ext uri="{FF2B5EF4-FFF2-40B4-BE49-F238E27FC236}">
                <a16:creationId xmlns:a16="http://schemas.microsoft.com/office/drawing/2014/main" id="{34C861A3-CC4B-4F58-A274-2637677F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78" y="3563230"/>
            <a:ext cx="2460598" cy="24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20130927_034930">
            <a:extLst>
              <a:ext uri="{FF2B5EF4-FFF2-40B4-BE49-F238E27FC236}">
                <a16:creationId xmlns:a16="http://schemas.microsoft.com/office/drawing/2014/main" id="{DF85B662-DBFD-46BD-A717-0B87A6FCC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76" y="3483433"/>
            <a:ext cx="3256880" cy="26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AB6D26-EA38-44A8-9A39-B0AC8533A651}"/>
              </a:ext>
            </a:extLst>
          </p:cNvPr>
          <p:cNvSpPr/>
          <p:nvPr/>
        </p:nvSpPr>
        <p:spPr>
          <a:xfrm rot="10800000" flipV="1">
            <a:off x="0" y="4109011"/>
            <a:ext cx="90095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alt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Merel STAD’s PR &amp;  Rev. James   old house   New Pastor’s house 2014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61579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2518-9415-478A-8C5F-0089E138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688"/>
            <a:ext cx="8229600" cy="969739"/>
          </a:xfrm>
        </p:spPr>
        <p:txBody>
          <a:bodyPr/>
          <a:lstStyle/>
          <a:p>
            <a:r>
              <a:rPr lang="nl-NL" altLang="en-US" sz="2800" dirty="0">
                <a:solidFill>
                  <a:srgbClr val="0070C0"/>
                </a:solidFill>
              </a:rPr>
              <a:t>Bricks laying for proposed pre-school project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BCA95-8B9B-4774-AD4A-55BE6311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Content Placeholder 4" descr="C:\Users\Florence\AppData\Local\Microsoft\Windows\Temporary Internet Files\Content.IE5\R18234HL\IMG_0185.JPG">
            <a:extLst>
              <a:ext uri="{FF2B5EF4-FFF2-40B4-BE49-F238E27FC236}">
                <a16:creationId xmlns:a16="http://schemas.microsoft.com/office/drawing/2014/main" id="{50AD3996-D935-413E-A09B-A3CCBFD162A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66" y="584846"/>
            <a:ext cx="3962610" cy="2553844"/>
          </a:xfrm>
        </p:spPr>
      </p:pic>
      <p:pic>
        <p:nvPicPr>
          <p:cNvPr id="6" name="Picture 5" descr="C:\Users\Florence\AppData\Local\Microsoft\Windows\Temporary Internet Files\Content.IE5\3H3XW2UX\IMG_0178.JPG">
            <a:extLst>
              <a:ext uri="{FF2B5EF4-FFF2-40B4-BE49-F238E27FC236}">
                <a16:creationId xmlns:a16="http://schemas.microsoft.com/office/drawing/2014/main" id="{3E367F7E-C46E-4691-96B6-3D19F114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70" y="704658"/>
            <a:ext cx="4611807" cy="243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0200">
            <a:extLst>
              <a:ext uri="{FF2B5EF4-FFF2-40B4-BE49-F238E27FC236}">
                <a16:creationId xmlns:a16="http://schemas.microsoft.com/office/drawing/2014/main" id="{83898201-C0C9-4BD3-AA92-A37507AC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" y="3464153"/>
            <a:ext cx="3189478" cy="24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SC09735">
            <a:extLst>
              <a:ext uri="{FF2B5EF4-FFF2-40B4-BE49-F238E27FC236}">
                <a16:creationId xmlns:a16="http://schemas.microsoft.com/office/drawing/2014/main" id="{43100948-1037-4552-94CE-E1395684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12" y="3528167"/>
            <a:ext cx="2736850" cy="24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0052A">
            <a:extLst>
              <a:ext uri="{FF2B5EF4-FFF2-40B4-BE49-F238E27FC236}">
                <a16:creationId xmlns:a16="http://schemas.microsoft.com/office/drawing/2014/main" id="{97A59444-4D80-4C68-9782-98C7B29D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95" y="3643861"/>
            <a:ext cx="3156261" cy="250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98E83D-E29B-49EC-9DF1-57DBF8DC8E66}"/>
              </a:ext>
            </a:extLst>
          </p:cNvPr>
          <p:cNvSpPr/>
          <p:nvPr/>
        </p:nvSpPr>
        <p:spPr>
          <a:xfrm>
            <a:off x="586153" y="2955864"/>
            <a:ext cx="7660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Women carrying water from  wells        Men digging soil for  bricks laying</a:t>
            </a:r>
            <a:endParaRPr lang="nl-NL" alt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55E8BF-93BE-4242-A07C-0AED2E66E91C}"/>
              </a:ext>
            </a:extLst>
          </p:cNvPr>
          <p:cNvSpPr/>
          <p:nvPr/>
        </p:nvSpPr>
        <p:spPr>
          <a:xfrm>
            <a:off x="194886" y="3796739"/>
            <a:ext cx="894911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Community laying  bricks   for construction of proposed  pre-school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770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AD19-6402-4800-9F3F-F3A8D0A0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8126"/>
            <a:ext cx="8229600" cy="596806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Background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CA600-C989-463B-8655-1CC97F80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92" y="548680"/>
            <a:ext cx="8229600" cy="6391835"/>
          </a:xfrm>
        </p:spPr>
        <p:txBody>
          <a:bodyPr/>
          <a:lstStyle/>
          <a:p>
            <a:pPr>
              <a:buNone/>
            </a:pPr>
            <a:r>
              <a:rPr lang="en-GB" sz="2800" b="1" dirty="0">
                <a:solidFill>
                  <a:srgbClr val="00B050"/>
                </a:solidFill>
              </a:rPr>
              <a:t>Mission:   </a:t>
            </a:r>
            <a:r>
              <a:rPr lang="en-GB" sz="2800" b="1" dirty="0"/>
              <a:t>STAD strives to support the less privileged groups: orphans, women, youth  &amp; the elderly through education &amp; t empowerment  in life skills  for self reliance &amp; </a:t>
            </a:r>
          </a:p>
          <a:p>
            <a:pPr>
              <a:buNone/>
            </a:pPr>
            <a:r>
              <a:rPr lang="en-GB" sz="2800" b="1" dirty="0">
                <a:solidFill>
                  <a:srgbClr val="00B050"/>
                </a:solidFill>
              </a:rPr>
              <a:t>Vision:</a:t>
            </a:r>
            <a:r>
              <a:rPr lang="en-US" sz="2800" b="1" dirty="0"/>
              <a:t>    STAD envisions improved  living conditions and </a:t>
            </a:r>
            <a:r>
              <a:rPr lang="en-GB" sz="2800" b="1" dirty="0"/>
              <a:t>access to better health services, peaceful co-existence  etc. in N. Uganda &amp; South Sudan</a:t>
            </a:r>
            <a:endParaRPr lang="en-US" sz="2800" b="1" dirty="0"/>
          </a:p>
          <a:p>
            <a:pPr>
              <a:buNone/>
            </a:pPr>
            <a:r>
              <a:rPr lang="en-US" sz="2800" b="1" dirty="0">
                <a:solidFill>
                  <a:srgbClr val="00B050"/>
                </a:solidFill>
              </a:rPr>
              <a:t>Motivation: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/>
              <a:t>derived from  the famous Chinese saying “ feed a hungry man today, he will be hungry; teach him  to fish, he can have food tomorrow; educate his child(ren), you have given him a future”  &amp; Nelson Mandela: </a:t>
            </a:r>
            <a:r>
              <a:rPr lang="en-GB" sz="2800" b="1" dirty="0">
                <a:hlinkClick r:id="rId3"/>
              </a:rPr>
              <a:t>“ </a:t>
            </a:r>
            <a:r>
              <a:rPr lang="en-US" sz="2800" b="1" dirty="0">
                <a:hlinkClick r:id="rId3"/>
              </a:rPr>
              <a:t>Education</a:t>
            </a:r>
            <a:r>
              <a:rPr lang="en-US" sz="2800" b="1" dirty="0"/>
              <a:t> is the most powerful weapon  to change the world, </a:t>
            </a:r>
            <a:r>
              <a:rPr lang="en-US" sz="2800" b="1" dirty="0">
                <a:hlinkClick r:id="rId4"/>
              </a:rPr>
              <a:t>eliminating gender inequality</a:t>
            </a:r>
            <a:r>
              <a:rPr lang="en-US" sz="2800" b="1" dirty="0"/>
              <a:t> &amp; to </a:t>
            </a:r>
            <a:r>
              <a:rPr lang="en-US" sz="2800" b="1" dirty="0">
                <a:hlinkClick r:id="rId5"/>
              </a:rPr>
              <a:t>reduce poverty</a:t>
            </a:r>
            <a:r>
              <a:rPr lang="en-US" sz="2800" b="1" dirty="0"/>
              <a:t>”.</a:t>
            </a: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ANBI</a:t>
            </a:r>
            <a:r>
              <a:rPr lang="en-US" sz="2800" b="1" dirty="0"/>
              <a:t> (Algemeen Nut Beogende Instelling). </a:t>
            </a:r>
            <a:r>
              <a:rPr lang="en-US" b="1" dirty="0"/>
              <a:t>Fiscaal nummer RSIN kenmerk is: 8109.65.501 ( 2018)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Website</a:t>
            </a:r>
            <a:r>
              <a:rPr lang="en-US" dirty="0"/>
              <a:t>: www.s-t-a-d.org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2406B-DE80-4979-B20E-FD8EF433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0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0CB1-DC1C-48C6-A642-E2F3B5F9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844202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510C1-9788-49DF-BD5D-4E02B110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74074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STAD  staff ( all volunteers) </a:t>
            </a:r>
          </a:p>
          <a:p>
            <a:r>
              <a:rPr lang="en-US" sz="3600" dirty="0"/>
              <a:t>Chairperson : Florence Andrew</a:t>
            </a:r>
          </a:p>
          <a:p>
            <a:r>
              <a:rPr lang="en-US" sz="3600" dirty="0"/>
              <a:t>Secretary General : Bert Biemold</a:t>
            </a:r>
          </a:p>
          <a:p>
            <a:r>
              <a:rPr lang="en-US" sz="3600" dirty="0"/>
              <a:t>Finance secretary: Dedi Bullen Gaga</a:t>
            </a:r>
          </a:p>
          <a:p>
            <a:r>
              <a:rPr lang="en-US" sz="3600" dirty="0"/>
              <a:t>Accountant                    : E. Dominic</a:t>
            </a:r>
          </a:p>
          <a:p>
            <a:r>
              <a:rPr lang="en-US" sz="3600" dirty="0"/>
              <a:t>Consultant Accountant : Donald Okeke </a:t>
            </a:r>
          </a:p>
          <a:p>
            <a:r>
              <a:rPr lang="en-US" sz="3600" dirty="0"/>
              <a:t>Website: Niall Morrison (youngest)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More information visit: </a:t>
            </a:r>
            <a:r>
              <a:rPr lang="en-US" dirty="0">
                <a:solidFill>
                  <a:srgbClr val="00B050"/>
                </a:solidFill>
                <a:hlinkClick r:id="rId3"/>
              </a:rPr>
              <a:t>www. s-t-a-d.org</a:t>
            </a:r>
            <a:r>
              <a:rPr lang="en-US" dirty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82330-A5B6-4C6B-966B-FB128470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1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5BC3-C67F-4A4F-B2BC-516BBBE4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7"/>
            <a:ext cx="8229600" cy="700185"/>
          </a:xfrm>
        </p:spPr>
        <p:txBody>
          <a:bodyPr/>
          <a:lstStyle/>
          <a:p>
            <a:r>
              <a:rPr lang="nl-NL" sz="3600" dirty="0">
                <a:solidFill>
                  <a:srgbClr val="0070C0"/>
                </a:solidFill>
              </a:rPr>
              <a:t>Sources of funds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03922-177F-4F58-B751-3D0F12C25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1"/>
            <a:ext cx="8640960" cy="588476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3600" dirty="0"/>
              <a:t>St. John &amp; St. Philips Church (regula)</a:t>
            </a:r>
            <a:endParaRPr lang="nl-NL" sz="36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3600" dirty="0"/>
              <a:t>MoFA: Dutch NAP3:  UNSCRN 1325:Women Peace &amp; Security  </a:t>
            </a:r>
            <a:r>
              <a:rPr lang="nl-NL" sz="3600" dirty="0">
                <a:solidFill>
                  <a:srgbClr val="0070C0"/>
                </a:solidFill>
              </a:rPr>
              <a:t>project  (2017-2019)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3600" dirty="0"/>
              <a:t>ETWA ( on project basis)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3600" dirty="0"/>
              <a:t>Individuals /well-wishers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3600" dirty="0"/>
              <a:t>Fundraising activities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nl-NL" sz="2800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Audited in 2018 and is currently being  audited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A1AB5-8A13-4979-82F1-8878B7A9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9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3B63-7140-4CD4-99B6-3BC3C2A0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Countries  and  Areas of operation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3B2F6-7272-4999-91FB-0B161F315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31838"/>
            <a:ext cx="8435280" cy="562451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Northern Uganda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AA42-ED02-478A-ADD1-E3D6D384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CA4F4-DF15-41C3-B247-9FE8817E7024}"/>
              </a:ext>
            </a:extLst>
          </p:cNvPr>
          <p:cNvSpPr/>
          <p:nvPr/>
        </p:nvSpPr>
        <p:spPr>
          <a:xfrm>
            <a:off x="251520" y="3244334"/>
            <a:ext cx="8660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Arrow showing Koboko District (green)      Arrow showing Yei ( yellow)  Torit States ( brown)</a:t>
            </a:r>
          </a:p>
        </p:txBody>
      </p:sp>
      <p:pic>
        <p:nvPicPr>
          <p:cNvPr id="11" name="irc_mi" descr="https://paanluelwel2011.files.wordpress.com/2014/10/tribo-map.jpg">
            <a:hlinkClick r:id="rId3"/>
            <a:extLst>
              <a:ext uri="{FF2B5EF4-FFF2-40B4-BE49-F238E27FC236}">
                <a16:creationId xmlns:a16="http://schemas.microsoft.com/office/drawing/2014/main" id="{D0E73FB2-AA2F-47C9-9E53-E4E784DF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57" y="1353377"/>
            <a:ext cx="4865651" cy="416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58926BFB-51E0-4CDB-A802-16EE62BFFBEB}"/>
              </a:ext>
            </a:extLst>
          </p:cNvPr>
          <p:cNvGrpSpPr>
            <a:grpSpLocks noGrp="1"/>
          </p:cNvGrpSpPr>
          <p:nvPr/>
        </p:nvGrpSpPr>
        <p:grpSpPr bwMode="auto">
          <a:xfrm>
            <a:off x="151491" y="1356096"/>
            <a:ext cx="3960440" cy="4161137"/>
            <a:chOff x="455" y="6225"/>
            <a:chExt cx="4390" cy="3795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72679C1E-4ABA-42E0-BAB5-C0410BCC0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8" y="6435"/>
              <a:ext cx="3727" cy="3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4FFDA7D1-1571-471E-ACC4-37936E16C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" y="6225"/>
              <a:ext cx="2416" cy="612"/>
              <a:chOff x="4668" y="2987"/>
              <a:chExt cx="2416" cy="612"/>
            </a:xfrm>
          </p:grpSpPr>
          <p:cxnSp>
            <p:nvCxnSpPr>
              <p:cNvPr id="20" name="AutoShape 5">
                <a:extLst>
                  <a:ext uri="{FF2B5EF4-FFF2-40B4-BE49-F238E27FC236}">
                    <a16:creationId xmlns:a16="http://schemas.microsoft.com/office/drawing/2014/main" id="{81A68C18-C282-4E11-9B94-642E9F9F62E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11" y="3344"/>
                <a:ext cx="540" cy="25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21" name="Text Box 6">
                <a:extLst>
                  <a:ext uri="{FF2B5EF4-FFF2-40B4-BE49-F238E27FC236}">
                    <a16:creationId xmlns:a16="http://schemas.microsoft.com/office/drawing/2014/main" id="{950700BF-BAF8-47C4-8037-1FF8E74181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8" y="2987"/>
                <a:ext cx="2416" cy="343"/>
              </a:xfrm>
              <a:prstGeom prst="rect">
                <a:avLst/>
              </a:prstGeom>
              <a:solidFill>
                <a:srgbClr val="FFFFFF"/>
              </a:solidFill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nl-NL" sz="800" b="1" dirty="0">
                    <a:latin typeface="Arial Narrow" pitchFamily="34" charset="0"/>
                  </a:rPr>
                  <a:t>KOBOKO DISTRICT</a:t>
                </a:r>
              </a:p>
              <a:p>
                <a:pPr>
                  <a:spcAft>
                    <a:spcPts val="1000"/>
                  </a:spcAft>
                </a:pPr>
                <a:endParaRPr lang="nl-NL" sz="800" dirty="0">
                  <a:latin typeface="Times New Roman" pitchFamily="18" charset="0"/>
                </a:endParaRPr>
              </a:p>
              <a:p>
                <a:endParaRPr lang="nl-NL" dirty="0">
                  <a:latin typeface="Calibri" pitchFamily="34" charset="0"/>
                </a:endParaRPr>
              </a:p>
            </p:txBody>
          </p:sp>
        </p:grpSp>
      </p:grpSp>
      <p:cxnSp>
        <p:nvCxnSpPr>
          <p:cNvPr id="22" name="AutoShape 5">
            <a:extLst>
              <a:ext uri="{FF2B5EF4-FFF2-40B4-BE49-F238E27FC236}">
                <a16:creationId xmlns:a16="http://schemas.microsoft.com/office/drawing/2014/main" id="{841B4B48-E83E-45F4-AFA9-3859E70343C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596336" y="5013176"/>
            <a:ext cx="303544" cy="64807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" name="AutoShape 5">
            <a:extLst>
              <a:ext uri="{FF2B5EF4-FFF2-40B4-BE49-F238E27FC236}">
                <a16:creationId xmlns:a16="http://schemas.microsoft.com/office/drawing/2014/main" id="{CBB79446-9137-428B-9504-F53A341E6BF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657644" y="4994007"/>
            <a:ext cx="303544" cy="64807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8238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6AF16-21ED-409A-B8D5-1A822026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Partner organisations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43DF-16E4-4DF5-808F-D2E52D19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001419"/>
          </a:xfrm>
        </p:spPr>
        <p:txBody>
          <a:bodyPr/>
          <a:lstStyle/>
          <a:p>
            <a:r>
              <a:rPr lang="en-US" sz="3600" b="1" dirty="0"/>
              <a:t>YWCD0    – Northern Uganda</a:t>
            </a:r>
          </a:p>
          <a:p>
            <a:r>
              <a:rPr lang="en-US" sz="3600" b="1" dirty="0"/>
              <a:t>EW0         - South Sudan</a:t>
            </a:r>
          </a:p>
          <a:p>
            <a:r>
              <a:rPr lang="en-US" sz="3600" b="1" dirty="0"/>
              <a:t>PPHCC    - South Sudan (on hold insecurity)    </a:t>
            </a:r>
          </a:p>
          <a:p>
            <a:r>
              <a:rPr lang="en-US" sz="3600" b="1" dirty="0"/>
              <a:t>ST. Mark Church -South Sudan (on hold)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E9163-EEA7-432A-A4F5-0E1B8277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2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4F1E-0072-44DA-86C0-04F973FF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36525"/>
            <a:ext cx="8723856" cy="556171"/>
          </a:xfrm>
        </p:spPr>
        <p:txBody>
          <a:bodyPr/>
          <a:lstStyle/>
          <a:p>
            <a:pPr algn="l"/>
            <a:r>
              <a:rPr lang="nl-NL" sz="2800" dirty="0">
                <a:solidFill>
                  <a:srgbClr val="0070C0"/>
                </a:solidFill>
              </a:rPr>
              <a:t>Youth &amp; Women Community Development Organisation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23683-DFB4-4191-80F1-7805E0F4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2" y="692696"/>
            <a:ext cx="8723856" cy="6028779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nl-NL" sz="2800" dirty="0">
                <a:solidFill>
                  <a:srgbClr val="0070C0"/>
                </a:solidFill>
              </a:rPr>
              <a:t>F</a:t>
            </a:r>
            <a:r>
              <a:rPr lang="en-GB" sz="2800" dirty="0">
                <a:solidFill>
                  <a:srgbClr val="0070C0"/>
                </a:solidFill>
              </a:rPr>
              <a:t>ounded:  </a:t>
            </a:r>
            <a:r>
              <a:rPr lang="en-GB" sz="2800" dirty="0"/>
              <a:t>as Youth &amp; Women  Training Centre (YWCTC)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800" dirty="0"/>
              <a:t> </a:t>
            </a:r>
            <a:r>
              <a:rPr lang="en-GB" sz="2800" dirty="0">
                <a:solidFill>
                  <a:srgbClr val="0070C0"/>
                </a:solidFill>
              </a:rPr>
              <a:t>Merge: of </a:t>
            </a:r>
            <a:r>
              <a:rPr lang="en-GB" sz="2800" dirty="0"/>
              <a:t> Youth Action for Development (YAOD) &amp; Nyarilo Progressive Women Club ( NPWC)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800" dirty="0"/>
              <a:t> </a:t>
            </a:r>
          </a:p>
          <a:p>
            <a:pPr>
              <a:buNone/>
              <a:defRPr/>
            </a:pPr>
            <a:r>
              <a:rPr lang="en-GB" sz="2800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Merging goal:  </a:t>
            </a:r>
            <a:r>
              <a:rPr lang="en-US" sz="2800" dirty="0"/>
              <a:t>to have Community centre  </a:t>
            </a:r>
          </a:p>
          <a:p>
            <a:pPr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800" dirty="0">
                <a:solidFill>
                  <a:srgbClr val="0070C0"/>
                </a:solidFill>
              </a:rPr>
              <a:t>Legally registered:</a:t>
            </a:r>
            <a:r>
              <a:rPr lang="en-GB" sz="2800" dirty="0"/>
              <a:t> in 2006 at the Min. of Gender,  Labour &amp; Social Development – Koboko District, Uganda </a:t>
            </a:r>
          </a:p>
          <a:p>
            <a:pPr>
              <a:buNone/>
              <a:defRPr/>
            </a:pPr>
            <a:r>
              <a:rPr lang="en-US" sz="2800" dirty="0">
                <a:solidFill>
                  <a:srgbClr val="0070C0"/>
                </a:solidFill>
              </a:rPr>
              <a:t>Initiative</a:t>
            </a:r>
            <a:r>
              <a:rPr lang="en-GB" sz="2800" dirty="0">
                <a:solidFill>
                  <a:srgbClr val="0070C0"/>
                </a:solidFill>
              </a:rPr>
              <a:t> &amp; ownership </a:t>
            </a:r>
            <a:r>
              <a:rPr lang="en-GB" sz="2800" dirty="0"/>
              <a:t>is of the YWCD0 members </a:t>
            </a:r>
          </a:p>
          <a:p>
            <a:pPr marL="457200" indent="-457200">
              <a:buNone/>
              <a:defRPr/>
            </a:pPr>
            <a:r>
              <a:rPr lang="en-GB" sz="2800" dirty="0">
                <a:solidFill>
                  <a:srgbClr val="0070C0"/>
                </a:solidFill>
              </a:rPr>
              <a:t>Members</a:t>
            </a:r>
            <a:r>
              <a:rPr lang="en-GB" sz="2800" dirty="0"/>
              <a:t>: refugees of refugees from DRC, S. Sudan &amp; Ugandans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E02C5-FCF1-4499-A590-F5F2F826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6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37F3-F7DA-476E-BE1D-38C49074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365125"/>
          </a:xfrm>
        </p:spPr>
        <p:txBody>
          <a:bodyPr/>
          <a:lstStyle/>
          <a:p>
            <a:pPr algn="l"/>
            <a:r>
              <a:rPr lang="nl-NL" altLang="en-US" sz="2800" dirty="0">
                <a:solidFill>
                  <a:srgbClr val="0070C0"/>
                </a:solidFill>
              </a:rPr>
              <a:t>YWCD0 Compound :</a:t>
            </a:r>
            <a:r>
              <a:rPr lang="en-US" altLang="en-US" sz="2800" dirty="0">
                <a:solidFill>
                  <a:srgbClr val="0070C0"/>
                </a:solidFill>
              </a:rPr>
              <a:t>                     What a</a:t>
            </a:r>
            <a:r>
              <a:rPr lang="en-US" sz="2800" dirty="0">
                <a:solidFill>
                  <a:srgbClr val="0070C0"/>
                </a:solidFill>
              </a:rPr>
              <a:t> difference!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7645B-C1BB-488B-BBE6-9DA66179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0" y="6151757"/>
            <a:ext cx="2133600" cy="569718"/>
          </a:xfrm>
        </p:spPr>
        <p:txBody>
          <a:bodyPr/>
          <a:lstStyle/>
          <a:p>
            <a:pPr>
              <a:defRPr/>
            </a:pPr>
            <a:fld id="{0956B241-E2C6-4284-9C68-C697B2B581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Content Placeholder 4" descr="C:\Users\Florence\AppData\Local\Microsoft\Windows\INetCache\IE\BWGN0GN6\20160613_143358.jpg">
            <a:extLst>
              <a:ext uri="{FF2B5EF4-FFF2-40B4-BE49-F238E27FC236}">
                <a16:creationId xmlns:a16="http://schemas.microsoft.com/office/drawing/2014/main" id="{4A173432-AC0E-4D1D-AB10-7BCADA155C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9" y="501176"/>
            <a:ext cx="4968553" cy="288269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DF019D3-DA52-4C4D-AD74-DE87FD34175D}"/>
              </a:ext>
            </a:extLst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63" y="3421833"/>
            <a:ext cx="4968552" cy="299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A1C400-D0F8-4637-9F5F-4BF9EF54A37E}"/>
              </a:ext>
            </a:extLst>
          </p:cNvPr>
          <p:cNvSpPr/>
          <p:nvPr/>
        </p:nvSpPr>
        <p:spPr>
          <a:xfrm>
            <a:off x="179513" y="3159140"/>
            <a:ext cx="480972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sz="1400" b="1" dirty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en-GB" b="1" dirty="0">
                <a:solidFill>
                  <a:srgbClr val="C00000"/>
                </a:solidFill>
                <a:cs typeface="Times New Roman" pitchFamily="18" charset="0"/>
              </a:rPr>
              <a:t> PEACE HALL (Meetings  &amp; Training etc.)   </a:t>
            </a:r>
            <a:endParaRPr lang="en-US" dirty="0"/>
          </a:p>
        </p:txBody>
      </p:sp>
      <p:pic>
        <p:nvPicPr>
          <p:cNvPr id="7" name="Picture 2" descr="IMG_20180917_144004">
            <a:extLst>
              <a:ext uri="{FF2B5EF4-FFF2-40B4-BE49-F238E27FC236}">
                <a16:creationId xmlns:a16="http://schemas.microsoft.com/office/drawing/2014/main" id="{10014B08-072C-4D3C-A7C3-2DE80AEE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746584"/>
            <a:ext cx="3801894" cy="2694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Tijdelijke aanduiding voor inhoud 3">
            <a:extLst>
              <a:ext uri="{FF2B5EF4-FFF2-40B4-BE49-F238E27FC236}">
                <a16:creationId xmlns:a16="http://schemas.microsoft.com/office/drawing/2014/main" id="{3C08920E-82E1-40D5-93FA-E9FD1026910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15" y="540191"/>
            <a:ext cx="3921398" cy="282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B49295-5C4D-4321-ACDE-18B495721653}"/>
              </a:ext>
            </a:extLst>
          </p:cNvPr>
          <p:cNvSpPr/>
          <p:nvPr/>
        </p:nvSpPr>
        <p:spPr>
          <a:xfrm>
            <a:off x="3718721" y="3244334"/>
            <a:ext cx="52984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cs typeface="Times New Roman" pitchFamily="18" charset="0"/>
              </a:rPr>
              <a:t>                        </a:t>
            </a:r>
            <a:r>
              <a:rPr lang="nl-NL" dirty="0">
                <a:solidFill>
                  <a:srgbClr val="C00000"/>
                </a:solidFill>
                <a:latin typeface="Calibri" pitchFamily="34" charset="0"/>
              </a:rPr>
              <a:t> First nursery school in Koboko District</a:t>
            </a:r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GB" b="1" dirty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en-GB" b="1" dirty="0">
                <a:solidFill>
                  <a:srgbClr val="C00000"/>
                </a:solidFill>
                <a:cs typeface="Times New Roman" pitchFamily="18" charset="0"/>
              </a:rPr>
              <a:t>                              The VIP toilet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68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5231</TotalTime>
  <Words>871</Words>
  <Application>Microsoft Office PowerPoint</Application>
  <PresentationFormat>On-screen Show (4:3)</PresentationFormat>
  <Paragraphs>311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CalistoMT</vt:lpstr>
      <vt:lpstr>Candara</vt:lpstr>
      <vt:lpstr>Times New Roman</vt:lpstr>
      <vt:lpstr>Office-thema</vt:lpstr>
      <vt:lpstr>PowerPoint Presentation</vt:lpstr>
      <vt:lpstr>Brief background </vt:lpstr>
      <vt:lpstr>Background cont.</vt:lpstr>
      <vt:lpstr>Administration</vt:lpstr>
      <vt:lpstr>Sources of funds</vt:lpstr>
      <vt:lpstr>Countries  and  Areas of operation</vt:lpstr>
      <vt:lpstr>Partner organisations</vt:lpstr>
      <vt:lpstr>Youth &amp; Women Community Development Organisation </vt:lpstr>
      <vt:lpstr>YWCD0 Compound :                     What a difference!</vt:lpstr>
      <vt:lpstr>The Peace  Hall furnished with funds from  STSTP   </vt:lpstr>
      <vt:lpstr>YWCD0 Tents </vt:lpstr>
      <vt:lpstr>        Capacity  training of YWCDTC members  </vt:lpstr>
      <vt:lpstr>Commissioning of the water bore and pastors house</vt:lpstr>
      <vt:lpstr>Meeting with the Youth group 2017 </vt:lpstr>
      <vt:lpstr>    Peace Building, Trauma Healing, and Reconciliation.   </vt:lpstr>
      <vt:lpstr>Project monitoring &amp; Evaluation  2012</vt:lpstr>
      <vt:lpstr>STAD chairperson visits refugee students at Imvepi 2018</vt:lpstr>
      <vt:lpstr>Meeting with Some of  the students sponsored by STAD</vt:lpstr>
      <vt:lpstr>Khemis Ben : STAD sponsored student </vt:lpstr>
      <vt:lpstr>Asiki Diploma student in Journalism</vt:lpstr>
      <vt:lpstr>  EASTER CELEBRATION   </vt:lpstr>
      <vt:lpstr>  Christmas Celebration at YWCD0</vt:lpstr>
      <vt:lpstr>Project in South Sudan</vt:lpstr>
      <vt:lpstr>NAP 3 Women &amp; Girls for Change Alliance  Feb 2017 </vt:lpstr>
      <vt:lpstr>Women leadership training </vt:lpstr>
      <vt:lpstr>Payawa Primary Health Care centre (PPHCC) 2010</vt:lpstr>
      <vt:lpstr>ST. Mark Parish Church,  Alero Boma</vt:lpstr>
      <vt:lpstr>Bricks laying for proposed pre-school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Trust for African Development (STAD)</dc:title>
  <dc:creator>Florence</dc:creator>
  <cp:lastModifiedBy>Florence Aate Andrew</cp:lastModifiedBy>
  <cp:revision>433</cp:revision>
  <dcterms:created xsi:type="dcterms:W3CDTF">2011-06-21T10:39:57Z</dcterms:created>
  <dcterms:modified xsi:type="dcterms:W3CDTF">2019-05-29T08:09:09Z</dcterms:modified>
</cp:coreProperties>
</file>