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8" r:id="rId3"/>
    <p:sldId id="256" r:id="rId4"/>
    <p:sldId id="257" r:id="rId5"/>
    <p:sldId id="280" r:id="rId6"/>
    <p:sldId id="281" r:id="rId7"/>
    <p:sldId id="286" r:id="rId8"/>
    <p:sldId id="337" r:id="rId9"/>
    <p:sldId id="346" r:id="rId10"/>
    <p:sldId id="312" r:id="rId11"/>
    <p:sldId id="293" r:id="rId12"/>
    <p:sldId id="318" r:id="rId13"/>
    <p:sldId id="314" r:id="rId14"/>
    <p:sldId id="294" r:id="rId15"/>
    <p:sldId id="295" r:id="rId16"/>
    <p:sldId id="300" r:id="rId17"/>
    <p:sldId id="305" r:id="rId18"/>
    <p:sldId id="309" r:id="rId19"/>
    <p:sldId id="319" r:id="rId20"/>
    <p:sldId id="321" r:id="rId21"/>
    <p:sldId id="347" r:id="rId22"/>
    <p:sldId id="336" r:id="rId23"/>
    <p:sldId id="302" r:id="rId24"/>
    <p:sldId id="348" r:id="rId25"/>
    <p:sldId id="277" r:id="rId26"/>
    <p:sldId id="494" r:id="rId27"/>
    <p:sldId id="488" r:id="rId28"/>
    <p:sldId id="480" r:id="rId29"/>
    <p:sldId id="471" r:id="rId30"/>
    <p:sldId id="472" r:id="rId31"/>
    <p:sldId id="476" r:id="rId32"/>
    <p:sldId id="481" r:id="rId33"/>
    <p:sldId id="487" r:id="rId34"/>
    <p:sldId id="484" r:id="rId35"/>
    <p:sldId id="495" r:id="rId36"/>
    <p:sldId id="326" r:id="rId37"/>
    <p:sldId id="349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24" r:id="rId48"/>
    <p:sldId id="425" r:id="rId49"/>
    <p:sldId id="409" r:id="rId50"/>
    <p:sldId id="408" r:id="rId51"/>
    <p:sldId id="442" r:id="rId52"/>
    <p:sldId id="410" r:id="rId53"/>
  </p:sldIdLst>
  <p:sldSz cx="12192000" cy="6858000"/>
  <p:notesSz cx="6858000" cy="9144000"/>
  <p:photoAlbum layout="1picTitle" frame="frameStyle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17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03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0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38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2061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3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75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60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24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3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2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27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77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18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28E10-CF3C-48F7-8FD8-4914A5DCE23D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C4CA6B-7806-467C-92B1-7606BE19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17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27BA-DE3B-4AC8-B5C3-752E7020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Presentation to SJSP’s Church Council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2EE71-2593-4154-8AAE-3F708CD81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Debbie Yip</a:t>
            </a:r>
          </a:p>
          <a:p>
            <a:r>
              <a:rPr lang="en-GB" dirty="0"/>
              <a:t>13 May 2019</a:t>
            </a:r>
          </a:p>
        </p:txBody>
      </p:sp>
    </p:spTree>
    <p:extLst>
      <p:ext uri="{BB962C8B-B14F-4D97-AF65-F5344CB8AC3E}">
        <p14:creationId xmlns:p14="http://schemas.microsoft.com/office/powerpoint/2010/main" val="19535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8D7321-7127-4E48-80C9-CF789D5B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Headmaster giving a speech</a:t>
            </a:r>
          </a:p>
        </p:txBody>
      </p:sp>
      <p:pic>
        <p:nvPicPr>
          <p:cNvPr id="5" name="Picture 4" descr="IMG20190327132502">
            <a:extLst>
              <a:ext uri="{FF2B5EF4-FFF2-40B4-BE49-F238E27FC236}">
                <a16:creationId xmlns:a16="http://schemas.microsoft.com/office/drawing/2014/main" id="{855CF4AE-E86E-41E6-8D91-017E16E9F9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620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E0535C-9EFF-417F-B4FE-D2F1EF85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Deputy Head treating the students as friends</a:t>
            </a:r>
          </a:p>
        </p:txBody>
      </p:sp>
      <p:pic>
        <p:nvPicPr>
          <p:cNvPr id="5" name="Picture 4" descr="IMG20190327123838">
            <a:extLst>
              <a:ext uri="{FF2B5EF4-FFF2-40B4-BE49-F238E27FC236}">
                <a16:creationId xmlns:a16="http://schemas.microsoft.com/office/drawing/2014/main" id="{3BCD0244-13B9-4ABD-9626-25730F3090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25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60647-AA99-459E-9EEF-1C9514E5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Deputy Head engaging with the students</a:t>
            </a:r>
          </a:p>
        </p:txBody>
      </p:sp>
      <p:pic>
        <p:nvPicPr>
          <p:cNvPr id="5" name="Picture 4" descr="IMG20190327133758">
            <a:extLst>
              <a:ext uri="{FF2B5EF4-FFF2-40B4-BE49-F238E27FC236}">
                <a16:creationId xmlns:a16="http://schemas.microsoft.com/office/drawing/2014/main" id="{EEF2BF38-EF8C-4670-B820-E5E7E299D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67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0DA689-D4D4-4F22-B331-922ACFA3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EPO encouraging the students to work hard</a:t>
            </a:r>
          </a:p>
        </p:txBody>
      </p:sp>
      <p:pic>
        <p:nvPicPr>
          <p:cNvPr id="5" name="Picture 4" descr="IMG20190327133334">
            <a:extLst>
              <a:ext uri="{FF2B5EF4-FFF2-40B4-BE49-F238E27FC236}">
                <a16:creationId xmlns:a16="http://schemas.microsoft.com/office/drawing/2014/main" id="{30A0112F-22CD-4BD9-8853-A8730E8A95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7338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D08799-CE29-4404-8EE4-7ECF56DE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 saying the opening prayer</a:t>
            </a:r>
          </a:p>
        </p:txBody>
      </p:sp>
      <p:pic>
        <p:nvPicPr>
          <p:cNvPr id="5" name="Picture 4" descr="IMG20190327124605">
            <a:extLst>
              <a:ext uri="{FF2B5EF4-FFF2-40B4-BE49-F238E27FC236}">
                <a16:creationId xmlns:a16="http://schemas.microsoft.com/office/drawing/2014/main" id="{29F94488-7F9F-4CE6-8D97-733C2EE9D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8032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62C06F-876C-4EE2-B0F1-D417ABF3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 presenting their needs, and not theirs only but that of the other 793 </a:t>
            </a:r>
          </a:p>
        </p:txBody>
      </p:sp>
      <p:pic>
        <p:nvPicPr>
          <p:cNvPr id="5" name="Picture 4" descr="IMG20190327124707">
            <a:extLst>
              <a:ext uri="{FF2B5EF4-FFF2-40B4-BE49-F238E27FC236}">
                <a16:creationId xmlns:a16="http://schemas.microsoft.com/office/drawing/2014/main" id="{07B500DA-9036-48C3-AF69-C4FE23EF0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074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25C220-B787-435B-9D5B-92FF6B55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11521439" cy="1325563"/>
          </a:xfrm>
        </p:spPr>
        <p:txBody>
          <a:bodyPr/>
          <a:lstStyle/>
          <a:p>
            <a:pPr algn="ctr"/>
            <a:r>
              <a:rPr lang="en-GB" dirty="0"/>
              <a:t>Students with their creative way of saying thanks</a:t>
            </a:r>
          </a:p>
        </p:txBody>
      </p:sp>
      <p:pic>
        <p:nvPicPr>
          <p:cNvPr id="5" name="Picture 4" descr="IMG20190327125944">
            <a:extLst>
              <a:ext uri="{FF2B5EF4-FFF2-40B4-BE49-F238E27FC236}">
                <a16:creationId xmlns:a16="http://schemas.microsoft.com/office/drawing/2014/main" id="{65217CFD-D3E1-4967-95BD-B02F67626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1919288"/>
            <a:ext cx="796766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635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84D6F-F832-4FB3-965B-059C18EC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Students presenting a song and dance</a:t>
            </a:r>
          </a:p>
        </p:txBody>
      </p:sp>
      <p:pic>
        <p:nvPicPr>
          <p:cNvPr id="5" name="Picture 4" descr="IMG20190327131202">
            <a:extLst>
              <a:ext uri="{FF2B5EF4-FFF2-40B4-BE49-F238E27FC236}">
                <a16:creationId xmlns:a16="http://schemas.microsoft.com/office/drawing/2014/main" id="{6F29BCED-693F-4C08-95DA-C32B83802D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415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96C290-6174-4828-9565-B3DC4FD9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Another song item to say thanks to STAD</a:t>
            </a:r>
          </a:p>
        </p:txBody>
      </p:sp>
      <p:pic>
        <p:nvPicPr>
          <p:cNvPr id="5" name="Picture 4" descr="IMG20190327132010">
            <a:extLst>
              <a:ext uri="{FF2B5EF4-FFF2-40B4-BE49-F238E27FC236}">
                <a16:creationId xmlns:a16="http://schemas.microsoft.com/office/drawing/2014/main" id="{35355C1F-F447-4820-B3D0-39C05F5762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46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F53E67-A7D5-48E4-916B-878396EF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365125"/>
            <a:ext cx="11437034" cy="1325563"/>
          </a:xfrm>
        </p:spPr>
        <p:txBody>
          <a:bodyPr/>
          <a:lstStyle/>
          <a:p>
            <a:pPr algn="ctr"/>
            <a:r>
              <a:rPr lang="en-GB" dirty="0"/>
              <a:t>Windle staff with a strong sense of accountability</a:t>
            </a:r>
          </a:p>
        </p:txBody>
      </p:sp>
      <p:pic>
        <p:nvPicPr>
          <p:cNvPr id="5" name="Picture 4" descr="IMG20190327134026">
            <a:extLst>
              <a:ext uri="{FF2B5EF4-FFF2-40B4-BE49-F238E27FC236}">
                <a16:creationId xmlns:a16="http://schemas.microsoft.com/office/drawing/2014/main" id="{96C96B8F-4B45-4775-8CF7-9303886BD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002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E4260-CFB0-4B6E-96F8-889C29EFE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1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DCB94-09FC-409A-80BD-7F2D190C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STAD’s own GTA who handles the funds</a:t>
            </a:r>
          </a:p>
        </p:txBody>
      </p:sp>
      <p:pic>
        <p:nvPicPr>
          <p:cNvPr id="5" name="Picture 4" descr="IMG20190327135954">
            <a:extLst>
              <a:ext uri="{FF2B5EF4-FFF2-40B4-BE49-F238E27FC236}">
                <a16:creationId xmlns:a16="http://schemas.microsoft.com/office/drawing/2014/main" id="{ED541E59-4159-43CA-AA61-C0964D2AEB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8779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08C668-89E5-4EEE-A349-4456F7FF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Presenting the school uniforms STAD donated</a:t>
            </a:r>
          </a:p>
        </p:txBody>
      </p:sp>
      <p:pic>
        <p:nvPicPr>
          <p:cNvPr id="4" name="Picture 3" descr="IMG-20190328-WA0010">
            <a:extLst>
              <a:ext uri="{FF2B5EF4-FFF2-40B4-BE49-F238E27FC236}">
                <a16:creationId xmlns:a16="http://schemas.microsoft.com/office/drawing/2014/main" id="{1A3DCBF8-30ED-44C1-B065-5013F8B0E8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1919288"/>
            <a:ext cx="796766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26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C67A3C-4339-4D27-8827-D00AC3C64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8662" cy="1325563"/>
          </a:xfrm>
        </p:spPr>
        <p:txBody>
          <a:bodyPr/>
          <a:lstStyle/>
          <a:p>
            <a:pPr algn="ctr"/>
            <a:r>
              <a:rPr lang="en-GB" dirty="0"/>
              <a:t>2 students proudly wearing their new uniforms</a:t>
            </a:r>
          </a:p>
        </p:txBody>
      </p:sp>
      <p:pic>
        <p:nvPicPr>
          <p:cNvPr id="5" name="Picture 4" descr="IMG20190327145106">
            <a:extLst>
              <a:ext uri="{FF2B5EF4-FFF2-40B4-BE49-F238E27FC236}">
                <a16:creationId xmlns:a16="http://schemas.microsoft.com/office/drawing/2014/main" id="{81BB4553-CD5E-4186-9370-54F3B2BB36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9223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DC3A7C-794C-457D-9A8A-BEF09654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STAD’s donation meant a lot to them</a:t>
            </a:r>
          </a:p>
        </p:txBody>
      </p:sp>
      <p:pic>
        <p:nvPicPr>
          <p:cNvPr id="5" name="Picture 4" descr="IMG20190327131101">
            <a:extLst>
              <a:ext uri="{FF2B5EF4-FFF2-40B4-BE49-F238E27FC236}">
                <a16:creationId xmlns:a16="http://schemas.microsoft.com/office/drawing/2014/main" id="{ACFEF05F-A7D9-4AFA-A173-37468DD69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9186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5DE666-193B-4F74-A1B3-CA0B164B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But a moment in solidarity meant even more</a:t>
            </a:r>
          </a:p>
        </p:txBody>
      </p:sp>
      <p:pic>
        <p:nvPicPr>
          <p:cNvPr id="4" name="Picture 3" descr="IMG-20190328-WA0013">
            <a:extLst>
              <a:ext uri="{FF2B5EF4-FFF2-40B4-BE49-F238E27FC236}">
                <a16:creationId xmlns:a16="http://schemas.microsoft.com/office/drawing/2014/main" id="{4C1D7745-3CA4-4E9D-A22B-D1035636A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1919288"/>
            <a:ext cx="796766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2869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DC98E-62A3-4014-A04B-BACB933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Currently, STAD supports 50 students – </a:t>
            </a:r>
            <a:r>
              <a:rPr lang="en-GB" b="1" dirty="0"/>
              <a:t>could we do more?</a:t>
            </a:r>
          </a:p>
        </p:txBody>
      </p:sp>
      <p:pic>
        <p:nvPicPr>
          <p:cNvPr id="3" name="Picture 2" descr="IMG-20190328-WA0009">
            <a:extLst>
              <a:ext uri="{FF2B5EF4-FFF2-40B4-BE49-F238E27FC236}">
                <a16:creationId xmlns:a16="http://schemas.microsoft.com/office/drawing/2014/main" id="{E6D7ACD6-224F-47F8-89AD-785656EB6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1919288"/>
            <a:ext cx="7967663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57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7BBDDD-9D2F-4277-B413-6412E0B6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Adjumani</a:t>
            </a:r>
            <a:r>
              <a:rPr lang="en-GB" dirty="0"/>
              <a:t> Refugee Settlement</a:t>
            </a:r>
          </a:p>
        </p:txBody>
      </p:sp>
      <p:pic>
        <p:nvPicPr>
          <p:cNvPr id="5" name="Picture 4" descr="IMG20190328152537">
            <a:extLst>
              <a:ext uri="{FF2B5EF4-FFF2-40B4-BE49-F238E27FC236}">
                <a16:creationId xmlns:a16="http://schemas.microsoft.com/office/drawing/2014/main" id="{964B9880-2233-4443-A74F-2F228D37A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955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CC4BE3-F89C-43EB-B987-75C5362D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Boroli</a:t>
            </a:r>
            <a:r>
              <a:rPr lang="en-GB" dirty="0"/>
              <a:t> Primary School – currently </a:t>
            </a:r>
            <a:r>
              <a:rPr lang="en-GB" b="1" dirty="0"/>
              <a:t>not</a:t>
            </a:r>
            <a:r>
              <a:rPr lang="en-GB" dirty="0"/>
              <a:t> supported by STAD</a:t>
            </a:r>
          </a:p>
        </p:txBody>
      </p:sp>
      <p:pic>
        <p:nvPicPr>
          <p:cNvPr id="5" name="Picture 4" descr="IMG20190328134814">
            <a:extLst>
              <a:ext uri="{FF2B5EF4-FFF2-40B4-BE49-F238E27FC236}">
                <a16:creationId xmlns:a16="http://schemas.microsoft.com/office/drawing/2014/main" id="{335BFF1E-E6F9-4E3D-B939-080FA44026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27" y="1930400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810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3ECC9D-4FAF-4527-B8FA-2E65B2E6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School has only 2 blocks… </a:t>
            </a:r>
          </a:p>
        </p:txBody>
      </p:sp>
      <p:pic>
        <p:nvPicPr>
          <p:cNvPr id="5" name="Picture 4" descr="IMG20190328134153">
            <a:extLst>
              <a:ext uri="{FF2B5EF4-FFF2-40B4-BE49-F238E27FC236}">
                <a16:creationId xmlns:a16="http://schemas.microsoft.com/office/drawing/2014/main" id="{E2A07CBB-D642-456A-8327-B67001A699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1355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3B2353-2187-4388-9F38-C59F787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…with 3 classrooms in each block</a:t>
            </a:r>
          </a:p>
        </p:txBody>
      </p:sp>
      <p:pic>
        <p:nvPicPr>
          <p:cNvPr id="5" name="Picture 4" descr="IMG20190328133850">
            <a:extLst>
              <a:ext uri="{FF2B5EF4-FFF2-40B4-BE49-F238E27FC236}">
                <a16:creationId xmlns:a16="http://schemas.microsoft.com/office/drawing/2014/main" id="{91FA169A-8FCD-44DB-B690-E6318963F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670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0A69-7CB4-46FE-9AF6-88A74FD00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537" y="4153821"/>
            <a:ext cx="7766936" cy="1646302"/>
          </a:xfrm>
        </p:spPr>
        <p:txBody>
          <a:bodyPr/>
          <a:lstStyle/>
          <a:p>
            <a:pPr algn="ctr"/>
            <a:r>
              <a:rPr lang="en-GB" sz="4800" dirty="0" err="1"/>
              <a:t>Imvepi</a:t>
            </a:r>
            <a:r>
              <a:rPr lang="en-GB" sz="4800" dirty="0"/>
              <a:t> Secondary School</a:t>
            </a:r>
            <a:br>
              <a:rPr lang="en-GB" sz="4800" dirty="0"/>
            </a:br>
            <a:r>
              <a:rPr lang="en-GB" sz="4800" dirty="0"/>
              <a:t>- STAD currently supports 50 most vulnerable (the unaccompanied minors) out of the 813 students </a:t>
            </a:r>
          </a:p>
        </p:txBody>
      </p:sp>
    </p:spTree>
    <p:extLst>
      <p:ext uri="{BB962C8B-B14F-4D97-AF65-F5344CB8AC3E}">
        <p14:creationId xmlns:p14="http://schemas.microsoft.com/office/powerpoint/2010/main" val="400579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998E2-CE56-45AE-B91B-609A01E3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…housing a total population of 1154 students</a:t>
            </a:r>
          </a:p>
        </p:txBody>
      </p:sp>
      <p:pic>
        <p:nvPicPr>
          <p:cNvPr id="5" name="Picture 4" descr="IMG20190328133908">
            <a:extLst>
              <a:ext uri="{FF2B5EF4-FFF2-40B4-BE49-F238E27FC236}">
                <a16:creationId xmlns:a16="http://schemas.microsoft.com/office/drawing/2014/main" id="{020B83AB-FDFA-4E58-951B-3C7A5CBE8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3236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127731-BF0A-4FAA-A78F-E3CBF404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150 students squeeze into one classroom for lessons…</a:t>
            </a:r>
          </a:p>
        </p:txBody>
      </p:sp>
      <p:pic>
        <p:nvPicPr>
          <p:cNvPr id="5" name="Picture 4" descr="IMG20190328134014">
            <a:extLst>
              <a:ext uri="{FF2B5EF4-FFF2-40B4-BE49-F238E27FC236}">
                <a16:creationId xmlns:a16="http://schemas.microsoft.com/office/drawing/2014/main" id="{23A6E40C-CA72-4BB6-9194-DF311C778C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1821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B51B55-B901-41C4-83B5-BCFAEC8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Primary 1s and 2s have no desks</a:t>
            </a:r>
          </a:p>
        </p:txBody>
      </p:sp>
      <p:pic>
        <p:nvPicPr>
          <p:cNvPr id="5" name="Picture 4" descr="IMG20190328134214">
            <a:extLst>
              <a:ext uri="{FF2B5EF4-FFF2-40B4-BE49-F238E27FC236}">
                <a16:creationId xmlns:a16="http://schemas.microsoft.com/office/drawing/2014/main" id="{C7C46688-8710-4018-A7FB-A9A20897D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962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34775E-71E3-4DCF-A838-9503699B6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Staff office flooded by heavy rain</a:t>
            </a:r>
          </a:p>
        </p:txBody>
      </p:sp>
      <p:pic>
        <p:nvPicPr>
          <p:cNvPr id="5" name="Picture 4" descr="IMG20190328134545">
            <a:extLst>
              <a:ext uri="{FF2B5EF4-FFF2-40B4-BE49-F238E27FC236}">
                <a16:creationId xmlns:a16="http://schemas.microsoft.com/office/drawing/2014/main" id="{B1864370-C954-4623-B353-84E6FB595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2867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965B3E-8DF6-4B95-97DA-4106162E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Students felt special because we visited…</a:t>
            </a:r>
          </a:p>
        </p:txBody>
      </p:sp>
      <p:pic>
        <p:nvPicPr>
          <p:cNvPr id="5" name="Picture 4" descr="IMG20190328134423">
            <a:extLst>
              <a:ext uri="{FF2B5EF4-FFF2-40B4-BE49-F238E27FC236}">
                <a16:creationId xmlns:a16="http://schemas.microsoft.com/office/drawing/2014/main" id="{34DB4E01-338B-4377-9BB7-C205827F9E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7802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0690-A803-40DE-955A-4BC49D3E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80" y="2194430"/>
            <a:ext cx="8596668" cy="1826581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The needs are really immense, so 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547508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20190330163415">
            <a:extLst>
              <a:ext uri="{FF2B5EF4-FFF2-40B4-BE49-F238E27FC236}">
                <a16:creationId xmlns:a16="http://schemas.microsoft.com/office/drawing/2014/main" id="{13CBE80F-C025-447A-BEF0-C4E323EED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16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3701C-37AE-4D69-95D6-A4B55CE3AF68}"/>
              </a:ext>
            </a:extLst>
          </p:cNvPr>
          <p:cNvSpPr txBox="1"/>
          <p:nvPr/>
        </p:nvSpPr>
        <p:spPr>
          <a:xfrm>
            <a:off x="477078" y="583096"/>
            <a:ext cx="85609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Observations: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Effectiv</a:t>
            </a:r>
            <a:r>
              <a:rPr lang="en-GB" dirty="0">
                <a:solidFill>
                  <a:srgbClr val="54A021">
                    <a:lumMod val="50000"/>
                  </a:srgbClr>
                </a:solidFill>
                <a:latin typeface="Trebuchet MS" panose="020B0603020202020204"/>
              </a:rPr>
              <a:t>e use of the Peace Hall and other facilities to conduct training and reach out to women, youth and children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>
                <a:solidFill>
                  <a:srgbClr val="54A021">
                    <a:lumMod val="50000"/>
                  </a:srgbClr>
                </a:solidFill>
                <a:latin typeface="Trebuchet MS" panose="020B0603020202020204"/>
              </a:rPr>
              <a:t>Work went beyond mandate to reach out to the poor and marginalised (e.g. handicapped) in nearby villages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Work done solely </a:t>
            </a:r>
            <a:r>
              <a:rPr lang="en-GB" dirty="0">
                <a:solidFill>
                  <a:srgbClr val="54A021">
                    <a:lumMod val="50000"/>
                  </a:srgbClr>
                </a:solidFill>
                <a:latin typeface="Trebuchet MS" panose="020B0603020202020204"/>
              </a:rPr>
              <a:t>by volunteers; STAD may like to consider sourcing and funding for 2 staff members to ensure continuity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05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06B7-7C7A-4B44-BF80-ED37CBA8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Peace Hall</a:t>
            </a:r>
          </a:p>
        </p:txBody>
      </p:sp>
      <p:pic>
        <p:nvPicPr>
          <p:cNvPr id="3" name="Picture 2" descr="IMG20190330151316">
            <a:extLst>
              <a:ext uri="{FF2B5EF4-FFF2-40B4-BE49-F238E27FC236}">
                <a16:creationId xmlns:a16="http://schemas.microsoft.com/office/drawing/2014/main" id="{CFBF0B54-48EE-46B4-A0CC-3F8F33DA7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797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AE13A-F9BA-4B07-82D3-E5829E79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Peace Hall used to conduct training for women, youth and children</a:t>
            </a:r>
          </a:p>
        </p:txBody>
      </p:sp>
      <p:pic>
        <p:nvPicPr>
          <p:cNvPr id="3" name="Picture 2" descr="IMG20190330115406">
            <a:extLst>
              <a:ext uri="{FF2B5EF4-FFF2-40B4-BE49-F238E27FC236}">
                <a16:creationId xmlns:a16="http://schemas.microsoft.com/office/drawing/2014/main" id="{7D0C7F36-65FB-4CC2-AA0A-4E306A248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27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3701C-37AE-4D69-95D6-A4B55CE3AF68}"/>
              </a:ext>
            </a:extLst>
          </p:cNvPr>
          <p:cNvSpPr txBox="1"/>
          <p:nvPr/>
        </p:nvSpPr>
        <p:spPr>
          <a:xfrm>
            <a:off x="477078" y="583096"/>
            <a:ext cx="85609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Observations: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There is possibility of a better future for the students and their family, as they can get integrated into the Ugandan system and society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teachers and staff provide Christian role modelling &amp; nurturing and are a constant inspiration to the students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students show willingness to learn and potential of developing Christian virtues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Imvepi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staff, the organisation in-charge (Windle) and the STAD Gender Technical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Advsior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all have a strong sense of accountability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We should stand in solidarity with the students in their cries to God for South Sudan to be delivered from war and internal conflicts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95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713C-73F8-4DE3-88C6-B728D40F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Women presenting song and dance item</a:t>
            </a:r>
          </a:p>
        </p:txBody>
      </p:sp>
      <p:pic>
        <p:nvPicPr>
          <p:cNvPr id="3" name="Picture 2" descr="IMG20190330115812">
            <a:extLst>
              <a:ext uri="{FF2B5EF4-FFF2-40B4-BE49-F238E27FC236}">
                <a16:creationId xmlns:a16="http://schemas.microsoft.com/office/drawing/2014/main" id="{3C6F6634-A4A2-4C2D-B511-EFBBBA999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693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01FF-E3E6-4867-8535-0BD0933E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Youth presenting a skit</a:t>
            </a:r>
          </a:p>
        </p:txBody>
      </p:sp>
      <p:pic>
        <p:nvPicPr>
          <p:cNvPr id="3" name="Picture 2" descr="IMG20190330120736">
            <a:extLst>
              <a:ext uri="{FF2B5EF4-FFF2-40B4-BE49-F238E27FC236}">
                <a16:creationId xmlns:a16="http://schemas.microsoft.com/office/drawing/2014/main" id="{7A593F67-2F8D-432B-95CA-1B9C8F0AC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3641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125E-3EC6-4C43-9328-751D916D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Children are not excluded</a:t>
            </a:r>
          </a:p>
        </p:txBody>
      </p:sp>
      <p:pic>
        <p:nvPicPr>
          <p:cNvPr id="3" name="Picture 2" descr="IMG20190330123316">
            <a:extLst>
              <a:ext uri="{FF2B5EF4-FFF2-40B4-BE49-F238E27FC236}">
                <a16:creationId xmlns:a16="http://schemas.microsoft.com/office/drawing/2014/main" id="{41402083-3EC3-49F5-9EB0-2075A08A2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8" y="1919288"/>
            <a:ext cx="33607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6437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EF08-E6DF-488B-B3B1-ED01E9CE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Catering service</a:t>
            </a:r>
          </a:p>
        </p:txBody>
      </p:sp>
      <p:pic>
        <p:nvPicPr>
          <p:cNvPr id="3" name="Picture 2" descr="IMG20190330143314">
            <a:extLst>
              <a:ext uri="{FF2B5EF4-FFF2-40B4-BE49-F238E27FC236}">
                <a16:creationId xmlns:a16="http://schemas.microsoft.com/office/drawing/2014/main" id="{D3B96049-8F3F-47CE-9573-357FCBDDA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407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A59F-CF57-4CC6-9113-5B026D1D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“Kitchen” used by Catering Service </a:t>
            </a:r>
          </a:p>
        </p:txBody>
      </p:sp>
      <p:pic>
        <p:nvPicPr>
          <p:cNvPr id="3" name="Picture 2" descr="IMG20190330163154">
            <a:extLst>
              <a:ext uri="{FF2B5EF4-FFF2-40B4-BE49-F238E27FC236}">
                <a16:creationId xmlns:a16="http://schemas.microsoft.com/office/drawing/2014/main" id="{2018F07B-D57D-4F93-9053-D40C2ECE3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8" y="1919288"/>
            <a:ext cx="33607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093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BDF7-A01A-4974-898F-AB91E4C3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old latrine</a:t>
            </a:r>
          </a:p>
        </p:txBody>
      </p:sp>
      <p:pic>
        <p:nvPicPr>
          <p:cNvPr id="3" name="Picture 2" descr="IMG20190330163055">
            <a:extLst>
              <a:ext uri="{FF2B5EF4-FFF2-40B4-BE49-F238E27FC236}">
                <a16:creationId xmlns:a16="http://schemas.microsoft.com/office/drawing/2014/main" id="{E5CD381C-B611-4C16-B47E-70A23B422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139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4EA0-8E7C-4E3A-B336-9B5D9018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VIP toilets STAD sponsored</a:t>
            </a:r>
          </a:p>
        </p:txBody>
      </p:sp>
      <p:pic>
        <p:nvPicPr>
          <p:cNvPr id="3" name="Picture 2" descr="IMG20190330163212">
            <a:extLst>
              <a:ext uri="{FF2B5EF4-FFF2-40B4-BE49-F238E27FC236}">
                <a16:creationId xmlns:a16="http://schemas.microsoft.com/office/drawing/2014/main" id="{0BAA7A7E-44D0-4FBD-8B01-AAC72C747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6557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7D4892-D19A-45D9-A5AE-709EDD7E6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More building projects</a:t>
            </a:r>
          </a:p>
        </p:txBody>
      </p:sp>
      <p:pic>
        <p:nvPicPr>
          <p:cNvPr id="5" name="Picture 4" descr="IMG-20190510-WA0005">
            <a:extLst>
              <a:ext uri="{FF2B5EF4-FFF2-40B4-BE49-F238E27FC236}">
                <a16:creationId xmlns:a16="http://schemas.microsoft.com/office/drawing/2014/main" id="{03139AAD-6F40-48E2-AA1C-F80CF1D9B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38" y="1919288"/>
            <a:ext cx="79597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3738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F996A1-BCBD-413D-8376-2C168B2F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Canteen, for example…</a:t>
            </a:r>
          </a:p>
        </p:txBody>
      </p:sp>
      <p:pic>
        <p:nvPicPr>
          <p:cNvPr id="5" name="Picture 4" descr="IMG-20190510-WA0006">
            <a:extLst>
              <a:ext uri="{FF2B5EF4-FFF2-40B4-BE49-F238E27FC236}">
                <a16:creationId xmlns:a16="http://schemas.microsoft.com/office/drawing/2014/main" id="{10FD2809-6377-494F-80F7-B0A1D3862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38" y="1919288"/>
            <a:ext cx="79597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149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8D1A4-9F7A-40B5-9B09-9FEFA96F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Reaching Beyond…</a:t>
            </a:r>
            <a:r>
              <a:rPr lang="en-GB" dirty="0" err="1"/>
              <a:t>Gosu</a:t>
            </a:r>
            <a:r>
              <a:rPr lang="en-GB" dirty="0"/>
              <a:t> Village </a:t>
            </a:r>
          </a:p>
        </p:txBody>
      </p:sp>
      <p:pic>
        <p:nvPicPr>
          <p:cNvPr id="5" name="Picture 4" descr="IMG20190330170802">
            <a:extLst>
              <a:ext uri="{FF2B5EF4-FFF2-40B4-BE49-F238E27FC236}">
                <a16:creationId xmlns:a16="http://schemas.microsoft.com/office/drawing/2014/main" id="{D3FADBDD-8532-4161-A7F6-AB394E4C7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524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E43F-A796-44F3-8B16-27133A53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refugee ‘settlement’</a:t>
            </a:r>
          </a:p>
        </p:txBody>
      </p:sp>
      <p:pic>
        <p:nvPicPr>
          <p:cNvPr id="4" name="Picture 3" descr="IMG20190327113020">
            <a:extLst>
              <a:ext uri="{FF2B5EF4-FFF2-40B4-BE49-F238E27FC236}">
                <a16:creationId xmlns:a16="http://schemas.microsoft.com/office/drawing/2014/main" id="{81D308E6-F0BE-4C82-994E-63DD809BF3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2901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A867-1FA1-4E34-B587-22B11FD4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Ministering to the handicapped</a:t>
            </a:r>
          </a:p>
        </p:txBody>
      </p:sp>
      <p:pic>
        <p:nvPicPr>
          <p:cNvPr id="3" name="Picture 2" descr="IMG20190330165756">
            <a:extLst>
              <a:ext uri="{FF2B5EF4-FFF2-40B4-BE49-F238E27FC236}">
                <a16:creationId xmlns:a16="http://schemas.microsoft.com/office/drawing/2014/main" id="{16B7571C-E51B-4FAB-B67C-C7CE4B88D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8" y="1919288"/>
            <a:ext cx="3360737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9179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104DC8-6691-4450-B4A8-C1D6389F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How they appreciated our visit!</a:t>
            </a:r>
          </a:p>
        </p:txBody>
      </p:sp>
      <p:pic>
        <p:nvPicPr>
          <p:cNvPr id="5" name="Picture 4" descr="Gosu 1">
            <a:extLst>
              <a:ext uri="{FF2B5EF4-FFF2-40B4-BE49-F238E27FC236}">
                <a16:creationId xmlns:a16="http://schemas.microsoft.com/office/drawing/2014/main" id="{1BB29A3E-6CD9-4C84-BCA3-C7E2EC0300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8" y="1919288"/>
            <a:ext cx="5927725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5537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0690-A803-40DE-955A-4BC49D3E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80" y="2194430"/>
            <a:ext cx="8596668" cy="18265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The work is plentiful, but the labourers are all volunteers…</a:t>
            </a:r>
            <a:r>
              <a:rPr lang="en-GB" b="1" dirty="0"/>
              <a:t>how could STAD help to get full-time staff to ensure continuity of the work?</a:t>
            </a:r>
          </a:p>
        </p:txBody>
      </p:sp>
    </p:spTree>
    <p:extLst>
      <p:ext uri="{BB962C8B-B14F-4D97-AF65-F5344CB8AC3E}">
        <p14:creationId xmlns:p14="http://schemas.microsoft.com/office/powerpoint/2010/main" val="339550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1730-599A-4352-B329-83F6E767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Housing similar to local community</a:t>
            </a:r>
          </a:p>
        </p:txBody>
      </p:sp>
      <p:pic>
        <p:nvPicPr>
          <p:cNvPr id="4" name="Picture 3" descr="IMG20190327113024">
            <a:extLst>
              <a:ext uri="{FF2B5EF4-FFF2-40B4-BE49-F238E27FC236}">
                <a16:creationId xmlns:a16="http://schemas.microsoft.com/office/drawing/2014/main" id="{EAF2277B-034F-49CC-9A53-BF5118904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575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788E6D-F641-48B7-B5A2-697A5A80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Not made-shift tents</a:t>
            </a:r>
          </a:p>
        </p:txBody>
      </p:sp>
      <p:pic>
        <p:nvPicPr>
          <p:cNvPr id="5" name="Picture 4" descr="IMG20190327114100">
            <a:extLst>
              <a:ext uri="{FF2B5EF4-FFF2-40B4-BE49-F238E27FC236}">
                <a16:creationId xmlns:a16="http://schemas.microsoft.com/office/drawing/2014/main" id="{44A07134-7AEB-41F5-84E8-E353165FF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09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80469-9BC9-4E9C-8225-3DA1D0A5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Students have the chance to go to school</a:t>
            </a:r>
          </a:p>
        </p:txBody>
      </p:sp>
      <p:pic>
        <p:nvPicPr>
          <p:cNvPr id="5" name="Picture 4" descr="IMG20190327150747">
            <a:extLst>
              <a:ext uri="{FF2B5EF4-FFF2-40B4-BE49-F238E27FC236}">
                <a16:creationId xmlns:a16="http://schemas.microsoft.com/office/drawing/2014/main" id="{D05CF19B-9B5F-4523-9BD6-D4B6AA702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716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ED440C-B32B-48E7-ADFE-F883EA81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Briefing by the Headmaster</a:t>
            </a:r>
          </a:p>
        </p:txBody>
      </p:sp>
      <p:pic>
        <p:nvPicPr>
          <p:cNvPr id="4" name="Picture 3" descr="IMG-20190328-WA0022">
            <a:extLst>
              <a:ext uri="{FF2B5EF4-FFF2-40B4-BE49-F238E27FC236}">
                <a16:creationId xmlns:a16="http://schemas.microsoft.com/office/drawing/2014/main" id="{8503F454-CC6D-40D9-BAC8-A821C1916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919288"/>
            <a:ext cx="5975350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62126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501</Words>
  <Application>Microsoft Office PowerPoint</Application>
  <PresentationFormat>Widescreen</PresentationFormat>
  <Paragraphs>76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Trebuchet MS</vt:lpstr>
      <vt:lpstr>Wingdings 3</vt:lpstr>
      <vt:lpstr>Facet</vt:lpstr>
      <vt:lpstr>Presentation to SJSP’s Church Council</vt:lpstr>
      <vt:lpstr>PowerPoint Presentation</vt:lpstr>
      <vt:lpstr>Imvepi Secondary School - STAD currently supports 50 most vulnerable (the unaccompanied minors) out of the 813 students </vt:lpstr>
      <vt:lpstr>PowerPoint Presentation</vt:lpstr>
      <vt:lpstr>A refugee ‘settlement’</vt:lpstr>
      <vt:lpstr>Housing similar to local community</vt:lpstr>
      <vt:lpstr>Not made-shift tents</vt:lpstr>
      <vt:lpstr>Students have the chance to go to school</vt:lpstr>
      <vt:lpstr>Briefing by the Headmaster</vt:lpstr>
      <vt:lpstr>Headmaster giving a speech</vt:lpstr>
      <vt:lpstr>Deputy Head treating the students as friends</vt:lpstr>
      <vt:lpstr>Deputy Head engaging with the students</vt:lpstr>
      <vt:lpstr>EPO encouraging the students to work hard</vt:lpstr>
      <vt:lpstr>Student saying the opening prayer</vt:lpstr>
      <vt:lpstr>Student presenting their needs, and not theirs only but that of the other 793 </vt:lpstr>
      <vt:lpstr>Students with their creative way of saying thanks</vt:lpstr>
      <vt:lpstr>Students presenting a song and dance</vt:lpstr>
      <vt:lpstr>Another song item to say thanks to STAD</vt:lpstr>
      <vt:lpstr>Windle staff with a strong sense of accountability</vt:lpstr>
      <vt:lpstr>STAD’s own GTA who handles the funds</vt:lpstr>
      <vt:lpstr>Presenting the school uniforms STAD donated</vt:lpstr>
      <vt:lpstr>2 students proudly wearing their new uniforms</vt:lpstr>
      <vt:lpstr>STAD’s donation meant a lot to them</vt:lpstr>
      <vt:lpstr>But a moment in solidarity meant even more</vt:lpstr>
      <vt:lpstr>Currently, STAD supports 50 students – could we do more?</vt:lpstr>
      <vt:lpstr>Adjumani Refugee Settlement</vt:lpstr>
      <vt:lpstr>Boroli Primary School – currently not supported by STAD</vt:lpstr>
      <vt:lpstr>School has only 2 blocks… </vt:lpstr>
      <vt:lpstr>…with 3 classrooms in each block</vt:lpstr>
      <vt:lpstr>…housing a total population of 1154 students</vt:lpstr>
      <vt:lpstr>About 150 students squeeze into one classroom for lessons…</vt:lpstr>
      <vt:lpstr>Primary 1s and 2s have no desks</vt:lpstr>
      <vt:lpstr>Staff office flooded by heavy rain</vt:lpstr>
      <vt:lpstr>Students felt special because we visited…</vt:lpstr>
      <vt:lpstr>The needs are really immense, so what can we do?</vt:lpstr>
      <vt:lpstr>PowerPoint Presentation</vt:lpstr>
      <vt:lpstr>PowerPoint Presentation</vt:lpstr>
      <vt:lpstr>The Peace Hall</vt:lpstr>
      <vt:lpstr>Peace Hall used to conduct training for women, youth and children</vt:lpstr>
      <vt:lpstr>Women presenting song and dance item</vt:lpstr>
      <vt:lpstr>Youth presenting a skit</vt:lpstr>
      <vt:lpstr>Children are not excluded</vt:lpstr>
      <vt:lpstr>Catering service</vt:lpstr>
      <vt:lpstr>“Kitchen” used by Catering Service </vt:lpstr>
      <vt:lpstr>The old latrine</vt:lpstr>
      <vt:lpstr>The VIP toilets STAD sponsored</vt:lpstr>
      <vt:lpstr>More building projects</vt:lpstr>
      <vt:lpstr>Canteen, for example…</vt:lpstr>
      <vt:lpstr>Reaching Beyond…Gosu Village </vt:lpstr>
      <vt:lpstr>Ministering to the handicapped</vt:lpstr>
      <vt:lpstr>How they appreciated our visit!</vt:lpstr>
      <vt:lpstr>The work is plentiful, but the labourers are all volunteers…how could STAD help to get full-time staff to ensure continuity of the work?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 the 50 students and staff</dc:title>
  <dc:creator>Debbie Yip</dc:creator>
  <cp:lastModifiedBy>Debbie Yip</cp:lastModifiedBy>
  <cp:revision>22</cp:revision>
  <dcterms:created xsi:type="dcterms:W3CDTF">2019-05-05T20:16:26Z</dcterms:created>
  <dcterms:modified xsi:type="dcterms:W3CDTF">2019-05-10T20:04:10Z</dcterms:modified>
</cp:coreProperties>
</file>