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3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4" autoAdjust="0"/>
    <p:restoredTop sz="94660"/>
  </p:normalViewPr>
  <p:slideViewPr>
    <p:cSldViewPr snapToGrid="0">
      <p:cViewPr varScale="1">
        <p:scale>
          <a:sx n="78" d="100"/>
          <a:sy n="78" d="100"/>
        </p:scale>
        <p:origin x="226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14795" y="3070859"/>
            <a:ext cx="5834342" cy="4601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90" b="1" i="0">
                <a:solidFill>
                  <a:srgbClr val="34335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29590" y="5547360"/>
            <a:ext cx="480475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308" b="0" i="1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1866">
              <a:spcBef>
                <a:spcPts val="70"/>
              </a:spcBef>
            </a:pPr>
            <a:r>
              <a:rPr lang="nb-NO"/>
              <a:t>Opplysninger</a:t>
            </a:r>
            <a:r>
              <a:rPr lang="nb-NO" spc="51"/>
              <a:t> </a:t>
            </a:r>
            <a:r>
              <a:rPr lang="nb-NO"/>
              <a:t>og</a:t>
            </a:r>
            <a:r>
              <a:rPr lang="nb-NO" spc="56"/>
              <a:t> </a:t>
            </a:r>
            <a:r>
              <a:rPr lang="nb-NO" spc="47"/>
              <a:t>kunnskap</a:t>
            </a:r>
            <a:r>
              <a:rPr lang="nb-NO" spc="56"/>
              <a:t> </a:t>
            </a:r>
            <a:r>
              <a:rPr lang="nb-NO"/>
              <a:t>om</a:t>
            </a:r>
            <a:r>
              <a:rPr lang="nb-NO" spc="56"/>
              <a:t> </a:t>
            </a:r>
            <a:r>
              <a:rPr lang="nb-NO"/>
              <a:t>vårt</a:t>
            </a:r>
            <a:r>
              <a:rPr lang="nb-NO" spc="56"/>
              <a:t> </a:t>
            </a:r>
            <a:r>
              <a:rPr lang="nb-NO"/>
              <a:t>program</a:t>
            </a:r>
            <a:r>
              <a:rPr lang="nb-NO" spc="56"/>
              <a:t> </a:t>
            </a:r>
            <a:r>
              <a:rPr lang="nb-NO" spc="47"/>
              <a:t>se:</a:t>
            </a:r>
            <a:r>
              <a:rPr lang="nb-NO" spc="56"/>
              <a:t> </a:t>
            </a:r>
            <a:r>
              <a:rPr lang="nb-NO" b="1" i="0" spc="-9"/>
              <a:t>pensjonistpartiet.no</a:t>
            </a:r>
            <a:endParaRPr lang="nb-NO" b="1" i="0" spc="-9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87055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6220" y="125071"/>
            <a:ext cx="6111493" cy="460126"/>
          </a:xfrm>
        </p:spPr>
        <p:txBody>
          <a:bodyPr lIns="0" tIns="0" rIns="0" bIns="0"/>
          <a:lstStyle>
            <a:lvl1pPr>
              <a:defRPr sz="2990" b="1" i="0">
                <a:solidFill>
                  <a:srgbClr val="34335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308" b="0" i="1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1866">
              <a:spcBef>
                <a:spcPts val="70"/>
              </a:spcBef>
            </a:pPr>
            <a:r>
              <a:rPr lang="nb-NO"/>
              <a:t>Opplysninger</a:t>
            </a:r>
            <a:r>
              <a:rPr lang="nb-NO" spc="51"/>
              <a:t> </a:t>
            </a:r>
            <a:r>
              <a:rPr lang="nb-NO"/>
              <a:t>og</a:t>
            </a:r>
            <a:r>
              <a:rPr lang="nb-NO" spc="56"/>
              <a:t> </a:t>
            </a:r>
            <a:r>
              <a:rPr lang="nb-NO" spc="47"/>
              <a:t>kunnskap</a:t>
            </a:r>
            <a:r>
              <a:rPr lang="nb-NO" spc="56"/>
              <a:t> </a:t>
            </a:r>
            <a:r>
              <a:rPr lang="nb-NO"/>
              <a:t>om</a:t>
            </a:r>
            <a:r>
              <a:rPr lang="nb-NO" spc="56"/>
              <a:t> </a:t>
            </a:r>
            <a:r>
              <a:rPr lang="nb-NO"/>
              <a:t>vårt</a:t>
            </a:r>
            <a:r>
              <a:rPr lang="nb-NO" spc="56"/>
              <a:t> </a:t>
            </a:r>
            <a:r>
              <a:rPr lang="nb-NO"/>
              <a:t>program</a:t>
            </a:r>
            <a:r>
              <a:rPr lang="nb-NO" spc="56"/>
              <a:t> </a:t>
            </a:r>
            <a:r>
              <a:rPr lang="nb-NO" spc="47"/>
              <a:t>se:</a:t>
            </a:r>
            <a:r>
              <a:rPr lang="nb-NO" spc="56"/>
              <a:t> </a:t>
            </a:r>
            <a:r>
              <a:rPr lang="nb-NO" b="1" i="0" spc="-9"/>
              <a:t>pensjonistpartiet.no</a:t>
            </a:r>
            <a:endParaRPr lang="nb-NO" b="1" i="0" spc="-9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13213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6220" y="125071"/>
            <a:ext cx="6111493" cy="460126"/>
          </a:xfrm>
        </p:spPr>
        <p:txBody>
          <a:bodyPr lIns="0" tIns="0" rIns="0" bIns="0"/>
          <a:lstStyle>
            <a:lvl1pPr>
              <a:defRPr sz="2990" b="1" i="0">
                <a:solidFill>
                  <a:srgbClr val="34335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43197" y="2278380"/>
            <a:ext cx="298581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534926" y="2278380"/>
            <a:ext cx="298581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308" b="0" i="1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1866">
              <a:spcBef>
                <a:spcPts val="70"/>
              </a:spcBef>
            </a:pPr>
            <a:r>
              <a:rPr lang="nb-NO"/>
              <a:t>Opplysninger</a:t>
            </a:r>
            <a:r>
              <a:rPr lang="nb-NO" spc="51"/>
              <a:t> </a:t>
            </a:r>
            <a:r>
              <a:rPr lang="nb-NO"/>
              <a:t>og</a:t>
            </a:r>
            <a:r>
              <a:rPr lang="nb-NO" spc="56"/>
              <a:t> </a:t>
            </a:r>
            <a:r>
              <a:rPr lang="nb-NO" spc="47"/>
              <a:t>kunnskap</a:t>
            </a:r>
            <a:r>
              <a:rPr lang="nb-NO" spc="56"/>
              <a:t> </a:t>
            </a:r>
            <a:r>
              <a:rPr lang="nb-NO"/>
              <a:t>om</a:t>
            </a:r>
            <a:r>
              <a:rPr lang="nb-NO" spc="56"/>
              <a:t> </a:t>
            </a:r>
            <a:r>
              <a:rPr lang="nb-NO"/>
              <a:t>vårt</a:t>
            </a:r>
            <a:r>
              <a:rPr lang="nb-NO" spc="56"/>
              <a:t> </a:t>
            </a:r>
            <a:r>
              <a:rPr lang="nb-NO"/>
              <a:t>program</a:t>
            </a:r>
            <a:r>
              <a:rPr lang="nb-NO" spc="56"/>
              <a:t> </a:t>
            </a:r>
            <a:r>
              <a:rPr lang="nb-NO" spc="47"/>
              <a:t>se:</a:t>
            </a:r>
            <a:r>
              <a:rPr lang="nb-NO" spc="56"/>
              <a:t> </a:t>
            </a:r>
            <a:r>
              <a:rPr lang="nb-NO" b="1" i="0" spc="-9"/>
              <a:t>pensjonistpartiet.no</a:t>
            </a:r>
            <a:endParaRPr lang="nb-NO" b="1" i="0" spc="-9"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49352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6220" y="125071"/>
            <a:ext cx="6111493" cy="460126"/>
          </a:xfrm>
        </p:spPr>
        <p:txBody>
          <a:bodyPr lIns="0" tIns="0" rIns="0" bIns="0"/>
          <a:lstStyle>
            <a:lvl1pPr>
              <a:defRPr sz="2990" b="1" i="0">
                <a:solidFill>
                  <a:srgbClr val="34335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308" b="0" i="1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1866">
              <a:spcBef>
                <a:spcPts val="70"/>
              </a:spcBef>
            </a:pPr>
            <a:r>
              <a:rPr lang="nb-NO"/>
              <a:t>Opplysninger</a:t>
            </a:r>
            <a:r>
              <a:rPr lang="nb-NO" spc="51"/>
              <a:t> </a:t>
            </a:r>
            <a:r>
              <a:rPr lang="nb-NO"/>
              <a:t>og</a:t>
            </a:r>
            <a:r>
              <a:rPr lang="nb-NO" spc="56"/>
              <a:t> </a:t>
            </a:r>
            <a:r>
              <a:rPr lang="nb-NO" spc="47"/>
              <a:t>kunnskap</a:t>
            </a:r>
            <a:r>
              <a:rPr lang="nb-NO" spc="56"/>
              <a:t> </a:t>
            </a:r>
            <a:r>
              <a:rPr lang="nb-NO"/>
              <a:t>om</a:t>
            </a:r>
            <a:r>
              <a:rPr lang="nb-NO" spc="56"/>
              <a:t> </a:t>
            </a:r>
            <a:r>
              <a:rPr lang="nb-NO"/>
              <a:t>vårt</a:t>
            </a:r>
            <a:r>
              <a:rPr lang="nb-NO" spc="56"/>
              <a:t> </a:t>
            </a:r>
            <a:r>
              <a:rPr lang="nb-NO"/>
              <a:t>program</a:t>
            </a:r>
            <a:r>
              <a:rPr lang="nb-NO" spc="56"/>
              <a:t> </a:t>
            </a:r>
            <a:r>
              <a:rPr lang="nb-NO" spc="47"/>
              <a:t>se:</a:t>
            </a:r>
            <a:r>
              <a:rPr lang="nb-NO" spc="56"/>
              <a:t> </a:t>
            </a:r>
            <a:r>
              <a:rPr lang="nb-NO" b="1" i="0" spc="-9"/>
              <a:t>pensjonistpartiet.no</a:t>
            </a:r>
            <a:endParaRPr lang="nb-NO" b="1" i="0" spc="-9"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545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308" b="0" i="1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1866">
              <a:spcBef>
                <a:spcPts val="70"/>
              </a:spcBef>
            </a:pPr>
            <a:r>
              <a:rPr lang="nb-NO"/>
              <a:t>Opplysninger</a:t>
            </a:r>
            <a:r>
              <a:rPr lang="nb-NO" spc="51"/>
              <a:t> </a:t>
            </a:r>
            <a:r>
              <a:rPr lang="nb-NO"/>
              <a:t>og</a:t>
            </a:r>
            <a:r>
              <a:rPr lang="nb-NO" spc="56"/>
              <a:t> </a:t>
            </a:r>
            <a:r>
              <a:rPr lang="nb-NO" spc="47"/>
              <a:t>kunnskap</a:t>
            </a:r>
            <a:r>
              <a:rPr lang="nb-NO" spc="56"/>
              <a:t> </a:t>
            </a:r>
            <a:r>
              <a:rPr lang="nb-NO"/>
              <a:t>om</a:t>
            </a:r>
            <a:r>
              <a:rPr lang="nb-NO" spc="56"/>
              <a:t> </a:t>
            </a:r>
            <a:r>
              <a:rPr lang="nb-NO"/>
              <a:t>vårt</a:t>
            </a:r>
            <a:r>
              <a:rPr lang="nb-NO" spc="56"/>
              <a:t> </a:t>
            </a:r>
            <a:r>
              <a:rPr lang="nb-NO"/>
              <a:t>program</a:t>
            </a:r>
            <a:r>
              <a:rPr lang="nb-NO" spc="56"/>
              <a:t> </a:t>
            </a:r>
            <a:r>
              <a:rPr lang="nb-NO" spc="47"/>
              <a:t>se:</a:t>
            </a:r>
            <a:r>
              <a:rPr lang="nb-NO" spc="56"/>
              <a:t> </a:t>
            </a:r>
            <a:r>
              <a:rPr lang="nb-NO" b="1" i="0" spc="-9"/>
              <a:t>pensjonistpartiet.no</a:t>
            </a:r>
            <a:endParaRPr lang="nb-NO" b="1" i="0" spc="-9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7616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6220" y="125071"/>
            <a:ext cx="6111493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34335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3197" y="2278380"/>
            <a:ext cx="617753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047815" y="9521140"/>
            <a:ext cx="4808906" cy="199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8" b="0" i="1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1866">
              <a:spcBef>
                <a:spcPts val="70"/>
              </a:spcBef>
            </a:pPr>
            <a:r>
              <a:rPr lang="nb-NO"/>
              <a:t>Opplysninger</a:t>
            </a:r>
            <a:r>
              <a:rPr lang="nb-NO" spc="51"/>
              <a:t> </a:t>
            </a:r>
            <a:r>
              <a:rPr lang="nb-NO"/>
              <a:t>og</a:t>
            </a:r>
            <a:r>
              <a:rPr lang="nb-NO" spc="56"/>
              <a:t> </a:t>
            </a:r>
            <a:r>
              <a:rPr lang="nb-NO" spc="47"/>
              <a:t>kunnskap</a:t>
            </a:r>
            <a:r>
              <a:rPr lang="nb-NO" spc="56"/>
              <a:t> </a:t>
            </a:r>
            <a:r>
              <a:rPr lang="nb-NO"/>
              <a:t>om</a:t>
            </a:r>
            <a:r>
              <a:rPr lang="nb-NO" spc="56"/>
              <a:t> </a:t>
            </a:r>
            <a:r>
              <a:rPr lang="nb-NO"/>
              <a:t>vårt</a:t>
            </a:r>
            <a:r>
              <a:rPr lang="nb-NO" spc="56"/>
              <a:t> </a:t>
            </a:r>
            <a:r>
              <a:rPr lang="nb-NO"/>
              <a:t>program</a:t>
            </a:r>
            <a:r>
              <a:rPr lang="nb-NO" spc="56"/>
              <a:t> </a:t>
            </a:r>
            <a:r>
              <a:rPr lang="nb-NO" spc="47"/>
              <a:t>se:</a:t>
            </a:r>
            <a:r>
              <a:rPr lang="nb-NO" spc="56"/>
              <a:t> </a:t>
            </a:r>
            <a:r>
              <a:rPr lang="nb-NO" b="1" i="0" spc="-9"/>
              <a:t>pensjonistpartiet.no</a:t>
            </a:r>
            <a:endParaRPr lang="nb-NO" b="1" i="0" spc="-9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43196" y="9212580"/>
            <a:ext cx="157870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942031" y="9212580"/>
            <a:ext cx="157870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94603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27162">
        <a:defRPr>
          <a:latin typeface="+mn-lt"/>
          <a:ea typeface="+mn-ea"/>
          <a:cs typeface="+mn-cs"/>
        </a:defRPr>
      </a:lvl2pPr>
      <a:lvl3pPr marL="854324">
        <a:defRPr>
          <a:latin typeface="+mn-lt"/>
          <a:ea typeface="+mn-ea"/>
          <a:cs typeface="+mn-cs"/>
        </a:defRPr>
      </a:lvl3pPr>
      <a:lvl4pPr marL="1281486">
        <a:defRPr>
          <a:latin typeface="+mn-lt"/>
          <a:ea typeface="+mn-ea"/>
          <a:cs typeface="+mn-cs"/>
        </a:defRPr>
      </a:lvl4pPr>
      <a:lvl5pPr marL="1708648">
        <a:defRPr>
          <a:latin typeface="+mn-lt"/>
          <a:ea typeface="+mn-ea"/>
          <a:cs typeface="+mn-cs"/>
        </a:defRPr>
      </a:lvl5pPr>
      <a:lvl6pPr marL="2135810">
        <a:defRPr>
          <a:latin typeface="+mn-lt"/>
          <a:ea typeface="+mn-ea"/>
          <a:cs typeface="+mn-cs"/>
        </a:defRPr>
      </a:lvl6pPr>
      <a:lvl7pPr marL="2562972">
        <a:defRPr>
          <a:latin typeface="+mn-lt"/>
          <a:ea typeface="+mn-ea"/>
          <a:cs typeface="+mn-cs"/>
        </a:defRPr>
      </a:lvl7pPr>
      <a:lvl8pPr marL="2990134">
        <a:defRPr>
          <a:latin typeface="+mn-lt"/>
          <a:ea typeface="+mn-ea"/>
          <a:cs typeface="+mn-cs"/>
        </a:defRPr>
      </a:lvl8pPr>
      <a:lvl9pPr marL="3417296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27162">
        <a:defRPr>
          <a:latin typeface="+mn-lt"/>
          <a:ea typeface="+mn-ea"/>
          <a:cs typeface="+mn-cs"/>
        </a:defRPr>
      </a:lvl2pPr>
      <a:lvl3pPr marL="854324">
        <a:defRPr>
          <a:latin typeface="+mn-lt"/>
          <a:ea typeface="+mn-ea"/>
          <a:cs typeface="+mn-cs"/>
        </a:defRPr>
      </a:lvl3pPr>
      <a:lvl4pPr marL="1281486">
        <a:defRPr>
          <a:latin typeface="+mn-lt"/>
          <a:ea typeface="+mn-ea"/>
          <a:cs typeface="+mn-cs"/>
        </a:defRPr>
      </a:lvl4pPr>
      <a:lvl5pPr marL="1708648">
        <a:defRPr>
          <a:latin typeface="+mn-lt"/>
          <a:ea typeface="+mn-ea"/>
          <a:cs typeface="+mn-cs"/>
        </a:defRPr>
      </a:lvl5pPr>
      <a:lvl6pPr marL="2135810">
        <a:defRPr>
          <a:latin typeface="+mn-lt"/>
          <a:ea typeface="+mn-ea"/>
          <a:cs typeface="+mn-cs"/>
        </a:defRPr>
      </a:lvl6pPr>
      <a:lvl7pPr marL="2562972">
        <a:defRPr>
          <a:latin typeface="+mn-lt"/>
          <a:ea typeface="+mn-ea"/>
          <a:cs typeface="+mn-cs"/>
        </a:defRPr>
      </a:lvl7pPr>
      <a:lvl8pPr marL="2990134">
        <a:defRPr>
          <a:latin typeface="+mn-lt"/>
          <a:ea typeface="+mn-ea"/>
          <a:cs typeface="+mn-cs"/>
        </a:defRPr>
      </a:lvl8pPr>
      <a:lvl9pPr marL="3417296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Et bilde som inneholder klær, person, gress, gutt&#10;&#10;Automatisk generert beskrivelse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01791"/>
            <a:ext cx="6861167" cy="4689166"/>
          </a:xfrm>
          <a:prstGeom prst="rect">
            <a:avLst/>
          </a:prstGeom>
        </p:spPr>
      </p:pic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516094" y="456424"/>
            <a:ext cx="5818621" cy="702170"/>
          </a:xfrm>
          <a:prstGeom prst="rect">
            <a:avLst/>
          </a:prstGeom>
        </p:spPr>
        <p:txBody>
          <a:bodyPr vert="horz" wrap="square" lIns="0" tIns="11865" rIns="0" bIns="0" rtlCol="0">
            <a:spAutoFit/>
          </a:bodyPr>
          <a:lstStyle/>
          <a:p>
            <a:pPr marL="11866">
              <a:spcBef>
                <a:spcPts val="93"/>
              </a:spcBef>
            </a:pPr>
            <a:r>
              <a:rPr sz="4485" spc="-70" dirty="0"/>
              <a:t>En</a:t>
            </a:r>
            <a:r>
              <a:rPr sz="4485" spc="-187" dirty="0"/>
              <a:t> </a:t>
            </a:r>
            <a:r>
              <a:rPr sz="4485" spc="-159" dirty="0"/>
              <a:t>bedre</a:t>
            </a:r>
            <a:r>
              <a:rPr sz="4485" spc="-182" dirty="0"/>
              <a:t> </a:t>
            </a:r>
            <a:r>
              <a:rPr sz="4485" spc="-84" dirty="0"/>
              <a:t>hverdag</a:t>
            </a:r>
            <a:r>
              <a:rPr sz="4485" spc="-182" dirty="0"/>
              <a:t> </a:t>
            </a:r>
            <a:r>
              <a:rPr sz="4485" spc="-79" dirty="0"/>
              <a:t>for</a:t>
            </a:r>
            <a:r>
              <a:rPr sz="4485" spc="-182" dirty="0"/>
              <a:t> </a:t>
            </a:r>
            <a:r>
              <a:rPr sz="4485" spc="-23" dirty="0"/>
              <a:t>alle!</a:t>
            </a:r>
            <a:endParaRPr sz="4485"/>
          </a:p>
        </p:txBody>
      </p:sp>
      <p:sp>
        <p:nvSpPr>
          <p:cNvPr id="21" name="object 21"/>
          <p:cNvSpPr/>
          <p:nvPr/>
        </p:nvSpPr>
        <p:spPr>
          <a:xfrm>
            <a:off x="0" y="9225630"/>
            <a:ext cx="6861559" cy="383834"/>
          </a:xfrm>
          <a:custGeom>
            <a:avLst/>
            <a:gdLst/>
            <a:ahLst/>
            <a:cxnLst/>
            <a:rect l="l" t="t" r="r" b="b"/>
            <a:pathLst>
              <a:path w="7344409" h="410845">
                <a:moveTo>
                  <a:pt x="7343978" y="0"/>
                </a:moveTo>
                <a:lnTo>
                  <a:pt x="0" y="0"/>
                </a:lnTo>
                <a:lnTo>
                  <a:pt x="0" y="410781"/>
                </a:lnTo>
                <a:lnTo>
                  <a:pt x="7343978" y="410781"/>
                </a:lnTo>
                <a:lnTo>
                  <a:pt x="7343978" y="0"/>
                </a:lnTo>
                <a:close/>
              </a:path>
            </a:pathLst>
          </a:custGeom>
          <a:solidFill>
            <a:srgbClr val="7F99CE"/>
          </a:solidFill>
        </p:spPr>
        <p:txBody>
          <a:bodyPr wrap="square" lIns="0" tIns="0" rIns="0" bIns="0" rtlCol="0"/>
          <a:lstStyle/>
          <a:p>
            <a:pPr defTabSz="854324"/>
            <a:endParaRPr sz="1682" kern="0">
              <a:solidFill>
                <a:sysClr val="windowText" lastClr="000000"/>
              </a:solidFill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16094" y="5875972"/>
            <a:ext cx="5939473" cy="1953218"/>
          </a:xfrm>
          <a:prstGeom prst="rect">
            <a:avLst/>
          </a:prstGeom>
        </p:spPr>
        <p:txBody>
          <a:bodyPr vert="horz" wrap="square" lIns="0" tIns="11865" rIns="0" bIns="0" rtlCol="0">
            <a:spAutoFit/>
          </a:bodyPr>
          <a:lstStyle/>
          <a:p>
            <a:pPr marL="11866" marR="4746" algn="ctr" defTabSz="854324">
              <a:spcBef>
                <a:spcPts val="93"/>
              </a:spcBef>
            </a:pPr>
            <a:r>
              <a:rPr sz="2523" kern="0" dirty="0">
                <a:solidFill>
                  <a:srgbClr val="343358"/>
                </a:solidFill>
                <a:latin typeface="Calibri"/>
                <a:cs typeface="Calibri"/>
              </a:rPr>
              <a:t>Vi</a:t>
            </a:r>
            <a:r>
              <a:rPr sz="2523" kern="0" spc="-84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523" kern="0" spc="-9" dirty="0">
                <a:solidFill>
                  <a:srgbClr val="343358"/>
                </a:solidFill>
                <a:latin typeface="Calibri"/>
                <a:cs typeface="Calibri"/>
              </a:rPr>
              <a:t>jobber</a:t>
            </a:r>
            <a:r>
              <a:rPr sz="2523" kern="0" spc="-79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lang="nb-NO" sz="2523" kern="0" spc="-47" dirty="0">
                <a:solidFill>
                  <a:srgbClr val="343358"/>
                </a:solidFill>
                <a:latin typeface="Calibri"/>
                <a:cs typeface="Calibri"/>
              </a:rPr>
              <a:t>døgnet</a:t>
            </a:r>
            <a:r>
              <a:rPr sz="2523" kern="0" spc="-79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523" kern="0" dirty="0">
                <a:solidFill>
                  <a:srgbClr val="343358"/>
                </a:solidFill>
                <a:latin typeface="Calibri"/>
                <a:cs typeface="Calibri"/>
              </a:rPr>
              <a:t>rundt</a:t>
            </a:r>
            <a:r>
              <a:rPr sz="2523" kern="0" spc="-79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523" kern="0" spc="-19" dirty="0">
                <a:solidFill>
                  <a:srgbClr val="343358"/>
                </a:solidFill>
                <a:latin typeface="Calibri"/>
                <a:cs typeface="Calibri"/>
              </a:rPr>
              <a:t>for</a:t>
            </a:r>
            <a:r>
              <a:rPr sz="2523" kern="0" spc="-79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523" kern="0" spc="56" dirty="0">
                <a:solidFill>
                  <a:srgbClr val="343358"/>
                </a:solidFill>
                <a:latin typeface="Calibri"/>
                <a:cs typeface="Calibri"/>
              </a:rPr>
              <a:t>at</a:t>
            </a:r>
            <a:r>
              <a:rPr sz="2523" kern="0" spc="-79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523" kern="0" dirty="0">
                <a:solidFill>
                  <a:srgbClr val="343358"/>
                </a:solidFill>
                <a:latin typeface="Calibri"/>
                <a:cs typeface="Calibri"/>
              </a:rPr>
              <a:t>alle</a:t>
            </a:r>
            <a:r>
              <a:rPr sz="2523" kern="0" spc="-79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523" kern="0" spc="-9" dirty="0">
                <a:solidFill>
                  <a:srgbClr val="343358"/>
                </a:solidFill>
                <a:latin typeface="Calibri"/>
                <a:cs typeface="Calibri"/>
              </a:rPr>
              <a:t>aldersgrupper </a:t>
            </a:r>
            <a:r>
              <a:rPr sz="2523" kern="0" spc="84" dirty="0">
                <a:solidFill>
                  <a:srgbClr val="343358"/>
                </a:solidFill>
                <a:latin typeface="Calibri"/>
                <a:cs typeface="Calibri"/>
              </a:rPr>
              <a:t>skal</a:t>
            </a:r>
            <a:r>
              <a:rPr sz="2523" kern="0" spc="5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523" kern="0" spc="70" dirty="0">
                <a:solidFill>
                  <a:srgbClr val="343358"/>
                </a:solidFill>
                <a:latin typeface="Calibri"/>
                <a:cs typeface="Calibri"/>
              </a:rPr>
              <a:t>ha</a:t>
            </a:r>
            <a:r>
              <a:rPr sz="2523" kern="0" spc="9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523" kern="0" dirty="0">
                <a:solidFill>
                  <a:srgbClr val="343358"/>
                </a:solidFill>
                <a:latin typeface="Calibri"/>
                <a:cs typeface="Calibri"/>
              </a:rPr>
              <a:t>god</a:t>
            </a:r>
            <a:r>
              <a:rPr sz="2523" kern="0" spc="5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523" kern="0" dirty="0">
                <a:solidFill>
                  <a:srgbClr val="343358"/>
                </a:solidFill>
                <a:latin typeface="Calibri"/>
                <a:cs typeface="Calibri"/>
              </a:rPr>
              <a:t>livskvalitet</a:t>
            </a:r>
            <a:r>
              <a:rPr sz="2523" kern="0" spc="9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523" kern="0" dirty="0">
                <a:solidFill>
                  <a:srgbClr val="343358"/>
                </a:solidFill>
                <a:latin typeface="Calibri"/>
                <a:cs typeface="Calibri"/>
              </a:rPr>
              <a:t>i</a:t>
            </a:r>
            <a:r>
              <a:rPr sz="2523" kern="0" spc="5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523" kern="0" spc="-9" dirty="0">
                <a:solidFill>
                  <a:srgbClr val="343358"/>
                </a:solidFill>
                <a:latin typeface="Calibri"/>
                <a:cs typeface="Calibri"/>
              </a:rPr>
              <a:t>hverdagen.</a:t>
            </a:r>
            <a:endParaRPr sz="2523" kern="0" dirty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329864" marR="319778" algn="ctr" defTabSz="854324"/>
            <a:r>
              <a:rPr sz="2523" kern="0" dirty="0">
                <a:solidFill>
                  <a:srgbClr val="343358"/>
                </a:solidFill>
                <a:latin typeface="Calibri"/>
                <a:cs typeface="Calibri"/>
              </a:rPr>
              <a:t>Vi</a:t>
            </a:r>
            <a:r>
              <a:rPr sz="2523" kern="0" spc="-70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523" kern="0" dirty="0">
                <a:solidFill>
                  <a:srgbClr val="343358"/>
                </a:solidFill>
                <a:latin typeface="Calibri"/>
                <a:cs typeface="Calibri"/>
              </a:rPr>
              <a:t>har</a:t>
            </a:r>
            <a:r>
              <a:rPr sz="2523" kern="0" spc="-65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523" kern="0" spc="65" dirty="0">
                <a:solidFill>
                  <a:srgbClr val="343358"/>
                </a:solidFill>
                <a:latin typeface="Calibri"/>
                <a:cs typeface="Calibri"/>
              </a:rPr>
              <a:t>særlig</a:t>
            </a:r>
            <a:r>
              <a:rPr sz="2523" kern="0" spc="-65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523" kern="0" spc="51" dirty="0" err="1">
                <a:solidFill>
                  <a:srgbClr val="343358"/>
                </a:solidFill>
                <a:latin typeface="Calibri"/>
                <a:cs typeface="Calibri"/>
              </a:rPr>
              <a:t>fokus</a:t>
            </a:r>
            <a:r>
              <a:rPr sz="2523" kern="0" spc="-65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523" kern="0" spc="-19" dirty="0">
                <a:solidFill>
                  <a:srgbClr val="343358"/>
                </a:solidFill>
                <a:latin typeface="Calibri"/>
                <a:cs typeface="Calibri"/>
              </a:rPr>
              <a:t>p</a:t>
            </a:r>
            <a:r>
              <a:rPr lang="nb-NO" sz="2523" kern="0" spc="-19" dirty="0">
                <a:solidFill>
                  <a:srgbClr val="343358"/>
                </a:solidFill>
                <a:latin typeface="Calibri"/>
                <a:cs typeface="Calibri"/>
              </a:rPr>
              <a:t>å de</a:t>
            </a:r>
            <a:r>
              <a:rPr sz="2523" kern="0" spc="-65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523" kern="0" spc="47" dirty="0">
                <a:solidFill>
                  <a:srgbClr val="343358"/>
                </a:solidFill>
                <a:latin typeface="Calibri"/>
                <a:cs typeface="Calibri"/>
              </a:rPr>
              <a:t>svakere</a:t>
            </a:r>
            <a:r>
              <a:rPr sz="2523" kern="0" spc="-70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523" kern="0" spc="-9" dirty="0">
                <a:solidFill>
                  <a:srgbClr val="343358"/>
                </a:solidFill>
                <a:latin typeface="Calibri"/>
                <a:cs typeface="Calibri"/>
              </a:rPr>
              <a:t>grupper, </a:t>
            </a:r>
            <a:r>
              <a:rPr sz="2523" kern="0" dirty="0">
                <a:solidFill>
                  <a:srgbClr val="343358"/>
                </a:solidFill>
                <a:latin typeface="Calibri"/>
                <a:cs typeface="Calibri"/>
              </a:rPr>
              <a:t>uføre</a:t>
            </a:r>
            <a:r>
              <a:rPr sz="2523" kern="0" spc="-93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523" kern="0" spc="61" dirty="0">
                <a:solidFill>
                  <a:srgbClr val="343358"/>
                </a:solidFill>
                <a:latin typeface="Calibri"/>
                <a:cs typeface="Calibri"/>
              </a:rPr>
              <a:t>og</a:t>
            </a:r>
            <a:r>
              <a:rPr sz="2523" kern="0" spc="-93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523" kern="0" spc="-47" dirty="0">
                <a:solidFill>
                  <a:srgbClr val="343358"/>
                </a:solidFill>
                <a:latin typeface="Calibri"/>
                <a:cs typeface="Calibri"/>
              </a:rPr>
              <a:t>eldre.</a:t>
            </a:r>
            <a:r>
              <a:rPr sz="2523" kern="0" spc="-93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429" kern="0" dirty="0">
                <a:solidFill>
                  <a:srgbClr val="343358"/>
                </a:solidFill>
                <a:latin typeface="Calibri"/>
                <a:cs typeface="Calibri"/>
              </a:rPr>
              <a:t>Bli</a:t>
            </a:r>
            <a:r>
              <a:rPr sz="2429" kern="0" spc="-89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429" kern="0" dirty="0">
                <a:solidFill>
                  <a:srgbClr val="343358"/>
                </a:solidFill>
                <a:latin typeface="Calibri"/>
                <a:cs typeface="Calibri"/>
              </a:rPr>
              <a:t>med</a:t>
            </a:r>
            <a:r>
              <a:rPr sz="2429" kern="0" spc="-89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429" kern="0" dirty="0">
                <a:solidFill>
                  <a:srgbClr val="343358"/>
                </a:solidFill>
                <a:latin typeface="Calibri"/>
                <a:cs typeface="Calibri"/>
              </a:rPr>
              <a:t>du</a:t>
            </a:r>
            <a:r>
              <a:rPr sz="2429" kern="0" spc="-89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429" kern="0" spc="-9" dirty="0" err="1">
                <a:solidFill>
                  <a:srgbClr val="343358"/>
                </a:solidFill>
                <a:latin typeface="Calibri"/>
                <a:cs typeface="Calibri"/>
              </a:rPr>
              <a:t>ogs</a:t>
            </a:r>
            <a:r>
              <a:rPr lang="nb-NO" sz="2429" kern="0" spc="-9" dirty="0">
                <a:solidFill>
                  <a:srgbClr val="343358"/>
                </a:solidFill>
                <a:latin typeface="Calibri"/>
                <a:cs typeface="Calibri"/>
              </a:rPr>
              <a:t>å </a:t>
            </a:r>
            <a:r>
              <a:rPr sz="2429" kern="0" spc="-9" dirty="0">
                <a:solidFill>
                  <a:srgbClr val="343358"/>
                </a:solidFill>
                <a:latin typeface="Calibri"/>
                <a:cs typeface="Calibri"/>
              </a:rPr>
              <a:t>!</a:t>
            </a:r>
            <a:endParaRPr sz="2429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ftr" sz="quarter" idx="5"/>
          </p:nvPr>
        </p:nvSpPr>
        <p:spPr>
          <a:xfrm>
            <a:off x="833646" y="9290030"/>
            <a:ext cx="5355788" cy="210259"/>
          </a:xfrm>
          <a:prstGeom prst="rect">
            <a:avLst/>
          </a:prstGeom>
        </p:spPr>
        <p:txBody>
          <a:bodyPr vert="horz" wrap="square" lIns="0" tIns="8899" rIns="0" bIns="0" rtlCol="0">
            <a:spAutoFit/>
          </a:bodyPr>
          <a:lstStyle/>
          <a:p>
            <a:pPr marL="11866" defTabSz="854324">
              <a:spcBef>
                <a:spcPts val="70"/>
              </a:spcBef>
            </a:pPr>
            <a:r>
              <a:rPr kern="0" dirty="0">
                <a:solidFill>
                  <a:prstClr val="white"/>
                </a:solidFill>
              </a:rPr>
              <a:t>Opplysninger</a:t>
            </a:r>
            <a:r>
              <a:rPr kern="0" spc="51" dirty="0">
                <a:solidFill>
                  <a:prstClr val="white"/>
                </a:solidFill>
              </a:rPr>
              <a:t> </a:t>
            </a:r>
            <a:r>
              <a:rPr kern="0" dirty="0">
                <a:solidFill>
                  <a:prstClr val="white"/>
                </a:solidFill>
              </a:rPr>
              <a:t>og</a:t>
            </a:r>
            <a:r>
              <a:rPr kern="0" spc="56" dirty="0">
                <a:solidFill>
                  <a:prstClr val="white"/>
                </a:solidFill>
              </a:rPr>
              <a:t> </a:t>
            </a:r>
            <a:r>
              <a:rPr kern="0" spc="47" dirty="0">
                <a:solidFill>
                  <a:prstClr val="white"/>
                </a:solidFill>
              </a:rPr>
              <a:t>kunnskap</a:t>
            </a:r>
            <a:r>
              <a:rPr kern="0" spc="56" dirty="0">
                <a:solidFill>
                  <a:prstClr val="white"/>
                </a:solidFill>
              </a:rPr>
              <a:t> </a:t>
            </a:r>
            <a:r>
              <a:rPr kern="0" dirty="0">
                <a:solidFill>
                  <a:prstClr val="white"/>
                </a:solidFill>
              </a:rPr>
              <a:t>om</a:t>
            </a:r>
            <a:r>
              <a:rPr kern="0" spc="56" dirty="0">
                <a:solidFill>
                  <a:prstClr val="white"/>
                </a:solidFill>
              </a:rPr>
              <a:t> </a:t>
            </a:r>
            <a:r>
              <a:rPr kern="0" dirty="0">
                <a:solidFill>
                  <a:prstClr val="white"/>
                </a:solidFill>
              </a:rPr>
              <a:t>vårt</a:t>
            </a:r>
            <a:r>
              <a:rPr kern="0" spc="56" dirty="0">
                <a:solidFill>
                  <a:prstClr val="white"/>
                </a:solidFill>
              </a:rPr>
              <a:t> </a:t>
            </a:r>
            <a:r>
              <a:rPr kern="0" dirty="0">
                <a:solidFill>
                  <a:prstClr val="white"/>
                </a:solidFill>
              </a:rPr>
              <a:t>program</a:t>
            </a:r>
            <a:r>
              <a:rPr kern="0" spc="56" dirty="0">
                <a:solidFill>
                  <a:prstClr val="white"/>
                </a:solidFill>
              </a:rPr>
              <a:t> </a:t>
            </a:r>
            <a:r>
              <a:rPr kern="0" spc="47" dirty="0">
                <a:solidFill>
                  <a:prstClr val="white"/>
                </a:solidFill>
              </a:rPr>
              <a:t>se:</a:t>
            </a:r>
            <a:r>
              <a:rPr kern="0" spc="56" dirty="0">
                <a:solidFill>
                  <a:prstClr val="white"/>
                </a:solidFill>
              </a:rPr>
              <a:t> </a:t>
            </a:r>
            <a:r>
              <a:rPr b="1" i="0" kern="0" spc="-9" dirty="0">
                <a:solidFill>
                  <a:prstClr val="white"/>
                </a:solidFill>
              </a:rPr>
              <a:t>pensjonistpartiet.no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2007919" y="7938365"/>
            <a:ext cx="2844053" cy="270834"/>
          </a:xfrm>
          <a:prstGeom prst="rect">
            <a:avLst/>
          </a:prstGeom>
        </p:spPr>
        <p:txBody>
          <a:bodyPr vert="horz" wrap="square" lIns="0" tIns="11865" rIns="0" bIns="0" rtlCol="0">
            <a:spAutoFit/>
          </a:bodyPr>
          <a:lstStyle/>
          <a:p>
            <a:pPr marL="11866" defTabSz="854324">
              <a:spcBef>
                <a:spcPts val="93"/>
              </a:spcBef>
            </a:pPr>
            <a:r>
              <a:rPr sz="1682" b="1" kern="0" spc="56" dirty="0">
                <a:solidFill>
                  <a:srgbClr val="343358"/>
                </a:solidFill>
                <a:latin typeface="Calibri"/>
                <a:cs typeface="Calibri"/>
              </a:rPr>
              <a:t>I</a:t>
            </a:r>
            <a:r>
              <a:rPr sz="1682" b="1" kern="0" spc="-14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682" b="1" kern="0" dirty="0">
                <a:solidFill>
                  <a:srgbClr val="343358"/>
                </a:solidFill>
                <a:latin typeface="Calibri"/>
                <a:cs typeface="Calibri"/>
              </a:rPr>
              <a:t>år</a:t>
            </a:r>
            <a:r>
              <a:rPr sz="1682" b="1" kern="0" spc="-19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682" b="1" kern="0" dirty="0">
                <a:solidFill>
                  <a:srgbClr val="343358"/>
                </a:solidFill>
                <a:latin typeface="Calibri"/>
                <a:cs typeface="Calibri"/>
              </a:rPr>
              <a:t>står</a:t>
            </a:r>
            <a:r>
              <a:rPr sz="1682" b="1" kern="0" spc="-14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682" b="1" kern="0" dirty="0">
                <a:solidFill>
                  <a:srgbClr val="343358"/>
                </a:solidFill>
                <a:latin typeface="Calibri"/>
                <a:cs typeface="Calibri"/>
              </a:rPr>
              <a:t>vi</a:t>
            </a:r>
            <a:r>
              <a:rPr sz="1682" b="1" kern="0" spc="-14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682" b="1" kern="0" spc="-23" dirty="0">
                <a:solidFill>
                  <a:srgbClr val="343358"/>
                </a:solidFill>
                <a:latin typeface="Calibri"/>
                <a:cs typeface="Calibri"/>
              </a:rPr>
              <a:t>sammen</a:t>
            </a:r>
            <a:r>
              <a:rPr sz="1682" b="1" kern="0" spc="-14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682" b="1" kern="0" dirty="0">
                <a:solidFill>
                  <a:srgbClr val="343358"/>
                </a:solidFill>
                <a:latin typeface="Calibri"/>
                <a:cs typeface="Calibri"/>
              </a:rPr>
              <a:t>og</a:t>
            </a:r>
            <a:r>
              <a:rPr sz="1682" b="1" kern="0" spc="-14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682" b="1" kern="0" spc="-9" dirty="0">
                <a:solidFill>
                  <a:srgbClr val="343358"/>
                </a:solidFill>
                <a:latin typeface="Calibri"/>
                <a:cs typeface="Calibri"/>
              </a:rPr>
              <a:t>stemmer:</a:t>
            </a:r>
            <a:endParaRPr sz="1682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pic>
        <p:nvPicPr>
          <p:cNvPr id="26" name="Bilde 25" descr="Et bilde som inneholder Grafikk, grafisk design, Font">
            <a:extLst>
              <a:ext uri="{FF2B5EF4-FFF2-40B4-BE49-F238E27FC236}">
                <a16:creationId xmlns:a16="http://schemas.microsoft.com/office/drawing/2014/main" id="{A4ABADCF-ABC5-2EC0-7FA3-C49ABB1C8C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616" y="8073782"/>
            <a:ext cx="5391150" cy="10858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12</TotalTime>
  <Words>60</Words>
  <Application>Microsoft Office PowerPoint</Application>
  <PresentationFormat>A4 (210 x 297 mm)</PresentationFormat>
  <Paragraphs>5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1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3" baseType="lpstr">
      <vt:lpstr>Calibri</vt:lpstr>
      <vt:lpstr>Office Theme</vt:lpstr>
      <vt:lpstr>En bedre hverdag for alle!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Alle fortjener en verdig alderdom</dc:title>
  <dc:creator>Rune Steffensen</dc:creator>
  <cp:lastModifiedBy>Rune Steffensen</cp:lastModifiedBy>
  <cp:revision>11</cp:revision>
  <dcterms:created xsi:type="dcterms:W3CDTF">2023-05-07T18:24:48Z</dcterms:created>
  <dcterms:modified xsi:type="dcterms:W3CDTF">2024-10-10T15:46:57Z</dcterms:modified>
</cp:coreProperties>
</file>