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79332-BC41-C670-C52D-0B9CDBAC3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92AED7-C80B-8144-7521-A6D094D23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E2FC10-F7F5-9686-25E9-239E2977E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CCE8-8D0B-49A7-9760-0A3DF936C0EE}" type="datetimeFigureOut">
              <a:rPr lang="fr-BE" smtClean="0"/>
              <a:t>07-07-23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078059-98B9-6423-C293-8E98A8DE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711495-D0DA-8BC3-D502-F449C38D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E923-5405-428F-AD23-F43E9B3F33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331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A5238-6F0E-E8A0-E5F1-5CD3BEED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E36085-F5BC-968C-94D5-9F6867DBA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52687B-C05F-5179-8511-ADD14602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CCE8-8D0B-49A7-9760-0A3DF936C0EE}" type="datetimeFigureOut">
              <a:rPr lang="fr-BE" smtClean="0"/>
              <a:t>07-07-23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349B61-8EA9-8A10-C984-EC912D4A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698A33-B44D-38FE-9712-BFCAAFA1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E923-5405-428F-AD23-F43E9B3F33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854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80311A-1AB2-6C25-47B4-7059F26E3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AFFC37-DF99-11D7-2DA6-73504C205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B0B5AF-954E-B515-5892-475A7F4C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CCE8-8D0B-49A7-9760-0A3DF936C0EE}" type="datetimeFigureOut">
              <a:rPr lang="fr-BE" smtClean="0"/>
              <a:t>07-07-23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68581D-CD34-6A12-02C7-E08B3DF5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851430-4F0E-6559-5150-8006F167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E923-5405-428F-AD23-F43E9B3F33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002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A771E-731C-776F-19FA-7BA421E8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43678E-A57B-EC4B-7CED-AB4CFC9C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68CD5D-A6FF-043B-DAE8-7A0F750B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CCE8-8D0B-49A7-9760-0A3DF936C0EE}" type="datetimeFigureOut">
              <a:rPr lang="fr-BE" smtClean="0"/>
              <a:t>07-07-23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F754A2-01EB-CE63-7D83-B4196254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F7E14F-3FBB-1D5F-9FBD-3362E70A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E923-5405-428F-AD23-F43E9B3F33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366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2EC85-6DDD-EA3B-589F-E1C4859A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2E052C-BE0B-482F-B02D-D99D3EAB2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4898DE-6545-BDA4-DCA9-5384BE5B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CCE8-8D0B-49A7-9760-0A3DF936C0EE}" type="datetimeFigureOut">
              <a:rPr lang="fr-BE" smtClean="0"/>
              <a:t>07-07-23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9D2333-F442-C915-DFFC-1F6E61EE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5A87C-ED94-7FD2-64CE-EB874642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E923-5405-428F-AD23-F43E9B3F33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39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24137-B8F8-6B49-BD3A-DF45BABB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57C852-864D-D176-423F-C8ABAB56D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204692-ADF5-8EE7-B7A8-7F0E0DB02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CCF4A1-BB85-8A84-8D6C-160425E9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CCE8-8D0B-49A7-9760-0A3DF936C0EE}" type="datetimeFigureOut">
              <a:rPr lang="fr-BE" smtClean="0"/>
              <a:t>07-07-23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9D2E35-585A-0EED-D2EF-99D50541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24767D-83C2-E106-76D7-40C66E6F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E923-5405-428F-AD23-F43E9B3F33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55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5807E-8AA9-F158-5450-A9F6E8C5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3933B3-C157-5E52-E631-37591A4DF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EF8A08-8615-92BA-3699-9B19981C5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121871-2246-24A9-ECC7-49D0F921C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6CD573-3E48-2D3C-A97B-9063621C4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949191-F03C-E81D-407C-FB00029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CCE8-8D0B-49A7-9760-0A3DF936C0EE}" type="datetimeFigureOut">
              <a:rPr lang="fr-BE" smtClean="0"/>
              <a:t>07-07-23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AD2F4F-F79C-6B80-8515-E4F31276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A0E7AD2-E02A-8F75-8F8F-1B222C6A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E923-5405-428F-AD23-F43E9B3F33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774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D22357-9C0C-5194-5F12-C01D2795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8C3A4B-7735-7401-F1B4-875F053C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CCE8-8D0B-49A7-9760-0A3DF936C0EE}" type="datetimeFigureOut">
              <a:rPr lang="fr-BE" smtClean="0"/>
              <a:t>07-07-23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37E35B-8F2A-4634-22F6-8EB05944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E8759D-4AFB-1B92-C023-DEF622C0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E923-5405-428F-AD23-F43E9B3F33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88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13759F-2A52-D921-3AB5-49B755FF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CCE8-8D0B-49A7-9760-0A3DF936C0EE}" type="datetimeFigureOut">
              <a:rPr lang="fr-BE" smtClean="0"/>
              <a:t>07-07-23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4A03B7-9BC8-9A4B-BC33-6D83C41E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DDB0D1-1D18-55B8-2F36-0645EFFB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E923-5405-428F-AD23-F43E9B3F33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831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900514-2EAD-72A7-A910-ACA97B16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FE049E-2722-6AE5-9776-8447B677B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95A4AC-0854-953D-F479-531AA731E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A5C75A-6FD3-A773-06E8-9EAD4E5F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CCE8-8D0B-49A7-9760-0A3DF936C0EE}" type="datetimeFigureOut">
              <a:rPr lang="fr-BE" smtClean="0"/>
              <a:t>07-07-23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18D946-46AA-5C5A-0755-DCE29114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1A5732-30B5-54D5-3760-313C4AB8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E923-5405-428F-AD23-F43E9B3F33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139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4A003-1E9F-44A3-838B-4F387F53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B7F01B-9A2B-3701-9A3C-0A39151D7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5CBBAB-7451-575D-59B8-C5CF1CF72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BEE779-E521-FA00-E8EA-51B9A70C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CCE8-8D0B-49A7-9760-0A3DF936C0EE}" type="datetimeFigureOut">
              <a:rPr lang="fr-BE" smtClean="0"/>
              <a:t>07-07-23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DC56FC-7CCF-9908-905F-C7E25AD9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2CA542-1144-0A38-764A-BA4C76FA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E923-5405-428F-AD23-F43E9B3F33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733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284065-D100-FBC4-ECA8-984378CCD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10EF6-00DA-A691-6D58-B1CC96308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047682-A502-E31E-DB86-76E17E249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BCCE8-8D0B-49A7-9760-0A3DF936C0EE}" type="datetimeFigureOut">
              <a:rPr lang="fr-BE" smtClean="0"/>
              <a:t>07-07-23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099AB1-C7CB-5F5C-DDB9-82CA92F83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C9A314-0AF1-0DAC-F4C1-38846915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0E923-5405-428F-AD23-F43E9B3F33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108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église, vitrail, fenêtre, intérieur&#10;&#10;Description générée automatiquement">
            <a:extLst>
              <a:ext uri="{FF2B5EF4-FFF2-40B4-BE49-F238E27FC236}">
                <a16:creationId xmlns:a16="http://schemas.microsoft.com/office/drawing/2014/main" id="{E76B2D55-D3B1-E65B-540F-0F962AFC5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224"/>
            <a:ext cx="12209294" cy="33623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FEA9F36-3B2C-B87A-FFAF-02B0328BC79C}"/>
              </a:ext>
            </a:extLst>
          </p:cNvPr>
          <p:cNvSpPr txBox="1"/>
          <p:nvPr/>
        </p:nvSpPr>
        <p:spPr>
          <a:xfrm>
            <a:off x="0" y="4591611"/>
            <a:ext cx="122092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200" dirty="0"/>
              <a:t>Douze fils de Jacob – Abbaye de Westminster</a:t>
            </a:r>
          </a:p>
        </p:txBody>
      </p:sp>
    </p:spTree>
    <p:extLst>
      <p:ext uri="{BB962C8B-B14F-4D97-AF65-F5344CB8AC3E}">
        <p14:creationId xmlns:p14="http://schemas.microsoft.com/office/powerpoint/2010/main" val="1914502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Visage humain, dessin, mythologie&#10;&#10;Description générée automatiquement">
            <a:extLst>
              <a:ext uri="{FF2B5EF4-FFF2-40B4-BE49-F238E27FC236}">
                <a16:creationId xmlns:a16="http://schemas.microsoft.com/office/drawing/2014/main" id="{12AAA133-5AE4-AD01-F546-9DD5CF5BD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23" y="0"/>
            <a:ext cx="8460954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A3E5D43-E9B9-E04D-7537-9EE4476CDD0A}"/>
              </a:ext>
            </a:extLst>
          </p:cNvPr>
          <p:cNvSpPr txBox="1"/>
          <p:nvPr/>
        </p:nvSpPr>
        <p:spPr>
          <a:xfrm rot="5400000">
            <a:off x="8444753" y="4032783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Jacob et Esaü – droit d’aînesse – Matthias </a:t>
            </a:r>
            <a:r>
              <a:rPr lang="fr-BE" sz="1200" dirty="0" err="1"/>
              <a:t>Stomer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53023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art, mythologie, Arts visuels&#10;&#10;Description générée automatiquement">
            <a:extLst>
              <a:ext uri="{FF2B5EF4-FFF2-40B4-BE49-F238E27FC236}">
                <a16:creationId xmlns:a16="http://schemas.microsoft.com/office/drawing/2014/main" id="{F628B7DA-1140-FF16-125C-838DBDD80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FBA1737-778A-0D7C-BC4B-72BDD1B4D17B}"/>
              </a:ext>
            </a:extLst>
          </p:cNvPr>
          <p:cNvSpPr txBox="1"/>
          <p:nvPr/>
        </p:nvSpPr>
        <p:spPr>
          <a:xfrm rot="5400000">
            <a:off x="8721645" y="4108983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Jacob et Esaü – droit d’aînesse – Matthias </a:t>
            </a:r>
            <a:r>
              <a:rPr lang="fr-BE" sz="1200" dirty="0" err="1"/>
              <a:t>Stomer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28133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habits, dessin, art&#10;&#10;Description générée automatiquement">
            <a:extLst>
              <a:ext uri="{FF2B5EF4-FFF2-40B4-BE49-F238E27FC236}">
                <a16:creationId xmlns:a16="http://schemas.microsoft.com/office/drawing/2014/main" id="{31755CBB-D363-771B-52ED-967F2DDC4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2387"/>
            <a:ext cx="9753600" cy="67532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2AE529-B9D1-6372-04CF-ADCBF5157F32}"/>
              </a:ext>
            </a:extLst>
          </p:cNvPr>
          <p:cNvSpPr txBox="1"/>
          <p:nvPr/>
        </p:nvSpPr>
        <p:spPr>
          <a:xfrm rot="5400000">
            <a:off x="9016920" y="4080408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Jacob et Rachel – Erwin </a:t>
            </a:r>
            <a:r>
              <a:rPr lang="fr-BE" sz="1200" dirty="0" err="1"/>
              <a:t>Speckter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650990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mammifère, mouton, mythologie&#10;&#10;Description générée automatiquement">
            <a:extLst>
              <a:ext uri="{FF2B5EF4-FFF2-40B4-BE49-F238E27FC236}">
                <a16:creationId xmlns:a16="http://schemas.microsoft.com/office/drawing/2014/main" id="{D55C6D41-F95B-F6EC-6818-651084BE8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"/>
            <a:ext cx="9753600" cy="6819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515E315-0D5B-5EA4-CDA5-A3D87D4A0C63}"/>
              </a:ext>
            </a:extLst>
          </p:cNvPr>
          <p:cNvSpPr txBox="1"/>
          <p:nvPr/>
        </p:nvSpPr>
        <p:spPr>
          <a:xfrm rot="5400000">
            <a:off x="9016920" y="4080408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Jacob et Rachel – Joseph </a:t>
            </a:r>
            <a:r>
              <a:rPr lang="fr-BE" sz="1200" dirty="0" err="1"/>
              <a:t>Führich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61051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mammifère, dessin, chien&#10;&#10;Description générée automatiquement">
            <a:extLst>
              <a:ext uri="{FF2B5EF4-FFF2-40B4-BE49-F238E27FC236}">
                <a16:creationId xmlns:a16="http://schemas.microsoft.com/office/drawing/2014/main" id="{1EE23567-0A5C-EF16-7C65-DEFE1D6F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95312"/>
            <a:ext cx="9753600" cy="56673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9347444-D18C-5095-81B8-AA0E62AC2D72}"/>
              </a:ext>
            </a:extLst>
          </p:cNvPr>
          <p:cNvSpPr txBox="1"/>
          <p:nvPr/>
        </p:nvSpPr>
        <p:spPr>
          <a:xfrm rot="5400000">
            <a:off x="9016920" y="4029808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Jacob et Rachel – Palma l’ancien</a:t>
            </a:r>
          </a:p>
        </p:txBody>
      </p:sp>
    </p:spTree>
    <p:extLst>
      <p:ext uri="{BB962C8B-B14F-4D97-AF65-F5344CB8AC3E}">
        <p14:creationId xmlns:p14="http://schemas.microsoft.com/office/powerpoint/2010/main" val="184796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habits, art, femme&#10;&#10;Description générée automatiquement">
            <a:extLst>
              <a:ext uri="{FF2B5EF4-FFF2-40B4-BE49-F238E27FC236}">
                <a16:creationId xmlns:a16="http://schemas.microsoft.com/office/drawing/2014/main" id="{06C5B5EF-F5BA-597D-A7DE-CE7CA8D0F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AFC28F2-6D1D-99A9-9DBE-49EB1B27989E}"/>
              </a:ext>
            </a:extLst>
          </p:cNvPr>
          <p:cNvSpPr txBox="1"/>
          <p:nvPr/>
        </p:nvSpPr>
        <p:spPr>
          <a:xfrm rot="5400000">
            <a:off x="7664370" y="4432833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Jacob et Rachel – William </a:t>
            </a:r>
            <a:r>
              <a:rPr lang="fr-BE" sz="1200" dirty="0" err="1"/>
              <a:t>Dyce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426078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dessin, Art moderne, Peinture acrylique&#10;&#10;Description générée automatiquement">
            <a:extLst>
              <a:ext uri="{FF2B5EF4-FFF2-40B4-BE49-F238E27FC236}">
                <a16:creationId xmlns:a16="http://schemas.microsoft.com/office/drawing/2014/main" id="{A3209C39-63C3-25DF-4277-EA9D124AD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80" y="0"/>
            <a:ext cx="5538639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4743C23-AC53-3F69-6CC1-6BAEC5E3934C}"/>
              </a:ext>
            </a:extLst>
          </p:cNvPr>
          <p:cNvSpPr txBox="1"/>
          <p:nvPr/>
        </p:nvSpPr>
        <p:spPr>
          <a:xfrm rot="5400000">
            <a:off x="7016670" y="4537608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La lutte de Jacob et de l’ange – Marc Chagall</a:t>
            </a:r>
          </a:p>
        </p:txBody>
      </p:sp>
    </p:spTree>
    <p:extLst>
      <p:ext uri="{BB962C8B-B14F-4D97-AF65-F5344CB8AC3E}">
        <p14:creationId xmlns:p14="http://schemas.microsoft.com/office/powerpoint/2010/main" val="323578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inture, dessin, Art moderne, art&#10;&#10;Description générée automatiquement">
            <a:extLst>
              <a:ext uri="{FF2B5EF4-FFF2-40B4-BE49-F238E27FC236}">
                <a16:creationId xmlns:a16="http://schemas.microsoft.com/office/drawing/2014/main" id="{1E94C9E9-CDF5-FC2E-B7AA-546635DC9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91" y="495867"/>
            <a:ext cx="7518217" cy="58662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2EA05B7-49ED-62F7-29B5-AECBA4A3A165}"/>
              </a:ext>
            </a:extLst>
          </p:cNvPr>
          <p:cNvSpPr txBox="1"/>
          <p:nvPr/>
        </p:nvSpPr>
        <p:spPr>
          <a:xfrm rot="5400000">
            <a:off x="7997745" y="4129253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La lutte de Jacob et de l’ange – Paul Gauguin</a:t>
            </a:r>
          </a:p>
        </p:txBody>
      </p:sp>
    </p:spTree>
    <p:extLst>
      <p:ext uri="{BB962C8B-B14F-4D97-AF65-F5344CB8AC3E}">
        <p14:creationId xmlns:p14="http://schemas.microsoft.com/office/powerpoint/2010/main" val="3786978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art, mythologie, dessin&#10;&#10;Description générée automatiquement">
            <a:extLst>
              <a:ext uri="{FF2B5EF4-FFF2-40B4-BE49-F238E27FC236}">
                <a16:creationId xmlns:a16="http://schemas.microsoft.com/office/drawing/2014/main" id="{C4F5A257-E2D3-B0EA-ABCE-F6D67277B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08" y="0"/>
            <a:ext cx="5920383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38B6D24-45D7-E614-3215-F40D2DEA1397}"/>
              </a:ext>
            </a:extLst>
          </p:cNvPr>
          <p:cNvSpPr txBox="1"/>
          <p:nvPr/>
        </p:nvSpPr>
        <p:spPr>
          <a:xfrm rot="5400000">
            <a:off x="7235745" y="4625121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La lutte de Jacob et de l’ange – Rembrandt</a:t>
            </a:r>
          </a:p>
        </p:txBody>
      </p:sp>
    </p:spTree>
    <p:extLst>
      <p:ext uri="{BB962C8B-B14F-4D97-AF65-F5344CB8AC3E}">
        <p14:creationId xmlns:p14="http://schemas.microsoft.com/office/powerpoint/2010/main" val="273285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roquis, peinture, art, dessin&#10;&#10;Description générée automatiquement">
            <a:extLst>
              <a:ext uri="{FF2B5EF4-FFF2-40B4-BE49-F238E27FC236}">
                <a16:creationId xmlns:a16="http://schemas.microsoft.com/office/drawing/2014/main" id="{98566D8E-FD40-E713-5123-3A9377AA2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60" y="0"/>
            <a:ext cx="4949279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9CD8519-DB0B-F3DB-FB84-85312A6505B5}"/>
              </a:ext>
            </a:extLst>
          </p:cNvPr>
          <p:cNvSpPr txBox="1"/>
          <p:nvPr/>
        </p:nvSpPr>
        <p:spPr>
          <a:xfrm rot="5400000">
            <a:off x="6702345" y="4625121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La lutte de Jacob et de l’ange – Yves Noblet</a:t>
            </a:r>
          </a:p>
        </p:txBody>
      </p:sp>
    </p:spTree>
    <p:extLst>
      <p:ext uri="{BB962C8B-B14F-4D97-AF65-F5344CB8AC3E}">
        <p14:creationId xmlns:p14="http://schemas.microsoft.com/office/powerpoint/2010/main" val="254419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, diagramme, atlas&#10;&#10;Description générée automatiquement">
            <a:extLst>
              <a:ext uri="{FF2B5EF4-FFF2-40B4-BE49-F238E27FC236}">
                <a16:creationId xmlns:a16="http://schemas.microsoft.com/office/drawing/2014/main" id="{97E72B0C-1C87-2724-E8C5-FA8142FC6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94" y="0"/>
            <a:ext cx="4627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1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rt, arbre, dessin, herbe&#10;&#10;Description générée automatiquement">
            <a:extLst>
              <a:ext uri="{FF2B5EF4-FFF2-40B4-BE49-F238E27FC236}">
                <a16:creationId xmlns:a16="http://schemas.microsoft.com/office/drawing/2014/main" id="{E75850EE-D2AE-4B3E-5AC4-29F0AAB0C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0962"/>
            <a:ext cx="9753600" cy="66960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26E68BB-2A06-B27C-2F39-CC1A5AA7BB5E}"/>
              </a:ext>
            </a:extLst>
          </p:cNvPr>
          <p:cNvSpPr txBox="1"/>
          <p:nvPr/>
        </p:nvSpPr>
        <p:spPr>
          <a:xfrm rot="5400000">
            <a:off x="9016920" y="4544158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La réconciliation de Jacob et Esaü – Anton </a:t>
            </a:r>
            <a:r>
              <a:rPr lang="fr-BE" sz="1200" dirty="0" err="1"/>
              <a:t>Mirou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058727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mammifère, mythologie, art&#10;&#10;Description générée automatiquement">
            <a:extLst>
              <a:ext uri="{FF2B5EF4-FFF2-40B4-BE49-F238E27FC236}">
                <a16:creationId xmlns:a16="http://schemas.microsoft.com/office/drawing/2014/main" id="{870D5B67-8C48-1170-73B4-AFEEAA0D2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92" y="195262"/>
            <a:ext cx="8986016" cy="64674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9F5BB26-A211-6BA1-6DBE-4B54A81C9FA9}"/>
              </a:ext>
            </a:extLst>
          </p:cNvPr>
          <p:cNvSpPr txBox="1"/>
          <p:nvPr/>
        </p:nvSpPr>
        <p:spPr>
          <a:xfrm rot="5400000">
            <a:off x="8633128" y="4325083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La réconciliation de Jacob et Esaü – Francesco </a:t>
            </a:r>
            <a:r>
              <a:rPr lang="fr-BE" sz="1200" dirty="0" err="1"/>
              <a:t>Hayez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497016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mythologie, art, Arts visuels&#10;&#10;Description générée automatiquement">
            <a:extLst>
              <a:ext uri="{FF2B5EF4-FFF2-40B4-BE49-F238E27FC236}">
                <a16:creationId xmlns:a16="http://schemas.microsoft.com/office/drawing/2014/main" id="{D681ECCC-8C12-F6BD-7B3D-8F396F036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32" y="0"/>
            <a:ext cx="5793135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01C0F67-3FBE-3EA3-7FB7-D41311632A84}"/>
              </a:ext>
            </a:extLst>
          </p:cNvPr>
          <p:cNvSpPr txBox="1"/>
          <p:nvPr/>
        </p:nvSpPr>
        <p:spPr>
          <a:xfrm rot="5400000">
            <a:off x="7036687" y="4625121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La réconciliation de Jacob et Esaü – Pierre-Paul Rubens</a:t>
            </a:r>
          </a:p>
        </p:txBody>
      </p:sp>
    </p:spTree>
    <p:extLst>
      <p:ext uri="{BB962C8B-B14F-4D97-AF65-F5344CB8AC3E}">
        <p14:creationId xmlns:p14="http://schemas.microsoft.com/office/powerpoint/2010/main" val="327585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art, cadre photo, Arts visuels&#10;&#10;Description générée automatiquement">
            <a:extLst>
              <a:ext uri="{FF2B5EF4-FFF2-40B4-BE49-F238E27FC236}">
                <a16:creationId xmlns:a16="http://schemas.microsoft.com/office/drawing/2014/main" id="{A512D3EF-E60B-6940-7B5D-95D70194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94" y="0"/>
            <a:ext cx="757561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EEFD0D4-77C0-0393-D9FF-DDF240811214}"/>
              </a:ext>
            </a:extLst>
          </p:cNvPr>
          <p:cNvSpPr txBox="1"/>
          <p:nvPr/>
        </p:nvSpPr>
        <p:spPr>
          <a:xfrm rot="5400000">
            <a:off x="7927926" y="4553683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La réconciliation de Jacob et Esaü – Renata </a:t>
            </a:r>
            <a:r>
              <a:rPr lang="fr-BE" sz="1200" dirty="0" err="1"/>
              <a:t>Fucikova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4072416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dessin, art, Arts visuels&#10;&#10;Description générée automatiquement">
            <a:extLst>
              <a:ext uri="{FF2B5EF4-FFF2-40B4-BE49-F238E27FC236}">
                <a16:creationId xmlns:a16="http://schemas.microsoft.com/office/drawing/2014/main" id="{482AA025-6B4A-4A4B-1D60-134109972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4" y="0"/>
            <a:ext cx="4969371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20A0B8-361A-588B-7F4A-C436582013A8}"/>
              </a:ext>
            </a:extLst>
          </p:cNvPr>
          <p:cNvSpPr txBox="1"/>
          <p:nvPr/>
        </p:nvSpPr>
        <p:spPr>
          <a:xfrm rot="5400000">
            <a:off x="6721395" y="4625121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Le songe de Jacob – Domenico </a:t>
            </a:r>
            <a:r>
              <a:rPr lang="fr-BE" sz="1200" dirty="0" err="1"/>
              <a:t>Fetti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365391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rt, peinture, dessin, Arts visuels&#10;&#10;Description générée automatiquement">
            <a:extLst>
              <a:ext uri="{FF2B5EF4-FFF2-40B4-BE49-F238E27FC236}">
                <a16:creationId xmlns:a16="http://schemas.microsoft.com/office/drawing/2014/main" id="{BAD10554-E022-8CE3-847E-B428A8DD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93" y="0"/>
            <a:ext cx="5110014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1D5991E-7662-07B6-679E-31201A67A96F}"/>
              </a:ext>
            </a:extLst>
          </p:cNvPr>
          <p:cNvSpPr txBox="1"/>
          <p:nvPr/>
        </p:nvSpPr>
        <p:spPr>
          <a:xfrm rot="5400000">
            <a:off x="6778545" y="4625121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Le songe de Jacob – Enluminure du XIIIème siècle</a:t>
            </a:r>
          </a:p>
        </p:txBody>
      </p:sp>
    </p:spTree>
    <p:extLst>
      <p:ext uri="{BB962C8B-B14F-4D97-AF65-F5344CB8AC3E}">
        <p14:creationId xmlns:p14="http://schemas.microsoft.com/office/powerpoint/2010/main" val="4178475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mythologie, art, Arts visuels&#10;&#10;Description générée automatiquement">
            <a:extLst>
              <a:ext uri="{FF2B5EF4-FFF2-40B4-BE49-F238E27FC236}">
                <a16:creationId xmlns:a16="http://schemas.microsoft.com/office/drawing/2014/main" id="{7976739D-510E-D06C-A21D-C0EF5F052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06124BE-DA97-D742-9564-9433151A463A}"/>
              </a:ext>
            </a:extLst>
          </p:cNvPr>
          <p:cNvSpPr txBox="1"/>
          <p:nvPr/>
        </p:nvSpPr>
        <p:spPr>
          <a:xfrm rot="5400000">
            <a:off x="8712120" y="4625121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Le songe de Jacob – Jacques </a:t>
            </a:r>
            <a:r>
              <a:rPr lang="fr-BE" sz="1200" dirty="0" err="1"/>
              <a:t>Réattu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236447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dessin, croquis, Œuvre d’art&#10;&#10;Description générée automatiquement">
            <a:extLst>
              <a:ext uri="{FF2B5EF4-FFF2-40B4-BE49-F238E27FC236}">
                <a16:creationId xmlns:a16="http://schemas.microsoft.com/office/drawing/2014/main" id="{30891D02-B7EC-2591-269B-28E87985A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38" y="0"/>
            <a:ext cx="9003323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F5AF1D9-B798-901B-CA0B-F03F4F62EDC4}"/>
              </a:ext>
            </a:extLst>
          </p:cNvPr>
          <p:cNvSpPr txBox="1"/>
          <p:nvPr/>
        </p:nvSpPr>
        <p:spPr>
          <a:xfrm rot="5400000">
            <a:off x="8641781" y="4463196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Le songe de Jacob – Joseph de </a:t>
            </a:r>
            <a:r>
              <a:rPr lang="fr-BE" sz="1200" dirty="0" err="1"/>
              <a:t>Ribéra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691803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Peinture acrylique, Peinture artistique, Art moderne&#10;&#10;Description générée automatiquement">
            <a:extLst>
              <a:ext uri="{FF2B5EF4-FFF2-40B4-BE49-F238E27FC236}">
                <a16:creationId xmlns:a16="http://schemas.microsoft.com/office/drawing/2014/main" id="{BD366BD4-6394-324B-0355-53D3039A6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04" y="0"/>
            <a:ext cx="967299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84652AA-EBCA-A56C-B93C-9CB1AD87EFF0}"/>
              </a:ext>
            </a:extLst>
          </p:cNvPr>
          <p:cNvSpPr txBox="1"/>
          <p:nvPr/>
        </p:nvSpPr>
        <p:spPr>
          <a:xfrm rot="5400000">
            <a:off x="8976616" y="4625121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Le songe de Jacob – Marc Chagall</a:t>
            </a:r>
          </a:p>
        </p:txBody>
      </p:sp>
    </p:spTree>
    <p:extLst>
      <p:ext uri="{BB962C8B-B14F-4D97-AF65-F5344CB8AC3E}">
        <p14:creationId xmlns:p14="http://schemas.microsoft.com/office/powerpoint/2010/main" val="3167846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art, arbre, dessin&#10;&#10;Description générée automatiquement">
            <a:extLst>
              <a:ext uri="{FF2B5EF4-FFF2-40B4-BE49-F238E27FC236}">
                <a16:creationId xmlns:a16="http://schemas.microsoft.com/office/drawing/2014/main" id="{3B07D561-DED4-2912-7FD9-9CFF0F006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51" y="0"/>
            <a:ext cx="7881697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F55EB7-ECE4-F276-1F48-12C0E85D7C41}"/>
              </a:ext>
            </a:extLst>
          </p:cNvPr>
          <p:cNvSpPr txBox="1"/>
          <p:nvPr/>
        </p:nvSpPr>
        <p:spPr>
          <a:xfrm rot="5400000">
            <a:off x="8207295" y="4482246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Le songe de Jacob – Michaël </a:t>
            </a:r>
            <a:r>
              <a:rPr lang="fr-BE" sz="1200" dirty="0" err="1"/>
              <a:t>Wilmann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11496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12E445-1A04-D957-FF14-49780972A66F}"/>
              </a:ext>
            </a:extLst>
          </p:cNvPr>
          <p:cNvSpPr txBox="1"/>
          <p:nvPr/>
        </p:nvSpPr>
        <p:spPr>
          <a:xfrm rot="5400000">
            <a:off x="7784167" y="4512386"/>
            <a:ext cx="379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Bénédiction d’Isaac – </a:t>
            </a:r>
            <a:r>
              <a:rPr lang="fr-BE" sz="1200" dirty="0" err="1"/>
              <a:t>Govert</a:t>
            </a:r>
            <a:r>
              <a:rPr lang="fr-BE" sz="1200" dirty="0"/>
              <a:t> </a:t>
            </a:r>
            <a:r>
              <a:rPr lang="fr-BE" sz="1200" dirty="0" err="1"/>
              <a:t>Flinck</a:t>
            </a:r>
            <a:endParaRPr lang="fr-BE" sz="1200" dirty="0"/>
          </a:p>
        </p:txBody>
      </p:sp>
      <p:pic>
        <p:nvPicPr>
          <p:cNvPr id="6" name="Image 5" descr="Une image contenant Visage humain, peinture, habits, personne&#10;&#10;Description générée automatiquement">
            <a:extLst>
              <a:ext uri="{FF2B5EF4-FFF2-40B4-BE49-F238E27FC236}">
                <a16:creationId xmlns:a16="http://schemas.microsoft.com/office/drawing/2014/main" id="{A109C83A-20F9-F75D-3A4D-73130D9C3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3" y="0"/>
            <a:ext cx="8522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1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art, cadre photo, mythologie&#10;&#10;Description générée automatiquement">
            <a:extLst>
              <a:ext uri="{FF2B5EF4-FFF2-40B4-BE49-F238E27FC236}">
                <a16:creationId xmlns:a16="http://schemas.microsoft.com/office/drawing/2014/main" id="{C1C0BBD7-9D62-FE71-8EBB-2C845E988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432412"/>
            <a:ext cx="2914650" cy="59931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A497B3D-DD0F-84B5-119A-1A325F08E078}"/>
              </a:ext>
            </a:extLst>
          </p:cNvPr>
          <p:cNvSpPr txBox="1"/>
          <p:nvPr/>
        </p:nvSpPr>
        <p:spPr>
          <a:xfrm rot="5400000">
            <a:off x="5711745" y="4192709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Le songe de Jacob – Mireille Peeters</a:t>
            </a:r>
          </a:p>
        </p:txBody>
      </p:sp>
    </p:spTree>
    <p:extLst>
      <p:ext uri="{BB962C8B-B14F-4D97-AF65-F5344CB8AC3E}">
        <p14:creationId xmlns:p14="http://schemas.microsoft.com/office/powerpoint/2010/main" val="3878402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art, cadre photo, Arts visuels&#10;&#10;Description générée automatiquement">
            <a:extLst>
              <a:ext uri="{FF2B5EF4-FFF2-40B4-BE49-F238E27FC236}">
                <a16:creationId xmlns:a16="http://schemas.microsoft.com/office/drawing/2014/main" id="{4C5BDCC3-6923-71FA-E73D-D587C53A1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56" y="0"/>
            <a:ext cx="5665887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69CFB8-C287-6298-A1DA-FBA5B09853F5}"/>
              </a:ext>
            </a:extLst>
          </p:cNvPr>
          <p:cNvSpPr txBox="1"/>
          <p:nvPr/>
        </p:nvSpPr>
        <p:spPr>
          <a:xfrm rot="5400000">
            <a:off x="6973063" y="4625121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Le songe de Jacob – Nicolas </a:t>
            </a:r>
            <a:r>
              <a:rPr lang="fr-BE" sz="1200" dirty="0" err="1"/>
              <a:t>Dipre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4216178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aménagement, mur, intérieur&#10;&#10;Description générée automatiquement">
            <a:extLst>
              <a:ext uri="{FF2B5EF4-FFF2-40B4-BE49-F238E27FC236}">
                <a16:creationId xmlns:a16="http://schemas.microsoft.com/office/drawing/2014/main" id="{B0BE3439-2CE2-6CBA-8EF0-3BF084643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50" y="0"/>
            <a:ext cx="9522699" cy="410108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AFF2B1E-C1F7-1E2E-403E-AE045028BCE9}"/>
              </a:ext>
            </a:extLst>
          </p:cNvPr>
          <p:cNvSpPr txBox="1"/>
          <p:nvPr/>
        </p:nvSpPr>
        <p:spPr>
          <a:xfrm>
            <a:off x="1334650" y="4101084"/>
            <a:ext cx="9522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/>
              <a:t>Le songe de Jacob – Vitrail de l’église Saint-Lambert de Ville-sur-Haine</a:t>
            </a:r>
          </a:p>
        </p:txBody>
      </p:sp>
    </p:spTree>
    <p:extLst>
      <p:ext uri="{BB962C8B-B14F-4D97-AF65-F5344CB8AC3E}">
        <p14:creationId xmlns:p14="http://schemas.microsoft.com/office/powerpoint/2010/main" val="347504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A3FABD8-4CFD-BB70-02CC-E6B3D75883EA}"/>
              </a:ext>
            </a:extLst>
          </p:cNvPr>
          <p:cNvSpPr txBox="1"/>
          <p:nvPr/>
        </p:nvSpPr>
        <p:spPr>
          <a:xfrm rot="5400000">
            <a:off x="7737150" y="4637891"/>
            <a:ext cx="379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Bénédiction d’Isaac – Luca Giordano</a:t>
            </a:r>
          </a:p>
        </p:txBody>
      </p:sp>
      <p:pic>
        <p:nvPicPr>
          <p:cNvPr id="6" name="Image 5" descr="Une image contenant Visage humain, peinture, homme, art&#10;&#10;Description générée automatiquement">
            <a:extLst>
              <a:ext uri="{FF2B5EF4-FFF2-40B4-BE49-F238E27FC236}">
                <a16:creationId xmlns:a16="http://schemas.microsoft.com/office/drawing/2014/main" id="{07DFB364-5918-6BE8-E83F-4EE4A4CF8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7" y="0"/>
            <a:ext cx="8991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4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C57BED0-B4B4-9EB1-CC13-8909AF984889}"/>
              </a:ext>
            </a:extLst>
          </p:cNvPr>
          <p:cNvSpPr txBox="1"/>
          <p:nvPr/>
        </p:nvSpPr>
        <p:spPr>
          <a:xfrm rot="5400000">
            <a:off x="9397814" y="4752310"/>
            <a:ext cx="379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Jacob, Rachel et Léa – Frans </a:t>
            </a:r>
            <a:r>
              <a:rPr lang="fr-BE" sz="1200" dirty="0" err="1"/>
              <a:t>Pietersz</a:t>
            </a:r>
            <a:r>
              <a:rPr lang="fr-BE" sz="1200" dirty="0"/>
              <a:t> de </a:t>
            </a:r>
            <a:r>
              <a:rPr lang="fr-BE" sz="1200" dirty="0" err="1"/>
              <a:t>Grebber</a:t>
            </a:r>
            <a:endParaRPr lang="fr-BE" sz="1200" dirty="0"/>
          </a:p>
        </p:txBody>
      </p:sp>
      <p:pic>
        <p:nvPicPr>
          <p:cNvPr id="6" name="Image 5" descr="Une image contenant peinture, mythologie, habits, Arts visuels&#10;&#10;Description générée automatiquement">
            <a:extLst>
              <a:ext uri="{FF2B5EF4-FFF2-40B4-BE49-F238E27FC236}">
                <a16:creationId xmlns:a16="http://schemas.microsoft.com/office/drawing/2014/main" id="{65768D98-8EAA-BD42-BFDD-91B5B33E6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42" y="0"/>
            <a:ext cx="9918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8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4340DB-A25B-5DB8-4AB1-9D5EB8709131}"/>
              </a:ext>
            </a:extLst>
          </p:cNvPr>
          <p:cNvSpPr txBox="1"/>
          <p:nvPr/>
        </p:nvSpPr>
        <p:spPr>
          <a:xfrm rot="5400000">
            <a:off x="6547923" y="4646856"/>
            <a:ext cx="379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Jacob cherchant le pardon d’Esaü – Jan </a:t>
            </a:r>
            <a:r>
              <a:rPr lang="fr-BE" sz="1200" dirty="0" err="1"/>
              <a:t>Victors</a:t>
            </a:r>
            <a:endParaRPr lang="fr-BE" sz="1200" dirty="0"/>
          </a:p>
        </p:txBody>
      </p:sp>
      <p:pic>
        <p:nvPicPr>
          <p:cNvPr id="9" name="Image 8" descr="Une image contenant peinture, mythologie, habits, art&#10;&#10;Description générée automatiquement">
            <a:extLst>
              <a:ext uri="{FF2B5EF4-FFF2-40B4-BE49-F238E27FC236}">
                <a16:creationId xmlns:a16="http://schemas.microsoft.com/office/drawing/2014/main" id="{0CE7BBC8-8AF1-C37E-5C56-87C2A658A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1" y="0"/>
            <a:ext cx="791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7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457164-D7D0-8327-35AC-06706FC9D861}"/>
              </a:ext>
            </a:extLst>
          </p:cNvPr>
          <p:cNvSpPr txBox="1"/>
          <p:nvPr/>
        </p:nvSpPr>
        <p:spPr>
          <a:xfrm rot="5400000">
            <a:off x="7470402" y="4754432"/>
            <a:ext cx="379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/>
              <a:t>Jacob et Esaü – droit d’aînesse – Anton Maria Vassallo</a:t>
            </a:r>
            <a:endParaRPr lang="fr-BE" sz="1200" dirty="0"/>
          </a:p>
        </p:txBody>
      </p:sp>
      <p:pic>
        <p:nvPicPr>
          <p:cNvPr id="6" name="Image 5" descr="Une image contenant peinture, art, mammifère, intérieur&#10;&#10;Description générée automatiquement">
            <a:extLst>
              <a:ext uri="{FF2B5EF4-FFF2-40B4-BE49-F238E27FC236}">
                <a16:creationId xmlns:a16="http://schemas.microsoft.com/office/drawing/2014/main" id="{7590B3DE-C0B6-6412-0BE1-09AA912DB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3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sage humain, habits, peinture, personne&#10;&#10;Description générée automatiquement">
            <a:extLst>
              <a:ext uri="{FF2B5EF4-FFF2-40B4-BE49-F238E27FC236}">
                <a16:creationId xmlns:a16="http://schemas.microsoft.com/office/drawing/2014/main" id="{0247706F-0A9B-7EAF-AE70-2993DE4CB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26" y="19050"/>
            <a:ext cx="5759648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43B6D6C-F11C-3B94-36D6-CE3E6CE11FF0}"/>
              </a:ext>
            </a:extLst>
          </p:cNvPr>
          <p:cNvSpPr txBox="1"/>
          <p:nvPr/>
        </p:nvSpPr>
        <p:spPr>
          <a:xfrm rot="5400000">
            <a:off x="5382185" y="4753883"/>
            <a:ext cx="379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Jacob et Esaü – droit d’aînesse – </a:t>
            </a:r>
            <a:r>
              <a:rPr lang="fr-BE" sz="1200" dirty="0" err="1"/>
              <a:t>Guarino</a:t>
            </a:r>
            <a:r>
              <a:rPr lang="fr-BE" sz="1200" dirty="0"/>
              <a:t> da </a:t>
            </a:r>
            <a:r>
              <a:rPr lang="fr-BE" sz="1200" dirty="0" err="1"/>
              <a:t>Solofra</a:t>
            </a:r>
            <a:r>
              <a:rPr lang="fr-BE" sz="1200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29340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personne, peinture, intérieur&#10;&#10;Description générée automatiquement">
            <a:extLst>
              <a:ext uri="{FF2B5EF4-FFF2-40B4-BE49-F238E27FC236}">
                <a16:creationId xmlns:a16="http://schemas.microsoft.com/office/drawing/2014/main" id="{4595A6F0-EC0D-C3FA-0FBB-B566BFB7E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5977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D63C889-4FC7-054A-9E67-2A3A87A67828}"/>
              </a:ext>
            </a:extLst>
          </p:cNvPr>
          <p:cNvSpPr txBox="1"/>
          <p:nvPr/>
        </p:nvSpPr>
        <p:spPr>
          <a:xfrm rot="5400000">
            <a:off x="7073153" y="4404258"/>
            <a:ext cx="41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/>
              <a:t>Jacob et Esaü – droit d’aînesse – </a:t>
            </a:r>
            <a:r>
              <a:rPr lang="fr-BE" sz="1200" dirty="0" err="1"/>
              <a:t>Hendrick</a:t>
            </a:r>
            <a:r>
              <a:rPr lang="fr-BE" sz="1200" dirty="0"/>
              <a:t> </a:t>
            </a:r>
            <a:r>
              <a:rPr lang="fr-BE" sz="1200" dirty="0" err="1"/>
              <a:t>Jansz</a:t>
            </a:r>
            <a:r>
              <a:rPr lang="fr-BE" sz="1200" dirty="0"/>
              <a:t> Ter </a:t>
            </a:r>
            <a:r>
              <a:rPr lang="fr-BE" sz="1200" dirty="0" err="1"/>
              <a:t>Brugghen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2603856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Grand écran</PresentationFormat>
  <Paragraphs>31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André Ronflette</dc:creator>
  <cp:lastModifiedBy>André Ronflette</cp:lastModifiedBy>
  <cp:revision>5</cp:revision>
  <dcterms:created xsi:type="dcterms:W3CDTF">2023-07-05T09:53:29Z</dcterms:created>
  <dcterms:modified xsi:type="dcterms:W3CDTF">2023-07-07T07:02:41Z</dcterms:modified>
</cp:coreProperties>
</file>