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364" r:id="rId2"/>
    <p:sldId id="289" r:id="rId3"/>
    <p:sldId id="324" r:id="rId4"/>
    <p:sldId id="323" r:id="rId5"/>
    <p:sldId id="325" r:id="rId6"/>
    <p:sldId id="345" r:id="rId7"/>
    <p:sldId id="346" r:id="rId8"/>
    <p:sldId id="326" r:id="rId9"/>
    <p:sldId id="366" r:id="rId10"/>
    <p:sldId id="327" r:id="rId11"/>
    <p:sldId id="328" r:id="rId12"/>
    <p:sldId id="329" r:id="rId13"/>
    <p:sldId id="331" r:id="rId14"/>
    <p:sldId id="330" r:id="rId15"/>
    <p:sldId id="370" r:id="rId16"/>
    <p:sldId id="332" r:id="rId17"/>
    <p:sldId id="334" r:id="rId18"/>
    <p:sldId id="333" r:id="rId19"/>
    <p:sldId id="336" r:id="rId20"/>
    <p:sldId id="371" r:id="rId21"/>
    <p:sldId id="338" r:id="rId22"/>
    <p:sldId id="335" r:id="rId23"/>
    <p:sldId id="343" r:id="rId24"/>
    <p:sldId id="349" r:id="rId25"/>
    <p:sldId id="372" r:id="rId26"/>
    <p:sldId id="321" r:id="rId27"/>
    <p:sldId id="36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50" autoAdjust="0"/>
    <p:restoredTop sz="94660"/>
  </p:normalViewPr>
  <p:slideViewPr>
    <p:cSldViewPr snapToGrid="0">
      <p:cViewPr varScale="1">
        <p:scale>
          <a:sx n="94" d="100"/>
          <a:sy n="94" d="100"/>
        </p:scale>
        <p:origin x="1008"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27E42E-887C-4279-BFF2-F24DC6FD6D15}" type="datetimeFigureOut">
              <a:rPr lang="fr-BE" smtClean="0"/>
              <a:t>23-01-25</a:t>
            </a:fld>
            <a:endParaRPr lang="fr-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773E2-9BB2-4EE2-A1D1-2034C05514EF}" type="slidenum">
              <a:rPr lang="fr-BE" smtClean="0"/>
              <a:t>‹nr.›</a:t>
            </a:fld>
            <a:endParaRPr lang="fr-BE"/>
          </a:p>
        </p:txBody>
      </p:sp>
    </p:spTree>
    <p:extLst>
      <p:ext uri="{BB962C8B-B14F-4D97-AF65-F5344CB8AC3E}">
        <p14:creationId xmlns:p14="http://schemas.microsoft.com/office/powerpoint/2010/main" val="1281430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
        <p:nvSpPr>
          <p:cNvPr id="4" name="Tijdelijke aanduiding voor dianummer 3"/>
          <p:cNvSpPr>
            <a:spLocks noGrp="1"/>
          </p:cNvSpPr>
          <p:nvPr>
            <p:ph type="sldNum" sz="quarter" idx="5"/>
          </p:nvPr>
        </p:nvSpPr>
        <p:spPr/>
        <p:txBody>
          <a:bodyPr/>
          <a:lstStyle/>
          <a:p>
            <a:fld id="{7FCFFBA0-2647-4A5B-ADAA-7FC54FAB8782}" type="slidenum">
              <a:rPr lang="fr-BE" smtClean="0"/>
              <a:t>1</a:t>
            </a:fld>
            <a:endParaRPr lang="fr-BE"/>
          </a:p>
        </p:txBody>
      </p:sp>
    </p:spTree>
    <p:extLst>
      <p:ext uri="{BB962C8B-B14F-4D97-AF65-F5344CB8AC3E}">
        <p14:creationId xmlns:p14="http://schemas.microsoft.com/office/powerpoint/2010/main" val="3482936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28CDB-F6B1-AA66-21B7-27CF56D0B4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A223632C-B3FF-47FA-C659-C86B3537F6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A9851FD4-20A5-693E-AF02-F3CC1900E454}"/>
              </a:ext>
            </a:extLst>
          </p:cNvPr>
          <p:cNvSpPr>
            <a:spLocks noGrp="1"/>
          </p:cNvSpPr>
          <p:nvPr>
            <p:ph type="dt" sz="half" idx="10"/>
          </p:nvPr>
        </p:nvSpPr>
        <p:spPr/>
        <p:txBody>
          <a:bodyPr/>
          <a:lstStyle/>
          <a:p>
            <a:fld id="{5FBF3CEE-9592-4135-92ED-AFFC708E9536}" type="datetimeFigureOut">
              <a:rPr lang="en-IN" smtClean="0"/>
              <a:t>23-01-2025</a:t>
            </a:fld>
            <a:endParaRPr lang="en-IN"/>
          </a:p>
        </p:txBody>
      </p:sp>
      <p:sp>
        <p:nvSpPr>
          <p:cNvPr id="5" name="Footer Placeholder 4">
            <a:extLst>
              <a:ext uri="{FF2B5EF4-FFF2-40B4-BE49-F238E27FC236}">
                <a16:creationId xmlns:a16="http://schemas.microsoft.com/office/drawing/2014/main" id="{8B5470C9-6160-398F-2AA6-96E1F23D8D3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891A3B3-C21F-EE65-004D-B8041001450E}"/>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1799349577"/>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805DD-F083-5FCF-0DF6-63504FC9F26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C0B7326-3455-4E62-ABC0-F10988A5F1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E55749D-5D01-6B41-150F-3E2CE18FFDE9}"/>
              </a:ext>
            </a:extLst>
          </p:cNvPr>
          <p:cNvSpPr>
            <a:spLocks noGrp="1"/>
          </p:cNvSpPr>
          <p:nvPr>
            <p:ph type="dt" sz="half" idx="10"/>
          </p:nvPr>
        </p:nvSpPr>
        <p:spPr/>
        <p:txBody>
          <a:bodyPr/>
          <a:lstStyle/>
          <a:p>
            <a:fld id="{5FBF3CEE-9592-4135-92ED-AFFC708E9536}" type="datetimeFigureOut">
              <a:rPr lang="en-IN" smtClean="0"/>
              <a:t>23-01-2025</a:t>
            </a:fld>
            <a:endParaRPr lang="en-IN"/>
          </a:p>
        </p:txBody>
      </p:sp>
      <p:sp>
        <p:nvSpPr>
          <p:cNvPr id="5" name="Footer Placeholder 4">
            <a:extLst>
              <a:ext uri="{FF2B5EF4-FFF2-40B4-BE49-F238E27FC236}">
                <a16:creationId xmlns:a16="http://schemas.microsoft.com/office/drawing/2014/main" id="{98445D89-13D9-8BB0-A4BE-B351DC8B451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EF483D0-DC27-73CE-AF16-9F0DDC10C3C5}"/>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2621067164"/>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A0149D-9A12-5964-B9B9-A3BB65F3068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A9D1568-9A3C-9E5E-826A-983471DE69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40EAE65-FCE4-A8BF-E19F-5042D02F889B}"/>
              </a:ext>
            </a:extLst>
          </p:cNvPr>
          <p:cNvSpPr>
            <a:spLocks noGrp="1"/>
          </p:cNvSpPr>
          <p:nvPr>
            <p:ph type="dt" sz="half" idx="10"/>
          </p:nvPr>
        </p:nvSpPr>
        <p:spPr/>
        <p:txBody>
          <a:bodyPr/>
          <a:lstStyle/>
          <a:p>
            <a:fld id="{5FBF3CEE-9592-4135-92ED-AFFC708E9536}" type="datetimeFigureOut">
              <a:rPr lang="en-IN" smtClean="0"/>
              <a:t>23-01-2025</a:t>
            </a:fld>
            <a:endParaRPr lang="en-IN"/>
          </a:p>
        </p:txBody>
      </p:sp>
      <p:sp>
        <p:nvSpPr>
          <p:cNvPr id="5" name="Footer Placeholder 4">
            <a:extLst>
              <a:ext uri="{FF2B5EF4-FFF2-40B4-BE49-F238E27FC236}">
                <a16:creationId xmlns:a16="http://schemas.microsoft.com/office/drawing/2014/main" id="{1C057A93-8DF5-9142-B80B-B5A109AD122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C0ACB1E-F374-9C13-796A-034146C70996}"/>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1660582303"/>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99966-BBBE-342F-8026-F35E698C49F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ED7B0FA-4FCA-2483-C141-AF76DB4331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3467128-86B7-5F8F-5A26-61D95295C241}"/>
              </a:ext>
            </a:extLst>
          </p:cNvPr>
          <p:cNvSpPr>
            <a:spLocks noGrp="1"/>
          </p:cNvSpPr>
          <p:nvPr>
            <p:ph type="dt" sz="half" idx="10"/>
          </p:nvPr>
        </p:nvSpPr>
        <p:spPr/>
        <p:txBody>
          <a:bodyPr/>
          <a:lstStyle/>
          <a:p>
            <a:fld id="{5FBF3CEE-9592-4135-92ED-AFFC708E9536}" type="datetimeFigureOut">
              <a:rPr lang="en-IN" smtClean="0"/>
              <a:t>23-01-2025</a:t>
            </a:fld>
            <a:endParaRPr lang="en-IN"/>
          </a:p>
        </p:txBody>
      </p:sp>
      <p:sp>
        <p:nvSpPr>
          <p:cNvPr id="5" name="Footer Placeholder 4">
            <a:extLst>
              <a:ext uri="{FF2B5EF4-FFF2-40B4-BE49-F238E27FC236}">
                <a16:creationId xmlns:a16="http://schemas.microsoft.com/office/drawing/2014/main" id="{752C087C-464F-D71B-AA94-F7701311CC6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91DBE11-C720-8184-2335-D232F88D631B}"/>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300479789"/>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FBF5E-DDA0-CCCC-3D68-D4BE45B4B5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90DDFC85-7DD4-E3AF-1383-0AF8B760F9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B4937C-A40C-805E-23ED-FFC3BBF89C95}"/>
              </a:ext>
            </a:extLst>
          </p:cNvPr>
          <p:cNvSpPr>
            <a:spLocks noGrp="1"/>
          </p:cNvSpPr>
          <p:nvPr>
            <p:ph type="dt" sz="half" idx="10"/>
          </p:nvPr>
        </p:nvSpPr>
        <p:spPr/>
        <p:txBody>
          <a:bodyPr/>
          <a:lstStyle/>
          <a:p>
            <a:fld id="{5FBF3CEE-9592-4135-92ED-AFFC708E9536}" type="datetimeFigureOut">
              <a:rPr lang="en-IN" smtClean="0"/>
              <a:t>23-01-2025</a:t>
            </a:fld>
            <a:endParaRPr lang="en-IN"/>
          </a:p>
        </p:txBody>
      </p:sp>
      <p:sp>
        <p:nvSpPr>
          <p:cNvPr id="5" name="Footer Placeholder 4">
            <a:extLst>
              <a:ext uri="{FF2B5EF4-FFF2-40B4-BE49-F238E27FC236}">
                <a16:creationId xmlns:a16="http://schemas.microsoft.com/office/drawing/2014/main" id="{17DCC7AE-3655-733E-4C5A-2B3BA9AF4EB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82D4591-0ED5-8D36-7BD0-96E0E6402B6B}"/>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974599262"/>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2106E-3F2A-CEA1-1C1C-064081F2891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B061B8C9-1B9F-B120-3399-FAD7C1B70F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622D0FD5-6449-1E19-AE41-F7CFB1EEF9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46096475-FE10-330C-8C0B-81FCC49E94EF}"/>
              </a:ext>
            </a:extLst>
          </p:cNvPr>
          <p:cNvSpPr>
            <a:spLocks noGrp="1"/>
          </p:cNvSpPr>
          <p:nvPr>
            <p:ph type="dt" sz="half" idx="10"/>
          </p:nvPr>
        </p:nvSpPr>
        <p:spPr/>
        <p:txBody>
          <a:bodyPr/>
          <a:lstStyle/>
          <a:p>
            <a:fld id="{5FBF3CEE-9592-4135-92ED-AFFC708E9536}" type="datetimeFigureOut">
              <a:rPr lang="en-IN" smtClean="0"/>
              <a:t>23-01-2025</a:t>
            </a:fld>
            <a:endParaRPr lang="en-IN"/>
          </a:p>
        </p:txBody>
      </p:sp>
      <p:sp>
        <p:nvSpPr>
          <p:cNvPr id="6" name="Footer Placeholder 5">
            <a:extLst>
              <a:ext uri="{FF2B5EF4-FFF2-40B4-BE49-F238E27FC236}">
                <a16:creationId xmlns:a16="http://schemas.microsoft.com/office/drawing/2014/main" id="{0FF43903-E222-67BB-858A-06FF0F13627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C664015-B037-1C50-9914-CF994479F1CD}"/>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3123462458"/>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4E378-EF25-3CEA-3A85-B0B975FA4EA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2A69206-08C2-5077-08A0-5D847D4151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673D14-F1B2-4FD0-6E8F-4BFA1182DC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40907D8-F31D-663B-0100-0C7B16ADAB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9375F3-5B2B-60E2-42E8-A31D55ED6A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E3E03599-9E3C-EEE8-2EA0-1CB7C151247D}"/>
              </a:ext>
            </a:extLst>
          </p:cNvPr>
          <p:cNvSpPr>
            <a:spLocks noGrp="1"/>
          </p:cNvSpPr>
          <p:nvPr>
            <p:ph type="dt" sz="half" idx="10"/>
          </p:nvPr>
        </p:nvSpPr>
        <p:spPr/>
        <p:txBody>
          <a:bodyPr/>
          <a:lstStyle/>
          <a:p>
            <a:fld id="{5FBF3CEE-9592-4135-92ED-AFFC708E9536}" type="datetimeFigureOut">
              <a:rPr lang="en-IN" smtClean="0"/>
              <a:t>23-01-2025</a:t>
            </a:fld>
            <a:endParaRPr lang="en-IN"/>
          </a:p>
        </p:txBody>
      </p:sp>
      <p:sp>
        <p:nvSpPr>
          <p:cNvPr id="8" name="Footer Placeholder 7">
            <a:extLst>
              <a:ext uri="{FF2B5EF4-FFF2-40B4-BE49-F238E27FC236}">
                <a16:creationId xmlns:a16="http://schemas.microsoft.com/office/drawing/2014/main" id="{83D5EB8C-FC1F-0A6A-920F-82B322610BAE}"/>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D09D916E-614F-FDF4-58B5-C18FBD03D60F}"/>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2752796376"/>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ACB97-2C2F-572A-AC1E-4DBCD151266F}"/>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208A3408-AEEA-85C4-0A58-8BB795870CDC}"/>
              </a:ext>
            </a:extLst>
          </p:cNvPr>
          <p:cNvSpPr>
            <a:spLocks noGrp="1"/>
          </p:cNvSpPr>
          <p:nvPr>
            <p:ph type="dt" sz="half" idx="10"/>
          </p:nvPr>
        </p:nvSpPr>
        <p:spPr/>
        <p:txBody>
          <a:bodyPr/>
          <a:lstStyle/>
          <a:p>
            <a:fld id="{5FBF3CEE-9592-4135-92ED-AFFC708E9536}" type="datetimeFigureOut">
              <a:rPr lang="en-IN" smtClean="0"/>
              <a:t>23-01-2025</a:t>
            </a:fld>
            <a:endParaRPr lang="en-IN"/>
          </a:p>
        </p:txBody>
      </p:sp>
      <p:sp>
        <p:nvSpPr>
          <p:cNvPr id="4" name="Footer Placeholder 3">
            <a:extLst>
              <a:ext uri="{FF2B5EF4-FFF2-40B4-BE49-F238E27FC236}">
                <a16:creationId xmlns:a16="http://schemas.microsoft.com/office/drawing/2014/main" id="{92A98BBF-E4E4-E9D6-14B5-A620AB0957C2}"/>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48BE1C91-75D4-B21D-8C65-D27E2B924F97}"/>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1329110799"/>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889F94-1FF8-13DF-0E5C-ABF1EDBADD60}"/>
              </a:ext>
            </a:extLst>
          </p:cNvPr>
          <p:cNvSpPr>
            <a:spLocks noGrp="1"/>
          </p:cNvSpPr>
          <p:nvPr>
            <p:ph type="dt" sz="half" idx="10"/>
          </p:nvPr>
        </p:nvSpPr>
        <p:spPr/>
        <p:txBody>
          <a:bodyPr/>
          <a:lstStyle/>
          <a:p>
            <a:fld id="{5FBF3CEE-9592-4135-92ED-AFFC708E9536}" type="datetimeFigureOut">
              <a:rPr lang="en-IN" smtClean="0"/>
              <a:t>23-01-2025</a:t>
            </a:fld>
            <a:endParaRPr lang="en-IN"/>
          </a:p>
        </p:txBody>
      </p:sp>
      <p:sp>
        <p:nvSpPr>
          <p:cNvPr id="3" name="Footer Placeholder 2">
            <a:extLst>
              <a:ext uri="{FF2B5EF4-FFF2-40B4-BE49-F238E27FC236}">
                <a16:creationId xmlns:a16="http://schemas.microsoft.com/office/drawing/2014/main" id="{24E24D9D-2661-14D6-7C3E-50135E396816}"/>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13B068E9-605F-EBFC-7385-E00279D99944}"/>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3127706480"/>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A0DDE-C93D-D924-1AB3-43D105436A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907B0B21-9432-7EA7-DD21-71191B178C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47DF3EA-2588-B359-9CBC-F54BB8C193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6CEE93-55EF-DCB1-F459-188A8ABF9EC2}"/>
              </a:ext>
            </a:extLst>
          </p:cNvPr>
          <p:cNvSpPr>
            <a:spLocks noGrp="1"/>
          </p:cNvSpPr>
          <p:nvPr>
            <p:ph type="dt" sz="half" idx="10"/>
          </p:nvPr>
        </p:nvSpPr>
        <p:spPr/>
        <p:txBody>
          <a:bodyPr/>
          <a:lstStyle/>
          <a:p>
            <a:fld id="{5FBF3CEE-9592-4135-92ED-AFFC708E9536}" type="datetimeFigureOut">
              <a:rPr lang="en-IN" smtClean="0"/>
              <a:t>23-01-2025</a:t>
            </a:fld>
            <a:endParaRPr lang="en-IN"/>
          </a:p>
        </p:txBody>
      </p:sp>
      <p:sp>
        <p:nvSpPr>
          <p:cNvPr id="6" name="Footer Placeholder 5">
            <a:extLst>
              <a:ext uri="{FF2B5EF4-FFF2-40B4-BE49-F238E27FC236}">
                <a16:creationId xmlns:a16="http://schemas.microsoft.com/office/drawing/2014/main" id="{6110710E-57E2-9E3A-126F-3B30A70B3EC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607CA19-37D3-D66F-2B66-74DBF9CD442F}"/>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2404699476"/>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C213-3D6A-AC84-C66E-0A4442ED97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49597948-C2B1-A37C-434D-C61B027A24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13854D27-A7D0-6A46-1E40-AE815108D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3E1DCD-B60B-8048-C147-886E7F3358AA}"/>
              </a:ext>
            </a:extLst>
          </p:cNvPr>
          <p:cNvSpPr>
            <a:spLocks noGrp="1"/>
          </p:cNvSpPr>
          <p:nvPr>
            <p:ph type="dt" sz="half" idx="10"/>
          </p:nvPr>
        </p:nvSpPr>
        <p:spPr/>
        <p:txBody>
          <a:bodyPr/>
          <a:lstStyle/>
          <a:p>
            <a:fld id="{5FBF3CEE-9592-4135-92ED-AFFC708E9536}" type="datetimeFigureOut">
              <a:rPr lang="en-IN" smtClean="0"/>
              <a:t>23-01-2025</a:t>
            </a:fld>
            <a:endParaRPr lang="en-IN"/>
          </a:p>
        </p:txBody>
      </p:sp>
      <p:sp>
        <p:nvSpPr>
          <p:cNvPr id="6" name="Footer Placeholder 5">
            <a:extLst>
              <a:ext uri="{FF2B5EF4-FFF2-40B4-BE49-F238E27FC236}">
                <a16:creationId xmlns:a16="http://schemas.microsoft.com/office/drawing/2014/main" id="{58A79460-741C-394B-BE16-578CB617EBB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4227EA2-CBFB-BB8F-FDF3-D536EF5224B5}"/>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1017060890"/>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FCED3B-D17E-A4CF-2306-8D901FB9AE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17AD92D-43E7-E1B8-56C7-02C8040AB4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1572C69-9780-E1C4-19FF-0F7A4787BB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BF3CEE-9592-4135-92ED-AFFC708E9536}" type="datetimeFigureOut">
              <a:rPr lang="en-IN" smtClean="0"/>
              <a:t>23-01-2025</a:t>
            </a:fld>
            <a:endParaRPr lang="en-IN"/>
          </a:p>
        </p:txBody>
      </p:sp>
      <p:sp>
        <p:nvSpPr>
          <p:cNvPr id="5" name="Footer Placeholder 4">
            <a:extLst>
              <a:ext uri="{FF2B5EF4-FFF2-40B4-BE49-F238E27FC236}">
                <a16:creationId xmlns:a16="http://schemas.microsoft.com/office/drawing/2014/main" id="{94568B47-8652-FFD2-CAD9-91FC939BD8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A16173DD-3625-D7A5-6300-E811ECCA3B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D5022B-114E-4526-9DF6-8F6A23DA88ED}" type="slidenum">
              <a:rPr lang="en-IN" smtClean="0"/>
              <a:t>‹nr.›</a:t>
            </a:fld>
            <a:endParaRPr lang="en-IN"/>
          </a:p>
        </p:txBody>
      </p:sp>
    </p:spTree>
    <p:extLst>
      <p:ext uri="{BB962C8B-B14F-4D97-AF65-F5344CB8AC3E}">
        <p14:creationId xmlns:p14="http://schemas.microsoft.com/office/powerpoint/2010/main" val="1394672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mp4"/><Relationship Id="rId7" Type="http://schemas.openxmlformats.org/officeDocument/2006/relationships/notesSlide" Target="../notesSlides/notesSlide1.xml"/><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slideLayout" Target="../slideLayouts/slideLayout1.xml"/><Relationship Id="rId5" Type="http://schemas.microsoft.com/office/2007/relationships/media" Target="../media/media2.mp3"/><Relationship Id="rId4" Type="http://schemas.openxmlformats.org/officeDocument/2006/relationships/audio" Target="NULL" TargetMode="External"/><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24-04-13 at 23.29.58">
            <a:hlinkClick r:id="" action="ppaction://media"/>
            <a:extLst>
              <a:ext uri="{FF2B5EF4-FFF2-40B4-BE49-F238E27FC236}">
                <a16:creationId xmlns:a16="http://schemas.microsoft.com/office/drawing/2014/main" id="{B70C25DB-D88F-A489-259D-F996D007F2AE}"/>
              </a:ext>
            </a:extLst>
          </p:cNvPr>
          <p:cNvPicPr>
            <a:picLocks noChangeAspect="1"/>
          </p:cNvPicPr>
          <p:nvPr>
            <a:videoFile r:link="rId2"/>
            <p:extLst>
              <p:ext uri="{DAA4B4D4-6D71-4841-9C94-3DE7FCFB9230}">
                <p14:media xmlns:p14="http://schemas.microsoft.com/office/powerpoint/2010/main" r:embed="rId3">
                  <p14:trim end="13865"/>
                </p14:media>
              </p:ext>
            </p:extLst>
          </p:nvPr>
        </p:nvPicPr>
        <p:blipFill>
          <a:blip r:embed="rId8"/>
          <a:stretch>
            <a:fillRect/>
          </a:stretch>
        </p:blipFill>
        <p:spPr>
          <a:xfrm>
            <a:off x="-1" y="11907"/>
            <a:ext cx="12192000" cy="6846093"/>
          </a:xfrm>
          <a:prstGeom prst="rect">
            <a:avLst/>
          </a:prstGeom>
        </p:spPr>
      </p:pic>
      <p:sp>
        <p:nvSpPr>
          <p:cNvPr id="2" name="Title 1">
            <a:extLst>
              <a:ext uri="{FF2B5EF4-FFF2-40B4-BE49-F238E27FC236}">
                <a16:creationId xmlns:a16="http://schemas.microsoft.com/office/drawing/2014/main" id="{8426148D-5F5E-2D6D-1CAA-17D11967B199}"/>
              </a:ext>
            </a:extLst>
          </p:cNvPr>
          <p:cNvSpPr>
            <a:spLocks noGrp="1"/>
          </p:cNvSpPr>
          <p:nvPr>
            <p:ph type="ctrTitle"/>
          </p:nvPr>
        </p:nvSpPr>
        <p:spPr>
          <a:xfrm>
            <a:off x="1479688" y="2434147"/>
            <a:ext cx="9232621" cy="982823"/>
          </a:xfrm>
        </p:spPr>
        <p:txBody>
          <a:bodyPr>
            <a:noAutofit/>
          </a:bodyPr>
          <a:lstStyle/>
          <a:p>
            <a:r>
              <a:rPr lang="nl-BE" sz="8000" b="1" dirty="0">
                <a:solidFill>
                  <a:schemeClr val="bg1"/>
                </a:solidFill>
                <a:effectLst>
                  <a:outerShdw blurRad="38100" dist="38100" dir="2700000" algn="tl">
                    <a:srgbClr val="000000">
                      <a:alpha val="60000"/>
                    </a:srgbClr>
                  </a:outerShdw>
                </a:effectLst>
                <a:latin typeface="Amasis MT Pro" panose="02040504050005020304" pitchFamily="18" charset="0"/>
              </a:rPr>
              <a:t>Parole de Vie</a:t>
            </a:r>
          </a:p>
        </p:txBody>
      </p:sp>
      <p:sp>
        <p:nvSpPr>
          <p:cNvPr id="3" name="Title 1">
            <a:extLst>
              <a:ext uri="{FF2B5EF4-FFF2-40B4-BE49-F238E27FC236}">
                <a16:creationId xmlns:a16="http://schemas.microsoft.com/office/drawing/2014/main" id="{D8B95972-34F7-A7F7-72D3-87D934915EB5}"/>
              </a:ext>
            </a:extLst>
          </p:cNvPr>
          <p:cNvSpPr txBox="1">
            <a:spLocks/>
          </p:cNvSpPr>
          <p:nvPr/>
        </p:nvSpPr>
        <p:spPr>
          <a:xfrm>
            <a:off x="5519918" y="3991201"/>
            <a:ext cx="4289195" cy="5867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4000" b="1" i="0" strike="noStrike" kern="1200" cap="none" spc="0" normalizeH="0" baseline="0" dirty="0">
                <a:ln>
                  <a:noFill/>
                </a:ln>
                <a:solidFill>
                  <a:srgbClr val="FFFF00"/>
                </a:solidFill>
                <a:effectLst>
                  <a:outerShdw blurRad="38100" dist="38100" dir="2700000" algn="tl">
                    <a:srgbClr val="000000">
                      <a:alpha val="60000"/>
                    </a:srgbClr>
                  </a:outerShdw>
                </a:effectLst>
                <a:uLnTx/>
                <a:uFillTx/>
                <a:latin typeface="Amasis MT Pro" panose="02040504050005020304" pitchFamily="18" charset="0"/>
                <a:ea typeface="+mj-ea"/>
                <a:cs typeface="+mj-cs"/>
              </a:rPr>
              <a:t>Février  2025</a:t>
            </a:r>
          </a:p>
        </p:txBody>
      </p:sp>
      <p:pic>
        <p:nvPicPr>
          <p:cNvPr id="4" name="01 Januari">
            <a:hlinkClick r:id="" action="ppaction://media"/>
            <a:extLst>
              <a:ext uri="{FF2B5EF4-FFF2-40B4-BE49-F238E27FC236}">
                <a16:creationId xmlns:a16="http://schemas.microsoft.com/office/drawing/2014/main" id="{C1D85B10-1CFF-433E-EFA7-221C46500C3F}"/>
              </a:ext>
            </a:extLst>
          </p:cNvPr>
          <p:cNvPicPr>
            <a:picLocks noChangeAspect="1"/>
          </p:cNvPicPr>
          <p:nvPr>
            <a:audioFile r:link="rId4"/>
            <p:extLst>
              <p:ext uri="{DAA4B4D4-6D71-4841-9C94-3DE7FCFB9230}">
                <p14:media xmlns:p14="http://schemas.microsoft.com/office/powerpoint/2010/main" r:embed="rId5">
                  <p14:trim end="9442.424999999999"/>
                  <p14:fade out="2000"/>
                </p14:media>
              </p:ext>
            </p:extLst>
          </p:nvPr>
        </p:nvPicPr>
        <p:blipFill>
          <a:blip r:embed="rId9"/>
          <a:stretch>
            <a:fillRect/>
          </a:stretch>
        </p:blipFill>
        <p:spPr>
          <a:xfrm>
            <a:off x="-853307" y="211317"/>
            <a:ext cx="609600" cy="609600"/>
          </a:xfrm>
          <a:prstGeom prst="rect">
            <a:avLst/>
          </a:prstGeom>
        </p:spPr>
      </p:pic>
    </p:spTree>
    <p:custDataLst>
      <p:tags r:id="rId1"/>
    </p:custDataLst>
    <p:extLst>
      <p:ext uri="{BB962C8B-B14F-4D97-AF65-F5344CB8AC3E}">
        <p14:creationId xmlns:p14="http://schemas.microsoft.com/office/powerpoint/2010/main" val="1498960674"/>
      </p:ext>
    </p:extLst>
  </p:cSld>
  <p:clrMapOvr>
    <a:masterClrMapping/>
  </p:clrMapOvr>
  <mc:AlternateContent xmlns:mc="http://schemas.openxmlformats.org/markup-compatibility/2006">
    <mc:Choice xmlns:p14="http://schemas.microsoft.com/office/powerpoint/2010/main" Requires="p14">
      <p:transition spd="slow" p14:dur="1250" advTm="8074">
        <p:fade/>
      </p:transition>
    </mc:Choice>
    <mc:Fallback>
      <p:transition spd="slow" advTm="80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5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audio>
              <p:cMediaNode vol="20000" numSld="999" showWhenStopped="0">
                <p:cTn id="16" repeatCount="indefinite"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8" objId="4"/>
        <p14:playEvt time="11" objId="5"/>
        <p14:stopEvt time="7549"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7241009" y="695960"/>
            <a:ext cx="4699833" cy="5466080"/>
          </a:xfrm>
          <a:noFill/>
        </p:spPr>
        <p:txBody>
          <a:bodyPr>
            <a:noAutofit/>
          </a:bodyPr>
          <a:lstStyle/>
          <a:p>
            <a:pPr algn="l"/>
            <a:r>
              <a:rPr lang="fr-BE" sz="3000" b="1" dirty="0">
                <a:latin typeface="Amasis MT Pro" panose="02040504050005020304" pitchFamily="18" charset="0"/>
                <a:cs typeface="Aldhabi" panose="01000000000000000000" pitchFamily="2" charset="-78"/>
              </a:rPr>
              <a:t>Il s’agit d’être capable de discerner non seulement les dons personnels mais aussi les nombreuses potentialités et complexités des points de vue et des opinions qui se présentent à nous à travers les personnes qui nous entourent et avec lesquelles nous traitons,</a:t>
            </a:r>
            <a:endParaRPr lang="en-IN" sz="3000" b="1" dirty="0">
              <a:latin typeface="Amasis MT Pro" panose="02040504050005020304" pitchFamily="18" charset="0"/>
              <a:cs typeface="Aldhabi" panose="01000000000000000000" pitchFamily="2" charset="-78"/>
            </a:endParaRPr>
          </a:p>
        </p:txBody>
      </p:sp>
      <p:pic>
        <p:nvPicPr>
          <p:cNvPr id="4" name="Picture 3" descr="A lake with a mountain in the background&#10;&#10;Description automatically generated">
            <a:extLst>
              <a:ext uri="{FF2B5EF4-FFF2-40B4-BE49-F238E27FC236}">
                <a16:creationId xmlns:a16="http://schemas.microsoft.com/office/drawing/2014/main" id="{D59B5100-0A9E-D52C-BD7B-7F3D068D2950}"/>
              </a:ext>
            </a:extLst>
          </p:cNvPr>
          <p:cNvPicPr>
            <a:picLocks noChangeAspect="1"/>
          </p:cNvPicPr>
          <p:nvPr/>
        </p:nvPicPr>
        <p:blipFill>
          <a:blip r:embed="rId2">
            <a:extLst>
              <a:ext uri="{28A0092B-C50C-407E-A947-70E740481C1C}">
                <a14:useLocalDpi xmlns:a14="http://schemas.microsoft.com/office/drawing/2010/main" val="0"/>
              </a:ext>
            </a:extLst>
          </a:blip>
          <a:srcRect l="11831" r="11694"/>
          <a:stretch/>
        </p:blipFill>
        <p:spPr>
          <a:xfrm>
            <a:off x="20" y="10"/>
            <a:ext cx="6992881" cy="6857990"/>
          </a:xfrm>
          <a:prstGeom prst="rect">
            <a:avLst/>
          </a:prstGeom>
        </p:spPr>
      </p:pic>
    </p:spTree>
    <p:extLst>
      <p:ext uri="{BB962C8B-B14F-4D97-AF65-F5344CB8AC3E}">
        <p14:creationId xmlns:p14="http://schemas.microsoft.com/office/powerpoint/2010/main" val="2507139563"/>
      </p:ext>
    </p:extLst>
  </p:cSld>
  <p:clrMapOvr>
    <a:masterClrMapping/>
  </p:clrMapOvr>
  <mc:AlternateContent xmlns:mc="http://schemas.openxmlformats.org/markup-compatibility/2006">
    <mc:Choice xmlns:p14="http://schemas.microsoft.com/office/powerpoint/2010/main" Requires="p14">
      <p:transition spd="slow" p14:dur="1250" advTm="16634">
        <p:fade/>
      </p:transition>
    </mc:Choice>
    <mc:Fallback>
      <p:transition spd="slow" advTm="16634">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on a raft in a body of water&#10;&#10;Description automatically generated">
            <a:extLst>
              <a:ext uri="{FF2B5EF4-FFF2-40B4-BE49-F238E27FC236}">
                <a16:creationId xmlns:a16="http://schemas.microsoft.com/office/drawing/2014/main" id="{96FA5B03-445C-6C8D-8EFD-12C9EC034E5F}"/>
              </a:ext>
            </a:extLst>
          </p:cNvPr>
          <p:cNvPicPr>
            <a:picLocks noChangeAspect="1"/>
          </p:cNvPicPr>
          <p:nvPr/>
        </p:nvPicPr>
        <p:blipFill>
          <a:blip r:embed="rId2">
            <a:extLst>
              <a:ext uri="{28A0092B-C50C-407E-A947-70E740481C1C}">
                <a14:useLocalDpi xmlns:a14="http://schemas.microsoft.com/office/drawing/2010/main" val="0"/>
              </a:ext>
            </a:extLst>
          </a:blip>
          <a:srcRect t="2021" b="22979"/>
          <a:stretch/>
        </p:blipFill>
        <p:spPr>
          <a:xfrm>
            <a:off x="-3047" y="10"/>
            <a:ext cx="12191999" cy="6857990"/>
          </a:xfrm>
          <a:prstGeom prst="rect">
            <a:avLst/>
          </a:prstGeom>
        </p:spPr>
      </p:pic>
      <p:sp>
        <p:nvSpPr>
          <p:cNvPr id="40" name="Rectangle 3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1063752" y="619760"/>
            <a:ext cx="10058400" cy="1990248"/>
          </a:xfrm>
          <a:effectLst>
            <a:outerShdw blurRad="50800" dist="38100" dir="2700000" algn="tl" rotWithShape="0">
              <a:prstClr val="black">
                <a:alpha val="40000"/>
              </a:prstClr>
            </a:outerShdw>
          </a:effectLst>
        </p:spPr>
        <p:txBody>
          <a:bodyPr>
            <a:normAutofit/>
          </a:bodyPr>
          <a:lstStyle/>
          <a:p>
            <a:r>
              <a:rPr lang="fr-BE" sz="3000" b="1" dirty="0">
                <a:solidFill>
                  <a:srgbClr val="FFFFFF"/>
                </a:solidFill>
                <a:latin typeface="Amasis MT Pro" panose="02040504050005020304" pitchFamily="18" charset="0"/>
                <a:cs typeface="Aldhabi" panose="01000000000000000000" pitchFamily="2" charset="-78"/>
              </a:rPr>
              <a:t>peut-être aussi chez les personnes que nous rencontrons par hasard. Il est important de maintenir l'authenticité dans nos cœurs et aussi d'être conscients des limites de notre propre point de vue. </a:t>
            </a:r>
            <a:endParaRPr lang="en-IN" sz="3000" b="1" dirty="0">
              <a:solidFill>
                <a:srgbClr val="FFFFFF"/>
              </a:solidFill>
              <a:latin typeface="Amasis MT Pro" panose="02040504050005020304" pitchFamily="18" charset="0"/>
              <a:cs typeface="Aldhabi" panose="01000000000000000000" pitchFamily="2" charset="-78"/>
            </a:endParaRPr>
          </a:p>
        </p:txBody>
      </p:sp>
    </p:spTree>
    <p:extLst>
      <p:ext uri="{BB962C8B-B14F-4D97-AF65-F5344CB8AC3E}">
        <p14:creationId xmlns:p14="http://schemas.microsoft.com/office/powerpoint/2010/main" val="985638782"/>
      </p:ext>
    </p:extLst>
  </p:cSld>
  <p:clrMapOvr>
    <a:masterClrMapping/>
  </p:clrMapOvr>
  <mc:AlternateContent xmlns:mc="http://schemas.openxmlformats.org/markup-compatibility/2006">
    <mc:Choice xmlns:p14="http://schemas.microsoft.com/office/powerpoint/2010/main" Requires="p14">
      <p:transition spd="slow" p14:dur="1250" advTm="11542">
        <p:fade/>
      </p:transition>
    </mc:Choice>
    <mc:Fallback>
      <p:transition spd="slow" advTm="11542">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ody of water with a dock and mountains in the background&#10;&#10;Description automatically generated">
            <a:extLst>
              <a:ext uri="{FF2B5EF4-FFF2-40B4-BE49-F238E27FC236}">
                <a16:creationId xmlns:a16="http://schemas.microsoft.com/office/drawing/2014/main" id="{43545877-1741-6D30-2BBD-D25B80365B50}"/>
              </a:ext>
            </a:extLst>
          </p:cNvPr>
          <p:cNvPicPr>
            <a:picLocks noChangeAspect="1"/>
          </p:cNvPicPr>
          <p:nvPr/>
        </p:nvPicPr>
        <p:blipFill>
          <a:blip r:embed="rId2">
            <a:extLst>
              <a:ext uri="{28A0092B-C50C-407E-A947-70E740481C1C}">
                <a14:useLocalDpi xmlns:a14="http://schemas.microsoft.com/office/drawing/2010/main" val="0"/>
              </a:ext>
            </a:extLst>
          </a:blip>
          <a:srcRect t="25000"/>
          <a:stretch/>
        </p:blipFill>
        <p:spPr>
          <a:xfrm>
            <a:off x="20" y="-22"/>
            <a:ext cx="12191977" cy="6858022"/>
          </a:xfrm>
          <a:prstGeom prst="rect">
            <a:avLst/>
          </a:prstGeom>
        </p:spPr>
      </p:pic>
      <p:sp>
        <p:nvSpPr>
          <p:cNvPr id="48" name="Rectangle 47">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643466" y="643467"/>
            <a:ext cx="5452529" cy="2709333"/>
          </a:xfrm>
        </p:spPr>
        <p:txBody>
          <a:bodyPr anchor="t">
            <a:normAutofit/>
          </a:bodyPr>
          <a:lstStyle/>
          <a:p>
            <a:pPr algn="l"/>
            <a:r>
              <a:rPr lang="fr-BE" sz="3000" b="1" dirty="0">
                <a:solidFill>
                  <a:srgbClr val="FFFFFF"/>
                </a:solidFill>
                <a:latin typeface="Amasis MT Pro" panose="02040504050005020304" pitchFamily="18" charset="0"/>
                <a:cs typeface="Aldhabi" panose="01000000000000000000" pitchFamily="2" charset="-78"/>
              </a:rPr>
              <a:t>Cette parole de vie pourrait être un mot d’ordre à adopter dans toutes les situations de dialogue et de confrontation. </a:t>
            </a:r>
            <a:endParaRPr lang="en-IN" sz="3000" b="1" dirty="0">
              <a:solidFill>
                <a:srgbClr val="FFFFFF"/>
              </a:solidFill>
              <a:latin typeface="Amasis MT Pro" panose="02040504050005020304" pitchFamily="18" charset="0"/>
              <a:cs typeface="Aldhabi" panose="01000000000000000000" pitchFamily="2" charset="-78"/>
            </a:endParaRPr>
          </a:p>
        </p:txBody>
      </p:sp>
      <p:sp>
        <p:nvSpPr>
          <p:cNvPr id="50" name="Rectangle 49">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272026"/>
      </p:ext>
    </p:extLst>
  </p:cSld>
  <p:clrMapOvr>
    <a:masterClrMapping/>
  </p:clrMapOvr>
  <mc:AlternateContent xmlns:mc="http://schemas.openxmlformats.org/markup-compatibility/2006">
    <mc:Choice xmlns:p14="http://schemas.microsoft.com/office/powerpoint/2010/main" Requires="p14">
      <p:transition spd="slow" p14:dur="1250" advTm="10259">
        <p:fade/>
      </p:transition>
    </mc:Choice>
    <mc:Fallback>
      <p:transition spd="slow" advTm="10259">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7408649" y="1927542"/>
            <a:ext cx="4364553" cy="3002915"/>
          </a:xfrm>
          <a:noFill/>
        </p:spPr>
        <p:txBody>
          <a:bodyPr vert="horz" lIns="91440" tIns="45720" rIns="91440" bIns="45720" rtlCol="0">
            <a:noAutofit/>
          </a:bodyPr>
          <a:lstStyle/>
          <a:p>
            <a:pPr algn="l"/>
            <a:r>
              <a:rPr lang="fr-BE" sz="3000" b="1" dirty="0">
                <a:latin typeface="Amasis MT Pro Medium" panose="02040604050005020304" pitchFamily="18" charset="0"/>
              </a:rPr>
              <a:t>Écouter l'autre, pas nécessairement pour tout accepter, mais en sachant qu'il est possible de trouver quelque chose de bon dans ce qu'il dit.</a:t>
            </a:r>
            <a:endParaRPr lang="en-US" sz="3000" b="1" dirty="0">
              <a:latin typeface="Amasis MT Pro Medium" panose="02040604050005020304" pitchFamily="18" charset="0"/>
            </a:endParaRPr>
          </a:p>
        </p:txBody>
      </p:sp>
      <p:pic>
        <p:nvPicPr>
          <p:cNvPr id="4" name="Picture 3" descr="A tree next to a body of water&#10;&#10;Description automatically generated">
            <a:extLst>
              <a:ext uri="{FF2B5EF4-FFF2-40B4-BE49-F238E27FC236}">
                <a16:creationId xmlns:a16="http://schemas.microsoft.com/office/drawing/2014/main" id="{9B35894E-D142-5ED7-3D32-376CA7E0AE6B}"/>
              </a:ext>
            </a:extLst>
          </p:cNvPr>
          <p:cNvPicPr>
            <a:picLocks noChangeAspect="1"/>
          </p:cNvPicPr>
          <p:nvPr/>
        </p:nvPicPr>
        <p:blipFill>
          <a:blip r:embed="rId2">
            <a:extLst>
              <a:ext uri="{28A0092B-C50C-407E-A947-70E740481C1C}">
                <a14:useLocalDpi xmlns:a14="http://schemas.microsoft.com/office/drawing/2010/main" val="0"/>
              </a:ext>
            </a:extLst>
          </a:blip>
          <a:srcRect l="23525"/>
          <a:stretch/>
        </p:blipFill>
        <p:spPr>
          <a:xfrm>
            <a:off x="20" y="10"/>
            <a:ext cx="6992881" cy="6857990"/>
          </a:xfrm>
          <a:prstGeom prst="rect">
            <a:avLst/>
          </a:prstGeom>
        </p:spPr>
      </p:pic>
    </p:spTree>
    <p:extLst>
      <p:ext uri="{BB962C8B-B14F-4D97-AF65-F5344CB8AC3E}">
        <p14:creationId xmlns:p14="http://schemas.microsoft.com/office/powerpoint/2010/main" val="1220958730"/>
      </p:ext>
    </p:extLst>
  </p:cSld>
  <p:clrMapOvr>
    <a:masterClrMapping/>
  </p:clrMapOvr>
  <mc:AlternateContent xmlns:mc="http://schemas.openxmlformats.org/markup-compatibility/2006">
    <mc:Choice xmlns:p14="http://schemas.microsoft.com/office/powerpoint/2010/main" Requires="p14">
      <p:transition spd="slow" p14:dur="1250" advTm="12148">
        <p:fade/>
      </p:transition>
    </mc:Choice>
    <mc:Fallback>
      <p:transition spd="slow" advTm="12148">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ody of water with trees and mountains in the background&#10;&#10;Description automatically generated">
            <a:extLst>
              <a:ext uri="{FF2B5EF4-FFF2-40B4-BE49-F238E27FC236}">
                <a16:creationId xmlns:a16="http://schemas.microsoft.com/office/drawing/2014/main" id="{3CAA3FDD-32C3-44C5-87B1-34EAEB7907B2}"/>
              </a:ext>
            </a:extLst>
          </p:cNvPr>
          <p:cNvPicPr>
            <a:picLocks noChangeAspect="1"/>
          </p:cNvPicPr>
          <p:nvPr/>
        </p:nvPicPr>
        <p:blipFill>
          <a:blip r:embed="rId2">
            <a:extLst>
              <a:ext uri="{28A0092B-C50C-407E-A947-70E740481C1C}">
                <a14:useLocalDpi xmlns:a14="http://schemas.microsoft.com/office/drawing/2010/main" val="0"/>
              </a:ext>
            </a:extLst>
          </a:blip>
          <a:srcRect t="21333" b="3667"/>
          <a:stretch/>
        </p:blipFill>
        <p:spPr>
          <a:xfrm>
            <a:off x="-3047" y="10"/>
            <a:ext cx="12191999" cy="6857990"/>
          </a:xfrm>
          <a:prstGeom prst="rect">
            <a:avLst/>
          </a:prstGeom>
        </p:spPr>
      </p:pic>
      <p:sp>
        <p:nvSpPr>
          <p:cNvPr id="46" name="Rectangle 4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1063752" y="748133"/>
            <a:ext cx="10058400" cy="1480238"/>
          </a:xfrm>
          <a:effectLst>
            <a:outerShdw blurRad="50800" dist="38100" dir="2700000" algn="tl" rotWithShape="0">
              <a:prstClr val="black">
                <a:alpha val="40000"/>
              </a:prstClr>
            </a:outerShdw>
          </a:effectLst>
        </p:spPr>
        <p:txBody>
          <a:bodyPr>
            <a:normAutofit/>
          </a:bodyPr>
          <a:lstStyle/>
          <a:p>
            <a:r>
              <a:rPr lang="fr-BE" sz="3000" b="1" dirty="0">
                <a:solidFill>
                  <a:srgbClr val="FFFFFF"/>
                </a:solidFill>
                <a:latin typeface="Amasis MT Pro" panose="02040504050005020304" pitchFamily="18" charset="0"/>
                <a:cs typeface="Aldhabi" panose="01000000000000000000" pitchFamily="2" charset="-78"/>
              </a:rPr>
              <a:t>Cela favorise l'ouverture d'esprit et de cœur. C'est faire le vide en soi par amour et avoir ainsi la possibilité de construire quelque chose ensemble.</a:t>
            </a:r>
          </a:p>
        </p:txBody>
      </p:sp>
    </p:spTree>
    <p:extLst>
      <p:ext uri="{BB962C8B-B14F-4D97-AF65-F5344CB8AC3E}">
        <p14:creationId xmlns:p14="http://schemas.microsoft.com/office/powerpoint/2010/main" val="2140452643"/>
      </p:ext>
    </p:extLst>
  </p:cSld>
  <p:clrMapOvr>
    <a:masterClrMapping/>
  </p:clrMapOvr>
  <mc:AlternateContent xmlns:mc="http://schemas.openxmlformats.org/markup-compatibility/2006">
    <mc:Choice xmlns:p14="http://schemas.microsoft.com/office/powerpoint/2010/main" Requires="p14">
      <p:transition spd="slow" p14:dur="1250" advTm="11576">
        <p:fade/>
      </p:transition>
    </mc:Choice>
    <mc:Fallback>
      <p:transition spd="slow" advTm="11576">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1C340-F990-090F-A256-DD9B4F153FE6}"/>
            </a:ext>
          </a:extLst>
        </p:cNvPr>
        <p:cNvGrpSpPr/>
        <p:nvPr/>
      </p:nvGrpSpPr>
      <p:grpSpPr>
        <a:xfrm>
          <a:off x="0" y="0"/>
          <a:ext cx="0" cy="0"/>
          <a:chOff x="0" y="0"/>
          <a:chExt cx="0" cy="0"/>
        </a:xfrm>
      </p:grpSpPr>
      <p:pic>
        <p:nvPicPr>
          <p:cNvPr id="5" name="WhatsApp Video 2024-04-13 at 23.29.58">
            <a:hlinkClick r:id="" action="ppaction://media"/>
            <a:extLst>
              <a:ext uri="{FF2B5EF4-FFF2-40B4-BE49-F238E27FC236}">
                <a16:creationId xmlns:a16="http://schemas.microsoft.com/office/drawing/2014/main" id="{49722C3F-91CB-9AC8-0112-BAD0BA99E07B}"/>
              </a:ext>
            </a:extLst>
          </p:cNvPr>
          <p:cNvPicPr>
            <a:picLocks noChangeAspect="1"/>
          </p:cNvPicPr>
          <p:nvPr>
            <a:videoFile r:link="rId1"/>
            <p:extLst>
              <p:ext uri="{DAA4B4D4-6D71-4841-9C94-3DE7FCFB9230}">
                <p14:media xmlns:p14="http://schemas.microsoft.com/office/powerpoint/2010/main" r:embed="rId2">
                  <p14:trim end="14347"/>
                </p14:media>
              </p:ext>
            </p:extLst>
          </p:nvPr>
        </p:nvPicPr>
        <p:blipFill>
          <a:blip r:embed="rId4"/>
          <a:stretch>
            <a:fillRect/>
          </a:stretch>
        </p:blipFill>
        <p:spPr>
          <a:xfrm>
            <a:off x="0" y="0"/>
            <a:ext cx="12192000" cy="6846093"/>
          </a:xfrm>
          <a:prstGeom prst="rect">
            <a:avLst/>
          </a:prstGeom>
        </p:spPr>
      </p:pic>
      <p:sp>
        <p:nvSpPr>
          <p:cNvPr id="2" name="Title 1">
            <a:extLst>
              <a:ext uri="{FF2B5EF4-FFF2-40B4-BE49-F238E27FC236}">
                <a16:creationId xmlns:a16="http://schemas.microsoft.com/office/drawing/2014/main" id="{1A30BEE5-624C-8BD9-F624-A9CBA86CC9CB}"/>
              </a:ext>
            </a:extLst>
          </p:cNvPr>
          <p:cNvSpPr>
            <a:spLocks noGrp="1"/>
          </p:cNvSpPr>
          <p:nvPr>
            <p:ph type="ctrTitle"/>
          </p:nvPr>
        </p:nvSpPr>
        <p:spPr>
          <a:xfrm>
            <a:off x="762933" y="2458720"/>
            <a:ext cx="10666133" cy="2159681"/>
          </a:xfrm>
        </p:spPr>
        <p:txBody>
          <a:bodyPr>
            <a:noAutofit/>
          </a:bodyPr>
          <a:lstStyle/>
          <a:p>
            <a:r>
              <a:rPr lang="fr-BE" sz="7000" b="1" dirty="0">
                <a:solidFill>
                  <a:schemeClr val="bg1"/>
                </a:solidFill>
                <a:effectLst>
                  <a:outerShdw blurRad="38100" dist="38100" dir="2700000" algn="tl">
                    <a:srgbClr val="000000">
                      <a:alpha val="43137"/>
                    </a:srgbClr>
                  </a:outerShdw>
                </a:effectLst>
                <a:latin typeface="Amasis MT Pro" panose="02040504050005020304" pitchFamily="18" charset="0"/>
              </a:rPr>
              <a:t>"Examinez tout avec discernement : retenez ce qui est bon" </a:t>
            </a:r>
            <a:endParaRPr lang="en-IN" sz="7000" b="1" dirty="0">
              <a:solidFill>
                <a:schemeClr val="bg1"/>
              </a:solidFill>
              <a:effectLst>
                <a:outerShdw blurRad="38100" dist="38100" dir="2700000" algn="tl">
                  <a:srgbClr val="000000">
                    <a:alpha val="43137"/>
                  </a:srgbClr>
                </a:outerShdw>
              </a:effectLst>
              <a:latin typeface="Amasis MT Pro" panose="02040504050005020304" pitchFamily="18" charset="0"/>
            </a:endParaRPr>
          </a:p>
        </p:txBody>
      </p:sp>
    </p:spTree>
    <p:extLst>
      <p:ext uri="{BB962C8B-B14F-4D97-AF65-F5344CB8AC3E}">
        <p14:creationId xmlns:p14="http://schemas.microsoft.com/office/powerpoint/2010/main" val="1989374458"/>
      </p:ext>
    </p:extLst>
  </p:cSld>
  <p:clrMapOvr>
    <a:masterClrMapping/>
  </p:clrMapOvr>
  <mc:AlternateContent xmlns:mc="http://schemas.openxmlformats.org/markup-compatibility/2006">
    <mc:Choice xmlns:p14="http://schemas.microsoft.com/office/powerpoint/2010/main" Requires="p14">
      <p:transition spd="slow" p14:dur="1250" advTm="8156">
        <p:fade/>
      </p:transition>
    </mc:Choice>
    <mc:Fallback>
      <p:transition spd="slow" advTm="81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10" objId="5"/>
        <p14:stopEvt time="7072"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600063" y="680664"/>
            <a:ext cx="4613300" cy="5496665"/>
          </a:xfrm>
        </p:spPr>
        <p:txBody>
          <a:bodyPr anchor="t">
            <a:noAutofit/>
          </a:bodyPr>
          <a:lstStyle/>
          <a:p>
            <a:pPr algn="l"/>
            <a:r>
              <a:rPr lang="fr-BE" sz="3000" b="1" dirty="0">
                <a:latin typeface="Amasis MT Pro" panose="02040504050005020304" pitchFamily="18" charset="0"/>
                <a:cs typeface="Aldhabi" panose="01000000000000000000" pitchFamily="2" charset="-78"/>
              </a:rPr>
              <a:t>Le père Timothy Radcliffe, l'un des théologiens présents au Synode des évêques de l'Église catholique, a déclaré que « la chose la plus courageuse que nous puissions faire au cours de ce Synode est d'être sincères les uns avec les autres au sujet de nos doutes et de nos questions,</a:t>
            </a:r>
            <a:endParaRPr lang="en-IN" sz="3000" b="1" dirty="0">
              <a:latin typeface="Amasis MT Pro" panose="02040504050005020304" pitchFamily="18" charset="0"/>
              <a:cs typeface="Aldhabi" panose="01000000000000000000" pitchFamily="2" charset="-78"/>
            </a:endParaRPr>
          </a:p>
        </p:txBody>
      </p:sp>
      <p:sp>
        <p:nvSpPr>
          <p:cNvPr id="52" name="Rectangle 51">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AFB8DA5-01C5-8226-444A-F4A3FBE66A83}"/>
              </a:ext>
            </a:extLst>
          </p:cNvPr>
          <p:cNvPicPr>
            <a:picLocks noChangeAspect="1"/>
          </p:cNvPicPr>
          <p:nvPr/>
        </p:nvPicPr>
        <p:blipFill>
          <a:blip r:embed="rId2"/>
          <a:srcRect l="24000" r="19999" b="-2"/>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963409491"/>
      </p:ext>
    </p:extLst>
  </p:cSld>
  <p:clrMapOvr>
    <a:masterClrMapping/>
  </p:clrMapOvr>
  <mc:AlternateContent xmlns:mc="http://schemas.openxmlformats.org/markup-compatibility/2006">
    <mc:Choice xmlns:p14="http://schemas.microsoft.com/office/powerpoint/2010/main" Requires="p14">
      <p:transition spd="slow" p14:dur="1250" advTm="15244">
        <p:fade/>
      </p:transition>
    </mc:Choice>
    <mc:Fallback>
      <p:transition spd="slow" advTm="15244">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A644B59-913E-9EC7-9244-65FE12DD9B4C}"/>
              </a:ext>
            </a:extLst>
          </p:cNvPr>
          <p:cNvPicPr>
            <a:picLocks noChangeAspect="1"/>
          </p:cNvPicPr>
          <p:nvPr/>
        </p:nvPicPr>
        <p:blipFill>
          <a:blip r:embed="rId2"/>
          <a:srcRect b="15730"/>
          <a:stretch/>
        </p:blipFill>
        <p:spPr>
          <a:xfrm>
            <a:off x="3049" y="-31"/>
            <a:ext cx="12191977" cy="6858022"/>
          </a:xfrm>
          <a:prstGeom prst="rect">
            <a:avLst/>
          </a:prstGeom>
        </p:spPr>
      </p:pic>
      <p:sp>
        <p:nvSpPr>
          <p:cNvPr id="49" name="Rectangle 4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938106" y="653627"/>
            <a:ext cx="10613814" cy="1236133"/>
          </a:xfrm>
        </p:spPr>
        <p:txBody>
          <a:bodyPr anchor="t">
            <a:normAutofit fontScale="90000"/>
          </a:bodyPr>
          <a:lstStyle/>
          <a:p>
            <a:pPr algn="l"/>
            <a:r>
              <a:rPr lang="fr-BE" sz="3000" b="1" dirty="0">
                <a:solidFill>
                  <a:srgbClr val="FFFFFF"/>
                </a:solidFill>
                <a:latin typeface="Amasis MT Pro" panose="02040504050005020304" pitchFamily="18" charset="0"/>
                <a:cs typeface="Aldhabi" panose="01000000000000000000" pitchFamily="2" charset="-78"/>
              </a:rPr>
              <a:t>pour tout ce pour quoi nous n'avons pas de réponses claires. Nous nous rapprocherons alors les uns des autres comme des compagnons en recherche, des mendiants de la vérité ». </a:t>
            </a:r>
            <a:endParaRPr lang="en-IN" sz="3000" b="1" dirty="0">
              <a:solidFill>
                <a:srgbClr val="FFFFFF"/>
              </a:solidFill>
              <a:latin typeface="Amasis MT Pro" panose="02040504050005020304" pitchFamily="18" charset="0"/>
              <a:cs typeface="Aldhabi" panose="01000000000000000000" pitchFamily="2" charset="-78"/>
            </a:endParaRPr>
          </a:p>
        </p:txBody>
      </p:sp>
      <p:sp>
        <p:nvSpPr>
          <p:cNvPr id="51" name="Rectangle 5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5497265"/>
      </p:ext>
    </p:extLst>
  </p:cSld>
  <p:clrMapOvr>
    <a:masterClrMapping/>
  </p:clrMapOvr>
  <mc:AlternateContent xmlns:mc="http://schemas.openxmlformats.org/markup-compatibility/2006">
    <mc:Choice xmlns:p14="http://schemas.microsoft.com/office/powerpoint/2010/main" Requires="p14">
      <p:transition spd="slow" p14:dur="1250" advTm="11640">
        <p:fade/>
      </p:transition>
    </mc:Choice>
    <mc:Fallback>
      <p:transition spd="slow" advTm="1164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D84A1BE-1D3D-9F00-FC70-D3EB85FEA5AA}"/>
              </a:ext>
            </a:extLst>
          </p:cNvPr>
          <p:cNvPicPr>
            <a:picLocks noChangeAspect="1"/>
          </p:cNvPicPr>
          <p:nvPr/>
        </p:nvPicPr>
        <p:blipFill>
          <a:blip r:embed="rId2"/>
          <a:srcRect l="6887" r="24554" b="1"/>
          <a:stretch/>
        </p:blipFill>
        <p:spPr>
          <a:xfrm>
            <a:off x="866691" y="1216968"/>
            <a:ext cx="5416261"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
        <p:nvSpPr>
          <p:cNvPr id="49" name="sketchy line">
            <a:extLst>
              <a:ext uri="{FF2B5EF4-FFF2-40B4-BE49-F238E27FC236}">
                <a16:creationId xmlns:a16="http://schemas.microsoft.com/office/drawing/2014/main" id="{3F9B0603-37C5-4312-AE4D-A3D015475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85532"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hthoek 2">
            <a:extLst>
              <a:ext uri="{FF2B5EF4-FFF2-40B4-BE49-F238E27FC236}">
                <a16:creationId xmlns:a16="http://schemas.microsoft.com/office/drawing/2014/main" id="{5552AC61-9217-6E1E-B8F6-656CC85261DB}"/>
              </a:ext>
            </a:extLst>
          </p:cNvPr>
          <p:cNvSpPr/>
          <p:nvPr/>
        </p:nvSpPr>
        <p:spPr>
          <a:xfrm>
            <a:off x="7010400" y="4307840"/>
            <a:ext cx="3647440" cy="2133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ln>
                <a:solidFill>
                  <a:schemeClr val="bg1"/>
                </a:solidFill>
              </a:ln>
              <a:solidFill>
                <a:schemeClr val="bg1"/>
              </a:solidFill>
            </a:endParaRPr>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6621791" y="1263606"/>
            <a:ext cx="5228322" cy="4330787"/>
          </a:xfrm>
        </p:spPr>
        <p:txBody>
          <a:bodyPr anchor="b">
            <a:noAutofit/>
          </a:bodyPr>
          <a:lstStyle/>
          <a:p>
            <a:pPr algn="l"/>
            <a:r>
              <a:rPr lang="fr-BE" sz="2900" b="1" dirty="0">
                <a:latin typeface="Amasis MT Pro" panose="02040504050005020304" pitchFamily="18" charset="0"/>
                <a:cs typeface="Aldhabi" panose="01000000000000000000" pitchFamily="2" charset="-78"/>
              </a:rPr>
              <a:t>Lors d'une conversation avec des </a:t>
            </a:r>
            <a:r>
              <a:rPr lang="fr-BE" sz="2900" b="1" dirty="0" err="1">
                <a:latin typeface="Amasis MT Pro" panose="02040504050005020304" pitchFamily="18" charset="0"/>
                <a:cs typeface="Aldhabi" panose="01000000000000000000" pitchFamily="2" charset="-78"/>
              </a:rPr>
              <a:t>focolarini</a:t>
            </a:r>
            <a:r>
              <a:rPr lang="fr-BE" sz="2900" b="1" dirty="0">
                <a:latin typeface="Amasis MT Pro" panose="02040504050005020304" pitchFamily="18" charset="0"/>
                <a:cs typeface="Aldhabi" panose="01000000000000000000" pitchFamily="2" charset="-78"/>
              </a:rPr>
              <a:t>, Margaret </a:t>
            </a:r>
            <a:r>
              <a:rPr lang="fr-BE" sz="2900" b="1" dirty="0" err="1">
                <a:latin typeface="Amasis MT Pro" panose="02040504050005020304" pitchFamily="18" charset="0"/>
                <a:cs typeface="Aldhabi" panose="01000000000000000000" pitchFamily="2" charset="-78"/>
              </a:rPr>
              <a:t>Karram</a:t>
            </a:r>
            <a:r>
              <a:rPr lang="fr-BE" sz="2900" b="1" dirty="0">
                <a:latin typeface="Amasis MT Pro" panose="02040504050005020304" pitchFamily="18" charset="0"/>
                <a:cs typeface="Aldhabi" panose="01000000000000000000" pitchFamily="2" charset="-78"/>
              </a:rPr>
              <a:t>, présidente du Mouvement des Focolari, a commenté ainsi cette réflexion :</a:t>
            </a:r>
            <a:br>
              <a:rPr lang="fr-BE" sz="2900" b="1" dirty="0">
                <a:latin typeface="Amasis MT Pro" panose="02040504050005020304" pitchFamily="18" charset="0"/>
                <a:cs typeface="Aldhabi" panose="01000000000000000000" pitchFamily="2" charset="-78"/>
              </a:rPr>
            </a:br>
            <a:r>
              <a:rPr lang="fr-BE" sz="2900" b="1" dirty="0">
                <a:latin typeface="Amasis MT Pro" panose="02040504050005020304" pitchFamily="18" charset="0"/>
                <a:cs typeface="Aldhabi" panose="01000000000000000000" pitchFamily="2" charset="-78"/>
              </a:rPr>
              <a:t>« En y réfléchissant, je me suis rendu compte que bien souvent je n'ai pas eu le courage de dire ce que je pensais : </a:t>
            </a:r>
            <a:endParaRPr lang="en-IN" sz="2900" b="1" dirty="0">
              <a:latin typeface="Amasis MT Pro" panose="02040504050005020304" pitchFamily="18" charset="0"/>
              <a:cs typeface="Aldhabi" panose="01000000000000000000" pitchFamily="2" charset="-78"/>
            </a:endParaRPr>
          </a:p>
        </p:txBody>
      </p:sp>
    </p:spTree>
    <p:extLst>
      <p:ext uri="{BB962C8B-B14F-4D97-AF65-F5344CB8AC3E}">
        <p14:creationId xmlns:p14="http://schemas.microsoft.com/office/powerpoint/2010/main" val="2716203865"/>
      </p:ext>
    </p:extLst>
  </p:cSld>
  <p:clrMapOvr>
    <a:masterClrMapping/>
  </p:clrMapOvr>
  <mc:AlternateContent xmlns:mc="http://schemas.openxmlformats.org/markup-compatibility/2006">
    <mc:Choice xmlns:p14="http://schemas.microsoft.com/office/powerpoint/2010/main" Requires="p14">
      <p:transition spd="slow" p14:dur="1250" advTm="13609">
        <p:fade/>
      </p:transition>
    </mc:Choice>
    <mc:Fallback>
      <p:transition spd="slow" advTm="13609">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770D01D-21A8-0D14-3A3A-00248B525C07}"/>
              </a:ext>
            </a:extLst>
          </p:cNvPr>
          <p:cNvPicPr>
            <a:picLocks noChangeAspect="1"/>
          </p:cNvPicPr>
          <p:nvPr/>
        </p:nvPicPr>
        <p:blipFill>
          <a:blip r:embed="rId2"/>
          <a:srcRect l="16967" r="3396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8"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hthoek 2">
            <a:extLst>
              <a:ext uri="{FF2B5EF4-FFF2-40B4-BE49-F238E27FC236}">
                <a16:creationId xmlns:a16="http://schemas.microsoft.com/office/drawing/2014/main" id="{EF0DBB4D-5C1D-3F6A-D580-7197AC8780BC}"/>
              </a:ext>
            </a:extLst>
          </p:cNvPr>
          <p:cNvSpPr/>
          <p:nvPr/>
        </p:nvSpPr>
        <p:spPr>
          <a:xfrm>
            <a:off x="5297762" y="4307840"/>
            <a:ext cx="4506638" cy="254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5412862" y="441960"/>
            <a:ext cx="6251110" cy="5974080"/>
          </a:xfrm>
        </p:spPr>
        <p:txBody>
          <a:bodyPr anchor="b">
            <a:noAutofit/>
          </a:bodyPr>
          <a:lstStyle/>
          <a:p>
            <a:pPr algn="l"/>
            <a:r>
              <a:rPr lang="fr-BE" sz="3000" b="1" dirty="0">
                <a:latin typeface="Amasis MT Pro" panose="02040504050005020304" pitchFamily="18" charset="0"/>
                <a:cs typeface="Aldhabi" panose="01000000000000000000" pitchFamily="2" charset="-78"/>
              </a:rPr>
              <a:t>peut-être par peur de ne pas être comprise, peut-être pour ne pas dire ce que je pensais et qui pouvait être quelque chose de complètement différent de l'opinion majoritaire. Je me suis rendue compte qu'être</a:t>
            </a:r>
            <a:br>
              <a:rPr lang="fr-BE" sz="3000" b="1" dirty="0">
                <a:latin typeface="Amasis MT Pro" panose="02040504050005020304" pitchFamily="18" charset="0"/>
                <a:cs typeface="Aldhabi" panose="01000000000000000000" pitchFamily="2" charset="-78"/>
              </a:rPr>
            </a:br>
            <a:r>
              <a:rPr lang="fr-BE" sz="3000" b="1" dirty="0">
                <a:latin typeface="Amasis MT Pro" panose="02040504050005020304" pitchFamily="18" charset="0"/>
                <a:cs typeface="Aldhabi" panose="01000000000000000000" pitchFamily="2" charset="-78"/>
              </a:rPr>
              <a:t>« mendiants de la vérité » signifie avoir cette attitude de proximité, les uns envers les autres, dans laquelle nous voulons tous ce que Dieu veut, dans laquelle nous cherchons tous ensemble le bien ». </a:t>
            </a:r>
          </a:p>
        </p:txBody>
      </p:sp>
    </p:spTree>
    <p:extLst>
      <p:ext uri="{BB962C8B-B14F-4D97-AF65-F5344CB8AC3E}">
        <p14:creationId xmlns:p14="http://schemas.microsoft.com/office/powerpoint/2010/main" val="1456743620"/>
      </p:ext>
    </p:extLst>
  </p:cSld>
  <p:clrMapOvr>
    <a:masterClrMapping/>
  </p:clrMapOvr>
  <mc:AlternateContent xmlns:mc="http://schemas.openxmlformats.org/markup-compatibility/2006">
    <mc:Choice xmlns:p14="http://schemas.microsoft.com/office/powerpoint/2010/main" Requires="p14">
      <p:transition spd="slow" p14:dur="1250" advTm="20895">
        <p:fade/>
      </p:transition>
    </mc:Choice>
    <mc:Fallback>
      <p:transition spd="slow" advTm="20895">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24-04-13 at 23.29.58">
            <a:hlinkClick r:id="" action="ppaction://media"/>
            <a:extLst>
              <a:ext uri="{FF2B5EF4-FFF2-40B4-BE49-F238E27FC236}">
                <a16:creationId xmlns:a16="http://schemas.microsoft.com/office/drawing/2014/main" id="{B70C25DB-D88F-A489-259D-F996D007F2AE}"/>
              </a:ext>
            </a:extLst>
          </p:cNvPr>
          <p:cNvPicPr>
            <a:picLocks noChangeAspect="1"/>
          </p:cNvPicPr>
          <p:nvPr>
            <a:videoFile r:link="rId1"/>
            <p:extLst>
              <p:ext uri="{DAA4B4D4-6D71-4841-9C94-3DE7FCFB9230}">
                <p14:media xmlns:p14="http://schemas.microsoft.com/office/powerpoint/2010/main" r:embed="rId2">
                  <p14:trim end="14347"/>
                </p14:media>
              </p:ext>
            </p:extLst>
          </p:nvPr>
        </p:nvPicPr>
        <p:blipFill>
          <a:blip r:embed="rId4"/>
          <a:stretch>
            <a:fillRect/>
          </a:stretch>
        </p:blipFill>
        <p:spPr>
          <a:xfrm>
            <a:off x="0" y="0"/>
            <a:ext cx="12192000" cy="6846093"/>
          </a:xfrm>
          <a:prstGeom prst="rect">
            <a:avLst/>
          </a:prstGeom>
        </p:spPr>
      </p:pic>
      <p:sp>
        <p:nvSpPr>
          <p:cNvPr id="2" name="Title 1">
            <a:extLst>
              <a:ext uri="{FF2B5EF4-FFF2-40B4-BE49-F238E27FC236}">
                <a16:creationId xmlns:a16="http://schemas.microsoft.com/office/drawing/2014/main" id="{8426148D-5F5E-2D6D-1CAA-17D11967B199}"/>
              </a:ext>
            </a:extLst>
          </p:cNvPr>
          <p:cNvSpPr>
            <a:spLocks noGrp="1"/>
          </p:cNvSpPr>
          <p:nvPr>
            <p:ph type="ctrTitle"/>
          </p:nvPr>
        </p:nvSpPr>
        <p:spPr>
          <a:xfrm>
            <a:off x="762933" y="2133600"/>
            <a:ext cx="10666133" cy="2159681"/>
          </a:xfrm>
        </p:spPr>
        <p:txBody>
          <a:bodyPr>
            <a:noAutofit/>
          </a:bodyPr>
          <a:lstStyle/>
          <a:p>
            <a:r>
              <a:rPr lang="fr-BE" sz="7000" b="1" dirty="0">
                <a:solidFill>
                  <a:schemeClr val="bg1"/>
                </a:solidFill>
                <a:effectLst>
                  <a:outerShdw blurRad="38100" dist="38100" dir="2700000" algn="tl">
                    <a:srgbClr val="000000">
                      <a:alpha val="43137"/>
                    </a:srgbClr>
                  </a:outerShdw>
                </a:effectLst>
                <a:latin typeface="Amasis MT Pro" panose="02040504050005020304" pitchFamily="18" charset="0"/>
              </a:rPr>
              <a:t>"Examinez tout avec discernement : retenez ce qui est bon" </a:t>
            </a:r>
            <a:endParaRPr lang="en-IN" sz="7000" b="1" dirty="0">
              <a:solidFill>
                <a:schemeClr val="bg1"/>
              </a:solidFill>
              <a:effectLst>
                <a:outerShdw blurRad="38100" dist="38100" dir="2700000" algn="tl">
                  <a:srgbClr val="000000">
                    <a:alpha val="43137"/>
                  </a:srgbClr>
                </a:outerShdw>
              </a:effectLst>
              <a:latin typeface="Amasis MT Pro" panose="02040504050005020304" pitchFamily="18" charset="0"/>
            </a:endParaRPr>
          </a:p>
        </p:txBody>
      </p:sp>
      <p:sp>
        <p:nvSpPr>
          <p:cNvPr id="3" name="Title 1">
            <a:extLst>
              <a:ext uri="{FF2B5EF4-FFF2-40B4-BE49-F238E27FC236}">
                <a16:creationId xmlns:a16="http://schemas.microsoft.com/office/drawing/2014/main" id="{D8B95972-34F7-A7F7-72D3-87D934915EB5}"/>
              </a:ext>
            </a:extLst>
          </p:cNvPr>
          <p:cNvSpPr txBox="1">
            <a:spLocks/>
          </p:cNvSpPr>
          <p:nvPr/>
        </p:nvSpPr>
        <p:spPr>
          <a:xfrm>
            <a:off x="6266232" y="4293281"/>
            <a:ext cx="4918476" cy="98282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masis MT Pro" panose="02040504050005020304" pitchFamily="18" charset="0"/>
                <a:ea typeface="+mj-ea"/>
                <a:cs typeface="+mj-cs"/>
              </a:rPr>
              <a:t>(1Th 5, 21)</a:t>
            </a:r>
            <a:endParaRPr kumimoji="0" lang="en-IN"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masis MT Pro" panose="02040504050005020304" pitchFamily="18" charset="0"/>
              <a:ea typeface="+mj-ea"/>
              <a:cs typeface="+mj-cs"/>
            </a:endParaRPr>
          </a:p>
        </p:txBody>
      </p:sp>
    </p:spTree>
    <p:extLst>
      <p:ext uri="{BB962C8B-B14F-4D97-AF65-F5344CB8AC3E}">
        <p14:creationId xmlns:p14="http://schemas.microsoft.com/office/powerpoint/2010/main" val="1070069975"/>
      </p:ext>
    </p:extLst>
  </p:cSld>
  <p:clrMapOvr>
    <a:masterClrMapping/>
  </p:clrMapOvr>
  <mc:AlternateContent xmlns:mc="http://schemas.openxmlformats.org/markup-compatibility/2006">
    <mc:Choice xmlns:p14="http://schemas.microsoft.com/office/powerpoint/2010/main" Requires="p14">
      <p:transition spd="slow" p14:dur="1250" advTm="7662">
        <p:fade/>
      </p:transition>
    </mc:Choice>
    <mc:Fallback>
      <p:transition spd="slow" advTm="76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12" objId="5"/>
        <p14:stopEvt time="7072" objId="5"/>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E324A-9552-FF6E-1C09-7F5767EB275D}"/>
            </a:ext>
          </a:extLst>
        </p:cNvPr>
        <p:cNvGrpSpPr/>
        <p:nvPr/>
      </p:nvGrpSpPr>
      <p:grpSpPr>
        <a:xfrm>
          <a:off x="0" y="0"/>
          <a:ext cx="0" cy="0"/>
          <a:chOff x="0" y="0"/>
          <a:chExt cx="0" cy="0"/>
        </a:xfrm>
      </p:grpSpPr>
      <p:pic>
        <p:nvPicPr>
          <p:cNvPr id="5" name="WhatsApp Video 2024-04-13 at 23.29.58">
            <a:hlinkClick r:id="" action="ppaction://media"/>
            <a:extLst>
              <a:ext uri="{FF2B5EF4-FFF2-40B4-BE49-F238E27FC236}">
                <a16:creationId xmlns:a16="http://schemas.microsoft.com/office/drawing/2014/main" id="{B4E8C7A3-CE66-F325-0411-C60A7B0A1B9E}"/>
              </a:ext>
            </a:extLst>
          </p:cNvPr>
          <p:cNvPicPr>
            <a:picLocks noChangeAspect="1"/>
          </p:cNvPicPr>
          <p:nvPr>
            <a:videoFile r:link="rId1"/>
            <p:extLst>
              <p:ext uri="{DAA4B4D4-6D71-4841-9C94-3DE7FCFB9230}">
                <p14:media xmlns:p14="http://schemas.microsoft.com/office/powerpoint/2010/main" r:embed="rId2">
                  <p14:trim end="14347"/>
                </p14:media>
              </p:ext>
            </p:extLst>
          </p:nvPr>
        </p:nvPicPr>
        <p:blipFill>
          <a:blip r:embed="rId4"/>
          <a:stretch>
            <a:fillRect/>
          </a:stretch>
        </p:blipFill>
        <p:spPr>
          <a:xfrm>
            <a:off x="0" y="0"/>
            <a:ext cx="12192000" cy="6846093"/>
          </a:xfrm>
          <a:prstGeom prst="rect">
            <a:avLst/>
          </a:prstGeom>
        </p:spPr>
      </p:pic>
      <p:sp>
        <p:nvSpPr>
          <p:cNvPr id="2" name="Title 1">
            <a:extLst>
              <a:ext uri="{FF2B5EF4-FFF2-40B4-BE49-F238E27FC236}">
                <a16:creationId xmlns:a16="http://schemas.microsoft.com/office/drawing/2014/main" id="{79A189AB-30BD-CA10-C28D-2551E9DB9234}"/>
              </a:ext>
            </a:extLst>
          </p:cNvPr>
          <p:cNvSpPr>
            <a:spLocks noGrp="1"/>
          </p:cNvSpPr>
          <p:nvPr>
            <p:ph type="ctrTitle"/>
          </p:nvPr>
        </p:nvSpPr>
        <p:spPr>
          <a:xfrm>
            <a:off x="762933" y="2458720"/>
            <a:ext cx="10666133" cy="2159681"/>
          </a:xfrm>
        </p:spPr>
        <p:txBody>
          <a:bodyPr>
            <a:noAutofit/>
          </a:bodyPr>
          <a:lstStyle/>
          <a:p>
            <a:r>
              <a:rPr lang="fr-BE" sz="7000" b="1" dirty="0">
                <a:solidFill>
                  <a:schemeClr val="bg1"/>
                </a:solidFill>
                <a:effectLst>
                  <a:outerShdw blurRad="38100" dist="38100" dir="2700000" algn="tl">
                    <a:srgbClr val="000000">
                      <a:alpha val="43137"/>
                    </a:srgbClr>
                  </a:outerShdw>
                </a:effectLst>
                <a:latin typeface="Amasis MT Pro" panose="02040504050005020304" pitchFamily="18" charset="0"/>
              </a:rPr>
              <a:t>"Examinez tout avec discernement : retenez ce qui est bon" </a:t>
            </a:r>
            <a:endParaRPr lang="en-IN" sz="7000" b="1" dirty="0">
              <a:solidFill>
                <a:schemeClr val="bg1"/>
              </a:solidFill>
              <a:effectLst>
                <a:outerShdw blurRad="38100" dist="38100" dir="2700000" algn="tl">
                  <a:srgbClr val="000000">
                    <a:alpha val="43137"/>
                  </a:srgbClr>
                </a:outerShdw>
              </a:effectLst>
              <a:latin typeface="Amasis MT Pro" panose="02040504050005020304" pitchFamily="18" charset="0"/>
            </a:endParaRPr>
          </a:p>
        </p:txBody>
      </p:sp>
    </p:spTree>
    <p:extLst>
      <p:ext uri="{BB962C8B-B14F-4D97-AF65-F5344CB8AC3E}">
        <p14:creationId xmlns:p14="http://schemas.microsoft.com/office/powerpoint/2010/main" val="1615152505"/>
      </p:ext>
    </p:extLst>
  </p:cSld>
  <p:clrMapOvr>
    <a:masterClrMapping/>
  </p:clrMapOvr>
  <mc:AlternateContent xmlns:mc="http://schemas.openxmlformats.org/markup-compatibility/2006">
    <mc:Choice xmlns:p14="http://schemas.microsoft.com/office/powerpoint/2010/main" Requires="p14">
      <p:transition spd="slow" p14:dur="1250" advTm="7829">
        <p:fade/>
      </p:transition>
    </mc:Choice>
    <mc:Fallback>
      <p:transition spd="slow" advTm="78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22" objId="5"/>
        <p14:stopEvt time="7084" objId="5"/>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7317600" y="1677930"/>
            <a:ext cx="3973385" cy="3502140"/>
          </a:xfrm>
          <a:noFill/>
        </p:spPr>
        <p:txBody>
          <a:bodyPr>
            <a:noAutofit/>
          </a:bodyPr>
          <a:lstStyle/>
          <a:p>
            <a:pPr algn="l"/>
            <a:r>
              <a:rPr lang="fr-BE" sz="3000" b="1" dirty="0">
                <a:latin typeface="Amasis MT Pro" panose="02040504050005020304" pitchFamily="18" charset="0"/>
                <a:cs typeface="Aldhabi" panose="01000000000000000000" pitchFamily="2" charset="-78"/>
              </a:rPr>
              <a:t>C'est l'expérience d'</a:t>
            </a:r>
            <a:r>
              <a:rPr lang="fr-BE" sz="3000" b="1" dirty="0" err="1">
                <a:latin typeface="Amasis MT Pro" panose="02040504050005020304" pitchFamily="18" charset="0"/>
                <a:cs typeface="Aldhabi" panose="01000000000000000000" pitchFamily="2" charset="-78"/>
              </a:rPr>
              <a:t>Antía</a:t>
            </a:r>
            <a:r>
              <a:rPr lang="fr-BE" sz="3000" b="1" dirty="0">
                <a:latin typeface="Amasis MT Pro" panose="02040504050005020304" pitchFamily="18" charset="0"/>
                <a:cs typeface="Aldhabi" panose="01000000000000000000" pitchFamily="2" charset="-78"/>
              </a:rPr>
              <a:t>, qui participe au groupe des Arts de la scène </a:t>
            </a:r>
            <a:r>
              <a:rPr lang="fr-BE" sz="3000" b="1" dirty="0" err="1">
                <a:latin typeface="Amasis MT Pro" panose="02040504050005020304" pitchFamily="18" charset="0"/>
                <a:cs typeface="Aldhabi" panose="01000000000000000000" pitchFamily="2" charset="-78"/>
              </a:rPr>
              <a:t>Mosaico</a:t>
            </a:r>
            <a:r>
              <a:rPr lang="fr-BE" sz="3000" b="1" dirty="0">
                <a:latin typeface="Amasis MT Pro" panose="02040504050005020304" pitchFamily="18" charset="0"/>
                <a:cs typeface="Aldhabi" panose="01000000000000000000" pitchFamily="2" charset="-78"/>
              </a:rPr>
              <a:t>, né en Espagne en 2017 sous le nom de </a:t>
            </a:r>
            <a:r>
              <a:rPr lang="fr-BE" sz="3000" b="1" dirty="0" err="1">
                <a:latin typeface="Amasis MT Pro" panose="02040504050005020304" pitchFamily="18" charset="0"/>
                <a:cs typeface="Aldhabi" panose="01000000000000000000" pitchFamily="2" charset="-78"/>
              </a:rPr>
              <a:t>Gen</a:t>
            </a:r>
            <a:r>
              <a:rPr lang="fr-BE" sz="3000" b="1" dirty="0">
                <a:latin typeface="Amasis MT Pro" panose="02040504050005020304" pitchFamily="18" charset="0"/>
                <a:cs typeface="Aldhabi" panose="01000000000000000000" pitchFamily="2" charset="-78"/>
              </a:rPr>
              <a:t> Rosso Local Project.</a:t>
            </a:r>
            <a:endParaRPr lang="en-IN" sz="3000" b="1" dirty="0">
              <a:latin typeface="Amasis MT Pro" panose="02040504050005020304" pitchFamily="18" charset="0"/>
              <a:cs typeface="Aldhabi" panose="01000000000000000000" pitchFamily="2" charset="-78"/>
            </a:endParaRPr>
          </a:p>
        </p:txBody>
      </p:sp>
      <p:pic>
        <p:nvPicPr>
          <p:cNvPr id="3" name="Picture 2">
            <a:extLst>
              <a:ext uri="{FF2B5EF4-FFF2-40B4-BE49-F238E27FC236}">
                <a16:creationId xmlns:a16="http://schemas.microsoft.com/office/drawing/2014/main" id="{876E6D89-BE28-41FC-51C9-D2E54FE9B6A9}"/>
              </a:ext>
            </a:extLst>
          </p:cNvPr>
          <p:cNvPicPr>
            <a:picLocks noChangeAspect="1"/>
          </p:cNvPicPr>
          <p:nvPr/>
        </p:nvPicPr>
        <p:blipFill>
          <a:blip r:embed="rId2"/>
          <a:srcRect r="-1" b="1928"/>
          <a:stretch/>
        </p:blipFill>
        <p:spPr>
          <a:xfrm>
            <a:off x="20" y="10"/>
            <a:ext cx="6992881" cy="6857990"/>
          </a:xfrm>
          <a:prstGeom prst="rect">
            <a:avLst/>
          </a:prstGeom>
        </p:spPr>
      </p:pic>
    </p:spTree>
    <p:extLst>
      <p:ext uri="{BB962C8B-B14F-4D97-AF65-F5344CB8AC3E}">
        <p14:creationId xmlns:p14="http://schemas.microsoft.com/office/powerpoint/2010/main" val="1396636377"/>
      </p:ext>
    </p:extLst>
  </p:cSld>
  <p:clrMapOvr>
    <a:masterClrMapping/>
  </p:clrMapOvr>
  <mc:AlternateContent xmlns:mc="http://schemas.openxmlformats.org/markup-compatibility/2006">
    <mc:Choice xmlns:p14="http://schemas.microsoft.com/office/powerpoint/2010/main" Requires="p14">
      <p:transition spd="slow" p14:dur="1250" advTm="9356">
        <p:fade/>
      </p:transition>
    </mc:Choice>
    <mc:Fallback>
      <p:transition spd="slow" advTm="9356">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741350" y="1956324"/>
            <a:ext cx="4613300" cy="2868585"/>
          </a:xfrm>
        </p:spPr>
        <p:txBody>
          <a:bodyPr anchor="t">
            <a:normAutofit/>
          </a:bodyPr>
          <a:lstStyle/>
          <a:p>
            <a:pPr algn="l"/>
            <a:r>
              <a:rPr lang="fr-BE" sz="3000" b="1" i="0" u="none" strike="noStrike" baseline="0" dirty="0">
                <a:latin typeface="Amasis MT Pro" panose="02040504050005020304" pitchFamily="18" charset="0"/>
              </a:rPr>
              <a:t>Il est composé de jeunes espagnols qui proposent à travers leur art et leurs ateliers leur propre expérience de la fraternité. </a:t>
            </a:r>
            <a:endParaRPr lang="en-IN" sz="3000" b="1" dirty="0">
              <a:latin typeface="Amasis MT Pro" panose="02040504050005020304" pitchFamily="18" charset="0"/>
              <a:cs typeface="Aldhabi" panose="01000000000000000000" pitchFamily="2" charset="-78"/>
            </a:endParaRPr>
          </a:p>
        </p:txBody>
      </p:sp>
      <p:sp>
        <p:nvSpPr>
          <p:cNvPr id="44" name="Rectangle 43">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57E8DE2-C0FB-110B-6B6A-986BB05C56D2}"/>
              </a:ext>
            </a:extLst>
          </p:cNvPr>
          <p:cNvPicPr>
            <a:picLocks noChangeAspect="1"/>
          </p:cNvPicPr>
          <p:nvPr/>
        </p:nvPicPr>
        <p:blipFill>
          <a:blip r:embed="rId2"/>
          <a:srcRect/>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3732035149"/>
      </p:ext>
    </p:extLst>
  </p:cSld>
  <p:clrMapOvr>
    <a:masterClrMapping/>
  </p:clrMapOvr>
  <mc:AlternateContent xmlns:mc="http://schemas.openxmlformats.org/markup-compatibility/2006">
    <mc:Choice xmlns:p14="http://schemas.microsoft.com/office/powerpoint/2010/main" Requires="p14">
      <p:transition spd="slow" p14:dur="1250" advTm="8436">
        <p:fade/>
      </p:transition>
    </mc:Choice>
    <mc:Fallback>
      <p:transition spd="slow" advTm="8436">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6547484" y="463435"/>
            <a:ext cx="5099495" cy="5931130"/>
          </a:xfrm>
          <a:noFill/>
        </p:spPr>
        <p:txBody>
          <a:bodyPr>
            <a:noAutofit/>
          </a:bodyPr>
          <a:lstStyle/>
          <a:p>
            <a:pPr algn="l"/>
            <a:r>
              <a:rPr lang="fr-BE" sz="3000" b="1" dirty="0" err="1">
                <a:latin typeface="Amasis MT Pro" panose="02040504050005020304" pitchFamily="18" charset="0"/>
                <a:cs typeface="Aldhabi" panose="01000000000000000000" pitchFamily="2" charset="-78"/>
              </a:rPr>
              <a:t>Antía</a:t>
            </a:r>
            <a:r>
              <a:rPr lang="fr-BE" sz="3000" b="1" dirty="0">
                <a:latin typeface="Amasis MT Pro" panose="02040504050005020304" pitchFamily="18" charset="0"/>
                <a:cs typeface="Aldhabi" panose="01000000000000000000" pitchFamily="2" charset="-78"/>
              </a:rPr>
              <a:t> raconte : « C'est le lien avec mes valeurs : un monde fraternel où chacun (qu’il soit très jeune, inexpérimenté, vulnérable, etc.) peut vivre sa propre expérience dans ce projet de fraternité. </a:t>
            </a:r>
            <a:r>
              <a:rPr lang="fr-BE" sz="3000" b="1" dirty="0" err="1">
                <a:latin typeface="Amasis MT Pro" panose="02040504050005020304" pitchFamily="18" charset="0"/>
                <a:cs typeface="Aldhabi" panose="01000000000000000000" pitchFamily="2" charset="-78"/>
              </a:rPr>
              <a:t>Mosaico</a:t>
            </a:r>
            <a:r>
              <a:rPr lang="fr-BE" sz="3000" b="1" dirty="0">
                <a:latin typeface="Amasis MT Pro" panose="02040504050005020304" pitchFamily="18" charset="0"/>
                <a:cs typeface="Aldhabi" panose="01000000000000000000" pitchFamily="2" charset="-78"/>
              </a:rPr>
              <a:t> me fait croire qu'un monde plus solidaire n'est pas une utopie, malgré les difficultés et le dur engagement que cela implique.</a:t>
            </a:r>
            <a:endParaRPr lang="en-IN" sz="3000" b="1" dirty="0">
              <a:latin typeface="Amasis MT Pro" panose="02040504050005020304" pitchFamily="18" charset="0"/>
              <a:cs typeface="Aldhabi" panose="01000000000000000000" pitchFamily="2" charset="-78"/>
            </a:endParaRPr>
          </a:p>
        </p:txBody>
      </p:sp>
      <p:pic>
        <p:nvPicPr>
          <p:cNvPr id="3" name="Picture 2">
            <a:extLst>
              <a:ext uri="{FF2B5EF4-FFF2-40B4-BE49-F238E27FC236}">
                <a16:creationId xmlns:a16="http://schemas.microsoft.com/office/drawing/2014/main" id="{8C4B8C51-5154-7C74-30D2-6DE26DF2758C}"/>
              </a:ext>
            </a:extLst>
          </p:cNvPr>
          <p:cNvPicPr>
            <a:picLocks noChangeAspect="1"/>
          </p:cNvPicPr>
          <p:nvPr/>
        </p:nvPicPr>
        <p:blipFill>
          <a:blip r:embed="rId2"/>
          <a:srcRect r="12431"/>
          <a:stretch/>
        </p:blipFill>
        <p:spPr>
          <a:xfrm>
            <a:off x="1" y="10"/>
            <a:ext cx="6005512" cy="6857990"/>
          </a:xfrm>
          <a:prstGeom prst="rect">
            <a:avLst/>
          </a:prstGeom>
        </p:spPr>
      </p:pic>
    </p:spTree>
    <p:extLst>
      <p:ext uri="{BB962C8B-B14F-4D97-AF65-F5344CB8AC3E}">
        <p14:creationId xmlns:p14="http://schemas.microsoft.com/office/powerpoint/2010/main" val="2666360553"/>
      </p:ext>
    </p:extLst>
  </p:cSld>
  <p:clrMapOvr>
    <a:masterClrMapping/>
  </p:clrMapOvr>
  <mc:AlternateContent xmlns:mc="http://schemas.openxmlformats.org/markup-compatibility/2006">
    <mc:Choice xmlns:p14="http://schemas.microsoft.com/office/powerpoint/2010/main" Requires="p14">
      <p:transition spd="slow" p14:dur="1250" advTm="19626">
        <p:fade/>
      </p:transition>
    </mc:Choice>
    <mc:Fallback>
      <p:transition spd="slow" advTm="19626">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dancing on a stage&#10;&#10;Description automatically generated">
            <a:extLst>
              <a:ext uri="{FF2B5EF4-FFF2-40B4-BE49-F238E27FC236}">
                <a16:creationId xmlns:a16="http://schemas.microsoft.com/office/drawing/2014/main" id="{F1170851-885B-A98B-6CAA-F513E18A10E0}"/>
              </a:ext>
            </a:extLst>
          </p:cNvPr>
          <p:cNvPicPr>
            <a:picLocks noChangeAspect="1"/>
          </p:cNvPicPr>
          <p:nvPr/>
        </p:nvPicPr>
        <p:blipFill>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Rechthoek 1">
            <a:extLst>
              <a:ext uri="{FF2B5EF4-FFF2-40B4-BE49-F238E27FC236}">
                <a16:creationId xmlns:a16="http://schemas.microsoft.com/office/drawing/2014/main" id="{D80F57FC-A440-FEE0-F363-130022F2ACDF}"/>
              </a:ext>
            </a:extLst>
          </p:cNvPr>
          <p:cNvSpPr/>
          <p:nvPr/>
        </p:nvSpPr>
        <p:spPr>
          <a:xfrm>
            <a:off x="890338" y="4328160"/>
            <a:ext cx="3559742" cy="2438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338489" y="228600"/>
            <a:ext cx="4663440" cy="6400800"/>
          </a:xfrm>
        </p:spPr>
        <p:txBody>
          <a:bodyPr anchor="b">
            <a:noAutofit/>
          </a:bodyPr>
          <a:lstStyle/>
          <a:p>
            <a:pPr algn="l"/>
            <a:r>
              <a:rPr lang="fr-BE" sz="3000" b="1" dirty="0">
                <a:latin typeface="Amasis MT Pro" panose="02040504050005020304" pitchFamily="18" charset="0"/>
                <a:cs typeface="Aldhabi" panose="01000000000000000000" pitchFamily="2" charset="-78"/>
              </a:rPr>
              <a:t>J'ai grandi en travaillant en équipe, avec un dialogue qui peut parfois sembler trop direct et souvent en renonçant à mes propres idées que je considérais au départ comme les meilleures. Le résultat, c'est que</a:t>
            </a:r>
            <a:br>
              <a:rPr lang="fr-BE" sz="3000" b="1" dirty="0">
                <a:latin typeface="Amasis MT Pro" panose="02040504050005020304" pitchFamily="18" charset="0"/>
                <a:cs typeface="Aldhabi" panose="01000000000000000000" pitchFamily="2" charset="-78"/>
              </a:rPr>
            </a:br>
            <a:r>
              <a:rPr lang="fr-BE" sz="3000" b="1" dirty="0">
                <a:latin typeface="Amasis MT Pro" panose="02040504050005020304" pitchFamily="18" charset="0"/>
                <a:cs typeface="Aldhabi" panose="01000000000000000000" pitchFamily="2" charset="-78"/>
              </a:rPr>
              <a:t>« le bien » se construit morceau par morceau, petit à petit, avec l’apport de chacun d'entre nous ». </a:t>
            </a:r>
            <a:endParaRPr lang="en-IN" sz="3000" b="1" dirty="0">
              <a:latin typeface="Amasis MT Pro" panose="02040504050005020304" pitchFamily="18" charset="0"/>
              <a:cs typeface="Aldhabi" panose="01000000000000000000" pitchFamily="2" charset="-78"/>
            </a:endParaRPr>
          </a:p>
        </p:txBody>
      </p:sp>
    </p:spTree>
    <p:extLst>
      <p:ext uri="{BB962C8B-B14F-4D97-AF65-F5344CB8AC3E}">
        <p14:creationId xmlns:p14="http://schemas.microsoft.com/office/powerpoint/2010/main" val="204598413"/>
      </p:ext>
    </p:extLst>
  </p:cSld>
  <p:clrMapOvr>
    <a:masterClrMapping/>
  </p:clrMapOvr>
  <mc:AlternateContent xmlns:mc="http://schemas.openxmlformats.org/markup-compatibility/2006">
    <mc:Choice xmlns:p14="http://schemas.microsoft.com/office/powerpoint/2010/main" Requires="p14">
      <p:transition spd="slow" p14:dur="1250" advTm="19628">
        <p:fade/>
      </p:transition>
    </mc:Choice>
    <mc:Fallback>
      <p:transition spd="slow" advTm="19628">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135E9-AD53-2B5C-6844-56DDC4895271}"/>
            </a:ext>
          </a:extLst>
        </p:cNvPr>
        <p:cNvGrpSpPr/>
        <p:nvPr/>
      </p:nvGrpSpPr>
      <p:grpSpPr>
        <a:xfrm>
          <a:off x="0" y="0"/>
          <a:ext cx="0" cy="0"/>
          <a:chOff x="0" y="0"/>
          <a:chExt cx="0" cy="0"/>
        </a:xfrm>
      </p:grpSpPr>
      <p:pic>
        <p:nvPicPr>
          <p:cNvPr id="5" name="WhatsApp Video 2024-04-13 at 23.29.58">
            <a:hlinkClick r:id="" action="ppaction://media"/>
            <a:extLst>
              <a:ext uri="{FF2B5EF4-FFF2-40B4-BE49-F238E27FC236}">
                <a16:creationId xmlns:a16="http://schemas.microsoft.com/office/drawing/2014/main" id="{05622AE6-7439-6F89-5823-D081C72AE840}"/>
              </a:ext>
            </a:extLst>
          </p:cNvPr>
          <p:cNvPicPr>
            <a:picLocks noChangeAspect="1"/>
          </p:cNvPicPr>
          <p:nvPr>
            <a:videoFile r:link="rId1"/>
            <p:extLst>
              <p:ext uri="{DAA4B4D4-6D71-4841-9C94-3DE7FCFB9230}">
                <p14:media xmlns:p14="http://schemas.microsoft.com/office/powerpoint/2010/main" r:embed="rId2">
                  <p14:trim end="14347"/>
                </p14:media>
              </p:ext>
            </p:extLst>
          </p:nvPr>
        </p:nvPicPr>
        <p:blipFill>
          <a:blip r:embed="rId4"/>
          <a:stretch>
            <a:fillRect/>
          </a:stretch>
        </p:blipFill>
        <p:spPr>
          <a:xfrm>
            <a:off x="0" y="0"/>
            <a:ext cx="12192000" cy="6846093"/>
          </a:xfrm>
          <a:prstGeom prst="rect">
            <a:avLst/>
          </a:prstGeom>
        </p:spPr>
      </p:pic>
      <p:sp>
        <p:nvSpPr>
          <p:cNvPr id="2" name="Title 1">
            <a:extLst>
              <a:ext uri="{FF2B5EF4-FFF2-40B4-BE49-F238E27FC236}">
                <a16:creationId xmlns:a16="http://schemas.microsoft.com/office/drawing/2014/main" id="{0B71C002-C14B-B9A5-F985-F022A25BD1C0}"/>
              </a:ext>
            </a:extLst>
          </p:cNvPr>
          <p:cNvSpPr>
            <a:spLocks noGrp="1"/>
          </p:cNvSpPr>
          <p:nvPr>
            <p:ph type="ctrTitle"/>
          </p:nvPr>
        </p:nvSpPr>
        <p:spPr>
          <a:xfrm>
            <a:off x="762933" y="2458720"/>
            <a:ext cx="10666133" cy="2159681"/>
          </a:xfrm>
        </p:spPr>
        <p:txBody>
          <a:bodyPr>
            <a:noAutofit/>
          </a:bodyPr>
          <a:lstStyle/>
          <a:p>
            <a:r>
              <a:rPr lang="fr-BE" sz="7000" b="1" dirty="0">
                <a:solidFill>
                  <a:schemeClr val="bg1"/>
                </a:solidFill>
                <a:effectLst>
                  <a:outerShdw blurRad="38100" dist="38100" dir="2700000" algn="tl">
                    <a:srgbClr val="000000">
                      <a:alpha val="43137"/>
                    </a:srgbClr>
                  </a:outerShdw>
                </a:effectLst>
                <a:latin typeface="Amasis MT Pro" panose="02040504050005020304" pitchFamily="18" charset="0"/>
              </a:rPr>
              <a:t>"Examinez tout avec discernement : retenez ce qui est bon" </a:t>
            </a:r>
            <a:endParaRPr lang="en-IN" sz="7000" b="1" dirty="0">
              <a:solidFill>
                <a:schemeClr val="bg1"/>
              </a:solidFill>
              <a:effectLst>
                <a:outerShdw blurRad="38100" dist="38100" dir="2700000" algn="tl">
                  <a:srgbClr val="000000">
                    <a:alpha val="43137"/>
                  </a:srgbClr>
                </a:outerShdw>
              </a:effectLst>
              <a:latin typeface="Amasis MT Pro" panose="02040504050005020304" pitchFamily="18" charset="0"/>
            </a:endParaRPr>
          </a:p>
        </p:txBody>
      </p:sp>
    </p:spTree>
    <p:extLst>
      <p:ext uri="{BB962C8B-B14F-4D97-AF65-F5344CB8AC3E}">
        <p14:creationId xmlns:p14="http://schemas.microsoft.com/office/powerpoint/2010/main" val="3272878469"/>
      </p:ext>
    </p:extLst>
  </p:cSld>
  <p:clrMapOvr>
    <a:masterClrMapping/>
  </p:clrMapOvr>
  <mc:AlternateContent xmlns:mc="http://schemas.openxmlformats.org/markup-compatibility/2006">
    <mc:Choice xmlns:p14="http://schemas.microsoft.com/office/powerpoint/2010/main" Requires="p14">
      <p:transition spd="slow" p14:dur="1250" advTm="11740">
        <p:fade/>
      </p:transition>
    </mc:Choice>
    <mc:Fallback>
      <p:transition spd="slow" advTm="117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22" objId="5"/>
        <p14:stopEvt time="7083" objId="5"/>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buiten&#10;&#10;Automatisch gegenereerde beschrijving">
            <a:extLst>
              <a:ext uri="{FF2B5EF4-FFF2-40B4-BE49-F238E27FC236}">
                <a16:creationId xmlns:a16="http://schemas.microsoft.com/office/drawing/2014/main" id="{2BCD6E9A-CF2E-4BCC-93B1-902ED9CC0569}"/>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jdelijke aanduiding voor inhoud 2">
            <a:extLst>
              <a:ext uri="{FF2B5EF4-FFF2-40B4-BE49-F238E27FC236}">
                <a16:creationId xmlns:a16="http://schemas.microsoft.com/office/drawing/2014/main" id="{FE272659-94EE-4E58-B566-ABF902C65C76}"/>
              </a:ext>
            </a:extLst>
          </p:cNvPr>
          <p:cNvSpPr>
            <a:spLocks noGrp="1"/>
          </p:cNvSpPr>
          <p:nvPr>
            <p:ph idx="1"/>
          </p:nvPr>
        </p:nvSpPr>
        <p:spPr>
          <a:xfrm>
            <a:off x="838200" y="1840322"/>
            <a:ext cx="10515600" cy="2430021"/>
          </a:xfrm>
          <a:noFill/>
        </p:spPr>
        <p:txBody>
          <a:bodyPr>
            <a:normAutofit/>
          </a:bodyPr>
          <a:lstStyle/>
          <a:p>
            <a:pPr marL="0" indent="0">
              <a:buNone/>
            </a:pPr>
            <a:r>
              <a:rPr lang="fr-FR" sz="2000" dirty="0">
                <a:effectLst/>
              </a:rPr>
              <a:t>Le commentaire sur la </a:t>
            </a:r>
            <a:r>
              <a:rPr lang="fr-FR" sz="2400" dirty="0">
                <a:effectLst/>
              </a:rPr>
              <a:t>Parole de Vie </a:t>
            </a:r>
            <a:r>
              <a:rPr lang="fr-FR" sz="2000" dirty="0">
                <a:effectLst/>
              </a:rPr>
              <a:t>est traduit chaque mois en 96 langues et langues et atteint des millions de personnes à travers le monde par la presse, la radio, la télévision et via internet.</a:t>
            </a:r>
          </a:p>
          <a:p>
            <a:pPr marL="0" indent="0">
              <a:buNone/>
            </a:pPr>
            <a:endParaRPr lang="fr-FR" sz="2000" dirty="0">
              <a:effectLst/>
            </a:endParaRPr>
          </a:p>
          <a:p>
            <a:pPr marL="0" indent="0">
              <a:buNone/>
            </a:pPr>
            <a:r>
              <a:rPr lang="fr-FR" sz="2000" dirty="0">
                <a:effectLst/>
              </a:rPr>
              <a:t>Texte par Patrizia Mazzola et l’équipe de la Parole de Vie (Rome, Italie)</a:t>
            </a:r>
          </a:p>
          <a:p>
            <a:pPr marL="0" indent="0">
              <a:buNone/>
            </a:pPr>
            <a:r>
              <a:rPr lang="fr-FR" sz="2000" dirty="0">
                <a:effectLst/>
              </a:rPr>
              <a:t>Graphisme Federico Aldrighetti (Bangalore, Inde)</a:t>
            </a:r>
          </a:p>
          <a:p>
            <a:pPr marL="0" indent="0">
              <a:buNone/>
            </a:pPr>
            <a:r>
              <a:rPr lang="fr-FR" sz="2000" dirty="0"/>
              <a:t>Adaptation de cette version: Mon Van Schoor</a:t>
            </a:r>
          </a:p>
        </p:txBody>
      </p:sp>
    </p:spTree>
    <p:extLst>
      <p:ext uri="{BB962C8B-B14F-4D97-AF65-F5344CB8AC3E}">
        <p14:creationId xmlns:p14="http://schemas.microsoft.com/office/powerpoint/2010/main" val="2009114341"/>
      </p:ext>
    </p:extLst>
  </p:cSld>
  <p:clrMapOvr>
    <a:masterClrMapping/>
  </p:clrMapOvr>
  <mc:AlternateContent xmlns:mc="http://schemas.openxmlformats.org/markup-compatibility/2006">
    <mc:Choice xmlns:p14="http://schemas.microsoft.com/office/powerpoint/2010/main" Requires="p14">
      <p:transition spd="slow" p14:dur="1250" advTm="9272">
        <p:fade/>
      </p:transition>
    </mc:Choice>
    <mc:Fallback>
      <p:transition spd="slow" advTm="9272">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61D0CC-4603-C490-917A-E498DCF0127F}"/>
              </a:ext>
            </a:extLst>
          </p:cNvPr>
          <p:cNvSpPr>
            <a:spLocks noGrp="1"/>
          </p:cNvSpPr>
          <p:nvPr>
            <p:ph type="title"/>
          </p:nvPr>
        </p:nvSpPr>
        <p:spPr/>
        <p:txBody>
          <a:bodyPr/>
          <a:lstStyle/>
          <a:p>
            <a:endParaRPr lang="fr-BE"/>
          </a:p>
        </p:txBody>
      </p:sp>
      <p:sp>
        <p:nvSpPr>
          <p:cNvPr id="3" name="Tijdelijke aanduiding voor inhoud 2">
            <a:extLst>
              <a:ext uri="{FF2B5EF4-FFF2-40B4-BE49-F238E27FC236}">
                <a16:creationId xmlns:a16="http://schemas.microsoft.com/office/drawing/2014/main" id="{2F6CD5A9-EC73-62B1-2561-282950002BEE}"/>
              </a:ext>
            </a:extLst>
          </p:cNvPr>
          <p:cNvSpPr>
            <a:spLocks noGrp="1"/>
          </p:cNvSpPr>
          <p:nvPr>
            <p:ph idx="1"/>
          </p:nvPr>
        </p:nvSpPr>
        <p:spPr/>
        <p:txBody>
          <a:bodyPr/>
          <a:lstStyle/>
          <a:p>
            <a:endParaRPr lang="fr-BE"/>
          </a:p>
        </p:txBody>
      </p:sp>
    </p:spTree>
    <p:extLst>
      <p:ext uri="{BB962C8B-B14F-4D97-AF65-F5344CB8AC3E}">
        <p14:creationId xmlns:p14="http://schemas.microsoft.com/office/powerpoint/2010/main" val="3770034834"/>
      </p:ext>
    </p:extLst>
  </p:cSld>
  <p:clrMapOvr>
    <a:masterClrMapping/>
  </p:clrMapOvr>
  <mc:AlternateContent xmlns:mc="http://schemas.openxmlformats.org/markup-compatibility/2006">
    <mc:Choice xmlns:p14="http://schemas.microsoft.com/office/powerpoint/2010/main" Requires="p14">
      <p:transition spd="slow" p14:dur="1250" advTm="120">
        <p:fade/>
      </p:transition>
    </mc:Choice>
    <mc:Fallback>
      <p:transition spd="slow" advTm="12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38" name="Freeform: Shape 37">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Picture 1">
            <a:extLst>
              <a:ext uri="{FF2B5EF4-FFF2-40B4-BE49-F238E27FC236}">
                <a16:creationId xmlns:a16="http://schemas.microsoft.com/office/drawing/2014/main" id="{3920F31A-709F-6FA3-F102-69301DDBCB13}"/>
              </a:ext>
            </a:extLst>
          </p:cNvPr>
          <p:cNvPicPr>
            <a:picLocks noChangeAspect="1"/>
          </p:cNvPicPr>
          <p:nvPr/>
        </p:nvPicPr>
        <p:blipFill>
          <a:blip r:embed="rId3"/>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782320" y="2525420"/>
            <a:ext cx="7233919" cy="1807159"/>
          </a:xfrm>
        </p:spPr>
        <p:txBody>
          <a:bodyPr>
            <a:noAutofit/>
          </a:bodyPr>
          <a:lstStyle/>
          <a:p>
            <a:pPr algn="l"/>
            <a:r>
              <a:rPr lang="fr-BE" sz="3000" b="1" dirty="0">
                <a:solidFill>
                  <a:schemeClr val="bg1"/>
                </a:solidFill>
                <a:latin typeface="Amasis MT Pro" panose="02040504050005020304" pitchFamily="18" charset="0"/>
                <a:cs typeface="Aldhabi" panose="01000000000000000000" pitchFamily="2" charset="-78"/>
              </a:rPr>
              <a:t>La Parole de vie de ce mois est extraite d'une série de recommandations finales que l'apôtre Paul adresse à la communauté des Thessaloniciens : </a:t>
            </a:r>
            <a:endParaRPr lang="en-IN" sz="3000" b="1" dirty="0">
              <a:solidFill>
                <a:schemeClr val="bg1"/>
              </a:solidFill>
              <a:latin typeface="Amasis MT Pro" panose="02040504050005020304" pitchFamily="18" charset="0"/>
              <a:cs typeface="Aldhabi" panose="01000000000000000000" pitchFamily="2" charset="-78"/>
            </a:endParaRPr>
          </a:p>
        </p:txBody>
      </p:sp>
    </p:spTree>
    <p:extLst>
      <p:ext uri="{BB962C8B-B14F-4D97-AF65-F5344CB8AC3E}">
        <p14:creationId xmlns:p14="http://schemas.microsoft.com/office/powerpoint/2010/main" val="2270281137"/>
      </p:ext>
    </p:extLst>
  </p:cSld>
  <p:clrMapOvr>
    <a:masterClrMapping/>
  </p:clrMapOvr>
  <mc:AlternateContent xmlns:mc="http://schemas.openxmlformats.org/markup-compatibility/2006">
    <mc:Choice xmlns:p14="http://schemas.microsoft.com/office/powerpoint/2010/main" Requires="p14">
      <p:transition spd="slow" p14:dur="1250" advTm="8029">
        <p:fade/>
      </p:transition>
    </mc:Choice>
    <mc:Fallback>
      <p:transition spd="slow" advTm="8029">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8F58EDD9-0685-44E6-9B72-108BB10E1A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495341" y="1940560"/>
            <a:ext cx="6562262" cy="2701164"/>
          </a:xfrm>
          <a:noFill/>
        </p:spPr>
        <p:txBody>
          <a:bodyPr>
            <a:normAutofit/>
          </a:bodyPr>
          <a:lstStyle/>
          <a:p>
            <a:pPr algn="r"/>
            <a:r>
              <a:rPr lang="fr-BE" sz="3000" b="1" dirty="0">
                <a:latin typeface="Amasis MT Pro" panose="02040504050005020304" pitchFamily="18" charset="0"/>
                <a:cs typeface="Aldhabi" panose="01000000000000000000" pitchFamily="2" charset="-78"/>
              </a:rPr>
              <a:t>« N’éteignez pas l’Esprit, ne  méprisez pas les paroles des prophètes ; examinez tout avec discernement : retenez ce qui est bon ; tenez-vous à l’écart de toute espèce de mal ».</a:t>
            </a:r>
            <a:r>
              <a:rPr lang="nl-NL" sz="3000" b="1" dirty="0">
                <a:latin typeface="Amasis MT Pro" panose="02040504050005020304" pitchFamily="18" charset="0"/>
                <a:cs typeface="Aldhabi" panose="01000000000000000000" pitchFamily="2" charset="-78"/>
              </a:rPr>
              <a:t> </a:t>
            </a:r>
            <a:endParaRPr lang="en-IN" sz="3000" b="1" dirty="0">
              <a:latin typeface="Amasis MT Pro" panose="02040504050005020304" pitchFamily="18" charset="0"/>
              <a:cs typeface="Aldhabi" panose="01000000000000000000" pitchFamily="2" charset="-78"/>
            </a:endParaRPr>
          </a:p>
        </p:txBody>
      </p:sp>
      <p:pic>
        <p:nvPicPr>
          <p:cNvPr id="3" name="Picture 2">
            <a:extLst>
              <a:ext uri="{FF2B5EF4-FFF2-40B4-BE49-F238E27FC236}">
                <a16:creationId xmlns:a16="http://schemas.microsoft.com/office/drawing/2014/main" id="{DD75D59C-E821-920E-A4ED-9C8C5F0916CF}"/>
              </a:ext>
            </a:extLst>
          </p:cNvPr>
          <p:cNvPicPr>
            <a:picLocks noChangeAspect="1"/>
          </p:cNvPicPr>
          <p:nvPr/>
        </p:nvPicPr>
        <p:blipFill>
          <a:blip r:embed="rId2"/>
          <a:srcRect r="2" b="1630"/>
          <a:stretch/>
        </p:blipFill>
        <p:spPr>
          <a:xfrm>
            <a:off x="7552944" y="10"/>
            <a:ext cx="4636008" cy="6857990"/>
          </a:xfrm>
          <a:prstGeom prst="rect">
            <a:avLst/>
          </a:prstGeom>
        </p:spPr>
      </p:pic>
    </p:spTree>
    <p:extLst>
      <p:ext uri="{BB962C8B-B14F-4D97-AF65-F5344CB8AC3E}">
        <p14:creationId xmlns:p14="http://schemas.microsoft.com/office/powerpoint/2010/main" val="3943099041"/>
      </p:ext>
    </p:extLst>
  </p:cSld>
  <p:clrMapOvr>
    <a:masterClrMapping/>
  </p:clrMapOvr>
  <mc:AlternateContent xmlns:mc="http://schemas.openxmlformats.org/markup-compatibility/2006">
    <mc:Choice xmlns:p14="http://schemas.microsoft.com/office/powerpoint/2010/main" Requires="p14">
      <p:transition spd="slow" p14:dur="1250" advTm="9848">
        <p:fade/>
      </p:transition>
    </mc:Choice>
    <mc:Fallback>
      <p:transition spd="slow" advTm="9848">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6604825" y="1851888"/>
            <a:ext cx="4984813" cy="3154224"/>
          </a:xfrm>
          <a:noFill/>
        </p:spPr>
        <p:txBody>
          <a:bodyPr>
            <a:noAutofit/>
          </a:bodyPr>
          <a:lstStyle/>
          <a:p>
            <a:pPr algn="l"/>
            <a:r>
              <a:rPr lang="fr-BE" sz="3000" b="1" dirty="0">
                <a:latin typeface="Amasis MT Pro" panose="02040504050005020304" pitchFamily="18" charset="0"/>
                <a:cs typeface="Aldhabi" panose="01000000000000000000" pitchFamily="2" charset="-78"/>
              </a:rPr>
              <a:t>Prophétie et discernement, dialogue et écoute. Telles sont les instructions de Paul à la communauté qui vient de s'engager depuis peu sur la voie de la foi. </a:t>
            </a:r>
            <a:endParaRPr lang="en-IN" sz="3000" b="1" dirty="0">
              <a:latin typeface="Amasis MT Pro" panose="02040504050005020304" pitchFamily="18" charset="0"/>
              <a:cs typeface="Aldhabi" panose="01000000000000000000" pitchFamily="2" charset="-78"/>
            </a:endParaRPr>
          </a:p>
        </p:txBody>
      </p:sp>
      <p:pic>
        <p:nvPicPr>
          <p:cNvPr id="2" name="Picture 1">
            <a:extLst>
              <a:ext uri="{FF2B5EF4-FFF2-40B4-BE49-F238E27FC236}">
                <a16:creationId xmlns:a16="http://schemas.microsoft.com/office/drawing/2014/main" id="{8BF694C9-3F95-24A3-1D3B-266F7B6E7FFF}"/>
              </a:ext>
            </a:extLst>
          </p:cNvPr>
          <p:cNvPicPr>
            <a:picLocks noChangeAspect="1"/>
          </p:cNvPicPr>
          <p:nvPr/>
        </p:nvPicPr>
        <p:blipFill>
          <a:blip r:embed="rId2"/>
          <a:srcRect t="22753" r="2" b="1023"/>
          <a:stretch/>
        </p:blipFill>
        <p:spPr>
          <a:xfrm>
            <a:off x="1" y="10"/>
            <a:ext cx="6005512" cy="6857990"/>
          </a:xfrm>
          <a:prstGeom prst="rect">
            <a:avLst/>
          </a:prstGeom>
        </p:spPr>
      </p:pic>
    </p:spTree>
    <p:extLst>
      <p:ext uri="{BB962C8B-B14F-4D97-AF65-F5344CB8AC3E}">
        <p14:creationId xmlns:p14="http://schemas.microsoft.com/office/powerpoint/2010/main" val="1078448622"/>
      </p:ext>
    </p:extLst>
  </p:cSld>
  <p:clrMapOvr>
    <a:masterClrMapping/>
  </p:clrMapOvr>
  <mc:AlternateContent xmlns:mc="http://schemas.openxmlformats.org/markup-compatibility/2006">
    <mc:Choice xmlns:p14="http://schemas.microsoft.com/office/powerpoint/2010/main" Requires="p14">
      <p:transition spd="slow" p14:dur="1250" advTm="12298">
        <p:fade/>
      </p:transition>
    </mc:Choice>
    <mc:Fallback>
      <p:transition spd="slow" advTm="12298">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97203A4-97F6-396A-EAA1-D73F3514A177}"/>
              </a:ext>
            </a:extLst>
          </p:cNvPr>
          <p:cNvPicPr>
            <a:picLocks noChangeAspect="1"/>
          </p:cNvPicPr>
          <p:nvPr/>
        </p:nvPicPr>
        <p:blipFill>
          <a:blip r:embed="rId2"/>
          <a:srcRect r="5882" b="-1"/>
          <a:stretch/>
        </p:blipFill>
        <p:spPr>
          <a:xfrm>
            <a:off x="1" y="10"/>
            <a:ext cx="9669642" cy="6857990"/>
          </a:xfrm>
          <a:prstGeom prst="rect">
            <a:avLst/>
          </a:prstGeom>
        </p:spPr>
      </p:pic>
      <p:sp>
        <p:nvSpPr>
          <p:cNvPr id="55" name="Rectangle 54">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7405486" y="960639"/>
            <a:ext cx="4531361" cy="4936721"/>
          </a:xfrm>
          <a:noFill/>
        </p:spPr>
        <p:txBody>
          <a:bodyPr>
            <a:noAutofit/>
          </a:bodyPr>
          <a:lstStyle/>
          <a:p>
            <a:pPr algn="l"/>
            <a:r>
              <a:rPr lang="fr-BE" sz="2900" b="1" dirty="0">
                <a:latin typeface="Amasis MT Pro" panose="02040504050005020304" pitchFamily="18" charset="0"/>
                <a:cs typeface="Aldhabi" panose="01000000000000000000" pitchFamily="2" charset="-78"/>
              </a:rPr>
              <a:t>Parmi les différents dons de l'Esprit, Paul attachait beaucoup d’importance à celui de la prophétie . Le prophète n'est pas celui qui prévoit l'avenir, mais plutôt celui qui a le don de voir et de comprendre l'histoire personnelle et collective du point de vue de Dieu. </a:t>
            </a:r>
            <a:endParaRPr lang="en-IN" sz="2900" b="1" dirty="0">
              <a:latin typeface="Amasis MT Pro" panose="02040504050005020304" pitchFamily="18" charset="0"/>
              <a:cs typeface="Aldhabi" panose="01000000000000000000" pitchFamily="2" charset="-78"/>
            </a:endParaRPr>
          </a:p>
        </p:txBody>
      </p:sp>
    </p:spTree>
    <p:extLst>
      <p:ext uri="{BB962C8B-B14F-4D97-AF65-F5344CB8AC3E}">
        <p14:creationId xmlns:p14="http://schemas.microsoft.com/office/powerpoint/2010/main" val="249745264"/>
      </p:ext>
    </p:extLst>
  </p:cSld>
  <p:clrMapOvr>
    <a:masterClrMapping/>
  </p:clrMapOvr>
  <mc:AlternateContent xmlns:mc="http://schemas.openxmlformats.org/markup-compatibility/2006">
    <mc:Choice xmlns:p14="http://schemas.microsoft.com/office/powerpoint/2010/main" Requires="p14">
      <p:transition spd="slow" p14:dur="1250" advTm="15491">
        <p:fade/>
      </p:transition>
    </mc:Choice>
    <mc:Fallback>
      <p:transition spd="slow" advTm="15491">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702716" y="2463800"/>
            <a:ext cx="4620584" cy="1781604"/>
          </a:xfrm>
        </p:spPr>
        <p:txBody>
          <a:bodyPr>
            <a:normAutofit/>
          </a:bodyPr>
          <a:lstStyle/>
          <a:p>
            <a:pPr algn="l"/>
            <a:r>
              <a:rPr lang="fr-BE" sz="3000" b="1" dirty="0">
                <a:latin typeface="Amasis MT Pro" panose="02040504050005020304" pitchFamily="18" charset="0"/>
                <a:cs typeface="Aldhabi" panose="01000000000000000000" pitchFamily="2" charset="-78"/>
              </a:rPr>
              <a:t>Mais tous les dons sont guidés par le plus grand des dons, la charité, l'amour fraternel . </a:t>
            </a:r>
            <a:endParaRPr lang="en-IN" sz="3000" b="1" dirty="0">
              <a:latin typeface="Amasis MT Pro" panose="02040504050005020304" pitchFamily="18" charset="0"/>
              <a:cs typeface="Aldhabi" panose="01000000000000000000" pitchFamily="2" charset="-78"/>
            </a:endParaRPr>
          </a:p>
        </p:txBody>
      </p:sp>
      <p:pic>
        <p:nvPicPr>
          <p:cNvPr id="3" name="Picture 2">
            <a:extLst>
              <a:ext uri="{FF2B5EF4-FFF2-40B4-BE49-F238E27FC236}">
                <a16:creationId xmlns:a16="http://schemas.microsoft.com/office/drawing/2014/main" id="{66A795FB-34CE-BD9F-3031-A775A56E7A85}"/>
              </a:ext>
            </a:extLst>
          </p:cNvPr>
          <p:cNvPicPr>
            <a:picLocks noChangeAspect="1"/>
          </p:cNvPicPr>
          <p:nvPr/>
        </p:nvPicPr>
        <p:blipFill>
          <a:blip r:embed="rId2"/>
          <a:srcRect t="12439" r="2" b="1079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99162075"/>
      </p:ext>
    </p:extLst>
  </p:cSld>
  <p:clrMapOvr>
    <a:masterClrMapping/>
  </p:clrMapOvr>
  <mc:AlternateContent xmlns:mc="http://schemas.openxmlformats.org/markup-compatibility/2006">
    <mc:Choice xmlns:p14="http://schemas.microsoft.com/office/powerpoint/2010/main" Requires="p14">
      <p:transition spd="slow" p14:dur="1250" advTm="8073">
        <p:fade/>
      </p:transition>
    </mc:Choice>
    <mc:Fallback>
      <p:transition spd="slow" advTm="8073">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5591558" y="2478916"/>
            <a:ext cx="5998840" cy="1900167"/>
          </a:xfrm>
          <a:noFill/>
        </p:spPr>
        <p:txBody>
          <a:bodyPr>
            <a:noAutofit/>
          </a:bodyPr>
          <a:lstStyle/>
          <a:p>
            <a:pPr algn="l"/>
            <a:r>
              <a:rPr lang="fr-BE" sz="3000" b="1" dirty="0">
                <a:latin typeface="Amasis MT Pro" panose="02040504050005020304" pitchFamily="18" charset="0"/>
                <a:cs typeface="Aldhabi" panose="01000000000000000000" pitchFamily="2" charset="-78"/>
              </a:rPr>
              <a:t>Augustin d'Hippone affirme que seule la charité permet de comprendre l'attitude à adopter face aux diverses situations .</a:t>
            </a:r>
            <a:endParaRPr lang="en-IN" sz="3000" b="1" dirty="0">
              <a:latin typeface="Amasis MT Pro" panose="02040504050005020304" pitchFamily="18" charset="0"/>
              <a:cs typeface="Aldhabi" panose="01000000000000000000" pitchFamily="2" charset="-78"/>
            </a:endParaRPr>
          </a:p>
        </p:txBody>
      </p:sp>
      <p:pic>
        <p:nvPicPr>
          <p:cNvPr id="2" name="Picture 1">
            <a:extLst>
              <a:ext uri="{FF2B5EF4-FFF2-40B4-BE49-F238E27FC236}">
                <a16:creationId xmlns:a16="http://schemas.microsoft.com/office/drawing/2014/main" id="{C11B541F-7D11-1B8C-84F9-E28BEEA98D96}"/>
              </a:ext>
            </a:extLst>
          </p:cNvPr>
          <p:cNvPicPr>
            <a:picLocks noChangeAspect="1"/>
          </p:cNvPicPr>
          <p:nvPr/>
        </p:nvPicPr>
        <p:blipFill>
          <a:blip r:embed="rId2"/>
          <a:srcRect t="1451" r="-2" b="6865"/>
          <a:stretch/>
        </p:blipFill>
        <p:spPr>
          <a:xfrm>
            <a:off x="20" y="10"/>
            <a:ext cx="4992985" cy="6857990"/>
          </a:xfrm>
          <a:prstGeom prst="rect">
            <a:avLst/>
          </a:prstGeom>
        </p:spPr>
      </p:pic>
    </p:spTree>
    <p:extLst>
      <p:ext uri="{BB962C8B-B14F-4D97-AF65-F5344CB8AC3E}">
        <p14:creationId xmlns:p14="http://schemas.microsoft.com/office/powerpoint/2010/main" val="471507795"/>
      </p:ext>
    </p:extLst>
  </p:cSld>
  <p:clrMapOvr>
    <a:masterClrMapping/>
  </p:clrMapOvr>
  <mc:AlternateContent xmlns:mc="http://schemas.openxmlformats.org/markup-compatibility/2006">
    <mc:Choice xmlns:p14="http://schemas.microsoft.com/office/powerpoint/2010/main" Requires="p14">
      <p:transition spd="slow" p14:dur="1250" advTm="8400">
        <p:fade/>
      </p:transition>
    </mc:Choice>
    <mc:Fallback>
      <p:transition spd="slow" advTm="84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C3BBB-A8A4-BE98-A18A-5E579A723B75}"/>
            </a:ext>
          </a:extLst>
        </p:cNvPr>
        <p:cNvGrpSpPr/>
        <p:nvPr/>
      </p:nvGrpSpPr>
      <p:grpSpPr>
        <a:xfrm>
          <a:off x="0" y="0"/>
          <a:ext cx="0" cy="0"/>
          <a:chOff x="0" y="0"/>
          <a:chExt cx="0" cy="0"/>
        </a:xfrm>
      </p:grpSpPr>
      <p:pic>
        <p:nvPicPr>
          <p:cNvPr id="5" name="WhatsApp Video 2024-04-13 at 23.29.58">
            <a:hlinkClick r:id="" action="ppaction://media"/>
            <a:extLst>
              <a:ext uri="{FF2B5EF4-FFF2-40B4-BE49-F238E27FC236}">
                <a16:creationId xmlns:a16="http://schemas.microsoft.com/office/drawing/2014/main" id="{378229D3-B29A-4BDF-4A72-6F94E1E92E98}"/>
              </a:ext>
            </a:extLst>
          </p:cNvPr>
          <p:cNvPicPr>
            <a:picLocks noChangeAspect="1"/>
          </p:cNvPicPr>
          <p:nvPr>
            <a:videoFile r:link="rId1"/>
            <p:extLst>
              <p:ext uri="{DAA4B4D4-6D71-4841-9C94-3DE7FCFB9230}">
                <p14:media xmlns:p14="http://schemas.microsoft.com/office/powerpoint/2010/main" r:embed="rId2">
                  <p14:trim end="14347"/>
                </p14:media>
              </p:ext>
            </p:extLst>
          </p:nvPr>
        </p:nvPicPr>
        <p:blipFill>
          <a:blip r:embed="rId4"/>
          <a:stretch>
            <a:fillRect/>
          </a:stretch>
        </p:blipFill>
        <p:spPr>
          <a:xfrm>
            <a:off x="0" y="0"/>
            <a:ext cx="12192000" cy="6846093"/>
          </a:xfrm>
          <a:prstGeom prst="rect">
            <a:avLst/>
          </a:prstGeom>
        </p:spPr>
      </p:pic>
      <p:sp>
        <p:nvSpPr>
          <p:cNvPr id="2" name="Title 1">
            <a:extLst>
              <a:ext uri="{FF2B5EF4-FFF2-40B4-BE49-F238E27FC236}">
                <a16:creationId xmlns:a16="http://schemas.microsoft.com/office/drawing/2014/main" id="{86675EF9-2720-17DE-30F6-FA524E118F3B}"/>
              </a:ext>
            </a:extLst>
          </p:cNvPr>
          <p:cNvSpPr>
            <a:spLocks noGrp="1"/>
          </p:cNvSpPr>
          <p:nvPr>
            <p:ph type="ctrTitle"/>
          </p:nvPr>
        </p:nvSpPr>
        <p:spPr>
          <a:xfrm>
            <a:off x="762933" y="2458720"/>
            <a:ext cx="10666133" cy="2159681"/>
          </a:xfrm>
        </p:spPr>
        <p:txBody>
          <a:bodyPr>
            <a:noAutofit/>
          </a:bodyPr>
          <a:lstStyle/>
          <a:p>
            <a:r>
              <a:rPr lang="fr-BE" sz="7000" b="1" dirty="0">
                <a:solidFill>
                  <a:schemeClr val="bg1"/>
                </a:solidFill>
                <a:effectLst>
                  <a:outerShdw blurRad="38100" dist="38100" dir="2700000" algn="tl">
                    <a:srgbClr val="000000">
                      <a:alpha val="43137"/>
                    </a:srgbClr>
                  </a:outerShdw>
                </a:effectLst>
                <a:latin typeface="Amasis MT Pro" panose="02040504050005020304" pitchFamily="18" charset="0"/>
              </a:rPr>
              <a:t>"Examinez tout avec discernement : retenez ce qui est bon" </a:t>
            </a:r>
            <a:endParaRPr lang="en-IN" sz="7000" b="1" dirty="0">
              <a:solidFill>
                <a:schemeClr val="bg1"/>
              </a:solidFill>
              <a:effectLst>
                <a:outerShdw blurRad="38100" dist="38100" dir="2700000" algn="tl">
                  <a:srgbClr val="000000">
                    <a:alpha val="43137"/>
                  </a:srgbClr>
                </a:outerShdw>
              </a:effectLst>
              <a:latin typeface="Amasis MT Pro" panose="02040504050005020304" pitchFamily="18" charset="0"/>
            </a:endParaRPr>
          </a:p>
        </p:txBody>
      </p:sp>
    </p:spTree>
    <p:extLst>
      <p:ext uri="{BB962C8B-B14F-4D97-AF65-F5344CB8AC3E}">
        <p14:creationId xmlns:p14="http://schemas.microsoft.com/office/powerpoint/2010/main" val="245478870"/>
      </p:ext>
    </p:extLst>
  </p:cSld>
  <p:clrMapOvr>
    <a:masterClrMapping/>
  </p:clrMapOvr>
  <mc:AlternateContent xmlns:mc="http://schemas.openxmlformats.org/markup-compatibility/2006">
    <mc:Choice xmlns:p14="http://schemas.microsoft.com/office/powerpoint/2010/main" Requires="p14">
      <p:transition spd="slow" p14:dur="1250" advTm="7503">
        <p:fade/>
      </p:transition>
    </mc:Choice>
    <mc:Fallback>
      <p:transition spd="slow" advTm="75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9" objId="5"/>
        <p14:stopEvt time="7068" objId="5"/>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3"/>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1275</TotalTime>
  <Words>850</Words>
  <Application>Microsoft Office PowerPoint</Application>
  <PresentationFormat>Breedbeeld</PresentationFormat>
  <Paragraphs>33</Paragraphs>
  <Slides>27</Slides>
  <Notes>1</Notes>
  <HiddenSlides>0</HiddenSlides>
  <MMClips>7</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27</vt:i4>
      </vt:variant>
    </vt:vector>
  </HeadingPairs>
  <TitlesOfParts>
    <vt:vector size="34" baseType="lpstr">
      <vt:lpstr>Amasis MT Pro</vt:lpstr>
      <vt:lpstr>Amasis MT Pro Medium</vt:lpstr>
      <vt:lpstr>Aptos</vt:lpstr>
      <vt:lpstr>Arial</vt:lpstr>
      <vt:lpstr>Calibri</vt:lpstr>
      <vt:lpstr>Calibri Light</vt:lpstr>
      <vt:lpstr>1_Office Theme</vt:lpstr>
      <vt:lpstr>Parole de Vie</vt:lpstr>
      <vt:lpstr>"Examinez tout avec discernement : retenez ce qui est bon" </vt:lpstr>
      <vt:lpstr>La Parole de vie de ce mois est extraite d'une série de recommandations finales que l'apôtre Paul adresse à la communauté des Thessaloniciens : </vt:lpstr>
      <vt:lpstr>« N’éteignez pas l’Esprit, ne  méprisez pas les paroles des prophètes ; examinez tout avec discernement : retenez ce qui est bon ; tenez-vous à l’écart de toute espèce de mal ». </vt:lpstr>
      <vt:lpstr>Prophétie et discernement, dialogue et écoute. Telles sont les instructions de Paul à la communauté qui vient de s'engager depuis peu sur la voie de la foi. </vt:lpstr>
      <vt:lpstr>Parmi les différents dons de l'Esprit, Paul attachait beaucoup d’importance à celui de la prophétie . Le prophète n'est pas celui qui prévoit l'avenir, mais plutôt celui qui a le don de voir et de comprendre l'histoire personnelle et collective du point de vue de Dieu. </vt:lpstr>
      <vt:lpstr>Mais tous les dons sont guidés par le plus grand des dons, la charité, l'amour fraternel . </vt:lpstr>
      <vt:lpstr>Augustin d'Hippone affirme que seule la charité permet de comprendre l'attitude à adopter face aux diverses situations .</vt:lpstr>
      <vt:lpstr>"Examinez tout avec discernement : retenez ce qui est bon" </vt:lpstr>
      <vt:lpstr>Il s’agit d’être capable de discerner non seulement les dons personnels mais aussi les nombreuses potentialités et complexités des points de vue et des opinions qui se présentent à nous à travers les personnes qui nous entourent et avec lesquelles nous traitons,</vt:lpstr>
      <vt:lpstr>peut-être aussi chez les personnes que nous rencontrons par hasard. Il est important de maintenir l'authenticité dans nos cœurs et aussi d'être conscients des limites de notre propre point de vue. </vt:lpstr>
      <vt:lpstr>Cette parole de vie pourrait être un mot d’ordre à adopter dans toutes les situations de dialogue et de confrontation. </vt:lpstr>
      <vt:lpstr>Écouter l'autre, pas nécessairement pour tout accepter, mais en sachant qu'il est possible de trouver quelque chose de bon dans ce qu'il dit.</vt:lpstr>
      <vt:lpstr>Cela favorise l'ouverture d'esprit et de cœur. C'est faire le vide en soi par amour et avoir ainsi la possibilité de construire quelque chose ensemble.</vt:lpstr>
      <vt:lpstr>"Examinez tout avec discernement : retenez ce qui est bon" </vt:lpstr>
      <vt:lpstr>Le père Timothy Radcliffe, l'un des théologiens présents au Synode des évêques de l'Église catholique, a déclaré que « la chose la plus courageuse que nous puissions faire au cours de ce Synode est d'être sincères les uns avec les autres au sujet de nos doutes et de nos questions,</vt:lpstr>
      <vt:lpstr>pour tout ce pour quoi nous n'avons pas de réponses claires. Nous nous rapprocherons alors les uns des autres comme des compagnons en recherche, des mendiants de la vérité ». </vt:lpstr>
      <vt:lpstr>Lors d'une conversation avec des focolarini, Margaret Karram, présidente du Mouvement des Focolari, a commenté ainsi cette réflexion : « En y réfléchissant, je me suis rendu compte que bien souvent je n'ai pas eu le courage de dire ce que je pensais : </vt:lpstr>
      <vt:lpstr>peut-être par peur de ne pas être comprise, peut-être pour ne pas dire ce que je pensais et qui pouvait être quelque chose de complètement différent de l'opinion majoritaire. Je me suis rendue compte qu'être « mendiants de la vérité » signifie avoir cette attitude de proximité, les uns envers les autres, dans laquelle nous voulons tous ce que Dieu veut, dans laquelle nous cherchons tous ensemble le bien ». </vt:lpstr>
      <vt:lpstr>"Examinez tout avec discernement : retenez ce qui est bon" </vt:lpstr>
      <vt:lpstr>C'est l'expérience d'Antía, qui participe au groupe des Arts de la scène Mosaico, né en Espagne en 2017 sous le nom de Gen Rosso Local Project.</vt:lpstr>
      <vt:lpstr>Il est composé de jeunes espagnols qui proposent à travers leur art et leurs ateliers leur propre expérience de la fraternité. </vt:lpstr>
      <vt:lpstr>Antía raconte : « C'est le lien avec mes valeurs : un monde fraternel où chacun (qu’il soit très jeune, inexpérimenté, vulnérable, etc.) peut vivre sa propre expérience dans ce projet de fraternité. Mosaico me fait croire qu'un monde plus solidaire n'est pas une utopie, malgré les difficultés et le dur engagement que cela implique.</vt:lpstr>
      <vt:lpstr>J'ai grandi en travaillant en équipe, avec un dialogue qui peut parfois sembler trop direct et souvent en renonçant à mes propres idées que je considérais au départ comme les meilleures. Le résultat, c'est que « le bien » se construit morceau par morceau, petit à petit, avec l’apport de chacun d'entre nous ». </vt:lpstr>
      <vt:lpstr>"Examinez tout avec discernement : retenez ce qui est bon" </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Federico Aldrighetti</dc:creator>
  <cp:lastModifiedBy>Edmond Van Schoor</cp:lastModifiedBy>
  <cp:revision>55</cp:revision>
  <dcterms:created xsi:type="dcterms:W3CDTF">2024-04-15T07:34:10Z</dcterms:created>
  <dcterms:modified xsi:type="dcterms:W3CDTF">2025-01-23T10:06:11Z</dcterms:modified>
</cp:coreProperties>
</file>