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4" r:id="rId7"/>
    <p:sldId id="265" r:id="rId8"/>
    <p:sldId id="295" r:id="rId9"/>
    <p:sldId id="296" r:id="rId10"/>
    <p:sldId id="261" r:id="rId11"/>
    <p:sldId id="266" r:id="rId12"/>
    <p:sldId id="263" r:id="rId13"/>
    <p:sldId id="267" r:id="rId14"/>
    <p:sldId id="269" r:id="rId15"/>
    <p:sldId id="268" r:id="rId16"/>
    <p:sldId id="270" r:id="rId17"/>
    <p:sldId id="271" r:id="rId18"/>
    <p:sldId id="273" r:id="rId19"/>
    <p:sldId id="272" r:id="rId20"/>
    <p:sldId id="280" r:id="rId21"/>
    <p:sldId id="291" r:id="rId22"/>
    <p:sldId id="292" r:id="rId23"/>
    <p:sldId id="293" r:id="rId24"/>
    <p:sldId id="294" r:id="rId25"/>
    <p:sldId id="299" r:id="rId26"/>
    <p:sldId id="300" r:id="rId27"/>
    <p:sldId id="301" r:id="rId28"/>
    <p:sldId id="297" r:id="rId29"/>
    <p:sldId id="281" r:id="rId30"/>
    <p:sldId id="298" r:id="rId31"/>
    <p:sldId id="274" r:id="rId32"/>
    <p:sldId id="275" r:id="rId33"/>
    <p:sldId id="276" r:id="rId34"/>
    <p:sldId id="302" r:id="rId35"/>
    <p:sldId id="284" r:id="rId36"/>
    <p:sldId id="282" r:id="rId37"/>
    <p:sldId id="285" r:id="rId38"/>
    <p:sldId id="286" r:id="rId39"/>
    <p:sldId id="288" r:id="rId40"/>
    <p:sldId id="289" r:id="rId41"/>
    <p:sldId id="287" r:id="rId42"/>
    <p:sldId id="277" r:id="rId43"/>
    <p:sldId id="27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660"/>
  </p:normalViewPr>
  <p:slideViewPr>
    <p:cSldViewPr snapToGrid="0">
      <p:cViewPr varScale="1">
        <p:scale>
          <a:sx n="73" d="100"/>
          <a:sy n="73"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10/23/2020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10/23/2020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10/23/2020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youtu.be/xoRo6lgkCHQ"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4032" y="1940170"/>
            <a:ext cx="8825658" cy="2320110"/>
          </a:xfrm>
        </p:spPr>
        <p:txBody>
          <a:bodyPr/>
          <a:lstStyle/>
          <a:p>
            <a:pPr algn="ctr"/>
            <a:r>
              <a:rPr lang="fr-BE" dirty="0" smtClean="0"/>
              <a:t>Crise sanitaire: </a:t>
            </a:r>
            <a:r>
              <a:rPr lang="fr-BE" dirty="0"/>
              <a:t>COVID </a:t>
            </a:r>
            <a:r>
              <a:rPr lang="fr-BE" dirty="0" smtClean="0"/>
              <a:t>19</a:t>
            </a:r>
            <a:endParaRPr lang="fr-BE" dirty="0"/>
          </a:p>
        </p:txBody>
      </p:sp>
      <p:pic>
        <p:nvPicPr>
          <p:cNvPr id="4" name="Image 3" descr="LogoAviq_2"/>
          <p:cNvPicPr/>
          <p:nvPr/>
        </p:nvPicPr>
        <p:blipFill>
          <a:blip r:embed="rId2">
            <a:extLst>
              <a:ext uri="{28A0092B-C50C-407E-A947-70E740481C1C}">
                <a14:useLocalDpi xmlns:a14="http://schemas.microsoft.com/office/drawing/2010/main" val="0"/>
              </a:ext>
            </a:extLst>
          </a:blip>
          <a:srcRect/>
          <a:stretch>
            <a:fillRect/>
          </a:stretch>
        </p:blipFill>
        <p:spPr bwMode="auto">
          <a:xfrm>
            <a:off x="7398477" y="5208090"/>
            <a:ext cx="4640580" cy="1440180"/>
          </a:xfrm>
          <a:prstGeom prst="rect">
            <a:avLst/>
          </a:prstGeom>
          <a:noFill/>
          <a:ln>
            <a:noFill/>
          </a:ln>
        </p:spPr>
      </p:pic>
    </p:spTree>
    <p:extLst>
      <p:ext uri="{BB962C8B-B14F-4D97-AF65-F5344CB8AC3E}">
        <p14:creationId xmlns:p14="http://schemas.microsoft.com/office/powerpoint/2010/main" val="4293531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2670" y="1755744"/>
            <a:ext cx="8825657" cy="1915647"/>
          </a:xfrm>
        </p:spPr>
        <p:txBody>
          <a:bodyPr/>
          <a:lstStyle/>
          <a:p>
            <a:pPr algn="ctr"/>
            <a:r>
              <a:rPr lang="fr-BE" sz="4400" dirty="0" smtClean="0"/>
              <a:t>L’hygiène des mains</a:t>
            </a:r>
            <a:endParaRPr lang="fr-BE" sz="4400" dirty="0"/>
          </a:p>
        </p:txBody>
      </p:sp>
    </p:spTree>
    <p:extLst>
      <p:ext uri="{BB962C8B-B14F-4D97-AF65-F5344CB8AC3E}">
        <p14:creationId xmlns:p14="http://schemas.microsoft.com/office/powerpoint/2010/main" val="268031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17246" y="631611"/>
            <a:ext cx="6337586" cy="5874753"/>
          </a:xfrm>
          <a:prstGeom prst="rect">
            <a:avLst/>
          </a:prstGeom>
        </p:spPr>
      </p:pic>
    </p:spTree>
    <p:extLst>
      <p:ext uri="{BB962C8B-B14F-4D97-AF65-F5344CB8AC3E}">
        <p14:creationId xmlns:p14="http://schemas.microsoft.com/office/powerpoint/2010/main" val="1200300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955099" y="-125045"/>
            <a:ext cx="6176898" cy="7827042"/>
          </a:xfrm>
          <a:prstGeom prst="rect">
            <a:avLst/>
          </a:prstGeom>
        </p:spPr>
      </p:pic>
    </p:spTree>
    <p:extLst>
      <p:ext uri="{BB962C8B-B14F-4D97-AF65-F5344CB8AC3E}">
        <p14:creationId xmlns:p14="http://schemas.microsoft.com/office/powerpoint/2010/main" val="3486688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3773" y="2945826"/>
            <a:ext cx="9404723" cy="1400530"/>
          </a:xfrm>
        </p:spPr>
        <p:txBody>
          <a:bodyPr/>
          <a:lstStyle/>
          <a:p>
            <a:pPr algn="ctr"/>
            <a:r>
              <a:rPr lang="fr-BE" dirty="0" smtClean="0"/>
              <a:t>Le port du masque </a:t>
            </a:r>
            <a:endParaRPr lang="fr-BE" dirty="0"/>
          </a:p>
        </p:txBody>
      </p:sp>
    </p:spTree>
    <p:extLst>
      <p:ext uri="{BB962C8B-B14F-4D97-AF65-F5344CB8AC3E}">
        <p14:creationId xmlns:p14="http://schemas.microsoft.com/office/powerpoint/2010/main" val="2411368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26891" y="113128"/>
            <a:ext cx="5789577" cy="6666495"/>
          </a:xfrm>
          <a:prstGeom prst="rect">
            <a:avLst/>
          </a:prstGeom>
        </p:spPr>
      </p:pic>
      <p:sp>
        <p:nvSpPr>
          <p:cNvPr id="14" name="Espace réservé du contenu 13"/>
          <p:cNvSpPr>
            <a:spLocks noGrp="1"/>
          </p:cNvSpPr>
          <p:nvPr>
            <p:ph idx="1"/>
          </p:nvPr>
        </p:nvSpPr>
        <p:spPr>
          <a:xfrm>
            <a:off x="7402285" y="1410789"/>
            <a:ext cx="3718722" cy="4994365"/>
          </a:xfrm>
        </p:spPr>
        <p:txBody>
          <a:bodyPr/>
          <a:lstStyle/>
          <a:p>
            <a:endParaRPr lang="fr-BE" dirty="0" smtClean="0"/>
          </a:p>
          <a:p>
            <a:r>
              <a:rPr lang="fr-BE" dirty="0" smtClean="0"/>
              <a:t>Pour </a:t>
            </a:r>
            <a:r>
              <a:rPr lang="fr-BE" dirty="0"/>
              <a:t>protéger son utilisateur lors des soins et actes médicaux </a:t>
            </a:r>
            <a:endParaRPr lang="fr-BE" dirty="0" smtClean="0"/>
          </a:p>
          <a:p>
            <a:r>
              <a:rPr lang="fr-BE" dirty="0" smtClean="0"/>
              <a:t>Les </a:t>
            </a:r>
            <a:r>
              <a:rPr lang="fr-BE" dirty="0"/>
              <a:t>patients qui toussent et les cas COVID-19 suspects ou confirmés doivent recevoir un masque médical (de préférence le modèle avec boucle passant autour </a:t>
            </a:r>
            <a:r>
              <a:rPr lang="fr-BE" dirty="0" smtClean="0"/>
              <a:t>de l’oreille</a:t>
            </a:r>
            <a:r>
              <a:rPr lang="fr-BE" dirty="0"/>
              <a:t>) et le porter s’ils le </a:t>
            </a:r>
            <a:r>
              <a:rPr lang="fr-BE" dirty="0" smtClean="0"/>
              <a:t>supportent</a:t>
            </a:r>
            <a:endParaRPr lang="fr-BE" dirty="0"/>
          </a:p>
        </p:txBody>
      </p:sp>
    </p:spTree>
    <p:extLst>
      <p:ext uri="{BB962C8B-B14F-4D97-AF65-F5344CB8AC3E}">
        <p14:creationId xmlns:p14="http://schemas.microsoft.com/office/powerpoint/2010/main" val="90010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99139" y="127164"/>
            <a:ext cx="5987593" cy="6626333"/>
          </a:xfrm>
          <a:prstGeom prst="rect">
            <a:avLst/>
          </a:prstGeom>
        </p:spPr>
      </p:pic>
      <p:sp>
        <p:nvSpPr>
          <p:cNvPr id="4" name="Espace réservé du contenu 3"/>
          <p:cNvSpPr>
            <a:spLocks noGrp="1"/>
          </p:cNvSpPr>
          <p:nvPr>
            <p:ph idx="1"/>
          </p:nvPr>
        </p:nvSpPr>
        <p:spPr>
          <a:xfrm>
            <a:off x="7248881" y="1384663"/>
            <a:ext cx="4333519" cy="5233851"/>
          </a:xfrm>
        </p:spPr>
        <p:txBody>
          <a:bodyPr>
            <a:normAutofit fontScale="92500" lnSpcReduction="10000"/>
          </a:bodyPr>
          <a:lstStyle/>
          <a:p>
            <a:r>
              <a:rPr lang="fr-BE" dirty="0" smtClean="0"/>
              <a:t>Pour tous </a:t>
            </a:r>
            <a:r>
              <a:rPr lang="fr-BE" dirty="0"/>
              <a:t>les travailleurs de la santé qui sont en contact étroit avec des cas suspects/confirmés, tels que les médecins, le </a:t>
            </a:r>
            <a:r>
              <a:rPr lang="fr-BE" dirty="0" smtClean="0"/>
              <a:t>personnel infirmier, les aides-soignants, </a:t>
            </a:r>
            <a:r>
              <a:rPr lang="fr-BE" dirty="0"/>
              <a:t>etc. </a:t>
            </a:r>
            <a:r>
              <a:rPr lang="fr-BE" dirty="0" smtClean="0"/>
              <a:t>Ex : consultations</a:t>
            </a:r>
            <a:r>
              <a:rPr lang="fr-BE" dirty="0"/>
              <a:t>, </a:t>
            </a:r>
            <a:r>
              <a:rPr lang="fr-BE" dirty="0" smtClean="0"/>
              <a:t>procédure d’admission, </a:t>
            </a:r>
            <a:r>
              <a:rPr lang="fr-BE" dirty="0"/>
              <a:t>pendant le transport d’un </a:t>
            </a:r>
            <a:r>
              <a:rPr lang="fr-BE" dirty="0" smtClean="0"/>
              <a:t>patient/cas suspect </a:t>
            </a:r>
            <a:r>
              <a:rPr lang="fr-BE" dirty="0"/>
              <a:t>lorsqu'une ventilation adéquate n'est pas possible (par exemple, à l'intérieur d'une ambulance).</a:t>
            </a:r>
          </a:p>
          <a:p>
            <a:r>
              <a:rPr lang="fr-BE" dirty="0"/>
              <a:t>Le personnel en charge du nettoyage </a:t>
            </a:r>
            <a:r>
              <a:rPr lang="fr-BE" dirty="0" smtClean="0"/>
              <a:t>doit </a:t>
            </a:r>
            <a:r>
              <a:rPr lang="fr-BE" dirty="0"/>
              <a:t>également porter </a:t>
            </a:r>
            <a:r>
              <a:rPr lang="fr-BE" dirty="0" smtClean="0"/>
              <a:t>le masque vu </a:t>
            </a:r>
            <a:r>
              <a:rPr lang="fr-BE" dirty="0"/>
              <a:t>le risque de dispersion d’aérosols pendant le nettoyage.</a:t>
            </a:r>
          </a:p>
        </p:txBody>
      </p:sp>
    </p:spTree>
    <p:extLst>
      <p:ext uri="{BB962C8B-B14F-4D97-AF65-F5344CB8AC3E}">
        <p14:creationId xmlns:p14="http://schemas.microsoft.com/office/powerpoint/2010/main" val="3760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 retenir ! </a:t>
            </a:r>
            <a:endParaRPr lang="fr-BE" dirty="0"/>
          </a:p>
        </p:txBody>
      </p:sp>
      <p:sp>
        <p:nvSpPr>
          <p:cNvPr id="4" name="Espace réservé du contenu 10"/>
          <p:cNvSpPr>
            <a:spLocks noGrp="1"/>
          </p:cNvSpPr>
          <p:nvPr>
            <p:ph idx="1"/>
          </p:nvPr>
        </p:nvSpPr>
        <p:spPr/>
        <p:txBody>
          <a:bodyPr/>
          <a:lstStyle/>
          <a:p>
            <a:r>
              <a:rPr lang="fr-BE" dirty="0" smtClean="0"/>
              <a:t>Usage unique</a:t>
            </a:r>
          </a:p>
          <a:p>
            <a:r>
              <a:rPr lang="fr-BE" dirty="0" smtClean="0"/>
              <a:t>3 à 6 heures pour le chirurgical</a:t>
            </a:r>
          </a:p>
          <a:p>
            <a:r>
              <a:rPr lang="fr-BE" dirty="0" smtClean="0"/>
              <a:t>8 heures maximum pour le N95/FFP2</a:t>
            </a:r>
          </a:p>
          <a:p>
            <a:r>
              <a:rPr lang="fr-BE" dirty="0" smtClean="0"/>
              <a:t>JAMAIS toucher le masque </a:t>
            </a:r>
          </a:p>
          <a:p>
            <a:r>
              <a:rPr lang="fr-BE" dirty="0" smtClean="0"/>
              <a:t>Si retrait temporaire(temps </a:t>
            </a:r>
            <a:r>
              <a:rPr lang="fr-BE" dirty="0"/>
              <a:t>de pause par ex</a:t>
            </a:r>
            <a:r>
              <a:rPr lang="fr-BE" dirty="0" smtClean="0"/>
              <a:t>) </a:t>
            </a:r>
            <a:r>
              <a:rPr lang="fr-BE" dirty="0" smtClean="0">
                <a:sym typeface="Wingdings" panose="05000000000000000000" pitchFamily="2" charset="2"/>
              </a:rPr>
              <a:t></a:t>
            </a:r>
            <a:r>
              <a:rPr lang="fr-BE" dirty="0" smtClean="0"/>
              <a:t> stocker dans une enveloppe fermée et nominée (Jetable)</a:t>
            </a:r>
          </a:p>
          <a:p>
            <a:r>
              <a:rPr lang="fr-BE" dirty="0" smtClean="0"/>
              <a:t>JETER si souillé ou si mouillé/humide</a:t>
            </a:r>
            <a:endParaRPr lang="fr-BE" dirty="0"/>
          </a:p>
        </p:txBody>
      </p:sp>
    </p:spTree>
    <p:extLst>
      <p:ext uri="{BB962C8B-B14F-4D97-AF65-F5344CB8AC3E}">
        <p14:creationId xmlns:p14="http://schemas.microsoft.com/office/powerpoint/2010/main" val="1139348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4942" y="2734810"/>
            <a:ext cx="9404723" cy="1400530"/>
          </a:xfrm>
        </p:spPr>
        <p:txBody>
          <a:bodyPr/>
          <a:lstStyle/>
          <a:p>
            <a:pPr algn="ctr"/>
            <a:r>
              <a:rPr lang="fr-BE" dirty="0" smtClean="0"/>
              <a:t>Le port des gants</a:t>
            </a:r>
            <a:endParaRPr lang="fr-BE" dirty="0"/>
          </a:p>
        </p:txBody>
      </p:sp>
    </p:spTree>
    <p:extLst>
      <p:ext uri="{BB962C8B-B14F-4D97-AF65-F5344CB8AC3E}">
        <p14:creationId xmlns:p14="http://schemas.microsoft.com/office/powerpoint/2010/main" val="4005219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71846" y="2316"/>
            <a:ext cx="4996831" cy="6855684"/>
          </a:xfrm>
          <a:prstGeom prst="rect">
            <a:avLst/>
          </a:prstGeom>
        </p:spPr>
      </p:pic>
    </p:spTree>
    <p:extLst>
      <p:ext uri="{BB962C8B-B14F-4D97-AF65-F5344CB8AC3E}">
        <p14:creationId xmlns:p14="http://schemas.microsoft.com/office/powerpoint/2010/main" val="1910706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3312" y="1055078"/>
            <a:ext cx="8946541" cy="5193322"/>
          </a:xfrm>
        </p:spPr>
        <p:txBody>
          <a:bodyPr>
            <a:normAutofit fontScale="92500" lnSpcReduction="10000"/>
          </a:bodyPr>
          <a:lstStyle/>
          <a:p>
            <a:r>
              <a:rPr lang="fr-BE" b="1" dirty="0"/>
              <a:t>1 gant = 1 soin = 1 résident </a:t>
            </a:r>
            <a:r>
              <a:rPr lang="fr-BE" dirty="0"/>
              <a:t>(si plusieurs soins sur le même patient, changer de gants et hygiène des mains</a:t>
            </a:r>
            <a:r>
              <a:rPr lang="fr-BE" dirty="0" smtClean="0"/>
              <a:t>)</a:t>
            </a:r>
          </a:p>
          <a:p>
            <a:pPr marL="0" indent="0">
              <a:buNone/>
            </a:pPr>
            <a:endParaRPr lang="fr-BE" dirty="0"/>
          </a:p>
          <a:p>
            <a:r>
              <a:rPr lang="fr-BE" dirty="0" smtClean="0"/>
              <a:t>Pour se protéger contre une exposition à des liquides biologiques</a:t>
            </a:r>
          </a:p>
          <a:p>
            <a:pPr marL="0" indent="0">
              <a:buNone/>
            </a:pPr>
            <a:endParaRPr lang="fr-BE" dirty="0" smtClean="0"/>
          </a:p>
          <a:p>
            <a:r>
              <a:rPr lang="fr-BE" dirty="0" smtClean="0"/>
              <a:t>Pour protéger le résident des micro-organismes présents sur les mains du soignants pendant certains soins (ex: pansements)</a:t>
            </a:r>
          </a:p>
          <a:p>
            <a:pPr marL="0" indent="0">
              <a:buNone/>
            </a:pPr>
            <a:endParaRPr lang="fr-BE" dirty="0" smtClean="0"/>
          </a:p>
          <a:p>
            <a:r>
              <a:rPr lang="fr-BE" dirty="0" smtClean="0"/>
              <a:t>Enlever les gants quand sales ou abîmés</a:t>
            </a:r>
          </a:p>
          <a:p>
            <a:pPr marL="0" indent="0">
              <a:buNone/>
            </a:pPr>
            <a:endParaRPr lang="fr-BE" dirty="0" smtClean="0"/>
          </a:p>
          <a:p>
            <a:r>
              <a:rPr lang="fr-BE" dirty="0" smtClean="0"/>
              <a:t>Ne </a:t>
            </a:r>
            <a:r>
              <a:rPr lang="fr-BE" dirty="0"/>
              <a:t>pas </a:t>
            </a:r>
            <a:r>
              <a:rPr lang="fr-BE" dirty="0" smtClean="0"/>
              <a:t>désinfecter les </a:t>
            </a:r>
            <a:r>
              <a:rPr lang="fr-BE" dirty="0"/>
              <a:t>gants avec du gel </a:t>
            </a:r>
            <a:r>
              <a:rPr lang="fr-BE" dirty="0" err="1" smtClean="0"/>
              <a:t>hydroalcoolique</a:t>
            </a:r>
            <a:r>
              <a:rPr lang="fr-BE" dirty="0" smtClean="0"/>
              <a:t> </a:t>
            </a:r>
          </a:p>
          <a:p>
            <a:pPr marL="0" indent="0">
              <a:buNone/>
            </a:pPr>
            <a:endParaRPr lang="fr-BE" dirty="0" smtClean="0"/>
          </a:p>
          <a:p>
            <a:pPr marL="0" indent="0">
              <a:buNone/>
            </a:pPr>
            <a:endParaRPr lang="fr-BE" dirty="0" smtClean="0"/>
          </a:p>
          <a:p>
            <a:pPr marL="0" indent="0" algn="ctr">
              <a:buNone/>
            </a:pPr>
            <a:r>
              <a:rPr lang="fr-BE" sz="2400" b="1" dirty="0" smtClean="0"/>
              <a:t>Les gants ne remplacent pas l’hygiène des mains</a:t>
            </a:r>
            <a:endParaRPr lang="fr-BE" sz="2400" b="1" dirty="0"/>
          </a:p>
        </p:txBody>
      </p:sp>
    </p:spTree>
    <p:extLst>
      <p:ext uri="{BB962C8B-B14F-4D97-AF65-F5344CB8AC3E}">
        <p14:creationId xmlns:p14="http://schemas.microsoft.com/office/powerpoint/2010/main" val="1865476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Sommaire</a:t>
            </a:r>
            <a:endParaRPr lang="fr-BE" dirty="0"/>
          </a:p>
        </p:txBody>
      </p:sp>
      <p:sp>
        <p:nvSpPr>
          <p:cNvPr id="3" name="Espace réservé du contenu 2"/>
          <p:cNvSpPr>
            <a:spLocks noGrp="1"/>
          </p:cNvSpPr>
          <p:nvPr>
            <p:ph idx="1"/>
          </p:nvPr>
        </p:nvSpPr>
        <p:spPr>
          <a:xfrm>
            <a:off x="1032974" y="1617785"/>
            <a:ext cx="8946541" cy="4579437"/>
          </a:xfrm>
        </p:spPr>
        <p:txBody>
          <a:bodyPr>
            <a:normAutofit fontScale="92500" lnSpcReduction="20000"/>
          </a:bodyPr>
          <a:lstStyle/>
          <a:p>
            <a:r>
              <a:rPr lang="fr-BE" dirty="0"/>
              <a:t>Le COVID </a:t>
            </a:r>
            <a:r>
              <a:rPr lang="fr-BE" dirty="0" smtClean="0"/>
              <a:t>19</a:t>
            </a:r>
          </a:p>
          <a:p>
            <a:r>
              <a:rPr lang="fr-BE" dirty="0"/>
              <a:t>La </a:t>
            </a:r>
            <a:r>
              <a:rPr lang="fr-BE" dirty="0" smtClean="0"/>
              <a:t>contamination</a:t>
            </a:r>
            <a:endParaRPr lang="fr-BE" dirty="0"/>
          </a:p>
          <a:p>
            <a:r>
              <a:rPr lang="fr-BE" dirty="0" smtClean="0"/>
              <a:t>Surveillance médicale</a:t>
            </a:r>
            <a:endParaRPr lang="fr-BE" dirty="0"/>
          </a:p>
          <a:p>
            <a:r>
              <a:rPr lang="fr-BE" dirty="0"/>
              <a:t>L’hygiène des mains </a:t>
            </a:r>
          </a:p>
          <a:p>
            <a:r>
              <a:rPr lang="fr-BE" dirty="0" smtClean="0"/>
              <a:t>Le port du masque </a:t>
            </a:r>
            <a:endParaRPr lang="fr-BE" dirty="0"/>
          </a:p>
          <a:p>
            <a:r>
              <a:rPr lang="fr-BE" dirty="0" smtClean="0"/>
              <a:t>Le port des gants</a:t>
            </a:r>
          </a:p>
          <a:p>
            <a:r>
              <a:rPr lang="fr-BE" dirty="0" smtClean="0"/>
              <a:t>Isolement et tableaux de cohorte</a:t>
            </a:r>
          </a:p>
          <a:p>
            <a:r>
              <a:rPr lang="fr-BE" dirty="0" smtClean="0"/>
              <a:t>Le nettoyage</a:t>
            </a:r>
          </a:p>
          <a:p>
            <a:r>
              <a:rPr lang="fr-BE" dirty="0"/>
              <a:t>Gestion des déchets</a:t>
            </a:r>
          </a:p>
          <a:p>
            <a:r>
              <a:rPr lang="fr-BE" dirty="0" smtClean="0"/>
              <a:t>Gestion du linge</a:t>
            </a:r>
          </a:p>
          <a:p>
            <a:r>
              <a:rPr lang="fr-BE" dirty="0" smtClean="0"/>
              <a:t>Cas pratiques</a:t>
            </a:r>
          </a:p>
          <a:p>
            <a:r>
              <a:rPr lang="fr-BE" dirty="0" smtClean="0"/>
              <a:t>Questions/Réponses</a:t>
            </a:r>
            <a:endParaRPr lang="fr-BE" dirty="0"/>
          </a:p>
          <a:p>
            <a:pPr marL="0" indent="0">
              <a:buNone/>
            </a:pPr>
            <a:endParaRPr lang="fr-BE" dirty="0"/>
          </a:p>
        </p:txBody>
      </p:sp>
    </p:spTree>
    <p:extLst>
      <p:ext uri="{BB962C8B-B14F-4D97-AF65-F5344CB8AC3E}">
        <p14:creationId xmlns:p14="http://schemas.microsoft.com/office/powerpoint/2010/main" val="2802506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3421" y="3071763"/>
            <a:ext cx="9404723" cy="1400530"/>
          </a:xfrm>
        </p:spPr>
        <p:txBody>
          <a:bodyPr/>
          <a:lstStyle/>
          <a:p>
            <a:pPr algn="ctr"/>
            <a:r>
              <a:rPr lang="fr-BE" dirty="0" smtClean="0"/>
              <a:t>Isolement et tableaux de cohorte</a:t>
            </a:r>
            <a:endParaRPr lang="fr-BE" dirty="0"/>
          </a:p>
        </p:txBody>
      </p:sp>
    </p:spTree>
    <p:extLst>
      <p:ext uri="{BB962C8B-B14F-4D97-AF65-F5344CB8AC3E}">
        <p14:creationId xmlns:p14="http://schemas.microsoft.com/office/powerpoint/2010/main" val="1532868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642686" y="1001487"/>
            <a:ext cx="8048059" cy="5381664"/>
          </a:xfrm>
          <a:prstGeom prst="rect">
            <a:avLst/>
          </a:prstGeom>
        </p:spPr>
      </p:pic>
    </p:spTree>
    <p:extLst>
      <p:ext uri="{BB962C8B-B14F-4D97-AF65-F5344CB8AC3E}">
        <p14:creationId xmlns:p14="http://schemas.microsoft.com/office/powerpoint/2010/main" val="1540822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63912" y="1018903"/>
            <a:ext cx="9264454" cy="5068760"/>
          </a:xfrm>
          <a:prstGeom prst="rect">
            <a:avLst/>
          </a:prstGeom>
        </p:spPr>
      </p:pic>
    </p:spTree>
    <p:extLst>
      <p:ext uri="{BB962C8B-B14F-4D97-AF65-F5344CB8AC3E}">
        <p14:creationId xmlns:p14="http://schemas.microsoft.com/office/powerpoint/2010/main" val="2883613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600099" y="2864748"/>
            <a:ext cx="6991801" cy="3582534"/>
          </a:xfrm>
          <a:prstGeom prst="rect">
            <a:avLst/>
          </a:prstGeom>
        </p:spPr>
      </p:pic>
      <p:pic>
        <p:nvPicPr>
          <p:cNvPr id="3" name="Image 2"/>
          <p:cNvPicPr>
            <a:picLocks noChangeAspect="1"/>
          </p:cNvPicPr>
          <p:nvPr/>
        </p:nvPicPr>
        <p:blipFill>
          <a:blip r:embed="rId3"/>
          <a:stretch>
            <a:fillRect/>
          </a:stretch>
        </p:blipFill>
        <p:spPr>
          <a:xfrm>
            <a:off x="2600099" y="436152"/>
            <a:ext cx="6991801" cy="2359356"/>
          </a:xfrm>
          <a:prstGeom prst="rect">
            <a:avLst/>
          </a:prstGeom>
        </p:spPr>
      </p:pic>
    </p:spTree>
    <p:extLst>
      <p:ext uri="{BB962C8B-B14F-4D97-AF65-F5344CB8AC3E}">
        <p14:creationId xmlns:p14="http://schemas.microsoft.com/office/powerpoint/2010/main" val="3096809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48121" y="81938"/>
            <a:ext cx="6877233" cy="3402646"/>
          </a:xfrm>
          <a:prstGeom prst="rect">
            <a:avLst/>
          </a:prstGeom>
        </p:spPr>
      </p:pic>
      <p:pic>
        <p:nvPicPr>
          <p:cNvPr id="4" name="Image 3"/>
          <p:cNvPicPr>
            <a:picLocks noChangeAspect="1"/>
          </p:cNvPicPr>
          <p:nvPr/>
        </p:nvPicPr>
        <p:blipFill>
          <a:blip r:embed="rId3"/>
          <a:stretch>
            <a:fillRect/>
          </a:stretch>
        </p:blipFill>
        <p:spPr>
          <a:xfrm>
            <a:off x="2555336" y="3327199"/>
            <a:ext cx="6862801" cy="3530801"/>
          </a:xfrm>
          <a:prstGeom prst="rect">
            <a:avLst/>
          </a:prstGeom>
        </p:spPr>
      </p:pic>
    </p:spTree>
    <p:extLst>
      <p:ext uri="{BB962C8B-B14F-4D97-AF65-F5344CB8AC3E}">
        <p14:creationId xmlns:p14="http://schemas.microsoft.com/office/powerpoint/2010/main" val="2199173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96795" y="2072485"/>
            <a:ext cx="4188315" cy="3566469"/>
          </a:xfrm>
          <a:prstGeom prst="rect">
            <a:avLst/>
          </a:prstGeom>
        </p:spPr>
      </p:pic>
      <p:pic>
        <p:nvPicPr>
          <p:cNvPr id="3" name="Image 2"/>
          <p:cNvPicPr>
            <a:picLocks noChangeAspect="1"/>
          </p:cNvPicPr>
          <p:nvPr/>
        </p:nvPicPr>
        <p:blipFill>
          <a:blip r:embed="rId3"/>
          <a:stretch>
            <a:fillRect/>
          </a:stretch>
        </p:blipFill>
        <p:spPr>
          <a:xfrm>
            <a:off x="6274779" y="2072485"/>
            <a:ext cx="4188315" cy="2956816"/>
          </a:xfrm>
          <a:prstGeom prst="rect">
            <a:avLst/>
          </a:prstGeom>
        </p:spPr>
      </p:pic>
      <p:pic>
        <p:nvPicPr>
          <p:cNvPr id="4" name="Image 3"/>
          <p:cNvPicPr>
            <a:picLocks noChangeAspect="1"/>
          </p:cNvPicPr>
          <p:nvPr/>
        </p:nvPicPr>
        <p:blipFill>
          <a:blip r:embed="rId4"/>
          <a:stretch>
            <a:fillRect/>
          </a:stretch>
        </p:blipFill>
        <p:spPr>
          <a:xfrm>
            <a:off x="7277657" y="4882984"/>
            <a:ext cx="2182557" cy="755970"/>
          </a:xfrm>
          <a:prstGeom prst="rect">
            <a:avLst/>
          </a:prstGeom>
        </p:spPr>
      </p:pic>
      <p:sp>
        <p:nvSpPr>
          <p:cNvPr id="6" name="Titre 5"/>
          <p:cNvSpPr>
            <a:spLocks noGrp="1"/>
          </p:cNvSpPr>
          <p:nvPr>
            <p:ph type="title"/>
          </p:nvPr>
        </p:nvSpPr>
        <p:spPr/>
        <p:txBody>
          <a:bodyPr/>
          <a:lstStyle/>
          <a:p>
            <a:r>
              <a:rPr lang="fr-BE" dirty="0"/>
              <a:t>Exemples de cohorte réelle (idéale) </a:t>
            </a:r>
          </a:p>
        </p:txBody>
      </p:sp>
    </p:spTree>
    <p:extLst>
      <p:ext uri="{BB962C8B-B14F-4D97-AF65-F5344CB8AC3E}">
        <p14:creationId xmlns:p14="http://schemas.microsoft.com/office/powerpoint/2010/main" val="3031129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7680" y="452718"/>
            <a:ext cx="9563154" cy="1400530"/>
          </a:xfrm>
        </p:spPr>
        <p:txBody>
          <a:bodyPr/>
          <a:lstStyle/>
          <a:p>
            <a:r>
              <a:rPr lang="fr-BE" dirty="0"/>
              <a:t>Exemples de cohorte réelle (acceptable) </a:t>
            </a:r>
          </a:p>
        </p:txBody>
      </p:sp>
      <p:pic>
        <p:nvPicPr>
          <p:cNvPr id="4" name="Image 3"/>
          <p:cNvPicPr>
            <a:picLocks noChangeAspect="1"/>
          </p:cNvPicPr>
          <p:nvPr/>
        </p:nvPicPr>
        <p:blipFill>
          <a:blip r:embed="rId2"/>
          <a:stretch>
            <a:fillRect/>
          </a:stretch>
        </p:blipFill>
        <p:spPr>
          <a:xfrm>
            <a:off x="1397980" y="2318938"/>
            <a:ext cx="4188315" cy="3578662"/>
          </a:xfrm>
          <a:prstGeom prst="rect">
            <a:avLst/>
          </a:prstGeom>
        </p:spPr>
      </p:pic>
      <p:pic>
        <p:nvPicPr>
          <p:cNvPr id="5" name="Image 4"/>
          <p:cNvPicPr>
            <a:picLocks noChangeAspect="1"/>
          </p:cNvPicPr>
          <p:nvPr/>
        </p:nvPicPr>
        <p:blipFill>
          <a:blip r:embed="rId3"/>
          <a:stretch>
            <a:fillRect/>
          </a:stretch>
        </p:blipFill>
        <p:spPr>
          <a:xfrm>
            <a:off x="6196402" y="2318938"/>
            <a:ext cx="4188315" cy="3627434"/>
          </a:xfrm>
          <a:prstGeom prst="rect">
            <a:avLst/>
          </a:prstGeom>
        </p:spPr>
      </p:pic>
    </p:spTree>
    <p:extLst>
      <p:ext uri="{BB962C8B-B14F-4D97-AF65-F5344CB8AC3E}">
        <p14:creationId xmlns:p14="http://schemas.microsoft.com/office/powerpoint/2010/main" val="3128769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Exemples de cohorte virtuelle :</a:t>
            </a:r>
          </a:p>
        </p:txBody>
      </p:sp>
      <p:pic>
        <p:nvPicPr>
          <p:cNvPr id="7" name="Image 6"/>
          <p:cNvPicPr>
            <a:picLocks noChangeAspect="1"/>
          </p:cNvPicPr>
          <p:nvPr/>
        </p:nvPicPr>
        <p:blipFill>
          <a:blip r:embed="rId2"/>
          <a:stretch>
            <a:fillRect/>
          </a:stretch>
        </p:blipFill>
        <p:spPr>
          <a:xfrm>
            <a:off x="1343079" y="1853247"/>
            <a:ext cx="4182218" cy="2962913"/>
          </a:xfrm>
          <a:prstGeom prst="rect">
            <a:avLst/>
          </a:prstGeom>
        </p:spPr>
      </p:pic>
      <p:pic>
        <p:nvPicPr>
          <p:cNvPr id="8" name="Image 7"/>
          <p:cNvPicPr>
            <a:picLocks noChangeAspect="1"/>
          </p:cNvPicPr>
          <p:nvPr/>
        </p:nvPicPr>
        <p:blipFill>
          <a:blip r:embed="rId3"/>
          <a:stretch>
            <a:fillRect/>
          </a:stretch>
        </p:blipFill>
        <p:spPr>
          <a:xfrm>
            <a:off x="1568624" y="4816161"/>
            <a:ext cx="3377477" cy="749873"/>
          </a:xfrm>
          <a:prstGeom prst="rect">
            <a:avLst/>
          </a:prstGeom>
        </p:spPr>
      </p:pic>
      <p:pic>
        <p:nvPicPr>
          <p:cNvPr id="9" name="Image 8"/>
          <p:cNvPicPr>
            <a:picLocks noChangeAspect="1"/>
          </p:cNvPicPr>
          <p:nvPr/>
        </p:nvPicPr>
        <p:blipFill>
          <a:blip r:embed="rId4"/>
          <a:stretch>
            <a:fillRect/>
          </a:stretch>
        </p:blipFill>
        <p:spPr>
          <a:xfrm>
            <a:off x="6509911" y="1853247"/>
            <a:ext cx="4188315" cy="2962913"/>
          </a:xfrm>
          <a:prstGeom prst="rect">
            <a:avLst/>
          </a:prstGeom>
        </p:spPr>
      </p:pic>
      <p:pic>
        <p:nvPicPr>
          <p:cNvPr id="10" name="Image 9"/>
          <p:cNvPicPr>
            <a:picLocks noChangeAspect="1"/>
          </p:cNvPicPr>
          <p:nvPr/>
        </p:nvPicPr>
        <p:blipFill>
          <a:blip r:embed="rId5"/>
          <a:stretch>
            <a:fillRect/>
          </a:stretch>
        </p:blipFill>
        <p:spPr>
          <a:xfrm>
            <a:off x="6915329" y="4806836"/>
            <a:ext cx="3377477" cy="755970"/>
          </a:xfrm>
          <a:prstGeom prst="rect">
            <a:avLst/>
          </a:prstGeom>
        </p:spPr>
      </p:pic>
      <p:sp>
        <p:nvSpPr>
          <p:cNvPr id="11" name="Rectangle 10"/>
          <p:cNvSpPr/>
          <p:nvPr/>
        </p:nvSpPr>
        <p:spPr>
          <a:xfrm>
            <a:off x="1654629" y="5562806"/>
            <a:ext cx="8849051" cy="1015663"/>
          </a:xfrm>
          <a:prstGeom prst="rect">
            <a:avLst/>
          </a:prstGeom>
        </p:spPr>
        <p:txBody>
          <a:bodyPr wrap="square">
            <a:spAutoFit/>
          </a:bodyPr>
          <a:lstStyle/>
          <a:p>
            <a:r>
              <a:rPr lang="fr-BE" sz="2000" b="1" dirty="0"/>
              <a:t>Idéalement: séparation des membres du personnel et du matériel</a:t>
            </a:r>
          </a:p>
          <a:p>
            <a:r>
              <a:rPr lang="fr-BE" sz="2000" b="1" dirty="0" smtClean="0"/>
              <a:t>Obligatoirement: séquence </a:t>
            </a:r>
            <a:r>
              <a:rPr lang="fr-BE" sz="2000" b="1" dirty="0"/>
              <a:t>de soins spécifique: Vert =&gt; Orange =&gt; Rouge </a:t>
            </a:r>
          </a:p>
        </p:txBody>
      </p:sp>
    </p:spTree>
    <p:extLst>
      <p:ext uri="{BB962C8B-B14F-4D97-AF65-F5344CB8AC3E}">
        <p14:creationId xmlns:p14="http://schemas.microsoft.com/office/powerpoint/2010/main" val="1741270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2568" y="113083"/>
            <a:ext cx="9404723" cy="731648"/>
          </a:xfrm>
        </p:spPr>
        <p:txBody>
          <a:bodyPr/>
          <a:lstStyle/>
          <a:p>
            <a:r>
              <a:rPr lang="fr-BE" sz="2800" dirty="0" smtClean="0"/>
              <a:t>Matériel requis pour la chambre d’isolement:</a:t>
            </a:r>
            <a:endParaRPr lang="fr-BE" sz="2800" dirty="0"/>
          </a:p>
        </p:txBody>
      </p:sp>
      <p:sp>
        <p:nvSpPr>
          <p:cNvPr id="3" name="Espace réservé du contenu 2"/>
          <p:cNvSpPr>
            <a:spLocks noGrp="1"/>
          </p:cNvSpPr>
          <p:nvPr>
            <p:ph idx="1"/>
          </p:nvPr>
        </p:nvSpPr>
        <p:spPr>
          <a:xfrm>
            <a:off x="731520" y="731521"/>
            <a:ext cx="9884229" cy="5860868"/>
          </a:xfrm>
        </p:spPr>
        <p:txBody>
          <a:bodyPr>
            <a:normAutofit fontScale="85000" lnSpcReduction="20000"/>
          </a:bodyPr>
          <a:lstStyle/>
          <a:p>
            <a:r>
              <a:rPr lang="fr-BE" u="sng" dirty="0" smtClean="0"/>
              <a:t>Extérieur de la chambre (sur un chariot):</a:t>
            </a:r>
          </a:p>
          <a:p>
            <a:pPr>
              <a:buFont typeface="Wingdings" panose="05000000000000000000" pitchFamily="2" charset="2"/>
              <a:buChar char="§"/>
            </a:pPr>
            <a:r>
              <a:rPr lang="fr-BE" dirty="0" smtClean="0"/>
              <a:t>Gants</a:t>
            </a:r>
          </a:p>
          <a:p>
            <a:pPr>
              <a:buFont typeface="Wingdings" panose="05000000000000000000" pitchFamily="2" charset="2"/>
              <a:buChar char="§"/>
            </a:pPr>
            <a:r>
              <a:rPr lang="fr-BE" dirty="0" smtClean="0"/>
              <a:t>Blouses </a:t>
            </a:r>
          </a:p>
          <a:p>
            <a:pPr>
              <a:buFont typeface="Wingdings" panose="05000000000000000000" pitchFamily="2" charset="2"/>
              <a:buChar char="§"/>
            </a:pPr>
            <a:r>
              <a:rPr lang="fr-BE" dirty="0" smtClean="0"/>
              <a:t>Masques</a:t>
            </a:r>
          </a:p>
          <a:p>
            <a:pPr>
              <a:buFont typeface="Wingdings" panose="05000000000000000000" pitchFamily="2" charset="2"/>
              <a:buChar char="§"/>
            </a:pPr>
            <a:r>
              <a:rPr lang="fr-BE" dirty="0" smtClean="0"/>
              <a:t>Visières/Lunettes de protection</a:t>
            </a:r>
          </a:p>
          <a:p>
            <a:pPr>
              <a:buFont typeface="Wingdings" panose="05000000000000000000" pitchFamily="2" charset="2"/>
              <a:buChar char="§"/>
            </a:pPr>
            <a:r>
              <a:rPr lang="fr-BE" dirty="0" smtClean="0"/>
              <a:t>Solution hydro-alcoolique</a:t>
            </a:r>
          </a:p>
          <a:p>
            <a:pPr>
              <a:buFont typeface="Wingdings" panose="05000000000000000000" pitchFamily="2" charset="2"/>
              <a:buChar char="§"/>
            </a:pPr>
            <a:r>
              <a:rPr lang="fr-BE" dirty="0" smtClean="0"/>
              <a:t>Spray nettoyant/désinfectant </a:t>
            </a:r>
          </a:p>
          <a:p>
            <a:pPr>
              <a:buFont typeface="Wingdings" panose="05000000000000000000" pitchFamily="2" charset="2"/>
              <a:buChar char="§"/>
            </a:pPr>
            <a:r>
              <a:rPr lang="fr-BE" dirty="0" smtClean="0"/>
              <a:t>Lingettes pour l’entretien</a:t>
            </a:r>
          </a:p>
          <a:p>
            <a:pPr>
              <a:buFont typeface="Wingdings" panose="05000000000000000000" pitchFamily="2" charset="2"/>
              <a:buChar char="§"/>
            </a:pPr>
            <a:r>
              <a:rPr lang="fr-BE" dirty="0" smtClean="0"/>
              <a:t>Poubelles (sacs de rechange)</a:t>
            </a:r>
          </a:p>
          <a:p>
            <a:pPr lvl="0">
              <a:buClr>
                <a:srgbClr val="1E5155">
                  <a:lumMod val="40000"/>
                  <a:lumOff val="60000"/>
                </a:srgbClr>
              </a:buClr>
            </a:pPr>
            <a:r>
              <a:rPr lang="fr-BE" u="sng" dirty="0" smtClean="0">
                <a:solidFill>
                  <a:prstClr val="white"/>
                </a:solidFill>
              </a:rPr>
              <a:t>Intérieur </a:t>
            </a:r>
            <a:r>
              <a:rPr lang="fr-BE" u="sng" dirty="0">
                <a:solidFill>
                  <a:prstClr val="white"/>
                </a:solidFill>
              </a:rPr>
              <a:t>de la chambre </a:t>
            </a:r>
            <a:r>
              <a:rPr lang="fr-BE" u="sng" dirty="0" smtClean="0">
                <a:solidFill>
                  <a:prstClr val="white"/>
                </a:solidFill>
              </a:rPr>
              <a:t>: </a:t>
            </a:r>
            <a:endParaRPr lang="fr-BE" u="sng" dirty="0">
              <a:solidFill>
                <a:prstClr val="white"/>
              </a:solidFill>
            </a:endParaRPr>
          </a:p>
          <a:p>
            <a:pPr>
              <a:buFont typeface="Wingdings" panose="05000000000000000000" pitchFamily="2" charset="2"/>
              <a:buChar char="§"/>
            </a:pPr>
            <a:r>
              <a:rPr lang="fr-BE" dirty="0" smtClean="0"/>
              <a:t>Gants</a:t>
            </a:r>
          </a:p>
          <a:p>
            <a:pPr>
              <a:buFont typeface="Wingdings" panose="05000000000000000000" pitchFamily="2" charset="2"/>
              <a:buChar char="§"/>
            </a:pPr>
            <a:r>
              <a:rPr lang="fr-BE" dirty="0" smtClean="0"/>
              <a:t>Matériel hygiène des mains (SHA et savon et eau </a:t>
            </a:r>
            <a:r>
              <a:rPr lang="fr-BE" dirty="0" smtClean="0">
                <a:sym typeface="Wingdings" panose="05000000000000000000" pitchFamily="2" charset="2"/>
              </a:rPr>
              <a:t> serviettes jetables)</a:t>
            </a:r>
          </a:p>
          <a:p>
            <a:pPr>
              <a:buFont typeface="Wingdings" panose="05000000000000000000" pitchFamily="2" charset="2"/>
              <a:buChar char="§"/>
            </a:pPr>
            <a:r>
              <a:rPr lang="fr-BE" dirty="0" smtClean="0">
                <a:sym typeface="Wingdings" panose="05000000000000000000" pitchFamily="2" charset="2"/>
              </a:rPr>
              <a:t>Poubelles fermées (B1 et B2) et support avec sacs pour le linge</a:t>
            </a:r>
          </a:p>
          <a:p>
            <a:pPr>
              <a:buFont typeface="Wingdings" panose="05000000000000000000" pitchFamily="2" charset="2"/>
              <a:buChar char="§"/>
            </a:pPr>
            <a:r>
              <a:rPr lang="fr-BE" dirty="0" smtClean="0">
                <a:sym typeface="Wingdings" panose="05000000000000000000" pitchFamily="2" charset="2"/>
              </a:rPr>
              <a:t>Matériel dédié pour la prise des paramètres</a:t>
            </a:r>
          </a:p>
          <a:p>
            <a:pPr>
              <a:buFont typeface="Wingdings" panose="05000000000000000000" pitchFamily="2" charset="2"/>
              <a:buChar char="§"/>
            </a:pPr>
            <a:r>
              <a:rPr lang="fr-BE" dirty="0" smtClean="0">
                <a:sym typeface="Wingdings" panose="05000000000000000000" pitchFamily="2" charset="2"/>
              </a:rPr>
              <a:t>Matériel pour l’entretien des surfaces et  l’entretien du matériel dédié au patient (bassin, godet, …)</a:t>
            </a:r>
          </a:p>
          <a:p>
            <a:pPr>
              <a:buFont typeface="Wingdings" panose="05000000000000000000" pitchFamily="2" charset="2"/>
              <a:buChar char="§"/>
            </a:pPr>
            <a:r>
              <a:rPr lang="fr-BE" dirty="0" smtClean="0">
                <a:sym typeface="Wingdings" panose="05000000000000000000" pitchFamily="2" charset="2"/>
              </a:rPr>
              <a:t>Prévoir un crochet (au plus près de la sortie) pour les protections réutilisables (Blouses)</a:t>
            </a:r>
            <a:endParaRPr lang="fr-BE" dirty="0" smtClean="0"/>
          </a:p>
          <a:p>
            <a:pPr marL="0" indent="0">
              <a:buNone/>
            </a:pPr>
            <a:r>
              <a:rPr lang="fr-BE" dirty="0" smtClean="0"/>
              <a:t>        </a:t>
            </a:r>
            <a:endParaRPr lang="fr-BE" dirty="0"/>
          </a:p>
        </p:txBody>
      </p:sp>
      <p:sp>
        <p:nvSpPr>
          <p:cNvPr id="4" name="Rectangle 3"/>
          <p:cNvSpPr/>
          <p:nvPr/>
        </p:nvSpPr>
        <p:spPr>
          <a:xfrm>
            <a:off x="7080067" y="923108"/>
            <a:ext cx="3196045" cy="1489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Dès l’apparition des symptômes</a:t>
            </a:r>
          </a:p>
          <a:p>
            <a:pPr algn="ctr"/>
            <a:r>
              <a:rPr lang="fr-BE" dirty="0" smtClean="0"/>
              <a:t>Après contact étroit avec résident COVID+</a:t>
            </a:r>
            <a:endParaRPr lang="fr-BE" dirty="0"/>
          </a:p>
        </p:txBody>
      </p:sp>
      <p:sp>
        <p:nvSpPr>
          <p:cNvPr id="5" name="Rectangle 4"/>
          <p:cNvSpPr/>
          <p:nvPr/>
        </p:nvSpPr>
        <p:spPr>
          <a:xfrm>
            <a:off x="7001688" y="2490650"/>
            <a:ext cx="3352801" cy="1654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Lever l’isolement (au minimum) après 14 jours avec </a:t>
            </a:r>
            <a:r>
              <a:rPr lang="fr-BE" dirty="0"/>
              <a:t>au moins 3 jours sans fièvre ET avec une nette amélioration des symptômes respiratoires </a:t>
            </a:r>
          </a:p>
        </p:txBody>
      </p:sp>
    </p:spTree>
    <p:extLst>
      <p:ext uri="{BB962C8B-B14F-4D97-AF65-F5344CB8AC3E}">
        <p14:creationId xmlns:p14="http://schemas.microsoft.com/office/powerpoint/2010/main" val="1101125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24768" y="-108754"/>
            <a:ext cx="5684770" cy="7207595"/>
          </a:xfrm>
          <a:prstGeom prst="rect">
            <a:avLst/>
          </a:prstGeom>
        </p:spPr>
      </p:pic>
    </p:spTree>
    <p:extLst>
      <p:ext uri="{BB962C8B-B14F-4D97-AF65-F5344CB8AC3E}">
        <p14:creationId xmlns:p14="http://schemas.microsoft.com/office/powerpoint/2010/main" val="4154986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4751" y="2699530"/>
            <a:ext cx="9404723" cy="1400530"/>
          </a:xfrm>
        </p:spPr>
        <p:txBody>
          <a:bodyPr/>
          <a:lstStyle/>
          <a:p>
            <a:pPr algn="ctr"/>
            <a:r>
              <a:rPr lang="fr-BE" dirty="0"/>
              <a:t>Le COVID 19</a:t>
            </a:r>
          </a:p>
        </p:txBody>
      </p:sp>
    </p:spTree>
    <p:extLst>
      <p:ext uri="{BB962C8B-B14F-4D97-AF65-F5344CB8AC3E}">
        <p14:creationId xmlns:p14="http://schemas.microsoft.com/office/powerpoint/2010/main" val="1582940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3225" y="3244334"/>
            <a:ext cx="3645550" cy="369332"/>
          </a:xfrm>
          <a:prstGeom prst="rect">
            <a:avLst/>
          </a:prstGeom>
        </p:spPr>
        <p:txBody>
          <a:bodyPr wrap="none">
            <a:spAutoFit/>
          </a:bodyPr>
          <a:lstStyle/>
          <a:p>
            <a:r>
              <a:rPr lang="fr-BE" dirty="0" smtClean="0">
                <a:hlinkClick r:id="rId2"/>
              </a:rPr>
              <a:t>https://youtu.be/xoRo6lgkCHQ</a:t>
            </a:r>
            <a:endParaRPr lang="fr-BE" dirty="0"/>
          </a:p>
        </p:txBody>
      </p:sp>
    </p:spTree>
    <p:extLst>
      <p:ext uri="{BB962C8B-B14F-4D97-AF65-F5344CB8AC3E}">
        <p14:creationId xmlns:p14="http://schemas.microsoft.com/office/powerpoint/2010/main" val="1775258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0945" y="3172472"/>
            <a:ext cx="9404723" cy="1400530"/>
          </a:xfrm>
        </p:spPr>
        <p:txBody>
          <a:bodyPr/>
          <a:lstStyle/>
          <a:p>
            <a:pPr algn="ctr"/>
            <a:r>
              <a:rPr lang="fr-BE" dirty="0" smtClean="0"/>
              <a:t>Le nettoyage</a:t>
            </a:r>
            <a:endParaRPr lang="fr-BE" dirty="0"/>
          </a:p>
        </p:txBody>
      </p:sp>
    </p:spTree>
    <p:extLst>
      <p:ext uri="{BB962C8B-B14F-4D97-AF65-F5344CB8AC3E}">
        <p14:creationId xmlns:p14="http://schemas.microsoft.com/office/powerpoint/2010/main" val="2057910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6235" y="609600"/>
            <a:ext cx="9014485" cy="5869577"/>
          </a:xfrm>
        </p:spPr>
        <p:txBody>
          <a:bodyPr>
            <a:normAutofit fontScale="77500" lnSpcReduction="20000"/>
          </a:bodyPr>
          <a:lstStyle/>
          <a:p>
            <a:pPr marL="0" indent="0">
              <a:buNone/>
            </a:pPr>
            <a:r>
              <a:rPr lang="fr-BE" b="1" dirty="0" smtClean="0"/>
              <a:t>1.</a:t>
            </a:r>
            <a:r>
              <a:rPr lang="fr-BE" dirty="0" smtClean="0"/>
              <a:t>	</a:t>
            </a:r>
            <a:r>
              <a:rPr lang="fr-BE" b="1" dirty="0" smtClean="0"/>
              <a:t>Les </a:t>
            </a:r>
            <a:r>
              <a:rPr lang="fr-BE" b="1" dirty="0"/>
              <a:t>4 grands principes de nettoyage </a:t>
            </a:r>
            <a:r>
              <a:rPr lang="fr-BE" b="1" dirty="0" smtClean="0"/>
              <a:t>:</a:t>
            </a:r>
          </a:p>
          <a:p>
            <a:r>
              <a:rPr lang="fr-BE" dirty="0" smtClean="0"/>
              <a:t>Nettoyer </a:t>
            </a:r>
            <a:r>
              <a:rPr lang="fr-BE" dirty="0"/>
              <a:t>du plus propre au plus sale</a:t>
            </a:r>
          </a:p>
          <a:p>
            <a:r>
              <a:rPr lang="fr-BE" dirty="0" smtClean="0"/>
              <a:t>Toujours </a:t>
            </a:r>
            <a:r>
              <a:rPr lang="fr-BE" dirty="0"/>
              <a:t>garder le sale et le propre séparé</a:t>
            </a:r>
          </a:p>
          <a:p>
            <a:r>
              <a:rPr lang="fr-BE" dirty="0" smtClean="0"/>
              <a:t>Nettoyer </a:t>
            </a:r>
            <a:r>
              <a:rPr lang="fr-BE" dirty="0"/>
              <a:t>du haut vers le bas</a:t>
            </a:r>
          </a:p>
          <a:p>
            <a:r>
              <a:rPr lang="fr-BE" dirty="0" smtClean="0"/>
              <a:t>Utiliser </a:t>
            </a:r>
            <a:r>
              <a:rPr lang="fr-BE" dirty="0"/>
              <a:t>du matériel neuf ou désinfecté quand on change de chambre ou </a:t>
            </a:r>
            <a:r>
              <a:rPr lang="fr-BE" dirty="0" smtClean="0"/>
              <a:t>d’activité</a:t>
            </a:r>
          </a:p>
          <a:p>
            <a:endParaRPr lang="fr-BE" dirty="0" smtClean="0"/>
          </a:p>
          <a:p>
            <a:pPr marL="0" indent="0">
              <a:buNone/>
            </a:pPr>
            <a:r>
              <a:rPr lang="fr-BE" b="1" dirty="0" smtClean="0"/>
              <a:t>2.	Nettoyage/désinfection </a:t>
            </a:r>
            <a:endParaRPr lang="fr-BE" b="1" dirty="0"/>
          </a:p>
          <a:p>
            <a:r>
              <a:rPr lang="fr-BE" dirty="0" smtClean="0"/>
              <a:t>Nettoyer </a:t>
            </a:r>
            <a:r>
              <a:rPr lang="fr-BE" dirty="0"/>
              <a:t>= éliminer de la saleté </a:t>
            </a:r>
            <a:r>
              <a:rPr lang="fr-BE" dirty="0" smtClean="0">
                <a:sym typeface="Wingdings" panose="05000000000000000000" pitchFamily="2" charset="2"/>
              </a:rPr>
              <a:t> </a:t>
            </a:r>
            <a:r>
              <a:rPr lang="fr-BE" dirty="0" smtClean="0"/>
              <a:t>détergent </a:t>
            </a:r>
            <a:r>
              <a:rPr lang="fr-BE" dirty="0"/>
              <a:t>approprié doit être disponible</a:t>
            </a:r>
          </a:p>
          <a:p>
            <a:r>
              <a:rPr lang="fr-BE" dirty="0" smtClean="0"/>
              <a:t>Désinfecter </a:t>
            </a:r>
            <a:r>
              <a:rPr lang="fr-BE" dirty="0"/>
              <a:t>= tuer les micro-organismes </a:t>
            </a:r>
            <a:r>
              <a:rPr lang="fr-BE" dirty="0" smtClean="0">
                <a:sym typeface="Wingdings" panose="05000000000000000000" pitchFamily="2" charset="2"/>
              </a:rPr>
              <a:t> </a:t>
            </a:r>
            <a:r>
              <a:rPr lang="fr-BE" dirty="0" smtClean="0"/>
              <a:t>désinfectant </a:t>
            </a:r>
            <a:r>
              <a:rPr lang="fr-BE" dirty="0"/>
              <a:t>approprié doit être disponible</a:t>
            </a:r>
          </a:p>
          <a:p>
            <a:r>
              <a:rPr lang="fr-BE" dirty="0" smtClean="0"/>
              <a:t>Certains </a:t>
            </a:r>
            <a:r>
              <a:rPr lang="fr-BE" dirty="0"/>
              <a:t>produits sont 2 en 1 (nettoyage + désinfection) </a:t>
            </a:r>
            <a:r>
              <a:rPr lang="fr-BE" dirty="0" smtClean="0"/>
              <a:t>!</a:t>
            </a:r>
          </a:p>
          <a:p>
            <a:r>
              <a:rPr lang="fr-BE" dirty="0" smtClean="0"/>
              <a:t>Nettoyer </a:t>
            </a:r>
            <a:r>
              <a:rPr lang="fr-BE" dirty="0"/>
              <a:t>+ passer à l’eau + désinfecter  </a:t>
            </a:r>
            <a:r>
              <a:rPr lang="fr-BE" dirty="0" smtClean="0">
                <a:sym typeface="Wingdings" panose="05000000000000000000" pitchFamily="2" charset="2"/>
              </a:rPr>
              <a:t> </a:t>
            </a:r>
            <a:r>
              <a:rPr lang="fr-BE" dirty="0" smtClean="0"/>
              <a:t>ordre </a:t>
            </a:r>
            <a:r>
              <a:rPr lang="fr-BE" dirty="0"/>
              <a:t>à suivre</a:t>
            </a:r>
            <a:endParaRPr lang="fr-BE" dirty="0" smtClean="0"/>
          </a:p>
          <a:p>
            <a:pPr marL="0" indent="0">
              <a:buNone/>
            </a:pPr>
            <a:endParaRPr lang="fr-BE" dirty="0" smtClean="0"/>
          </a:p>
          <a:p>
            <a:pPr marL="0" indent="0">
              <a:buNone/>
            </a:pPr>
            <a:r>
              <a:rPr lang="fr-BE" b="1" dirty="0" smtClean="0"/>
              <a:t>3.	Les produits</a:t>
            </a:r>
          </a:p>
          <a:p>
            <a:pPr lvl="0">
              <a:buClr>
                <a:srgbClr val="1E5155">
                  <a:lumMod val="40000"/>
                  <a:lumOff val="60000"/>
                </a:srgbClr>
              </a:buClr>
            </a:pPr>
            <a:r>
              <a:rPr lang="fr-BE" sz="2100" dirty="0">
                <a:solidFill>
                  <a:prstClr val="white"/>
                </a:solidFill>
              </a:rPr>
              <a:t>Vérifier l’efficacité : </a:t>
            </a:r>
            <a:r>
              <a:rPr lang="fr-BE" sz="2100" dirty="0" smtClean="0">
                <a:solidFill>
                  <a:prstClr val="white"/>
                </a:solidFill>
              </a:rPr>
              <a:t>y </a:t>
            </a:r>
            <a:r>
              <a:rPr lang="fr-BE" sz="2100" dirty="0" err="1" smtClean="0">
                <a:solidFill>
                  <a:prstClr val="white"/>
                </a:solidFill>
              </a:rPr>
              <a:t>a-t-il</a:t>
            </a:r>
            <a:r>
              <a:rPr lang="fr-BE" sz="2100" dirty="0" smtClean="0">
                <a:solidFill>
                  <a:prstClr val="white"/>
                </a:solidFill>
              </a:rPr>
              <a:t> </a:t>
            </a:r>
            <a:r>
              <a:rPr lang="fr-BE" sz="2100" dirty="0">
                <a:solidFill>
                  <a:prstClr val="white"/>
                </a:solidFill>
              </a:rPr>
              <a:t>un effet virucide ? Convient-il </a:t>
            </a:r>
            <a:r>
              <a:rPr lang="fr-BE" sz="2100" dirty="0" smtClean="0">
                <a:solidFill>
                  <a:prstClr val="white"/>
                </a:solidFill>
              </a:rPr>
              <a:t>pour le COVID-19</a:t>
            </a:r>
            <a:r>
              <a:rPr lang="fr-BE" sz="2100" dirty="0">
                <a:solidFill>
                  <a:prstClr val="white"/>
                </a:solidFill>
              </a:rPr>
              <a:t>?</a:t>
            </a:r>
          </a:p>
          <a:p>
            <a:pPr lvl="0">
              <a:buClr>
                <a:srgbClr val="1E5155">
                  <a:lumMod val="40000"/>
                  <a:lumOff val="60000"/>
                </a:srgbClr>
              </a:buClr>
            </a:pPr>
            <a:r>
              <a:rPr lang="fr-BE" sz="2100" dirty="0" smtClean="0">
                <a:solidFill>
                  <a:prstClr val="white"/>
                </a:solidFill>
              </a:rPr>
              <a:t>Durée </a:t>
            </a:r>
            <a:r>
              <a:rPr lang="fr-BE" sz="2100" dirty="0">
                <a:solidFill>
                  <a:prstClr val="white"/>
                </a:solidFill>
              </a:rPr>
              <a:t>de conservation : après la préparation, combien de </a:t>
            </a:r>
            <a:r>
              <a:rPr lang="fr-BE" sz="2100" dirty="0" smtClean="0">
                <a:solidFill>
                  <a:prstClr val="white"/>
                </a:solidFill>
              </a:rPr>
              <a:t>temps peut-on </a:t>
            </a:r>
            <a:r>
              <a:rPr lang="fr-BE" sz="2100" dirty="0">
                <a:solidFill>
                  <a:prstClr val="white"/>
                </a:solidFill>
              </a:rPr>
              <a:t>utiliser le </a:t>
            </a:r>
            <a:r>
              <a:rPr lang="fr-BE" sz="2100" dirty="0" smtClean="0">
                <a:solidFill>
                  <a:prstClr val="white"/>
                </a:solidFill>
              </a:rPr>
              <a:t>produit? </a:t>
            </a:r>
            <a:r>
              <a:rPr lang="fr-BE" sz="2100" dirty="0" smtClean="0">
                <a:solidFill>
                  <a:prstClr val="white"/>
                </a:solidFill>
                <a:sym typeface="Wingdings" panose="05000000000000000000" pitchFamily="2" charset="2"/>
              </a:rPr>
              <a:t> </a:t>
            </a:r>
            <a:r>
              <a:rPr lang="fr-BE" sz="2100" dirty="0" smtClean="0">
                <a:solidFill>
                  <a:prstClr val="white"/>
                </a:solidFill>
              </a:rPr>
              <a:t>vérifier </a:t>
            </a:r>
            <a:r>
              <a:rPr lang="fr-BE" sz="2100" dirty="0">
                <a:solidFill>
                  <a:prstClr val="white"/>
                </a:solidFill>
              </a:rPr>
              <a:t>l’étiquetage</a:t>
            </a:r>
          </a:p>
          <a:p>
            <a:pPr lvl="0">
              <a:buClr>
                <a:srgbClr val="1E5155">
                  <a:lumMod val="40000"/>
                  <a:lumOff val="60000"/>
                </a:srgbClr>
              </a:buClr>
            </a:pPr>
            <a:r>
              <a:rPr lang="fr-BE" sz="2100" dirty="0" smtClean="0">
                <a:solidFill>
                  <a:prstClr val="white"/>
                </a:solidFill>
              </a:rPr>
              <a:t>Respecter </a:t>
            </a:r>
            <a:r>
              <a:rPr lang="fr-BE" sz="2100" dirty="0">
                <a:solidFill>
                  <a:prstClr val="white"/>
                </a:solidFill>
              </a:rPr>
              <a:t>le temps de contact : temps nécessaire pour que </a:t>
            </a:r>
            <a:r>
              <a:rPr lang="fr-BE" sz="2100" dirty="0" smtClean="0">
                <a:solidFill>
                  <a:prstClr val="white"/>
                </a:solidFill>
              </a:rPr>
              <a:t>le produit </a:t>
            </a:r>
            <a:r>
              <a:rPr lang="fr-BE" sz="2100" dirty="0">
                <a:solidFill>
                  <a:prstClr val="white"/>
                </a:solidFill>
              </a:rPr>
              <a:t>agisse contre le COVID-19. Laisser la surface humide </a:t>
            </a:r>
            <a:r>
              <a:rPr lang="fr-BE" sz="2100" dirty="0" smtClean="0">
                <a:solidFill>
                  <a:prstClr val="white"/>
                </a:solidFill>
              </a:rPr>
              <a:t>et sécher </a:t>
            </a:r>
            <a:r>
              <a:rPr lang="fr-BE" sz="2100" dirty="0">
                <a:solidFill>
                  <a:prstClr val="white"/>
                </a:solidFill>
              </a:rPr>
              <a:t>à l’air</a:t>
            </a:r>
          </a:p>
          <a:p>
            <a:pPr lvl="0">
              <a:buClr>
                <a:srgbClr val="1E5155">
                  <a:lumMod val="40000"/>
                  <a:lumOff val="60000"/>
                </a:srgbClr>
              </a:buClr>
            </a:pPr>
            <a:r>
              <a:rPr lang="fr-BE" sz="2100" dirty="0" smtClean="0">
                <a:solidFill>
                  <a:prstClr val="white"/>
                </a:solidFill>
              </a:rPr>
              <a:t>Respecter </a:t>
            </a:r>
            <a:r>
              <a:rPr lang="fr-BE" sz="2100" dirty="0">
                <a:solidFill>
                  <a:prstClr val="white"/>
                </a:solidFill>
              </a:rPr>
              <a:t>les instructions du fabricant, notamment en termes </a:t>
            </a:r>
            <a:r>
              <a:rPr lang="fr-BE" sz="2100" dirty="0" smtClean="0">
                <a:solidFill>
                  <a:prstClr val="white"/>
                </a:solidFill>
              </a:rPr>
              <a:t>de dilution</a:t>
            </a:r>
            <a:endParaRPr lang="fr-BE" b="1" dirty="0"/>
          </a:p>
          <a:p>
            <a:endParaRPr lang="fr-BE" dirty="0"/>
          </a:p>
          <a:p>
            <a:pPr marL="0" indent="0">
              <a:buNone/>
            </a:pPr>
            <a:endParaRPr lang="fr-BE" dirty="0" smtClean="0"/>
          </a:p>
          <a:p>
            <a:pPr marL="0" indent="0">
              <a:buNone/>
            </a:pPr>
            <a:endParaRPr lang="fr-BE" dirty="0" smtClean="0"/>
          </a:p>
          <a:p>
            <a:endParaRPr lang="fr-BE" dirty="0"/>
          </a:p>
        </p:txBody>
      </p:sp>
      <p:sp>
        <p:nvSpPr>
          <p:cNvPr id="4" name="Rectangle 3"/>
          <p:cNvSpPr/>
          <p:nvPr/>
        </p:nvSpPr>
        <p:spPr>
          <a:xfrm>
            <a:off x="9737969" y="2446215"/>
            <a:ext cx="2266462" cy="2831544"/>
          </a:xfrm>
          <a:prstGeom prst="rect">
            <a:avLst/>
          </a:prstGeom>
        </p:spPr>
        <p:txBody>
          <a:bodyPr wrap="square">
            <a:spAutoFit/>
          </a:bodyPr>
          <a:lstStyle/>
          <a:p>
            <a:endParaRPr lang="fr-BE" dirty="0">
              <a:solidFill>
                <a:srgbClr val="000000"/>
              </a:solidFill>
              <a:latin typeface="Calibri" panose="020F0502020204030204" pitchFamily="34" charset="0"/>
            </a:endParaRPr>
          </a:p>
          <a:p>
            <a:r>
              <a:rPr lang="fr-BE" sz="1600" dirty="0">
                <a:latin typeface="Calibri" panose="020F0502020204030204" pitchFamily="34" charset="0"/>
              </a:rPr>
              <a:t>Ne jamais mélanger du savon et du chlore dans un même seau ! </a:t>
            </a:r>
          </a:p>
          <a:p>
            <a:r>
              <a:rPr lang="fr-BE" sz="1600" dirty="0">
                <a:latin typeface="Calibri" panose="020F0502020204030204" pitchFamily="34" charset="0"/>
              </a:rPr>
              <a:t>Ne jamais dissoudre le chlore dans l'eau bouillante ! </a:t>
            </a:r>
          </a:p>
          <a:p>
            <a:r>
              <a:rPr lang="fr-BE" sz="1600" dirty="0">
                <a:latin typeface="Calibri" panose="020F0502020204030204" pitchFamily="34" charset="0"/>
              </a:rPr>
              <a:t>Les fournisseurs donnent parfois des informations erronées ! Il vaut mieux demander au fabricant. </a:t>
            </a:r>
            <a:endParaRPr lang="fr-BE" sz="1600" dirty="0"/>
          </a:p>
        </p:txBody>
      </p:sp>
      <p:pic>
        <p:nvPicPr>
          <p:cNvPr id="8" name="Image 7"/>
          <p:cNvPicPr>
            <a:picLocks noChangeAspect="1"/>
          </p:cNvPicPr>
          <p:nvPr/>
        </p:nvPicPr>
        <p:blipFill>
          <a:blip r:embed="rId2"/>
          <a:stretch>
            <a:fillRect/>
          </a:stretch>
        </p:blipFill>
        <p:spPr>
          <a:xfrm>
            <a:off x="10485071" y="1819031"/>
            <a:ext cx="772258" cy="772258"/>
          </a:xfrm>
          <a:prstGeom prst="rect">
            <a:avLst/>
          </a:prstGeom>
        </p:spPr>
      </p:pic>
    </p:spTree>
    <p:extLst>
      <p:ext uri="{BB962C8B-B14F-4D97-AF65-F5344CB8AC3E}">
        <p14:creationId xmlns:p14="http://schemas.microsoft.com/office/powerpoint/2010/main" val="246120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animEffect transition="in" filter="fade">
                                      <p:cBhvr>
                                        <p:cTn id="13" dur="500"/>
                                        <p:tgtEl>
                                          <p:spTgt spid="3">
                                            <p:txEl>
                                              <p:pRg st="12" end="1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anim calcmode="lin" valueType="num">
                                      <p:cBhvr>
                                        <p:cTn id="4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anim calcmode="lin" valueType="num">
                                      <p:cBhvr>
                                        <p:cTn id="5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1000"/>
                                        <p:tgtEl>
                                          <p:spTgt spid="3">
                                            <p:txEl>
                                              <p:pRg st="10" end="10"/>
                                            </p:txEl>
                                          </p:spTgt>
                                        </p:tgtEl>
                                      </p:cBhvr>
                                    </p:animEffect>
                                    <p:anim calcmode="lin" valueType="num">
                                      <p:cBhvr>
                                        <p:cTn id="5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1000"/>
                                        <p:tgtEl>
                                          <p:spTgt spid="3">
                                            <p:txEl>
                                              <p:pRg st="13" end="13"/>
                                            </p:txEl>
                                          </p:spTgt>
                                        </p:tgtEl>
                                      </p:cBhvr>
                                    </p:animEffect>
                                    <p:anim calcmode="lin" valueType="num">
                                      <p:cBhvr>
                                        <p:cTn id="6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fade">
                                      <p:cBhvr>
                                        <p:cTn id="67" dur="1000"/>
                                        <p:tgtEl>
                                          <p:spTgt spid="3">
                                            <p:txEl>
                                              <p:pRg st="14" end="14"/>
                                            </p:txEl>
                                          </p:spTgt>
                                        </p:tgtEl>
                                      </p:cBhvr>
                                    </p:animEffect>
                                    <p:anim calcmode="lin" valueType="num">
                                      <p:cBhvr>
                                        <p:cTn id="6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5" end="15"/>
                                            </p:txEl>
                                          </p:spTgt>
                                        </p:tgtEl>
                                        <p:attrNameLst>
                                          <p:attrName>style.visibility</p:attrName>
                                        </p:attrNameLst>
                                      </p:cBhvr>
                                      <p:to>
                                        <p:strVal val="visible"/>
                                      </p:to>
                                    </p:set>
                                    <p:animEffect transition="in" filter="fade">
                                      <p:cBhvr>
                                        <p:cTn id="72" dur="1000"/>
                                        <p:tgtEl>
                                          <p:spTgt spid="3">
                                            <p:txEl>
                                              <p:pRg st="15" end="15"/>
                                            </p:txEl>
                                          </p:spTgt>
                                        </p:tgtEl>
                                      </p:cBhvr>
                                    </p:animEffect>
                                    <p:anim calcmode="lin" valueType="num">
                                      <p:cBhvr>
                                        <p:cTn id="7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
                                            <p:txEl>
                                              <p:pRg st="16" end="16"/>
                                            </p:txEl>
                                          </p:spTgt>
                                        </p:tgtEl>
                                        <p:attrNameLst>
                                          <p:attrName>style.visibility</p:attrName>
                                        </p:attrNameLst>
                                      </p:cBhvr>
                                      <p:to>
                                        <p:strVal val="visible"/>
                                      </p:to>
                                    </p:set>
                                    <p:animEffect transition="in" filter="fade">
                                      <p:cBhvr>
                                        <p:cTn id="77" dur="1000"/>
                                        <p:tgtEl>
                                          <p:spTgt spid="3">
                                            <p:txEl>
                                              <p:pRg st="16" end="16"/>
                                            </p:txEl>
                                          </p:spTgt>
                                        </p:tgtEl>
                                      </p:cBhvr>
                                    </p:animEffect>
                                    <p:anim calcmode="lin" valueType="num">
                                      <p:cBhvr>
                                        <p:cTn id="7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500"/>
                                        <p:tgtEl>
                                          <p:spTgt spid="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7519" y="330926"/>
            <a:ext cx="10291297" cy="6247172"/>
          </a:xfrm>
        </p:spPr>
        <p:txBody>
          <a:bodyPr>
            <a:normAutofit fontScale="92500" lnSpcReduction="20000"/>
          </a:bodyPr>
          <a:lstStyle/>
          <a:p>
            <a:pPr marL="0" indent="0">
              <a:buNone/>
            </a:pPr>
            <a:endParaRPr lang="fr-BE" dirty="0"/>
          </a:p>
          <a:p>
            <a:r>
              <a:rPr lang="fr-BE" dirty="0" smtClean="0"/>
              <a:t>TOUTES </a:t>
            </a:r>
            <a:r>
              <a:rPr lang="fr-BE" dirty="0"/>
              <a:t>les pièces utilisées sont nettoyées quotidiennement + </a:t>
            </a:r>
            <a:r>
              <a:rPr lang="fr-BE" dirty="0" smtClean="0"/>
              <a:t>quand </a:t>
            </a:r>
            <a:r>
              <a:rPr lang="fr-BE" dirty="0"/>
              <a:t>c’est visiblement sale </a:t>
            </a:r>
            <a:endParaRPr lang="fr-BE" dirty="0" smtClean="0"/>
          </a:p>
          <a:p>
            <a:pPr marL="0" indent="0">
              <a:buNone/>
            </a:pPr>
            <a:endParaRPr lang="fr-BE" dirty="0"/>
          </a:p>
          <a:p>
            <a:r>
              <a:rPr lang="fr-BE" dirty="0" smtClean="0"/>
              <a:t>Se </a:t>
            </a:r>
            <a:r>
              <a:rPr lang="fr-BE" dirty="0"/>
              <a:t>concentrer sur les points souillés et les surfaces de contact </a:t>
            </a:r>
            <a:endParaRPr lang="fr-BE" dirty="0" smtClean="0"/>
          </a:p>
          <a:p>
            <a:pPr marL="0" indent="0">
              <a:buNone/>
            </a:pPr>
            <a:endParaRPr lang="fr-BE" dirty="0" smtClean="0"/>
          </a:p>
          <a:p>
            <a:pPr marL="0" lvl="0" indent="0">
              <a:buClr>
                <a:srgbClr val="1E5155">
                  <a:lumMod val="40000"/>
                  <a:lumOff val="60000"/>
                </a:srgbClr>
              </a:buClr>
              <a:buNone/>
            </a:pPr>
            <a:r>
              <a:rPr lang="fr-BE" b="1" dirty="0">
                <a:solidFill>
                  <a:prstClr val="white"/>
                </a:solidFill>
              </a:rPr>
              <a:t>Points de contact = </a:t>
            </a:r>
            <a:r>
              <a:rPr lang="fr-BE" dirty="0">
                <a:solidFill>
                  <a:prstClr val="white"/>
                </a:solidFill>
              </a:rPr>
              <a:t>les surfaces qui sont régulièrement touchées </a:t>
            </a:r>
          </a:p>
          <a:p>
            <a:pPr marL="0" lvl="0" indent="0">
              <a:buClr>
                <a:srgbClr val="1E5155">
                  <a:lumMod val="40000"/>
                  <a:lumOff val="60000"/>
                </a:srgbClr>
              </a:buClr>
              <a:buNone/>
            </a:pPr>
            <a:r>
              <a:rPr lang="fr-BE" dirty="0">
                <a:solidFill>
                  <a:prstClr val="white"/>
                </a:solidFill>
              </a:rPr>
              <a:t>Par exemple : poignées de porte, barres murales, sonnettes d’appel patient, interrupteurs, boutons d’ascenseur, rampes d’escaliers, poignées des chariots et des chaises roulantes, clavier et souris d’ordinateur, boitier à code, etc. </a:t>
            </a:r>
          </a:p>
          <a:p>
            <a:pPr marL="0" indent="0">
              <a:buNone/>
            </a:pPr>
            <a:endParaRPr lang="fr-BE" dirty="0"/>
          </a:p>
          <a:p>
            <a:r>
              <a:rPr lang="fr-BE" dirty="0" smtClean="0"/>
              <a:t>Ouvrez </a:t>
            </a:r>
            <a:r>
              <a:rPr lang="fr-BE" dirty="0"/>
              <a:t>immédiatement la fenêtre lorsque vous commencez à nettoyer une pièce </a:t>
            </a:r>
            <a:endParaRPr lang="fr-BE" dirty="0" smtClean="0"/>
          </a:p>
          <a:p>
            <a:pPr marL="0" indent="0">
              <a:buNone/>
            </a:pPr>
            <a:endParaRPr lang="fr-BE" dirty="0"/>
          </a:p>
          <a:p>
            <a:r>
              <a:rPr lang="fr-BE" dirty="0" smtClean="0"/>
              <a:t>Utiliser </a:t>
            </a:r>
            <a:r>
              <a:rPr lang="fr-BE" dirty="0"/>
              <a:t>un équipement de nettoyage séparé </a:t>
            </a:r>
            <a:r>
              <a:rPr lang="fr-BE" dirty="0" smtClean="0">
                <a:sym typeface="Wingdings" panose="05000000000000000000" pitchFamily="2" charset="2"/>
              </a:rPr>
              <a:t> </a:t>
            </a:r>
            <a:r>
              <a:rPr lang="fr-BE" dirty="0" smtClean="0"/>
              <a:t>chariot </a:t>
            </a:r>
            <a:r>
              <a:rPr lang="fr-BE" dirty="0"/>
              <a:t>pour les résidents non suspects, suspects et confirmés COVID-19 </a:t>
            </a:r>
            <a:endParaRPr lang="fr-BE" dirty="0" smtClean="0"/>
          </a:p>
          <a:p>
            <a:pPr marL="0" indent="0">
              <a:buNone/>
            </a:pPr>
            <a:endParaRPr lang="fr-BE" dirty="0"/>
          </a:p>
          <a:p>
            <a:r>
              <a:rPr lang="fr-BE" dirty="0" smtClean="0"/>
              <a:t>Nettoyer </a:t>
            </a:r>
            <a:r>
              <a:rPr lang="fr-BE" dirty="0"/>
              <a:t>et désinfecter le matériel de </a:t>
            </a:r>
            <a:r>
              <a:rPr lang="fr-BE" dirty="0" smtClean="0"/>
              <a:t>nettoyage </a:t>
            </a:r>
            <a:r>
              <a:rPr lang="fr-BE" dirty="0"/>
              <a:t>après chaque pièce </a:t>
            </a:r>
          </a:p>
          <a:p>
            <a:pPr marL="0" indent="0">
              <a:buNone/>
            </a:pPr>
            <a:r>
              <a:rPr lang="fr-BE" dirty="0"/>
              <a:t>	</a:t>
            </a:r>
          </a:p>
          <a:p>
            <a:pPr marL="0" indent="0">
              <a:buNone/>
            </a:pPr>
            <a:endParaRPr lang="fr-BE" dirty="0"/>
          </a:p>
        </p:txBody>
      </p:sp>
      <p:pic>
        <p:nvPicPr>
          <p:cNvPr id="4" name="Image 3"/>
          <p:cNvPicPr>
            <a:picLocks noChangeAspect="1"/>
          </p:cNvPicPr>
          <p:nvPr/>
        </p:nvPicPr>
        <p:blipFill>
          <a:blip r:embed="rId2"/>
          <a:stretch>
            <a:fillRect/>
          </a:stretch>
        </p:blipFill>
        <p:spPr>
          <a:xfrm flipH="1">
            <a:off x="275381" y="2420816"/>
            <a:ext cx="502138" cy="502138"/>
          </a:xfrm>
          <a:prstGeom prst="rect">
            <a:avLst/>
          </a:prstGeom>
        </p:spPr>
      </p:pic>
    </p:spTree>
    <p:extLst>
      <p:ext uri="{BB962C8B-B14F-4D97-AF65-F5344CB8AC3E}">
        <p14:creationId xmlns:p14="http://schemas.microsoft.com/office/powerpoint/2010/main" val="2471975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3860" y="139209"/>
            <a:ext cx="9404723" cy="1400530"/>
          </a:xfrm>
        </p:spPr>
        <p:txBody>
          <a:bodyPr/>
          <a:lstStyle/>
          <a:p>
            <a:pPr algn="ctr"/>
            <a:r>
              <a:rPr lang="fr-BE" dirty="0" smtClean="0"/>
              <a:t>Chariot de nettoyage</a:t>
            </a:r>
            <a:endParaRPr lang="fr-BE" dirty="0"/>
          </a:p>
        </p:txBody>
      </p:sp>
      <p:sp>
        <p:nvSpPr>
          <p:cNvPr id="3" name="Espace réservé du contenu 2"/>
          <p:cNvSpPr>
            <a:spLocks noGrp="1"/>
          </p:cNvSpPr>
          <p:nvPr>
            <p:ph idx="1"/>
          </p:nvPr>
        </p:nvSpPr>
        <p:spPr>
          <a:xfrm>
            <a:off x="339635" y="1132114"/>
            <a:ext cx="10702834" cy="5573486"/>
          </a:xfrm>
        </p:spPr>
        <p:txBody>
          <a:bodyPr>
            <a:normAutofit/>
          </a:bodyPr>
          <a:lstStyle/>
          <a:p>
            <a:r>
              <a:rPr lang="fr-BE" dirty="0"/>
              <a:t>Préparer le chariot avec le matériel de nettoyage et de désinfection </a:t>
            </a:r>
            <a:endParaRPr lang="fr-BE" dirty="0" smtClean="0"/>
          </a:p>
          <a:p>
            <a:pPr marL="0" indent="0">
              <a:buNone/>
            </a:pPr>
            <a:endParaRPr lang="fr-BE" dirty="0"/>
          </a:p>
          <a:p>
            <a:r>
              <a:rPr lang="fr-BE" dirty="0" smtClean="0"/>
              <a:t>Séparer </a:t>
            </a:r>
            <a:r>
              <a:rPr lang="fr-BE" dirty="0"/>
              <a:t>le matériel propre (au-dessus) et sale (en bas) sur le chariot.</a:t>
            </a:r>
          </a:p>
          <a:p>
            <a:pPr marL="0" indent="0">
              <a:buNone/>
            </a:pPr>
            <a:r>
              <a:rPr lang="fr-BE" dirty="0" smtClean="0"/>
              <a:t>	● </a:t>
            </a:r>
            <a:r>
              <a:rPr lang="fr-BE" dirty="0"/>
              <a:t>1 seau : eau + détergent</a:t>
            </a:r>
          </a:p>
          <a:p>
            <a:pPr marL="0" indent="0">
              <a:buNone/>
            </a:pPr>
            <a:r>
              <a:rPr lang="fr-BE" dirty="0" smtClean="0"/>
              <a:t>	● 1 seau eau claire</a:t>
            </a:r>
          </a:p>
          <a:p>
            <a:pPr marL="0" indent="0">
              <a:buNone/>
            </a:pPr>
            <a:r>
              <a:rPr lang="fr-BE" dirty="0" smtClean="0"/>
              <a:t>	● 1 seau : solution chlorée 1000 ppm</a:t>
            </a:r>
          </a:p>
          <a:p>
            <a:pPr marL="0" indent="0">
              <a:buNone/>
            </a:pPr>
            <a:r>
              <a:rPr lang="fr-BE" dirty="0" smtClean="0"/>
              <a:t>	● 1 serpillère</a:t>
            </a:r>
          </a:p>
          <a:p>
            <a:pPr marL="0" indent="0">
              <a:buNone/>
            </a:pPr>
            <a:r>
              <a:rPr lang="fr-BE" dirty="0" smtClean="0"/>
              <a:t>	● 2 - 3 </a:t>
            </a:r>
            <a:r>
              <a:rPr lang="fr-BE" dirty="0"/>
              <a:t>chiffons propres par chambres</a:t>
            </a:r>
          </a:p>
          <a:p>
            <a:pPr marL="0" indent="0">
              <a:buNone/>
            </a:pPr>
            <a:r>
              <a:rPr lang="fr-BE" dirty="0" smtClean="0"/>
              <a:t>	● </a:t>
            </a:r>
            <a:r>
              <a:rPr lang="fr-BE" dirty="0"/>
              <a:t>1 seau pour collecter les chiffons sales (en bas du chariot)</a:t>
            </a:r>
          </a:p>
          <a:p>
            <a:pPr marL="0" indent="0">
              <a:buNone/>
            </a:pPr>
            <a:r>
              <a:rPr lang="fr-BE" dirty="0" smtClean="0"/>
              <a:t>	● </a:t>
            </a:r>
            <a:r>
              <a:rPr lang="fr-BE" dirty="0"/>
              <a:t>Solution </a:t>
            </a:r>
            <a:r>
              <a:rPr lang="fr-BE" dirty="0" err="1" smtClean="0"/>
              <a:t>hydroalcoolique</a:t>
            </a:r>
            <a:endParaRPr lang="fr-BE" dirty="0" smtClean="0"/>
          </a:p>
          <a:p>
            <a:pPr marL="0" indent="0">
              <a:buNone/>
            </a:pPr>
            <a:endParaRPr lang="fr-BE" dirty="0" smtClean="0"/>
          </a:p>
          <a:p>
            <a:r>
              <a:rPr lang="fr-BE" dirty="0" smtClean="0"/>
              <a:t>Si possible : seau avec codes couleurs selon : (1) eau-savon ; (2) eau claire (3) solution chlorée</a:t>
            </a:r>
            <a:endParaRPr lang="fr-BE" dirty="0"/>
          </a:p>
        </p:txBody>
      </p:sp>
    </p:spTree>
    <p:extLst>
      <p:ext uri="{BB962C8B-B14F-4D97-AF65-F5344CB8AC3E}">
        <p14:creationId xmlns:p14="http://schemas.microsoft.com/office/powerpoint/2010/main" val="281733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80906" y="1354096"/>
            <a:ext cx="8049601" cy="2782032"/>
          </a:xfrm>
          <a:prstGeom prst="rect">
            <a:avLst/>
          </a:prstGeom>
        </p:spPr>
      </p:pic>
      <p:pic>
        <p:nvPicPr>
          <p:cNvPr id="3" name="Image 2"/>
          <p:cNvPicPr>
            <a:picLocks noChangeAspect="1"/>
          </p:cNvPicPr>
          <p:nvPr/>
        </p:nvPicPr>
        <p:blipFill>
          <a:blip r:embed="rId3"/>
          <a:stretch>
            <a:fillRect/>
          </a:stretch>
        </p:blipFill>
        <p:spPr>
          <a:xfrm>
            <a:off x="980907" y="4136128"/>
            <a:ext cx="8049601" cy="2509067"/>
          </a:xfrm>
          <a:prstGeom prst="rect">
            <a:avLst/>
          </a:prstGeom>
        </p:spPr>
      </p:pic>
      <p:sp>
        <p:nvSpPr>
          <p:cNvPr id="4" name="Titre 3"/>
          <p:cNvSpPr>
            <a:spLocks noGrp="1"/>
          </p:cNvSpPr>
          <p:nvPr>
            <p:ph type="title"/>
          </p:nvPr>
        </p:nvSpPr>
        <p:spPr>
          <a:xfrm>
            <a:off x="646112" y="452718"/>
            <a:ext cx="8607304" cy="703959"/>
          </a:xfrm>
        </p:spPr>
        <p:txBody>
          <a:bodyPr/>
          <a:lstStyle/>
          <a:p>
            <a:r>
              <a:rPr lang="fr-BE" sz="2400" dirty="0" smtClean="0"/>
              <a:t>Préparation d’une solution de désinfection à 0,1% à partir de l’eau de javel</a:t>
            </a:r>
            <a:endParaRPr lang="fr-BE" sz="2400" dirty="0"/>
          </a:p>
        </p:txBody>
      </p:sp>
      <p:sp>
        <p:nvSpPr>
          <p:cNvPr id="6" name="Rectangle 5"/>
          <p:cNvSpPr/>
          <p:nvPr/>
        </p:nvSpPr>
        <p:spPr>
          <a:xfrm>
            <a:off x="9253417" y="2167991"/>
            <a:ext cx="2694744" cy="2874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latin typeface="Calibri,Bold"/>
              </a:rPr>
              <a:t>Nombre </a:t>
            </a:r>
            <a:r>
              <a:rPr lang="fr-BE" b="1" dirty="0">
                <a:latin typeface="Calibri,Bold"/>
              </a:rPr>
              <a:t>de parties d’eau pour chaque partie de </a:t>
            </a:r>
            <a:r>
              <a:rPr lang="fr-BE" b="1" dirty="0" smtClean="0">
                <a:latin typeface="Calibri,Bold"/>
              </a:rPr>
              <a:t>Javel =</a:t>
            </a:r>
          </a:p>
          <a:p>
            <a:pPr algn="ctr"/>
            <a:endParaRPr lang="fr-BE" b="1" dirty="0">
              <a:latin typeface="Calibri,Bold"/>
            </a:endParaRPr>
          </a:p>
          <a:p>
            <a:pPr algn="ctr"/>
            <a:r>
              <a:rPr lang="fr-BE" b="1" dirty="0" smtClean="0">
                <a:latin typeface="Calibri,Bold"/>
              </a:rPr>
              <a:t>(% de chlore actif dans la Javel liquide) divisé par (% de chlore souhaité : ici 0,1) - 1</a:t>
            </a:r>
            <a:endParaRPr lang="fr-BE" dirty="0"/>
          </a:p>
        </p:txBody>
      </p:sp>
    </p:spTree>
    <p:extLst>
      <p:ext uri="{BB962C8B-B14F-4D97-AF65-F5344CB8AC3E}">
        <p14:creationId xmlns:p14="http://schemas.microsoft.com/office/powerpoint/2010/main" val="3863976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6880" y="3086502"/>
            <a:ext cx="9404723" cy="1400530"/>
          </a:xfrm>
        </p:spPr>
        <p:txBody>
          <a:bodyPr/>
          <a:lstStyle/>
          <a:p>
            <a:pPr algn="ctr"/>
            <a:r>
              <a:rPr lang="fr-BE" dirty="0" smtClean="0"/>
              <a:t>Gestion des déchets </a:t>
            </a:r>
            <a:endParaRPr lang="fr-BE" dirty="0"/>
          </a:p>
        </p:txBody>
      </p:sp>
    </p:spTree>
    <p:extLst>
      <p:ext uri="{BB962C8B-B14F-4D97-AF65-F5344CB8AC3E}">
        <p14:creationId xmlns:p14="http://schemas.microsoft.com/office/powerpoint/2010/main" val="5713910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5232" y="844062"/>
            <a:ext cx="9424622" cy="5404337"/>
          </a:xfrm>
        </p:spPr>
        <p:txBody>
          <a:bodyPr>
            <a:normAutofit fontScale="92500" lnSpcReduction="20000"/>
          </a:bodyPr>
          <a:lstStyle/>
          <a:p>
            <a:r>
              <a:rPr lang="fr-BE" sz="2400" dirty="0"/>
              <a:t>Équipement de protection du personnel pour la collecte et le transport des déchets</a:t>
            </a:r>
            <a:r>
              <a:rPr lang="fr-BE" sz="2400" dirty="0" smtClean="0"/>
              <a:t>: </a:t>
            </a:r>
          </a:p>
          <a:p>
            <a:pPr marL="0" indent="0">
              <a:buNone/>
            </a:pPr>
            <a:r>
              <a:rPr lang="fr-BE" dirty="0" smtClean="0"/>
              <a:t>	 la </a:t>
            </a:r>
            <a:r>
              <a:rPr lang="fr-BE" dirty="0"/>
              <a:t>charlotte</a:t>
            </a:r>
          </a:p>
          <a:p>
            <a:pPr marL="0" indent="0">
              <a:buNone/>
            </a:pPr>
            <a:r>
              <a:rPr lang="fr-BE" dirty="0" smtClean="0"/>
              <a:t>	 la </a:t>
            </a:r>
            <a:r>
              <a:rPr lang="fr-BE" dirty="0"/>
              <a:t>blouse (ou le tablier)</a:t>
            </a:r>
          </a:p>
          <a:p>
            <a:pPr marL="0" indent="0">
              <a:buNone/>
            </a:pPr>
            <a:r>
              <a:rPr lang="fr-BE" dirty="0" smtClean="0"/>
              <a:t>	 la </a:t>
            </a:r>
            <a:r>
              <a:rPr lang="fr-BE" dirty="0"/>
              <a:t>protection oculaire/lunettes de protection ou écran facial</a:t>
            </a:r>
          </a:p>
          <a:p>
            <a:pPr marL="0" indent="0">
              <a:buNone/>
            </a:pPr>
            <a:r>
              <a:rPr lang="fr-BE" dirty="0" smtClean="0"/>
              <a:t>	 le </a:t>
            </a:r>
            <a:r>
              <a:rPr lang="fr-BE" dirty="0"/>
              <a:t>masque chirurgical</a:t>
            </a:r>
          </a:p>
          <a:p>
            <a:pPr marL="0" indent="0">
              <a:buNone/>
            </a:pPr>
            <a:r>
              <a:rPr lang="fr-BE" dirty="0" smtClean="0"/>
              <a:t>	 les </a:t>
            </a:r>
            <a:r>
              <a:rPr lang="fr-BE" dirty="0"/>
              <a:t>gants (jetables ou en caoutchouc)</a:t>
            </a:r>
            <a:endParaRPr lang="fr-BE" dirty="0" smtClean="0"/>
          </a:p>
          <a:p>
            <a:pPr marL="0" indent="0">
              <a:buNone/>
            </a:pPr>
            <a:r>
              <a:rPr lang="fr-BE" dirty="0"/>
              <a:t> </a:t>
            </a:r>
          </a:p>
          <a:p>
            <a:r>
              <a:rPr lang="fr-BE" sz="2400" dirty="0" smtClean="0"/>
              <a:t>Les </a:t>
            </a:r>
            <a:r>
              <a:rPr lang="fr-BE" sz="2400" dirty="0"/>
              <a:t>déchets sont conditionnés </a:t>
            </a:r>
            <a:r>
              <a:rPr lang="fr-BE" sz="2400" dirty="0" smtClean="0"/>
              <a:t>dans des </a:t>
            </a:r>
            <a:r>
              <a:rPr lang="fr-BE" sz="2400" dirty="0"/>
              <a:t>sacs étanches et fermés avant de sortir de la </a:t>
            </a:r>
            <a:r>
              <a:rPr lang="fr-BE" sz="2400" dirty="0" smtClean="0"/>
              <a:t>chambre, ceux-ci </a:t>
            </a:r>
            <a:r>
              <a:rPr lang="fr-BE" sz="2400" dirty="0"/>
              <a:t>sont placés dans un second sac pour le transport et l’entreposage dans le local </a:t>
            </a:r>
            <a:r>
              <a:rPr lang="fr-BE" sz="2400" dirty="0" smtClean="0"/>
              <a:t>de stockage</a:t>
            </a:r>
          </a:p>
          <a:p>
            <a:pPr marL="0" indent="0">
              <a:buNone/>
            </a:pPr>
            <a:endParaRPr lang="fr-BE" sz="2400" dirty="0" smtClean="0"/>
          </a:p>
          <a:p>
            <a:r>
              <a:rPr lang="fr-BE" sz="2400" dirty="0"/>
              <a:t>Utilisation d’un chariot spécifique pour collecter les déchets au niveau des chambres </a:t>
            </a:r>
            <a:r>
              <a:rPr lang="fr-BE" sz="2400" dirty="0" smtClean="0"/>
              <a:t>des résidents </a:t>
            </a:r>
            <a:r>
              <a:rPr lang="fr-BE" sz="2400" dirty="0"/>
              <a:t>suspects/confirmés </a:t>
            </a:r>
            <a:r>
              <a:rPr lang="fr-BE" sz="2400" dirty="0" smtClean="0"/>
              <a:t>covid-19</a:t>
            </a:r>
          </a:p>
          <a:p>
            <a:endParaRPr lang="fr-BE" dirty="0"/>
          </a:p>
        </p:txBody>
      </p:sp>
      <p:pic>
        <p:nvPicPr>
          <p:cNvPr id="4" name="Image 3"/>
          <p:cNvPicPr>
            <a:picLocks noChangeAspect="1"/>
          </p:cNvPicPr>
          <p:nvPr/>
        </p:nvPicPr>
        <p:blipFill>
          <a:blip r:embed="rId2"/>
          <a:stretch>
            <a:fillRect/>
          </a:stretch>
        </p:blipFill>
        <p:spPr>
          <a:xfrm>
            <a:off x="10253508" y="3870056"/>
            <a:ext cx="1548000" cy="1681334"/>
          </a:xfrm>
          <a:prstGeom prst="rect">
            <a:avLst/>
          </a:prstGeom>
        </p:spPr>
      </p:pic>
    </p:spTree>
    <p:extLst>
      <p:ext uri="{BB962C8B-B14F-4D97-AF65-F5344CB8AC3E}">
        <p14:creationId xmlns:p14="http://schemas.microsoft.com/office/powerpoint/2010/main" val="2875716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186" y="414215"/>
            <a:ext cx="9549668" cy="5834185"/>
          </a:xfrm>
        </p:spPr>
        <p:txBody>
          <a:bodyPr>
            <a:normAutofit lnSpcReduction="10000"/>
          </a:bodyPr>
          <a:lstStyle/>
          <a:p>
            <a:pPr marL="0" indent="0">
              <a:buNone/>
            </a:pPr>
            <a:r>
              <a:rPr lang="fr-BE" b="1" dirty="0" smtClean="0"/>
              <a:t>Désinfection </a:t>
            </a:r>
            <a:r>
              <a:rPr lang="fr-BE" b="1" dirty="0"/>
              <a:t>du matériel utilisé :</a:t>
            </a:r>
          </a:p>
          <a:p>
            <a:r>
              <a:rPr lang="fr-BE" dirty="0"/>
              <a:t>Avant de commencer la désinfection du matériel : mettre des gants jetables, préparer </a:t>
            </a:r>
            <a:r>
              <a:rPr lang="fr-BE" dirty="0" smtClean="0"/>
              <a:t>une bassine </a:t>
            </a:r>
            <a:r>
              <a:rPr lang="fr-BE" dirty="0"/>
              <a:t>avec une solution </a:t>
            </a:r>
            <a:r>
              <a:rPr lang="fr-BE" dirty="0" smtClean="0"/>
              <a:t>0,1% et </a:t>
            </a:r>
            <a:r>
              <a:rPr lang="fr-BE" dirty="0"/>
              <a:t>un seau </a:t>
            </a:r>
            <a:r>
              <a:rPr lang="fr-BE" dirty="0" smtClean="0"/>
              <a:t>d’eau claire (laisser sécher)</a:t>
            </a:r>
            <a:endParaRPr lang="fr-BE" dirty="0"/>
          </a:p>
          <a:p>
            <a:r>
              <a:rPr lang="fr-BE" dirty="0" smtClean="0"/>
              <a:t>Les </a:t>
            </a:r>
            <a:r>
              <a:rPr lang="fr-BE" dirty="0"/>
              <a:t>gants en </a:t>
            </a:r>
            <a:r>
              <a:rPr lang="fr-BE" dirty="0" smtClean="0"/>
              <a:t>caoutchouc </a:t>
            </a:r>
            <a:r>
              <a:rPr lang="fr-BE" dirty="0"/>
              <a:t>doivent être désinfectés par trempage dans </a:t>
            </a:r>
            <a:r>
              <a:rPr lang="fr-BE" dirty="0" smtClean="0"/>
              <a:t>une solution </a:t>
            </a:r>
            <a:r>
              <a:rPr lang="fr-BE" dirty="0"/>
              <a:t>de chlore à 0,1% pendant 5 minutes ; rincer ensuite à l'eau claire et </a:t>
            </a:r>
            <a:r>
              <a:rPr lang="fr-BE" dirty="0" smtClean="0"/>
              <a:t>laisser sécher</a:t>
            </a:r>
            <a:endParaRPr lang="fr-BE" dirty="0"/>
          </a:p>
          <a:p>
            <a:r>
              <a:rPr lang="fr-BE" dirty="0" smtClean="0"/>
              <a:t>Les </a:t>
            </a:r>
            <a:r>
              <a:rPr lang="fr-BE" dirty="0"/>
              <a:t>parties du chariot de transport des déchets, les conteneurs et toutes </a:t>
            </a:r>
            <a:r>
              <a:rPr lang="fr-BE" dirty="0" smtClean="0"/>
              <a:t>autres surfaces </a:t>
            </a:r>
            <a:r>
              <a:rPr lang="fr-BE" dirty="0"/>
              <a:t>souvent touchées doivent êtres essuyés avec un chiffon trempé dans </a:t>
            </a:r>
            <a:r>
              <a:rPr lang="fr-BE" dirty="0" smtClean="0"/>
              <a:t>la solution </a:t>
            </a:r>
            <a:r>
              <a:rPr lang="fr-BE" dirty="0"/>
              <a:t>chlorée 0,1% et bien </a:t>
            </a:r>
            <a:r>
              <a:rPr lang="fr-BE" dirty="0" smtClean="0"/>
              <a:t>essoré</a:t>
            </a:r>
            <a:endParaRPr lang="fr-BE" dirty="0"/>
          </a:p>
          <a:p>
            <a:r>
              <a:rPr lang="fr-BE" dirty="0" smtClean="0"/>
              <a:t>Les </a:t>
            </a:r>
            <a:r>
              <a:rPr lang="fr-BE" dirty="0"/>
              <a:t>bottes et les sabots </a:t>
            </a:r>
            <a:r>
              <a:rPr lang="fr-BE" dirty="0" smtClean="0"/>
              <a:t>nettoyés </a:t>
            </a:r>
            <a:r>
              <a:rPr lang="fr-BE" dirty="0"/>
              <a:t>chaque jour (</a:t>
            </a:r>
            <a:r>
              <a:rPr lang="fr-BE" dirty="0" smtClean="0"/>
              <a:t>eau et savon) et désinfectés </a:t>
            </a:r>
            <a:r>
              <a:rPr lang="fr-BE" dirty="0"/>
              <a:t>par trempage dans une solution de chlore à </a:t>
            </a:r>
            <a:r>
              <a:rPr lang="fr-BE" dirty="0" smtClean="0"/>
              <a:t>0,1% pendant </a:t>
            </a:r>
            <a:r>
              <a:rPr lang="fr-BE" dirty="0"/>
              <a:t>5 minutes ; rincez ensuite à l'eau claire et laissez </a:t>
            </a:r>
            <a:r>
              <a:rPr lang="fr-BE" dirty="0" smtClean="0"/>
              <a:t>sécher</a:t>
            </a:r>
          </a:p>
          <a:p>
            <a:r>
              <a:rPr lang="fr-BE" dirty="0" smtClean="0"/>
              <a:t>Les visières et lunettes de protection doivent être trempées dans une solution chlorée à </a:t>
            </a:r>
            <a:r>
              <a:rPr lang="fr-BE" b="1" dirty="0" smtClean="0"/>
              <a:t>0,5% </a:t>
            </a:r>
            <a:endParaRPr lang="fr-BE" b="1" dirty="0"/>
          </a:p>
          <a:p>
            <a:pPr marL="0" indent="0" algn="ctr">
              <a:buNone/>
            </a:pPr>
            <a:endParaRPr lang="fr-BE" b="1" dirty="0" smtClean="0"/>
          </a:p>
          <a:p>
            <a:pPr marL="0" indent="0" algn="ctr">
              <a:buNone/>
            </a:pPr>
            <a:r>
              <a:rPr lang="fr-BE" b="1" dirty="0" smtClean="0"/>
              <a:t>Se </a:t>
            </a:r>
            <a:r>
              <a:rPr lang="fr-BE" b="1" dirty="0"/>
              <a:t>laver les </a:t>
            </a:r>
            <a:r>
              <a:rPr lang="fr-BE" b="1" dirty="0" smtClean="0"/>
              <a:t>mains </a:t>
            </a:r>
            <a:r>
              <a:rPr lang="fr-BE" b="1" dirty="0"/>
              <a:t>: eau et savon ou solution </a:t>
            </a:r>
            <a:r>
              <a:rPr lang="fr-BE" b="1" dirty="0" err="1"/>
              <a:t>hydroalcoolique</a:t>
            </a:r>
            <a:endParaRPr lang="fr-BE" dirty="0"/>
          </a:p>
        </p:txBody>
      </p:sp>
      <p:pic>
        <p:nvPicPr>
          <p:cNvPr id="4" name="Image 3"/>
          <p:cNvPicPr>
            <a:picLocks noChangeAspect="1"/>
          </p:cNvPicPr>
          <p:nvPr/>
        </p:nvPicPr>
        <p:blipFill>
          <a:blip r:embed="rId2"/>
          <a:stretch>
            <a:fillRect/>
          </a:stretch>
        </p:blipFill>
        <p:spPr>
          <a:xfrm>
            <a:off x="10448438" y="4320880"/>
            <a:ext cx="1220585" cy="1501582"/>
          </a:xfrm>
          <a:prstGeom prst="rect">
            <a:avLst/>
          </a:prstGeom>
        </p:spPr>
      </p:pic>
      <p:pic>
        <p:nvPicPr>
          <p:cNvPr id="5" name="Image 4"/>
          <p:cNvPicPr>
            <a:picLocks noChangeAspect="1"/>
          </p:cNvPicPr>
          <p:nvPr/>
        </p:nvPicPr>
        <p:blipFill>
          <a:blip r:embed="rId3"/>
          <a:stretch>
            <a:fillRect/>
          </a:stretch>
        </p:blipFill>
        <p:spPr>
          <a:xfrm>
            <a:off x="10448437" y="2708713"/>
            <a:ext cx="1220585" cy="1464702"/>
          </a:xfrm>
          <a:prstGeom prst="rect">
            <a:avLst/>
          </a:prstGeom>
        </p:spPr>
      </p:pic>
      <p:pic>
        <p:nvPicPr>
          <p:cNvPr id="6" name="Image 5"/>
          <p:cNvPicPr>
            <a:picLocks noChangeAspect="1"/>
          </p:cNvPicPr>
          <p:nvPr/>
        </p:nvPicPr>
        <p:blipFill>
          <a:blip r:embed="rId4"/>
          <a:stretch>
            <a:fillRect/>
          </a:stretch>
        </p:blipFill>
        <p:spPr>
          <a:xfrm>
            <a:off x="10429530" y="1233261"/>
            <a:ext cx="1239492" cy="1401719"/>
          </a:xfrm>
          <a:prstGeom prst="rect">
            <a:avLst/>
          </a:prstGeom>
        </p:spPr>
      </p:pic>
    </p:spTree>
    <p:extLst>
      <p:ext uri="{BB962C8B-B14F-4D97-AF65-F5344CB8AC3E}">
        <p14:creationId xmlns:p14="http://schemas.microsoft.com/office/powerpoint/2010/main" val="948427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2511" y="3055241"/>
            <a:ext cx="9404723" cy="1400530"/>
          </a:xfrm>
        </p:spPr>
        <p:txBody>
          <a:bodyPr/>
          <a:lstStyle/>
          <a:p>
            <a:pPr algn="ctr"/>
            <a:r>
              <a:rPr lang="fr-BE" dirty="0" smtClean="0"/>
              <a:t>Gestion du linge</a:t>
            </a:r>
            <a:endParaRPr lang="fr-BE" dirty="0"/>
          </a:p>
        </p:txBody>
      </p:sp>
    </p:spTree>
    <p:extLst>
      <p:ext uri="{BB962C8B-B14F-4D97-AF65-F5344CB8AC3E}">
        <p14:creationId xmlns:p14="http://schemas.microsoft.com/office/powerpoint/2010/main" val="589529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7978" y="714104"/>
            <a:ext cx="9361876" cy="5534296"/>
          </a:xfrm>
        </p:spPr>
        <p:txBody>
          <a:bodyPr>
            <a:normAutofit/>
          </a:bodyPr>
          <a:lstStyle/>
          <a:p>
            <a:pPr marL="0" indent="0">
              <a:buNone/>
            </a:pPr>
            <a:r>
              <a:rPr lang="fr-BE" b="1" dirty="0"/>
              <a:t>1.	Qu’est ce que le COVID 19 </a:t>
            </a:r>
            <a:r>
              <a:rPr lang="fr-BE" b="1" dirty="0" smtClean="0"/>
              <a:t>?</a:t>
            </a:r>
          </a:p>
          <a:p>
            <a:pPr marL="0" indent="0">
              <a:buNone/>
            </a:pPr>
            <a:endParaRPr lang="fr-BE" dirty="0"/>
          </a:p>
          <a:p>
            <a:r>
              <a:rPr lang="fr-BE" dirty="0"/>
              <a:t>Le Covid-19 est une maladie causée par un virus de la famille des coronavirus, dont le nom complet est le </a:t>
            </a:r>
            <a:r>
              <a:rPr lang="fr-BE" dirty="0" err="1"/>
              <a:t>SARSCov</a:t>
            </a:r>
            <a:r>
              <a:rPr lang="fr-BE" dirty="0"/>
              <a:t>-</a:t>
            </a:r>
          </a:p>
          <a:p>
            <a:r>
              <a:rPr lang="fr-BE" dirty="0"/>
              <a:t>Le virus s’infiltre dans les voies respiratoires ou digestives.</a:t>
            </a:r>
          </a:p>
          <a:p>
            <a:endParaRPr lang="fr-BE" dirty="0"/>
          </a:p>
          <a:p>
            <a:pPr marL="0" indent="0">
              <a:buNone/>
            </a:pPr>
            <a:r>
              <a:rPr lang="fr-BE" b="1" dirty="0"/>
              <a:t>2.	Quels sont les symptômes ? </a:t>
            </a:r>
            <a:endParaRPr lang="fr-BE" b="1" dirty="0" smtClean="0"/>
          </a:p>
          <a:p>
            <a:pPr marL="0" indent="0">
              <a:buNone/>
            </a:pPr>
            <a:endParaRPr lang="fr-BE" dirty="0"/>
          </a:p>
          <a:p>
            <a:r>
              <a:rPr lang="fr-BE" dirty="0"/>
              <a:t>Symptômes principaux: toux, essoufflement ou difficulté à respirer </a:t>
            </a:r>
          </a:p>
          <a:p>
            <a:r>
              <a:rPr lang="fr-BE" dirty="0"/>
              <a:t>Autres symptômes : douleur dans la poitrine, perte récente de l’odorat ou du goût, fièvre, douleurs musculaires, fatigue, nez qui coule, maux de gorge, maux de tête, perte de l’appétit, </a:t>
            </a:r>
            <a:r>
              <a:rPr lang="fr-BE" dirty="0" smtClean="0"/>
              <a:t>diarrhée, …</a:t>
            </a:r>
            <a:endParaRPr lang="fr-BE" dirty="0"/>
          </a:p>
          <a:p>
            <a:r>
              <a:rPr lang="fr-BE" dirty="0"/>
              <a:t>Symptômes possibles chez la personne âgée : confusion aiguë, chute soudaine sans cause apparente </a:t>
            </a:r>
          </a:p>
          <a:p>
            <a:endParaRPr lang="fr-BE" dirty="0"/>
          </a:p>
        </p:txBody>
      </p:sp>
    </p:spTree>
    <p:extLst>
      <p:ext uri="{BB962C8B-B14F-4D97-AF65-F5344CB8AC3E}">
        <p14:creationId xmlns:p14="http://schemas.microsoft.com/office/powerpoint/2010/main" val="4261533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9847" y="382953"/>
            <a:ext cx="9627822" cy="5615353"/>
          </a:xfrm>
        </p:spPr>
        <p:txBody>
          <a:bodyPr>
            <a:normAutofit/>
          </a:bodyPr>
          <a:lstStyle/>
          <a:p>
            <a:r>
              <a:rPr lang="fr-BE" dirty="0"/>
              <a:t>Le personnel qui travaille à la zone de lavage et qui réceptionne doit porter un équipement de protection : Vêtement de travail, charlotte, masque chirurgical, blouse, gants en caoutchouc ou gants jetables, protection oculaire, bottes ou sabots de travail.</a:t>
            </a:r>
          </a:p>
          <a:p>
            <a:r>
              <a:rPr lang="fr-BE" dirty="0"/>
              <a:t>Nettoyez les vêtements, le linge de lit, les serviettes de bain avec de la lessive ordinaire et de l'eau à 60–90 ° C (140–194 ° F) pendant 50 minutes minimum et sécher complètement.</a:t>
            </a:r>
          </a:p>
          <a:p>
            <a:r>
              <a:rPr lang="fr-BE" dirty="0"/>
              <a:t>Dans le cas où un nettoyage à une température de 60–90 ° C (140–194 ° F) ne peut pas être réalisé en raison des caractéristiques du linge, de l'eau de Javel ou d'autres produits de lessive pour la décontamination des textiles doivent être ajoutés au cycle de lavage.</a:t>
            </a:r>
          </a:p>
          <a:p>
            <a:r>
              <a:rPr lang="fr-BE" dirty="0"/>
              <a:t>La zone de lavage est nettoyée/désinfectée </a:t>
            </a:r>
            <a:r>
              <a:rPr lang="fr-BE" dirty="0" smtClean="0"/>
              <a:t>quotidiennement </a:t>
            </a:r>
          </a:p>
          <a:p>
            <a:r>
              <a:rPr lang="fr-BE" dirty="0" smtClean="0"/>
              <a:t>Désinfecter l’avant de la machine après avoir inséré le linge contaminé</a:t>
            </a:r>
            <a:endParaRPr lang="fr-BE" dirty="0"/>
          </a:p>
        </p:txBody>
      </p:sp>
      <p:pic>
        <p:nvPicPr>
          <p:cNvPr id="4" name="Image 3"/>
          <p:cNvPicPr>
            <a:picLocks noChangeAspect="1"/>
          </p:cNvPicPr>
          <p:nvPr/>
        </p:nvPicPr>
        <p:blipFill>
          <a:blip r:embed="rId2"/>
          <a:stretch>
            <a:fillRect/>
          </a:stretch>
        </p:blipFill>
        <p:spPr>
          <a:xfrm>
            <a:off x="2804279" y="5002066"/>
            <a:ext cx="1522200" cy="1661934"/>
          </a:xfrm>
          <a:prstGeom prst="rect">
            <a:avLst/>
          </a:prstGeom>
        </p:spPr>
      </p:pic>
      <p:pic>
        <p:nvPicPr>
          <p:cNvPr id="5" name="Image 4"/>
          <p:cNvPicPr>
            <a:picLocks noChangeAspect="1"/>
          </p:cNvPicPr>
          <p:nvPr/>
        </p:nvPicPr>
        <p:blipFill>
          <a:blip r:embed="rId3"/>
          <a:stretch>
            <a:fillRect/>
          </a:stretch>
        </p:blipFill>
        <p:spPr>
          <a:xfrm>
            <a:off x="10289172" y="4514735"/>
            <a:ext cx="1548000" cy="1978800"/>
          </a:xfrm>
          <a:prstGeom prst="rect">
            <a:avLst/>
          </a:prstGeom>
        </p:spPr>
      </p:pic>
      <p:pic>
        <p:nvPicPr>
          <p:cNvPr id="6" name="Image 5"/>
          <p:cNvPicPr>
            <a:picLocks noChangeAspect="1"/>
          </p:cNvPicPr>
          <p:nvPr/>
        </p:nvPicPr>
        <p:blipFill>
          <a:blip r:embed="rId4"/>
          <a:stretch>
            <a:fillRect/>
          </a:stretch>
        </p:blipFill>
        <p:spPr>
          <a:xfrm>
            <a:off x="10324480" y="1439324"/>
            <a:ext cx="1477385" cy="2110714"/>
          </a:xfrm>
          <a:prstGeom prst="rect">
            <a:avLst/>
          </a:prstGeom>
        </p:spPr>
      </p:pic>
      <p:pic>
        <p:nvPicPr>
          <p:cNvPr id="7" name="Image 6"/>
          <p:cNvPicPr>
            <a:picLocks noChangeAspect="1"/>
          </p:cNvPicPr>
          <p:nvPr/>
        </p:nvPicPr>
        <p:blipFill>
          <a:blip r:embed="rId5"/>
          <a:stretch>
            <a:fillRect/>
          </a:stretch>
        </p:blipFill>
        <p:spPr>
          <a:xfrm>
            <a:off x="6231435" y="5002066"/>
            <a:ext cx="1548000" cy="1791267"/>
          </a:xfrm>
          <a:prstGeom prst="rect">
            <a:avLst/>
          </a:prstGeom>
        </p:spPr>
      </p:pic>
    </p:spTree>
    <p:extLst>
      <p:ext uri="{BB962C8B-B14F-4D97-AF65-F5344CB8AC3E}">
        <p14:creationId xmlns:p14="http://schemas.microsoft.com/office/powerpoint/2010/main" val="707798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9065" y="3219364"/>
            <a:ext cx="9404723" cy="1400530"/>
          </a:xfrm>
        </p:spPr>
        <p:txBody>
          <a:bodyPr/>
          <a:lstStyle/>
          <a:p>
            <a:pPr algn="ctr"/>
            <a:r>
              <a:rPr lang="fr-BE" dirty="0" smtClean="0"/>
              <a:t>Cas pratiques</a:t>
            </a:r>
            <a:endParaRPr lang="fr-BE" dirty="0"/>
          </a:p>
        </p:txBody>
      </p:sp>
    </p:spTree>
    <p:extLst>
      <p:ext uri="{BB962C8B-B14F-4D97-AF65-F5344CB8AC3E}">
        <p14:creationId xmlns:p14="http://schemas.microsoft.com/office/powerpoint/2010/main" val="1739950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93969" y="672124"/>
            <a:ext cx="10214707" cy="5826369"/>
          </a:xfrm>
        </p:spPr>
        <p:txBody>
          <a:bodyPr>
            <a:normAutofit fontScale="85000" lnSpcReduction="20000"/>
          </a:bodyPr>
          <a:lstStyle/>
          <a:p>
            <a:r>
              <a:rPr lang="fr-BE" sz="2100" dirty="0"/>
              <a:t>Je rentre dans mon institution pour démarrer ma journée de travail 	</a:t>
            </a:r>
            <a:endParaRPr lang="fr-BE" sz="2100" dirty="0" smtClean="0"/>
          </a:p>
          <a:p>
            <a:pPr marL="0" indent="0">
              <a:buNone/>
            </a:pPr>
            <a:endParaRPr lang="fr-BE" sz="2100" dirty="0" smtClean="0"/>
          </a:p>
          <a:p>
            <a:r>
              <a:rPr lang="fr-BE" sz="2100" dirty="0"/>
              <a:t>Je me rends dans la chambre de Mme F. pour nettoyer (non-COVID</a:t>
            </a:r>
            <a:r>
              <a:rPr lang="fr-BE" sz="2100" dirty="0" smtClean="0"/>
              <a:t>)</a:t>
            </a:r>
          </a:p>
          <a:p>
            <a:pPr marL="0" indent="0">
              <a:buNone/>
            </a:pPr>
            <a:endParaRPr lang="fr-BE" sz="2100" dirty="0" smtClean="0"/>
          </a:p>
          <a:p>
            <a:r>
              <a:rPr lang="fr-BE" sz="2100" dirty="0"/>
              <a:t>Je me rends dans la chambre de Mr G. qui est en isolement pour </a:t>
            </a:r>
            <a:r>
              <a:rPr lang="fr-BE" sz="2100" dirty="0" smtClean="0"/>
              <a:t>une suspicion </a:t>
            </a:r>
            <a:r>
              <a:rPr lang="fr-BE" sz="2100" dirty="0" err="1"/>
              <a:t>Covid</a:t>
            </a:r>
            <a:r>
              <a:rPr lang="fr-BE" sz="2100" dirty="0"/>
              <a:t> pour une toilette complète au </a:t>
            </a:r>
            <a:r>
              <a:rPr lang="fr-BE" sz="2100" dirty="0" smtClean="0"/>
              <a:t>lit</a:t>
            </a:r>
          </a:p>
          <a:p>
            <a:pPr marL="0" indent="0">
              <a:buNone/>
            </a:pPr>
            <a:endParaRPr lang="fr-BE" sz="2100" dirty="0" smtClean="0"/>
          </a:p>
          <a:p>
            <a:r>
              <a:rPr lang="fr-BE" sz="2100" dirty="0"/>
              <a:t>Je vais prendre ma </a:t>
            </a:r>
            <a:r>
              <a:rPr lang="fr-BE" sz="2100" dirty="0" smtClean="0"/>
              <a:t>pause-café avec </a:t>
            </a:r>
            <a:r>
              <a:rPr lang="fr-BE" sz="2100" dirty="0"/>
              <a:t>ma </a:t>
            </a:r>
            <a:r>
              <a:rPr lang="fr-BE" sz="2100" dirty="0" smtClean="0"/>
              <a:t>collègue</a:t>
            </a:r>
          </a:p>
          <a:p>
            <a:pPr marL="0" indent="0">
              <a:buNone/>
            </a:pPr>
            <a:endParaRPr lang="fr-BE" sz="2100" dirty="0" smtClean="0"/>
          </a:p>
          <a:p>
            <a:r>
              <a:rPr lang="fr-BE" sz="2100" dirty="0"/>
              <a:t>Je distribue les plateaux repas à mes </a:t>
            </a:r>
            <a:r>
              <a:rPr lang="fr-BE" sz="2100" dirty="0" smtClean="0"/>
              <a:t>patients</a:t>
            </a:r>
          </a:p>
          <a:p>
            <a:pPr marL="0" indent="0">
              <a:buNone/>
            </a:pPr>
            <a:endParaRPr lang="fr-BE" sz="2100" dirty="0" smtClean="0"/>
          </a:p>
          <a:p>
            <a:r>
              <a:rPr lang="fr-BE" sz="2100" dirty="0"/>
              <a:t>Je me rends dans la chambre de Mr W. qui est </a:t>
            </a:r>
            <a:r>
              <a:rPr lang="fr-BE" sz="2100" dirty="0" smtClean="0"/>
              <a:t>COVID confirmé </a:t>
            </a:r>
            <a:r>
              <a:rPr lang="fr-BE" sz="2100" dirty="0"/>
              <a:t>et qui a besoin d’aide pour manger : ordre </a:t>
            </a:r>
            <a:r>
              <a:rPr lang="fr-BE" sz="2100" dirty="0" smtClean="0"/>
              <a:t>de l’habillage</a:t>
            </a:r>
          </a:p>
          <a:p>
            <a:pPr marL="0" indent="0">
              <a:buNone/>
            </a:pPr>
            <a:endParaRPr lang="fr-BE" sz="2100" dirty="0" smtClean="0"/>
          </a:p>
          <a:p>
            <a:r>
              <a:rPr lang="fr-BE" sz="2100" dirty="0"/>
              <a:t>Je quitte la chambre de Mr W. : ordre de </a:t>
            </a:r>
            <a:r>
              <a:rPr lang="fr-BE" sz="2100" dirty="0" smtClean="0"/>
              <a:t>déshabillage</a:t>
            </a:r>
          </a:p>
          <a:p>
            <a:pPr marL="0" indent="0">
              <a:buNone/>
            </a:pPr>
            <a:endParaRPr lang="fr-BE" sz="2100" dirty="0" smtClean="0"/>
          </a:p>
          <a:p>
            <a:r>
              <a:rPr lang="fr-BE" sz="2100" dirty="0"/>
              <a:t>Je quitte l’institution</a:t>
            </a:r>
          </a:p>
          <a:p>
            <a:endParaRPr lang="fr-BE" dirty="0"/>
          </a:p>
        </p:txBody>
      </p:sp>
    </p:spTree>
    <p:extLst>
      <p:ext uri="{BB962C8B-B14F-4D97-AF65-F5344CB8AC3E}">
        <p14:creationId xmlns:p14="http://schemas.microsoft.com/office/powerpoint/2010/main" val="15947838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4201" y="1734441"/>
            <a:ext cx="9404723" cy="1400530"/>
          </a:xfrm>
        </p:spPr>
        <p:txBody>
          <a:bodyPr/>
          <a:lstStyle/>
          <a:p>
            <a:pPr algn="ctr"/>
            <a:r>
              <a:rPr lang="fr-BE" dirty="0" smtClean="0"/>
              <a:t>Questions</a:t>
            </a:r>
            <a:endParaRPr lang="fr-BE" dirty="0"/>
          </a:p>
        </p:txBody>
      </p:sp>
      <p:pic>
        <p:nvPicPr>
          <p:cNvPr id="3" name="Image 2"/>
          <p:cNvPicPr>
            <a:picLocks noChangeAspect="1"/>
          </p:cNvPicPr>
          <p:nvPr/>
        </p:nvPicPr>
        <p:blipFill>
          <a:blip r:embed="rId2"/>
          <a:stretch>
            <a:fillRect/>
          </a:stretch>
        </p:blipFill>
        <p:spPr>
          <a:xfrm>
            <a:off x="5035001" y="3134971"/>
            <a:ext cx="2143125" cy="2143125"/>
          </a:xfrm>
          <a:prstGeom prst="rect">
            <a:avLst/>
          </a:prstGeom>
        </p:spPr>
      </p:pic>
    </p:spTree>
    <p:extLst>
      <p:ext uri="{BB962C8B-B14F-4D97-AF65-F5344CB8AC3E}">
        <p14:creationId xmlns:p14="http://schemas.microsoft.com/office/powerpoint/2010/main" val="2907367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92184" y="261258"/>
            <a:ext cx="9858102" cy="5987142"/>
          </a:xfrm>
        </p:spPr>
        <p:txBody>
          <a:bodyPr>
            <a:normAutofit fontScale="77500" lnSpcReduction="20000"/>
          </a:bodyPr>
          <a:lstStyle/>
          <a:p>
            <a:endParaRPr lang="fr-BE" dirty="0"/>
          </a:p>
          <a:p>
            <a:pPr marL="0" indent="0">
              <a:buNone/>
            </a:pPr>
            <a:r>
              <a:rPr lang="fr-BE" sz="2600" b="1" dirty="0" smtClean="0"/>
              <a:t>3.	Comment </a:t>
            </a:r>
            <a:r>
              <a:rPr lang="fr-BE" sz="2600" b="1" dirty="0"/>
              <a:t>le Covid-19 se transmet-il ? </a:t>
            </a:r>
            <a:endParaRPr lang="fr-BE" sz="2600" dirty="0"/>
          </a:p>
          <a:p>
            <a:pPr marL="0" indent="0">
              <a:buNone/>
            </a:pPr>
            <a:endParaRPr lang="fr-BE" dirty="0" smtClean="0"/>
          </a:p>
          <a:p>
            <a:r>
              <a:rPr lang="fr-BE" dirty="0" smtClean="0"/>
              <a:t>Le </a:t>
            </a:r>
            <a:r>
              <a:rPr lang="fr-BE" dirty="0"/>
              <a:t>virus se trouve dans les </a:t>
            </a:r>
            <a:r>
              <a:rPr lang="fr-BE" b="1" dirty="0"/>
              <a:t>gouttelettes </a:t>
            </a:r>
            <a:r>
              <a:rPr lang="fr-BE" dirty="0"/>
              <a:t>	</a:t>
            </a:r>
          </a:p>
          <a:p>
            <a:r>
              <a:rPr lang="fr-BE" dirty="0"/>
              <a:t>La contamination peut être </a:t>
            </a:r>
            <a:r>
              <a:rPr lang="fr-BE" b="1" dirty="0"/>
              <a:t>directe</a:t>
            </a:r>
            <a:r>
              <a:rPr lang="fr-BE" dirty="0"/>
              <a:t> </a:t>
            </a:r>
            <a:r>
              <a:rPr lang="fr-BE" dirty="0" smtClean="0"/>
              <a:t>ou </a:t>
            </a:r>
            <a:r>
              <a:rPr lang="fr-BE" b="1" dirty="0" smtClean="0"/>
              <a:t>indirecte</a:t>
            </a:r>
          </a:p>
          <a:p>
            <a:r>
              <a:rPr lang="fr-BE" dirty="0" smtClean="0"/>
              <a:t>Entrée principale du virus : nez, bouche et yeux</a:t>
            </a:r>
          </a:p>
          <a:p>
            <a:r>
              <a:rPr lang="fr-BE" dirty="0"/>
              <a:t>Le temps </a:t>
            </a:r>
            <a:r>
              <a:rPr lang="fr-BE" b="1" dirty="0" smtClean="0"/>
              <a:t>d’incubation </a:t>
            </a:r>
            <a:r>
              <a:rPr lang="fr-BE" dirty="0" smtClean="0"/>
              <a:t>peut </a:t>
            </a:r>
            <a:r>
              <a:rPr lang="fr-BE" dirty="0"/>
              <a:t>aller de </a:t>
            </a:r>
            <a:r>
              <a:rPr lang="fr-BE" b="1" dirty="0"/>
              <a:t>2 à 14 jours. </a:t>
            </a:r>
            <a:endParaRPr lang="fr-BE" dirty="0"/>
          </a:p>
          <a:p>
            <a:r>
              <a:rPr lang="fr-BE" dirty="0"/>
              <a:t>Les personnes atteintes de </a:t>
            </a:r>
            <a:r>
              <a:rPr lang="fr-BE" dirty="0" err="1"/>
              <a:t>Covid</a:t>
            </a:r>
            <a:r>
              <a:rPr lang="fr-BE" dirty="0"/>
              <a:t> sont </a:t>
            </a:r>
            <a:r>
              <a:rPr lang="fr-BE" b="1" dirty="0"/>
              <a:t>contagieuses surtout lorsqu’elles présentent des </a:t>
            </a:r>
            <a:r>
              <a:rPr lang="fr-BE" b="1" dirty="0" smtClean="0"/>
              <a:t>symptômes</a:t>
            </a:r>
          </a:p>
          <a:p>
            <a:pPr marL="0" indent="0">
              <a:buNone/>
            </a:pPr>
            <a:endParaRPr lang="fr-BE" b="1" dirty="0" smtClean="0"/>
          </a:p>
          <a:p>
            <a:pPr marL="0" indent="0">
              <a:buNone/>
            </a:pPr>
            <a:r>
              <a:rPr lang="fr-BE" sz="2400" b="1" dirty="0" smtClean="0"/>
              <a:t>4.	Comment </a:t>
            </a:r>
            <a:r>
              <a:rPr lang="fr-BE" sz="2400" b="1" dirty="0"/>
              <a:t>se protéger du Covid-19 </a:t>
            </a:r>
            <a:r>
              <a:rPr lang="fr-BE" sz="2400" b="1" dirty="0" smtClean="0"/>
              <a:t>?</a:t>
            </a:r>
          </a:p>
          <a:p>
            <a:endParaRPr lang="fr-BE" dirty="0"/>
          </a:p>
          <a:p>
            <a:r>
              <a:rPr lang="fr-BE" dirty="0"/>
              <a:t>H</a:t>
            </a:r>
            <a:r>
              <a:rPr lang="fr-BE" dirty="0" smtClean="0"/>
              <a:t>ygiène respiratoire</a:t>
            </a:r>
            <a:endParaRPr lang="fr-BE" dirty="0"/>
          </a:p>
          <a:p>
            <a:r>
              <a:rPr lang="fr-BE" dirty="0" smtClean="0"/>
              <a:t>Pratiquer </a:t>
            </a:r>
            <a:r>
              <a:rPr lang="fr-BE" dirty="0"/>
              <a:t>une hygiène des mains régulière </a:t>
            </a:r>
          </a:p>
          <a:p>
            <a:r>
              <a:rPr lang="fr-BE" dirty="0" smtClean="0"/>
              <a:t>Pratiquer </a:t>
            </a:r>
            <a:r>
              <a:rPr lang="fr-BE" dirty="0"/>
              <a:t>la distanciation sociale de 1m50 </a:t>
            </a:r>
          </a:p>
          <a:p>
            <a:r>
              <a:rPr lang="fr-BE" dirty="0" smtClean="0"/>
              <a:t>Eviter </a:t>
            </a:r>
            <a:r>
              <a:rPr lang="fr-BE" dirty="0"/>
              <a:t>de se toucher le visage et en particulier les yeux, le nez et la bouche </a:t>
            </a:r>
          </a:p>
          <a:p>
            <a:r>
              <a:rPr lang="fr-BE" dirty="0" smtClean="0"/>
              <a:t>Nettoyer </a:t>
            </a:r>
            <a:r>
              <a:rPr lang="fr-BE" dirty="0"/>
              <a:t>régulièrement les surfaces fréquemment touchées </a:t>
            </a:r>
          </a:p>
          <a:p>
            <a:r>
              <a:rPr lang="fr-BE" dirty="0" smtClean="0"/>
              <a:t>Aérer </a:t>
            </a:r>
            <a:r>
              <a:rPr lang="fr-BE" dirty="0"/>
              <a:t>régulièrement les pièces où se trouvent des personnes atteintes de </a:t>
            </a:r>
            <a:r>
              <a:rPr lang="fr-BE" dirty="0" err="1"/>
              <a:t>Covid</a:t>
            </a:r>
            <a:r>
              <a:rPr lang="fr-BE" dirty="0"/>
              <a:t>, surtout les espaces confinés 	</a:t>
            </a:r>
          </a:p>
          <a:p>
            <a:pPr marL="0" indent="0">
              <a:buNone/>
            </a:pPr>
            <a:endParaRPr lang="fr-BE" b="1" dirty="0"/>
          </a:p>
        </p:txBody>
      </p:sp>
      <p:sp>
        <p:nvSpPr>
          <p:cNvPr id="4" name="Rectangle 3"/>
          <p:cNvSpPr/>
          <p:nvPr/>
        </p:nvSpPr>
        <p:spPr>
          <a:xfrm>
            <a:off x="6531427" y="3849188"/>
            <a:ext cx="3474721" cy="1045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dirty="0"/>
          </a:p>
          <a:p>
            <a:pPr algn="ctr"/>
            <a:r>
              <a:rPr lang="fr-BE" dirty="0" smtClean="0"/>
              <a:t>Mesures de base qui s’appliquent à tous</a:t>
            </a:r>
            <a:r>
              <a:rPr lang="fr-BE" dirty="0"/>
              <a:t> </a:t>
            </a:r>
            <a:r>
              <a:rPr lang="fr-BE" dirty="0" smtClean="0"/>
              <a:t>et </a:t>
            </a:r>
            <a:r>
              <a:rPr lang="fr-BE" dirty="0"/>
              <a:t>tout le </a:t>
            </a:r>
            <a:r>
              <a:rPr lang="fr-BE" dirty="0" smtClean="0"/>
              <a:t>temps !!! </a:t>
            </a:r>
            <a:endParaRPr lang="fr-BE" dirty="0"/>
          </a:p>
          <a:p>
            <a:r>
              <a:rPr lang="fr-BE" dirty="0"/>
              <a:t>	</a:t>
            </a:r>
          </a:p>
        </p:txBody>
      </p:sp>
    </p:spTree>
    <p:extLst>
      <p:ext uri="{BB962C8B-B14F-4D97-AF65-F5344CB8AC3E}">
        <p14:creationId xmlns:p14="http://schemas.microsoft.com/office/powerpoint/2010/main" val="2391997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6295" y="3102134"/>
            <a:ext cx="9404723" cy="1400530"/>
          </a:xfrm>
        </p:spPr>
        <p:txBody>
          <a:bodyPr/>
          <a:lstStyle/>
          <a:p>
            <a:pPr algn="ctr"/>
            <a:r>
              <a:rPr lang="fr-BE" dirty="0" smtClean="0"/>
              <a:t>La contamination</a:t>
            </a:r>
            <a:endParaRPr lang="fr-BE" dirty="0"/>
          </a:p>
        </p:txBody>
      </p:sp>
    </p:spTree>
    <p:extLst>
      <p:ext uri="{BB962C8B-B14F-4D97-AF65-F5344CB8AC3E}">
        <p14:creationId xmlns:p14="http://schemas.microsoft.com/office/powerpoint/2010/main" val="4193108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61258" y="992778"/>
            <a:ext cx="9788596" cy="5255622"/>
          </a:xfrm>
        </p:spPr>
        <p:txBody>
          <a:bodyPr>
            <a:normAutofit/>
          </a:bodyPr>
          <a:lstStyle/>
          <a:p>
            <a:r>
              <a:rPr lang="fr-BE" b="1" dirty="0"/>
              <a:t>P</a:t>
            </a:r>
            <a:r>
              <a:rPr lang="fr-BE" b="1" dirty="0" smtClean="0"/>
              <a:t>ar </a:t>
            </a:r>
            <a:r>
              <a:rPr lang="fr-BE" b="1" dirty="0"/>
              <a:t>projection de gouttelettes </a:t>
            </a:r>
            <a:r>
              <a:rPr lang="fr-BE" dirty="0"/>
              <a:t>(comme les postillons) contaminées par une personne porteuse : en toussant, éternuant ou en cas de contacts étroits en l’absence de mesures de protection (distance physique, mesures barrières, port du masque). Les gouttelettes contaminées sont inhalées par la personne saine, et déclenchent la </a:t>
            </a:r>
            <a:r>
              <a:rPr lang="fr-BE" dirty="0" smtClean="0"/>
              <a:t>maladie</a:t>
            </a:r>
          </a:p>
          <a:p>
            <a:pPr marL="0" indent="0">
              <a:buNone/>
            </a:pPr>
            <a:endParaRPr lang="fr-BE" dirty="0"/>
          </a:p>
          <a:p>
            <a:r>
              <a:rPr lang="fr-BE" b="1" dirty="0" smtClean="0"/>
              <a:t>Par </a:t>
            </a:r>
            <a:r>
              <a:rPr lang="fr-BE" b="1" dirty="0"/>
              <a:t>contact direct physique </a:t>
            </a:r>
            <a:r>
              <a:rPr lang="fr-BE" dirty="0"/>
              <a:t>(poignée de main, accolade, bise...) entre une personne porteuse et une personne saine. Le virus est ensuite transmis à la personne saine quand elle porte ses mains à la bouche</a:t>
            </a:r>
            <a:r>
              <a:rPr lang="fr-BE" dirty="0" smtClean="0"/>
              <a:t>.</a:t>
            </a:r>
          </a:p>
          <a:p>
            <a:pPr marL="0" indent="0">
              <a:buNone/>
            </a:pPr>
            <a:endParaRPr lang="fr-BE" dirty="0"/>
          </a:p>
          <a:p>
            <a:r>
              <a:rPr lang="fr-BE" b="1" dirty="0" smtClean="0"/>
              <a:t>Par </a:t>
            </a:r>
            <a:r>
              <a:rPr lang="fr-BE" b="1" dirty="0"/>
              <a:t>contact indirect</a:t>
            </a:r>
            <a:r>
              <a:rPr lang="fr-BE" dirty="0"/>
              <a:t>, via des objets ou surfaces contaminées par une personne porteuse. Le virus est ensuite transmis à une personne saine qui manipule ces objets, quand elle porte ses mains à la bouche.</a:t>
            </a:r>
          </a:p>
        </p:txBody>
      </p:sp>
    </p:spTree>
    <p:extLst>
      <p:ext uri="{BB962C8B-B14F-4D97-AF65-F5344CB8AC3E}">
        <p14:creationId xmlns:p14="http://schemas.microsoft.com/office/powerpoint/2010/main" val="4061229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9254" y="2960786"/>
            <a:ext cx="9404723" cy="1400530"/>
          </a:xfrm>
        </p:spPr>
        <p:txBody>
          <a:bodyPr/>
          <a:lstStyle/>
          <a:p>
            <a:pPr algn="ctr"/>
            <a:r>
              <a:rPr lang="fr-BE" dirty="0" smtClean="0"/>
              <a:t>Surveillance médicale</a:t>
            </a:r>
            <a:endParaRPr lang="fr-BE" dirty="0"/>
          </a:p>
        </p:txBody>
      </p:sp>
    </p:spTree>
    <p:extLst>
      <p:ext uri="{BB962C8B-B14F-4D97-AF65-F5344CB8AC3E}">
        <p14:creationId xmlns:p14="http://schemas.microsoft.com/office/powerpoint/2010/main" val="327662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0230" y="461554"/>
            <a:ext cx="9309624" cy="5786845"/>
          </a:xfrm>
        </p:spPr>
        <p:txBody>
          <a:bodyPr>
            <a:normAutofit/>
          </a:bodyPr>
          <a:lstStyle/>
          <a:p>
            <a:r>
              <a:rPr lang="fr-BE" dirty="0" smtClean="0"/>
              <a:t>Projet thérapeutique </a:t>
            </a:r>
            <a:r>
              <a:rPr lang="fr-BE" dirty="0"/>
              <a:t>clair pour chaque </a:t>
            </a:r>
            <a:r>
              <a:rPr lang="fr-BE" dirty="0" smtClean="0"/>
              <a:t>résident</a:t>
            </a:r>
          </a:p>
          <a:p>
            <a:r>
              <a:rPr lang="fr-BE" dirty="0" smtClean="0"/>
              <a:t>Infirmière de </a:t>
            </a:r>
            <a:r>
              <a:rPr lang="fr-BE" dirty="0"/>
              <a:t>référence pour les soins de fin de vie, </a:t>
            </a:r>
            <a:r>
              <a:rPr lang="fr-BE" dirty="0" smtClean="0"/>
              <a:t>ou une </a:t>
            </a:r>
            <a:r>
              <a:rPr lang="fr-BE" dirty="0"/>
              <a:t>équipe de soutien </a:t>
            </a:r>
            <a:r>
              <a:rPr lang="fr-BE" dirty="0" smtClean="0"/>
              <a:t>palliatif ou demande </a:t>
            </a:r>
            <a:r>
              <a:rPr lang="fr-BE" dirty="0"/>
              <a:t>de soutien aux médecins généralistes </a:t>
            </a:r>
            <a:endParaRPr lang="fr-BE" dirty="0" smtClean="0"/>
          </a:p>
          <a:p>
            <a:r>
              <a:rPr lang="fr-BE" dirty="0" smtClean="0"/>
              <a:t>Surveillance </a:t>
            </a:r>
            <a:r>
              <a:rPr lang="fr-BE" dirty="0"/>
              <a:t>quotidienne des signes vitaux </a:t>
            </a:r>
            <a:r>
              <a:rPr lang="fr-BE" dirty="0" smtClean="0"/>
              <a:t>importants (FR</a:t>
            </a:r>
            <a:r>
              <a:rPr lang="fr-BE" dirty="0"/>
              <a:t>, Saturation, FC, T</a:t>
            </a:r>
            <a:r>
              <a:rPr lang="fr-BE" dirty="0" smtClean="0"/>
              <a:t>°)</a:t>
            </a:r>
          </a:p>
          <a:p>
            <a:r>
              <a:rPr lang="fr-BE" dirty="0" smtClean="0"/>
              <a:t>Dossiers de soins complétés quotidiennement (paramètres et notes d’observations)</a:t>
            </a:r>
          </a:p>
          <a:p>
            <a:r>
              <a:rPr lang="fr-BE" dirty="0"/>
              <a:t>R</a:t>
            </a:r>
            <a:r>
              <a:rPr lang="fr-BE" dirty="0" smtClean="0"/>
              <a:t>ecommandations </a:t>
            </a:r>
            <a:r>
              <a:rPr lang="fr-BE" dirty="0"/>
              <a:t>claires </a:t>
            </a:r>
            <a:r>
              <a:rPr lang="fr-BE" dirty="0" smtClean="0"/>
              <a:t>en </a:t>
            </a:r>
            <a:r>
              <a:rPr lang="fr-BE" dirty="0"/>
              <a:t>cas </a:t>
            </a:r>
            <a:r>
              <a:rPr lang="fr-BE" dirty="0" smtClean="0"/>
              <a:t>d'apparition de </a:t>
            </a:r>
            <a:r>
              <a:rPr lang="fr-BE" dirty="0"/>
              <a:t>symptômes significatifs du </a:t>
            </a:r>
            <a:r>
              <a:rPr lang="fr-BE" dirty="0" err="1"/>
              <a:t>Covid</a:t>
            </a:r>
            <a:r>
              <a:rPr lang="fr-BE" dirty="0"/>
              <a:t> parmi les </a:t>
            </a:r>
            <a:r>
              <a:rPr lang="fr-BE" dirty="0" smtClean="0"/>
              <a:t>résidents</a:t>
            </a:r>
          </a:p>
          <a:p>
            <a:r>
              <a:rPr lang="fr-BE" dirty="0"/>
              <a:t>R</a:t>
            </a:r>
            <a:r>
              <a:rPr lang="fr-BE" dirty="0" smtClean="0"/>
              <a:t>ecommandations claires </a:t>
            </a:r>
            <a:r>
              <a:rPr lang="fr-BE" dirty="0"/>
              <a:t>en cas de détérioration de l’état de santé</a:t>
            </a:r>
          </a:p>
          <a:p>
            <a:r>
              <a:rPr lang="fr-BE" dirty="0" smtClean="0"/>
              <a:t>Le </a:t>
            </a:r>
            <a:r>
              <a:rPr lang="fr-BE" dirty="0"/>
              <a:t>matériel pour la mesure des signes vitaux est disponible </a:t>
            </a:r>
            <a:r>
              <a:rPr lang="fr-BE" dirty="0" smtClean="0"/>
              <a:t>en quantité suffisante</a:t>
            </a:r>
          </a:p>
          <a:p>
            <a:r>
              <a:rPr lang="fr-BE" dirty="0"/>
              <a:t>L'oxygénothérapie est disponible dans l'établissement </a:t>
            </a:r>
            <a:r>
              <a:rPr lang="fr-BE" dirty="0" smtClean="0"/>
              <a:t>et le matériel </a:t>
            </a:r>
            <a:r>
              <a:rPr lang="fr-BE" dirty="0"/>
              <a:t>nécessaire à </a:t>
            </a:r>
            <a:r>
              <a:rPr lang="fr-BE" dirty="0" smtClean="0"/>
              <a:t>l'oxygénothérapie en quantité suffisante </a:t>
            </a:r>
            <a:r>
              <a:rPr lang="fr-BE" dirty="0"/>
              <a:t>(masques, lunettes)</a:t>
            </a:r>
          </a:p>
        </p:txBody>
      </p:sp>
    </p:spTree>
    <p:extLst>
      <p:ext uri="{BB962C8B-B14F-4D97-AF65-F5344CB8AC3E}">
        <p14:creationId xmlns:p14="http://schemas.microsoft.com/office/powerpoint/2010/main" val="34512170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4116</TotalTime>
  <Words>1345</Words>
  <Application>Microsoft Office PowerPoint</Application>
  <PresentationFormat>Grand écran</PresentationFormat>
  <Paragraphs>212</Paragraphs>
  <Slides>43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43</vt:i4>
      </vt:variant>
    </vt:vector>
  </HeadingPairs>
  <TitlesOfParts>
    <vt:vector size="50" baseType="lpstr">
      <vt:lpstr>Arial</vt:lpstr>
      <vt:lpstr>Calibri</vt:lpstr>
      <vt:lpstr>Calibri,Bold</vt:lpstr>
      <vt:lpstr>Century Gothic</vt:lpstr>
      <vt:lpstr>Wingdings</vt:lpstr>
      <vt:lpstr>Wingdings 3</vt:lpstr>
      <vt:lpstr>Ion</vt:lpstr>
      <vt:lpstr>Crise sanitaire: COVID 19</vt:lpstr>
      <vt:lpstr>Sommaire</vt:lpstr>
      <vt:lpstr>Le COVID 19</vt:lpstr>
      <vt:lpstr>Présentation PowerPoint</vt:lpstr>
      <vt:lpstr>Présentation PowerPoint</vt:lpstr>
      <vt:lpstr>La contamination</vt:lpstr>
      <vt:lpstr>Présentation PowerPoint</vt:lpstr>
      <vt:lpstr>Surveillance médicale</vt:lpstr>
      <vt:lpstr>Présentation PowerPoint</vt:lpstr>
      <vt:lpstr>L’hygiène des mains</vt:lpstr>
      <vt:lpstr>Présentation PowerPoint</vt:lpstr>
      <vt:lpstr>Présentation PowerPoint</vt:lpstr>
      <vt:lpstr>Le port du masque </vt:lpstr>
      <vt:lpstr>Présentation PowerPoint</vt:lpstr>
      <vt:lpstr>Présentation PowerPoint</vt:lpstr>
      <vt:lpstr>A retenir ! </vt:lpstr>
      <vt:lpstr>Le port des gants</vt:lpstr>
      <vt:lpstr>Présentation PowerPoint</vt:lpstr>
      <vt:lpstr>Présentation PowerPoint</vt:lpstr>
      <vt:lpstr>Isolement et tableaux de cohorte</vt:lpstr>
      <vt:lpstr>Présentation PowerPoint</vt:lpstr>
      <vt:lpstr>Présentation PowerPoint</vt:lpstr>
      <vt:lpstr>Présentation PowerPoint</vt:lpstr>
      <vt:lpstr>Présentation PowerPoint</vt:lpstr>
      <vt:lpstr>Exemples de cohorte réelle (idéale) </vt:lpstr>
      <vt:lpstr>Exemples de cohorte réelle (acceptable) </vt:lpstr>
      <vt:lpstr>Exemples de cohorte virtuelle :</vt:lpstr>
      <vt:lpstr>Matériel requis pour la chambre d’isolement:</vt:lpstr>
      <vt:lpstr>Présentation PowerPoint</vt:lpstr>
      <vt:lpstr>Présentation PowerPoint</vt:lpstr>
      <vt:lpstr>Le nettoyage</vt:lpstr>
      <vt:lpstr>Présentation PowerPoint</vt:lpstr>
      <vt:lpstr>Présentation PowerPoint</vt:lpstr>
      <vt:lpstr>Chariot de nettoyage</vt:lpstr>
      <vt:lpstr>Préparation d’une solution de désinfection à 0,1% à partir de l’eau de javel</vt:lpstr>
      <vt:lpstr>Gestion des déchets </vt:lpstr>
      <vt:lpstr>Présentation PowerPoint</vt:lpstr>
      <vt:lpstr>Présentation PowerPoint</vt:lpstr>
      <vt:lpstr>Gestion du linge</vt:lpstr>
      <vt:lpstr>Présentation PowerPoint</vt:lpstr>
      <vt:lpstr>Cas pratiques</vt:lpstr>
      <vt:lpstr>Présentation PowerPoint</vt:lpstr>
      <vt:lpstr>Questions</vt:lpstr>
    </vt:vector>
  </TitlesOfParts>
  <Company>AWIPH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Crise COVID 19</dc:title>
  <dc:creator>HASSAINI Rebiha</dc:creator>
  <cp:lastModifiedBy>Aline</cp:lastModifiedBy>
  <cp:revision>62</cp:revision>
  <dcterms:created xsi:type="dcterms:W3CDTF">2020-05-16T13:10:12Z</dcterms:created>
  <dcterms:modified xsi:type="dcterms:W3CDTF">2020-10-23T12:11:26Z</dcterms:modified>
</cp:coreProperties>
</file>