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60" r:id="rId2"/>
    <p:sldId id="261" r:id="rId3"/>
    <p:sldId id="262" r:id="rId4"/>
    <p:sldId id="263" r:id="rId5"/>
  </p:sldIdLst>
  <p:sldSz cx="12192000" cy="6858000"/>
  <p:notesSz cx="6858000" cy="9144000"/>
  <p:defaultTextStyle>
    <a:defPPr>
      <a:defRPr lang="en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23F6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11"/>
    <p:restoredTop sz="96327"/>
  </p:normalViewPr>
  <p:slideViewPr>
    <p:cSldViewPr snapToGrid="0">
      <p:cViewPr varScale="1">
        <p:scale>
          <a:sx n="128" d="100"/>
          <a:sy n="128" d="100"/>
        </p:scale>
        <p:origin x="480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6879A0-3A56-82EA-7799-B9914553262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E46FA09-F93D-898B-3FD8-FD60D38CD1D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D1683E-42F5-7E27-4118-9EB3CDF582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72C2-E558-B745-96AA-B56E3D495E1C}" type="datetimeFigureOut">
              <a:rPr lang="en-SE" smtClean="0"/>
              <a:t>2022-12-12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05DEADE-F201-CFFD-8160-B075B40735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36681F-78F7-8B95-21C7-B81115481F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15E-0267-104E-8170-7524AE338DD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43739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006DB7-6E70-2BE7-0F4E-CE4916E020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70F4EB-254D-09C9-4764-AFDDE9ED3FA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A1E453-CD53-B9F7-9BB3-AC7B5B3F9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72C2-E558-B745-96AA-B56E3D495E1C}" type="datetimeFigureOut">
              <a:rPr lang="en-SE" smtClean="0"/>
              <a:t>2022-12-12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472B4B5-3342-0D49-E0A2-613A921CFDC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C0E02A0-F7B5-8BAD-8D57-A975E3636E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15E-0267-104E-8170-7524AE338DD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7149272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04D607-E653-9F83-37B8-46240F8774FF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33D07C2-F65B-5E2B-32F1-E3721C7B259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BA5308-EEB7-F390-5760-E806F2E56F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72C2-E558-B745-96AA-B56E3D495E1C}" type="datetimeFigureOut">
              <a:rPr lang="en-SE" smtClean="0"/>
              <a:t>2022-12-12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05C517-EDDA-6F0B-B722-707F7044F0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FB22A2D-C96C-CB4F-7F12-4D4781E8B9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15E-0267-104E-8170-7524AE338DD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7385926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205966-4425-557E-6C8F-219FD10C6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72A2F7-BF88-0091-9027-4FF4F2EDFD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284B9B-35B8-840F-98B1-374390A07B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72C2-E558-B745-96AA-B56E3D495E1C}" type="datetimeFigureOut">
              <a:rPr lang="en-SE" smtClean="0"/>
              <a:t>2022-12-12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B89EA8-1C1D-6936-A716-74314D6BC1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AC031C-D233-94D7-0481-5397A75054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15E-0267-104E-8170-7524AE338DD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6462581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C2C91-0ACE-E159-8822-FB9F68C682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FDB4A18-E558-DEC7-D792-A3DE13D5D5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658C69-C4A4-1865-8196-C60B5437B2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72C2-E558-B745-96AA-B56E3D495E1C}" type="datetimeFigureOut">
              <a:rPr lang="en-SE" smtClean="0"/>
              <a:t>2022-12-12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510694F-A161-1ABA-1EBB-4C8C59A5F0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5C5F0B0-C669-C82A-734C-201792C191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15E-0267-104E-8170-7524AE338DD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8449136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A7A9DFD-688C-27EB-ADFA-B24D5FE3A3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026D12-553A-5073-4FD1-0CD745EE228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DA81B78-44EE-316D-016C-6B181AAE8C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664683D-3D47-891A-EC4E-6C4B537F4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72C2-E558-B745-96AA-B56E3D495E1C}" type="datetimeFigureOut">
              <a:rPr lang="en-SE" smtClean="0"/>
              <a:t>2022-12-12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89D01-0203-BC43-942E-536AAC6BAE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CE2D516-D522-DD97-F4F4-EF38884ADE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15E-0267-104E-8170-7524AE338DD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46754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3D522F-437B-74F3-76B2-F78B68EED1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A079BC-BF14-0291-1AEB-E4205026E53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456DED1-D96A-884A-7A64-825099692A5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A788E38-9D27-3AE7-FFA4-0A05615A6EA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A47898-0628-5250-254A-AB87B3EFAD1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5D7BBB-FE61-3F87-9817-D748831E28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72C2-E558-B745-96AA-B56E3D495E1C}" type="datetimeFigureOut">
              <a:rPr lang="en-SE" smtClean="0"/>
              <a:t>2022-12-12</a:t>
            </a:fld>
            <a:endParaRPr lang="en-S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7C84A4-BFE2-5D80-67FA-303C190AD2D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1D41D30-CCBD-857A-89F0-5312A0787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15E-0267-104E-8170-7524AE338DD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2979000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576FA7-A7E2-A446-B183-52C6D0309A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7EDAD6F-4341-BCE6-BF2D-9BE5D4CE50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72C2-E558-B745-96AA-B56E3D495E1C}" type="datetimeFigureOut">
              <a:rPr lang="en-SE" smtClean="0"/>
              <a:t>2022-12-12</a:t>
            </a:fld>
            <a:endParaRPr lang="en-S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6C546D4-0B6D-C443-7A37-B80C8527C8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D63C320-B8F1-4E19-2C39-B78F8A9648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15E-0267-104E-8170-7524AE338DD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363020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6BB0626-6417-95A6-E2DE-5430140B9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72C2-E558-B745-96AA-B56E3D495E1C}" type="datetimeFigureOut">
              <a:rPr lang="en-SE" smtClean="0"/>
              <a:t>2022-12-12</a:t>
            </a:fld>
            <a:endParaRPr lang="en-S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497305E-5D8B-A85E-8C03-9D0751BFF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7D6E5A5-9F78-D537-EC3A-FB8F770B12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15E-0267-104E-8170-7524AE338DD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2987188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645586-D344-AF85-F60A-E5D0CDE291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9F57DC6-CBC3-A018-BBA9-873390B9768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AA59BB3-F26D-CF95-E323-BA00CD65D9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51FF567-EFC5-0415-2C90-041D84AFFB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72C2-E558-B745-96AA-B56E3D495E1C}" type="datetimeFigureOut">
              <a:rPr lang="en-SE" smtClean="0"/>
              <a:t>2022-12-12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528CAED-3CE3-CCFF-151B-2B164ED333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9E71A5-D385-546F-E5BE-EB955665E6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15E-0267-104E-8170-7524AE338DD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2328273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9FB3FB-7230-A1F1-22A1-9864F3922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47446B1-0EE1-887A-0D7A-A1D30EB929C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8D35994-B662-DAD4-B377-1DC33D9EA96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A895C33-6F2E-0E5C-C1E3-F39FE94D33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4D72C2-E558-B745-96AA-B56E3D495E1C}" type="datetimeFigureOut">
              <a:rPr lang="en-SE" smtClean="0"/>
              <a:t>2022-12-12</a:t>
            </a:fld>
            <a:endParaRPr lang="en-S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91FFFD6-5877-A54A-7D53-2BA084F68F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5254E5-57AF-A3E7-EAD5-ACBC288DD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3EB15E-0267-104E-8170-7524AE338DD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9799716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38C9E135-E017-5602-FFF7-1B47BA745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S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16D1987-8B2E-6B3B-4E30-B66DD60DF91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S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E68BBC8-DDFD-5A1F-98A1-0DFB37C7FBD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04D72C2-E558-B745-96AA-B56E3D495E1C}" type="datetimeFigureOut">
              <a:rPr lang="en-SE" smtClean="0"/>
              <a:t>2022-12-12</a:t>
            </a:fld>
            <a:endParaRPr lang="en-S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DE6BC2-3DF3-E0C1-0BB0-67ED3E8996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3D3B9-8FEC-FC80-CD4B-DF8C9FB76D2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3EB15E-0267-104E-8170-7524AE338DD4}" type="slidenum">
              <a:rPr lang="en-SE" smtClean="0"/>
              <a:t>‹#›</a:t>
            </a:fld>
            <a:endParaRPr lang="en-SE"/>
          </a:p>
        </p:txBody>
      </p:sp>
    </p:spTree>
    <p:extLst>
      <p:ext uri="{BB962C8B-B14F-4D97-AF65-F5344CB8AC3E}">
        <p14:creationId xmlns:p14="http://schemas.microsoft.com/office/powerpoint/2010/main" val="3904061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ruta 7">
            <a:extLst>
              <a:ext uri="{FF2B5EF4-FFF2-40B4-BE49-F238E27FC236}">
                <a16:creationId xmlns:a16="http://schemas.microsoft.com/office/drawing/2014/main" id="{EA6FBCC7-41ED-4BA7-4BA4-5E1714916EF4}"/>
              </a:ext>
            </a:extLst>
          </p:cNvPr>
          <p:cNvSpPr txBox="1"/>
          <p:nvPr/>
        </p:nvSpPr>
        <p:spPr>
          <a:xfrm>
            <a:off x="5804452" y="5323693"/>
            <a:ext cx="601501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sv-SE" sz="2000" b="1" dirty="0">
                <a:solidFill>
                  <a:srgbClr val="123E6B"/>
                </a:solidFill>
                <a:effectLst/>
                <a:latin typeface="Arial Black" panose="020B0604020202020204" pitchFamily="34" charset="0"/>
                <a:ea typeface="Tahoma" panose="020B0604030504040204" pitchFamily="34" charset="0"/>
                <a:cs typeface="Arial Black" panose="020B0604020202020204" pitchFamily="34" charset="0"/>
              </a:rPr>
              <a:t>VILL DU DELTA I OPTION-STUDIEN, </a:t>
            </a:r>
            <a:br>
              <a:rPr lang="sv-SE" sz="2000" b="1" dirty="0">
                <a:solidFill>
                  <a:srgbClr val="123E6B"/>
                </a:solidFill>
                <a:effectLst/>
                <a:latin typeface="Arial Black" panose="020B0604020202020204" pitchFamily="34" charset="0"/>
                <a:ea typeface="Tahoma" panose="020B0604030504040204" pitchFamily="34" charset="0"/>
                <a:cs typeface="Arial Black" panose="020B0604020202020204" pitchFamily="34" charset="0"/>
              </a:rPr>
            </a:br>
            <a:r>
              <a:rPr lang="sv-SE" sz="2000" b="1" dirty="0">
                <a:solidFill>
                  <a:srgbClr val="123E6B"/>
                </a:solidFill>
                <a:effectLst/>
                <a:latin typeface="Arial Black" panose="020B0604020202020204" pitchFamily="34" charset="0"/>
                <a:ea typeface="Tahoma" panose="020B0604030504040204" pitchFamily="34" charset="0"/>
                <a:cs typeface="Arial Black" panose="020B0604020202020204" pitchFamily="34" charset="0"/>
              </a:rPr>
              <a:t>EN NATIONELL STUDIE OM IGÅNGSÄTTNING AV FÖRLOSSNING?</a:t>
            </a:r>
          </a:p>
        </p:txBody>
      </p:sp>
    </p:spTree>
    <p:extLst>
      <p:ext uri="{BB962C8B-B14F-4D97-AF65-F5344CB8AC3E}">
        <p14:creationId xmlns:p14="http://schemas.microsoft.com/office/powerpoint/2010/main" val="16830327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5F8F03C5-EED1-DE1C-0528-6214F40CDE8F}"/>
              </a:ext>
            </a:extLst>
          </p:cNvPr>
          <p:cNvSpPr txBox="1"/>
          <p:nvPr/>
        </p:nvSpPr>
        <p:spPr>
          <a:xfrm>
            <a:off x="1752600" y="815977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>
                <a:solidFill>
                  <a:schemeClr val="bg1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Vilka kan vara med?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FAB7DC2-ADCB-9E4B-8600-9200EC56083E}"/>
              </a:ext>
            </a:extLst>
          </p:cNvPr>
          <p:cNvSpPr txBox="1"/>
          <p:nvPr/>
        </p:nvSpPr>
        <p:spPr>
          <a:xfrm>
            <a:off x="1320800" y="2274838"/>
            <a:ext cx="9550400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 algn="ctr">
              <a:buNone/>
            </a:pPr>
            <a:r>
              <a:rPr lang="en-SE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Kvinnor</a:t>
            </a:r>
            <a:r>
              <a:rPr lang="sv-S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med</a:t>
            </a:r>
          </a:p>
          <a:p>
            <a:pPr marL="0" indent="0" algn="ctr">
              <a:buNone/>
            </a:pPr>
            <a:endParaRPr lang="en-SE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</a:t>
            </a:r>
            <a:r>
              <a:rPr lang="en-SE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ormal graviditet</a:t>
            </a:r>
            <a:endParaRPr lang="sv-S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SE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</a:t>
            </a:r>
            <a:r>
              <a:rPr lang="en-SE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örlossning</a:t>
            </a:r>
            <a:r>
              <a:rPr lang="sv-S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som</a:t>
            </a:r>
            <a:r>
              <a:rPr lang="en-SE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sv-S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planeras att </a:t>
            </a:r>
            <a:r>
              <a:rPr lang="en-SE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sättas igång</a:t>
            </a:r>
            <a:endParaRPr lang="sv-SE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endParaRPr lang="en-SE" b="1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ctr"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</a:t>
            </a:r>
            <a:r>
              <a:rPr lang="en-SE" sz="24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omogen livmoderhals</a:t>
            </a:r>
          </a:p>
        </p:txBody>
      </p:sp>
    </p:spTree>
    <p:extLst>
      <p:ext uri="{BB962C8B-B14F-4D97-AF65-F5344CB8AC3E}">
        <p14:creationId xmlns:p14="http://schemas.microsoft.com/office/powerpoint/2010/main" val="12947472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ruta 3">
            <a:extLst>
              <a:ext uri="{FF2B5EF4-FFF2-40B4-BE49-F238E27FC236}">
                <a16:creationId xmlns:a16="http://schemas.microsoft.com/office/drawing/2014/main" id="{5F8F03C5-EED1-DE1C-0528-6214F40CDE8F}"/>
              </a:ext>
            </a:extLst>
          </p:cNvPr>
          <p:cNvSpPr txBox="1"/>
          <p:nvPr/>
        </p:nvSpPr>
        <p:spPr>
          <a:xfrm>
            <a:off x="1752600" y="815977"/>
            <a:ext cx="8686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5400" b="1" dirty="0">
                <a:solidFill>
                  <a:schemeClr val="bg1"/>
                </a:solidFill>
                <a:effectLst/>
                <a:latin typeface="Arial Black" panose="020B0604020202020204" pitchFamily="34" charset="0"/>
                <a:cs typeface="Arial Black" panose="020B0604020202020204" pitchFamily="34" charset="0"/>
              </a:rPr>
              <a:t>Hur går studien till?</a:t>
            </a:r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FAB7DC2-ADCB-9E4B-8600-9200EC56083E}"/>
              </a:ext>
            </a:extLst>
          </p:cNvPr>
          <p:cNvSpPr txBox="1"/>
          <p:nvPr/>
        </p:nvSpPr>
        <p:spPr>
          <a:xfrm>
            <a:off x="1659466" y="2259008"/>
            <a:ext cx="8873067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Efter påbörjad igångsättning lottas du till att återgå till hemmet eller vara kvar på sjukhus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sv-S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När värkarbetet sätter igång eller vattnet går så kommer du som har lottats till att gå hem in till sjukhuset</a:t>
            </a:r>
          </a:p>
          <a:p>
            <a:pPr marL="571500" indent="-571500" algn="ctr">
              <a:buFont typeface="Arial" panose="020B0604020202020204" pitchFamily="34" charset="0"/>
              <a:buChar char="•"/>
            </a:pPr>
            <a:endParaRPr lang="sv-SE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571500" indent="-571500" algn="ctr">
              <a:buFont typeface="Arial" panose="020B0604020202020204" pitchFamily="34" charset="0"/>
              <a:buChar char="•"/>
            </a:pPr>
            <a:r>
              <a:rPr lang="sv-SE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Förlossning sker alltid på sjukhus</a:t>
            </a:r>
          </a:p>
        </p:txBody>
      </p:sp>
    </p:spTree>
    <p:extLst>
      <p:ext uri="{BB962C8B-B14F-4D97-AF65-F5344CB8AC3E}">
        <p14:creationId xmlns:p14="http://schemas.microsoft.com/office/powerpoint/2010/main" val="199962871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ktangel 4">
            <a:extLst>
              <a:ext uri="{FF2B5EF4-FFF2-40B4-BE49-F238E27FC236}">
                <a16:creationId xmlns:a16="http://schemas.microsoft.com/office/drawing/2014/main" id="{30B6D965-E938-15BD-5F50-E09BE0C37EB5}"/>
              </a:ext>
            </a:extLst>
          </p:cNvPr>
          <p:cNvSpPr/>
          <p:nvPr/>
        </p:nvSpPr>
        <p:spPr>
          <a:xfrm>
            <a:off x="0" y="1083733"/>
            <a:ext cx="12192000" cy="2218267"/>
          </a:xfrm>
          <a:prstGeom prst="rect">
            <a:avLst/>
          </a:prstGeom>
          <a:solidFill>
            <a:srgbClr val="123F6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v-SE"/>
          </a:p>
        </p:txBody>
      </p:sp>
      <p:sp>
        <p:nvSpPr>
          <p:cNvPr id="7" name="textruta 6">
            <a:extLst>
              <a:ext uri="{FF2B5EF4-FFF2-40B4-BE49-F238E27FC236}">
                <a16:creationId xmlns:a16="http://schemas.microsoft.com/office/drawing/2014/main" id="{EFAB7DC2-ADCB-9E4B-8600-9200EC56083E}"/>
              </a:ext>
            </a:extLst>
          </p:cNvPr>
          <p:cNvSpPr txBox="1"/>
          <p:nvPr/>
        </p:nvSpPr>
        <p:spPr>
          <a:xfrm>
            <a:off x="1074208" y="1654257"/>
            <a:ext cx="1004358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 söker dig som ska få förlossningen igångsatt (inducerad) och dig som är partner/medförälder</a:t>
            </a:r>
          </a:p>
        </p:txBody>
      </p:sp>
      <p:sp>
        <p:nvSpPr>
          <p:cNvPr id="3" name="textruta 2">
            <a:extLst>
              <a:ext uri="{FF2B5EF4-FFF2-40B4-BE49-F238E27FC236}">
                <a16:creationId xmlns:a16="http://schemas.microsoft.com/office/drawing/2014/main" id="{EC0B1B88-81AB-F736-D873-54739EE3BF17}"/>
              </a:ext>
            </a:extLst>
          </p:cNvPr>
          <p:cNvSpPr txBox="1"/>
          <p:nvPr/>
        </p:nvSpPr>
        <p:spPr>
          <a:xfrm>
            <a:off x="1792815" y="4018971"/>
            <a:ext cx="860636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sv-SE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Mer information om OPTION-studien hittar du på </a:t>
            </a:r>
            <a:r>
              <a:rPr lang="sv-SE" b="1" i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optionstudien.se</a:t>
            </a:r>
            <a:endParaRPr lang="sv-SE" b="1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sv-SE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Barnmorskorna och läkarna på förlossningen </a:t>
            </a:r>
          </a:p>
          <a:p>
            <a:pPr algn="ctr"/>
            <a:r>
              <a:rPr lang="sv-SE" b="1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och mödravården kan berätta mer.</a:t>
            </a:r>
          </a:p>
        </p:txBody>
      </p:sp>
    </p:spTree>
    <p:extLst>
      <p:ext uri="{BB962C8B-B14F-4D97-AF65-F5344CB8AC3E}">
        <p14:creationId xmlns:p14="http://schemas.microsoft.com/office/powerpoint/2010/main" val="22211449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16</TotalTime>
  <Words>119</Words>
  <Application>Microsoft Macintosh PowerPoint</Application>
  <PresentationFormat>Widescreen</PresentationFormat>
  <Paragraphs>19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Arial Black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Verena Sengpiel</dc:creator>
  <cp:lastModifiedBy>Verena Sengpiel</cp:lastModifiedBy>
  <cp:revision>6</cp:revision>
  <dcterms:created xsi:type="dcterms:W3CDTF">2022-11-28T09:16:34Z</dcterms:created>
  <dcterms:modified xsi:type="dcterms:W3CDTF">2022-12-12T14:08:05Z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MSIP_Label_bb41c188-b42e-48c0-970d-e7e4b0d7dadb_Enabled">
    <vt:lpwstr>true</vt:lpwstr>
  </property>
  <property fmtid="{D5CDD505-2E9C-101B-9397-08002B2CF9AE}" pid="3" name="MSIP_Label_bb41c188-b42e-48c0-970d-e7e4b0d7dadb_SetDate">
    <vt:lpwstr>2022-12-12T13:36:16Z</vt:lpwstr>
  </property>
  <property fmtid="{D5CDD505-2E9C-101B-9397-08002B2CF9AE}" pid="4" name="MSIP_Label_bb41c188-b42e-48c0-970d-e7e4b0d7dadb_Method">
    <vt:lpwstr>Standard</vt:lpwstr>
  </property>
  <property fmtid="{D5CDD505-2E9C-101B-9397-08002B2CF9AE}" pid="5" name="MSIP_Label_bb41c188-b42e-48c0-970d-e7e4b0d7dadb_Name">
    <vt:lpwstr>Öppen</vt:lpwstr>
  </property>
  <property fmtid="{D5CDD505-2E9C-101B-9397-08002B2CF9AE}" pid="6" name="MSIP_Label_bb41c188-b42e-48c0-970d-e7e4b0d7dadb_SiteId">
    <vt:lpwstr>161c6878-ed19-497c-bc25-787872461eb3</vt:lpwstr>
  </property>
  <property fmtid="{D5CDD505-2E9C-101B-9397-08002B2CF9AE}" pid="7" name="MSIP_Label_bb41c188-b42e-48c0-970d-e7e4b0d7dadb_ActionId">
    <vt:lpwstr>f1dd7b90-2b1c-4952-9486-b258128ba6e4</vt:lpwstr>
  </property>
  <property fmtid="{D5CDD505-2E9C-101B-9397-08002B2CF9AE}" pid="8" name="MSIP_Label_bb41c188-b42e-48c0-970d-e7e4b0d7dadb_ContentBits">
    <vt:lpwstr>0</vt:lpwstr>
  </property>
</Properties>
</file>