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8"/>
  </p:notesMasterIdLst>
  <p:sldIdLst>
    <p:sldId id="256" r:id="rId2"/>
    <p:sldId id="404" r:id="rId3"/>
    <p:sldId id="257" r:id="rId4"/>
    <p:sldId id="380" r:id="rId5"/>
    <p:sldId id="405" r:id="rId6"/>
    <p:sldId id="309"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3" r:id="rId24"/>
    <p:sldId id="422" r:id="rId25"/>
    <p:sldId id="424" r:id="rId26"/>
    <p:sldId id="425" r:id="rId27"/>
    <p:sldId id="426" r:id="rId28"/>
    <p:sldId id="427" r:id="rId29"/>
    <p:sldId id="428" r:id="rId30"/>
    <p:sldId id="429" r:id="rId31"/>
    <p:sldId id="430" r:id="rId32"/>
    <p:sldId id="346" r:id="rId33"/>
    <p:sldId id="347" r:id="rId34"/>
    <p:sldId id="431" r:id="rId35"/>
    <p:sldId id="349" r:id="rId36"/>
    <p:sldId id="350" r:id="rId37"/>
    <p:sldId id="351" r:id="rId38"/>
    <p:sldId id="352" r:id="rId39"/>
    <p:sldId id="353" r:id="rId40"/>
    <p:sldId id="432" r:id="rId41"/>
    <p:sldId id="263"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274" r:id="rId55"/>
    <p:sldId id="445" r:id="rId56"/>
    <p:sldId id="276" r:id="rId57"/>
    <p:sldId id="569" r:id="rId58"/>
    <p:sldId id="571" r:id="rId59"/>
    <p:sldId id="570" r:id="rId60"/>
    <p:sldId id="280" r:id="rId61"/>
    <p:sldId id="281" r:id="rId62"/>
    <p:sldId id="494" r:id="rId63"/>
    <p:sldId id="495" r:id="rId64"/>
    <p:sldId id="496" r:id="rId65"/>
    <p:sldId id="497" r:id="rId66"/>
    <p:sldId id="498" r:id="rId67"/>
    <p:sldId id="499" r:id="rId68"/>
    <p:sldId id="500" r:id="rId69"/>
    <p:sldId id="501" r:id="rId70"/>
    <p:sldId id="502" r:id="rId71"/>
    <p:sldId id="503" r:id="rId72"/>
    <p:sldId id="504" r:id="rId73"/>
    <p:sldId id="505" r:id="rId74"/>
    <p:sldId id="506" r:id="rId75"/>
    <p:sldId id="507" r:id="rId76"/>
    <p:sldId id="508" r:id="rId77"/>
    <p:sldId id="509" r:id="rId78"/>
    <p:sldId id="510" r:id="rId79"/>
    <p:sldId id="511" r:id="rId80"/>
    <p:sldId id="512" r:id="rId81"/>
    <p:sldId id="513" r:id="rId82"/>
    <p:sldId id="514" r:id="rId83"/>
    <p:sldId id="515" r:id="rId84"/>
    <p:sldId id="516" r:id="rId85"/>
    <p:sldId id="517" r:id="rId86"/>
    <p:sldId id="518" r:id="rId87"/>
    <p:sldId id="519" r:id="rId88"/>
    <p:sldId id="520" r:id="rId89"/>
    <p:sldId id="521" r:id="rId90"/>
    <p:sldId id="522" r:id="rId91"/>
    <p:sldId id="523" r:id="rId92"/>
    <p:sldId id="524" r:id="rId93"/>
    <p:sldId id="525" r:id="rId94"/>
    <p:sldId id="526" r:id="rId95"/>
    <p:sldId id="527" r:id="rId96"/>
    <p:sldId id="528" r:id="rId97"/>
    <p:sldId id="529" r:id="rId98"/>
    <p:sldId id="530" r:id="rId99"/>
    <p:sldId id="531" r:id="rId100"/>
    <p:sldId id="532" r:id="rId101"/>
    <p:sldId id="533" r:id="rId102"/>
    <p:sldId id="534" r:id="rId103"/>
    <p:sldId id="535" r:id="rId104"/>
    <p:sldId id="536" r:id="rId105"/>
    <p:sldId id="537" r:id="rId106"/>
    <p:sldId id="538" r:id="rId107"/>
    <p:sldId id="539" r:id="rId108"/>
    <p:sldId id="540" r:id="rId109"/>
    <p:sldId id="541" r:id="rId110"/>
    <p:sldId id="542" r:id="rId111"/>
    <p:sldId id="543" r:id="rId112"/>
    <p:sldId id="544" r:id="rId113"/>
    <p:sldId id="545" r:id="rId114"/>
    <p:sldId id="546" r:id="rId115"/>
    <p:sldId id="547" r:id="rId116"/>
    <p:sldId id="548" r:id="rId117"/>
    <p:sldId id="549" r:id="rId118"/>
    <p:sldId id="550" r:id="rId119"/>
    <p:sldId id="551" r:id="rId120"/>
    <p:sldId id="552" r:id="rId121"/>
    <p:sldId id="553" r:id="rId122"/>
    <p:sldId id="554" r:id="rId123"/>
    <p:sldId id="555" r:id="rId124"/>
    <p:sldId id="556" r:id="rId125"/>
    <p:sldId id="557" r:id="rId126"/>
    <p:sldId id="558" r:id="rId127"/>
    <p:sldId id="559" r:id="rId128"/>
    <p:sldId id="560" r:id="rId129"/>
    <p:sldId id="561" r:id="rId130"/>
    <p:sldId id="562" r:id="rId131"/>
    <p:sldId id="563" r:id="rId132"/>
    <p:sldId id="564" r:id="rId133"/>
    <p:sldId id="565" r:id="rId134"/>
    <p:sldId id="566" r:id="rId135"/>
    <p:sldId id="567" r:id="rId136"/>
    <p:sldId id="568" r:id="rId1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9" autoAdjust="0"/>
    <p:restoredTop sz="94660"/>
  </p:normalViewPr>
  <p:slideViewPr>
    <p:cSldViewPr snapToGrid="0">
      <p:cViewPr varScale="1">
        <p:scale>
          <a:sx n="86" d="100"/>
          <a:sy n="86" d="100"/>
        </p:scale>
        <p:origin x="451" y="58"/>
      </p:cViewPr>
      <p:guideLst/>
    </p:cSldViewPr>
  </p:slideViewPr>
  <p:notesTextViewPr>
    <p:cViewPr>
      <p:scale>
        <a:sx n="1" d="1"/>
        <a:sy n="1" d="1"/>
      </p:scale>
      <p:origin x="0" y="0"/>
    </p:cViewPr>
  </p:notesTextViewPr>
  <p:sorterViewPr>
    <p:cViewPr>
      <p:scale>
        <a:sx n="100" d="100"/>
        <a:sy n="100" d="100"/>
      </p:scale>
      <p:origin x="0" y="-1725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15/11/2022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dirty="0"/>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10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15/11/2022</a:t>
            </a:fld>
            <a:endParaRPr lang="en-GB" dirty="0"/>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15/11/2022</a:t>
            </a:fld>
            <a:endParaRPr lang="en-GB" dirty="0"/>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dirty="0"/>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0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5.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5.jpe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8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3.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3.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4.png"/></Relationships>
</file>

<file path=ppt/slides/_rels/slide9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813" y="263871"/>
            <a:ext cx="2522212" cy="2121862"/>
          </a:xfrm>
          <a:prstGeom prst="rect">
            <a:avLst/>
          </a:prstGeom>
        </p:spPr>
      </p:pic>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a:xfrm>
            <a:off x="1524000" y="1191933"/>
            <a:ext cx="9144000" cy="2387600"/>
          </a:xfrm>
        </p:spPr>
        <p:txBody>
          <a:bodyPr>
            <a:normAutofit fontScale="90000"/>
          </a:bodyPr>
          <a:lstStyle/>
          <a:p>
            <a:r>
              <a:rPr lang="el-GR" dirty="0"/>
              <a:t>Παρουσίαση διαδικτυακής Εκπαίδευσης  του </a:t>
            </a:r>
            <a:r>
              <a:rPr lang="sv-SE" dirty="0"/>
              <a:t>Synergy Audit</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el-GR" dirty="0"/>
              <a:t>Εκπαίδευση, μάθηση, διδασκαλία και κατάρτιση στο πλαίσιο του έργου </a:t>
            </a:r>
            <a:r>
              <a:rPr lang="sv-SE" dirty="0"/>
              <a:t>Synergy Audit</a:t>
            </a:r>
            <a:r>
              <a:rPr lang="el-GR" dirty="0"/>
              <a:t> του</a:t>
            </a:r>
            <a:r>
              <a:rPr lang="sv-SE" dirty="0"/>
              <a:t> ERASMUS+ KA2</a:t>
            </a:r>
            <a:endParaRPr lang="en-GB" dirty="0"/>
          </a:p>
        </p:txBody>
      </p:sp>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
        <p:nvSpPr>
          <p:cNvPr id="6" name="TextBox 5">
            <a:extLst>
              <a:ext uri="{FF2B5EF4-FFF2-40B4-BE49-F238E27FC236}">
                <a16:creationId xmlns:a16="http://schemas.microsoft.com/office/drawing/2014/main" id="{F46DDD6A-5915-5D80-2468-E12F38CEAD98}"/>
              </a:ext>
            </a:extLst>
          </p:cNvPr>
          <p:cNvSpPr txBox="1"/>
          <p:nvPr/>
        </p:nvSpPr>
        <p:spPr>
          <a:xfrm>
            <a:off x="3533774" y="5526285"/>
            <a:ext cx="6094520" cy="830997"/>
          </a:xfrm>
          <a:prstGeom prst="rect">
            <a:avLst/>
          </a:prstGeom>
          <a:noFill/>
        </p:spPr>
        <p:txBody>
          <a:bodyPr wrap="square">
            <a:spAutoFit/>
          </a:bodyPr>
          <a:lstStyle/>
          <a:p>
            <a:r>
              <a:rPr lang="en-GB" sz="12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131765"/>
            <a:ext cx="9144000" cy="2387600"/>
          </a:xfrm>
        </p:spPr>
        <p:txBody>
          <a:bodyPr>
            <a:normAutofit fontScale="90000"/>
          </a:bodyPr>
          <a:lstStyle/>
          <a:p>
            <a:r>
              <a:rPr lang="el-GR" dirty="0"/>
              <a:t>Τα σημεία ανατροπής της υπερθέρμανσης του πλανήτη μπορεί να ωθήσουν σε «δυσάρεστο κλίμα»</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el-GR" sz="3200" dirty="0"/>
              <a:t>Μετατρέποντας τον κόσμο μας</a:t>
            </a:r>
            <a:r>
              <a:rPr lang="sv-SE" sz="3200" dirty="0"/>
              <a:t>: </a:t>
            </a:r>
            <a:r>
              <a:rPr lang="el-GR" sz="3200" dirty="0"/>
              <a:t>Η ατζέντα του</a:t>
            </a:r>
            <a:r>
              <a:rPr lang="sv-SE" sz="3200" dirty="0"/>
              <a:t> 2030 </a:t>
            </a:r>
            <a:r>
              <a:rPr lang="el-GR" sz="3200" dirty="0"/>
              <a:t>για αειφόρο ανάπτυξη</a:t>
            </a:r>
            <a:endParaRPr lang="en-GB" sz="32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el-GR" dirty="0"/>
              <a:t>Πλάνο</a:t>
            </a:r>
            <a:r>
              <a:rPr lang="sv-SE" dirty="0"/>
              <a:t>/</a:t>
            </a:r>
            <a:r>
              <a:rPr lang="el-GR" dirty="0"/>
              <a:t>διεθνής ατζέντα για την παγκόσμια λειτουργικότητα η οποία εστιάζει σε 17 περιοχές έμφασης και 169 στόχους. </a:t>
            </a:r>
          </a:p>
          <a:p>
            <a:pPr marL="342900" indent="-342900" algn="l">
              <a:buFont typeface="Arial" panose="020B0604020202020204" pitchFamily="34" charset="0"/>
              <a:buChar char="•"/>
            </a:pPr>
            <a:r>
              <a:rPr lang="el-GR" dirty="0"/>
              <a:t>Στόχος για τη διατήρηση ενός υγειούς τρόπου ζωής για τα όντα του πλανήτη και την παγκόσμια ειρήνη. </a:t>
            </a:r>
          </a:p>
          <a:p>
            <a:pPr marL="342900" indent="-342900" algn="l">
              <a:buFont typeface="Arial" panose="020B0604020202020204" pitchFamily="34" charset="0"/>
              <a:buChar char="•"/>
            </a:pPr>
            <a:r>
              <a:rPr lang="el-GR" dirty="0"/>
              <a:t>Φιλοδοξία για προσέγγιση προς ένα διεθνή νόμο </a:t>
            </a:r>
            <a:endParaRPr lang="sv-SE" dirty="0"/>
          </a:p>
          <a:p>
            <a:pPr marL="342900" indent="-342900" algn="l">
              <a:buFont typeface="Arial" panose="020B0604020202020204" pitchFamily="34" charset="0"/>
              <a:buChar char="•"/>
            </a:pPr>
            <a:r>
              <a:rPr lang="el-GR" dirty="0"/>
              <a:t>Κατάρτιση στο πλαίσιο του </a:t>
            </a:r>
            <a:r>
              <a:rPr lang="sv-SE" dirty="0"/>
              <a:t>SYAT </a:t>
            </a:r>
            <a:r>
              <a:rPr lang="el-GR" dirty="0"/>
              <a:t>σχετικά με την αξιολόγηση των </a:t>
            </a:r>
            <a:r>
              <a:rPr lang="sv-SE" dirty="0"/>
              <a:t>17 SDGs </a:t>
            </a:r>
            <a:r>
              <a:rPr lang="el-GR" dirty="0"/>
              <a:t>στην ΕΠΕ</a:t>
            </a:r>
            <a:r>
              <a:rPr lang="sv-SE" dirty="0"/>
              <a:t>.</a:t>
            </a:r>
            <a:endParaRPr lang="en-GB" dirty="0"/>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883675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78169" y="875023"/>
            <a:ext cx="8516639" cy="864373"/>
          </a:xfrm>
        </p:spPr>
        <p:txBody>
          <a:bodyPr>
            <a:noAutofit/>
          </a:bodyPr>
          <a:lstStyle/>
          <a:p>
            <a:r>
              <a:rPr lang="el-GR" sz="3200" dirty="0"/>
              <a:t>Πρακτικές κατάρτισης ΕΠΕ -  ΕΠΕ προς τους </a:t>
            </a:r>
            <a:r>
              <a:rPr lang="sv-SE" sz="3200" dirty="0"/>
              <a:t>17 </a:t>
            </a:r>
            <a:r>
              <a:rPr lang="el-GR" sz="3200" dirty="0"/>
              <a:t>Στόχους Βιώσιμης Ανάπτυξης (ΣΒΑ)</a:t>
            </a:r>
            <a:endParaRPr lang="en-GB" sz="3200" dirty="0"/>
          </a:p>
        </p:txBody>
      </p:sp>
      <p:sp>
        <p:nvSpPr>
          <p:cNvPr id="3" name="Underrubrik 2"/>
          <p:cNvSpPr>
            <a:spLocks noGrp="1"/>
          </p:cNvSpPr>
          <p:nvPr>
            <p:ph type="subTitle" idx="1"/>
          </p:nvPr>
        </p:nvSpPr>
        <p:spPr>
          <a:xfrm>
            <a:off x="281354" y="2232058"/>
            <a:ext cx="11544300" cy="3355715"/>
          </a:xfrm>
        </p:spPr>
        <p:txBody>
          <a:bodyPr>
            <a:noAutofit/>
          </a:bodyPr>
          <a:lstStyle/>
          <a:p>
            <a:pPr marL="514350" indent="-514350" algn="l">
              <a:buAutoNum type="arabicPeriod"/>
            </a:pPr>
            <a:r>
              <a:rPr lang="el-GR" sz="2000" dirty="0"/>
              <a:t>Χαρτογραφήστε σχετικούς ΣΒΑ για τον οργανισμό σας ώστε να εργαστείτε προσανατολισμένοι βάσει των στόχων αυτών. </a:t>
            </a:r>
          </a:p>
          <a:p>
            <a:pPr marL="514350" indent="-514350" algn="l">
              <a:buAutoNum type="arabicPeriod"/>
            </a:pPr>
            <a:r>
              <a:rPr lang="el-GR" sz="2000" dirty="0"/>
              <a:t>Επιλέξτε τους χαρτογραφημένους ΣΒΑ για τον οργανισμό σας και εκπονείστε στόχους σχετικά με αυτούς για τα επερχόμενα τρία έτη μαζί με δραστηριότητες για τη διαχείριση των στόχων. </a:t>
            </a:r>
            <a:endParaRPr lang="sv-SE" sz="2000" dirty="0"/>
          </a:p>
          <a:p>
            <a:pPr marL="514350" indent="-514350" algn="l">
              <a:buAutoNum type="arabicPeriod"/>
            </a:pPr>
            <a:r>
              <a:rPr lang="el-GR" sz="2000" dirty="0"/>
              <a:t>Εκπονείστε </a:t>
            </a:r>
            <a:r>
              <a:rPr lang="sv-SE" sz="2000" dirty="0"/>
              <a:t>1-2 </a:t>
            </a:r>
            <a:r>
              <a:rPr lang="el-GR" sz="2000" dirty="0"/>
              <a:t>ερωτήσεις ΕΠΕ προκειμένου να θέσετε ερωτήσεις στον οργανισμό σχετικά με την επερχόμενη συνέντευξη ΕΠΕ για την αξιολόγηση πιθανής ικανοποίησης του στόχου, σχετικά με τον(τους) ΣΒΑ που έχουν επιλεγεί για τον οργανισμό. </a:t>
            </a:r>
          </a:p>
          <a:p>
            <a:pPr marL="514350" indent="-514350" algn="l">
              <a:buAutoNum type="arabicPeriod"/>
            </a:pPr>
            <a:r>
              <a:rPr lang="el-GR" sz="2000" dirty="0"/>
              <a:t>Χρησιμοποιείστε περίπου 2 ώρες για την παραπάνω εργασία. </a:t>
            </a:r>
            <a:br>
              <a:rPr lang="en-GB" sz="2000" b="1" dirty="0"/>
            </a:br>
            <a:r>
              <a:rPr lang="el-GR" sz="2000" b="1" dirty="0"/>
              <a:t>Καλή τύχη</a:t>
            </a:r>
            <a:r>
              <a:rPr lang="en-GB" sz="2000" b="1" dirty="0"/>
              <a:t>! </a:t>
            </a:r>
            <a:r>
              <a:rPr lang="en-GB" sz="2000" b="1" dirty="0">
                <a:sym typeface="Wingdings" panose="05000000000000000000" pitchFamily="2" charset="2"/>
              </a:rPr>
              <a:t></a:t>
            </a:r>
            <a:endParaRPr lang="sv-SE" sz="20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0998722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34503" y="575328"/>
            <a:ext cx="8132708" cy="864373"/>
          </a:xfrm>
        </p:spPr>
        <p:txBody>
          <a:bodyPr>
            <a:noAutofit/>
          </a:bodyPr>
          <a:lstStyle/>
          <a:p>
            <a:r>
              <a:rPr lang="el-GR" sz="3200" dirty="0"/>
              <a:t>Η Οδηγία – Πλαίσιο για τα Απόβλητα της ΕΕ</a:t>
            </a:r>
            <a:endParaRPr lang="en-GB" sz="3200" dirty="0"/>
          </a:p>
        </p:txBody>
      </p:sp>
      <p:sp>
        <p:nvSpPr>
          <p:cNvPr id="3" name="Underrubrik 2"/>
          <p:cNvSpPr>
            <a:spLocks noGrp="1"/>
          </p:cNvSpPr>
          <p:nvPr>
            <p:ph type="subTitle" idx="1"/>
          </p:nvPr>
        </p:nvSpPr>
        <p:spPr>
          <a:xfrm>
            <a:off x="433301" y="2234014"/>
            <a:ext cx="11333284" cy="3560078"/>
          </a:xfrm>
        </p:spPr>
        <p:txBody>
          <a:bodyPr>
            <a:noAutofit/>
          </a:bodyPr>
          <a:lstStyle/>
          <a:p>
            <a:pPr marL="342900" indent="-342900" algn="l">
              <a:buFont typeface="Arial" panose="020B0604020202020204" pitchFamily="34" charset="0"/>
              <a:buChar char="•"/>
            </a:pPr>
            <a:r>
              <a:rPr lang="el-GR" sz="2200" dirty="0"/>
              <a:t>Ένα σύνολο αρχών σχετικά με τη διαχείριση αποβλήτων στην ΕΕ</a:t>
            </a:r>
            <a:r>
              <a:rPr lang="en-US" sz="2200" dirty="0"/>
              <a:t> </a:t>
            </a:r>
          </a:p>
          <a:p>
            <a:pPr marL="342900" indent="-342900" algn="l">
              <a:buFont typeface="Arial" panose="020B0604020202020204" pitchFamily="34" charset="0"/>
              <a:buChar char="•"/>
            </a:pPr>
            <a:r>
              <a:rPr lang="el-GR" sz="2200" dirty="0"/>
              <a:t>Δρομολόγηση της μείωσης των επιβλαβών συνεπειών στο περιβάλλον, την ανθρώπινη υγεία και περιοχές ειδικού ενδιαφέροντος καθώς και σε αγροτικές περιοχές. </a:t>
            </a:r>
          </a:p>
          <a:p>
            <a:pPr marL="342900" indent="-342900" algn="l">
              <a:buFont typeface="Arial" panose="020B0604020202020204" pitchFamily="34" charset="0"/>
              <a:buChar char="•"/>
            </a:pPr>
            <a:r>
              <a:rPr lang="el-GR" sz="2200" dirty="0"/>
              <a:t>Αυξημένη επαναχρησιμοποίηση και ανακύκλωση υλικών </a:t>
            </a:r>
            <a:r>
              <a:rPr lang="sv-SE" sz="2200" dirty="0"/>
              <a:t> </a:t>
            </a:r>
          </a:p>
          <a:p>
            <a:pPr marL="342900" indent="-342900" algn="l">
              <a:buFont typeface="Arial" panose="020B0604020202020204" pitchFamily="34" charset="0"/>
              <a:buChar char="•"/>
            </a:pPr>
            <a:r>
              <a:rPr lang="el-GR" sz="2200" dirty="0"/>
              <a:t>Αξιολόγηση και παρακολούθηση επικίνδυνων αποβλήτων </a:t>
            </a:r>
            <a:r>
              <a:rPr lang="sv-SE" sz="2200" dirty="0"/>
              <a:t>”</a:t>
            </a:r>
            <a:r>
              <a:rPr lang="el-GR" sz="2200" dirty="0"/>
              <a:t>από το λίκνο ως τον τάφο</a:t>
            </a:r>
            <a:r>
              <a:rPr lang="sv-SE" sz="2200" dirty="0"/>
              <a:t>”</a:t>
            </a:r>
          </a:p>
          <a:p>
            <a:pPr marL="342900" indent="-342900" algn="l">
              <a:buFont typeface="Arial" panose="020B0604020202020204" pitchFamily="34" charset="0"/>
              <a:buChar char="•"/>
            </a:pPr>
            <a:r>
              <a:rPr lang="el-GR" sz="2200" dirty="0"/>
              <a:t>Περιβαλλοντική καταστροφή από τα παρα-προϊόντα </a:t>
            </a:r>
            <a:endParaRPr lang="sv-SE" sz="2200" dirty="0"/>
          </a:p>
          <a:p>
            <a:pPr marL="342900" indent="-342900" algn="l">
              <a:buFont typeface="Arial" panose="020B0604020202020204" pitchFamily="34" charset="0"/>
              <a:buChar char="•"/>
            </a:pPr>
            <a:r>
              <a:rPr lang="el-GR" sz="2200" dirty="0"/>
              <a:t>Κριτήρια τέλους αποβλήτων</a:t>
            </a:r>
            <a:endParaRPr lang="sv-SE" sz="2200" dirty="0"/>
          </a:p>
          <a:p>
            <a:pPr marL="342900" indent="-342900" algn="l">
              <a:buFont typeface="Arial" panose="020B0604020202020204" pitchFamily="34" charset="0"/>
              <a:buChar char="•"/>
            </a:pPr>
            <a:r>
              <a:rPr lang="el-GR" sz="2200" dirty="0"/>
              <a:t>Μέθοδος </a:t>
            </a:r>
            <a:r>
              <a:rPr lang="sv-SE" sz="2200" dirty="0"/>
              <a:t>SYAT </a:t>
            </a:r>
            <a:r>
              <a:rPr lang="el-GR" sz="2200" dirty="0"/>
              <a:t>για ΕΠΕ προς την Ιεραρχία Αποβλήτων</a:t>
            </a:r>
            <a:endParaRPr lang="en-GB" sz="22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9726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31218" y="422201"/>
            <a:ext cx="8132708" cy="864373"/>
          </a:xfrm>
        </p:spPr>
        <p:txBody>
          <a:bodyPr>
            <a:noAutofit/>
          </a:bodyPr>
          <a:lstStyle/>
          <a:p>
            <a:r>
              <a:rPr lang="el-GR" sz="4000" dirty="0"/>
              <a:t>Η άνευ τοξικών ιεραρχία της ΕΕ</a:t>
            </a:r>
            <a:endParaRPr lang="en-GB" sz="4000" dirty="0"/>
          </a:p>
        </p:txBody>
      </p:sp>
      <p:sp>
        <p:nvSpPr>
          <p:cNvPr id="3" name="Underrubrik 2"/>
          <p:cNvSpPr>
            <a:spLocks noGrp="1"/>
          </p:cNvSpPr>
          <p:nvPr>
            <p:ph type="subTitle" idx="1"/>
          </p:nvPr>
        </p:nvSpPr>
        <p:spPr>
          <a:xfrm>
            <a:off x="719333" y="1590149"/>
            <a:ext cx="10420519" cy="3997623"/>
          </a:xfrm>
        </p:spPr>
        <p:txBody>
          <a:bodyPr>
            <a:noAutofit/>
          </a:bodyPr>
          <a:lstStyle/>
          <a:p>
            <a:pPr marL="342900" indent="-342900" algn="l">
              <a:lnSpc>
                <a:spcPct val="110000"/>
              </a:lnSpc>
              <a:spcBef>
                <a:spcPts val="0"/>
              </a:spcBef>
              <a:buFont typeface="Arial" panose="020B0604020202020204" pitchFamily="34" charset="0"/>
              <a:buChar char="•"/>
            </a:pPr>
            <a:r>
              <a:rPr lang="el-GR" sz="2200" dirty="0"/>
              <a:t>Τα χημικά είναι δυνατόν να είναι επιβλαβή για την ανθρώπινη υγεία, τον πλανήτη Γη λόγω της μόλυνσης, να συμβάλλουν στην αύξηση της κρίσης του πλανήτη όπως η κλιματική αλλαγή και να περιορίζουν τα οικοσυστήματα και τη βιοποικιλότητα.  </a:t>
            </a:r>
            <a:endParaRPr lang="sv-SE" sz="2200" dirty="0"/>
          </a:p>
          <a:p>
            <a:pPr marL="342900" indent="-342900" algn="l">
              <a:lnSpc>
                <a:spcPct val="110000"/>
              </a:lnSpc>
              <a:spcBef>
                <a:spcPts val="0"/>
              </a:spcBef>
              <a:buFont typeface="Arial" panose="020B0604020202020204" pitchFamily="34" charset="0"/>
              <a:buChar char="•"/>
            </a:pPr>
            <a:r>
              <a:rPr lang="el-GR" sz="2200" dirty="0"/>
              <a:t>Χημική παραγωγή</a:t>
            </a:r>
            <a:r>
              <a:rPr lang="sv-SE" sz="2200" dirty="0"/>
              <a:t>– ”</a:t>
            </a:r>
            <a:r>
              <a:rPr lang="el-GR" sz="2200" dirty="0"/>
              <a:t>ένας από τους πιο ρυπογόνους, ενεργοβόρους και εντατικής χρήσης πόρων τομείς</a:t>
            </a:r>
            <a:r>
              <a:rPr lang="sv-SE" sz="2200" dirty="0"/>
              <a:t>” (EEA, 2020).</a:t>
            </a:r>
          </a:p>
          <a:p>
            <a:pPr marL="342900" indent="-342900" algn="l">
              <a:lnSpc>
                <a:spcPct val="110000"/>
              </a:lnSpc>
              <a:spcBef>
                <a:spcPts val="0"/>
              </a:spcBef>
              <a:buFont typeface="Arial" panose="020B0604020202020204" pitchFamily="34" charset="0"/>
              <a:buChar char="•"/>
            </a:pPr>
            <a:r>
              <a:rPr lang="el-GR" sz="2200" dirty="0"/>
              <a:t>Ένα σύστημα χημικής διαχείρισης χάρη στο οποίο τα χημικά συνυπάρχουν με ένα υγιές ανθρώπινο και πλανητικό όριο – με προστασία από επικίνδυνα χημικά. </a:t>
            </a:r>
            <a:endParaRPr lang="sv-SE" sz="2200" dirty="0"/>
          </a:p>
          <a:p>
            <a:pPr marL="342900" indent="-342900" algn="l">
              <a:lnSpc>
                <a:spcPct val="110000"/>
              </a:lnSpc>
              <a:spcBef>
                <a:spcPts val="0"/>
              </a:spcBef>
              <a:buFont typeface="Arial" panose="020B0604020202020204" pitchFamily="34" charset="0"/>
              <a:buChar char="•"/>
            </a:pPr>
            <a:r>
              <a:rPr lang="el-GR" sz="2200" dirty="0"/>
              <a:t>Μία νέα ιεραρχία στη χημική διαχείριση με φιλοδοξία για μηδενική ρύπανση </a:t>
            </a:r>
            <a:r>
              <a:rPr lang="sv-SE" sz="2200" dirty="0"/>
              <a:t>(2050) – </a:t>
            </a:r>
            <a:r>
              <a:rPr lang="el-GR" sz="2200" dirty="0"/>
              <a:t>προς την πράσινη μετάβαση της ΕΕ</a:t>
            </a:r>
            <a:r>
              <a:rPr lang="sv-SE" sz="2200" dirty="0"/>
              <a:t>.</a:t>
            </a:r>
          </a:p>
          <a:p>
            <a:pPr marL="342900" indent="-342900" algn="l">
              <a:lnSpc>
                <a:spcPct val="110000"/>
              </a:lnSpc>
              <a:spcBef>
                <a:spcPts val="0"/>
              </a:spcBef>
              <a:buFont typeface="Arial" panose="020B0604020202020204" pitchFamily="34" charset="0"/>
              <a:buChar char="•"/>
            </a:pPr>
            <a:r>
              <a:rPr lang="el-GR" sz="2200" dirty="0"/>
              <a:t>Πρώτη προτεραιότητα</a:t>
            </a:r>
            <a:r>
              <a:rPr lang="en-GB" sz="2200" dirty="0"/>
              <a:t>– </a:t>
            </a:r>
            <a:r>
              <a:rPr lang="el-GR" sz="2200" dirty="0"/>
              <a:t>μη-χρήση και τελική προτεραιότητα - προστασία</a:t>
            </a:r>
            <a:endParaRPr lang="en-GB" sz="2200" dirty="0"/>
          </a:p>
          <a:p>
            <a:pPr marL="342900" indent="-342900" algn="l">
              <a:lnSpc>
                <a:spcPct val="110000"/>
              </a:lnSpc>
              <a:spcBef>
                <a:spcPts val="0"/>
              </a:spcBef>
              <a:buFont typeface="Arial" panose="020B0604020202020204" pitchFamily="34" charset="0"/>
              <a:buChar char="•"/>
            </a:pPr>
            <a:endParaRPr lang="en-GB" sz="22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045519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13811" y="457099"/>
            <a:ext cx="8440143" cy="864373"/>
          </a:xfrm>
        </p:spPr>
        <p:txBody>
          <a:bodyPr>
            <a:noAutofit/>
          </a:bodyPr>
          <a:lstStyle/>
          <a:p>
            <a:r>
              <a:rPr lang="el-GR" sz="3600" dirty="0"/>
              <a:t>Πρακτικές Κατάρτισης της ΕΠΕ</a:t>
            </a:r>
            <a:r>
              <a:rPr lang="sv-SE" sz="3600" dirty="0"/>
              <a:t>– </a:t>
            </a:r>
            <a:r>
              <a:rPr lang="el-GR" sz="3600" dirty="0"/>
              <a:t>η Ιεραρχία Αποβλήτων</a:t>
            </a:r>
            <a:endParaRPr lang="en-GB" sz="3600" dirty="0"/>
          </a:p>
        </p:txBody>
      </p:sp>
      <p:sp>
        <p:nvSpPr>
          <p:cNvPr id="3" name="Underrubrik 2"/>
          <p:cNvSpPr>
            <a:spLocks noGrp="1"/>
          </p:cNvSpPr>
          <p:nvPr>
            <p:ph type="subTitle" idx="1"/>
          </p:nvPr>
        </p:nvSpPr>
        <p:spPr>
          <a:xfrm>
            <a:off x="363297" y="1284190"/>
            <a:ext cx="11233756" cy="4645666"/>
          </a:xfrm>
        </p:spPr>
        <p:txBody>
          <a:bodyPr>
            <a:noAutofit/>
          </a:bodyPr>
          <a:lstStyle/>
          <a:p>
            <a:pPr marL="0" indent="0" algn="l">
              <a:buNone/>
            </a:pPr>
            <a:r>
              <a:rPr lang="el-GR" sz="2000" b="1" dirty="0"/>
              <a:t>Ομαδική εργασία σε</a:t>
            </a:r>
            <a:r>
              <a:rPr lang="sv-SE" sz="2000" b="1" dirty="0"/>
              <a:t> break-out rooms</a:t>
            </a:r>
          </a:p>
          <a:p>
            <a:pPr marL="0" indent="0" algn="l">
              <a:buNone/>
            </a:pPr>
            <a:r>
              <a:rPr lang="sv-SE" sz="2000" dirty="0"/>
              <a:t>1. </a:t>
            </a:r>
            <a:r>
              <a:rPr lang="el-GR" sz="2000" dirty="0"/>
              <a:t>Αξιολογείστε τα υλικά στον οργανισμό σας τα οποία συμβάλλουν στις πλέον αρνητικές περιβαλλοντικές επιπτώσεις. </a:t>
            </a:r>
          </a:p>
          <a:p>
            <a:pPr algn="l"/>
            <a:r>
              <a:rPr lang="en-GB" sz="2000" dirty="0"/>
              <a:t>2. </a:t>
            </a:r>
            <a:r>
              <a:rPr lang="el-GR" sz="2000" dirty="0"/>
              <a:t>Επιλέξτε το(α) υλικό(α) που έχουν αξιολογηθεί ως αυτά που συμβάλλουν στις πλέον αρνητικές περιβαλλοντικές επιπτώσεις για τον οργανισμό σας για την προετοιμασία για μία επερχόμενη συνέντευξη ΕΠΕ στον οργανισμό. </a:t>
            </a:r>
          </a:p>
          <a:p>
            <a:pPr algn="l"/>
            <a:r>
              <a:rPr lang="en-GB" sz="2000" dirty="0"/>
              <a:t>3. </a:t>
            </a:r>
            <a:r>
              <a:rPr lang="el-GR" sz="2000" dirty="0"/>
              <a:t>Αξιολογείστε το σημερινό αποτέλεσμα σχετικά με το επιλεγμένο υλικό βάσει των πληροφοριών από τον οργανισμό</a:t>
            </a:r>
            <a:r>
              <a:rPr lang="en-GB" sz="2000" dirty="0"/>
              <a:t>: </a:t>
            </a:r>
            <a:r>
              <a:rPr lang="el-GR" sz="2000" dirty="0"/>
              <a:t>Θα μπορούσε το επιλεγμένο υλικό να ανέβει ένα σκαλοπάτι παραπάνω στην Ιεραρχία Αποβλήτων</a:t>
            </a:r>
            <a:r>
              <a:rPr lang="en-US" sz="2000" dirty="0"/>
              <a:t>; </a:t>
            </a:r>
            <a:endParaRPr lang="en-GB" sz="2000" dirty="0"/>
          </a:p>
          <a:p>
            <a:pPr algn="l"/>
            <a:r>
              <a:rPr lang="en-GB" sz="2000" dirty="0"/>
              <a:t>4. </a:t>
            </a:r>
            <a:r>
              <a:rPr lang="el-GR" sz="2000" dirty="0"/>
              <a:t>Ετοιμάστε </a:t>
            </a:r>
            <a:r>
              <a:rPr lang="en-GB" sz="2000" dirty="0"/>
              <a:t>1-2 </a:t>
            </a:r>
            <a:r>
              <a:rPr lang="el-GR" sz="2000" dirty="0"/>
              <a:t>ερωτήσεις σχετικά με τη χρήση και τη διαχείριση αποβλήτων του επιλεγμένου υλικού για μία επερχόμενη συνέντευξη ΕΠΕ.</a:t>
            </a:r>
            <a:endParaRPr lang="en-GB" sz="2000" dirty="0"/>
          </a:p>
          <a:p>
            <a:pPr algn="l"/>
            <a:r>
              <a:rPr lang="el-GR" sz="2000" dirty="0"/>
              <a:t>Χρησιμοποιείστε περίπου δύο ώρες για αυτή την άσκηση</a:t>
            </a:r>
            <a:r>
              <a:rPr lang="en-GB" sz="2000" dirty="0"/>
              <a:t>.</a:t>
            </a:r>
          </a:p>
          <a:p>
            <a:pPr marL="0" indent="0" algn="l">
              <a:buNone/>
            </a:pPr>
            <a:r>
              <a:rPr lang="el-GR" sz="2000" b="1" dirty="0"/>
              <a:t>Καλή Τύχη</a:t>
            </a:r>
            <a:r>
              <a:rPr lang="en-GB" sz="2000" b="1" dirty="0"/>
              <a:t>! </a:t>
            </a:r>
            <a:r>
              <a:rPr lang="en-GB" sz="2000" b="1" dirty="0">
                <a:sym typeface="Wingdings" panose="05000000000000000000" pitchFamily="2" charset="2"/>
              </a:rPr>
              <a:t></a:t>
            </a:r>
            <a:endParaRPr lang="en-GB" sz="2000" b="1" dirty="0"/>
          </a:p>
          <a:p>
            <a:pPr marL="342900" indent="-342900" algn="l">
              <a:buFont typeface="Arial" panose="020B0604020202020204" pitchFamily="34" charset="0"/>
              <a:buChar char="•"/>
            </a:pPr>
            <a:endParaRPr lang="en-GB" sz="20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812" y="246083"/>
            <a:ext cx="1829085" cy="153875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854097" y="5757200"/>
            <a:ext cx="1004777" cy="999747"/>
          </a:xfrm>
          <a:prstGeom prst="rect">
            <a:avLst/>
          </a:prstGeom>
        </p:spPr>
      </p:pic>
    </p:spTree>
    <p:extLst>
      <p:ext uri="{BB962C8B-B14F-4D97-AF65-F5344CB8AC3E}">
        <p14:creationId xmlns:p14="http://schemas.microsoft.com/office/powerpoint/2010/main" val="9452734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9</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5922427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298220" y="2339683"/>
            <a:ext cx="9144000" cy="1543199"/>
          </a:xfrm>
        </p:spPr>
        <p:txBody>
          <a:bodyPr/>
          <a:lstStyle/>
          <a:p>
            <a:pPr algn="ctr"/>
            <a:r>
              <a:rPr lang="el-GR" dirty="0"/>
              <a:t>Ενεργειακές Επιθεωρήσεις</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515" y="103516"/>
            <a:ext cx="2031505" cy="1709045"/>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698" y="5824537"/>
            <a:ext cx="2977661" cy="850761"/>
          </a:xfrm>
          <a:prstGeom prst="rect">
            <a:avLst/>
          </a:prstGeom>
        </p:spPr>
      </p:pic>
    </p:spTree>
    <p:extLst>
      <p:ext uri="{BB962C8B-B14F-4D97-AF65-F5344CB8AC3E}">
        <p14:creationId xmlns:p14="http://schemas.microsoft.com/office/powerpoint/2010/main" val="1497885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511" y="2864879"/>
            <a:ext cx="11840044" cy="2308324"/>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Προσδιορίζουν τις πιο σημαντικές δυνατότητες για εξοικονόμηση ενέργειας. Προσφέρουν τη δυνατότητα για μείωση του ενεργειακού κόστους ενός οργανισμού. Βελτιώνεται η αποδοτικότητα και ενισχύεται η ανταγωνιστικότητα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Προσδιορίζεται το δυναμικό βελτίωσης στις επιχειρηματικές/παραγωγικές διεργασίες, βελτιωμένη παραγωγικότητα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Συμβολή στους οργανισμούς για μείωση της περιβαλλοντικής επίπτωσης των δραστηριοτήτων τους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Συμβολή σε ορισμένους οργανισμούς για ικανοποίηση των υποχρεώσεων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help some organizations fulfil obligations under their national with respect to emissions to air and pollution control;</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Συμβολή στη βελτίωση της ικανοποίησης των πελατών και στην προβολή μίας θετικής εικόνας στους πελάτες και την ευρύτερη κοινότητα.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136077" y="867631"/>
            <a:ext cx="11909865" cy="1905265"/>
          </a:xfrm>
          <a:prstGeom prst="rect">
            <a:avLst/>
          </a:prstGeom>
        </p:spPr>
        <p:txBody>
          <a:bodyPr wrap="square">
            <a:spAutoFit/>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Ενεργειακή επιθεώρηση</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srgbClr val="C00000"/>
                </a:solidFill>
                <a:effectLst/>
                <a:uLnTx/>
                <a:uFillTx/>
                <a:latin typeface="Calibri" panose="020F0502020204030204"/>
                <a:ea typeface="+mn-ea"/>
                <a:cs typeface="+mn-cs"/>
              </a:rPr>
              <a:t>η διαδικασία εκτίμησης της κατανάλωσης ενέργειας κτιρίου/κτιριακής μονάδας, των παραγόντων που την επηρεάζουν, καθώς και διατύπωσης συστάσεων για τη βελτίωση της ενεργειακής απόδοσής του.</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1800" b="0" i="1" u="none" strike="noStrike" kern="1200" cap="none" spc="0" normalizeH="0" baseline="0" noProof="0" dirty="0">
                <a:ln>
                  <a:noFill/>
                </a:ln>
                <a:solidFill>
                  <a:srgbClr val="C00000"/>
                </a:solidFill>
                <a:effectLst/>
                <a:uLnTx/>
                <a:uFillTx/>
                <a:latin typeface="Calibri" panose="020F0502020204030204"/>
                <a:ea typeface="+mn-ea"/>
                <a:cs typeface="+mn-cs"/>
              </a:rPr>
              <a:t>μία συστηματική διαδικασία με στόχο την απόκτηση επαρκών γνώσεων σχετικά με το προφίλ ενεργειακής κατανάλωσης ενός κτιρίου ή ομάδας κτιρίων, μίας βιομηχανικής ή εμπορικής λειτουργίας ή εγκατάστασης, ή μίας ιδιωτικής ή δημόσιας υπηρεσίας, η οποία και προσδιορίζει και ποσοτικοποιεί αποδοτικές κόστους δυνατότητες εξοικονόμησης ενέργειας, και αναφέρει τα ευρήματα.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51499" y="236635"/>
            <a:ext cx="6211245"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marR="0" lvl="0" indent="-534988" algn="just"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l-GR"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Ενεργειακές Επιθεωρήσεις</a:t>
            </a:r>
            <a:r>
              <a:rPr kumimoji="0" lang="de-DE"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 - </a:t>
            </a:r>
            <a:r>
              <a:rPr kumimoji="0" lang="el-GR"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Ορισμός</a:t>
            </a:r>
            <a:endParaRPr kumimoji="0" lang="de-DE" sz="2600" b="1" i="0" u="none" strike="noStrike" kern="1200" cap="none" spc="0" normalizeH="0" baseline="0" noProof="0" dirty="0">
              <a:ln>
                <a:noFill/>
              </a:ln>
              <a:solidFill>
                <a:srgbClr val="404040"/>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290921" y="2441722"/>
            <a:ext cx="5310037"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marR="0" lvl="0" indent="-449263" algn="just" defTabSz="914400" rtl="0" eaLnBrk="1" fontAlgn="auto" latinLnBrk="0" hangingPunct="1">
              <a:lnSpc>
                <a:spcPct val="100000"/>
              </a:lnSpc>
              <a:spcBef>
                <a:spcPts val="600"/>
              </a:spcBef>
              <a:spcAft>
                <a:spcPts val="600"/>
              </a:spcAft>
              <a:buClrTx/>
              <a:buSzTx/>
              <a:buFont typeface="Wingdings" pitchFamily="2" charset="2"/>
              <a:buChar char="Ø"/>
              <a:tabLst/>
              <a:defRPr/>
            </a:pPr>
            <a:r>
              <a:rPr kumimoji="0" lang="el-GR"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Ενεργειακές επιθεωρήσεις </a:t>
            </a:r>
            <a:r>
              <a:rPr kumimoji="0" lang="de-DE"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600" b="1" i="0"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Οφέλη</a:t>
            </a:r>
            <a:endParaRPr kumimoji="0" lang="de-DE" sz="2600" b="1" i="0" u="none" strike="noStrike" kern="1200" cap="none" spc="0" normalizeH="0" baseline="0" noProof="0" dirty="0">
              <a:ln>
                <a:noFill/>
              </a:ln>
              <a:solidFill>
                <a:srgbClr val="404040"/>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11" name="TextBox 10"/>
          <p:cNvSpPr txBox="1"/>
          <p:nvPr/>
        </p:nvSpPr>
        <p:spPr>
          <a:xfrm>
            <a:off x="129511" y="5099244"/>
            <a:ext cx="11881521" cy="1200329"/>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1800" b="0" i="1" u="none" strike="noStrike" kern="1200" cap="none" spc="0" normalizeH="0" baseline="0" noProof="0" dirty="0">
                <a:ln>
                  <a:noFill/>
                </a:ln>
                <a:solidFill>
                  <a:prstClr val="black"/>
                </a:solidFill>
                <a:effectLst/>
                <a:uLnTx/>
                <a:uFillTx/>
                <a:latin typeface="Calibri" panose="020F0502020204030204"/>
                <a:ea typeface="+mn-ea"/>
                <a:cs typeface="+mn-cs"/>
              </a:rPr>
              <a:t>Το</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1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Ευρωπαϊκό πρότυπο </a:t>
            </a:r>
            <a:r>
              <a:rPr kumimoji="0" lang="en-US" sz="1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EN 16247-1:2012 </a:t>
            </a:r>
            <a:r>
              <a:rPr kumimoji="0" lang="el-GR" sz="1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Γενικές Απαιτήσεις Ενεργειακών Επιθεωρήσεων </a:t>
            </a:r>
            <a:r>
              <a:rPr kumimoji="0" lang="el-GR" sz="1800" b="0" i="1" u="none" strike="noStrike" kern="1200" cap="none" spc="0" normalizeH="0" baseline="0" noProof="0" dirty="0">
                <a:ln>
                  <a:noFill/>
                </a:ln>
                <a:solidFill>
                  <a:prstClr val="black"/>
                </a:solidFill>
                <a:effectLst/>
                <a:uLnTx/>
                <a:uFillTx/>
                <a:latin typeface="Calibri" panose="020F0502020204030204"/>
                <a:ea typeface="+mn-ea"/>
                <a:cs typeface="+mn-cs"/>
              </a:rPr>
              <a:t>ορίζει τις ιδιότητες μίας ενεργειακής επιθεώρησης καλής ποιότητας. Καθορίζει τις απαιτήσεις της επιθεώρησης, μία κοινή μεθοδολογία</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1800" b="0" i="1" u="none" strike="noStrike" kern="1200" cap="none" spc="0" normalizeH="0" baseline="0" noProof="0" dirty="0">
                <a:ln>
                  <a:noFill/>
                </a:ln>
                <a:solidFill>
                  <a:prstClr val="black"/>
                </a:solidFill>
                <a:effectLst/>
                <a:uLnTx/>
                <a:uFillTx/>
                <a:latin typeface="Calibri" panose="020F0502020204030204"/>
                <a:ea typeface="+mn-ea"/>
                <a:cs typeface="+mn-cs"/>
              </a:rPr>
              <a:t>και ορίζει τα παραδοτέα. Έχει ισχύ για όλες τις μορφές οργανισμών και όλους τους τύπους κατανάλωσης ενέργειας, με εξαίρεση την κατανάλωση ενέργειας σε ιδιωτικές κατοικίες. </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601" y="125064"/>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9886" y="20044"/>
            <a:ext cx="1177604" cy="990683"/>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825" y="6223213"/>
            <a:ext cx="1879950" cy="537129"/>
          </a:xfrm>
          <a:prstGeom prst="rect">
            <a:avLst/>
          </a:prstGeom>
        </p:spPr>
      </p:pic>
    </p:spTree>
    <p:extLst>
      <p:ext uri="{BB962C8B-B14F-4D97-AF65-F5344CB8AC3E}">
        <p14:creationId xmlns:p14="http://schemas.microsoft.com/office/powerpoint/2010/main" val="27151597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0508" y="197765"/>
            <a:ext cx="6292038" cy="498598"/>
          </a:xfrm>
          <a:prstGeom prst="rect">
            <a:avLst/>
          </a:prstGeom>
        </p:spPr>
        <p:txBody>
          <a:bodyPr wrap="square">
            <a:spAutoFit/>
          </a:bodyPr>
          <a:lstStyle/>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el-GR" sz="2400" b="0" i="1"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Τί είναι μία ενεργειακή επιθεώρηση</a:t>
            </a:r>
            <a:r>
              <a:rPr kumimoji="0" lang="en-US" sz="2400" b="0" i="1"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a:t>
            </a:r>
          </a:p>
        </p:txBody>
      </p:sp>
      <p:sp>
        <p:nvSpPr>
          <p:cNvPr id="2" name="TextBox 1"/>
          <p:cNvSpPr txBox="1"/>
          <p:nvPr/>
        </p:nvSpPr>
        <p:spPr>
          <a:xfrm>
            <a:off x="179408" y="786131"/>
            <a:ext cx="9832933"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black"/>
                </a:solidFill>
                <a:effectLst/>
                <a:uLnTx/>
                <a:uFillTx/>
                <a:latin typeface="Calibri Light" panose="020F0302020204030204"/>
                <a:ea typeface="+mn-ea"/>
                <a:cs typeface="+mn-cs"/>
              </a:rPr>
              <a:t>Μία επιθεώρηση και ανάλυση των ενεργειακών ροών για τον προσδιορισμό των δυνατοτήτων εξοικονόμησης ενέργειας σε ένα κτίριο</a:t>
            </a: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600" b="0" i="0" u="none" strike="noStrike" kern="1200" cap="none" spc="0" normalizeH="0" baseline="0" noProof="0" dirty="0">
                <a:ln>
                  <a:noFill/>
                </a:ln>
                <a:solidFill>
                  <a:prstClr val="black"/>
                </a:solidFill>
                <a:effectLst/>
                <a:uLnTx/>
                <a:uFillTx/>
                <a:latin typeface="Calibri Light" panose="020F0302020204030204"/>
                <a:ea typeface="+mn-ea"/>
                <a:cs typeface="+mn-cs"/>
              </a:rPr>
              <a:t> διεργασία ή σύστημα, με στόχο τη μείωση της ποσότητας ενέργειας εντός του συστήματος, χωρίς να επηρεαστεί αρνητικά το(α) παρεχόμενο(α) αποτέλεσμα(τα)</a:t>
            </a: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t>
            </a:r>
          </a:p>
        </p:txBody>
      </p:sp>
      <p:sp>
        <p:nvSpPr>
          <p:cNvPr id="5" name="Rectangle 4"/>
          <p:cNvSpPr/>
          <p:nvPr/>
        </p:nvSpPr>
        <p:spPr>
          <a:xfrm>
            <a:off x="6159744" y="1261251"/>
            <a:ext cx="1833473" cy="498598"/>
          </a:xfrm>
          <a:prstGeom prst="rect">
            <a:avLst/>
          </a:prstGeom>
        </p:spPr>
        <p:txBody>
          <a:bodyPr wrap="square">
            <a:spAutoFit/>
          </a:bodyPr>
          <a:lstStyle/>
          <a:p>
            <a:pPr marL="342900" marR="0" lvl="0" indent="-342900" algn="ctr" defTabSz="9144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el-GR" sz="2400" b="0" i="1"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Γιατί</a:t>
            </a:r>
            <a:r>
              <a:rPr kumimoji="0" lang="en-US" sz="2400" b="0" i="1"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a:t>
            </a:r>
          </a:p>
        </p:txBody>
      </p:sp>
      <p:sp>
        <p:nvSpPr>
          <p:cNvPr id="3" name="TextBox 2"/>
          <p:cNvSpPr txBox="1"/>
          <p:nvPr/>
        </p:nvSpPr>
        <p:spPr>
          <a:xfrm>
            <a:off x="0" y="1667463"/>
            <a:ext cx="11890815" cy="4662815"/>
          </a:xfrm>
          <a:prstGeom prst="rect">
            <a:avLst/>
          </a:prstGeom>
          <a:noFill/>
        </p:spPr>
        <p:txBody>
          <a:bodyPr wrap="square" rtlCol="0">
            <a:spAutoFit/>
          </a:bodyPr>
          <a:lstStyle/>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Βελτίωση της ενεργειακής απόδοσης και ελαχιστοποίηση περιβαλλοντικών επιπτώσεων των λειτουργιών του οργανισμού. </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Προσδιορισμός δυνατοτήτων για αλλαγή συμπεριφοράς με αξιολόγηση τρεχουσών λειτουργιών/πρακτικών συντήρησης. </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Προσδιορισμός τεχνικών δυνατοτήτων μέσω της αξιολόγησης σημαντικών μερών/εγκαταστάσεων για διεργασίες που χρησιμοποιούν ενέργεια, συμπεριλαμβανομένων λεβήτων, μονάδων ψύξης, συστημάτων αερισμού, και απόδοση κτιρίου</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Παροχή σαφών οικονομικών πληροφοριών όσον αφορά στις δυνατότητες εξοικονόμησης ενέργειας προκειμένου να προτεραιοποιηθούν τα προαναφερθέντα μέρη ως προς τη διαδικασία λήψης αποφάσεων στον οργανισμό. </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Διασφάλιση μεγαλύτερης κατανόησης ενός μέρους όλων των μοτίβων ενεργειακής χρήσης του οργανισμού. </a:t>
            </a: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Προσδιορισμός δυναμικού για τη χρήση τεχνολογιών ενεργειακού εφοδιασμού μέσω ΑΠΕ</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Επίτευξη συμμόρφωσης με τις νομικές απαιτήσεις όπως είναι η Οδηγία Ενεργειακής Αποδοτικότητας, η Οδηγία περί Βιομηχανικών Εκπομπών ή οι απαιτήσεις για άδεια περί Αποβλήτων του Οργανισμού Προστασίας</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του Περιβάλλοντος. Συμμόρφωση με στόχους εταιρικής κοινωνικής ευθύνης. </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Ικανοποίηση των προσδοκιών πελατών και μετόχων.</a:t>
            </a: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Πληροφόρηση ενός στρατηγικού πλάνου με στόχο την ελαχιστοποίηση του αποτυπώματος άνθρακα του οργανισμού. </a:t>
            </a:r>
          </a:p>
          <a:p>
            <a:pPr marL="285750" marR="0" lvl="0" indent="-285750" algn="just" defTabSz="914400" rtl="0" eaLnBrk="1" fontAlgn="auto" latinLnBrk="0" hangingPunct="1">
              <a:lnSpc>
                <a:spcPct val="110000"/>
              </a:lnSpc>
              <a:spcBef>
                <a:spcPts val="0"/>
              </a:spcBef>
              <a:spcAft>
                <a:spcPts val="0"/>
              </a:spcAft>
              <a:buClrTx/>
              <a:buSzTx/>
              <a:buFont typeface="Wingdings" panose="05000000000000000000" pitchFamily="2" charset="2"/>
              <a:buChar char="C"/>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Συμβολή στη διαδικασία για πιστοποίηση σε ένα επίσημο σύστημα ενεργειακής διαχείρισης, όπως προσδιορίζεται στο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ISO 50001.</a:t>
            </a: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778" y="6164546"/>
            <a:ext cx="1879950" cy="537129"/>
          </a:xfrm>
          <a:prstGeom prst="rect">
            <a:avLst/>
          </a:prstGeom>
        </p:spPr>
      </p:pic>
    </p:spTree>
    <p:extLst>
      <p:ext uri="{BB962C8B-B14F-4D97-AF65-F5344CB8AC3E}">
        <p14:creationId xmlns:p14="http://schemas.microsoft.com/office/powerpoint/2010/main" val="285796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el-GR" dirty="0"/>
              <a:t>Βασικά βήματα μίας Ενεργειακής Επιθεώρησης</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51166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el-GR" dirty="0"/>
              <a:t>Επιπτώσεις σημείων ανατροπής και εφέ ντόμινο</a:t>
            </a:r>
            <a:endParaRPr lang="en-GB" dirty="0"/>
          </a:p>
        </p:txBody>
      </p:sp>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754326"/>
          </a:xfrm>
          <a:prstGeom prst="rect">
            <a:avLst/>
          </a:prstGeom>
          <a:noFill/>
        </p:spPr>
        <p:txBody>
          <a:bodyPr wrap="square" rtlCol="0">
            <a:spAutoFit/>
          </a:bodyPr>
          <a:lstStyle/>
          <a:p>
            <a:pPr marL="285750" indent="-285750">
              <a:buFont typeface="Arial" panose="020B0604020202020204" pitchFamily="34" charset="0"/>
              <a:buChar char="•"/>
            </a:pPr>
            <a:r>
              <a:rPr lang="el-GR" dirty="0"/>
              <a:t>Τροπικό Δάσος του Αμαζονίου</a:t>
            </a:r>
          </a:p>
          <a:p>
            <a:pPr marL="285750" indent="-285750">
              <a:buFont typeface="Arial" panose="020B0604020202020204" pitchFamily="34" charset="0"/>
              <a:buChar char="•"/>
            </a:pPr>
            <a:r>
              <a:rPr lang="el-GR" dirty="0"/>
              <a:t>Πάγοι της Αρκτικής</a:t>
            </a:r>
          </a:p>
          <a:p>
            <a:pPr marL="285750" indent="-285750">
              <a:buFont typeface="Arial" panose="020B0604020202020204" pitchFamily="34" charset="0"/>
              <a:buChar char="•"/>
            </a:pPr>
            <a:r>
              <a:rPr lang="el-GR" dirty="0"/>
              <a:t>Κυκλοφορία ρευμάτων του Ατλαντικού</a:t>
            </a:r>
          </a:p>
          <a:p>
            <a:pPr marL="285750" indent="-285750">
              <a:buFont typeface="Arial" panose="020B0604020202020204" pitchFamily="34" charset="0"/>
              <a:buChar char="•"/>
            </a:pPr>
            <a:r>
              <a:rPr lang="en-US" dirty="0"/>
              <a:t>Boreal</a:t>
            </a:r>
            <a:r>
              <a:rPr lang="el-GR" dirty="0"/>
              <a:t> δάσος</a:t>
            </a:r>
          </a:p>
          <a:p>
            <a:pPr marL="285750" indent="-285750">
              <a:buFont typeface="Arial" panose="020B0604020202020204" pitchFamily="34" charset="0"/>
              <a:buChar char="•"/>
            </a:pPr>
            <a:r>
              <a:rPr lang="el-GR" dirty="0"/>
              <a:t>Κοραλλιογενείς ύφαλοι</a:t>
            </a:r>
          </a:p>
          <a:p>
            <a:pPr marL="285750" indent="-285750">
              <a:buFont typeface="Arial" panose="020B0604020202020204" pitchFamily="34" charset="0"/>
              <a:buChar char="•"/>
            </a:pPr>
            <a:r>
              <a:rPr lang="el-GR" dirty="0"/>
              <a:t>Και άλλα, και άλλα</a:t>
            </a:r>
            <a:r>
              <a:rPr lang="en-US" dirty="0"/>
              <a:t>..</a:t>
            </a:r>
            <a:r>
              <a:rPr lang="sv-SE" dirty="0"/>
              <a:t>.</a:t>
            </a:r>
            <a:endParaRPr lang="en-GB" dirty="0"/>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105" y="2406696"/>
            <a:ext cx="11801788" cy="2936188"/>
          </a:xfrm>
          <a:prstGeom prst="rect">
            <a:avLst/>
          </a:prstGeom>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Κύρια βήματα</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Προγραμματισμός και οργάνωση της διαδικασίας επιθεώρησης </a:t>
            </a: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Υλοποίηση μίας επιτόπιας επιθεώρησης / επιτόπιας ανάλυσης </a:t>
            </a: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Πραγματοποίηση μίας ανεπίσημης συνέντευξης με τον Ενεργειακό Διαχειριστή ή με τον Υπεύθυνο Παραγωγής / Μονάδας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Διεξαγωγή μίας σύντομης συνάντησης / προγράμματος ευαισθητοποίησης με όλους τους επικεφαλής των διευθύνσεων και τα εμπλεκόμενα πρόσωπα</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5" name="Rectangle 4"/>
          <p:cNvSpPr/>
          <p:nvPr/>
        </p:nvSpPr>
        <p:spPr>
          <a:xfrm>
            <a:off x="2333397" y="402804"/>
            <a:ext cx="5834657" cy="498598"/>
          </a:xfrm>
          <a:prstGeom prst="rect">
            <a:avLst/>
          </a:prstGeom>
        </p:spPr>
        <p:txBody>
          <a:bodyPr wrap="square">
            <a:spAutoFit/>
          </a:bodyPr>
          <a:lstStyle/>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el-GR" sz="2400" b="0" i="1"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Κύριες φάσεις Ενεργειακής Επιθεώρησης</a:t>
            </a:r>
            <a:endParaRPr kumimoji="0" lang="en-US" sz="2400" b="0" i="1"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2" name="Rectangle 1"/>
          <p:cNvSpPr/>
          <p:nvPr/>
        </p:nvSpPr>
        <p:spPr>
          <a:xfrm>
            <a:off x="195105" y="1214622"/>
            <a:ext cx="11357985"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1. </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I:</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Προκαταρκτικής Επιθεώρησης</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r>
              <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l-GR" sz="2400" b="0" i="0" u="none" strike="noStrike" kern="1200" cap="none" spc="0" normalizeH="0" baseline="0" noProof="0" dirty="0">
                <a:ln>
                  <a:noFill/>
                </a:ln>
                <a:solidFill>
                  <a:srgbClr val="FF0000"/>
                </a:solidFill>
                <a:effectLst/>
                <a:uLnTx/>
                <a:uFillTx/>
                <a:latin typeface="Calibri Light" panose="020F0302020204030204"/>
                <a:ea typeface="+mn-ea"/>
                <a:cs typeface="+mn-cs"/>
              </a:rPr>
              <a:t>η φάση</a:t>
            </a:r>
            <a:r>
              <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l-GR" sz="2400" b="0"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Προετοιμασίας και προ-ανάλυσης</a:t>
            </a:r>
            <a:endPar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endParaRP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5331"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155424671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67605" y="166688"/>
            <a:ext cx="5834657" cy="498598"/>
          </a:xfrm>
          <a:prstGeom prst="rect">
            <a:avLst/>
          </a:prstGeom>
        </p:spPr>
        <p:txBody>
          <a:bodyPr wrap="square">
            <a:spAutoFit/>
          </a:bodyPr>
          <a:lstStyle/>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Ø"/>
              <a:tabLst/>
              <a:defRPr/>
            </a:pPr>
            <a:r>
              <a:rPr kumimoji="0" lang="el-GR" sz="2400" b="0" i="1"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rPr>
              <a:t>Κύριες φάσεις Ενεργειακής Επιθεώρησης</a:t>
            </a:r>
            <a:endParaRPr kumimoji="0" lang="en-US" sz="2400" b="0" i="1" u="none" strike="noStrike" kern="1200" cap="none" spc="0" normalizeH="0" baseline="0" noProof="0" dirty="0">
              <a:ln>
                <a:noFill/>
              </a:ln>
              <a:solidFill>
                <a:srgbClr val="ED7D31">
                  <a:lumMod val="75000"/>
                </a:srgbClr>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6" name="TextBox 5"/>
          <p:cNvSpPr txBox="1"/>
          <p:nvPr/>
        </p:nvSpPr>
        <p:spPr>
          <a:xfrm>
            <a:off x="133558" y="1579293"/>
            <a:ext cx="12119988" cy="4561249"/>
          </a:xfrm>
          <a:prstGeom prst="rect">
            <a:avLst/>
          </a:prstGeom>
          <a:noFill/>
        </p:spPr>
        <p:txBody>
          <a:bodyPr wrap="square"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Μία</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αρχική επιτόπια επίσκεψη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μπορεί να χρειαστεί μια μέρα και προσφέρει στον Ενεργειακό Επιθεωρητή / Μηχανικό μία δυνατότητα για συνάντηση με το σχετιζόμενο προσωπικό για να οικειοποιηθεί με το χώρο και να αξιολογήσει τις απαραίτητες διαδικασίες για την επιθεώρηση.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Κατά τη διάρκεια αυτής της αρχικής επίσκεψης, ο </a:t>
            </a:r>
            <a:r>
              <a:rPr kumimoji="0" lang="el-GR" sz="2200" b="0" i="0" u="none" strike="noStrike" kern="1200" cap="none" spc="0" normalizeH="0" baseline="0" noProof="0" dirty="0">
                <a:ln>
                  <a:noFill/>
                </a:ln>
                <a:solidFill>
                  <a:srgbClr val="C00000"/>
                </a:solidFill>
                <a:effectLst/>
                <a:uLnTx/>
                <a:uFillTx/>
                <a:latin typeface="Calibri Light" panose="020F0302020204030204"/>
                <a:ea typeface="+mn-ea"/>
                <a:cs typeface="+mn-cs"/>
              </a:rPr>
              <a:t>Ενεργειακός Επιθεωρητής</a:t>
            </a:r>
            <a:r>
              <a:rPr kumimoji="0" lang="en-US" sz="2200" b="0" i="0" u="none" strike="noStrike" kern="1200" cap="none" spc="0" normalizeH="0" baseline="0" noProof="0" dirty="0">
                <a:ln>
                  <a:noFill/>
                </a:ln>
                <a:solidFill>
                  <a:srgbClr val="C00000"/>
                </a:solidFill>
                <a:effectLst/>
                <a:uLnTx/>
                <a:uFillTx/>
                <a:latin typeface="Calibri Light" panose="020F0302020204030204"/>
                <a:ea typeface="+mn-ea"/>
                <a:cs typeface="+mn-cs"/>
              </a:rPr>
              <a:t>/</a:t>
            </a:r>
            <a:r>
              <a:rPr kumimoji="0" lang="el-GR" sz="2200" b="0" i="0" u="none" strike="noStrike" kern="1200" cap="none" spc="0" normalizeH="0" baseline="0" noProof="0" dirty="0">
                <a:ln>
                  <a:noFill/>
                </a:ln>
                <a:solidFill>
                  <a:srgbClr val="C00000"/>
                </a:solidFill>
                <a:effectLst/>
                <a:uLnTx/>
                <a:uFillTx/>
                <a:latin typeface="Calibri Light" panose="020F0302020204030204"/>
                <a:ea typeface="+mn-ea"/>
                <a:cs typeface="+mn-cs"/>
              </a:rPr>
              <a:t>Μηχανικός</a:t>
            </a:r>
            <a:r>
              <a:rPr kumimoji="0" lang="en-US" sz="2200" b="0" i="0"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θα πρέπει να προβεί στις ακόλουθες δράσεις</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Συζήτηση με ανώτερο στέλεχος του οργανισμού σχετικά με τους στόχους της ενεργειακής επιθεώρησης.</a:t>
            </a:r>
            <a:endParaRPr kumimoji="0" lang="en-US"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Συζήτηση επί οικονομικών οδηγιών που σχετίζονται με τις υποδείξεις της επιθεώρησης. </a:t>
            </a:r>
            <a:endParaRPr kumimoji="0" lang="en-US"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Ανάλυση των κύριων δεδομένων ενεργειακής κατανάλωσης με το σχετιζόμενο προσωπικό. </a:t>
            </a: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Απόκτηση των σχεδιαγραμμάτων του χώρου όπου αυτά είναι διαθέσιμα – τοπογραφικό κτιρίου, διανομή δικτύου ατμού, συμπυκνωμένου αέρα, ηλεκτρισμού, κλπ. </a:t>
            </a: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Περιήγηση στο χώρο υπό τη συνοδεία μηχανικού/υπεύθυνου παραγωγής</a:t>
            </a:r>
            <a:endParaRPr kumimoji="0" lang="en-US" sz="22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p:txBody>
      </p:sp>
      <p:sp>
        <p:nvSpPr>
          <p:cNvPr id="2" name="Rectangle 1"/>
          <p:cNvSpPr/>
          <p:nvPr/>
        </p:nvSpPr>
        <p:spPr>
          <a:xfrm>
            <a:off x="72012" y="748296"/>
            <a:ext cx="11357985"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1. </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I:</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Προκαταρκτικής Επιθεώρησης</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r>
              <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l-GR" sz="2400" b="0" i="0" u="none" strike="noStrike" kern="1200" cap="none" spc="0" normalizeH="0" baseline="0" noProof="0" dirty="0">
                <a:ln>
                  <a:noFill/>
                </a:ln>
                <a:solidFill>
                  <a:srgbClr val="FF0000"/>
                </a:solidFill>
                <a:effectLst/>
                <a:uLnTx/>
                <a:uFillTx/>
                <a:latin typeface="Calibri Light" panose="020F0302020204030204"/>
                <a:ea typeface="+mn-ea"/>
                <a:cs typeface="+mn-cs"/>
              </a:rPr>
              <a:t>η φάση</a:t>
            </a:r>
            <a:r>
              <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l-GR" sz="2400" b="0"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Προετοιμασίας και προ-ανάλυσης</a:t>
            </a:r>
            <a:endParaRPr kumimoji="0" lang="en-US" sz="2400" b="0" i="0" u="none" strike="noStrike" kern="1200" cap="none" spc="0" normalizeH="0" baseline="0" noProof="0" dirty="0">
              <a:ln>
                <a:noFill/>
              </a:ln>
              <a:solidFill>
                <a:srgbClr val="FF0000"/>
              </a:solidFill>
              <a:effectLst/>
              <a:uLnTx/>
              <a:uFillTx/>
              <a:latin typeface="Calibri Light" panose="020F0302020204030204"/>
              <a:ea typeface="+mn-ea"/>
              <a:cs typeface="+mn-cs"/>
            </a:endParaRP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5331"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15867116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5051" y="958494"/>
            <a:ext cx="11803107" cy="5115246"/>
          </a:xfrm>
          <a:prstGeom prst="rect">
            <a:avLst/>
          </a:prstGeom>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Οι κύριοι στόχοι της </a:t>
            </a:r>
            <a:r>
              <a:rPr kumimoji="0" lang="el-GR" sz="2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αρχικής επιτόπιας επίσκεψης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είναι</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η οριστικοποίηση της Ομάδας Ενεργειακής Επιθεώρησης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ο προσδιορισμός των βασικών ενεργοβόρων περιοχών/διατάξεων που θα επιθεωρηθούν κατά την επιθεώρηση. </a:t>
            </a: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ο προσδιορισμός υφιστάμενων οργάνων/ απαιτούμενης επιπρόσθετων μετρητικών.</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να αποφασιστεί κατά πόσο θα πρέπει να εγκατασταθούν μετρητές πριν την επιθεώρηση (π.χ. για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kWh,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ατμό</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 πετρέλαιο ή αέριο).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προσδιορισμός του απαιτούμενου συνόλου οργάνων για τη διεξαγωγή της επιθεώρησης.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χρονικός προγραμματισμός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συλλογή μακρ</a:t>
            </a:r>
            <a:r>
              <a:rPr kumimoji="0" lang="sv-SE" sz="2200" b="0" i="0" u="none" strike="noStrike" kern="1200" cap="none" spc="0" normalizeH="0" baseline="0" noProof="0" dirty="0">
                <a:ln>
                  <a:noFill/>
                </a:ln>
                <a:solidFill>
                  <a:prstClr val="black"/>
                </a:solidFill>
                <a:effectLst/>
                <a:uLnTx/>
                <a:uFillTx/>
                <a:latin typeface="Calibri Light" panose="020F0302020204030204"/>
                <a:ea typeface="+mn-ea"/>
                <a:cs typeface="+mn-cs"/>
              </a:rPr>
              <a:t>o</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 δεδομένων για τους ενεργειακούς πόρους της μονάδας και τους κύρια κέντρα ενεργειακής κατανάλωσης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q"/>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Δημιουργία ευαισθητοποίησης μέσω συναντήσεων/προγραμμάτων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186681948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504" y="1293513"/>
            <a:ext cx="11766706" cy="4524315"/>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Ανάλογα με τη φύση και την πολυπλοκότητα του χώρου, είναι δυνατόν να απαιτηθούν από μερικές εβδομάδες έως μερικούς μήνες για την ολοκλήρωση μία εκτενούς επιθεώρησης. </a:t>
            </a:r>
            <a:endParaRPr kumimoji="0" lang="en-US"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Πραγματοποιούνται λεπτομερείς μελέτες για τη θέσπιση και τη διερεύνηση ενεργειακών ισοζυγίων και ισοζυγίων υλικών για συγκεκριμένες διευθύνσεις/τμήματα της μονάδας ή μέρη του εξοπλισμού διεργασιών.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Όποτε αυτό είναι δυνατό, πραγματοποιούνται έλεγχοι των λειτουργιών της μονάδας για εκτεταμένες χρονικές περιόδους, κατά τη διάρκεια της νύχτας και των σαββατοκύριακων καθώς και κατά τη διάρκεια των εργάσιμων ωρών, ώστε να διασφαλιστεί ότι τίποτα δεν παραβλέπεται.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Η</a:t>
            </a:r>
            <a:r>
              <a:rPr kumimoji="0" lang="en-US"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b="0" i="0" u="none" strike="noStrike" kern="1200" cap="none" spc="0" normalizeH="0" baseline="0" noProof="0" dirty="0">
                <a:ln>
                  <a:noFill/>
                </a:ln>
                <a:solidFill>
                  <a:srgbClr val="C00000"/>
                </a:solidFill>
                <a:effectLst/>
                <a:uLnTx/>
                <a:uFillTx/>
                <a:latin typeface="Calibri Light" panose="020F0302020204030204"/>
                <a:ea typeface="+mn-ea"/>
                <a:cs typeface="+mn-cs"/>
              </a:rPr>
              <a:t>έκθεση επιθεώρησης </a:t>
            </a: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θα περιλαμβάνει μία περιγραφή των </a:t>
            </a:r>
            <a:r>
              <a:rPr kumimoji="0" lang="el-GR" b="0" i="1" u="none" strike="noStrike" kern="1200" cap="none" spc="0" normalizeH="0" baseline="0" noProof="0" dirty="0">
                <a:ln>
                  <a:noFill/>
                </a:ln>
                <a:solidFill>
                  <a:srgbClr val="C00000"/>
                </a:solidFill>
                <a:effectLst/>
                <a:uLnTx/>
                <a:uFillTx/>
                <a:latin typeface="Calibri Light" panose="020F0302020204030204"/>
                <a:ea typeface="+mn-ea"/>
                <a:cs typeface="+mn-cs"/>
              </a:rPr>
              <a:t>ενεργειακών εισροών και παραγόμενων από βασικά τμήματα ή από κύριες λειτουργικές διεργασίες</a:t>
            </a:r>
            <a:r>
              <a:rPr kumimoji="0" lang="en-US" b="0" i="1" u="none" strike="noStrike" kern="1200" cap="none" spc="0" normalizeH="0" baseline="0" noProof="0" dirty="0">
                <a:ln>
                  <a:noFill/>
                </a:ln>
                <a:solidFill>
                  <a:srgbClr val="C00000"/>
                </a:solidFill>
                <a:effectLst/>
                <a:uLnTx/>
                <a:uFillTx/>
                <a:latin typeface="Calibri Light" panose="020F0302020204030204"/>
                <a:ea typeface="+mn-ea"/>
                <a:cs typeface="+mn-cs"/>
              </a:rPr>
              <a:t> </a:t>
            </a: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και θα </a:t>
            </a:r>
            <a:r>
              <a:rPr kumimoji="0" lang="el-GR" b="0" i="1" u="none" strike="noStrike" kern="1200" cap="none" spc="0" normalizeH="0" baseline="0" noProof="0" dirty="0">
                <a:ln>
                  <a:noFill/>
                </a:ln>
                <a:solidFill>
                  <a:srgbClr val="C00000"/>
                </a:solidFill>
                <a:effectLst/>
                <a:uLnTx/>
                <a:uFillTx/>
                <a:latin typeface="Calibri Light" panose="020F0302020204030204"/>
                <a:ea typeface="+mn-ea"/>
                <a:cs typeface="+mn-cs"/>
              </a:rPr>
              <a:t>αξιολογεί την αποδοτικότητα κάθε βήματος της κατασκευαστικής διεργασίας.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Θα καταχωρηθούν τρόποι για τη βελτίωση των αποδοτικοτήτων και θα γίνει τουλάχιστον μία προκαταρκτική αξιολόγηση του κόστους των βελτιώσεων, προκειμένου να υποδειχθεί η αναμενόμενη αποπληρωμή απαιτούμενης επένδυσης κεφαλαίου.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Η έκθεση της επιθεώρησης θα πρέπει να καταλήγει σε </a:t>
            </a:r>
            <a:r>
              <a:rPr kumimoji="0" lang="el-GR" b="0" i="1" u="none" strike="noStrike" kern="1200" cap="none" spc="0" normalizeH="0" baseline="0" noProof="0" dirty="0">
                <a:ln>
                  <a:noFill/>
                </a:ln>
                <a:solidFill>
                  <a:srgbClr val="C00000"/>
                </a:solidFill>
                <a:effectLst/>
                <a:uLnTx/>
                <a:uFillTx/>
                <a:latin typeface="Calibri Light" panose="020F0302020204030204"/>
                <a:ea typeface="+mn-ea"/>
                <a:cs typeface="+mn-cs"/>
              </a:rPr>
              <a:t>συγκεκριμένες υποδείξεις σχετικά με λεπτομερείς μηχανολογικές μελέτες και αναλύσεις σκοπιμότητας, </a:t>
            </a:r>
            <a:r>
              <a:rPr kumimoji="0" lang="el-GR" b="0" i="0" u="none" strike="noStrike" kern="1200" cap="none" spc="0" normalizeH="0" baseline="0" noProof="0" dirty="0">
                <a:ln>
                  <a:noFill/>
                </a:ln>
                <a:solidFill>
                  <a:prstClr val="black"/>
                </a:solidFill>
                <a:effectLst/>
                <a:uLnTx/>
                <a:uFillTx/>
                <a:latin typeface="Calibri Light" panose="020F0302020204030204"/>
                <a:ea typeface="+mn-ea"/>
                <a:cs typeface="+mn-cs"/>
              </a:rPr>
              <a:t>οι οποίες θα πρέπει να υλοποιηθούν προκειμένου να δικαιολογηθεί η εφαρμογή αυτών των μέτρων εξοικονόμησης που απαιτούν επενδύσεις. </a:t>
            </a:r>
            <a:endParaRPr kumimoji="0" lang="en-US"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6076862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580" y="1006180"/>
            <a:ext cx="11813578" cy="4933658"/>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Πληροφορίες που θα συλλεχθούν κατά τη λεπτομερή επιθεώρηση</a:t>
            </a:r>
            <a:r>
              <a:rPr kumimoji="0" lang="en-US" sz="2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 </a:t>
            </a:r>
          </a:p>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Ενεργειακή κατανάλωση ανά τύπο ενέργειας, ανά διεύθυνση, ανά κύρια μέρη του εξοπλισμού διεργασίας, ανά τελική χρήση </a:t>
            </a: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Δεδομένα ισοζυγίου υλικών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πρώτες ύλες</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ενδιάμεσα και τελικά προϊόντα</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ανακυκλωμένα υλικά</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χρήση άχρηστων προϊόντων ή προς απόρριψη, παραγωγή παρα-προϊόντων για επανάχρηση σε άλλες βιομηχανίες, κλπ.)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Κόστος ενέργειας και στοιχεία τιμολογήσεων</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Διαγράμματα ροών διεργασιών και υλικών</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Παραγωγή και διανομή επιτόπιων υπηρεσιών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π.χ. συμπυκνωμένος αέρας, ατμός</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Πηγές ενεργειακού εφοδιασμού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π.χ. ηλεκτρική ενέργεια από το δίκτυο η αυτοπαραγωγή</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457200" marR="0" lvl="0" indent="-457200" algn="l" defTabSz="914400" rtl="0" eaLnBrk="1" fontAlgn="auto" latinLnBrk="0" hangingPunct="1">
              <a:lnSpc>
                <a:spcPct val="110000"/>
              </a:lnSpc>
              <a:spcBef>
                <a:spcPts val="0"/>
              </a:spcBef>
              <a:spcAft>
                <a:spcPts val="0"/>
              </a:spcAft>
              <a:buClrTx/>
              <a:buSzTx/>
              <a:buFont typeface="+mj-lt"/>
              <a:buAutoNum type="arabicPeriod"/>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Δυνατότητα για υποκατάσταση καυσίμου, τροποποιήσεις διεργασίας και η χρήση των συστημάτων ΣΗΘ.</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Tree>
    <p:extLst>
      <p:ext uri="{BB962C8B-B14F-4D97-AF65-F5344CB8AC3E}">
        <p14:creationId xmlns:p14="http://schemas.microsoft.com/office/powerpoint/2010/main" val="229752204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209562"/>
          </a:xfrm>
          <a:prstGeom prst="rect">
            <a:avLst/>
          </a:prstGeom>
        </p:spPr>
        <p:txBody>
          <a:bodyPr wrap="square">
            <a:spAutoFit/>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Πραγματοποιούνται η</a:t>
            </a:r>
            <a:r>
              <a:rPr kumimoji="0" lang="en-US" sz="22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υλοποίηση</a:t>
            </a:r>
            <a:r>
              <a:rPr kumimoji="0" lang="en-US" sz="22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και η </a:t>
            </a:r>
            <a:r>
              <a:rPr kumimoji="0" lang="el-GR" sz="22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παρακολούθηση</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Στόχος</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η υποβοήθηση και εφαρμογή των συνιστομένων μέτρων για εξοικονόμηση ενέργειας </a:t>
            </a:r>
          </a:p>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η παρακολούθηση της απόδοσης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5" name="Rectangle 4"/>
          <p:cNvSpPr/>
          <p:nvPr/>
        </p:nvSpPr>
        <p:spPr>
          <a:xfrm>
            <a:off x="311187" y="1818045"/>
            <a:ext cx="5128327"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3. 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III: </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Φάση μετά την επιθεώρηση</a:t>
            </a:r>
            <a:endPar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endParaRP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5220251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301" y="1328087"/>
            <a:ext cx="11063963" cy="4493538"/>
          </a:xfrm>
          <a:prstGeom prst="rect">
            <a:avLst/>
          </a:prstGeom>
          <a:noFill/>
        </p:spPr>
        <p:txBody>
          <a:bodyPr wrap="square" rtlCol="0">
            <a:spAutoFit/>
          </a:bodyPr>
          <a:lstStyle/>
          <a:p>
            <a:pPr marL="285750" marR="0" lvl="0" indent="-285750" algn="just" defTabSz="914400" rtl="0" eaLnBrk="1" fontAlgn="auto" latinLnBrk="0" hangingPunct="1">
              <a:lnSpc>
                <a:spcPct val="130000"/>
              </a:lnSpc>
              <a:spcBef>
                <a:spcPts val="0"/>
              </a:spcBef>
              <a:spcAft>
                <a:spcPts val="0"/>
              </a:spcAft>
              <a:buClrTx/>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Ένα βασικό βήμα στη διαδικασία της επιθεώρησης, σχετικά με τη βελτίωση της ενεργειακής αποδοτικότητας. Το επίπεδο της οικονομικής ανάλυσης εξαρτάται από τον τύπο της δυνατότητας, το μέγεθος της επένδυσης και το επίπεδο κινδύνου που σχετίζεται με τις διάφορες δυνατότητες. </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Επιλογή του εργαλείου οικονομικής ανάλυσης</a:t>
            </a:r>
            <a:r>
              <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μικρές επενδύσεις</a:t>
            </a:r>
            <a:r>
              <a:rPr kumimoji="0" lang="en-US"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μεγαλύτερες επενδύσεις</a:t>
            </a:r>
            <a:r>
              <a:rPr kumimoji="0" lang="en-US"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επιπρόσθετες θεωρήσεις</a:t>
            </a:r>
            <a:r>
              <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a:t>
            </a: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Επικυρωμένοι υπολογισμοί</a:t>
            </a:r>
            <a:endPar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endParaRPr>
          </a:p>
          <a:p>
            <a:pPr marL="342900" marR="0" lvl="0" indent="-342900" algn="just" defTabSz="914400" rtl="0" eaLnBrk="1" fontAlgn="auto" latinLnBrk="0" hangingPunct="1">
              <a:lnSpc>
                <a:spcPct val="130000"/>
              </a:lnSpc>
              <a:spcBef>
                <a:spcPts val="0"/>
              </a:spcBef>
              <a:spcAft>
                <a:spcPts val="0"/>
              </a:spcAft>
              <a:buClrTx/>
              <a:buSzTx/>
              <a:buFont typeface="Wingdings" panose="05000000000000000000" pitchFamily="2" charset="2"/>
              <a:buChar char="Ø"/>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Μέθοδος οικονομικής ανάλυσης</a:t>
            </a:r>
            <a:r>
              <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απλή αποπληρωμή</a:t>
            </a:r>
            <a:r>
              <a:rPr kumimoji="0" lang="en-US"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καθαρή παρούσα αξία</a:t>
            </a:r>
            <a:r>
              <a:rPr kumimoji="0" lang="en-US"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εσωτερικός ρυθμός απόδοσης</a:t>
            </a:r>
            <a:r>
              <a:rPr kumimoji="0" lang="en-US"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 </a:t>
            </a:r>
            <a:r>
              <a:rPr kumimoji="0" lang="el-GR" sz="22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Light" panose="020F0302020204030204"/>
                <a:ea typeface="+mn-ea"/>
                <a:cs typeface="+mn-cs"/>
              </a:rPr>
              <a:t>κοστολόγηση κύκλου ζωής</a:t>
            </a:r>
            <a:r>
              <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a:t>
            </a:r>
          </a:p>
        </p:txBody>
      </p:sp>
      <p:sp>
        <p:nvSpPr>
          <p:cNvPr id="2" name="Rectangle 1"/>
          <p:cNvSpPr/>
          <p:nvPr/>
        </p:nvSpPr>
        <p:spPr>
          <a:xfrm>
            <a:off x="297026" y="843382"/>
            <a:ext cx="5530681" cy="461665"/>
          </a:xfrm>
          <a:prstGeom prst="rect">
            <a:avLst/>
          </a:prstGeom>
        </p:spPr>
        <p:txBody>
          <a:bodyPr wrap="non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Οικονομική ανάλυση των δυνατοτήτων</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28993342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0" y="867782"/>
            <a:ext cx="10600515"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2. </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Φάση</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 II: </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Φάση Επιθεώρησης </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Αναλυτικές Δραστηριότητες Ενεργειακής Επιθεώρησης</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p>
        </p:txBody>
      </p:sp>
      <p:sp>
        <p:nvSpPr>
          <p:cNvPr id="7" name="Rectangle 6"/>
          <p:cNvSpPr/>
          <p:nvPr/>
        </p:nvSpPr>
        <p:spPr>
          <a:xfrm>
            <a:off x="339305" y="1832506"/>
            <a:ext cx="11427125" cy="4170244"/>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Κύρια βήματα</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Συγκέντρωση πρωτογενών στοιχείων, Διάγραμμα Ροής Διεργασιών και Διάγραμμα Ενεργειακών Χρήσεων </a:t>
            </a: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Πραγματοποίηση διερεύνησης και παρακολούθησης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indent="-342900">
              <a:lnSpc>
                <a:spcPct val="110000"/>
              </a:lnSpc>
              <a:buFont typeface="Wingdings" panose="05000000000000000000" pitchFamily="2" charset="2"/>
              <a:buChar char="ü"/>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Πραγματοποίηση λεπτομερών δοκιμών / πειραμάτων σε επιλεγμένους ενεργειακούς υπερκαταναλωτές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Ανάλυση ενεργειακής χρήσης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Προσδιορισμός και ανάπτυξη των Δυνατοτήτων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ENCON</a:t>
            </a: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rPr>
              <a:t>Energy Conservation) </a:t>
            </a: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Ανάλυση Κόστους-Οφέλους</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l"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200" b="0" i="0" u="none" strike="noStrike" kern="1200" cap="none" spc="0" normalizeH="0" baseline="0" noProof="0" dirty="0">
                <a:ln>
                  <a:noFill/>
                </a:ln>
                <a:solidFill>
                  <a:prstClr val="black"/>
                </a:solidFill>
                <a:effectLst/>
                <a:uLnTx/>
                <a:uFillTx/>
                <a:latin typeface="Calibri Light" panose="020F0302020204030204"/>
                <a:ea typeface="+mn-ea"/>
                <a:cs typeface="+mn-cs"/>
              </a:rPr>
              <a:t>Αναφορά και Παρουσίαση στον επικεφαλής Διαχειριστή</a:t>
            </a:r>
            <a:endParaRPr kumimoji="0" lang="en-US" sz="2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38204494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76" y="1089283"/>
            <a:ext cx="11913581" cy="2800767"/>
          </a:xfrm>
          <a:prstGeom prst="rect">
            <a:avLst/>
          </a:prstGeom>
          <a:noFill/>
        </p:spPr>
        <p:txBody>
          <a:bodyPr wrap="square" rtlCol="0">
            <a:spAutoFit/>
          </a:bodyPr>
          <a:lstStyle/>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Ενεργειακή επιθεώρηση για το συστηματικό προσδιορισμό δυνατοτήτων βελτίωσης της ενεργειακής αποδοτικότητας. </a:t>
            </a:r>
          </a:p>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Χρήσιμο να καταγραφεί ποιοί είναι οι σημαντικοί ενεργειακοί χρήστες του οργανισμού-πελάτη, όσο το δυνατόν σε πιο πρώιμο στάδιο της διαδικασίας. </a:t>
            </a:r>
            <a:endPar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Οι προσδιορισμένες δυνατότητες εστιάζουν στις περιοχές που χαρακτηρίζονται από την </a:t>
            </a:r>
            <a:r>
              <a:rPr kumimoji="0" lang="el-GR" sz="20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πλέον ουσιαστική επίπτωση στη χρήση ενέργειας, τις εκπομπές άνθρακα και το κόστος. </a:t>
            </a:r>
            <a:endPar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Εφόσον προσδιοριστούν οι σημαντικοί ενεργειακοί χρήστες, είναι δυνατόν να προσδιοριστούν οι παράγοντες/διαμορφωτές (ή οι σχετικές μεταβλητές) σχετικά με τη χρήση ενέργειας. </a:t>
            </a:r>
            <a:endPar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5" name="Rectangle 4"/>
          <p:cNvSpPr/>
          <p:nvPr/>
        </p:nvSpPr>
        <p:spPr>
          <a:xfrm>
            <a:off x="3277632" y="172334"/>
            <a:ext cx="7010252" cy="461665"/>
          </a:xfrm>
          <a:prstGeom prst="rect">
            <a:avLst/>
          </a:prstGeom>
        </p:spPr>
        <p:txBody>
          <a:bodyPr wrap="non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Προσδιορισμός και Προτεραιοποίηση Δυνατοτήτων</a:t>
            </a:r>
            <a:r>
              <a:rPr kumimoji="0" lang="en-US" sz="24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a:t>
            </a:r>
          </a:p>
        </p:txBody>
      </p:sp>
      <p:sp>
        <p:nvSpPr>
          <p:cNvPr id="7" name="Rectangle 6"/>
          <p:cNvSpPr/>
          <p:nvPr/>
        </p:nvSpPr>
        <p:spPr>
          <a:xfrm>
            <a:off x="161238" y="3729317"/>
            <a:ext cx="4482007" cy="496931"/>
          </a:xfrm>
          <a:prstGeom prst="rect">
            <a:avLst/>
          </a:prstGeom>
        </p:spPr>
        <p:txBody>
          <a:bodyPr wrap="square">
            <a:spAutoFit/>
          </a:bodyPr>
          <a:lstStyle/>
          <a:p>
            <a:pPr marL="285750" marR="0" lvl="0" indent="-285750" algn="just" defTabSz="914400" rtl="0" eaLnBrk="1" fontAlgn="auto" latinLnBrk="0" hangingPunct="1">
              <a:lnSpc>
                <a:spcPct val="130000"/>
              </a:lnSpc>
              <a:spcBef>
                <a:spcPts val="0"/>
              </a:spcBef>
              <a:spcAft>
                <a:spcPts val="0"/>
              </a:spcAft>
              <a:buClrTx/>
              <a:buSzTx/>
              <a:buFont typeface="Wingdings" panose="05000000000000000000" pitchFamily="2" charset="2"/>
              <a:buChar char="§"/>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Δημιουργία μητρώου δυνατοτήτων</a:t>
            </a:r>
            <a:endPar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8" name="TextBox 7"/>
          <p:cNvSpPr txBox="1"/>
          <p:nvPr/>
        </p:nvSpPr>
        <p:spPr>
          <a:xfrm>
            <a:off x="104576" y="4226248"/>
            <a:ext cx="11856919" cy="1938992"/>
          </a:xfrm>
          <a:prstGeom prst="rect">
            <a:avLst/>
          </a:prstGeom>
          <a:noFill/>
        </p:spPr>
        <p:txBody>
          <a:bodyPr wrap="square" rtlCol="0">
            <a:spAutoFit/>
          </a:bodyPr>
          <a:lstStyle/>
          <a:p>
            <a:pPr marL="342900" marR="0" lvl="0" indent="-342900" algn="just"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Συμπεριφορικές, οργανωτικές και τεχνικές</a:t>
            </a:r>
          </a:p>
          <a:p>
            <a:pPr marL="342900" marR="0" lvl="0" indent="-342900" algn="just"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Δυνατότητες προσδιορισμένες μέσω </a:t>
            </a:r>
            <a:r>
              <a:rPr kumimoji="0" lang="el-GR" sz="20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ανάλυσης των λογαριασμών ενέργειας </a:t>
            </a: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και </a:t>
            </a:r>
            <a:r>
              <a:rPr kumimoji="0" lang="el-GR" sz="20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rPr>
              <a:t>ανάλυσης παλινδρόμησης</a:t>
            </a:r>
            <a:endParaRPr kumimoji="0" lang="en-US" sz="2000" b="0" i="0" u="none" strike="noStrike" kern="1200" cap="none" spc="0" normalizeH="0" baseline="0" noProof="0" dirty="0">
              <a:ln>
                <a:noFill/>
              </a:ln>
              <a:solidFill>
                <a:srgbClr val="70AD47">
                  <a:lumMod val="50000"/>
                </a:srgbClr>
              </a:solidFill>
              <a:effectLst>
                <a:outerShdw blurRad="38100" dist="38100" dir="2700000" algn="tl">
                  <a:srgbClr val="000000">
                    <a:alpha val="43137"/>
                  </a:srgbClr>
                </a:outerShdw>
              </a:effectLst>
              <a:uLnTx/>
              <a:uFillTx/>
              <a:latin typeface="Calibri Light" panose="020F0302020204030204"/>
              <a:ea typeface="+mn-ea"/>
              <a:cs typeface="+mn-cs"/>
            </a:endParaRPr>
          </a:p>
          <a:p>
            <a:pPr marL="342900" marR="0" lvl="0" indent="-342900" algn="just" defTabSz="914400" rtl="0" eaLnBrk="1" fontAlgn="auto" latinLnBrk="0" hangingPunct="1">
              <a:lnSpc>
                <a:spcPct val="120000"/>
              </a:lnSpc>
              <a:spcBef>
                <a:spcPts val="0"/>
              </a:spcBef>
              <a:spcAft>
                <a:spcPts val="0"/>
              </a:spcAft>
              <a:buClrTx/>
              <a:buSzTx/>
              <a:buFont typeface="Wingdings" panose="05000000000000000000" pitchFamily="2" charset="2"/>
              <a:buChar char="ü"/>
              <a:tabLst/>
              <a:defRPr/>
            </a:pPr>
            <a:r>
              <a:rPr kumimoji="0" lang="el-GR" sz="2000" b="0" i="0" u="none" strike="noStrike" kern="1200" cap="none" spc="0" normalizeH="0" baseline="0" noProof="0" dirty="0">
                <a:ln>
                  <a:noFill/>
                </a:ln>
                <a:solidFill>
                  <a:prstClr val="black"/>
                </a:solidFill>
                <a:effectLst/>
                <a:uLnTx/>
                <a:uFillTx/>
                <a:latin typeface="Calibri Light" panose="020F0302020204030204"/>
                <a:ea typeface="+mn-ea"/>
                <a:cs typeface="+mn-cs"/>
              </a:rPr>
              <a:t>Το προσωπικό λειτουργίας μπορεί να υποβληθεί σε συνέντευξη ως μέρος της επιθεώρησης, για να διαπιστωθεί αν υφίστανται δυνατότητες εξοικονόμησης ενέργειας σε σχέση με ζητήματα συντήρησης ή προβλήματα με τη λειτουργία του εξοπλισμού</a:t>
            </a: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p:txBody>
      </p:sp>
      <p:sp>
        <p:nvSpPr>
          <p:cNvPr id="9" name="Rectangle 8"/>
          <p:cNvSpPr/>
          <p:nvPr/>
        </p:nvSpPr>
        <p:spPr>
          <a:xfrm>
            <a:off x="1525491" y="606854"/>
            <a:ext cx="5402441" cy="464743"/>
          </a:xfrm>
          <a:prstGeom prst="rect">
            <a:avLst/>
          </a:prstGeom>
        </p:spPr>
        <p:txBody>
          <a:bodyPr wrap="none">
            <a:spAutoFit/>
          </a:bodyPr>
          <a:lstStyle/>
          <a:p>
            <a:pPr marL="342900" marR="0" lvl="0" indent="-342900" algn="just" defTabSz="914400" rtl="0" eaLnBrk="1" fontAlgn="auto" latinLnBrk="0" hangingPunct="1">
              <a:lnSpc>
                <a:spcPct val="110000"/>
              </a:lnSpc>
              <a:spcBef>
                <a:spcPts val="0"/>
              </a:spcBef>
              <a:spcAft>
                <a:spcPts val="0"/>
              </a:spcAft>
              <a:buClrTx/>
              <a:buSzTx/>
              <a:buFont typeface="Wingdings" panose="05000000000000000000" pitchFamily="2" charset="2"/>
              <a:buChar char="§"/>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Προσδιορισμός δυνατοτήτων για βελτίωση</a:t>
            </a:r>
            <a:endPar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endParaRP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560803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230" y="4576233"/>
            <a:ext cx="3100818" cy="532453"/>
          </a:xfrm>
          <a:prstGeom prst="rect">
            <a:avLst/>
          </a:prstGeom>
        </p:spPr>
        <p:txBody>
          <a:bodyPr wrap="square">
            <a:spAutoFit/>
          </a:bodyPr>
          <a:lstStyle/>
          <a:p>
            <a:pPr marL="285750" marR="0" lvl="0" indent="-285750" algn="just" defTabSz="914400" rtl="0" eaLnBrk="1" fontAlgn="auto" latinLnBrk="0" hangingPunct="1">
              <a:lnSpc>
                <a:spcPct val="130000"/>
              </a:lnSpc>
              <a:spcBef>
                <a:spcPts val="0"/>
              </a:spcBef>
              <a:spcAft>
                <a:spcPts val="0"/>
              </a:spcAft>
              <a:buClrTx/>
              <a:buSzTx/>
              <a:buFont typeface="Wingdings" panose="05000000000000000000" pitchFamily="2" charset="2"/>
              <a:buChar char="§"/>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Διατήρηση δεδομένων</a:t>
            </a:r>
          </a:p>
        </p:txBody>
      </p:sp>
      <p:sp>
        <p:nvSpPr>
          <p:cNvPr id="5" name="Rectangle 4"/>
          <p:cNvSpPr/>
          <p:nvPr/>
        </p:nvSpPr>
        <p:spPr>
          <a:xfrm>
            <a:off x="1637276" y="115776"/>
            <a:ext cx="5599610" cy="532453"/>
          </a:xfrm>
          <a:prstGeom prst="rect">
            <a:avLst/>
          </a:prstGeom>
        </p:spPr>
        <p:txBody>
          <a:bodyPr wrap="none">
            <a:spAutoFit/>
          </a:bodyPr>
          <a:lstStyle/>
          <a:p>
            <a:pPr marL="285750" marR="0" lvl="0" indent="-285750" algn="just" defTabSz="914400" rtl="0" eaLnBrk="1" fontAlgn="auto" latinLnBrk="0" hangingPunct="1">
              <a:lnSpc>
                <a:spcPct val="130000"/>
              </a:lnSpc>
              <a:spcBef>
                <a:spcPts val="0"/>
              </a:spcBef>
              <a:spcAft>
                <a:spcPts val="0"/>
              </a:spcAft>
              <a:buClrTx/>
              <a:buSzTx/>
              <a:buFont typeface="Wingdings" panose="05000000000000000000" pitchFamily="2" charset="2"/>
              <a:buChar char="§"/>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Μέθοδοι για τον προσδιορισμό δυνατοτήτων</a:t>
            </a:r>
            <a:endPar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6" name="TextBox 5"/>
          <p:cNvSpPr txBox="1"/>
          <p:nvPr/>
        </p:nvSpPr>
        <p:spPr>
          <a:xfrm>
            <a:off x="100229" y="648229"/>
            <a:ext cx="11769385" cy="120032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Π.χ.</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έλεγχος ενεργειακής απόδοσης</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έλεγχος χρήσης ενέργειας κατά τις περιόδους αδράνειας (νυχτερινές ώρες, σκ, κλπ.)</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 εφαρμογή τεχνικών ενεργειακών διαγραμμάτων</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αναθεώρηση μεθόδων για τη μείωση φορτίων, αναθεώρηση ζητημάτων συντήρησης, αναθεώρηση συμπεριφοράς ελέγχων, αναθεώρηση ανατροφοδότησης/ δεδομένων από το προσωπικό Σ&amp;Λ, αναθεώρηση δυνατοτήτων εξοικονόμησης ενέργειας που προσδιορίζονται από την ανάλυση λογαριαμών. </a:t>
            </a: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7" name="Rectangle 6"/>
          <p:cNvSpPr/>
          <p:nvPr/>
        </p:nvSpPr>
        <p:spPr>
          <a:xfrm>
            <a:off x="100229" y="1755193"/>
            <a:ext cx="4070345" cy="496931"/>
          </a:xfrm>
          <a:prstGeom prst="rect">
            <a:avLst/>
          </a:prstGeom>
        </p:spPr>
        <p:txBody>
          <a:bodyPr wrap="none">
            <a:spAutoFit/>
          </a:bodyPr>
          <a:lstStyle/>
          <a:p>
            <a:pPr marL="285750" marR="0" lvl="0" indent="-285750" algn="just" defTabSz="914400" rtl="0" eaLnBrk="1" fontAlgn="auto" latinLnBrk="0" hangingPunct="1">
              <a:lnSpc>
                <a:spcPct val="130000"/>
              </a:lnSpc>
              <a:spcBef>
                <a:spcPts val="0"/>
              </a:spcBef>
              <a:spcAft>
                <a:spcPts val="0"/>
              </a:spcAft>
              <a:buClrTx/>
              <a:buSzTx/>
              <a:buFont typeface="Wingdings" panose="05000000000000000000" pitchFamily="2" charset="2"/>
              <a:buChar char="§"/>
              <a:tabLst/>
              <a:defRPr/>
            </a:pPr>
            <a:r>
              <a:rPr kumimoji="0" lang="el-GR"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rPr>
              <a:t>Προτεραιοποίηση δυνατοτήτων</a:t>
            </a:r>
            <a:endParaRPr kumimoji="0" lang="en-US" sz="22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Light" panose="020F0302020204030204"/>
              <a:ea typeface="+mn-ea"/>
              <a:cs typeface="+mn-cs"/>
            </a:endParaRPr>
          </a:p>
        </p:txBody>
      </p:sp>
      <p:sp>
        <p:nvSpPr>
          <p:cNvPr id="8" name="TextBox 7"/>
          <p:cNvSpPr txBox="1"/>
          <p:nvPr/>
        </p:nvSpPr>
        <p:spPr>
          <a:xfrm>
            <a:off x="0" y="2218162"/>
            <a:ext cx="11948746" cy="2585323"/>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Οι δυνατότητες για εξοικονόμηση ενέργειας προτεραιοποιούνται σε δύο κατηγορίες</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α</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τεχνικά βιώσιμες συστάσεις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και</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β</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Light" panose="020F0302020204030204"/>
                <a:ea typeface="+mn-ea"/>
                <a:cs typeface="+mn-cs"/>
              </a:rPr>
              <a:t>οικονομικά βιώσιμες συστάσεις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η προτεραιοποίηση μπορεί να βασιστεί στους κύριους λόγους για την πραγματοποίηση της επιθεώρησης – π.χ., επίτευξη της μέγιστης δυνατής εξοικονόμησης </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CO</a:t>
            </a:r>
            <a:r>
              <a:rPr kumimoji="0" lang="en-US" sz="1800" b="0" i="1" u="none" strike="noStrike" kern="1200" cap="none" spc="0" normalizeH="0" baseline="-25000" noProof="0" dirty="0">
                <a:ln>
                  <a:noFill/>
                </a:ln>
                <a:solidFill>
                  <a:prstClr val="black"/>
                </a:solidFill>
                <a:effectLst/>
                <a:uLnTx/>
                <a:uFillTx/>
                <a:latin typeface="Calibri Light" panose="020F0302020204030204"/>
                <a:ea typeface="+mn-ea"/>
                <a:cs typeface="+mn-cs"/>
              </a:rPr>
              <a:t>2</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του μέγιστου ποσού </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kWh </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εξοικονόμησης πρωτογενούς ενέργειας</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η πιο σύντομη περίοδος αποπληρωμής</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η μέγιστη ΚΠΑ</a:t>
            </a:r>
            <a:r>
              <a:rPr kumimoji="0" lang="en-US" sz="1800" b="0" i="1"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1" u="none" strike="noStrike" kern="1200" cap="none" spc="0" normalizeH="0" baseline="0" noProof="0" dirty="0">
                <a:ln>
                  <a:noFill/>
                </a:ln>
                <a:solidFill>
                  <a:prstClr val="black"/>
                </a:solidFill>
                <a:effectLst/>
                <a:uLnTx/>
                <a:uFillTx/>
                <a:latin typeface="Calibri Light" panose="020F0302020204030204"/>
                <a:ea typeface="+mn-ea"/>
                <a:cs typeface="+mn-cs"/>
              </a:rPr>
              <a:t>ή ο μέγιστος ΕΒΑ</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Βασικές θεωρήσεις</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Κλίμακα εξοικονόμησης</a:t>
            </a:r>
            <a:endParaRPr kumimoji="0" lang="en-US"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Κόστος μέτρου</a:t>
            </a:r>
            <a:endParaRPr kumimoji="0" lang="en-US"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Ευκολία εφαρμογής</a:t>
            </a:r>
            <a:endParaRPr kumimoji="0" lang="en-US"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rPr>
              <a:t>Αλληλεξαρτώμενη φύση των δυνατοτήτων και η επίπτωσή τους στην εξοικονόμηση</a:t>
            </a:r>
            <a:endParaRPr kumimoji="0" lang="en-US" sz="1800" b="0" i="1" u="none" strike="noStrike" kern="1200" cap="none" spc="0" normalizeH="0" baseline="0" noProof="0" dirty="0">
              <a:ln>
                <a:noFill/>
              </a:ln>
              <a:solidFill>
                <a:srgbClr val="70AD47">
                  <a:lumMod val="50000"/>
                </a:srgbClr>
              </a:solidFill>
              <a:effectLst/>
              <a:uLnTx/>
              <a:uFillTx/>
              <a:latin typeface="Calibri Light" panose="020F0302020204030204"/>
              <a:ea typeface="+mn-ea"/>
              <a:cs typeface="+mn-cs"/>
            </a:endParaRPr>
          </a:p>
        </p:txBody>
      </p:sp>
      <p:sp>
        <p:nvSpPr>
          <p:cNvPr id="9" name="Rectangle 8"/>
          <p:cNvSpPr/>
          <p:nvPr/>
        </p:nvSpPr>
        <p:spPr>
          <a:xfrm>
            <a:off x="150306" y="4951264"/>
            <a:ext cx="11910710" cy="147732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Διατήρηση δεδομένων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σε ηλεκτρονική ή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hard copy</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 μορφή</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και δυνατότητα ανάκτησης προκειμένου να γίνει συμμόρφωση με οποιαδήποτε νομοθεσία, να επαληθευτούν τα συμπεράσματα της επιθεώρησης, να διευκολυνθεί περεταίρω ανάλυση ή να γίνει παρακολούθηση της</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απόδοσης (η κατάλληλη περίοδος διατήρησης θα προσδιοριστεί κατά το στάδιο προγραμματισμού της επιθεώρησης, λαμβάνοντας υπόψη τις υφιστάμενες πολιτικές και διαδικασίες διατήρησης του οργανισμού</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 τις νομικές υποχρεώσεις, </a:t>
            </a:r>
            <a:r>
              <a:rPr kumimoji="0" lang="el-GR" sz="1800" b="0" i="0" u="none" strike="noStrike" kern="1200" cap="none" spc="0" normalizeH="0" baseline="0" noProof="0" dirty="0" err="1">
                <a:ln>
                  <a:noFill/>
                </a:ln>
                <a:solidFill>
                  <a:prstClr val="black"/>
                </a:solidFill>
                <a:effectLst/>
                <a:uLnTx/>
                <a:uFillTx/>
                <a:latin typeface="Calibri Light" panose="020F0302020204030204"/>
                <a:ea typeface="+mn-ea"/>
                <a:cs typeface="+mn-cs"/>
              </a:rPr>
              <a:t>κλπ</a:t>
            </a:r>
            <a:r>
              <a:rPr kumimoji="0" lang="el-GR" sz="1800" b="0" i="0" u="none" strike="noStrike" kern="1200" cap="none" spc="0" normalizeH="0" baseline="0" noProof="0" dirty="0">
                <a:ln>
                  <a:noFill/>
                </a:ln>
                <a:solidFill>
                  <a:prstClr val="black"/>
                </a:solidFill>
                <a:effectLst/>
                <a:uLnTx/>
                <a:uFillTx/>
                <a:latin typeface="Calibri Light" panose="020F0302020204030204"/>
                <a:ea typeface="+mn-ea"/>
                <a:cs typeface="+mn-cs"/>
              </a:rPr>
              <a:t>).</a:t>
            </a: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20871"/>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22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el-GR" dirty="0"/>
              <a:t>Γνωρίζοντας την Κλιματική Αλλαγή</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200329"/>
          </a:xfrm>
          <a:prstGeom prst="rect">
            <a:avLst/>
          </a:prstGeom>
          <a:noFill/>
        </p:spPr>
        <p:txBody>
          <a:bodyPr wrap="square" rtlCol="0">
            <a:spAutoFit/>
          </a:bodyPr>
          <a:lstStyle/>
          <a:p>
            <a:pPr marL="285750" indent="-285750">
              <a:buFont typeface="Arial" panose="020B0604020202020204" pitchFamily="34" charset="0"/>
              <a:buChar char="•"/>
            </a:pPr>
            <a:r>
              <a:rPr lang="el-GR" dirty="0"/>
              <a:t>Προσαρμογή</a:t>
            </a:r>
          </a:p>
          <a:p>
            <a:pPr marL="285750" indent="-285750">
              <a:buFont typeface="Arial" panose="020B0604020202020204" pitchFamily="34" charset="0"/>
              <a:buChar char="•"/>
            </a:pPr>
            <a:r>
              <a:rPr lang="el-GR" dirty="0"/>
              <a:t>Μείωση</a:t>
            </a:r>
          </a:p>
          <a:p>
            <a:pPr marL="285750" indent="-285750">
              <a:buFont typeface="Arial" panose="020B0604020202020204" pitchFamily="34" charset="0"/>
              <a:buChar char="•"/>
            </a:pPr>
            <a:r>
              <a:rPr lang="el-GR" dirty="0"/>
              <a:t>Ανθεκτικότητα </a:t>
            </a:r>
          </a:p>
          <a:p>
            <a:pPr marL="285750" indent="-285750">
              <a:buFont typeface="Arial" panose="020B0604020202020204" pitchFamily="34" charset="0"/>
              <a:buChar char="•"/>
            </a:pPr>
            <a:r>
              <a:rPr lang="el-GR" dirty="0"/>
              <a:t>Μεταμόρφωση </a:t>
            </a:r>
            <a:endParaRPr lang="sv-SE" dirty="0"/>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Thank you for your attention!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Georgia Veziryianni   - gvezir@cres.gr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rPr>
              <a:t>www.cres.gr</a:t>
            </a:r>
            <a:endParaRPr kumimoji="0" lang="el-GR"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180618636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&amp; </a:t>
            </a:r>
            <a:r>
              <a:rPr lang="el-GR" sz="6000" b="1" dirty="0">
                <a:latin typeface="+mj-lt"/>
              </a:rPr>
              <a:t>Εργαστήριο</a:t>
            </a:r>
            <a:r>
              <a:rPr lang="en-GB" sz="6000" b="1" dirty="0">
                <a:latin typeface="+mj-lt"/>
              </a:rPr>
              <a:t> 10</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7418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normAutofit fontScale="90000"/>
          </a:bodyPr>
          <a:lstStyle/>
          <a:p>
            <a:r>
              <a:rPr lang="el-GR" dirty="0"/>
              <a:t>Τεχνική συνέντευξης και δεοντολογία των επιθεωρήσεων</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098355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el-GR" sz="3600" dirty="0"/>
              <a:t>Τεχνική της συνέντευξης</a:t>
            </a:r>
            <a:endParaRPr lang="en-GB" sz="3600" dirty="0"/>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el-GR" dirty="0"/>
              <a:t>Εργαλεία χρήσης</a:t>
            </a:r>
            <a:endParaRPr lang="sv-SE" dirty="0"/>
          </a:p>
          <a:p>
            <a:pPr marL="342900" indent="-342900" algn="l">
              <a:buFont typeface="Arial" panose="020B0604020202020204" pitchFamily="34" charset="0"/>
              <a:buChar char="•"/>
            </a:pPr>
            <a:r>
              <a:rPr lang="el-GR" dirty="0"/>
              <a:t>Εκ βαθέων συνέντευξη</a:t>
            </a:r>
            <a:endParaRPr lang="en-GB" dirty="0"/>
          </a:p>
          <a:p>
            <a:pPr marL="342900" indent="-342900" algn="l">
              <a:buFont typeface="Arial" panose="020B0604020202020204" pitchFamily="34" charset="0"/>
              <a:buChar char="•"/>
            </a:pPr>
            <a:r>
              <a:rPr lang="el-GR" dirty="0"/>
              <a:t>Συνέντευξη ομάδας</a:t>
            </a:r>
            <a:endParaRPr lang="en-GB" dirty="0"/>
          </a:p>
          <a:p>
            <a:pPr marL="342900" indent="-342900" algn="l">
              <a:buFont typeface="Arial" panose="020B0604020202020204" pitchFamily="34" charset="0"/>
              <a:buChar char="•"/>
            </a:pPr>
            <a:r>
              <a:rPr lang="el-GR" dirty="0"/>
              <a:t>Συνέντευξη τυχαίου δείγματος</a:t>
            </a:r>
            <a:endParaRPr lang="en-GB" dirty="0"/>
          </a:p>
          <a:p>
            <a:pPr marL="342900" indent="-342900" algn="l">
              <a:buFont typeface="Arial" panose="020B0604020202020204" pitchFamily="34" charset="0"/>
              <a:buChar char="•"/>
            </a:pPr>
            <a:r>
              <a:rPr lang="el-GR" dirty="0"/>
              <a:t>Επιτυχημένα και λιγότερο επιτυχημένα περιβάλλοντα συνεντεύξεων</a:t>
            </a:r>
          </a:p>
          <a:p>
            <a:pPr marL="342900" indent="-342900" algn="l">
              <a:buFont typeface="Arial" panose="020B0604020202020204" pitchFamily="34" charset="0"/>
              <a:buChar char="•"/>
            </a:pPr>
            <a:r>
              <a:rPr lang="el-GR" dirty="0"/>
              <a:t>Απλοποίηση γεγονότων</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943388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el-GR" dirty="0"/>
              <a:t>Ο συνεσταλμένος επιθεωρούμενος</a:t>
            </a:r>
            <a:endParaRPr lang="sv-SE" dirty="0"/>
          </a:p>
          <a:p>
            <a:pPr marL="342900" indent="-342900" algn="l">
              <a:buFont typeface="Arial" panose="020B0604020202020204" pitchFamily="34" charset="0"/>
              <a:buChar char="•"/>
            </a:pPr>
            <a:r>
              <a:rPr lang="el-GR" dirty="0"/>
              <a:t>Ο ομιλητικός επιθεωρούμενος</a:t>
            </a:r>
            <a:endParaRPr lang="en-GB" dirty="0"/>
          </a:p>
          <a:p>
            <a:pPr marL="342900" indent="-342900" algn="l">
              <a:buFont typeface="Arial" panose="020B0604020202020204" pitchFamily="34" charset="0"/>
              <a:buChar char="•"/>
            </a:pPr>
            <a:r>
              <a:rPr lang="el-GR" dirty="0"/>
              <a:t>Το πλέον σημαντικό </a:t>
            </a:r>
            <a:r>
              <a:rPr lang="en-GB" dirty="0"/>
              <a:t>– </a:t>
            </a:r>
            <a:r>
              <a:rPr lang="el-GR" dirty="0"/>
              <a:t>Η στάση σας ως επιθεωρητής</a:t>
            </a:r>
            <a:r>
              <a:rPr lang="en-GB" dirty="0"/>
              <a:t>!</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9" name="Rubrik 1"/>
          <p:cNvSpPr txBox="1">
            <a:spLocks/>
          </p:cNvSpPr>
          <p:nvPr/>
        </p:nvSpPr>
        <p:spPr>
          <a:xfrm>
            <a:off x="1562100" y="875023"/>
            <a:ext cx="8132708" cy="8643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l-GR" sz="3600" b="0" i="0" u="none" strike="noStrike" kern="1200" cap="none" spc="0" normalizeH="0" baseline="0" noProof="0">
                <a:ln>
                  <a:noFill/>
                </a:ln>
                <a:solidFill>
                  <a:prstClr val="black"/>
                </a:solidFill>
                <a:effectLst/>
                <a:uLnTx/>
                <a:uFillTx/>
                <a:latin typeface="Calibri Light" panose="020F0302020204030204"/>
                <a:ea typeface="+mj-ea"/>
                <a:cs typeface="+mj-cs"/>
              </a:rPr>
              <a:t>Τεχνική της συνέντευξης</a:t>
            </a:r>
            <a:endParaRPr kumimoji="0" lang="en-GB" sz="36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6222259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el-GR" sz="3600" dirty="0"/>
              <a:t>Δεοντολογία της ΕΠΕ</a:t>
            </a:r>
            <a:endParaRPr lang="en-GB" sz="3600" dirty="0"/>
          </a:p>
        </p:txBody>
      </p:sp>
      <p:sp>
        <p:nvSpPr>
          <p:cNvPr id="3" name="Underrubrik 2"/>
          <p:cNvSpPr>
            <a:spLocks noGrp="1"/>
          </p:cNvSpPr>
          <p:nvPr>
            <p:ph type="subTitle" idx="1"/>
          </p:nvPr>
        </p:nvSpPr>
        <p:spPr>
          <a:xfrm>
            <a:off x="1562100" y="2256621"/>
            <a:ext cx="9070848" cy="2254927"/>
          </a:xfrm>
        </p:spPr>
        <p:txBody>
          <a:bodyPr>
            <a:normAutofit fontScale="92500"/>
          </a:bodyPr>
          <a:lstStyle/>
          <a:p>
            <a:pPr marL="342900" lvl="0" indent="-342900" algn="l">
              <a:buFont typeface="Courier New" panose="02070309020205020404" pitchFamily="49" charset="0"/>
              <a:buChar char="o"/>
            </a:pPr>
            <a:r>
              <a:rPr lang="el-GR" dirty="0"/>
              <a:t>Αποδοτική επικοινωνία με όλες τις ομάδες ενός οργανισμού </a:t>
            </a:r>
            <a:endParaRPr lang="en-US" dirty="0"/>
          </a:p>
          <a:p>
            <a:pPr marL="342900" lvl="0" indent="-342900" algn="l">
              <a:buFont typeface="Courier New" panose="02070309020205020404" pitchFamily="49" charset="0"/>
              <a:buChar char="o"/>
            </a:pPr>
            <a:r>
              <a:rPr lang="el-GR" dirty="0"/>
              <a:t>Δόμηση εμπιστοσύνης κατά τη διάρκεια μίας «δύσκολης» επιθεώρησης </a:t>
            </a:r>
            <a:endParaRPr lang="en-US" dirty="0"/>
          </a:p>
          <a:p>
            <a:pPr marL="342900" lvl="0" indent="-342900" algn="l">
              <a:buFont typeface="Courier New" panose="02070309020205020404" pitchFamily="49" charset="0"/>
              <a:buChar char="o"/>
            </a:pPr>
            <a:r>
              <a:rPr lang="el-GR" dirty="0"/>
              <a:t>Αναγκαιότητα για την απόκτηση των σωστών δεδομένων </a:t>
            </a:r>
            <a:endParaRPr lang="en-GB" dirty="0"/>
          </a:p>
          <a:p>
            <a:pPr marL="342900" indent="-342900" algn="l">
              <a:buFont typeface="Courier New" panose="02070309020205020404" pitchFamily="49" charset="0"/>
              <a:buChar char="o"/>
            </a:pPr>
            <a:r>
              <a:rPr lang="el-GR" dirty="0"/>
              <a:t>Σαφής επικοινωνία των λόγων για ΕΠΕ και αποκλίσεις </a:t>
            </a:r>
          </a:p>
          <a:p>
            <a:pPr marL="342900" indent="-342900" algn="l">
              <a:buFont typeface="Courier New" panose="02070309020205020404" pitchFamily="49" charset="0"/>
              <a:buChar char="o"/>
            </a:pPr>
            <a:r>
              <a:rPr lang="el-GR" dirty="0"/>
              <a:t>Δημιουργία κατανόησης</a:t>
            </a:r>
            <a:endParaRPr lang="en-US"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4808" y="2284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797780" y="5614005"/>
            <a:ext cx="1004777" cy="999747"/>
          </a:xfrm>
          <a:prstGeom prst="rect">
            <a:avLst/>
          </a:prstGeom>
        </p:spPr>
      </p:pic>
    </p:spTree>
    <p:extLst>
      <p:ext uri="{BB962C8B-B14F-4D97-AF65-F5344CB8AC3E}">
        <p14:creationId xmlns:p14="http://schemas.microsoft.com/office/powerpoint/2010/main" val="190700605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496050" y="2390539"/>
            <a:ext cx="9070848" cy="2254927"/>
          </a:xfrm>
        </p:spPr>
        <p:txBody>
          <a:bodyPr>
            <a:normAutofit fontScale="92500" lnSpcReduction="10000"/>
          </a:bodyPr>
          <a:lstStyle/>
          <a:p>
            <a:pPr marL="342900" lvl="0" indent="-342900" algn="l">
              <a:buFont typeface="Courier New" panose="02070309020205020404" pitchFamily="49" charset="0"/>
              <a:buChar char="o"/>
            </a:pPr>
            <a:r>
              <a:rPr lang="el-GR" dirty="0"/>
              <a:t>Επικοινωνία υπευθυνότητας</a:t>
            </a:r>
            <a:endParaRPr lang="en-US" dirty="0"/>
          </a:p>
          <a:p>
            <a:pPr marL="342900" lvl="0" indent="-342900" algn="l">
              <a:buFont typeface="Courier New" panose="02070309020205020404" pitchFamily="49" charset="0"/>
              <a:buChar char="o"/>
            </a:pPr>
            <a:r>
              <a:rPr lang="el-GR" dirty="0"/>
              <a:t>Πλήρης διαύγεια προς τον επιθεωρούμενο</a:t>
            </a:r>
            <a:endParaRPr lang="en-US" dirty="0"/>
          </a:p>
          <a:p>
            <a:pPr marL="342900" lvl="0" indent="-342900" algn="l">
              <a:buFont typeface="Courier New" panose="02070309020205020404" pitchFamily="49" charset="0"/>
              <a:buChar char="o"/>
            </a:pPr>
            <a:r>
              <a:rPr lang="el-GR" dirty="0"/>
              <a:t>Αμερόληπτος</a:t>
            </a:r>
            <a:endParaRPr lang="en-US" dirty="0"/>
          </a:p>
          <a:p>
            <a:pPr marL="342900" lvl="0" indent="-342900" algn="l">
              <a:buFont typeface="Courier New" panose="02070309020205020404" pitchFamily="49" charset="0"/>
              <a:buChar char="o"/>
            </a:pPr>
            <a:r>
              <a:rPr lang="el-GR" dirty="0"/>
              <a:t>Πλήρης σιγή στην επικοινωνία </a:t>
            </a:r>
            <a:r>
              <a:rPr lang="en-US" dirty="0"/>
              <a:t>– </a:t>
            </a:r>
            <a:r>
              <a:rPr lang="el-GR" dirty="0"/>
              <a:t>επαγγελματική διακριτικότητα</a:t>
            </a:r>
            <a:endParaRPr lang="en-US" dirty="0"/>
          </a:p>
          <a:p>
            <a:pPr marL="342900" lvl="0" indent="-342900" algn="l">
              <a:buFont typeface="Courier New" panose="02070309020205020404" pitchFamily="49" charset="0"/>
              <a:buChar char="o"/>
            </a:pPr>
            <a:r>
              <a:rPr lang="el-GR" dirty="0"/>
              <a:t>Ευγενής, επαγγελματική, ανοιχτόμυαλη και μη-επικριτική προσέγγιση = δυνατότητα για σημαντική συνεργασία προς σταθερή βελτίωση </a:t>
            </a:r>
            <a:endParaRPr lang="en-US"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9" name="Rubrik 1"/>
          <p:cNvSpPr>
            <a:spLocks noGrp="1"/>
          </p:cNvSpPr>
          <p:nvPr>
            <p:ph type="ctrTitle"/>
          </p:nvPr>
        </p:nvSpPr>
        <p:spPr>
          <a:xfrm>
            <a:off x="1562100" y="875023"/>
            <a:ext cx="8132708" cy="864373"/>
          </a:xfrm>
        </p:spPr>
        <p:txBody>
          <a:bodyPr>
            <a:noAutofit/>
          </a:bodyPr>
          <a:lstStyle/>
          <a:p>
            <a:r>
              <a:rPr lang="el-GR" sz="3600" dirty="0"/>
              <a:t>Δεοντολογία της ΕΠΕ</a:t>
            </a:r>
            <a:endParaRPr lang="en-GB" sz="3600" dirty="0"/>
          </a:p>
        </p:txBody>
      </p:sp>
    </p:spTree>
    <p:extLst>
      <p:ext uri="{BB962C8B-B14F-4D97-AF65-F5344CB8AC3E}">
        <p14:creationId xmlns:p14="http://schemas.microsoft.com/office/powerpoint/2010/main" val="292671878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el-GR" sz="3600" dirty="0"/>
              <a:t>Πρακτική κατάρτισης της ΕΠΕ </a:t>
            </a:r>
            <a:r>
              <a:rPr lang="sv-SE" sz="3600" dirty="0"/>
              <a:t>– </a:t>
            </a:r>
            <a:r>
              <a:rPr lang="el-GR" sz="3600" dirty="0"/>
              <a:t>Τεχνική της συνέντευξης</a:t>
            </a:r>
            <a:endParaRPr lang="en-GB" sz="3600" dirty="0"/>
          </a:p>
        </p:txBody>
      </p:sp>
      <p:sp>
        <p:nvSpPr>
          <p:cNvPr id="3" name="Underrubrik 2"/>
          <p:cNvSpPr>
            <a:spLocks noGrp="1"/>
          </p:cNvSpPr>
          <p:nvPr>
            <p:ph type="subTitle" idx="1"/>
          </p:nvPr>
        </p:nvSpPr>
        <p:spPr>
          <a:xfrm>
            <a:off x="1562100" y="2396971"/>
            <a:ext cx="9070848" cy="2654423"/>
          </a:xfrm>
        </p:spPr>
        <p:txBody>
          <a:bodyPr>
            <a:normAutofit fontScale="85000" lnSpcReduction="20000"/>
          </a:bodyPr>
          <a:lstStyle/>
          <a:p>
            <a:pPr marL="0" indent="0" algn="l">
              <a:buNone/>
            </a:pPr>
            <a:r>
              <a:rPr lang="el-GR" sz="2400" b="1" dirty="0"/>
              <a:t>Ομαδική εργασία σε </a:t>
            </a:r>
            <a:r>
              <a:rPr lang="sv-SE" sz="2400" b="1" dirty="0"/>
              <a:t>break-out rooms</a:t>
            </a:r>
          </a:p>
          <a:p>
            <a:pPr marL="0" indent="0" algn="l">
              <a:buNone/>
            </a:pPr>
            <a:endParaRPr lang="sv-SE" sz="2400" dirty="0"/>
          </a:p>
          <a:p>
            <a:pPr marL="514350" indent="-514350" algn="l">
              <a:buAutoNum type="arabicPeriod"/>
            </a:pPr>
            <a:r>
              <a:rPr lang="el-GR" dirty="0"/>
              <a:t>Επιλέξτε</a:t>
            </a:r>
            <a:r>
              <a:rPr lang="sv-SE" sz="2400" dirty="0"/>
              <a:t> 1-2 </a:t>
            </a:r>
            <a:r>
              <a:rPr lang="el-GR" sz="2400" dirty="0"/>
              <a:t>επιθεωρητές</a:t>
            </a:r>
            <a:r>
              <a:rPr lang="sv-SE" sz="2400" dirty="0"/>
              <a:t>, 1 </a:t>
            </a:r>
            <a:r>
              <a:rPr lang="el-GR" sz="2400" dirty="0"/>
              <a:t>διαχειριστή σημειώσεων</a:t>
            </a:r>
            <a:r>
              <a:rPr lang="sv-SE" sz="2400" dirty="0"/>
              <a:t> </a:t>
            </a:r>
            <a:r>
              <a:rPr lang="el-GR" sz="2400" dirty="0"/>
              <a:t>και</a:t>
            </a:r>
            <a:r>
              <a:rPr lang="sv-SE" sz="2400" dirty="0"/>
              <a:t> 1 </a:t>
            </a:r>
            <a:r>
              <a:rPr lang="el-GR" sz="2400" dirty="0"/>
              <a:t>επιθεωρούμενο εντός της ομ</a:t>
            </a:r>
            <a:r>
              <a:rPr lang="el-GR" dirty="0"/>
              <a:t>άδας</a:t>
            </a:r>
            <a:r>
              <a:rPr lang="sv-SE" sz="2400" dirty="0"/>
              <a:t>.</a:t>
            </a:r>
          </a:p>
          <a:p>
            <a:pPr marL="514350" indent="-514350" algn="l">
              <a:buAutoNum type="arabicPeriod"/>
            </a:pPr>
            <a:r>
              <a:rPr lang="el-GR" sz="2400" dirty="0"/>
              <a:t>Επιλέξτε</a:t>
            </a:r>
            <a:r>
              <a:rPr lang="sv-SE" sz="2400" dirty="0"/>
              <a:t> 5-10 </a:t>
            </a:r>
            <a:r>
              <a:rPr lang="el-GR" sz="2400" dirty="0"/>
              <a:t>ερωτήσεις από τη λίστα ελέγχου κατά την υλοποίηση του προηγούμενου εργαστηρίου. </a:t>
            </a:r>
            <a:r>
              <a:rPr lang="sv-SE" sz="2400" dirty="0"/>
              <a:t> </a:t>
            </a:r>
          </a:p>
          <a:p>
            <a:pPr marL="514350" indent="-514350" algn="l">
              <a:buAutoNum type="arabicPeriod"/>
            </a:pPr>
            <a:r>
              <a:rPr lang="el-GR" sz="2400" dirty="0"/>
              <a:t>Χρησιμοποιείστε </a:t>
            </a:r>
            <a:r>
              <a:rPr lang="sv-SE" sz="2400" dirty="0"/>
              <a:t>30 </a:t>
            </a:r>
            <a:r>
              <a:rPr lang="el-GR" sz="2400" dirty="0"/>
              <a:t>λεπτά για </a:t>
            </a:r>
            <a:r>
              <a:rPr lang="sv-SE" sz="2400" dirty="0"/>
              <a:t>for the </a:t>
            </a:r>
            <a:r>
              <a:rPr lang="sv-SE" dirty="0"/>
              <a:t>training </a:t>
            </a:r>
            <a:r>
              <a:rPr lang="sv-SE" sz="2400" dirty="0"/>
              <a:t>interview.</a:t>
            </a:r>
          </a:p>
          <a:p>
            <a:pPr marL="0" indent="0" algn="l">
              <a:buNone/>
            </a:pPr>
            <a:br>
              <a:rPr lang="sv-SE" sz="2400" dirty="0"/>
            </a:br>
            <a:r>
              <a:rPr lang="sv-SE" sz="2400" b="1" dirty="0"/>
              <a:t>Good Luck!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62987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457099"/>
            <a:ext cx="8132708" cy="1282297"/>
          </a:xfrm>
        </p:spPr>
        <p:txBody>
          <a:bodyPr>
            <a:noAutofit/>
          </a:bodyPr>
          <a:lstStyle/>
          <a:p>
            <a:r>
              <a:rPr lang="el-GR" sz="3600" dirty="0"/>
              <a:t>Πρακτική κατάρτισης της ΕΠΕ – Τεχνική συνέντευξης</a:t>
            </a:r>
            <a:endParaRPr lang="en-GB" sz="3600" dirty="0"/>
          </a:p>
        </p:txBody>
      </p:sp>
      <p:sp>
        <p:nvSpPr>
          <p:cNvPr id="3" name="Underrubrik 2"/>
          <p:cNvSpPr>
            <a:spLocks noGrp="1"/>
          </p:cNvSpPr>
          <p:nvPr>
            <p:ph type="subTitle" idx="1"/>
          </p:nvPr>
        </p:nvSpPr>
        <p:spPr>
          <a:xfrm>
            <a:off x="1219200" y="2266091"/>
            <a:ext cx="9070848" cy="2947386"/>
          </a:xfrm>
        </p:spPr>
        <p:txBody>
          <a:bodyPr>
            <a:normAutofit fontScale="62500" lnSpcReduction="20000"/>
          </a:bodyPr>
          <a:lstStyle/>
          <a:p>
            <a:pPr marL="0" indent="0" algn="l">
              <a:buNone/>
            </a:pPr>
            <a:r>
              <a:rPr lang="el-GR" sz="2400" b="1" dirty="0"/>
              <a:t>Αξιολόγηση της συνέντευξης</a:t>
            </a:r>
            <a:br>
              <a:rPr lang="sv-SE" sz="2400" b="1" dirty="0"/>
            </a:br>
            <a:br>
              <a:rPr lang="en-GB" sz="2400" dirty="0"/>
            </a:br>
            <a:r>
              <a:rPr lang="el-GR" sz="2400" dirty="0"/>
              <a:t>Απαντήστε στις ακόλουθες ερωτ</a:t>
            </a:r>
            <a:r>
              <a:rPr lang="el-GR" dirty="0"/>
              <a:t>ήσεις εντός κάθε ομάδας</a:t>
            </a:r>
            <a:r>
              <a:rPr lang="en-GB" sz="2400" dirty="0"/>
              <a:t>: </a:t>
            </a:r>
          </a:p>
          <a:p>
            <a:pPr marL="514350" indent="-514350" algn="l">
              <a:buAutoNum type="arabicPeriod"/>
            </a:pPr>
            <a:r>
              <a:rPr lang="el-GR" dirty="0"/>
              <a:t>Ως συνεντευκτής είχατε τη δυνατότητα να συλλέξετε απαντήσεις και στις πέντε ερωτήσεις που θέσατε εντός του χρονικού πλαισίου</a:t>
            </a:r>
            <a:r>
              <a:rPr lang="en-US" dirty="0"/>
              <a:t>;</a:t>
            </a:r>
            <a:r>
              <a:rPr lang="el-GR" dirty="0"/>
              <a:t> </a:t>
            </a:r>
            <a:endParaRPr lang="en-GB" sz="2400" dirty="0"/>
          </a:p>
          <a:p>
            <a:pPr marL="514350" indent="-514350" algn="l">
              <a:buAutoNum type="arabicPeriod"/>
            </a:pPr>
            <a:r>
              <a:rPr lang="el-GR" sz="2400" dirty="0"/>
              <a:t>Ως επιθεωρούμενος, είχατε την ευκαιρία να κατανοήσετε όλες τις ερωτήσεις εντός τ</a:t>
            </a:r>
            <a:r>
              <a:rPr lang="en-US" sz="2400" dirty="0"/>
              <a:t>o</a:t>
            </a:r>
            <a:r>
              <a:rPr lang="el-GR" sz="2400" dirty="0"/>
              <a:t>υ χρονικού πλαισίου</a:t>
            </a:r>
            <a:r>
              <a:rPr lang="en-US" sz="2400" dirty="0"/>
              <a:t>; </a:t>
            </a:r>
          </a:p>
          <a:p>
            <a:pPr marL="514350" indent="-514350" algn="l">
              <a:buAutoNum type="arabicPeriod"/>
            </a:pPr>
            <a:r>
              <a:rPr lang="el-GR" sz="2400" dirty="0"/>
              <a:t>Ως διαχειριστής των σημειώσεων είχατε το χρόνο να συγκεντρώσετε τις απαραίτητες σημειώσεις ώστε να μπορ</a:t>
            </a:r>
            <a:r>
              <a:rPr lang="el-GR" dirty="0"/>
              <a:t>έσετε αργότερα να τις κατανοήσετε</a:t>
            </a:r>
            <a:r>
              <a:rPr lang="en-US" dirty="0"/>
              <a:t>; </a:t>
            </a:r>
            <a:endParaRPr lang="en-GB" sz="2400" dirty="0"/>
          </a:p>
          <a:p>
            <a:pPr marL="0" indent="0" algn="l">
              <a:buNone/>
            </a:pPr>
            <a:r>
              <a:rPr lang="el-GR" dirty="0"/>
              <a:t>Στην περίπτωση που η απάντησή σας είναι </a:t>
            </a:r>
            <a:r>
              <a:rPr lang="el-GR" b="1" dirty="0"/>
              <a:t>αρνητική</a:t>
            </a:r>
            <a:r>
              <a:rPr lang="el-GR" dirty="0"/>
              <a:t> σε οποιαδήποτε εκ των άνωθεν ερωτήσεων, αφιερώστε λίγο χρόνο και </a:t>
            </a:r>
            <a:r>
              <a:rPr lang="el-GR" b="1" dirty="0"/>
              <a:t>ξανακάνετε την πρακτική </a:t>
            </a:r>
            <a:r>
              <a:rPr lang="el-GR" dirty="0"/>
              <a:t>πριν από την πραγματοποίηση της πραγματικής επιθεώρησης στον οργανισμό σας. </a:t>
            </a:r>
          </a:p>
          <a:p>
            <a:pPr marL="0" indent="0" algn="l">
              <a:buNone/>
            </a:pPr>
            <a:br>
              <a:rPr lang="en-GB" sz="2400" dirty="0"/>
            </a:br>
            <a:r>
              <a:rPr lang="el-GR" sz="2400" b="1" dirty="0"/>
              <a:t>Καλή τύχη</a:t>
            </a:r>
            <a:r>
              <a:rPr lang="en-GB" sz="2400" b="1" dirty="0"/>
              <a:t>!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0742491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Εργαστήριο πρακτικής </a:t>
            </a:r>
            <a:r>
              <a:rPr lang="en-GB" sz="6000" b="1" dirty="0">
                <a:latin typeface="+mj-lt"/>
              </a:rPr>
              <a:t>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3763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l-GR" dirty="0"/>
              <a:t>Στρατηγική Προσαρμογής της ΕΕ</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r>
              <a:rPr lang="el-GR" dirty="0"/>
              <a:t>Η απειλή ακραίων καιρικών φαινομένων καθιστά </a:t>
            </a:r>
            <a:r>
              <a:rPr lang="el-GR" i="0" dirty="0">
                <a:effectLst/>
              </a:rPr>
              <a:t>την προσαρμογή στην κλιματική αλλαγή κορυφαία προτεραιότητα</a:t>
            </a:r>
          </a:p>
          <a:p>
            <a:pPr algn="l"/>
            <a:r>
              <a:rPr lang="el-GR" dirty="0"/>
              <a:t>Πιο «έξυπνη» προσαρμογή</a:t>
            </a:r>
            <a:endParaRPr lang="sv-SE" i="0" dirty="0">
              <a:effectLst/>
            </a:endParaRPr>
          </a:p>
          <a:p>
            <a:pPr algn="l"/>
            <a:r>
              <a:rPr lang="el-GR" dirty="0"/>
              <a:t>Γρηγορότερη</a:t>
            </a:r>
            <a:r>
              <a:rPr lang="sv-SE" dirty="0"/>
              <a:t> </a:t>
            </a:r>
            <a:r>
              <a:rPr lang="el-GR" dirty="0"/>
              <a:t>προσαρμογή</a:t>
            </a:r>
            <a:endParaRPr lang="sv-SE" i="0" dirty="0">
              <a:effectLst/>
            </a:endParaRPr>
          </a:p>
          <a:p>
            <a:pPr algn="l"/>
            <a:r>
              <a:rPr lang="el-GR" i="0" dirty="0">
                <a:effectLst/>
              </a:rPr>
              <a:t>Πιο συστημική </a:t>
            </a:r>
            <a:r>
              <a:rPr lang="el-GR" dirty="0"/>
              <a:t>προσαρμογή</a:t>
            </a:r>
            <a:endParaRPr lang="en-US" i="0" dirty="0">
              <a:effectLst/>
            </a:endParaRPr>
          </a:p>
          <a:p>
            <a:r>
              <a:rPr lang="el-GR" dirty="0"/>
              <a:t>Ενίσχυση της διεθνούς δράσης για την ανθεκτικότητα στο κλίμα</a:t>
            </a:r>
            <a:endParaRPr lang="sv-SE"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1024212"/>
            <a:ext cx="8132708" cy="864373"/>
          </a:xfrm>
        </p:spPr>
        <p:txBody>
          <a:bodyPr>
            <a:noAutofit/>
          </a:bodyPr>
          <a:lstStyle/>
          <a:p>
            <a:r>
              <a:rPr lang="el-GR" sz="3600" dirty="0"/>
              <a:t>Πρακτική εσωτερικής περιβαλλοντικής επιθεώρησης σε ομάδες</a:t>
            </a:r>
            <a:endParaRPr lang="en-GB" sz="3600" dirty="0"/>
          </a:p>
        </p:txBody>
      </p:sp>
      <p:sp>
        <p:nvSpPr>
          <p:cNvPr id="3" name="Underrubrik 2"/>
          <p:cNvSpPr>
            <a:spLocks noGrp="1"/>
          </p:cNvSpPr>
          <p:nvPr>
            <p:ph type="subTitle" idx="1"/>
          </p:nvPr>
        </p:nvSpPr>
        <p:spPr>
          <a:xfrm>
            <a:off x="1482970" y="2268873"/>
            <a:ext cx="9070848" cy="2947386"/>
          </a:xfrm>
        </p:spPr>
        <p:txBody>
          <a:bodyPr>
            <a:normAutofit fontScale="85000" lnSpcReduction="20000"/>
          </a:bodyPr>
          <a:lstStyle/>
          <a:p>
            <a:pPr marL="0" indent="0" algn="l">
              <a:buNone/>
            </a:pPr>
            <a:r>
              <a:rPr lang="el-GR" sz="2400" dirty="0"/>
              <a:t>Απόδοση μίας συνέντευξης με τον οργανισμό για τον οποίο δουλεύει η ομάδα σας</a:t>
            </a:r>
            <a:r>
              <a:rPr lang="sv-SE" sz="2400" dirty="0"/>
              <a:t>:</a:t>
            </a:r>
          </a:p>
          <a:p>
            <a:pPr marL="0" indent="0" algn="l">
              <a:buNone/>
            </a:pPr>
            <a:r>
              <a:rPr lang="sv-SE" sz="2400" dirty="0"/>
              <a:t>1. </a:t>
            </a:r>
            <a:r>
              <a:rPr lang="el-GR" sz="2400" dirty="0"/>
              <a:t>Κανονίστε μία συνάντηση με άνθρωπο/ους κλειδί/ιά στον οργανισμό για την πραγματοποίηση μίας πρακτικής στη συνέντευξη στο πλαίσιο της εσωτερικής περιβαλλοντικής επιθεώρησης (ΕΠΕ). </a:t>
            </a:r>
          </a:p>
          <a:p>
            <a:pPr marL="0" indent="0" algn="l">
              <a:buNone/>
            </a:pPr>
            <a:r>
              <a:rPr lang="sv-SE" dirty="0"/>
              <a:t>2. </a:t>
            </a:r>
            <a:r>
              <a:rPr lang="el-GR" dirty="0"/>
              <a:t>Επιλέξτε άτομο(α) από την ομάδα ΕΠΕ το(α) οποίο(α) θα θέσουν ερωτήσεις κατά τη συνέντευξη περίπου 30 λεπτών. </a:t>
            </a:r>
          </a:p>
          <a:p>
            <a:pPr algn="l"/>
            <a:r>
              <a:rPr lang="sv-SE" dirty="0"/>
              <a:t>3. </a:t>
            </a:r>
            <a:r>
              <a:rPr lang="el-GR" dirty="0"/>
              <a:t>Επιλέξτε άτομο(α) από την ομάδα ΕΠΕ το(α) οποίο(α) θα αναλάβουν να κρατάνε σημειώσεις καθόλη τη διάρκεια της συνέντευξης. </a:t>
            </a:r>
            <a:endParaRPr lang="sv-SE" sz="2400" dirty="0"/>
          </a:p>
          <a:p>
            <a:pPr marL="0" indent="0" algn="l">
              <a:buNone/>
            </a:pPr>
            <a:r>
              <a:rPr lang="sv-SE" dirty="0"/>
              <a:t>4. </a:t>
            </a:r>
            <a:r>
              <a:rPr lang="el-GR" dirty="0"/>
              <a:t>Πραγματοποιείστε τη συνέντευξη</a:t>
            </a:r>
            <a:r>
              <a:rPr lang="sv-SE" sz="2400" dirty="0"/>
              <a:t>.</a:t>
            </a:r>
            <a:br>
              <a:rPr lang="sv-SE" sz="2400" dirty="0"/>
            </a:br>
            <a:br>
              <a:rPr lang="en-GB" sz="2400" dirty="0"/>
            </a:br>
            <a:r>
              <a:rPr lang="el-GR" sz="2400" b="1" dirty="0"/>
              <a:t>Κλαή τύχη</a:t>
            </a:r>
            <a:r>
              <a:rPr lang="en-GB" sz="2400" b="1" dirty="0"/>
              <a:t>!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9605130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1024212"/>
            <a:ext cx="8132708" cy="864373"/>
          </a:xfrm>
        </p:spPr>
        <p:txBody>
          <a:bodyPr>
            <a:noAutofit/>
          </a:bodyPr>
          <a:lstStyle/>
          <a:p>
            <a:r>
              <a:rPr lang="el-GR" sz="3600" dirty="0"/>
              <a:t>Απόδοση μία Εσωτερικής περιβαλλοντικής επιθεώρησης</a:t>
            </a:r>
            <a:endParaRPr lang="en-GB" sz="3600" dirty="0"/>
          </a:p>
        </p:txBody>
      </p:sp>
      <p:sp>
        <p:nvSpPr>
          <p:cNvPr id="3" name="Underrubrik 2"/>
          <p:cNvSpPr>
            <a:spLocks noGrp="1"/>
          </p:cNvSpPr>
          <p:nvPr>
            <p:ph type="subTitle" idx="1"/>
          </p:nvPr>
        </p:nvSpPr>
        <p:spPr>
          <a:xfrm>
            <a:off x="1380956" y="2268873"/>
            <a:ext cx="9070848" cy="2947386"/>
          </a:xfrm>
        </p:spPr>
        <p:txBody>
          <a:bodyPr>
            <a:normAutofit fontScale="85000" lnSpcReduction="10000"/>
          </a:bodyPr>
          <a:lstStyle/>
          <a:p>
            <a:pPr marL="0" indent="0" algn="l">
              <a:buNone/>
            </a:pPr>
            <a:r>
              <a:rPr lang="el-GR" dirty="0"/>
              <a:t>Απόδοση μίας συνέντευξης με τον οργανισμό, για την οποία δουλεύει η ομάδα σας</a:t>
            </a:r>
            <a:r>
              <a:rPr lang="sv-SE" sz="2400" dirty="0"/>
              <a:t>:</a:t>
            </a:r>
          </a:p>
          <a:p>
            <a:pPr marL="0" indent="0" algn="l">
              <a:buNone/>
            </a:pPr>
            <a:r>
              <a:rPr lang="sv-SE" sz="2400" dirty="0"/>
              <a:t>-</a:t>
            </a:r>
            <a:r>
              <a:rPr lang="el-GR" sz="2400" dirty="0"/>
              <a:t>Θυμηθείτε να κρατάτε σημειώσεις κατά τη συνέντευξη της πρακτικής!</a:t>
            </a:r>
            <a:endParaRPr lang="sv-SE" sz="2400" dirty="0"/>
          </a:p>
          <a:p>
            <a:pPr marL="0" indent="0" algn="l">
              <a:buNone/>
            </a:pPr>
            <a:r>
              <a:rPr lang="sv-SE" sz="2400" dirty="0"/>
              <a:t>-</a:t>
            </a:r>
            <a:r>
              <a:rPr lang="sv-SE" sz="2400" dirty="0">
                <a:solidFill>
                  <a:srgbClr val="C00000"/>
                </a:solidFill>
              </a:rPr>
              <a:t>Gather in the IEA team </a:t>
            </a:r>
            <a:r>
              <a:rPr lang="el-GR" dirty="0"/>
              <a:t>μετά την ολοκλήρωση της επιθεώρησης και εξετάστε τα ακόλουθα</a:t>
            </a:r>
            <a:r>
              <a:rPr lang="sv-SE" sz="2400" dirty="0"/>
              <a:t>: </a:t>
            </a:r>
          </a:p>
          <a:p>
            <a:pPr algn="l">
              <a:buFont typeface="Wingdings" panose="05000000000000000000" pitchFamily="2" charset="2"/>
              <a:buChar char="Ø"/>
            </a:pPr>
            <a:r>
              <a:rPr lang="el-GR" sz="2400" dirty="0"/>
              <a:t>Μπορείτε ήδη να διαπιστώσετε πιθανές αποκλίσεις, σημειώσεις και υποδείξεις από την απάντηση</a:t>
            </a:r>
            <a:r>
              <a:rPr lang="en-US" sz="2400" dirty="0"/>
              <a:t>; </a:t>
            </a:r>
            <a:r>
              <a:rPr lang="sv-SE" sz="2400" dirty="0"/>
              <a:t> </a:t>
            </a:r>
            <a:br>
              <a:rPr lang="sv-SE" sz="2400" dirty="0"/>
            </a:br>
            <a:br>
              <a:rPr lang="sv-SE" sz="2400" dirty="0"/>
            </a:br>
            <a:r>
              <a:rPr lang="el-GR" dirty="0"/>
              <a:t>Εάν ναι, κρατήστε σχετικές σημειώσεις ώστε να θυμάστε να τις χρησιμοποιήσετε στην επερχόμενη πρακτική σχετικά με τη σύνταξη της έκθεσης επιθεώρησης.  </a:t>
            </a:r>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906976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 και Εργαστήριο </a:t>
            </a:r>
            <a:r>
              <a:rPr lang="en-GB" sz="6000" b="1" dirty="0">
                <a:latin typeface="+mj-lt"/>
              </a:rPr>
              <a:t>12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1428698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el-GR" dirty="0"/>
              <a:t>Ανάλυση της απόκλισης</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621255" y="1523772"/>
            <a:ext cx="10515600" cy="4351338"/>
          </a:xfrm>
        </p:spPr>
        <p:txBody>
          <a:bodyPr>
            <a:normAutofit/>
          </a:bodyPr>
          <a:lstStyle/>
          <a:p>
            <a:pPr marL="0" indent="0">
              <a:buNone/>
            </a:pPr>
            <a:r>
              <a:rPr lang="el-GR" dirty="0"/>
              <a:t>Μεγάλη απόκλιση</a:t>
            </a:r>
            <a:r>
              <a:rPr lang="sv-SE" dirty="0"/>
              <a:t>– </a:t>
            </a:r>
            <a:r>
              <a:rPr lang="el-GR" dirty="0"/>
              <a:t>Μη-συμμόρφωση προς τις νομοθετικές απαιτήσεις, τις απαιτήσεις κανονισμών και προτύπων</a:t>
            </a:r>
            <a:endParaRPr lang="sv-SE" dirty="0"/>
          </a:p>
          <a:p>
            <a:pPr marL="0" indent="0">
              <a:buNone/>
            </a:pPr>
            <a:r>
              <a:rPr lang="el-GR" dirty="0"/>
              <a:t>Μικρή απόκλιση</a:t>
            </a:r>
            <a:r>
              <a:rPr lang="sv-SE" dirty="0"/>
              <a:t>– </a:t>
            </a:r>
            <a:r>
              <a:rPr lang="el-GR" dirty="0"/>
              <a:t>Μη-συμμόρφωση προς τις απαιτήσεις </a:t>
            </a:r>
            <a:r>
              <a:rPr lang="sv-SE" dirty="0"/>
              <a:t>EMS (</a:t>
            </a:r>
            <a:r>
              <a:rPr lang="el-GR" dirty="0"/>
              <a:t>εσωτερικά αρχεία</a:t>
            </a:r>
            <a:r>
              <a:rPr lang="sv-SE" dirty="0"/>
              <a:t>)</a:t>
            </a:r>
          </a:p>
          <a:p>
            <a:pPr marL="0" indent="0">
              <a:buNone/>
            </a:pPr>
            <a:r>
              <a:rPr lang="el-GR" dirty="0"/>
              <a:t>Σημειώσεις</a:t>
            </a:r>
            <a:r>
              <a:rPr lang="sv-SE" dirty="0"/>
              <a:t> – </a:t>
            </a:r>
            <a:r>
              <a:rPr lang="el-GR" dirty="0"/>
              <a:t>Οτιδήποτε θα μπορούσε να οδηγήσει σε μία μη-συμμόρφωση προς τα προαναφερθέντα στο εγγύς ή πιο μακρινό μέλλον </a:t>
            </a:r>
            <a:endParaRPr lang="sv-SE" dirty="0"/>
          </a:p>
          <a:p>
            <a:pPr marL="0" indent="0">
              <a:buNone/>
            </a:pPr>
            <a:r>
              <a:rPr lang="el-GR" dirty="0"/>
              <a:t>Υπόδειξη</a:t>
            </a:r>
            <a:r>
              <a:rPr lang="sv-SE" dirty="0"/>
              <a:t> – </a:t>
            </a:r>
            <a:r>
              <a:rPr lang="el-GR" dirty="0"/>
              <a:t>Δραστηριότητα που θα μπορούσε να αυξήσει θετική ή/και αρνητική άμεση ή/και έμμεση περιβαλλοντική επίπτωση, η οποία να έχει αναλυθεί από την ΕΠΕ. </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585641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normAutofit/>
          </a:bodyPr>
          <a:lstStyle/>
          <a:p>
            <a:r>
              <a:rPr lang="el-GR" dirty="0"/>
              <a:t>Πρακτική εσωτερικών περιβαλλοντικών επιθεωρήσεων σε ομάδες</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940981" y="2019689"/>
            <a:ext cx="10515600" cy="3820573"/>
          </a:xfrm>
        </p:spPr>
        <p:txBody>
          <a:bodyPr>
            <a:normAutofit fontScale="92500" lnSpcReduction="20000"/>
          </a:bodyPr>
          <a:lstStyle/>
          <a:p>
            <a:pPr marL="0" indent="0">
              <a:buNone/>
            </a:pPr>
            <a:r>
              <a:rPr lang="el-GR" sz="2800" dirty="0"/>
              <a:t>Σύνταξη μίας έκθεσης εσωτερικών περιβαλλοντικών επιθεωρήσεων με την ομάδα σας</a:t>
            </a:r>
            <a:r>
              <a:rPr lang="sv-SE" sz="2800" dirty="0"/>
              <a:t>:</a:t>
            </a:r>
          </a:p>
          <a:p>
            <a:pPr marL="0" indent="0">
              <a:buNone/>
            </a:pPr>
            <a:r>
              <a:rPr lang="sv-SE" sz="2800" dirty="0"/>
              <a:t>-</a:t>
            </a:r>
            <a:r>
              <a:rPr lang="el-GR" sz="2800" dirty="0"/>
              <a:t>Αναλύστε τις απαντήσεις από την προηγούμενη συνέντευξη σε σχέση με οδηγίες σε επίπεδο ΕΕ και παγκόσμιο επίπεδο, π.χ. η οδηγία της ΕΕ περί των αποβλήτων, οι 17 </a:t>
            </a:r>
            <a:r>
              <a:rPr lang="sv-SE" sz="2800" dirty="0"/>
              <a:t>SDG</a:t>
            </a:r>
            <a:r>
              <a:rPr lang="el-GR" sz="2800" dirty="0"/>
              <a:t>, κλπ.…</a:t>
            </a:r>
            <a:r>
              <a:rPr lang="sv-SE" sz="2800" dirty="0"/>
              <a:t> </a:t>
            </a:r>
          </a:p>
          <a:p>
            <a:pPr marL="0" indent="0">
              <a:buNone/>
            </a:pPr>
            <a:r>
              <a:rPr lang="sv-SE" sz="2800" dirty="0"/>
              <a:t>-</a:t>
            </a:r>
            <a:r>
              <a:rPr lang="el-GR" sz="2800" dirty="0"/>
              <a:t>Διαχωρίστε πιθανές μεγάλες και μικ</a:t>
            </a:r>
            <a:r>
              <a:rPr lang="el-GR" dirty="0"/>
              <a:t>ρές αποκλίσεις από την προηγούμενη επιθεώρηση μαζί με πιθανές σημειώσεις και υποδείξεις</a:t>
            </a:r>
            <a:endParaRPr lang="sv-SE" sz="2800" dirty="0"/>
          </a:p>
          <a:p>
            <a:pPr marL="0" indent="0">
              <a:buNone/>
            </a:pPr>
            <a:r>
              <a:rPr lang="sv-SE" sz="2800" dirty="0"/>
              <a:t>-</a:t>
            </a:r>
            <a:r>
              <a:rPr lang="el-GR" sz="2800" dirty="0"/>
              <a:t>Χρησιμοποιείστε το υπόδειγμα της επιθεώρησης και συμπληρώστε αποκλίσεις, σημειώσεις, υποδείξεις και άλλα απαιτούμενα στοιχεία σχετικά με τον οργανισμό ο οποίος επιθεωρείται μαζί με ένα σχόλιο </a:t>
            </a:r>
            <a:r>
              <a:rPr lang="sv-SE" sz="2800" dirty="0"/>
              <a:t>(</a:t>
            </a:r>
            <a:r>
              <a:rPr lang="el-GR" sz="2800" dirty="0"/>
              <a:t>βλ. υπόδειγμα</a:t>
            </a:r>
            <a:r>
              <a:rPr lang="sv-SE" sz="2800" dirty="0"/>
              <a:t>). </a:t>
            </a: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6335272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a:xfrm>
            <a:off x="627185" y="265115"/>
            <a:ext cx="10515600" cy="1325563"/>
          </a:xfrm>
        </p:spPr>
        <p:txBody>
          <a:bodyPr/>
          <a:lstStyle/>
          <a:p>
            <a:r>
              <a:rPr lang="el-GR" sz="4400" dirty="0"/>
              <a:t>Τέλος της παρουσίασης</a:t>
            </a:r>
            <a:r>
              <a:rPr lang="sv-SE" sz="4400" dirty="0"/>
              <a:t>… </a:t>
            </a:r>
            <a:r>
              <a:rPr lang="el-GR" sz="4400" dirty="0"/>
              <a:t>και Νέα Ξεκινήματα…</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627185" y="1855793"/>
            <a:ext cx="10515600" cy="3820573"/>
          </a:xfrm>
        </p:spPr>
        <p:txBody>
          <a:bodyPr>
            <a:normAutofit fontScale="62500" lnSpcReduction="20000"/>
          </a:bodyPr>
          <a:lstStyle/>
          <a:p>
            <a:r>
              <a:rPr lang="el-GR" sz="2800" dirty="0"/>
              <a:t>Καλωσορίζουμε την εγγραφή σας στο Δίκτυο του </a:t>
            </a:r>
            <a:r>
              <a:rPr lang="sv-SE" sz="2800" dirty="0"/>
              <a:t>Synergy Audit Network! </a:t>
            </a:r>
            <a:r>
              <a:rPr lang="sv-SE" sz="2800" dirty="0">
                <a:sym typeface="Wingdings" panose="05000000000000000000" pitchFamily="2" charset="2"/>
              </a:rPr>
              <a:t></a:t>
            </a:r>
          </a:p>
          <a:p>
            <a:pPr marL="0" indent="0">
              <a:buNone/>
            </a:pPr>
            <a:r>
              <a:rPr lang="el-GR" sz="2800" dirty="0">
                <a:sym typeface="Wingdings" panose="05000000000000000000" pitchFamily="2" charset="2"/>
              </a:rPr>
              <a:t>Το Δίκτυο του</a:t>
            </a:r>
            <a:r>
              <a:rPr lang="sv-SE" sz="2800" dirty="0">
                <a:sym typeface="Wingdings" panose="05000000000000000000" pitchFamily="2" charset="2"/>
              </a:rPr>
              <a:t> Synergy Audit </a:t>
            </a:r>
            <a:r>
              <a:rPr lang="el-GR" sz="2800" dirty="0">
                <a:sym typeface="Wingdings" panose="05000000000000000000" pitchFamily="2" charset="2"/>
              </a:rPr>
              <a:t>αποτελεί ένα παγκόσμιο δίκτυο για εσωτερικο</a:t>
            </a:r>
            <a:r>
              <a:rPr lang="el-GR" dirty="0">
                <a:sym typeface="Wingdings" panose="05000000000000000000" pitchFamily="2" charset="2"/>
              </a:rPr>
              <a:t>ύς περιβαλλοντικούς επιθεωρητές, διαχειριστές αειφορίας, ενδιαφερόμενων και εμπλεκόμενων μερών και μελών με ενδιαφέρον να βοηθήσουν κάθε είδος οργανισμού από μία μικρή ΜΚΠ έως μία μεγαλύτερη βιομηχανία. </a:t>
            </a:r>
          </a:p>
          <a:p>
            <a:pPr marL="0" indent="0">
              <a:buNone/>
            </a:pPr>
            <a:r>
              <a:rPr lang="el-GR" sz="2800" dirty="0">
                <a:sym typeface="Wingdings" panose="05000000000000000000" pitchFamily="2" charset="2"/>
              </a:rPr>
              <a:t>Το δίκτυο θα πρέπει να αποτελεί ένα υποστηρικτικό εργαλείο κατ</a:t>
            </a:r>
            <a:r>
              <a:rPr lang="el-GR" dirty="0">
                <a:sym typeface="Wingdings" panose="05000000000000000000" pitchFamily="2" charset="2"/>
              </a:rPr>
              <a:t>ά την εργασία σας ως προς την επιθεώρηση και το </a:t>
            </a:r>
            <a:r>
              <a:rPr lang="sv-SE" sz="2800" dirty="0">
                <a:sym typeface="Wingdings" panose="05000000000000000000" pitchFamily="2" charset="2"/>
              </a:rPr>
              <a:t>EMS</a:t>
            </a:r>
            <a:r>
              <a:rPr lang="el-GR" sz="2800" dirty="0">
                <a:sym typeface="Wingdings" panose="05000000000000000000" pitchFamily="2" charset="2"/>
              </a:rPr>
              <a:t>, καθώς εσείς με τη βοήθεια άλλων οργανισμών του δικτύου θα μπορείτε να μοιράζεστε ιδέες, να ανταλλάσσετε γνώσεις</a:t>
            </a:r>
            <a:r>
              <a:rPr lang="sv-SE" sz="2800" dirty="0">
                <a:sym typeface="Wingdings" panose="05000000000000000000" pitchFamily="2" charset="2"/>
              </a:rPr>
              <a:t> </a:t>
            </a:r>
            <a:r>
              <a:rPr lang="el-GR" sz="2800" dirty="0">
                <a:sym typeface="Wingdings" panose="05000000000000000000" pitchFamily="2" charset="2"/>
              </a:rPr>
              <a:t>και επομένως να αυξάνετε την πιθανότητα για συνεργασία με τους οργανισμούς στο πλαίσιο της βιωσιμότητας. </a:t>
            </a:r>
            <a:endParaRPr lang="sv-SE" sz="2800" dirty="0">
              <a:sym typeface="Wingdings" panose="05000000000000000000" pitchFamily="2" charset="2"/>
            </a:endParaRPr>
          </a:p>
          <a:p>
            <a:pPr marL="0" indent="0">
              <a:buNone/>
            </a:pPr>
            <a:r>
              <a:rPr lang="el-GR" dirty="0">
                <a:sym typeface="Wingdings" panose="05000000000000000000" pitchFamily="2" charset="2"/>
              </a:rPr>
              <a:t>Στην περίπτωση που θέλετε να γίνετε μέλος του δικτύου, παρακαλώ επικοινωνήστε μαζί μας στο</a:t>
            </a:r>
            <a:r>
              <a:rPr lang="sv-SE" sz="2800" dirty="0">
                <a:sym typeface="Wingdings" panose="05000000000000000000" pitchFamily="2" charset="2"/>
              </a:rPr>
              <a: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br>
              <a:rPr lang="sv-SE" sz="2800" dirty="0">
                <a:sym typeface="Wingdings" panose="05000000000000000000" pitchFamily="2" charset="2"/>
              </a:rPr>
            </a:br>
            <a:endParaRPr lang="sv-SE" sz="2800" dirty="0">
              <a:sym typeface="Wingdings" panose="05000000000000000000" pitchFamily="2" charset="2"/>
            </a:endParaRPr>
          </a:p>
          <a:p>
            <a:pPr marL="0" indent="0">
              <a:buNone/>
            </a:pPr>
            <a:r>
              <a:rPr lang="el-GR" dirty="0">
                <a:sym typeface="Wingdings" panose="05000000000000000000" pitchFamily="2" charset="2"/>
              </a:rPr>
              <a:t>Στοιχεία επαφής</a:t>
            </a:r>
            <a:r>
              <a:rPr lang="sv-SE" sz="2800" dirty="0">
                <a:sym typeface="Wingdings" panose="05000000000000000000" pitchFamily="2" charset="2"/>
              </a:rPr>
              <a:t>:</a:t>
            </a:r>
          </a:p>
          <a:p>
            <a:pPr marL="0" indent="0">
              <a:buNone/>
            </a:pPr>
            <a:r>
              <a:rPr lang="sv-SE" sz="2800" dirty="0">
                <a:sym typeface="Wingdings" panose="05000000000000000000" pitchFamily="2" charset="2"/>
              </a:rPr>
              <a:t>One Planet email address: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p>
          <a:p>
            <a:pPr marL="0" indent="0">
              <a:buNone/>
            </a:pPr>
            <a:r>
              <a:rPr lang="en-GB" sz="2800" dirty="0">
                <a:sym typeface="Wingdings" panose="05000000000000000000" pitchFamily="2" charset="2"/>
              </a:rPr>
              <a:t>Network web address: </a:t>
            </a:r>
            <a:r>
              <a:rPr lang="en-GB" sz="2800" dirty="0">
                <a:sym typeface="Wingdings" panose="05000000000000000000" pitchFamily="2" charset="2"/>
                <a:hlinkClick r:id="rId3"/>
              </a:rPr>
              <a:t>www.one-planet.se</a:t>
            </a:r>
            <a:r>
              <a:rPr lang="en-GB" sz="2800" dirty="0">
                <a:sym typeface="Wingdings" panose="05000000000000000000" pitchFamily="2" charset="2"/>
              </a:rPr>
              <a:t> </a:t>
            </a:r>
            <a:endParaRPr lang="sv-SE" sz="2800" dirty="0">
              <a:sym typeface="Wingdings" panose="05000000000000000000" pitchFamily="2" charset="2"/>
            </a:endParaRP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155890154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el-GR" sz="5400" b="1" i="1" dirty="0">
                <a:latin typeface="+mj-lt"/>
              </a:rPr>
              <a:t>Καλή τύχη</a:t>
            </a:r>
            <a:r>
              <a:rPr lang="sv-SE" sz="5400" b="1" i="1" dirty="0">
                <a:latin typeface="+mj-lt"/>
              </a:rPr>
              <a:t>!</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75997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el-GR" dirty="0"/>
              <a:t>Νερό</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Το νερό δεν είναι ένα εμπορικό προϊόν όπως οποιοδήποτε άλλο, αλλά, μάλλον, μια κληρονομιά που πρέπει να την υπερασπίσουμε, να προστατεύεται και να αντιμετωπίζεται ως τέτοια</a:t>
            </a:r>
            <a:br>
              <a:rPr kumimoji="0" lang="el-GR"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lang="el-GR" sz="3200" i="1" dirty="0">
                <a:solidFill>
                  <a:prstClr val="black"/>
                </a:solidFill>
                <a:latin typeface="Calibri"/>
                <a:ea typeface="+mn-ea"/>
                <a:cs typeface="+mn-cs"/>
              </a:rPr>
              <a:t>Ο</a:t>
            </a:r>
            <a:r>
              <a:rPr kumimoji="0" lang="el-GR" sz="3200" i="1" u="none" strike="noStrike" kern="1200" cap="none" spc="0" normalizeH="0" baseline="0" noProof="0" dirty="0">
                <a:ln>
                  <a:noFill/>
                </a:ln>
                <a:solidFill>
                  <a:prstClr val="black"/>
                </a:solidFill>
                <a:effectLst/>
                <a:uLnTx/>
                <a:uFillTx/>
                <a:latin typeface="Calibri"/>
                <a:ea typeface="+mn-ea"/>
                <a:cs typeface="+mn-cs"/>
              </a:rPr>
              <a:t>δηγία</a:t>
            </a:r>
            <a:r>
              <a:rPr kumimoji="0" lang="sv-SE" sz="3200" i="1" u="none" strike="noStrike" kern="1200" cap="none" spc="0" normalizeH="0" baseline="0" noProof="0" dirty="0">
                <a:ln>
                  <a:noFill/>
                </a:ln>
                <a:solidFill>
                  <a:prstClr val="black"/>
                </a:solidFill>
                <a:effectLst/>
                <a:uLnTx/>
                <a:uFillTx/>
                <a:latin typeface="Calibri"/>
                <a:ea typeface="+mn-ea"/>
                <a:cs typeface="+mn-cs"/>
              </a:rPr>
              <a:t> 2000/60/EG </a:t>
            </a:r>
            <a:r>
              <a:rPr kumimoji="0" lang="el-GR" sz="3200" i="1" u="none" strike="noStrike" kern="1200" cap="none" spc="0" normalizeH="0" baseline="0" noProof="0" dirty="0">
                <a:ln>
                  <a:noFill/>
                </a:ln>
                <a:solidFill>
                  <a:prstClr val="black"/>
                </a:solidFill>
                <a:effectLst/>
                <a:uLnTx/>
                <a:uFillTx/>
                <a:latin typeface="Calibri"/>
                <a:ea typeface="+mn-ea"/>
                <a:cs typeface="+mn-cs"/>
              </a:rPr>
              <a:t>προοίμιο</a:t>
            </a:r>
            <a:endParaRPr kumimoji="0" lang="sv-SE" sz="3200" i="1"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pPr marL="0" indent="0">
              <a:buNone/>
            </a:pPr>
            <a:r>
              <a:rPr kumimoji="0" lang="el-GR" sz="2800" b="1" i="0" u="none" strike="noStrike" kern="1200" cap="none" spc="0" normalizeH="0" baseline="0" noProof="0" dirty="0">
                <a:ln>
                  <a:noFill/>
                </a:ln>
                <a:solidFill>
                  <a:prstClr val="black"/>
                </a:solidFill>
                <a:effectLst/>
                <a:uLnTx/>
                <a:uFillTx/>
                <a:ea typeface="+mn-ea"/>
                <a:cs typeface="+mn-cs"/>
              </a:rPr>
              <a:t>Σε άνυδρες περιοχές ο έλεγχος του νερού μπορεί να επιφέρει συγκρούσεις;</a:t>
            </a:r>
            <a:endParaRPr kumimoji="0" lang="sv-SE" sz="2800" b="1" i="0" u="none" strike="noStrike" kern="1200" cap="none" spc="0" normalizeH="0" baseline="0" noProof="0" dirty="0">
              <a:ln>
                <a:noFill/>
              </a:ln>
              <a:solidFill>
                <a:prstClr val="black"/>
              </a:solidFill>
              <a:effectLst/>
              <a:uLnTx/>
              <a:uFillTx/>
              <a:ea typeface="+mn-ea"/>
              <a:cs typeface="+mn-cs"/>
            </a:endParaRPr>
          </a:p>
          <a:p>
            <a:pPr marL="0" indent="0" algn="l">
              <a:buNone/>
            </a:pPr>
            <a:endParaRPr lang="en-US" b="1"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1.5 </a:t>
            </a:r>
            <a:r>
              <a:rPr kumimoji="0" lang="el-GR" sz="2800" i="0" u="none" strike="noStrike" kern="1200" cap="none" spc="0" normalizeH="0" baseline="0" noProof="0" dirty="0">
                <a:ln>
                  <a:noFill/>
                </a:ln>
                <a:solidFill>
                  <a:prstClr val="black"/>
                </a:solidFill>
                <a:effectLst/>
                <a:uLnTx/>
                <a:uFillTx/>
                <a:ea typeface="+mn-ea"/>
                <a:cs typeface="+mn-cs"/>
              </a:rPr>
              <a:t>δις άνθρωποι δεν έχουν πρόσβαση σε καθαρό νερό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2 </a:t>
            </a:r>
            <a:r>
              <a:rPr kumimoji="0" lang="el-GR" sz="2800" i="0" u="none" strike="noStrike" kern="1200" cap="none" spc="0" normalizeH="0" baseline="0" noProof="0" dirty="0">
                <a:ln>
                  <a:noFill/>
                </a:ln>
                <a:solidFill>
                  <a:prstClr val="black"/>
                </a:solidFill>
                <a:effectLst/>
                <a:uLnTx/>
                <a:uFillTx/>
                <a:ea typeface="+mn-ea"/>
                <a:cs typeface="+mn-cs"/>
              </a:rPr>
              <a:t>δις άνθρωποι δεν έχουν πρόσβαση </a:t>
            </a:r>
            <a:r>
              <a:rPr lang="el-GR" dirty="0">
                <a:solidFill>
                  <a:prstClr val="black"/>
                </a:solidFill>
              </a:rPr>
              <a:t> </a:t>
            </a:r>
            <a:r>
              <a:rPr kumimoji="0" lang="el-GR" sz="2800" i="0" u="none" strike="noStrike" kern="1200" cap="none" spc="0" normalizeH="0" baseline="0" noProof="0" dirty="0">
                <a:ln>
                  <a:noFill/>
                </a:ln>
                <a:solidFill>
                  <a:prstClr val="black"/>
                </a:solidFill>
                <a:effectLst/>
                <a:uLnTx/>
                <a:uFillTx/>
                <a:ea typeface="+mn-ea"/>
                <a:cs typeface="+mn-cs"/>
              </a:rPr>
              <a:t>σε ικανοποιητική υγιεινή</a:t>
            </a:r>
          </a:p>
          <a:p>
            <a:pPr marL="0" indent="0" algn="l">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22AA196-C336-485F-BD2F-0DF88CBFC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8" name="Title 7">
            <a:extLst>
              <a:ext uri="{FF2B5EF4-FFF2-40B4-BE49-F238E27FC236}">
                <a16:creationId xmlns:a16="http://schemas.microsoft.com/office/drawing/2014/main" id="{A4BE948C-3A2C-78C1-F835-AE11C42A1E96}"/>
              </a:ext>
            </a:extLst>
          </p:cNvPr>
          <p:cNvSpPr>
            <a:spLocks noGrp="1"/>
          </p:cNvSpPr>
          <p:nvPr>
            <p:ph type="title"/>
          </p:nvPr>
        </p:nvSpPr>
        <p:spPr/>
        <p:txBody>
          <a:bodyPr/>
          <a:lstStyle/>
          <a:p>
            <a:r>
              <a:rPr lang="el-GR" dirty="0"/>
              <a:t>Νερό, πηγή συγκρούσεων; </a:t>
            </a:r>
          </a:p>
        </p:txBody>
      </p:sp>
    </p:spTree>
    <p:extLst>
      <p:ext uri="{BB962C8B-B14F-4D97-AF65-F5344CB8AC3E}">
        <p14:creationId xmlns:p14="http://schemas.microsoft.com/office/powerpoint/2010/main" val="290304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67396"/>
            <a:ext cx="10515600" cy="4351338"/>
          </a:xfrm>
        </p:spPr>
        <p:txBody>
          <a:bodyPr>
            <a:normAutofit/>
          </a:bodyPr>
          <a:lstStyle/>
          <a:p>
            <a:r>
              <a:rPr lang="el-GR" sz="2800" dirty="0"/>
              <a:t>Πάνω από το </a:t>
            </a:r>
            <a:r>
              <a:rPr lang="en-US" sz="2800" dirty="0"/>
              <a:t>97% </a:t>
            </a:r>
            <a:r>
              <a:rPr lang="el-GR" sz="2800" dirty="0"/>
              <a:t>του νερού είναι αλμυρό, από το οποίο το </a:t>
            </a:r>
            <a:r>
              <a:rPr lang="en-US" sz="2800" dirty="0"/>
              <a:t>1% </a:t>
            </a:r>
            <a:r>
              <a:rPr lang="el-GR" sz="2800" dirty="0"/>
              <a:t>είναι υφάλμυρο</a:t>
            </a:r>
            <a:endParaRPr lang="en-US" sz="2800" dirty="0"/>
          </a:p>
          <a:p>
            <a:r>
              <a:rPr lang="el-GR" sz="2800" dirty="0"/>
              <a:t>Μόνο το</a:t>
            </a:r>
            <a:r>
              <a:rPr lang="en-US" sz="2800" dirty="0"/>
              <a:t> 0.25% </a:t>
            </a:r>
            <a:r>
              <a:rPr lang="el-GR" sz="2800" dirty="0"/>
              <a:t>του νερού του πλανήτη είναι γλυκό. </a:t>
            </a:r>
            <a:br>
              <a:rPr lang="en-US" sz="2800" dirty="0"/>
            </a:br>
            <a:r>
              <a:rPr lang="el-GR" sz="2800" dirty="0"/>
              <a:t>Περίπου τα 2/3 του γλυκού νερού είναι διαθέσιμα σε παγωμένη μορφή. </a:t>
            </a:r>
          </a:p>
          <a:p>
            <a:r>
              <a:rPr lang="el-GR" sz="2800" dirty="0"/>
              <a:t>Το υπόλοιπο είναι επιφανειακό και υπόγειο νερό. </a:t>
            </a:r>
            <a:endParaRPr lang="en-US" sz="2800" dirty="0"/>
          </a:p>
          <a:p>
            <a:r>
              <a:rPr lang="el-GR" sz="2800" dirty="0"/>
              <a:t>Σε άνυδρες περιοχές, η διαθεσιμότητα νερού είναι ένας </a:t>
            </a:r>
            <a:r>
              <a:rPr lang="el-GR" sz="2800"/>
              <a:t>παράγοντας ισχύος</a:t>
            </a:r>
            <a:br>
              <a:rPr lang="en-US" dirty="0"/>
            </a:b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l-GR" dirty="0"/>
              <a:t>Ξηρασία και λειψυδρία στην Ευρώπη </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el-GR" dirty="0"/>
              <a:t>Ευρωπαϊκό νερό</a:t>
            </a:r>
            <a:endParaRPr lang="en-US" dirty="0"/>
          </a:p>
          <a:p>
            <a:r>
              <a:rPr lang="el-GR" dirty="0"/>
              <a:t>Οδηγία Πλαίσιο για το Νερό</a:t>
            </a:r>
          </a:p>
          <a:p>
            <a:r>
              <a:rPr lang="el-GR" dirty="0"/>
              <a:t>Λειψυδρία</a:t>
            </a:r>
          </a:p>
          <a:p>
            <a:r>
              <a:rPr lang="el-GR" dirty="0"/>
              <a:t>Ξηρασία</a:t>
            </a:r>
            <a:endParaRPr lang="en-US" dirty="0"/>
          </a:p>
          <a:p>
            <a:pPr>
              <a:buFont typeface="Wingdings" panose="05000000000000000000" pitchFamily="2" charset="2"/>
              <a:buChar char="§"/>
            </a:pPr>
            <a:r>
              <a:rPr lang="el-GR" dirty="0"/>
              <a:t>Αφαλάτωση</a:t>
            </a:r>
            <a:endParaRPr lang="en-US" dirty="0"/>
          </a:p>
          <a:p>
            <a:pPr>
              <a:buFont typeface="Wingdings" panose="05000000000000000000" pitchFamily="2" charset="2"/>
              <a:buChar char="§"/>
            </a:pPr>
            <a:r>
              <a:rPr lang="el-GR" dirty="0"/>
              <a:t>Άρδευση γηπέδων γκολφ</a:t>
            </a:r>
          </a:p>
          <a:p>
            <a:pPr>
              <a:buFont typeface="Wingdings" panose="05000000000000000000" pitchFamily="2" charset="2"/>
              <a:buChar char="§"/>
            </a:pPr>
            <a:r>
              <a:rPr lang="el-GR" dirty="0"/>
              <a:t>Τουρισμός </a:t>
            </a:r>
            <a:r>
              <a:rPr lang="en-US" dirty="0"/>
              <a:t> </a:t>
            </a:r>
          </a:p>
          <a:p>
            <a:r>
              <a:rPr lang="el-GR" dirty="0"/>
              <a:t>Συμφωνία μεταξύ κρατών</a:t>
            </a:r>
            <a:endParaRPr lang="en-US" dirty="0"/>
          </a:p>
          <a:p>
            <a:pPr lvl="1"/>
            <a:r>
              <a:rPr lang="el-GR" dirty="0"/>
              <a:t>Σύμβαση της </a:t>
            </a:r>
            <a:r>
              <a:rPr lang="en-US" dirty="0"/>
              <a:t>Albufeira</a:t>
            </a:r>
          </a:p>
          <a:p>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l-GR" dirty="0"/>
              <a:t>Οι απειλές </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el-GR" sz="2800" dirty="0"/>
              <a:t>Ευτροφισμός</a:t>
            </a:r>
            <a:r>
              <a:rPr lang="sv-SE" sz="2800" dirty="0"/>
              <a:t> </a:t>
            </a:r>
          </a:p>
          <a:p>
            <a:r>
              <a:rPr lang="el-GR" sz="2800" dirty="0"/>
              <a:t>Περιβαλλοντικοί ρυπαντές</a:t>
            </a:r>
            <a:endParaRPr lang="sv-SE" sz="2800" dirty="0"/>
          </a:p>
          <a:p>
            <a:r>
              <a:rPr lang="el-GR" dirty="0"/>
              <a:t>Ξένα είδη</a:t>
            </a:r>
            <a:endParaRPr lang="sv-SE" sz="2800" dirty="0"/>
          </a:p>
          <a:p>
            <a:r>
              <a:rPr lang="el-GR" sz="2800" dirty="0"/>
              <a:t>Διαταραχή οικοσυστήματος </a:t>
            </a:r>
            <a:r>
              <a:rPr lang="sv-SE" sz="2800" dirty="0"/>
              <a:t>  </a:t>
            </a:r>
          </a:p>
          <a:p>
            <a:r>
              <a:rPr lang="el-GR" sz="2800" dirty="0"/>
              <a:t>Εκμετάλλευση</a:t>
            </a:r>
            <a:r>
              <a:rPr lang="sv-SE" sz="2800" dirty="0"/>
              <a:t>  </a:t>
            </a:r>
          </a:p>
          <a:p>
            <a:r>
              <a:rPr lang="el-GR" sz="2800" dirty="0"/>
              <a:t>Κατάτμηση </a:t>
            </a:r>
            <a:r>
              <a:rPr lang="sv-SE" sz="2800" dirty="0"/>
              <a:t>  </a:t>
            </a:r>
          </a:p>
          <a:p>
            <a:r>
              <a:rPr lang="el-GR" dirty="0"/>
              <a:t>Γρήγορη ξηρασία </a:t>
            </a:r>
            <a:endParaRPr lang="en-US"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a:xfrm>
            <a:off x="838200" y="365125"/>
            <a:ext cx="9291638" cy="1325563"/>
          </a:xfrm>
        </p:spPr>
        <p:txBody>
          <a:bodyPr>
            <a:normAutofit/>
          </a:bodyPr>
          <a:lstStyle/>
          <a:p>
            <a:r>
              <a:rPr lang="el-GR" sz="4400" dirty="0">
                <a:latin typeface="+mn-lt"/>
              </a:rPr>
              <a:t>Τι περιλαμβάνει αυτή η παρουσίαση και πώς χρησιμοποι</a:t>
            </a:r>
            <a:r>
              <a:rPr lang="el-GR" dirty="0">
                <a:latin typeface="+mn-lt"/>
              </a:rPr>
              <a:t>είται</a:t>
            </a:r>
            <a:r>
              <a:rPr lang="sv-SE" sz="4400" dirty="0">
                <a:latin typeface="+mn-lt"/>
              </a:rPr>
              <a:t>?</a:t>
            </a:r>
            <a:endParaRPr lang="en-GB" dirty="0"/>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77500" lnSpcReduction="20000"/>
          </a:bodyPr>
          <a:lstStyle/>
          <a:p>
            <a:pPr marL="0" indent="0">
              <a:buNone/>
            </a:pPr>
            <a:br>
              <a:rPr lang="sv-SE" sz="2800" dirty="0">
                <a:latin typeface="+mn-lt"/>
              </a:rPr>
            </a:br>
            <a:r>
              <a:rPr lang="el-GR" sz="1600" dirty="0">
                <a:latin typeface="+mn-lt"/>
              </a:rPr>
              <a:t>Αυτή η παρουσίαση προετοιμάστηκε </a:t>
            </a:r>
            <a:r>
              <a:rPr lang="el-GR" sz="1600" dirty="0"/>
              <a:t>για να αξιοποιηθεί από ένα ευρύ φάσμα οργανισμών, οι οποίοι μπορούν να επωφεληθούν μαθαίνοντας- και στην συνέχεια προωθώντας τη μάθηση στο εσωτερικό του οργανισμού- σχετικά με την περιβαλλοντική διαχείριση και τους περιβαλλοντικούς ελέγχους υπό μια διεπιστημονική προοπτική.</a:t>
            </a:r>
            <a:r>
              <a:rPr lang="el-GR" sz="1600" dirty="0">
                <a:latin typeface="+mn-lt"/>
              </a:rPr>
              <a:t> </a:t>
            </a:r>
          </a:p>
          <a:p>
            <a:pPr marL="0" indent="0">
              <a:buNone/>
            </a:pPr>
            <a:endParaRPr lang="el-GR" sz="1600" dirty="0">
              <a:latin typeface="+mn-lt"/>
            </a:endParaRPr>
          </a:p>
          <a:p>
            <a:pPr marL="0" indent="0">
              <a:buNone/>
            </a:pPr>
            <a:r>
              <a:rPr lang="el-GR" sz="1600" dirty="0">
                <a:latin typeface="+mn-lt"/>
              </a:rPr>
              <a:t>Τα κείμενα αυτής της παρουσίασης έχουν εκπονηθεί από τους εταίρους του έργου Synerg</a:t>
            </a:r>
            <a:r>
              <a:rPr lang="sv-SE" sz="1600" dirty="0">
                <a:latin typeface="+mn-lt"/>
              </a:rPr>
              <a:t>y</a:t>
            </a:r>
            <a:r>
              <a:rPr lang="el-GR" sz="1600" dirty="0">
                <a:latin typeface="+mn-lt"/>
              </a:rPr>
              <a:t> Audi</a:t>
            </a:r>
            <a:r>
              <a:rPr lang="sv-SE" sz="1600" dirty="0">
                <a:latin typeface="+mn-lt"/>
              </a:rPr>
              <a:t>t</a:t>
            </a:r>
            <a:r>
              <a:rPr lang="el-GR" sz="1600" dirty="0">
                <a:latin typeface="+mn-lt"/>
              </a:rPr>
              <a:t> και βασίζονται σε προηγούμενες γνώσεις και εμπειρία των συνεργαζόμενων οργανισμών, μαζί με νέες γνώσεων που προέκυψαν από τη συλλογή δεδομένων και την </a:t>
            </a:r>
            <a:r>
              <a:rPr lang="el-GR" sz="1600" dirty="0"/>
              <a:t>μελέτη της παρούσας κατάστασης </a:t>
            </a:r>
            <a:r>
              <a:rPr lang="el-GR" sz="1600" dirty="0">
                <a:latin typeface="+mn-lt"/>
              </a:rPr>
              <a:t>στο πλαίσιο του έργου ERASMUS+ Synerg</a:t>
            </a:r>
            <a:r>
              <a:rPr lang="sv-SE" sz="1600" dirty="0">
                <a:latin typeface="+mn-lt"/>
              </a:rPr>
              <a:t>y</a:t>
            </a:r>
            <a:r>
              <a:rPr lang="el-GR" sz="1600" dirty="0">
                <a:latin typeface="+mn-lt"/>
              </a:rPr>
              <a:t> Audi</a:t>
            </a:r>
            <a:r>
              <a:rPr lang="sv-SE" sz="1600" dirty="0"/>
              <a:t>t</a:t>
            </a:r>
            <a:r>
              <a:rPr lang="el-GR" sz="1600" dirty="0">
                <a:latin typeface="+mn-lt"/>
              </a:rPr>
              <a:t> (2019-2022).</a:t>
            </a:r>
            <a:br>
              <a:rPr lang="sv-SE" sz="1600" dirty="0">
                <a:latin typeface="+mn-lt"/>
              </a:rPr>
            </a:br>
            <a:endParaRPr lang="el-GR" sz="1600" dirty="0">
              <a:latin typeface="+mn-lt"/>
            </a:endParaRPr>
          </a:p>
          <a:p>
            <a:pPr marL="0" indent="0">
              <a:buNone/>
            </a:pPr>
            <a:r>
              <a:rPr lang="el-GR" sz="1600" dirty="0">
                <a:latin typeface="+mn-lt"/>
              </a:rPr>
              <a:t>Η παρουσίαση συνιστάται να χρησιμοποιηθεί ως ένα είδος εγκυκλοπαίδειας που επισημαίνει ορισμένους σχετικούς τομείς γνώσης της περιβαλλοντικής επιστήμης, της περιβαλλοντικής διαχείρισης, τους ενεργειακούς ελέγχους, τη σύγχρονη ιστορία, τη διδασκαλία της παιδαγωγικής και άλλα ως αρωγός για την κατανόηση μιας ολιστικής κατανόησης σχετικά με την επιλογή της περιβαλλοντικής διαχείρισης και των εσωτερικών περιβαλλοντικών ελέγχων της για έναν οργανισμό.</a:t>
            </a:r>
          </a:p>
          <a:p>
            <a:pPr marL="0" indent="0">
              <a:buNone/>
            </a:pPr>
            <a:br>
              <a:rPr lang="sv-SE" sz="1600" dirty="0">
                <a:latin typeface="+mn-lt"/>
              </a:rPr>
            </a:br>
            <a:br>
              <a:rPr lang="sv-SE" sz="1600" dirty="0">
                <a:latin typeface="+mn-lt"/>
              </a:rPr>
            </a:br>
            <a:r>
              <a:rPr lang="el-GR" sz="1600" dirty="0">
                <a:latin typeface="+mn-lt"/>
              </a:rPr>
              <a:t>Επιθυμία μας είναι αυτή η παρουσίαση να κεντρίσει την περιέργεια για έναν ή περισσότερους τομείς και έτσι να εμπνεύσει για περαιτέρω ενημέρωση. Επίσης, είναι βασική μας επιθυμία αυτή η παρουσίαση να εμπνεύσει εσάς και τον οργανισμό σας να ξεκινήσει και να εφαρμόζει περιβαλλοντική διαχείριση και εσωτερικούς περιβαλλοντικούς ελέγχους, ώστε να μειωθούν οι αρνητικές περιβαλλοντικές και κλιματικές επιπτώσεις από τις δραστηριότητες του οργανισμού. Σε αυτό έχουμε όλοι έναν ρόλο να παίξουμε και σας ευχόμαστε καλή τύχη σε αυτό το ταξίδι. </a:t>
            </a:r>
          </a:p>
          <a:p>
            <a:pPr marL="0" indent="0">
              <a:buNone/>
            </a:pPr>
            <a:endParaRPr lang="el-GR" sz="1600" dirty="0"/>
          </a:p>
          <a:p>
            <a:pPr marL="0" indent="0">
              <a:buNone/>
            </a:pPr>
            <a:r>
              <a:rPr lang="el-GR" sz="1600" dirty="0">
                <a:latin typeface="+mn-lt"/>
              </a:rPr>
              <a:t>Οι εταίροι του έργου της Synerg</a:t>
            </a:r>
            <a:r>
              <a:rPr lang="sv-SE" sz="1600" dirty="0">
                <a:latin typeface="+mn-lt"/>
              </a:rPr>
              <a:t>y</a:t>
            </a:r>
            <a:r>
              <a:rPr lang="el-GR" sz="1600" dirty="0">
                <a:latin typeface="+mn-lt"/>
              </a:rPr>
              <a:t> Audi</a:t>
            </a:r>
            <a:r>
              <a:rPr lang="sv-SE" sz="1600" dirty="0">
                <a:latin typeface="+mn-lt"/>
              </a:rPr>
              <a:t>t</a:t>
            </a:r>
            <a:endParaRPr lang="el-GR" sz="1600" dirty="0">
              <a:latin typeface="+mn-lt"/>
            </a:endParaRPr>
          </a:p>
          <a:p>
            <a:pPr marL="0" indent="0">
              <a:buNone/>
            </a:pPr>
            <a:br>
              <a:rPr lang="sv-SE" sz="1600" dirty="0">
                <a:latin typeface="+mn-lt"/>
              </a:rPr>
            </a:br>
            <a:br>
              <a:rPr lang="sv-SE" sz="1600" dirty="0">
                <a:latin typeface="+mn-lt"/>
              </a:rPr>
            </a:b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223" y="0"/>
            <a:ext cx="2522212" cy="2121862"/>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
        <p:nvSpPr>
          <p:cNvPr id="6" name="Rectangle 1">
            <a:extLst>
              <a:ext uri="{FF2B5EF4-FFF2-40B4-BE49-F238E27FC236}">
                <a16:creationId xmlns:a16="http://schemas.microsoft.com/office/drawing/2014/main" id="{30367653-CE0D-ABEB-B339-A83031BE995D}"/>
              </a:ext>
            </a:extLst>
          </p:cNvPr>
          <p:cNvSpPr>
            <a:spLocks noChangeArrowheads="1"/>
          </p:cNvSpPr>
          <p:nvPr/>
        </p:nvSpPr>
        <p:spPr bwMode="auto">
          <a:xfrm>
            <a:off x="0" y="0"/>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100" b="0" i="0" u="none" strike="noStrike" cap="none" normalizeH="0" baseline="0">
                <a:ln>
                  <a:noFill/>
                </a:ln>
                <a:solidFill>
                  <a:srgbClr val="202124"/>
                </a:solidFill>
                <a:effectLst/>
                <a:latin typeface="inherit"/>
                <a:cs typeface="Arial" panose="020B0604020202020204" pitchFamily="34" charset="0"/>
              </a:rPr>
              <a:t>Η παρουσίαση συνιστάται να χρησιμοποιηθεί ως ένα είδος εγκυκλοπαίδειας που επισημαίνει ορισμένους σχετικούς τομείς γνώσης στην περιβαλλοντική επιστήμη, τη διαχείριση του περιβάλλοντος, τους ενεργειακούς ελέγχους, τη σύγχρονη ιστορία, τη διδασκαλία της παιδαγωγικής και άλλα ως βοήθεια για την κατανόηση μιας ολιστικής κατανόησης σχετικά με τους λόγους εργασίας με το περιβάλλον διαχείρισης και των εσωτερικών περιβαλλοντικών ελέγχων της.</a:t>
            </a:r>
            <a:endParaRPr kumimoji="0" lang="el-GR" altLang="el-GR"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b="0" i="0" u="none" strike="noStrike" cap="none" normalizeH="0" baseline="0">
                <a:ln>
                  <a:noFill/>
                </a:ln>
                <a:solidFill>
                  <a:srgbClr val="202124"/>
                </a:solidFill>
                <a:effectLst/>
                <a:latin typeface="Arial" panose="020B0604020202020204" pitchFamily="34" charset="0"/>
                <a:cs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el-GR" sz="6000" b="1" dirty="0"/>
              <a:t>Το σύνδρομο της λίμνης Ara</a:t>
            </a:r>
            <a:r>
              <a:rPr lang="sv-SE" sz="6000" b="1" dirty="0"/>
              <a:t>l</a:t>
            </a:r>
            <a:r>
              <a:rPr lang="el-GR" sz="6000" b="1" dirty="0"/>
              <a:t>: ένα από τα χειρότερα λάθη στη σύγχρονη ιστορία</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831273" y="1955803"/>
            <a:ext cx="9836727" cy="3088968"/>
          </a:xfrm>
        </p:spPr>
        <p:txBody>
          <a:bodyPr>
            <a:normAutofit fontScale="90000"/>
          </a:bodyPr>
          <a:lstStyle/>
          <a:p>
            <a:r>
              <a:rPr lang="el-GR" sz="6000" kern="1200" dirty="0">
                <a:latin typeface="+mj-lt"/>
                <a:ea typeface="+mj-ea"/>
                <a:cs typeface="+mj-cs"/>
              </a:rPr>
              <a:t>Κλιματική αλλαγή: η σιωπηλή απειλή που μπορεί να προκαλέσει την εξαφάνιση του 50% των ειδών του πλανήτη μέχρι το 2100</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fontScale="90000"/>
          </a:bodyPr>
          <a:lstStyle/>
          <a:p>
            <a:r>
              <a:rPr lang="el-GR" sz="6000" dirty="0">
                <a:latin typeface="+mn-lt"/>
              </a:rPr>
              <a:t>Το κλίμα και η βιοποικιλότητα είναι αλληλένδετα </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fontScale="90000"/>
          </a:bodyPr>
          <a:lstStyle/>
          <a:p>
            <a:r>
              <a:rPr lang="el-GR" b="0" i="0" dirty="0">
                <a:solidFill>
                  <a:srgbClr val="222222"/>
                </a:solidFill>
                <a:effectLst/>
                <a:latin typeface="+mn-lt"/>
              </a:rPr>
              <a:t>Τι είναι η βιοποικιλότητα και πώς επηρε</a:t>
            </a:r>
            <a:r>
              <a:rPr lang="el-GR" dirty="0">
                <a:solidFill>
                  <a:srgbClr val="222222"/>
                </a:solidFill>
                <a:latin typeface="+mn-lt"/>
              </a:rPr>
              <a:t>άζεται από την κλιματική αλλαγή; </a:t>
            </a:r>
            <a:br>
              <a:rPr lang="en-US" b="0"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el-GR"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Τι είναι ένα οικοσύστημα; </a:t>
            </a: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365125"/>
            <a:ext cx="9505208" cy="1325563"/>
          </a:xfrm>
        </p:spPr>
        <p:txBody>
          <a:bodyPr>
            <a:normAutofit/>
          </a:bodyPr>
          <a:lstStyle/>
          <a:p>
            <a:r>
              <a:rPr lang="el-GR" dirty="0"/>
              <a:t>Ποιες είναι οι υπηρεσίες οικοσυστήματος και γιατί χρειάζονται;</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el-GR" dirty="0"/>
              <a:t>Ποιες είναι οι υπηρεσίες οικοσυστήματος;</a:t>
            </a:r>
          </a:p>
          <a:p>
            <a:r>
              <a:rPr lang="el-GR" dirty="0"/>
              <a:t>Οι επιπτώσεις του κλίματος στα οικοσυστήματα </a:t>
            </a:r>
            <a:endParaRPr lang="en-US" dirty="0"/>
          </a:p>
          <a:p>
            <a:r>
              <a:rPr lang="el-GR" dirty="0"/>
              <a:t>Η χρήση γης είναι ουσιώδης τόσο στο κλίμα όσο και στη βιοποικιλότητα</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70000" lnSpcReduction="20000"/>
          </a:bodyPr>
          <a:lstStyle/>
          <a:p>
            <a:pPr marL="0" indent="0">
              <a:lnSpc>
                <a:spcPct val="90000"/>
              </a:lnSpc>
              <a:buNone/>
            </a:pPr>
            <a:r>
              <a:rPr kumimoji="0" lang="el-GR" sz="4100" b="1" i="0" u="none" strike="noStrike" kern="1200" cap="none" spc="0" normalizeH="0" baseline="0" noProof="0" dirty="0">
                <a:ln>
                  <a:noFill/>
                </a:ln>
                <a:effectLst>
                  <a:outerShdw blurRad="63500" dist="38100" dir="5400000" algn="t" rotWithShape="0">
                    <a:prstClr val="black">
                      <a:alpha val="25000"/>
                    </a:prstClr>
                  </a:outerShdw>
                </a:effectLst>
                <a:uLnTx/>
                <a:uFillTx/>
                <a:ea typeface="+mj-ea"/>
                <a:cs typeface="+mj-cs"/>
              </a:rPr>
              <a:t>Η ΑΠΟΣΤΟΛΗ</a:t>
            </a:r>
            <a:endParaRPr lang="en-US" sz="4100" dirty="0"/>
          </a:p>
          <a:p>
            <a:pPr marL="0" indent="0">
              <a:lnSpc>
                <a:spcPct val="90000"/>
              </a:lnSpc>
              <a:buNone/>
            </a:pPr>
            <a:endParaRPr lang="en-US" sz="4100" dirty="0">
              <a:solidFill>
                <a:schemeClr val="tx1"/>
              </a:solidFill>
            </a:endParaRPr>
          </a:p>
          <a:p>
            <a:pPr marL="0" indent="0">
              <a:lnSpc>
                <a:spcPct val="90000"/>
              </a:lnSpc>
              <a:buNone/>
            </a:pPr>
            <a:r>
              <a:rPr lang="en-US" sz="4100" dirty="0">
                <a:solidFill>
                  <a:schemeClr val="tx1"/>
                </a:solidFill>
              </a:rPr>
              <a:t>“</a:t>
            </a:r>
            <a:r>
              <a:rPr lang="el-GR" sz="4100" dirty="0">
                <a:solidFill>
                  <a:schemeClr val="tx1"/>
                </a:solidFill>
              </a:rPr>
              <a:t>Λάβετε αποτελεσματικά και επείγοντα μέτρα για να σταματήσετε την απώλεια της βιοποικιλότητας, προκειμένου να διασφαλιστεί ότι έως το 2020 τα οικοσυστήματα θα είναι ανθεκτικά και θα συνεχίσουν να παρέχουν βασικές υπηρεσίες, διασφαλίζοντας έτσι την ποικιλία ζωής στον πλανήτη και συμβάλλοντας στην ανθρώπινη ευημερία και την εξάλειψη της φτώχειας».</a:t>
            </a:r>
          </a:p>
          <a:p>
            <a:pPr marL="0" indent="0">
              <a:lnSpc>
                <a:spcPct val="90000"/>
              </a:lnSpc>
              <a:buNone/>
            </a:pPr>
            <a:endParaRPr lang="el-GR" sz="4100" dirty="0">
              <a:solidFill>
                <a:schemeClr val="tx1"/>
              </a:solidFill>
            </a:endParaRP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713913" y="404248"/>
            <a:ext cx="10134600" cy="1325563"/>
          </a:xfrm>
        </p:spPr>
        <p:txBody>
          <a:bodyPr>
            <a:normAutofit fontScale="90000"/>
          </a:bodyPr>
          <a:lstStyle/>
          <a:p>
            <a:r>
              <a:rPr lang="el-GR" sz="4400" b="1" dirty="0"/>
              <a:t>Στρατηγική της ΕΕ για τη βιοποικιλότητα για το 2030</a:t>
            </a:r>
            <a:br>
              <a:rPr lang="en-US" sz="4400" b="1" dirty="0"/>
            </a:br>
            <a:r>
              <a:rPr lang="en-US" sz="4400" b="1" dirty="0"/>
              <a:t> </a:t>
            </a:r>
            <a:r>
              <a:rPr lang="el-GR" sz="4400" b="1" dirty="0"/>
              <a:t>Δώστε στη φύση μεγαλύτερη θέση στη ζωή μας</a:t>
            </a:r>
            <a:endParaRPr lang="sv-SE" dirty="0"/>
          </a:p>
        </p:txBody>
      </p:sp>
    </p:spTree>
    <p:extLst>
      <p:ext uri="{BB962C8B-B14F-4D97-AF65-F5344CB8AC3E}">
        <p14:creationId xmlns:p14="http://schemas.microsoft.com/office/powerpoint/2010/main" val="979082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el-GR" sz="5400" b="1" dirty="0"/>
              <a:t>Το ΟΡΑΜΑ</a:t>
            </a:r>
            <a:br>
              <a:rPr lang="sv-SE" sz="4400" b="1" dirty="0"/>
            </a:br>
            <a:r>
              <a:rPr lang="el-GR" sz="4400" b="1" dirty="0"/>
              <a:t>Ζώντας σε αρμονία με τη φύση</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92500" lnSpcReduction="20000"/>
          </a:bodyPr>
          <a:lstStyle/>
          <a:p>
            <a:pPr marL="0" indent="0">
              <a:buNone/>
            </a:pPr>
            <a:r>
              <a:rPr lang="en-US" sz="4400" dirty="0">
                <a:solidFill>
                  <a:schemeClr val="tx1"/>
                </a:solidFill>
              </a:rPr>
              <a:t>“</a:t>
            </a:r>
            <a:r>
              <a:rPr lang="el-GR" sz="4400" dirty="0">
                <a:solidFill>
                  <a:schemeClr val="tx1"/>
                </a:solidFill>
              </a:rPr>
              <a:t>Μέχρι το 2050, η βιοποικιλότητα εκτιμάται, διατηρείται, αποκαθίσταται και χρησιμοποιείται με σύνεση, διατηρώντας τις υπηρεσίες οικοσυστήματος, διατηρώντας έναν υγιή πλανήτη και παρέχοντας οφέλη απαραίτητα για όλους τους ανθρώπους“</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91630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el-GR" sz="3200" dirty="0"/>
              <a:t>Η Γη, το κοινό μας σπίτι, έχει επίσης δικαιώματα</a:t>
            </a:r>
            <a:r>
              <a:rPr lang="en-US" sz="3200" dirty="0"/>
              <a:t>,</a:t>
            </a:r>
            <a:endParaRPr lang="sv-SE" sz="3600" dirty="0"/>
          </a:p>
          <a:p>
            <a:r>
              <a:rPr lang="el-GR" dirty="0"/>
              <a:t>Έχει η φύση νομικά δικαιώματα; </a:t>
            </a:r>
          </a:p>
          <a:p>
            <a:r>
              <a:rPr lang="el-GR" sz="2800" dirty="0"/>
              <a:t>Τα Δικαιώματα της Μητέρας Γης </a:t>
            </a:r>
            <a:endParaRPr lang="sv-SE" sz="2800" dirty="0"/>
          </a:p>
          <a:p>
            <a:r>
              <a:rPr lang="el-GR" sz="2800" dirty="0"/>
              <a:t>Ο Παναμάς δίνει στην φύση δικαιώματα </a:t>
            </a:r>
            <a:endParaRPr lang="sv-SE" sz="2800" dirty="0"/>
          </a:p>
          <a:p>
            <a:r>
              <a:rPr lang="el-GR" sz="2800" dirty="0"/>
              <a:t>Ο Μεγάλος ποταμός στον Καναδά έχει λάβει νόμιμα δικαιώματα</a:t>
            </a:r>
            <a:endParaRPr lang="el-GR" dirty="0"/>
          </a:p>
          <a:p>
            <a:r>
              <a:rPr lang="el-GR" sz="2800" dirty="0"/>
              <a:t>Ποταμός Whanganu</a:t>
            </a:r>
            <a:r>
              <a:rPr lang="sv-SE" sz="2800" dirty="0"/>
              <a:t>i</a:t>
            </a:r>
            <a:r>
              <a:rPr lang="el-GR" sz="2800" dirty="0"/>
              <a:t> στη Νέα Ζηλανδία</a:t>
            </a:r>
            <a:endParaRPr lang="sv-SE" sz="2800" dirty="0"/>
          </a:p>
          <a:p>
            <a:pPr marL="0" indent="0">
              <a:buNone/>
            </a:pPr>
            <a:endParaRPr lang="sv-SE"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648195" y="630240"/>
            <a:ext cx="10515600" cy="1325563"/>
          </a:xfrm>
        </p:spPr>
        <p:txBody>
          <a:bodyPr>
            <a:normAutofit fontScale="90000"/>
          </a:bodyPr>
          <a:lstStyle/>
          <a:p>
            <a:pPr algn="ctr"/>
            <a:br>
              <a:rPr lang="el-GR" sz="5400" dirty="0">
                <a:latin typeface="+mn-lt"/>
              </a:rPr>
            </a:br>
            <a:r>
              <a:rPr lang="el-GR" sz="5400" dirty="0">
                <a:latin typeface="+mn-lt"/>
              </a:rPr>
              <a:t>Μπορεί η φύση να το κάνει σωστά;</a:t>
            </a:r>
            <a:br>
              <a:rPr lang="sv-SE" sz="5400" dirty="0"/>
            </a:br>
            <a:endParaRPr lang="sv-SE" dirty="0"/>
          </a:p>
        </p:txBody>
      </p:sp>
    </p:spTree>
    <p:extLst>
      <p:ext uri="{BB962C8B-B14F-4D97-AF65-F5344CB8AC3E}">
        <p14:creationId xmlns:p14="http://schemas.microsoft.com/office/powerpoint/2010/main" val="41825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Διάλεξη</a:t>
            </a:r>
            <a:r>
              <a:rPr lang="en-GB" sz="6000" b="1" dirty="0">
                <a:latin typeface="+mj-lt"/>
              </a:rPr>
              <a:t>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el-GR" dirty="0"/>
              <a:t>Εταίροι του έργου</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312894"/>
            <a:ext cx="9144000" cy="2387600"/>
          </a:xfrm>
        </p:spPr>
        <p:txBody>
          <a:bodyPr>
            <a:normAutofit fontScale="90000"/>
          </a:bodyPr>
          <a:lstStyle/>
          <a:p>
            <a:r>
              <a:rPr lang="el-GR" sz="6000" dirty="0"/>
              <a:t>Από την περιβαλλοντική συνείδηση στην περιβαλλοντική νομοθεσία </a:t>
            </a:r>
            <a:endParaRPr lang="en-GB" b="1" dirty="0"/>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el-GR" sz="2400" dirty="0"/>
              <a:t>Γιατί η ιστορία έχει σημασία; </a:t>
            </a:r>
            <a:endParaRPr lang="en-GB" sz="2400" dirty="0"/>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el-GR" sz="5400" dirty="0"/>
              <a:t>Άνθρωπος και φύση: Προμοντέρνα εποχή</a:t>
            </a:r>
            <a:r>
              <a:rPr lang="it-IT" sz="5400" dirty="0">
                <a:solidFill>
                  <a:srgbClr val="FFFFFF"/>
                </a:solidFill>
              </a:rPr>
              <a:t>law</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el-GR" sz="3200" dirty="0"/>
              <a:t>Ένα ηθικό σύμπαν</a:t>
            </a:r>
            <a:endParaRPr lang="it-IT" sz="3200" dirty="0"/>
          </a:p>
          <a:p>
            <a:r>
              <a:rPr lang="el-GR" sz="3200" dirty="0"/>
              <a:t>Ανθρωποκεντρισμός</a:t>
            </a:r>
            <a:endParaRPr lang="it-IT" sz="3200" dirty="0"/>
          </a:p>
          <a:p>
            <a:r>
              <a:rPr lang="el-GR" sz="3200" dirty="0"/>
              <a:t>μεταφορές</a:t>
            </a:r>
            <a:endParaRPr lang="en-US" b="1" i="0" dirty="0">
              <a:solidFill>
                <a:srgbClr val="000000"/>
              </a:solidFill>
              <a:effectLst/>
              <a:latin typeface="Open Sans" panose="020B0606030504020204" pitchFamily="34"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l-GR" dirty="0"/>
              <a:t>Άνθρωπος και φύση: μοντέρνα εποχή</a:t>
            </a:r>
            <a:endParaRPr lang="it-IT" dirty="0"/>
          </a:p>
        </p:txBody>
      </p:sp>
      <p:sp>
        <p:nvSpPr>
          <p:cNvPr id="3" name="Segnaposto contenuto 2"/>
          <p:cNvSpPr>
            <a:spLocks noGrp="1"/>
          </p:cNvSpPr>
          <p:nvPr>
            <p:ph idx="1"/>
          </p:nvPr>
        </p:nvSpPr>
        <p:spPr/>
        <p:txBody>
          <a:bodyPr/>
          <a:lstStyle/>
          <a:p>
            <a:r>
              <a:rPr lang="el-GR" dirty="0"/>
              <a:t>Καρθεσιανή αλήθεια </a:t>
            </a:r>
            <a:r>
              <a:rPr lang="it-IT" dirty="0"/>
              <a:t> </a:t>
            </a:r>
            <a:endParaRPr lang="el-GR" dirty="0"/>
          </a:p>
          <a:p>
            <a:r>
              <a:rPr lang="el-GR" dirty="0"/>
              <a:t>Από τον Linneu</a:t>
            </a:r>
            <a:r>
              <a:rPr lang="sv-SE" dirty="0"/>
              <a:t>s</a:t>
            </a:r>
            <a:r>
              <a:rPr lang="el-GR" dirty="0"/>
              <a:t> στον Δαρβίνο</a:t>
            </a:r>
          </a:p>
          <a:p>
            <a:r>
              <a:rPr lang="el-GR" dirty="0"/>
              <a:t>Ρομαντισμός</a:t>
            </a:r>
            <a:endParaRPr lang="it-IT" dirty="0"/>
          </a:p>
          <a:p>
            <a:r>
              <a:rPr lang="el-GR" dirty="0"/>
              <a:t>Ουτοπικός σοσιαλισμός</a:t>
            </a:r>
            <a:endParaRPr lang="it-IT" dirty="0"/>
          </a:p>
          <a:p>
            <a:r>
              <a:rPr lang="el-GR" dirty="0"/>
              <a:t>Οικοκεντική ηθική</a:t>
            </a:r>
            <a:r>
              <a:rPr lang="it-IT" dirty="0"/>
              <a:t>: 1930 &amp; 1940</a:t>
            </a:r>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el-GR" dirty="0"/>
              <a:t>Περιβαλλοντική συνείδηση</a:t>
            </a:r>
            <a:r>
              <a:rPr lang="it-IT" dirty="0"/>
              <a:t>: 1962-1968</a:t>
            </a:r>
          </a:p>
        </p:txBody>
      </p:sp>
      <p:sp>
        <p:nvSpPr>
          <p:cNvPr id="3" name="Segnaposto contenuto 2"/>
          <p:cNvSpPr>
            <a:spLocks noGrp="1"/>
          </p:cNvSpPr>
          <p:nvPr>
            <p:ph idx="1"/>
          </p:nvPr>
        </p:nvSpPr>
        <p:spPr/>
        <p:txBody>
          <a:bodyPr/>
          <a:lstStyle/>
          <a:p>
            <a:r>
              <a:rPr lang="el-GR" dirty="0"/>
              <a:t>Βιβλιογραφία, όχι δράσεις</a:t>
            </a:r>
            <a:r>
              <a:rPr lang="it-IT" dirty="0"/>
              <a:t>.</a:t>
            </a:r>
          </a:p>
          <a:p>
            <a:r>
              <a:rPr lang="el-GR" dirty="0"/>
              <a:t>Επιστήμη, βαθιά, αλλά περιορισμένη σε βιβλιοθήκες</a:t>
            </a:r>
            <a:r>
              <a:rPr lang="it-IT" dirty="0"/>
              <a:t>.</a:t>
            </a:r>
          </a:p>
          <a:p>
            <a:r>
              <a:rPr lang="el-GR" dirty="0"/>
              <a:t>Η Σιωπηλή Άνοιξη</a:t>
            </a:r>
            <a:r>
              <a:rPr lang="it-IT" dirty="0"/>
              <a:t> (1962) </a:t>
            </a:r>
            <a:r>
              <a:rPr lang="el-GR" dirty="0"/>
              <a:t>και ο αντίκτυπός της</a:t>
            </a:r>
            <a:r>
              <a:rPr lang="it-IT" dirty="0"/>
              <a:t>.</a:t>
            </a:r>
          </a:p>
          <a:p>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l-GR" sz="4400" dirty="0">
                <a:solidFill>
                  <a:schemeClr val="tx1">
                    <a:lumMod val="85000"/>
                    <a:lumOff val="15000"/>
                  </a:schemeClr>
                </a:solidFill>
              </a:rPr>
              <a:t>Περιβαλλοντική συνείδηση</a:t>
            </a:r>
            <a:r>
              <a:rPr lang="en-US" sz="4400" dirty="0">
                <a:solidFill>
                  <a:schemeClr val="tx1">
                    <a:lumMod val="85000"/>
                    <a:lumOff val="15000"/>
                  </a:schemeClr>
                </a:solidFill>
              </a:rPr>
              <a:t>: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el-GR" dirty="0"/>
              <a:t>Περιβαλλοντική συνείδηση</a:t>
            </a:r>
            <a:r>
              <a:rPr lang="it-IT" dirty="0"/>
              <a:t>: 1974-1980s</a:t>
            </a:r>
          </a:p>
        </p:txBody>
      </p:sp>
      <p:sp>
        <p:nvSpPr>
          <p:cNvPr id="3" name="Segnaposto contenuto 2"/>
          <p:cNvSpPr>
            <a:spLocks noGrp="1"/>
          </p:cNvSpPr>
          <p:nvPr>
            <p:ph idx="1"/>
          </p:nvPr>
        </p:nvSpPr>
        <p:spPr>
          <a:xfrm>
            <a:off x="838200" y="3050743"/>
            <a:ext cx="10515600" cy="1855795"/>
          </a:xfrm>
        </p:spPr>
        <p:txBody>
          <a:bodyPr/>
          <a:lstStyle/>
          <a:p>
            <a:r>
              <a:rPr lang="el-GR" dirty="0"/>
              <a:t>Μια στιγμή εξειδίκευσης στον περιβαλλοντικό ακτιβισμό</a:t>
            </a:r>
          </a:p>
          <a:p>
            <a:r>
              <a:rPr lang="el-GR" dirty="0"/>
              <a:t>Σημεία καμπής</a:t>
            </a:r>
            <a:r>
              <a:rPr lang="it-IT" dirty="0"/>
              <a:t>: Three Miles Island (1979) </a:t>
            </a:r>
            <a:r>
              <a:rPr lang="el-GR" dirty="0"/>
              <a:t>και</a:t>
            </a:r>
            <a:r>
              <a:rPr lang="it-IT" dirty="0"/>
              <a:t> </a:t>
            </a:r>
            <a:r>
              <a:rPr lang="el-GR" dirty="0"/>
              <a:t>Τσερνόμπιλ </a:t>
            </a:r>
            <a:r>
              <a:rPr lang="it-IT" dirty="0"/>
              <a:t> (1986)</a:t>
            </a:r>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l-GR" dirty="0"/>
              <a:t>Διεθνές Περιβαλλοντικό Δίκαιο</a:t>
            </a:r>
            <a:r>
              <a:rPr lang="it-IT" dirty="0"/>
              <a:t>: </a:t>
            </a:r>
            <a:br>
              <a:rPr lang="it-IT" dirty="0"/>
            </a:br>
            <a:r>
              <a:rPr lang="el-GR" dirty="0"/>
              <a:t>Από τον ΟΗΕ στην Στοκχόλμη </a:t>
            </a:r>
            <a:r>
              <a:rPr lang="it-IT" dirty="0"/>
              <a:t>1972</a:t>
            </a:r>
          </a:p>
        </p:txBody>
      </p:sp>
      <p:sp>
        <p:nvSpPr>
          <p:cNvPr id="3" name="Segnaposto contenuto 2"/>
          <p:cNvSpPr>
            <a:spLocks noGrp="1"/>
          </p:cNvSpPr>
          <p:nvPr>
            <p:ph idx="1"/>
          </p:nvPr>
        </p:nvSpPr>
        <p:spPr>
          <a:xfrm>
            <a:off x="838200" y="2080397"/>
            <a:ext cx="10515600" cy="2317750"/>
          </a:xfrm>
        </p:spPr>
        <p:txBody>
          <a:bodyPr/>
          <a:lstStyle/>
          <a:p>
            <a:r>
              <a:rPr lang="el-GR" dirty="0"/>
              <a:t>Ο αντίκτυπος των συνθηκών πριν του ΟΗΕ</a:t>
            </a:r>
            <a:r>
              <a:rPr lang="it-IT" dirty="0"/>
              <a:t>: </a:t>
            </a:r>
            <a:r>
              <a:rPr lang="el-GR" dirty="0"/>
              <a:t>κανένας</a:t>
            </a:r>
            <a:r>
              <a:rPr lang="it-IT" dirty="0"/>
              <a:t>.</a:t>
            </a:r>
          </a:p>
          <a:p>
            <a:r>
              <a:rPr lang="el-GR" dirty="0"/>
              <a:t>Διάσκεψη της Στοκχόλμης για το Ανθρωπογενές Περιβάλλον: θέτει το περιβάλλον στην παγκόσμια ατζέντα</a:t>
            </a:r>
            <a:r>
              <a:rPr lang="en-GB" dirty="0"/>
              <a:t>.</a:t>
            </a:r>
          </a:p>
          <a:p>
            <a:r>
              <a:rPr lang="el-GR" dirty="0"/>
              <a:t>Η ιστορία συνεχίζεται</a:t>
            </a:r>
            <a:r>
              <a:rPr lang="en-GB" dirty="0"/>
              <a:t>…</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l-GR" dirty="0"/>
              <a:t>Διεθνές Περιβαλλοντικό Δίκαιο</a:t>
            </a:r>
            <a:r>
              <a:rPr lang="it-IT" dirty="0"/>
              <a:t>: </a:t>
            </a:r>
            <a:r>
              <a:rPr lang="el-GR" dirty="0"/>
              <a:t>Από τη Στοκχόλμη στο Παρίσι</a:t>
            </a:r>
            <a:endParaRPr lang="it-IT" dirty="0"/>
          </a:p>
        </p:txBody>
      </p:sp>
      <p:sp>
        <p:nvSpPr>
          <p:cNvPr id="3" name="Segnaposto contenuto 2"/>
          <p:cNvSpPr>
            <a:spLocks noGrp="1"/>
          </p:cNvSpPr>
          <p:nvPr>
            <p:ph idx="1"/>
          </p:nvPr>
        </p:nvSpPr>
        <p:spPr/>
        <p:txBody>
          <a:bodyPr/>
          <a:lstStyle/>
          <a:p>
            <a:r>
              <a:rPr lang="el-GR" dirty="0"/>
              <a:t>Άμεσος και έμμεσος αντίκτυπος του συνεδρίου της Στοκχόλμης</a:t>
            </a:r>
          </a:p>
          <a:p>
            <a:r>
              <a:rPr lang="el-GR" dirty="0"/>
              <a:t>Μη δεσμευτικές αρχές</a:t>
            </a:r>
            <a:r>
              <a:rPr lang="it-IT" dirty="0"/>
              <a:t>…</a:t>
            </a:r>
          </a:p>
          <a:p>
            <a:r>
              <a:rPr lang="el-GR" dirty="0"/>
              <a:t>Έκθεση </a:t>
            </a:r>
            <a:r>
              <a:rPr lang="it-IT" dirty="0"/>
              <a:t>Brundtland 1987 (</a:t>
            </a:r>
            <a:r>
              <a:rPr lang="el-GR" dirty="0"/>
              <a:t>ΟΗΕ</a:t>
            </a:r>
            <a:r>
              <a:rPr lang="it-IT" dirty="0"/>
              <a:t>)</a:t>
            </a:r>
          </a:p>
          <a:p>
            <a:r>
              <a:rPr lang="el-GR" dirty="0"/>
              <a:t>Ρίο ντε Τζανέιρ</a:t>
            </a:r>
            <a:r>
              <a:rPr lang="sv-SE" dirty="0"/>
              <a:t>o</a:t>
            </a:r>
            <a:r>
              <a:rPr lang="el-GR" dirty="0"/>
              <a:t> </a:t>
            </a:r>
            <a:r>
              <a:rPr lang="it-IT" dirty="0"/>
              <a:t>(1992)</a:t>
            </a:r>
          </a:p>
          <a:p>
            <a:r>
              <a:rPr lang="el-GR" dirty="0"/>
              <a:t>Κιότο</a:t>
            </a:r>
            <a:r>
              <a:rPr lang="it-IT" dirty="0"/>
              <a:t> (1997)</a:t>
            </a:r>
          </a:p>
          <a:p>
            <a:r>
              <a:rPr lang="el-GR" dirty="0"/>
              <a:t>Παρίσι</a:t>
            </a:r>
            <a:r>
              <a:rPr lang="it-IT" dirty="0"/>
              <a:t>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7" name="Rectangle 1">
            <a:extLst>
              <a:ext uri="{FF2B5EF4-FFF2-40B4-BE49-F238E27FC236}">
                <a16:creationId xmlns:a16="http://schemas.microsoft.com/office/drawing/2014/main" id="{09D364CB-1A31-EBCB-1114-E5401E591C5B}"/>
              </a:ext>
            </a:extLst>
          </p:cNvPr>
          <p:cNvSpPr>
            <a:spLocks noChangeArrowheads="1"/>
          </p:cNvSpPr>
          <p:nvPr/>
        </p:nvSpPr>
        <p:spPr bwMode="auto">
          <a:xfrm>
            <a:off x="0" y="0"/>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100" b="0" i="0" u="none" strike="noStrike" cap="none" normalizeH="0" baseline="0">
                <a:ln>
                  <a:noFill/>
                </a:ln>
                <a:solidFill>
                  <a:srgbClr val="202124"/>
                </a:solidFill>
                <a:effectLst/>
                <a:latin typeface="inherit"/>
              </a:rPr>
              <a:t>Έκθεση </a:t>
            </a: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228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l-GR" dirty="0"/>
              <a:t>Μελέτες Περιβαλλοντικών Επιπτώσεων </a:t>
            </a:r>
            <a:endParaRPr lang="it-IT" dirty="0"/>
          </a:p>
        </p:txBody>
      </p:sp>
      <p:sp>
        <p:nvSpPr>
          <p:cNvPr id="3" name="Segnaposto contenuto 2"/>
          <p:cNvSpPr>
            <a:spLocks noGrp="1"/>
          </p:cNvSpPr>
          <p:nvPr>
            <p:ph idx="1"/>
          </p:nvPr>
        </p:nvSpPr>
        <p:spPr/>
        <p:txBody>
          <a:bodyPr/>
          <a:lstStyle/>
          <a:p>
            <a:r>
              <a:rPr lang="el-GR" dirty="0"/>
              <a:t>Γεννήθηκε στις ΗΠΑ</a:t>
            </a:r>
            <a:endParaRPr lang="it-IT" dirty="0"/>
          </a:p>
          <a:p>
            <a:r>
              <a:rPr lang="el-GR" dirty="0"/>
              <a:t>Στοκχόλμη</a:t>
            </a:r>
            <a:r>
              <a:rPr lang="it-IT" dirty="0"/>
              <a:t> 1972</a:t>
            </a:r>
          </a:p>
          <a:p>
            <a:r>
              <a:rPr lang="el-GR" dirty="0"/>
              <a:t>Περιβαλλοντικό Πρόγραμμα των Ηνωμένων Εθνών</a:t>
            </a:r>
            <a:r>
              <a:rPr lang="it-IT" dirty="0"/>
              <a:t> (UNEP, 1978)</a:t>
            </a:r>
          </a:p>
          <a:p>
            <a:r>
              <a:rPr lang="el-GR" dirty="0"/>
              <a:t>Παγκόσμιος Χάρτης για τη Φύση </a:t>
            </a:r>
            <a:r>
              <a:rPr lang="it-IT" dirty="0"/>
              <a:t>(1982), UNCLOS (1982), Agenda 21</a:t>
            </a:r>
          </a:p>
          <a:p>
            <a:r>
              <a:rPr lang="it-IT" dirty="0"/>
              <a:t>EOK (1988) =&gt; EE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Reflect on:</a:t>
            </a:r>
          </a:p>
        </p:txBody>
      </p:sp>
      <p:sp>
        <p:nvSpPr>
          <p:cNvPr id="3" name="Segnaposto contenuto 2"/>
          <p:cNvSpPr>
            <a:spLocks noGrp="1"/>
          </p:cNvSpPr>
          <p:nvPr>
            <p:ph idx="1"/>
          </p:nvPr>
        </p:nvSpPr>
        <p:spPr/>
        <p:txBody>
          <a:bodyPr/>
          <a:lstStyle/>
          <a:p>
            <a:r>
              <a:rPr lang="el-GR" dirty="0"/>
              <a:t>Η σχέση ανθρώπου-φύσης από ιστορική προοπτική</a:t>
            </a:r>
            <a:endParaRPr lang="it-IT" dirty="0"/>
          </a:p>
          <a:p>
            <a:r>
              <a:rPr lang="el-GR" dirty="0"/>
              <a:t>Η περιβαλλοντική συνείδηση ​​και το διεθνές δίκαιο της σημερινής εποχής από ιστορική προοπτική</a:t>
            </a:r>
            <a:endParaRPr lang="it-IT"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a:xfrm>
            <a:off x="838200" y="365125"/>
            <a:ext cx="9908969" cy="1325563"/>
          </a:xfrm>
        </p:spPr>
        <p:txBody>
          <a:bodyPr/>
          <a:lstStyle/>
          <a:p>
            <a:r>
              <a:rPr lang="el-GR" dirty="0"/>
              <a:t>Το διαδικτυακό Μάθημα</a:t>
            </a:r>
            <a:r>
              <a:rPr lang="sv-SE" dirty="0"/>
              <a:t> Synergy Audit</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a:lnSpc>
                <a:spcPct val="107000"/>
              </a:lnSpc>
              <a:spcAft>
                <a:spcPts val="800"/>
              </a:spcAft>
              <a:buFont typeface="Courier New" panose="02070309020205020404" pitchFamily="49" charset="0"/>
              <a:buChar char="o"/>
            </a:pPr>
            <a:r>
              <a:rPr lang="el-GR" sz="1800" dirty="0">
                <a:effectLst/>
                <a:latin typeface="Calibri" panose="020F0502020204030204" pitchFamily="34" charset="0"/>
                <a:ea typeface="Calibri" panose="020F0502020204030204" pitchFamily="34" charset="0"/>
                <a:cs typeface="Times New Roman" panose="02020603050405020304" pitchFamily="18" charset="0"/>
              </a:rPr>
              <a:t>Εκπονήθηκε από τους εταίρους του έργου </a:t>
            </a:r>
            <a:r>
              <a:rPr lang="en-GB" sz="1800" dirty="0">
                <a:effectLst/>
                <a:latin typeface="Calibri" panose="020F0502020204030204" pitchFamily="34" charset="0"/>
                <a:ea typeface="Calibri" panose="020F0502020204030204" pitchFamily="34" charset="0"/>
                <a:cs typeface="Times New Roman" panose="02020603050405020304" pitchFamily="18" charset="0"/>
              </a:rPr>
              <a:t>Synergy Audit ERASMUS+ (2019-2022) </a:t>
            </a:r>
          </a:p>
          <a:p>
            <a:pPr>
              <a:lnSpc>
                <a:spcPct val="107000"/>
              </a:lnSpc>
              <a:spcAft>
                <a:spcPts val="800"/>
              </a:spcAft>
              <a:buFont typeface="Courier New" panose="02070309020205020404" pitchFamily="49" charset="0"/>
              <a:buChar char="o"/>
            </a:pPr>
            <a:r>
              <a:rPr lang="el-GR" sz="1800" dirty="0">
                <a:latin typeface="Calibri" panose="020F0502020204030204" pitchFamily="34" charset="0"/>
                <a:ea typeface="Calibri" panose="020F0502020204030204" pitchFamily="34" charset="0"/>
                <a:cs typeface="Times New Roman" panose="02020603050405020304" pitchFamily="18" charset="0"/>
              </a:rPr>
              <a:t>Αυτή η εκπαιδευτική προσέγγιση κατάρτισης λειτούργησε αρχικά σαν πιλοτικό διαδικτυακό πρόγραμμα και σαν τελικό παραγόμενο αυτού του έργου.</a:t>
            </a:r>
            <a:r>
              <a:rPr lang="en-GB" sz="18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buFont typeface="Courier New" panose="02070309020205020404" pitchFamily="49" charset="0"/>
              <a:buChar char="o"/>
            </a:pPr>
            <a:r>
              <a:rPr lang="el-GR" sz="1800" dirty="0">
                <a:latin typeface="Calibri" panose="020F0502020204030204" pitchFamily="34" charset="0"/>
                <a:ea typeface="Calibri" panose="020F0502020204030204" pitchFamily="34" charset="0"/>
                <a:cs typeface="Times New Roman" panose="02020603050405020304" pitchFamily="18" charset="0"/>
              </a:rPr>
              <a:t>Ο στόχος του Μαθήματος</a:t>
            </a:r>
            <a:r>
              <a:rPr lang="en-GB" sz="1800" dirty="0">
                <a:latin typeface="Calibri" panose="020F0502020204030204" pitchFamily="34" charset="0"/>
                <a:ea typeface="Calibri" panose="020F0502020204030204" pitchFamily="34" charset="0"/>
                <a:cs typeface="Times New Roman" panose="02020603050405020304" pitchFamily="18" charset="0"/>
              </a:rPr>
              <a:t>:</a:t>
            </a:r>
            <a:r>
              <a:rPr lang="el-GR" sz="1800" dirty="0">
                <a:latin typeface="Calibri" panose="020F0502020204030204" pitchFamily="34" charset="0"/>
                <a:ea typeface="Calibri" panose="020F0502020204030204" pitchFamily="34" charset="0"/>
                <a:cs typeface="Times New Roman" panose="02020603050405020304" pitchFamily="18" charset="0"/>
              </a:rPr>
              <a:t> να διασφαλίσει την παροχή γνώσης για τους περιβαλλοντικούς ελέγχους μέσω μιας διεπιστημονικής προσέγγισης που</a:t>
            </a:r>
            <a:r>
              <a:rPr lang="en-GB" sz="1800" dirty="0">
                <a:latin typeface="Calibri" panose="020F0502020204030204" pitchFamily="34" charset="0"/>
                <a:ea typeface="Calibri" panose="020F0502020204030204" pitchFamily="34" charset="0"/>
                <a:cs typeface="Times New Roman" panose="02020603050405020304" pitchFamily="18" charset="0"/>
              </a:rPr>
              <a:t> </a:t>
            </a:r>
            <a:r>
              <a:rPr lang="el-GR" sz="1800" dirty="0">
                <a:latin typeface="Calibri" panose="020F0502020204030204" pitchFamily="34" charset="0"/>
                <a:ea typeface="Calibri" panose="020F0502020204030204" pitchFamily="34" charset="0"/>
                <a:cs typeface="Times New Roman" panose="02020603050405020304" pitchFamily="18" charset="0"/>
              </a:rPr>
              <a:t>εξασφαλίζει ότι ο καταρτιζόμενος θα μπορεί να διεκπεραιώνει περιβαλλοντικούς ελέγχους στον οργανισμό από όπου προέχεται μετά το πέρας του μαθήματος.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Courier New" panose="02070309020205020404" pitchFamily="49" charset="0"/>
              <a:buChar char="o"/>
            </a:pPr>
            <a:r>
              <a:rPr lang="el-GR" sz="1800" dirty="0">
                <a:latin typeface="Calibri" panose="020F0502020204030204" pitchFamily="34" charset="0"/>
                <a:ea typeface="Calibri" panose="020F0502020204030204" pitchFamily="34" charset="0"/>
                <a:cs typeface="Times New Roman" panose="02020603050405020304" pitchFamily="18" charset="0"/>
              </a:rPr>
              <a:t>Συντελεί στο να έχει ο οργανισμός σας περισσότερες ευκαιρίες για να λάβει περιβαλλοντική πιστοποίηση</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dirty="0"/>
              <a:t> </a:t>
            </a:r>
            <a:endParaRPr lang="en-GB" dirty="0"/>
          </a:p>
        </p:txBody>
      </p:sp>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Διάλεξη </a:t>
            </a:r>
            <a:r>
              <a:rPr lang="en-GB" sz="6000" b="1" dirty="0">
                <a:latin typeface="+mj-lt"/>
              </a:rPr>
              <a:t>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normAutofit/>
          </a:bodyPr>
          <a:lstStyle/>
          <a:p>
            <a:r>
              <a:rPr lang="el-GR" dirty="0"/>
              <a:t>Εισαγωγή στον περιβαλλοντικό έλεγχο</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el-GR" dirty="0"/>
              <a:t>Μια διεπιστημονική προσέγγιση εκ του σύνεγγυς και μακρόθεν</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203" y="5941610"/>
            <a:ext cx="3057525" cy="873579"/>
          </a:xfrm>
          <a:prstGeom prst="rect">
            <a:avLst/>
          </a:prstGeom>
        </p:spPr>
      </p:pic>
      <p:sp>
        <p:nvSpPr>
          <p:cNvPr id="2" name="Titolo 1"/>
          <p:cNvSpPr>
            <a:spLocks noGrp="1"/>
          </p:cNvSpPr>
          <p:nvPr>
            <p:ph type="title"/>
          </p:nvPr>
        </p:nvSpPr>
        <p:spPr/>
        <p:txBody>
          <a:bodyPr>
            <a:normAutofit/>
          </a:bodyPr>
          <a:lstStyle/>
          <a:p>
            <a:r>
              <a:rPr lang="el-GR" sz="4400" dirty="0"/>
              <a:t>Εισαγωγή στον περιβαλλοντικό έλεγχο</a:t>
            </a:r>
            <a:r>
              <a:rPr lang="sv-SE" sz="4400" dirty="0"/>
              <a:t> – </a:t>
            </a:r>
            <a:br>
              <a:rPr lang="sv-SE" sz="4400" dirty="0"/>
            </a:br>
            <a:r>
              <a:rPr lang="el-GR" sz="4400" dirty="0"/>
              <a:t>μια προσέγγιση μακρόθεν</a:t>
            </a:r>
            <a:endParaRPr lang="it-IT" dirty="0"/>
          </a:p>
        </p:txBody>
      </p:sp>
      <p:sp>
        <p:nvSpPr>
          <p:cNvPr id="3" name="Segnaposto contenuto 2"/>
          <p:cNvSpPr>
            <a:spLocks noGrp="1"/>
          </p:cNvSpPr>
          <p:nvPr>
            <p:ph idx="1"/>
          </p:nvPr>
        </p:nvSpPr>
        <p:spPr/>
        <p:txBody>
          <a:bodyPr>
            <a:normAutofit/>
          </a:bodyPr>
          <a:lstStyle/>
          <a:p>
            <a:pPr marL="0" indent="0">
              <a:buNone/>
            </a:pPr>
            <a:r>
              <a:rPr lang="el-GR" sz="2800" dirty="0"/>
              <a:t>Απαραίτητη η γενική γνώση</a:t>
            </a:r>
            <a:r>
              <a:rPr lang="sv-SE" sz="2800" dirty="0"/>
              <a:t> </a:t>
            </a:r>
            <a:r>
              <a:rPr lang="el-GR" dirty="0"/>
              <a:t>όπως για παράδειγμα</a:t>
            </a:r>
            <a:r>
              <a:rPr lang="sv-SE" sz="2800" dirty="0"/>
              <a:t>:</a:t>
            </a:r>
          </a:p>
          <a:p>
            <a:r>
              <a:rPr lang="el-GR" sz="2800" dirty="0"/>
              <a:t>Κλιματική αλλαγή, υπερθέρμανση του πλανήτη, ενεργειακή απόδοση, κυκλική οικονομία, διαχείριση απορριμμάτων</a:t>
            </a:r>
            <a:r>
              <a:rPr lang="sv-SE" sz="2800" dirty="0"/>
              <a:t> …</a:t>
            </a:r>
          </a:p>
          <a:p>
            <a:r>
              <a:rPr lang="el-GR" sz="2800" dirty="0"/>
              <a:t>Πολυεπιστημονική πρόκληση – ανάγκη τόσο για δημόσιους όσο και για ιδιωτικούς οργανισμούς</a:t>
            </a:r>
            <a:r>
              <a:rPr lang="sv-SE" sz="2800" dirty="0"/>
              <a:t>.</a:t>
            </a:r>
          </a:p>
          <a:p>
            <a:r>
              <a:rPr lang="el-GR" sz="2800" dirty="0"/>
              <a:t>Εργασία Περιβαλλοντικής Διαχείρισης </a:t>
            </a:r>
            <a:endParaRPr lang="sv-SE" sz="2800" dirty="0"/>
          </a:p>
          <a:p>
            <a:r>
              <a:rPr lang="el-GR" sz="2800" dirty="0"/>
              <a:t>Περιβαλλοντική πιστοποίηση</a:t>
            </a:r>
            <a:r>
              <a:rPr lang="sv-SE" sz="2800" dirty="0"/>
              <a:t> certification </a:t>
            </a:r>
            <a:r>
              <a:rPr lang="el-GR" sz="2800" dirty="0"/>
              <a:t>κατά:</a:t>
            </a:r>
            <a:endParaRPr lang="sv-SE" sz="2800" dirty="0"/>
          </a:p>
          <a:p>
            <a:pPr>
              <a:buFont typeface="Wingdings" panose="05000000000000000000" pitchFamily="2" charset="2"/>
              <a:buChar char="Ø"/>
            </a:pPr>
            <a:r>
              <a:rPr lang="sv-SE" sz="2800" dirty="0"/>
              <a:t> ISO 14001:2015</a:t>
            </a:r>
          </a:p>
          <a:p>
            <a:pPr>
              <a:buFont typeface="Wingdings" panose="05000000000000000000" pitchFamily="2" charset="2"/>
              <a:buChar char="Ø"/>
            </a:pPr>
            <a:r>
              <a:rPr lang="sv-SE" sz="28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438592" y="349016"/>
            <a:ext cx="10515600" cy="1325563"/>
          </a:xfrm>
        </p:spPr>
        <p:txBody>
          <a:bodyPr>
            <a:normAutofit/>
          </a:bodyPr>
          <a:lstStyle/>
          <a:p>
            <a:r>
              <a:rPr lang="el-GR" sz="4000" dirty="0"/>
              <a:t>Το ΣΠΔ εν συντομία – μια μακρόθεν προσέγγιση</a:t>
            </a:r>
            <a:endParaRPr lang="it-IT" sz="4000" dirty="0"/>
          </a:p>
        </p:txBody>
      </p:sp>
      <p:sp>
        <p:nvSpPr>
          <p:cNvPr id="3" name="Segnaposto contenuto 2"/>
          <p:cNvSpPr>
            <a:spLocks noGrp="1"/>
          </p:cNvSpPr>
          <p:nvPr>
            <p:ph idx="1"/>
          </p:nvPr>
        </p:nvSpPr>
        <p:spPr/>
        <p:txBody>
          <a:bodyPr>
            <a:normAutofit fontScale="85000" lnSpcReduction="20000"/>
          </a:bodyPr>
          <a:lstStyle/>
          <a:p>
            <a:pPr marL="514350" indent="-514350">
              <a:buAutoNum type="arabicPeriod"/>
            </a:pPr>
            <a:r>
              <a:rPr lang="el-GR" sz="2800" dirty="0">
                <a:effectLst/>
                <a:ea typeface="Calibri" panose="020F0502020204030204" pitchFamily="34" charset="0"/>
              </a:rPr>
              <a:t>Απόφαση της διοίκησης για την ενσωμάτωση του ΣΠΔ στον οργανισμό</a:t>
            </a:r>
          </a:p>
          <a:p>
            <a:pPr marL="514350" indent="-514350">
              <a:buAutoNum type="arabicPeriod"/>
            </a:pPr>
            <a:r>
              <a:rPr lang="el-GR" dirty="0">
                <a:ea typeface="Calibri" panose="020F0502020204030204" pitchFamily="34" charset="0"/>
              </a:rPr>
              <a:t>Σχεδιάζοντας το ΣΠΔ ενός οργανισμού όπου διευκρινίζεται ο υπεύθυνος σε κάθε τομέα δραστηριότητας.   </a:t>
            </a:r>
          </a:p>
          <a:p>
            <a:pPr marL="514350" indent="-514350">
              <a:buAutoNum type="arabicPeriod"/>
            </a:pPr>
            <a:r>
              <a:rPr lang="el-GR" sz="2800" dirty="0">
                <a:effectLst/>
                <a:ea typeface="Calibri" panose="020F0502020204030204" pitchFamily="34" charset="0"/>
              </a:rPr>
              <a:t>Απόκτηση γνώσεων σχετικά με τον λόγο για την δέσμευση στο εργαλείο και την εργασία του ΣΠΔ</a:t>
            </a:r>
            <a:r>
              <a:rPr lang="en-GB" sz="2800" dirty="0">
                <a:effectLst/>
                <a:ea typeface="Calibri" panose="020F0502020204030204" pitchFamily="34" charset="0"/>
              </a:rPr>
              <a:t>. </a:t>
            </a:r>
            <a:endParaRPr lang="el-GR" sz="2800" dirty="0">
              <a:effectLst/>
              <a:ea typeface="Calibri" panose="020F0502020204030204" pitchFamily="34" charset="0"/>
            </a:endParaRPr>
          </a:p>
          <a:p>
            <a:pPr marL="514350" indent="-514350">
              <a:buAutoNum type="arabicPeriod"/>
            </a:pPr>
            <a:r>
              <a:rPr lang="el-GR" sz="2800" dirty="0">
                <a:effectLst/>
                <a:ea typeface="Calibri" panose="020F0502020204030204" pitchFamily="34" charset="0"/>
              </a:rPr>
              <a:t>Σχέδιο επικοινωνίας για την εργασία του ΣΠΔ. </a:t>
            </a:r>
          </a:p>
          <a:p>
            <a:pPr marL="514350" indent="-514350">
              <a:buAutoNum type="arabicPeriod"/>
            </a:pPr>
            <a:r>
              <a:rPr lang="el-GR" sz="2800" dirty="0">
                <a:effectLst/>
                <a:ea typeface="Calibri" panose="020F0502020204030204" pitchFamily="34" charset="0"/>
              </a:rPr>
              <a:t>Περιβαλλοντική έρευνα που συνίσταται σε ανασκόπηση όλων των περιβαλλοντικών πτυχών που έχει ο οργανισμός με εκτίμηση των περιβαλλοντικών επιπτώσεων που δημιουργούνται από τις δραστηριότητες προς τον οργανισμό και την ευρύτερη κοινωνία. Η αξιολόγηση γίνεται με ποσοτικό και ποιοτικό τρόπο (συνήθως επικαιροποιείται κάθε 5ο έτος σύμφωνα με τις υποχρεώσεις των πρότυπων ISO και EMAS).</a:t>
            </a:r>
            <a:br>
              <a:rPr lang="en-GB" sz="2800" dirty="0">
                <a:effectLst/>
                <a:ea typeface="Calibri" panose="020F0502020204030204" pitchFamily="34" charset="0"/>
              </a:rPr>
            </a:br>
            <a:endParaRPr lang="sv-SE" sz="2800"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43042"/>
            <a:ext cx="2205944" cy="1855795"/>
          </a:xfrm>
          <a:prstGeom prst="rect">
            <a:avLst/>
          </a:prstGeom>
        </p:spPr>
      </p:pic>
      <p:sp>
        <p:nvSpPr>
          <p:cNvPr id="2" name="Titolo 1"/>
          <p:cNvSpPr>
            <a:spLocks noGrp="1"/>
          </p:cNvSpPr>
          <p:nvPr>
            <p:ph type="title"/>
          </p:nvPr>
        </p:nvSpPr>
        <p:spPr>
          <a:xfrm>
            <a:off x="438592" y="321552"/>
            <a:ext cx="10515600" cy="1325563"/>
          </a:xfrm>
        </p:spPr>
        <p:txBody>
          <a:bodyPr>
            <a:normAutofit/>
          </a:bodyPr>
          <a:lstStyle/>
          <a:p>
            <a:r>
              <a:rPr lang="el-GR" sz="4000" dirty="0"/>
              <a:t>Το ΣΠΔ εν συντομία – μια μακρόθεν προσέγγιση</a:t>
            </a:r>
            <a:endParaRPr lang="it-IT" sz="4000" dirty="0"/>
          </a:p>
        </p:txBody>
      </p:sp>
      <p:sp>
        <p:nvSpPr>
          <p:cNvPr id="3" name="Segnaposto contenuto 2"/>
          <p:cNvSpPr>
            <a:spLocks noGrp="1"/>
          </p:cNvSpPr>
          <p:nvPr>
            <p:ph idx="1"/>
          </p:nvPr>
        </p:nvSpPr>
        <p:spPr/>
        <p:txBody>
          <a:bodyPr>
            <a:normAutofit fontScale="85000" lnSpcReduction="20000"/>
          </a:bodyPr>
          <a:lstStyle/>
          <a:p>
            <a:pPr marL="0" indent="0">
              <a:buNone/>
            </a:pPr>
            <a:r>
              <a:rPr lang="en-GB" sz="2800" dirty="0">
                <a:effectLst/>
                <a:ea typeface="Calibri" panose="020F0502020204030204" pitchFamily="34" charset="0"/>
              </a:rPr>
              <a:t>6. </a:t>
            </a:r>
            <a:r>
              <a:rPr lang="el-GR" sz="2800" dirty="0">
                <a:effectLst/>
                <a:ea typeface="Calibri" panose="020F0502020204030204" pitchFamily="34" charset="0"/>
              </a:rPr>
              <a:t>Εκπόνηση της περιβαλλοντικής πολιτικής του οργανισμού για την εσωτερική επικοινωνία του οργανισμού και προς την κοινωνία, για παράδειγμα τους μετόχους και τα ενδιαφερόμενα μέρη.</a:t>
            </a:r>
          </a:p>
          <a:p>
            <a:pPr marL="0" indent="0">
              <a:buNone/>
            </a:pPr>
            <a:br>
              <a:rPr lang="en-GB" sz="2800" dirty="0">
                <a:effectLst/>
                <a:ea typeface="Calibri" panose="020F0502020204030204" pitchFamily="34" charset="0"/>
              </a:rPr>
            </a:br>
            <a:r>
              <a:rPr lang="en-GB" sz="2800" dirty="0">
                <a:effectLst/>
                <a:ea typeface="Calibri" panose="020F0502020204030204" pitchFamily="34" charset="0"/>
              </a:rPr>
              <a:t>7. </a:t>
            </a:r>
            <a:r>
              <a:rPr lang="el-GR" dirty="0">
                <a:ea typeface="Calibri" panose="020F0502020204030204" pitchFamily="34" charset="0"/>
              </a:rPr>
              <a:t>Σχεδιασμός ενός Σχεδίου Περιβαλλοντικών </a:t>
            </a:r>
            <a:r>
              <a:rPr lang="el-GR" sz="2800" dirty="0">
                <a:effectLst/>
                <a:ea typeface="Calibri" panose="020F0502020204030204" pitchFamily="34" charset="0"/>
              </a:rPr>
              <a:t>Στόχων και Δράσης (συνήθως επικαιροποιείται κάθε 3 έτη σύμφωνα με τις υποχρεώσεις από τα πρότυπα ISO και EMAS)</a:t>
            </a:r>
          </a:p>
          <a:p>
            <a:pPr marL="0" indent="0">
              <a:buNone/>
            </a:pPr>
            <a:br>
              <a:rPr lang="en-GB" sz="2800" dirty="0">
                <a:effectLst/>
                <a:ea typeface="Calibri" panose="020F0502020204030204" pitchFamily="34" charset="0"/>
              </a:rPr>
            </a:br>
            <a:r>
              <a:rPr lang="en-GB" sz="2800" dirty="0">
                <a:effectLst/>
                <a:ea typeface="Calibri" panose="020F0502020204030204" pitchFamily="34" charset="0"/>
              </a:rPr>
              <a:t>8. </a:t>
            </a:r>
            <a:r>
              <a:rPr lang="el-GR" sz="2800" dirty="0">
                <a:effectLst/>
                <a:ea typeface="Calibri" panose="020F0502020204030204" pitchFamily="34" charset="0"/>
              </a:rPr>
              <a:t>Σχεδιασμό και διαχείριση των εγγράφων του ΣΠΔ</a:t>
            </a:r>
            <a:r>
              <a:rPr lang="en-GB" sz="2800" dirty="0">
                <a:effectLst/>
                <a:ea typeface="Calibri" panose="020F0502020204030204" pitchFamily="34" charset="0"/>
              </a:rPr>
              <a:t>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a:t>
            </a:r>
            <a:r>
              <a:rPr lang="el-GR" sz="2800" dirty="0">
                <a:effectLst/>
                <a:ea typeface="Calibri" panose="020F0502020204030204" pitchFamily="34" charset="0"/>
              </a:rPr>
              <a:t>Σχεδιασμός και διαχείριση των τυπικών διαδικασιών που υποστηρίζουν το ΣΠΔ</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a:t>
            </a:r>
            <a:r>
              <a:rPr lang="el-GR" sz="2800" dirty="0">
                <a:effectLst/>
                <a:ea typeface="Calibri" panose="020F0502020204030204" pitchFamily="34" charset="0"/>
              </a:rPr>
              <a:t>Επικοινωνιακή υποστήριξη του έργου του ΣΠΔ για κάθε άτομο στον οργανισμό.</a:t>
            </a:r>
            <a:r>
              <a:rPr lang="en-GB" sz="2800" dirty="0">
                <a:effectLst/>
                <a:ea typeface="Calibri" panose="020F0502020204030204" pitchFamily="34" charset="0"/>
              </a:rPr>
              <a:t> </a:t>
            </a:r>
            <a:br>
              <a:rPr lang="en-GB" sz="2800" dirty="0">
                <a:effectLst/>
                <a:ea typeface="Calibri" panose="020F0502020204030204" pitchFamily="34" charset="0"/>
              </a:rPr>
            </a:br>
            <a:endParaRPr lang="en-GB" sz="2800"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438592" y="351283"/>
            <a:ext cx="10515600" cy="1325563"/>
          </a:xfrm>
        </p:spPr>
        <p:txBody>
          <a:bodyPr>
            <a:normAutofit/>
          </a:bodyPr>
          <a:lstStyle/>
          <a:p>
            <a:r>
              <a:rPr lang="el-GR" sz="4000" dirty="0"/>
              <a:t>Το ΣΠΔ εν συντομία – μια μακρόθεν προσέγγιση</a:t>
            </a:r>
            <a:endParaRPr lang="it-IT" sz="4000" dirty="0"/>
          </a:p>
        </p:txBody>
      </p:sp>
      <p:sp>
        <p:nvSpPr>
          <p:cNvPr id="3" name="Segnaposto contenuto 2"/>
          <p:cNvSpPr>
            <a:spLocks noGrp="1"/>
          </p:cNvSpPr>
          <p:nvPr>
            <p:ph idx="1"/>
          </p:nvPr>
        </p:nvSpPr>
        <p:spPr>
          <a:xfrm>
            <a:off x="936687" y="1523772"/>
            <a:ext cx="10515600" cy="4351338"/>
          </a:xfrm>
        </p:spPr>
        <p:txBody>
          <a:bodyPr>
            <a:normAutofit/>
          </a:bodyPr>
          <a:lstStyle/>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11. </a:t>
            </a:r>
            <a:r>
              <a:rPr lang="el-GR" sz="2800" dirty="0">
                <a:effectLst/>
                <a:ea typeface="Calibri" panose="020F0502020204030204" pitchFamily="34" charset="0"/>
                <a:cs typeface="Times New Roman" panose="02020603050405020304" pitchFamily="18" charset="0"/>
              </a:rPr>
              <a:t>Υποστήριξη του έργου του ΣΠΔ με εκπαίδευση προς κάθε άτομο στον οργανισμό</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12. </a:t>
            </a:r>
            <a:r>
              <a:rPr lang="el-GR" sz="2800" dirty="0">
                <a:effectLst/>
                <a:ea typeface="Calibri" panose="020F0502020204030204" pitchFamily="34" charset="0"/>
                <a:cs typeface="Times New Roman" panose="02020603050405020304" pitchFamily="18" charset="0"/>
              </a:rPr>
              <a:t>Παρακολούθηση του έργου του ΣΠΔ στον οργανισμό.</a:t>
            </a:r>
            <a:r>
              <a:rPr lang="en-GB" sz="2800" dirty="0">
                <a:effectLst/>
                <a:ea typeface="Calibri" panose="020F0502020204030204" pitchFamily="34" charset="0"/>
                <a:cs typeface="Times New Roman" panose="02020603050405020304" pitchFamily="18" charset="0"/>
              </a:rPr>
              <a:t>.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13. </a:t>
            </a:r>
            <a:r>
              <a:rPr lang="el-GR" sz="2800" dirty="0">
                <a:effectLst/>
                <a:ea typeface="Calibri" panose="020F0502020204030204" pitchFamily="34" charset="0"/>
                <a:cs typeface="Times New Roman" panose="02020603050405020304" pitchFamily="18" charset="0"/>
              </a:rPr>
              <a:t>Οργάνωση και διαχείριση περιβαλλοντικών ελέγχων.</a:t>
            </a:r>
            <a:r>
              <a:rPr lang="en-GB" sz="2800" dirty="0">
                <a:effectLst/>
                <a:ea typeface="Calibri" panose="020F0502020204030204" pitchFamily="34" charset="0"/>
                <a:cs typeface="Times New Roman" panose="02020603050405020304" pitchFamily="18" charset="0"/>
              </a:rPr>
              <a:t>.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14. </a:t>
            </a:r>
            <a:r>
              <a:rPr lang="el-GR" sz="2800" dirty="0">
                <a:effectLst/>
                <a:ea typeface="Calibri" panose="020F0502020204030204" pitchFamily="34" charset="0"/>
                <a:cs typeface="Times New Roman" panose="02020603050405020304" pitchFamily="18" charset="0"/>
              </a:rPr>
              <a:t>Οργάνωση – και διαχείριση ετήσιας ανασκόπησης</a:t>
            </a:r>
            <a:r>
              <a:rPr lang="en-GB" sz="2800" dirty="0">
                <a:effectLst/>
                <a:ea typeface="Calibri" panose="020F0502020204030204" pitchFamily="34" charset="0"/>
                <a:cs typeface="Times New Roman" panose="02020603050405020304" pitchFamily="18" charset="0"/>
              </a:rPr>
              <a:t>.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15. </a:t>
            </a:r>
            <a:r>
              <a:rPr lang="el-GR" sz="2800" dirty="0">
                <a:effectLst/>
                <a:ea typeface="Calibri" panose="020F0502020204030204" pitchFamily="34" charset="0"/>
                <a:cs typeface="Times New Roman" panose="02020603050405020304" pitchFamily="18" charset="0"/>
              </a:rPr>
              <a:t>Ανάλυση του έργου του ΣΠΔ με ανασκόπηση διαχείρισης για ανάπτυξη του ΣΠΔ και συνεπώς συνεχή βελτίωση</a:t>
            </a:r>
          </a:p>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16. </a:t>
            </a:r>
            <a:r>
              <a:rPr lang="el-GR" sz="2800" dirty="0">
                <a:effectLst/>
                <a:ea typeface="Calibri" panose="020F0502020204030204" pitchFamily="34" charset="0"/>
                <a:cs typeface="Times New Roman" panose="02020603050405020304" pitchFamily="18" charset="0"/>
              </a:rPr>
              <a:t>Οργάνωση και διαχείριση του προϋπολογισμού σε ετήσιες βάση</a:t>
            </a:r>
            <a:r>
              <a:rPr lang="en-GB" sz="2800" dirty="0">
                <a:effectLst/>
                <a:ea typeface="Calibri" panose="020F0502020204030204" pitchFamily="34" charset="0"/>
                <a:cs typeface="Times New Roman" panose="02020603050405020304" pitchFamily="18" charset="0"/>
              </a:rPr>
              <a:t>. </a:t>
            </a:r>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lnSpcReduction="10000"/>
          </a:bodyPr>
          <a:lstStyle/>
          <a:p>
            <a:r>
              <a:rPr lang="el-GR" dirty="0"/>
              <a:t>Εφευρέθηκε από τη βιομηχανία</a:t>
            </a:r>
            <a:endParaRPr lang="en-US" dirty="0"/>
          </a:p>
          <a:p>
            <a:r>
              <a:rPr lang="el-GR" dirty="0"/>
              <a:t>Παγκόσμιο πρότυπο που χρησιμοποιείται σε ένα πολυεπιστημονικό σύνολο οργανισμών</a:t>
            </a:r>
          </a:p>
          <a:p>
            <a:r>
              <a:rPr lang="el-GR" dirty="0"/>
              <a:t>Συμπεριλαμβάνει προαπαιτήσεις για τη διαχείριση ενός στρατηγικού και αποτελεσματικού ΣΠΔ</a:t>
            </a:r>
            <a:endParaRPr lang="sv-SE" dirty="0"/>
          </a:p>
          <a:p>
            <a:r>
              <a:rPr lang="el-GR" dirty="0"/>
              <a:t>Ενδιαφέρει τα ενδιαφερόμενα μέρη και τους πελάτες</a:t>
            </a: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el-GR" dirty="0"/>
              <a:t>Εφαρμόστηκε από την ΕΕ το 2009</a:t>
            </a:r>
          </a:p>
          <a:p>
            <a:r>
              <a:rPr lang="el-GR" dirty="0"/>
              <a:t>Πολύ παρόμοιο με το πρότυπο </a:t>
            </a:r>
            <a:r>
              <a:rPr lang="sv-SE" dirty="0"/>
              <a:t>ISO 14001</a:t>
            </a:r>
          </a:p>
          <a:p>
            <a:r>
              <a:rPr lang="el-GR" dirty="0"/>
              <a:t>Παγκόσμια χρήση</a:t>
            </a:r>
            <a:r>
              <a:rPr lang="sv-SE" dirty="0"/>
              <a:t> </a:t>
            </a:r>
          </a:p>
          <a:p>
            <a:r>
              <a:rPr lang="el-GR" dirty="0"/>
              <a:t>Διαφοροποιείται με το πρότυπο </a:t>
            </a:r>
            <a:r>
              <a:rPr lang="sv-SE" dirty="0"/>
              <a:t>ISO </a:t>
            </a:r>
            <a:r>
              <a:rPr lang="el-GR" dirty="0"/>
              <a:t>γιατί χρειάζεται πχ</a:t>
            </a:r>
            <a:r>
              <a:rPr lang="sv-SE" dirty="0"/>
              <a:t>:</a:t>
            </a:r>
          </a:p>
          <a:p>
            <a:pPr>
              <a:buFont typeface="Wingdings" panose="05000000000000000000" pitchFamily="2" charset="2"/>
              <a:buChar char="Ø"/>
            </a:pPr>
            <a:r>
              <a:rPr lang="el-GR" dirty="0"/>
              <a:t>Πλήρης νομική συμμόρφωση</a:t>
            </a:r>
          </a:p>
          <a:p>
            <a:pPr>
              <a:buFont typeface="Wingdings" panose="05000000000000000000" pitchFamily="2" charset="2"/>
              <a:buChar char="Ø"/>
            </a:pPr>
            <a:r>
              <a:rPr lang="el-GR" dirty="0"/>
              <a:t>Πλήρης διαφάνεια έξω από το ΣΠΔ</a:t>
            </a: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438592" y="349016"/>
            <a:ext cx="10515600" cy="1325563"/>
          </a:xfrm>
        </p:spPr>
        <p:txBody>
          <a:bodyPr>
            <a:normAutofit/>
          </a:bodyPr>
          <a:lstStyle/>
          <a:p>
            <a:r>
              <a:rPr lang="el-GR" sz="3600" dirty="0"/>
              <a:t>Σχέδιο Περιβαλλοντικής Διαχείρισης </a:t>
            </a:r>
            <a:r>
              <a:rPr lang="sv-SE" sz="3600" dirty="0"/>
              <a:t>– </a:t>
            </a:r>
            <a:r>
              <a:rPr lang="el-GR" sz="3600" dirty="0"/>
              <a:t>Μια προοπτική εκ του σύνεγγυς</a:t>
            </a:r>
            <a:endParaRPr lang="it-IT" sz="3600" dirty="0"/>
          </a:p>
        </p:txBody>
      </p:sp>
      <p:sp>
        <p:nvSpPr>
          <p:cNvPr id="3" name="Segnaposto contenuto 2"/>
          <p:cNvSpPr>
            <a:spLocks noGrp="1"/>
          </p:cNvSpPr>
          <p:nvPr>
            <p:ph idx="1"/>
          </p:nvPr>
        </p:nvSpPr>
        <p:spPr>
          <a:xfrm>
            <a:off x="838200" y="1825625"/>
            <a:ext cx="10515600" cy="2773008"/>
          </a:xfrm>
        </p:spPr>
        <p:txBody>
          <a:bodyPr>
            <a:normAutofit fontScale="62500" lnSpcReduction="20000"/>
          </a:bodyPr>
          <a:lstStyle/>
          <a:p>
            <a:pPr marL="0" indent="0">
              <a:buNone/>
            </a:pPr>
            <a:r>
              <a:rPr lang="el-GR" sz="2800" b="1" dirty="0">
                <a:effectLst/>
                <a:ea typeface="Calibri" panose="020F0502020204030204" pitchFamily="34" charset="0"/>
              </a:rPr>
              <a:t>Σχέδιο</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 </a:t>
            </a:r>
            <a:r>
              <a:rPr lang="el-GR" sz="2800" dirty="0">
                <a:effectLst/>
                <a:ea typeface="Calibri" panose="020F0502020204030204" pitchFamily="34" charset="0"/>
              </a:rPr>
              <a:t>Απόφαση της ηγεσίας για την ενσωμάτωση του ΣΠΔ στον οργανισμό </a:t>
            </a:r>
            <a:r>
              <a:rPr lang="en-GB" sz="2800" dirty="0">
                <a:ea typeface="Calibri" panose="020F0502020204030204" pitchFamily="34" charset="0"/>
              </a:rPr>
              <a:t>(</a:t>
            </a:r>
            <a:r>
              <a:rPr lang="el-GR" sz="2800" dirty="0">
                <a:ea typeface="Calibri" panose="020F0502020204030204" pitchFamily="34" charset="0"/>
              </a:rPr>
              <a:t>η </a:t>
            </a:r>
            <a:r>
              <a:rPr lang="en-GB" sz="2800" dirty="0">
                <a:ea typeface="Calibri" panose="020F0502020204030204" pitchFamily="34" charset="0"/>
              </a:rPr>
              <a:t>IEA </a:t>
            </a:r>
            <a:r>
              <a:rPr lang="el-GR" sz="2800" dirty="0">
                <a:ea typeface="Calibri" panose="020F0502020204030204" pitchFamily="34" charset="0"/>
              </a:rPr>
              <a:t>ελέγχει τα έγγραφα</a:t>
            </a:r>
            <a:r>
              <a:rPr lang="en-GB" sz="2800" dirty="0">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a:t>
            </a:r>
            <a:r>
              <a:rPr lang="el-GR" dirty="0">
                <a:ea typeface="Calibri" panose="020F0502020204030204" pitchFamily="34" charset="0"/>
              </a:rPr>
              <a:t>Με το ΣΠΔ ο</a:t>
            </a:r>
            <a:r>
              <a:rPr lang="el-GR" sz="2800" dirty="0">
                <a:effectLst/>
                <a:ea typeface="Calibri" panose="020F0502020204030204" pitchFamily="34" charset="0"/>
              </a:rPr>
              <a:t> οργανισμός επανασχεδιάζεται ώστε να </a:t>
            </a:r>
            <a:r>
              <a:rPr lang="el-GR" dirty="0">
                <a:ea typeface="Calibri" panose="020F0502020204030204" pitchFamily="34" charset="0"/>
              </a:rPr>
              <a:t>διευκρινίζεται η </a:t>
            </a:r>
            <a:r>
              <a:rPr lang="el-GR" sz="2800" dirty="0">
                <a:effectLst/>
                <a:ea typeface="Calibri" panose="020F0502020204030204" pitchFamily="34" charset="0"/>
              </a:rPr>
              <a:t>περιβαλλοντική ευθύνη κάθε τομέα δραστηριότητας</a:t>
            </a:r>
            <a:r>
              <a:rPr lang="en-GB" sz="2800" dirty="0">
                <a:effectLst/>
                <a:ea typeface="Calibri" panose="020F0502020204030204" pitchFamily="34" charset="0"/>
              </a:rPr>
              <a:t>. </a:t>
            </a:r>
            <a:r>
              <a:rPr lang="en-GB" sz="2800" dirty="0">
                <a:ea typeface="Calibri" panose="020F0502020204030204" pitchFamily="34" charset="0"/>
              </a:rPr>
              <a:t>(</a:t>
            </a:r>
            <a:r>
              <a:rPr lang="el-GR" sz="2800" dirty="0">
                <a:ea typeface="Calibri" panose="020F0502020204030204" pitchFamily="34" charset="0"/>
              </a:rPr>
              <a:t>η IEA ελέγχει τα έγγραφα</a:t>
            </a:r>
            <a:r>
              <a:rPr lang="en-GB" sz="2800" dirty="0">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a:t>
            </a:r>
            <a:r>
              <a:rPr lang="el-GR" sz="2800" dirty="0">
                <a:effectLst/>
                <a:ea typeface="Calibri" panose="020F0502020204030204" pitchFamily="34" charset="0"/>
              </a:rPr>
              <a:t>Απόκτηση γνώσεων σχετικά με τον λόγο που υλοποιείται το ΣΠΔ  και σχετικά το εργαλείο αυτό καθεαυτό</a:t>
            </a:r>
            <a:r>
              <a:rPr lang="en-GB" sz="2800" dirty="0">
                <a:effectLst/>
                <a:ea typeface="Calibri" panose="020F0502020204030204" pitchFamily="34" charset="0"/>
              </a:rPr>
              <a:t> </a:t>
            </a:r>
            <a:r>
              <a:rPr lang="el-GR" sz="2800" dirty="0">
                <a:ea typeface="Calibri" panose="020F0502020204030204" pitchFamily="34" charset="0"/>
              </a:rPr>
              <a:t>(η IEA ελέγχει τα έγγραφα)</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a:t>
            </a:r>
            <a:r>
              <a:rPr lang="el-GR" sz="2800" dirty="0">
                <a:effectLst/>
                <a:ea typeface="Calibri" panose="020F0502020204030204" pitchFamily="34" charset="0"/>
              </a:rPr>
              <a:t>Σχέδιο επικοινωνίας για το έργο του ΣΠΔ </a:t>
            </a:r>
            <a:r>
              <a:rPr lang="en-GB" sz="2800" dirty="0">
                <a:ea typeface="Calibri" panose="020F0502020204030204" pitchFamily="34" charset="0"/>
              </a:rPr>
              <a:t>(</a:t>
            </a:r>
            <a:r>
              <a:rPr lang="el-GR" sz="2800" dirty="0">
                <a:ea typeface="Calibri" panose="020F0502020204030204" pitchFamily="34" charset="0"/>
              </a:rPr>
              <a:t>η </a:t>
            </a:r>
            <a:r>
              <a:rPr lang="en-GB" sz="2800" dirty="0">
                <a:ea typeface="Calibri" panose="020F0502020204030204" pitchFamily="34" charset="0"/>
              </a:rPr>
              <a:t>IEA </a:t>
            </a:r>
            <a:r>
              <a:rPr lang="el-GR" sz="2800" dirty="0">
                <a:ea typeface="Calibri" panose="020F0502020204030204" pitchFamily="34" charset="0"/>
              </a:rPr>
              <a:t>ελέγχει αν είναι αποτελεσματικό</a:t>
            </a:r>
            <a:r>
              <a:rPr lang="en-GB" sz="2800" dirty="0">
                <a:ea typeface="Calibri" panose="020F0502020204030204" pitchFamily="34" charset="0"/>
              </a:rPr>
              <a:t>)</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8260" y="226105"/>
            <a:ext cx="2205944" cy="1855795"/>
          </a:xfrm>
          <a:prstGeom prst="rect">
            <a:avLst/>
          </a:prstGeom>
        </p:spPr>
      </p:pic>
      <p:sp>
        <p:nvSpPr>
          <p:cNvPr id="2" name="Titolo 1"/>
          <p:cNvSpPr>
            <a:spLocks noGrp="1"/>
          </p:cNvSpPr>
          <p:nvPr>
            <p:ph type="title"/>
          </p:nvPr>
        </p:nvSpPr>
        <p:spPr>
          <a:xfrm>
            <a:off x="615632" y="295615"/>
            <a:ext cx="10515600" cy="1325563"/>
          </a:xfrm>
        </p:spPr>
        <p:txBody>
          <a:bodyPr>
            <a:normAutofit/>
          </a:bodyPr>
          <a:lstStyle/>
          <a:p>
            <a:r>
              <a:rPr lang="el-GR" sz="3600" dirty="0"/>
              <a:t>Σχέδιο Περιβαλλοντικής Διαχείρισης – Μια προοπτική εκ του σύνεγγυς</a:t>
            </a:r>
            <a:endParaRPr lang="it-IT" sz="3600" dirty="0"/>
          </a:p>
        </p:txBody>
      </p:sp>
      <p:sp>
        <p:nvSpPr>
          <p:cNvPr id="3" name="Segnaposto contenuto 2"/>
          <p:cNvSpPr>
            <a:spLocks noGrp="1"/>
          </p:cNvSpPr>
          <p:nvPr>
            <p:ph idx="1"/>
          </p:nvPr>
        </p:nvSpPr>
        <p:spPr>
          <a:xfrm>
            <a:off x="978877" y="1690688"/>
            <a:ext cx="10515600" cy="3391145"/>
          </a:xfrm>
        </p:spPr>
        <p:txBody>
          <a:bodyPr>
            <a:noAutofit/>
          </a:bodyPr>
          <a:lstStyle/>
          <a:p>
            <a:pPr marL="0" indent="0">
              <a:buNone/>
            </a:pPr>
            <a:r>
              <a:rPr lang="el-GR" sz="1600" b="1" dirty="0">
                <a:effectLst/>
                <a:ea typeface="Calibri" panose="020F0502020204030204" pitchFamily="34" charset="0"/>
              </a:rPr>
              <a:t>Δράσεις</a:t>
            </a:r>
            <a:br>
              <a:rPr lang="en-GB" sz="1600" b="1" dirty="0">
                <a:effectLst/>
                <a:ea typeface="Calibri" panose="020F0502020204030204" pitchFamily="34" charset="0"/>
              </a:rPr>
            </a:br>
            <a:br>
              <a:rPr lang="en-GB" sz="1600" dirty="0">
                <a:effectLst/>
                <a:ea typeface="Calibri" panose="020F0502020204030204" pitchFamily="34" charset="0"/>
              </a:rPr>
            </a:br>
            <a:r>
              <a:rPr lang="en-GB" sz="1600" dirty="0">
                <a:effectLst/>
                <a:ea typeface="Calibri" panose="020F0502020204030204" pitchFamily="34" charset="0"/>
              </a:rPr>
              <a:t>5. </a:t>
            </a:r>
            <a:r>
              <a:rPr lang="el-GR" sz="1600" dirty="0">
                <a:effectLst/>
                <a:ea typeface="Calibri" panose="020F0502020204030204" pitchFamily="34" charset="0"/>
              </a:rPr>
              <a:t>Περιβαλλοντική έρευνα που συνίσταται σε ανασκόπηση όλων των περιβαλλοντικών πτυχών που έχει ο οργανισμός με αξιολόγηση των περιβαλλοντικών επιπτώσεων προς τον οργανισμό και την κοινωνία. Η αξιολόγηση πραγματοποιείται με ποσοτικό και ποιοτικό τρόπο (συνήθως επικαιροποιείται κάθε 5ο έτος σύμφωνα με τις υποχρεώσεις από τα πρότυπα ISO και EMAS)</a:t>
            </a:r>
          </a:p>
          <a:p>
            <a:pPr marL="0" indent="0">
              <a:buNone/>
            </a:pPr>
            <a:r>
              <a:rPr lang="en-GB" sz="1600" dirty="0">
                <a:effectLst/>
                <a:ea typeface="Calibri" panose="020F0502020204030204" pitchFamily="34" charset="0"/>
              </a:rPr>
              <a:t>6. </a:t>
            </a:r>
            <a:r>
              <a:rPr lang="el-GR" sz="1600" dirty="0">
                <a:effectLst/>
                <a:ea typeface="Calibri" panose="020F0502020204030204" pitchFamily="34" charset="0"/>
              </a:rPr>
              <a:t>Σχεδιασμός της περιβαλλοντικής πολιτικής του </a:t>
            </a:r>
            <a:r>
              <a:rPr lang="el-GR" sz="1600" dirty="0">
                <a:ea typeface="Calibri" panose="020F0502020204030204" pitchFamily="34" charset="0"/>
              </a:rPr>
              <a:t>οργανισμού, η οποία επικοινωνείται εσωτερικά στον </a:t>
            </a:r>
            <a:r>
              <a:rPr lang="el-GR" sz="1600" dirty="0">
                <a:effectLst/>
                <a:ea typeface="Calibri" panose="020F0502020204030204" pitchFamily="34" charset="0"/>
              </a:rPr>
              <a:t>οργανισμό αλλά και προς την κοινωνία, για παράδειγμα στους μετόχους και τους ενδιαφέρόμενους. (‘Έλεγχος εγγράφων από ΙΕΑ, επικαιροποιείται κάθε 3ο έτος)</a:t>
            </a:r>
            <a:br>
              <a:rPr lang="en-GB" sz="1600" dirty="0">
                <a:effectLst/>
                <a:ea typeface="Calibri" panose="020F0502020204030204" pitchFamily="34" charset="0"/>
              </a:rPr>
            </a:br>
            <a:r>
              <a:rPr lang="en-GB" sz="1600" dirty="0">
                <a:effectLst/>
                <a:ea typeface="Calibri" panose="020F0502020204030204" pitchFamily="34" charset="0"/>
              </a:rPr>
              <a:t>7. </a:t>
            </a:r>
            <a:r>
              <a:rPr lang="el-GR" sz="1600" dirty="0">
                <a:effectLst/>
                <a:ea typeface="Calibri" panose="020F0502020204030204" pitchFamily="34" charset="0"/>
              </a:rPr>
              <a:t>Σχεδιασμός ενός Σχεδίου Δράσης Περιβαλλοντικών Στόχων (συνήθως επικαιροποιείται κάθε 3ο έτος σύμφωνα με τις υποχρεώσεις των πρότυπων ISO και EMAS).</a:t>
            </a:r>
          </a:p>
          <a:p>
            <a:pPr marL="0" indent="0">
              <a:buNone/>
            </a:pPr>
            <a:r>
              <a:rPr lang="en-GB" sz="1600" dirty="0">
                <a:effectLst/>
                <a:ea typeface="Calibri" panose="020F0502020204030204" pitchFamily="34" charset="0"/>
              </a:rPr>
              <a:t>8. </a:t>
            </a:r>
            <a:r>
              <a:rPr lang="el-GR" sz="1600" dirty="0">
                <a:effectLst/>
                <a:ea typeface="Calibri" panose="020F0502020204030204" pitchFamily="34" charset="0"/>
              </a:rPr>
              <a:t>Σχεδιασμός και διαχείριση τεκμηρίωσης ΣΠΔ. (Έλεγχος ΙΕΑ π.χ. η λίστα νομοθεσίας κοκ…)</a:t>
            </a:r>
          </a:p>
          <a:p>
            <a:pPr marL="0" indent="0">
              <a:buNone/>
            </a:pPr>
            <a:r>
              <a:rPr lang="en-GB" sz="1600" dirty="0">
                <a:effectLst/>
                <a:ea typeface="Calibri" panose="020F0502020204030204" pitchFamily="34" charset="0"/>
              </a:rPr>
              <a:t>9. </a:t>
            </a:r>
            <a:r>
              <a:rPr lang="el-GR" sz="1600" dirty="0">
                <a:effectLst/>
                <a:ea typeface="Calibri" panose="020F0502020204030204" pitchFamily="34" charset="0"/>
              </a:rPr>
              <a:t>Σχεδιασμός και διαχείριση των διαδικασιών για την υποστήριξη του ΣΠΔ (Έλεγχος των πιθανών έγγραφων διαδικασι</a:t>
            </a:r>
            <a:r>
              <a:rPr lang="el-GR" sz="1600" dirty="0">
                <a:ea typeface="Calibri" panose="020F0502020204030204" pitchFamily="34" charset="0"/>
              </a:rPr>
              <a:t>ών από ΙΕΑ</a:t>
            </a:r>
            <a:r>
              <a:rPr lang="el-GR" sz="1600" dirty="0">
                <a:effectLst/>
                <a:ea typeface="Calibri" panose="020F0502020204030204" pitchFamily="34" charset="0"/>
              </a:rPr>
              <a:t>). </a:t>
            </a:r>
          </a:p>
          <a:p>
            <a:pPr marL="0" indent="0">
              <a:buNone/>
            </a:pPr>
            <a:r>
              <a:rPr lang="en-GB" sz="1600" dirty="0">
                <a:effectLst/>
                <a:ea typeface="Calibri" panose="020F0502020204030204" pitchFamily="34" charset="0"/>
              </a:rPr>
              <a:t>10.</a:t>
            </a:r>
            <a:r>
              <a:rPr lang="el-GR" sz="1600" dirty="0">
                <a:effectLst/>
                <a:ea typeface="Calibri" panose="020F0502020204030204" pitchFamily="34" charset="0"/>
              </a:rPr>
              <a:t> Επικοινωνιακή υποστήριξη του έργου ΣΠΔ σε κάθε άτομο στον οργανισμό. (Έλεγχος της </a:t>
            </a:r>
            <a:r>
              <a:rPr lang="el-GR" sz="1600" dirty="0">
                <a:ea typeface="Calibri" panose="020F0502020204030204" pitchFamily="34" charset="0"/>
              </a:rPr>
              <a:t>χρηστικότητας από ΙΕΑ) </a:t>
            </a:r>
            <a:endParaRPr lang="el-GR" sz="1600" dirty="0">
              <a:effectLst/>
              <a:ea typeface="Calibri" panose="020F0502020204030204" pitchFamily="34" charset="0"/>
            </a:endParaRPr>
          </a:p>
          <a:p>
            <a:pPr marL="0" indent="0">
              <a:buNone/>
            </a:pPr>
            <a:r>
              <a:rPr lang="en-GB" sz="1600" dirty="0">
                <a:effectLst/>
                <a:ea typeface="Calibri" panose="020F0502020204030204" pitchFamily="34" charset="0"/>
              </a:rPr>
              <a:t>11. </a:t>
            </a:r>
            <a:r>
              <a:rPr lang="el-GR" sz="1600" dirty="0">
                <a:effectLst/>
                <a:ea typeface="Calibri" panose="020F0502020204030204" pitchFamily="34" charset="0"/>
              </a:rPr>
              <a:t>Εκπαιδευτική υποστήριξη του έργου ΣΠΔ προς κάθε άτομο στον οργανισμό (Έλεγχος της χρηστικότητας από ΙΕΑ).</a:t>
            </a:r>
          </a:p>
          <a:p>
            <a:pPr marL="0" indent="0">
              <a:buNone/>
            </a:pPr>
            <a:r>
              <a:rPr lang="en-GB" sz="1600" dirty="0">
                <a:effectLst/>
                <a:ea typeface="Calibri" panose="020F0502020204030204" pitchFamily="34" charset="0"/>
              </a:rPr>
              <a:t>12. </a:t>
            </a:r>
            <a:r>
              <a:rPr lang="el-GR" sz="1600" dirty="0">
                <a:effectLst/>
                <a:ea typeface="Calibri" panose="020F0502020204030204" pitchFamily="34" charset="0"/>
              </a:rPr>
              <a:t>Παρακολούθηση του έργου EMS στον οργανισμό (Έλεγχος της χρηστικότητας που σχετίζεται με </a:t>
            </a:r>
            <a:r>
              <a:rPr lang="el-GR" sz="1600" dirty="0">
                <a:ea typeface="Calibri" panose="020F0502020204030204" pitchFamily="34" charset="0"/>
              </a:rPr>
              <a:t>τις απαιτήσεις από ΙΕΑ ).</a:t>
            </a:r>
            <a:endParaRPr lang="el-GR" sz="1600" dirty="0">
              <a:effectLst/>
              <a:ea typeface="Calibri" panose="020F0502020204030204" pitchFamily="34"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91" y="6236821"/>
            <a:ext cx="1793631" cy="5703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94477" y="6098375"/>
            <a:ext cx="641532" cy="638320"/>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Μάθημα</a:t>
            </a:r>
            <a:r>
              <a:rPr lang="en-GB" sz="6000" b="1" dirty="0">
                <a:latin typeface="+mj-lt"/>
              </a:rPr>
              <a:t>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573428" y="349016"/>
            <a:ext cx="10515600" cy="1325563"/>
          </a:xfrm>
        </p:spPr>
        <p:txBody>
          <a:bodyPr>
            <a:normAutofit/>
          </a:bodyPr>
          <a:lstStyle/>
          <a:p>
            <a:r>
              <a:rPr lang="el-GR" sz="3600" dirty="0"/>
              <a:t>Σχέδιο Περιβαλλοντικής Διαχείρισης – Μια προοπτική εκ του σύνεγγυς</a:t>
            </a: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l-GR" b="1" dirty="0">
                <a:effectLst/>
                <a:ea typeface="Calibri" panose="020F0502020204030204" pitchFamily="34" charset="0"/>
                <a:cs typeface="Times New Roman" panose="02020603050405020304" pitchFamily="18" charset="0"/>
              </a:rPr>
              <a:t>Έλεγχος</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a:t>
            </a:r>
            <a:r>
              <a:rPr lang="el-GR" dirty="0">
                <a:ea typeface="Calibri" panose="020F0502020204030204" pitchFamily="34" charset="0"/>
                <a:cs typeface="Times New Roman" panose="02020603050405020304" pitchFamily="18" charset="0"/>
              </a:rPr>
              <a:t>Έλεγχοι οργάνωσης και περιβαλλοντικής διαχείρισης, ετήσια και κάθε 3</a:t>
            </a:r>
            <a:r>
              <a:rPr lang="el-GR" baseline="30000" dirty="0">
                <a:ea typeface="Calibri" panose="020F0502020204030204" pitchFamily="34" charset="0"/>
                <a:cs typeface="Times New Roman" panose="02020603050405020304" pitchFamily="18" charset="0"/>
              </a:rPr>
              <a:t>ο</a:t>
            </a:r>
            <a:r>
              <a:rPr lang="el-GR" dirty="0">
                <a:ea typeface="Calibri" panose="020F0502020204030204" pitchFamily="34" charset="0"/>
                <a:cs typeface="Times New Roman" panose="02020603050405020304" pitchFamily="18" charset="0"/>
              </a:rPr>
              <a:t> έτος. </a:t>
            </a:r>
            <a:r>
              <a:rPr lang="en-GB" dirty="0">
                <a:ea typeface="Calibri" panose="020F0502020204030204" pitchFamily="34" charset="0"/>
              </a:rPr>
              <a:t>(</a:t>
            </a:r>
            <a:r>
              <a:rPr lang="el-GR" dirty="0">
                <a:ea typeface="Calibri" panose="020F0502020204030204" pitchFamily="34" charset="0"/>
              </a:rPr>
              <a:t>Ο </a:t>
            </a:r>
            <a:r>
              <a:rPr lang="en-GB" dirty="0">
                <a:ea typeface="Calibri" panose="020F0502020204030204" pitchFamily="34" charset="0"/>
              </a:rPr>
              <a:t>IEA </a:t>
            </a:r>
            <a:r>
              <a:rPr lang="el-GR" dirty="0">
                <a:ea typeface="Calibri" panose="020F0502020204030204" pitchFamily="34" charset="0"/>
              </a:rPr>
              <a:t>ελέγχει το παραπάνω</a:t>
            </a:r>
            <a:r>
              <a:rPr lang="en-GB" dirty="0">
                <a:ea typeface="Calibri" panose="020F0502020204030204" pitchFamily="34" charset="0"/>
              </a:rPr>
              <a:t>)</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573428" y="349015"/>
            <a:ext cx="10515600" cy="1325563"/>
          </a:xfrm>
        </p:spPr>
        <p:txBody>
          <a:bodyPr>
            <a:normAutofit/>
          </a:bodyPr>
          <a:lstStyle/>
          <a:p>
            <a:r>
              <a:rPr lang="el-GR" sz="3600" dirty="0"/>
              <a:t>Σχέδιο Περιβαλλοντικής Διαχείρισης – Μια προοπτική εκ του σύνεγγυς</a:t>
            </a:r>
            <a:endParaRPr lang="it-IT" sz="3600" dirty="0"/>
          </a:p>
        </p:txBody>
      </p:sp>
      <p:sp>
        <p:nvSpPr>
          <p:cNvPr id="3" name="Segnaposto contenuto 2"/>
          <p:cNvSpPr>
            <a:spLocks noGrp="1"/>
          </p:cNvSpPr>
          <p:nvPr>
            <p:ph idx="1"/>
          </p:nvPr>
        </p:nvSpPr>
        <p:spPr>
          <a:xfrm>
            <a:off x="838200" y="1825624"/>
            <a:ext cx="10515600" cy="3598631"/>
          </a:xfrm>
        </p:spPr>
        <p:txBody>
          <a:bodyPr>
            <a:normAutofit fontScale="92500" lnSpcReduction="20000"/>
          </a:bodyPr>
          <a:lstStyle/>
          <a:p>
            <a:pPr marL="0" indent="0">
              <a:spcAft>
                <a:spcPts val="800"/>
              </a:spcAft>
              <a:buNone/>
            </a:pPr>
            <a:r>
              <a:rPr lang="el-GR" b="1" dirty="0">
                <a:effectLst/>
                <a:ea typeface="Calibri" panose="020F0502020204030204" pitchFamily="34" charset="0"/>
                <a:cs typeface="Times New Roman" panose="02020603050405020304" pitchFamily="18" charset="0"/>
              </a:rPr>
              <a:t>Δράση</a:t>
            </a:r>
            <a:br>
              <a:rPr lang="en-GB" b="1"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14. </a:t>
            </a:r>
            <a:r>
              <a:rPr lang="el-GR" dirty="0">
                <a:effectLst/>
                <a:ea typeface="Calibri" panose="020F0502020204030204" pitchFamily="34" charset="0"/>
                <a:cs typeface="Times New Roman" panose="02020603050405020304" pitchFamily="18" charset="0"/>
              </a:rPr>
              <a:t>Οργάνωση – και διαχείριση της ετήσιας αναθεώρησης (Ο </a:t>
            </a:r>
            <a:r>
              <a:rPr lang="el-GR" dirty="0">
                <a:ea typeface="Calibri" panose="020F0502020204030204" pitchFamily="34" charset="0"/>
                <a:cs typeface="Times New Roman" panose="02020603050405020304" pitchFamily="18" charset="0"/>
              </a:rPr>
              <a:t>ΙΕΑ ελέγχει τις εθνικές </a:t>
            </a:r>
            <a:r>
              <a:rPr lang="el-GR" dirty="0">
                <a:effectLst/>
                <a:ea typeface="Calibri" panose="020F0502020204030204" pitchFamily="34" charset="0"/>
                <a:cs typeface="Times New Roman" panose="02020603050405020304" pitchFamily="18" charset="0"/>
              </a:rPr>
              <a:t>απαιτήσεων)</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15. </a:t>
            </a:r>
            <a:r>
              <a:rPr lang="el-GR" dirty="0">
                <a:effectLst/>
                <a:ea typeface="Calibri" panose="020F0502020204030204" pitchFamily="34" charset="0"/>
                <a:cs typeface="Times New Roman" panose="02020603050405020304" pitchFamily="18" charset="0"/>
              </a:rPr>
              <a:t>Ανάλυση του έργου του EMS με ανασκόπηση της διαχείρισης για την ανάπτυξη του ΣΠΔ και συνεπώς συνεχή βελτίωση (έλεγχος από ΙΕΑ, διαχείριση αποκλίσεων) </a:t>
            </a:r>
          </a:p>
          <a:p>
            <a:pPr marL="0" indent="0">
              <a:spcAft>
                <a:spcPts val="800"/>
              </a:spcAft>
              <a:buNone/>
            </a:pP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16. </a:t>
            </a:r>
            <a:r>
              <a:rPr lang="el-GR" dirty="0">
                <a:effectLst/>
                <a:ea typeface="Calibri" panose="020F0502020204030204" pitchFamily="34" charset="0"/>
                <a:cs typeface="Times New Roman" panose="02020603050405020304" pitchFamily="18" charset="0"/>
              </a:rPr>
              <a:t>Οργάνωση και διαχείριση προϋπολογισμού σε ετήσια βάση (έλεγχος ΙΕΑ)</a:t>
            </a:r>
            <a:endParaRPr lang="en-GB" dirty="0">
              <a:effectLst/>
              <a:ea typeface="Calibri" panose="020F0502020204030204" pitchFamily="34" charset="0"/>
              <a:cs typeface="Times New Roman" panose="02020603050405020304" pitchFamily="18" charset="0"/>
            </a:endParaRPr>
          </a:p>
          <a:p>
            <a:pPr marL="0" indent="0">
              <a:buNone/>
            </a:pPr>
            <a:endParaRPr lang="sv-SE"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a:xfrm>
            <a:off x="660646" y="349015"/>
            <a:ext cx="10515600" cy="1325563"/>
          </a:xfrm>
        </p:spPr>
        <p:txBody>
          <a:bodyPr>
            <a:normAutofit fontScale="90000"/>
          </a:bodyPr>
          <a:lstStyle/>
          <a:p>
            <a:r>
              <a:rPr lang="el-GR" sz="3600" dirty="0"/>
              <a:t>Ποια είναι η προετοιμασία για ένα ΣΠΔ</a:t>
            </a:r>
            <a:br>
              <a:rPr lang="el-GR" sz="3600" dirty="0"/>
            </a:br>
            <a:r>
              <a:rPr lang="sv-SE" sz="3600" dirty="0"/>
              <a:t> – </a:t>
            </a:r>
            <a:r>
              <a:rPr lang="el-GR" sz="3600" dirty="0"/>
              <a:t>μια διεπιστημονική προσέγγιση του</a:t>
            </a:r>
            <a:r>
              <a:rPr lang="sv-SE" sz="3600" dirty="0"/>
              <a:t> SYAT</a:t>
            </a:r>
            <a:r>
              <a:rPr lang="el-GR" sz="3600" dirty="0"/>
              <a:t> </a:t>
            </a:r>
            <a:r>
              <a:rPr lang="sv-SE" sz="3600" dirty="0"/>
              <a:t>(Synergy Audit)</a:t>
            </a:r>
            <a:endParaRPr lang="it-IT" sz="3600" dirty="0"/>
          </a:p>
        </p:txBody>
      </p:sp>
      <p:sp>
        <p:nvSpPr>
          <p:cNvPr id="3" name="Segnaposto contenuto 2"/>
          <p:cNvSpPr>
            <a:spLocks noGrp="1"/>
          </p:cNvSpPr>
          <p:nvPr>
            <p:ph idx="1"/>
          </p:nvPr>
        </p:nvSpPr>
        <p:spPr>
          <a:xfrm>
            <a:off x="838199" y="1825624"/>
            <a:ext cx="10854447" cy="3598631"/>
          </a:xfrm>
        </p:spPr>
        <p:txBody>
          <a:bodyPr>
            <a:normAutofit/>
          </a:bodyPr>
          <a:lstStyle/>
          <a:p>
            <a:r>
              <a:rPr lang="el-GR" dirty="0"/>
              <a:t>Κέρδος που θα επιτευχθεί από το ΣΠΔ και την προοπτική </a:t>
            </a:r>
            <a:r>
              <a:rPr lang="sv-SE" dirty="0"/>
              <a:t>P-D-C-A</a:t>
            </a:r>
          </a:p>
          <a:p>
            <a:r>
              <a:rPr lang="el-GR" dirty="0"/>
              <a:t>Διαβάστε για το πρότυπο ISO και/ή EMAS στον Σχεδιασμό ΣΠΔ </a:t>
            </a:r>
          </a:p>
          <a:p>
            <a:r>
              <a:rPr lang="el-GR" dirty="0"/>
              <a:t>Παρακολούθηση της συμμόρφωσης</a:t>
            </a:r>
            <a:r>
              <a:rPr lang="sv-SE" dirty="0"/>
              <a:t> </a:t>
            </a:r>
            <a:r>
              <a:rPr lang="el-GR" dirty="0"/>
              <a:t>με τη νομοθεσία</a:t>
            </a:r>
            <a:endParaRPr lang="sv-SE" dirty="0"/>
          </a:p>
          <a:p>
            <a:r>
              <a:rPr lang="el-GR" dirty="0"/>
              <a:t>Το ΣΠΔ παρέχει μια συνολική βοήθεια βελτίωσης για τους οργανισμούς</a:t>
            </a:r>
          </a:p>
          <a:p>
            <a:r>
              <a:rPr lang="el-GR" dirty="0"/>
              <a:t>Αυξημένη πιθανότητα εύρεσης πιθανών σφαλμάτων στις διαδικασίες</a:t>
            </a:r>
          </a:p>
          <a:p>
            <a:r>
              <a:rPr lang="el-GR" dirty="0"/>
              <a:t>Απευθυνθείτε και εμπνευστείτε από πιστοποιημένους οργανισμούς</a:t>
            </a:r>
          </a:p>
          <a:p>
            <a:r>
              <a:rPr lang="el-GR" dirty="0"/>
              <a:t>Ορίστε χρόνο και πόρους για την σωστή προετοιμασία</a:t>
            </a:r>
            <a:r>
              <a:rPr lang="sv-SE" dirty="0"/>
              <a:t>…</a:t>
            </a:r>
          </a:p>
          <a:p>
            <a:endParaRPr lang="sv-SE" dirty="0"/>
          </a:p>
          <a:p>
            <a:pPr marL="0" indent="0">
              <a:buNone/>
            </a:pPr>
            <a:endParaRPr lang="sv-SE"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Μάθημα</a:t>
            </a:r>
            <a:r>
              <a:rPr lang="en-GB" sz="6000" b="1" dirty="0">
                <a:latin typeface="+mj-lt"/>
              </a:rPr>
              <a:t> 4</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el-GR" dirty="0"/>
              <a:t>Περιβαλλοντικοί έλεγχοι</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el-GR" dirty="0"/>
              <a:t>Μια προοπτική διεπιστημονικής προσέγγισης</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sp>
        <p:nvSpPr>
          <p:cNvPr id="2" name="Titolo 1"/>
          <p:cNvSpPr>
            <a:spLocks noGrp="1"/>
          </p:cNvSpPr>
          <p:nvPr>
            <p:ph type="title"/>
          </p:nvPr>
        </p:nvSpPr>
        <p:spPr/>
        <p:txBody>
          <a:bodyPr>
            <a:normAutofit/>
          </a:bodyPr>
          <a:lstStyle/>
          <a:p>
            <a:r>
              <a:rPr lang="el-GR" sz="3600" dirty="0"/>
              <a:t>Γιατί γίνονται </a:t>
            </a:r>
            <a:r>
              <a:rPr lang="sv-SE" sz="3600" dirty="0"/>
              <a:t>IEA </a:t>
            </a:r>
            <a:r>
              <a:rPr lang="el-GR" sz="3600" dirty="0"/>
              <a:t>στους οργανισμούς;</a:t>
            </a:r>
            <a:endParaRPr lang="it-IT" sz="3600" dirty="0"/>
          </a:p>
        </p:txBody>
      </p:sp>
      <p:sp>
        <p:nvSpPr>
          <p:cNvPr id="3" name="Segnaposto contenuto 2"/>
          <p:cNvSpPr>
            <a:spLocks noGrp="1"/>
          </p:cNvSpPr>
          <p:nvPr>
            <p:ph idx="1"/>
          </p:nvPr>
        </p:nvSpPr>
        <p:spPr>
          <a:xfrm>
            <a:off x="838200" y="1825624"/>
            <a:ext cx="10515600" cy="3598631"/>
          </a:xfrm>
        </p:spPr>
        <p:txBody>
          <a:bodyPr>
            <a:normAutofit/>
          </a:bodyPr>
          <a:lstStyle/>
          <a:p>
            <a:r>
              <a:rPr lang="el-GR" dirty="0"/>
              <a:t>Ελέγξτε το εργαλείο της φάσης</a:t>
            </a:r>
            <a:r>
              <a:rPr lang="sv-SE" dirty="0"/>
              <a:t> P-D-C-A </a:t>
            </a:r>
            <a:r>
              <a:rPr lang="el-GR" dirty="0"/>
              <a:t>για τις απαιτήσεις του ελέγχου</a:t>
            </a:r>
          </a:p>
          <a:p>
            <a:r>
              <a:rPr lang="el-GR" dirty="0"/>
              <a:t>Εστίαση στην αλλαγή- η εργασία έχει στόχο την οργανωτική βελτίωση</a:t>
            </a:r>
          </a:p>
          <a:p>
            <a:r>
              <a:rPr lang="el-GR" dirty="0"/>
              <a:t>Ο </a:t>
            </a:r>
            <a:r>
              <a:rPr lang="sv-SE" dirty="0"/>
              <a:t>IEA </a:t>
            </a:r>
            <a:r>
              <a:rPr lang="el-GR" dirty="0"/>
              <a:t>είναι υποχρεωτικός σε εθνικό επίπεδο σε ορισμένες χώρες και στα πρότυπα ISO και EMAS:</a:t>
            </a:r>
          </a:p>
          <a:p>
            <a:pPr>
              <a:buFont typeface="Wingdings" panose="05000000000000000000" pitchFamily="2" charset="2"/>
              <a:buChar char="Ø"/>
            </a:pPr>
            <a:r>
              <a:rPr lang="el-GR" dirty="0"/>
              <a:t>Τουλάχιστον μία φορά το χρόνο και καλύπτει όλο τον οργανισμό εντός περιόδου 3 ετών</a:t>
            </a:r>
          </a:p>
          <a:p>
            <a:pPr marL="0" indent="0">
              <a:buNone/>
            </a:pPr>
            <a:endParaRPr lang="sv-SE" dirty="0"/>
          </a:p>
          <a:p>
            <a:endParaRPr lang="sv-SE" dirty="0"/>
          </a:p>
          <a:p>
            <a:pPr marL="0" indent="0">
              <a:buNone/>
            </a:pPr>
            <a:endParaRPr lang="sv-SE" dirty="0"/>
          </a:p>
        </p:txBody>
      </p:sp>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Σημαντικές έννοιες στο έργο του </a:t>
            </a:r>
            <a:r>
              <a:rPr lang="sv-SE" dirty="0"/>
              <a:t>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4"/>
            <a:ext cx="10515600" cy="3687817"/>
          </a:xfrm>
        </p:spPr>
        <p:txBody>
          <a:bodyPr>
            <a:normAutofit fontScale="85000" lnSpcReduction="20000"/>
          </a:bodyPr>
          <a:lstStyle/>
          <a:p>
            <a:pPr marL="0" indent="0">
              <a:buNone/>
            </a:pPr>
            <a:r>
              <a:rPr lang="el-GR" dirty="0"/>
              <a:t>Κυκλική οικονομία</a:t>
            </a:r>
            <a:r>
              <a:rPr lang="sv-SE" dirty="0"/>
              <a:t>- </a:t>
            </a:r>
            <a:r>
              <a:rPr lang="el-GR" sz="1800" dirty="0">
                <a:effectLst/>
                <a:ea typeface="Calibri" panose="020F0502020204030204" pitchFamily="34" charset="0"/>
                <a:cs typeface="Times New Roman" panose="02020603050405020304" pitchFamily="18" charset="0"/>
              </a:rPr>
              <a:t>περιλαμβάνει τη δυνατότητα αύξησης του χρόνου χρήσης πόρων, υλικών και προϊόντων </a:t>
            </a:r>
            <a:r>
              <a:rPr lang="en-GB" sz="1800" dirty="0">
                <a:effectLst/>
                <a:ea typeface="Calibri" panose="020F0502020204030204" pitchFamily="34" charset="0"/>
                <a:cs typeface="Times New Roman" panose="02020603050405020304" pitchFamily="18" charset="0"/>
              </a:rPr>
              <a:t>(Gregson et al., 2015). </a:t>
            </a:r>
            <a:r>
              <a:rPr lang="el-GR" sz="1800" dirty="0">
                <a:effectLst/>
                <a:ea typeface="Calibri" panose="020F0502020204030204" pitchFamily="34" charset="0"/>
                <a:cs typeface="Times New Roman" panose="02020603050405020304" pitchFamily="18" charset="0"/>
              </a:rPr>
              <a:t>Τα εργαλεία για την επίτευξη μιας κυκλικής οικονομίας περιλαμβάνουν την ανακύκλωση, τη μείωση, την επαναχρησιμοποίηση και την ανάκτηση πόρων, υλικών και προϊόντων </a:t>
            </a:r>
            <a:r>
              <a:rPr lang="en-GB" sz="1800" dirty="0">
                <a:effectLst/>
                <a:ea typeface="Calibri" panose="020F0502020204030204" pitchFamily="34" charset="0"/>
                <a:cs typeface="Times New Roman" panose="02020603050405020304" pitchFamily="18" charset="0"/>
              </a:rPr>
              <a:t>(Kristensen and Mosgaard, 2020). </a:t>
            </a:r>
          </a:p>
          <a:p>
            <a:pPr marL="0" indent="0">
              <a:buNone/>
            </a:pPr>
            <a:endParaRPr lang="en-GB" dirty="0"/>
          </a:p>
          <a:p>
            <a:pPr marL="0" indent="0">
              <a:buNone/>
            </a:pPr>
            <a:r>
              <a:rPr lang="el-GR" dirty="0"/>
              <a:t>Συνεχής βελτίωση</a:t>
            </a:r>
            <a:r>
              <a:rPr lang="en-GB" dirty="0"/>
              <a:t>- </a:t>
            </a:r>
            <a:r>
              <a:rPr lang="el-GR" sz="1800" dirty="0">
                <a:effectLst/>
                <a:ea typeface="Calibri" panose="020F0502020204030204" pitchFamily="34" charset="0"/>
              </a:rPr>
              <a:t>είναι μια αρχή που δηλώνει ότι το ΣΠΔ από την εφαρμογή του υποστηρίζεται από μια διαρκής διαδικασία σκέψης στην οποία η ιδέα της ικανότητας βελτίωσης του ΣΠΔ είναι ένας στόχος σε κάθε τμήμα της εργασίας του ΣΠΔ. </a:t>
            </a:r>
            <a:r>
              <a:rPr lang="en-GB" sz="1800" dirty="0">
                <a:effectLst/>
                <a:ea typeface="Calibri" panose="020F0502020204030204" pitchFamily="34" charset="0"/>
              </a:rPr>
              <a:t> </a:t>
            </a:r>
          </a:p>
          <a:p>
            <a:pPr marL="0" indent="0">
              <a:buNone/>
            </a:pPr>
            <a:endParaRPr lang="en-GB" sz="1800" dirty="0"/>
          </a:p>
          <a:p>
            <a:pPr marL="0" indent="0">
              <a:buNone/>
            </a:pPr>
            <a:r>
              <a:rPr lang="el-GR" dirty="0">
                <a:effectLst/>
                <a:ea typeface="Calibri" panose="020F0502020204030204" pitchFamily="34" charset="0"/>
                <a:cs typeface="Times New Roman" panose="02020603050405020304" pitchFamily="18" charset="0"/>
              </a:rPr>
              <a:t>Απόκλιση</a:t>
            </a:r>
            <a:r>
              <a:rPr lang="en-GB" dirty="0">
                <a:effectLst/>
                <a:ea typeface="Calibri" panose="020F0502020204030204" pitchFamily="34" charset="0"/>
                <a:cs typeface="Times New Roman" panose="02020603050405020304" pitchFamily="18" charset="0"/>
              </a:rPr>
              <a:t> </a:t>
            </a:r>
            <a:r>
              <a:rPr lang="en-GB" dirty="0"/>
              <a:t>- </a:t>
            </a:r>
            <a:r>
              <a:rPr lang="el-GR" sz="1800" dirty="0">
                <a:effectLst/>
                <a:ea typeface="Calibri" panose="020F0502020204030204" pitchFamily="34" charset="0"/>
                <a:cs typeface="Times New Roman" panose="02020603050405020304" pitchFamily="18" charset="0"/>
              </a:rPr>
              <a:t>στο πλαίσιο του </a:t>
            </a:r>
            <a:r>
              <a:rPr lang="en-US" sz="1800" dirty="0">
                <a:effectLst/>
                <a:ea typeface="Calibri" panose="020F0502020204030204" pitchFamily="34" charset="0"/>
                <a:cs typeface="Times New Roman" panose="02020603050405020304" pitchFamily="18" charset="0"/>
              </a:rPr>
              <a:t>IEA</a:t>
            </a:r>
            <a:r>
              <a:rPr lang="el-GR" sz="1800" dirty="0">
                <a:effectLst/>
                <a:ea typeface="Calibri" panose="020F0502020204030204" pitchFamily="34" charset="0"/>
                <a:cs typeface="Times New Roman" panose="02020603050405020304" pitchFamily="18" charset="0"/>
              </a:rPr>
              <a:t> αναφέρεται ως κάτι που έχει προκαλέσει μια κατάσταση </a:t>
            </a:r>
            <a:r>
              <a:rPr lang="el-GR" sz="1800" dirty="0">
                <a:ea typeface="Calibri" panose="020F0502020204030204" pitchFamily="34" charset="0"/>
                <a:cs typeface="Times New Roman" panose="02020603050405020304" pitchFamily="18" charset="0"/>
              </a:rPr>
              <a:t>όπου δεν πληρούνται οι απαιτήσεις του ΙΕΑ</a:t>
            </a:r>
            <a:r>
              <a:rPr lang="el-GR" sz="1800" dirty="0">
                <a:effectLst/>
                <a:ea typeface="Calibri" panose="020F0502020204030204" pitchFamily="34" charset="0"/>
                <a:cs typeface="Times New Roman" panose="02020603050405020304" pitchFamily="18" charset="0"/>
              </a:rPr>
              <a:t>. Υπάρχουν τρεις τύποι αποκλίσεων: η "Μεγάλη απόκλιση", η "Μικρή απόκλιση" και "Σημείωση/Παρατήρηση". Οι αποκλίσεις αναφέρονται ως μέρος της Έκθεσης του </a:t>
            </a:r>
            <a:r>
              <a:rPr lang="en-US" sz="1800" dirty="0">
                <a:effectLst/>
                <a:ea typeface="Calibri" panose="020F0502020204030204" pitchFamily="34" charset="0"/>
                <a:cs typeface="Times New Roman" panose="02020603050405020304" pitchFamily="18" charset="0"/>
              </a:rPr>
              <a:t>IEA</a:t>
            </a:r>
            <a:r>
              <a:rPr lang="el-GR" sz="1800" dirty="0">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0" indent="0">
              <a:buNone/>
            </a:pPr>
            <a:r>
              <a:rPr lang="el-GR" sz="1800" dirty="0">
                <a:effectLst/>
                <a:ea typeface="Calibri" panose="020F0502020204030204" pitchFamily="34" charset="0"/>
                <a:cs typeface="Times New Roman" panose="02020603050405020304" pitchFamily="18" charset="0"/>
              </a:rPr>
              <a:t>Η μεγάλη απόκλιση είναι ένας τύπος απόκλισης όπου έχει παραβιαστεί μια νομική απαίτηση, ενώ η μικρή απόκλιση είναι ένας τύπος απόκλισης όπου μια απαίτηση, π.χ., δεν έχει τηρηθεί αλλά σε </a:t>
            </a:r>
            <a:r>
              <a:rPr lang="el-GR" sz="1800" dirty="0">
                <a:ea typeface="Calibri" panose="020F0502020204030204" pitchFamily="34" charset="0"/>
                <a:cs typeface="Times New Roman" panose="02020603050405020304" pitchFamily="18" charset="0"/>
              </a:rPr>
              <a:t>ένα </a:t>
            </a:r>
            <a:r>
              <a:rPr lang="el-GR" sz="1800" dirty="0">
                <a:effectLst/>
                <a:ea typeface="Calibri" panose="020F0502020204030204" pitchFamily="34" charset="0"/>
                <a:cs typeface="Times New Roman" panose="02020603050405020304" pitchFamily="18" charset="0"/>
              </a:rPr>
              <a:t>τοπικό οργανωτικό επίπεδο, π.χ., μια απαίτηση του Περιβαλλοντικού Στόχου και του Σχέδιου Δράσης. Τέλος, η Σημείωση/Παρατήρηση είναι κάτι που δεν προσβάλλει μια νομική ή εσωτερική απαίτηση, αλλά αντίθετα μπορεί να είναι κάτι που, σε περίπτωση που συνεχιστεί, μπορεί να οδηγήσει σε μικρή ή μεγάλη απόκλιση.</a:t>
            </a:r>
            <a:endParaRPr lang="en-GB" sz="1800" dirty="0">
              <a:effectLst/>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a:xfrm>
            <a:off x="1441882" y="463084"/>
            <a:ext cx="10515600" cy="1325563"/>
          </a:xfrm>
        </p:spPr>
        <p:txBody>
          <a:bodyPr/>
          <a:lstStyle/>
          <a:p>
            <a:r>
              <a:rPr lang="el-GR" dirty="0"/>
              <a:t>Σημαντικές έννοιες στο έργο του 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141537"/>
            <a:ext cx="10515600" cy="4351338"/>
          </a:xfrm>
        </p:spPr>
        <p:txBody>
          <a:bodyPr>
            <a:normAutofit/>
          </a:bodyPr>
          <a:lstStyle/>
          <a:p>
            <a:pPr marL="0" indent="0">
              <a:lnSpc>
                <a:spcPct val="107000"/>
              </a:lnSpc>
              <a:spcAft>
                <a:spcPts val="800"/>
              </a:spcAft>
              <a:buNone/>
            </a:pPr>
            <a:r>
              <a:rPr lang="el-GR" sz="2000" dirty="0"/>
              <a:t>Περιβαλλοντικός έλεγχος</a:t>
            </a:r>
            <a:r>
              <a:rPr lang="sv-SE" sz="1600" dirty="0"/>
              <a:t>-</a:t>
            </a:r>
            <a:r>
              <a:rPr lang="el-GR" sz="1600" dirty="0">
                <a:cs typeface="Times New Roman" panose="02020603050405020304" pitchFamily="18" charset="0"/>
              </a:rPr>
              <a:t> </a:t>
            </a:r>
            <a:r>
              <a:rPr lang="el-GR" sz="1600" dirty="0">
                <a:effectLst/>
                <a:ea typeface="Calibri" panose="020F0502020204030204" pitchFamily="34" charset="0"/>
                <a:cs typeface="Times New Roman" panose="02020603050405020304" pitchFamily="18" charset="0"/>
              </a:rPr>
              <a:t>είναι μια συστηματική διαδικασία με σκοπό την απόκτηση επαρκών γνώσεων σχετικά με το προφίλ κατανάλωσης ενέργειας ενός κτιρίου ή ομάδας κτιρίων, βιομηχανικής ή εμπορικής χρήσης ή ιδιωτικής ή δημόσιας υπηρεσίας, προσδιορίζοντας και ποσοτικοποιώντας οικονομικά αποδοτικές ευκαιρίες εξοικονόμησης ενέργειας, ενώ τα αποτελέσματα αυτά παρουσιάζονται σε μια αναφορά</a:t>
            </a:r>
            <a:r>
              <a:rPr lang="en-GB" sz="1600" dirty="0">
                <a:effectLst/>
                <a:ea typeface="Calibri" panose="020F0502020204030204" pitchFamily="34" charset="0"/>
                <a:cs typeface="Times New Roman" panose="02020603050405020304" pitchFamily="18" charset="0"/>
              </a:rPr>
              <a:t>.</a:t>
            </a:r>
            <a:r>
              <a:rPr lang="el-GR" sz="1600" dirty="0">
                <a:effectLst/>
                <a:ea typeface="Calibri" panose="020F0502020204030204" pitchFamily="34" charset="0"/>
                <a:cs typeface="Times New Roman" panose="02020603050405020304" pitchFamily="18" charset="0"/>
              </a:rPr>
              <a:t> </a:t>
            </a:r>
            <a:endParaRPr lang="en-GB"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2000" dirty="0"/>
              <a:t>Εξοικονόμηση ενέργειας</a:t>
            </a:r>
            <a:r>
              <a:rPr lang="en-GB" sz="1600" dirty="0"/>
              <a:t>-</a:t>
            </a:r>
            <a:r>
              <a:rPr lang="el-GR" sz="1600" dirty="0">
                <a:effectLst/>
                <a:ea typeface="Calibri" panose="020F0502020204030204" pitchFamily="34" charset="0"/>
                <a:cs typeface="Times New Roman" panose="02020603050405020304" pitchFamily="18" charset="0"/>
              </a:rPr>
              <a:t>σύμφωνα με τον ορισμό που δίνεται στην Οδηγία της ΕΕ για την Ενεργειακή Απόδοση, περιγράφεται ως «ο λόγος του παραγόμενου απόδοσης, υπηρεσίας, αγαθών ή ενέργειας, προς την εισροή ενέργειας». </a:t>
            </a:r>
            <a:endParaRPr lang="en-GB" sz="1600" dirty="0">
              <a:effectLst/>
              <a:ea typeface="Calibri" panose="020F0502020204030204" pitchFamily="34" charset="0"/>
              <a:cs typeface="Times New Roman" panose="02020603050405020304" pitchFamily="18" charset="0"/>
            </a:endParaRPr>
          </a:p>
          <a:p>
            <a:pPr marL="0" indent="0">
              <a:buNone/>
            </a:pPr>
            <a:r>
              <a:rPr lang="el-GR" sz="2000" dirty="0"/>
              <a:t>Περιβαλλοντικό ζήτημα</a:t>
            </a:r>
            <a:r>
              <a:rPr lang="en-GB" sz="2000" dirty="0"/>
              <a:t> </a:t>
            </a:r>
            <a:r>
              <a:rPr lang="el-GR" sz="2000" dirty="0"/>
              <a:t> - </a:t>
            </a:r>
            <a:r>
              <a:rPr lang="el-GR" sz="1600" dirty="0"/>
              <a:t>οτιδήποτε κάνει ένας οργανισμός που μπορεί να έχει αντίκτυπο στο περιβάλλον, π.χ. στο έδαφος, το νερό, τον αέρα, τη βλάστηση και την αλληλεπίδραση μεταξύ ανθρώπου και φύσης. Οι πτυχές αυτές συγκεντρώνονται και μετρούνται από την περιβαλλοντική έρευνα, όπου ο περιβαλλοντικός αντίκτυπος του οργανισμού ισούται με όλες τις πτυχές. </a:t>
            </a:r>
            <a:endParaRPr lang="en-GB"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660283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Σημαντικές έννοιες στο έργο του 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2686"/>
            <a:ext cx="10515600" cy="4049485"/>
          </a:xfrm>
        </p:spPr>
        <p:txBody>
          <a:bodyPr>
            <a:normAutofit fontScale="85000" lnSpcReduction="10000"/>
          </a:bodyPr>
          <a:lstStyle/>
          <a:p>
            <a:pPr marL="0" indent="0">
              <a:lnSpc>
                <a:spcPct val="107000"/>
              </a:lnSpc>
              <a:spcAft>
                <a:spcPts val="800"/>
              </a:spcAft>
              <a:buNone/>
            </a:pPr>
            <a:r>
              <a:rPr lang="el-GR" dirty="0"/>
              <a:t>Περιβαλλοντικός </a:t>
            </a:r>
            <a:r>
              <a:rPr lang="sv-SE" dirty="0"/>
              <a:t> </a:t>
            </a:r>
            <a:r>
              <a:rPr lang="el-GR" dirty="0"/>
              <a:t>υπεύθυνος</a:t>
            </a:r>
            <a:r>
              <a:rPr lang="sv-SE"/>
              <a:t> - </a:t>
            </a:r>
            <a:r>
              <a:rPr lang="el-GR" sz="1800"/>
              <a:t>το </a:t>
            </a:r>
            <a:r>
              <a:rPr lang="el-GR" sz="1800" dirty="0"/>
              <a:t>πρόσωπο σε έναν οργανισμό που αναλαμβάνει τις εργασίες εφαρμογής του συστήματος περιβαλλοντικής διαχείρισης και στο πλαίσιο του σχεδίου εργασίας, συντονίζει και προβαίνει στην απαραίτητη παρακολούθηση της διαδικασίας του </a:t>
            </a:r>
            <a:r>
              <a:rPr lang="en-GB" sz="1800" dirty="0"/>
              <a:t>EMS</a:t>
            </a:r>
            <a:r>
              <a:rPr lang="el-GR" sz="1800" dirty="0"/>
              <a:t>. </a:t>
            </a:r>
          </a:p>
          <a:p>
            <a:pPr marL="0" indent="0">
              <a:buNone/>
            </a:pPr>
            <a:r>
              <a:rPr lang="el-GR" dirty="0"/>
              <a:t>Σχέδιο δράσης και περιβαλλοντικών στόχων - </a:t>
            </a:r>
            <a:r>
              <a:rPr lang="el-GR" sz="1600" dirty="0"/>
              <a:t>το έγγραφο στο οποίο καθορίζονται οι στόχοι που εκπονούνται από την περιβαλλοντική πολιτική που έχει προηγουμένως εκπονηθεί (βλ. παρακάτω) για τα επόμενα 3 χρόνια στον οργανισμό.</a:t>
            </a:r>
            <a:endParaRPr lang="en-GB" sz="1800" dirty="0"/>
          </a:p>
          <a:p>
            <a:pPr marL="0" indent="0">
              <a:lnSpc>
                <a:spcPct val="107000"/>
              </a:lnSpc>
              <a:spcAft>
                <a:spcPts val="800"/>
              </a:spcAft>
              <a:buNone/>
            </a:pPr>
            <a:r>
              <a:rPr lang="el-GR" dirty="0">
                <a:ea typeface="Calibri" panose="020F0502020204030204" pitchFamily="34" charset="0"/>
                <a:cs typeface="Times New Roman" panose="02020603050405020304" pitchFamily="18" charset="0"/>
              </a:rPr>
              <a:t>Περιβαλλοντική επίπτωση - </a:t>
            </a:r>
            <a:r>
              <a:rPr lang="el-GR" sz="1800" dirty="0">
                <a:ea typeface="Calibri" panose="020F0502020204030204" pitchFamily="34" charset="0"/>
              </a:rPr>
              <a:t>οι επιπτώσεις ενός οργανισμού που δημιουργούν αλλαγές στο περιβάλλον. Μπορεί να είναι θετικός ή αρνητικός αντίκτυπος και σχετίζεται με την οργανωτική δραστηριότητα, την πιθανή παραγωγή και το τελικό προϊόν ή/και κάθε είδους υπηρεσίες που παρέχει ο οργανισμός. Υπάρχουν έμμεσες και άμεσες επιπτώσεις.</a:t>
            </a:r>
          </a:p>
          <a:p>
            <a:pPr marL="0" indent="0">
              <a:buNone/>
            </a:pPr>
            <a:r>
              <a:rPr lang="el-GR" dirty="0"/>
              <a:t>Περιβαλλοντική μελέτη</a:t>
            </a:r>
            <a:r>
              <a:rPr lang="en-GB" sz="1800" dirty="0"/>
              <a:t>- </a:t>
            </a:r>
            <a:r>
              <a:rPr lang="el-GR" sz="1800" dirty="0">
                <a:effectLst/>
                <a:ea typeface="Calibri" panose="020F0502020204030204" pitchFamily="34" charset="0"/>
              </a:rPr>
              <a:t>είναι το αρχείο που καλύπτει και παρουσιάζει την εκτίμηση περιβαλλοντικών επιπτώσεων (βλ. παραπάνω). Η περιβαλλοντική έρευνα για έναν οργανισμό που είναι περιβαλλοντικά πιστοποιημένος από π.χ. πρότυπο ISO 14001 ή/και EMAS πρέπει να ενημερώνεται τουλάχιστον κάθε 5ο έτος</a:t>
            </a:r>
          </a:p>
          <a:p>
            <a:pPr marL="0" indent="0">
              <a:buNone/>
            </a:pPr>
            <a:r>
              <a:rPr lang="el-GR" sz="1800" dirty="0">
                <a:effectLst/>
                <a:ea typeface="Calibri" panose="020F0502020204030204" pitchFamily="34" charset="0"/>
              </a:rPr>
              <a:t>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913361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Σημαντικές έννοιες στο έργο του 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165599"/>
            <a:ext cx="10515600" cy="4049485"/>
          </a:xfrm>
        </p:spPr>
        <p:txBody>
          <a:bodyPr>
            <a:normAutofit fontScale="92500" lnSpcReduction="20000"/>
          </a:bodyPr>
          <a:lstStyle/>
          <a:p>
            <a:pPr marL="0" indent="0">
              <a:lnSpc>
                <a:spcPct val="107000"/>
              </a:lnSpc>
              <a:spcAft>
                <a:spcPts val="800"/>
              </a:spcAft>
              <a:buNone/>
            </a:pPr>
            <a:r>
              <a:rPr lang="el-GR" dirty="0"/>
              <a:t>Περιβαλλοντικός </a:t>
            </a:r>
            <a:r>
              <a:rPr lang="sv-SE" dirty="0"/>
              <a:t> </a:t>
            </a:r>
            <a:r>
              <a:rPr lang="el-GR" dirty="0"/>
              <a:t>υπεύθυνος</a:t>
            </a:r>
            <a:r>
              <a:rPr lang="sv-SE" dirty="0"/>
              <a:t> - </a:t>
            </a:r>
            <a:r>
              <a:rPr lang="en-GB" sz="1800" dirty="0">
                <a:effectLst/>
                <a:ea typeface="Calibri" panose="020F0502020204030204" pitchFamily="34" charset="0"/>
                <a:cs typeface="Times New Roman" panose="02020603050405020304" pitchFamily="18" charset="0"/>
              </a:rPr>
              <a:t>the person in an organisation who</a:t>
            </a:r>
            <a:r>
              <a:rPr lang="en-GB" sz="1800" b="1"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caretake for the work with implementing the environmental management system and within the task plan, coordinate and make the necessary follow-up in the EMS process. </a:t>
            </a:r>
          </a:p>
          <a:p>
            <a:pPr marL="0" indent="0">
              <a:buNone/>
            </a:pPr>
            <a:r>
              <a:rPr lang="el-GR" dirty="0"/>
              <a:t>Σχέδιο δράσης και περιβαλλοντικών στόχων </a:t>
            </a:r>
            <a:r>
              <a:rPr lang="en-GB" dirty="0"/>
              <a:t>- </a:t>
            </a:r>
            <a:r>
              <a:rPr lang="en-GB" sz="1800" dirty="0">
                <a:effectLst/>
                <a:ea typeface="Calibri" panose="020F0502020204030204" pitchFamily="34" charset="0"/>
              </a:rPr>
              <a:t>the document where the goals elaborated from the previously made environmental policy (see below) are established for the coming 3 years in the organisation.</a:t>
            </a:r>
            <a:br>
              <a:rPr lang="en-GB" sz="1800" dirty="0">
                <a:effectLst/>
                <a:ea typeface="Calibri" panose="020F0502020204030204" pitchFamily="34" charset="0"/>
              </a:rPr>
            </a:br>
            <a:endParaRPr lang="en-GB" sz="1800" dirty="0"/>
          </a:p>
          <a:p>
            <a:pPr marL="0" indent="0">
              <a:buNone/>
            </a:pPr>
            <a:r>
              <a:rPr lang="el-GR" dirty="0">
                <a:ea typeface="Calibri" panose="020F0502020204030204" pitchFamily="34" charset="0"/>
                <a:cs typeface="Times New Roman" panose="02020603050405020304" pitchFamily="18" charset="0"/>
              </a:rPr>
              <a:t>Περιβαλλοντική επίπτωση</a:t>
            </a:r>
            <a:r>
              <a:rPr lang="en-GB" dirty="0"/>
              <a:t>-</a:t>
            </a:r>
            <a:r>
              <a:rPr lang="en-GB"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rPr>
              <a:t>the impact of an organisation which create change in the environment. It can be a positive or a negative impact and it is related to organisational activity, the possible production and final product and/or any kind of services provided by the organisation. </a:t>
            </a:r>
            <a:r>
              <a:rPr lang="en-GB" sz="1800" dirty="0">
                <a:ea typeface="Calibri" panose="020F0502020204030204" pitchFamily="34" charset="0"/>
              </a:rPr>
              <a:t>There are indirect and direct impacts.</a:t>
            </a:r>
            <a:endParaRPr lang="en-GB" sz="1800" dirty="0">
              <a:effectLst/>
              <a:ea typeface="Calibri" panose="020F0502020204030204" pitchFamily="34" charset="0"/>
            </a:endParaRPr>
          </a:p>
          <a:p>
            <a:pPr marL="0" indent="0">
              <a:buNone/>
            </a:pPr>
            <a:r>
              <a:rPr lang="el-GR" dirty="0"/>
              <a:t>Περιβαλλοντική μελέτη</a:t>
            </a:r>
            <a:r>
              <a:rPr lang="en-GB" sz="1800" dirty="0"/>
              <a:t>- </a:t>
            </a:r>
            <a:r>
              <a:rPr lang="el-GR" sz="1800" dirty="0">
                <a:effectLst/>
                <a:ea typeface="Calibri" panose="020F0502020204030204" pitchFamily="34" charset="0"/>
              </a:rPr>
              <a:t>είναι το αρχείο που καλύπτει και παρουσιάζει την εκτίμηση περιβαλλοντικών επιπτώσεων (βλ. παραπάνω). Η περιβαλλοντική έρευνα για έναν οργανισμό που είναι περιβαλλοντικά πιστοποιημένος από π.χ. πρότυπο ISO 14001 ή/και EMAS πρέπει να ενημερώνεται τουλάχιστον κάθε 5ο έτος</a:t>
            </a:r>
          </a:p>
          <a:p>
            <a:pPr marL="0" indent="0">
              <a:buNone/>
            </a:pPr>
            <a:r>
              <a:rPr lang="el-GR" sz="1800" dirty="0">
                <a:effectLst/>
                <a:ea typeface="Calibri" panose="020F0502020204030204" pitchFamily="34" charset="0"/>
              </a:rPr>
              <a:t>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5478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l-GR" b="1" dirty="0"/>
              <a:t>Κλιματική αλλαγή</a:t>
            </a:r>
            <a:endParaRPr lang="en-GB" b="1" dirty="0"/>
          </a:p>
        </p:txBody>
      </p:sp>
      <p:sp>
        <p:nvSpPr>
          <p:cNvPr id="3" name="Underrubrik 2"/>
          <p:cNvSpPr>
            <a:spLocks noGrp="1"/>
          </p:cNvSpPr>
          <p:nvPr>
            <p:ph type="subTitle" idx="1"/>
          </p:nvPr>
        </p:nvSpPr>
        <p:spPr/>
        <p:txBody>
          <a:bodyPr>
            <a:normAutofit/>
          </a:bodyPr>
          <a:lstStyle/>
          <a:p>
            <a:endParaRPr lang="en-GB" sz="2400" dirty="0"/>
          </a:p>
          <a:p>
            <a:r>
              <a:rPr lang="el-GR" sz="2400" dirty="0"/>
              <a:t>Γιατί γίνονται έλεγχοι; </a:t>
            </a:r>
            <a:endParaRPr lang="en-GB" sz="2400" dirty="0"/>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Σημαντικές έννοιες στο έργο του 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20000"/>
          </a:bodyPr>
          <a:lstStyle/>
          <a:p>
            <a:pPr marL="0" indent="0">
              <a:lnSpc>
                <a:spcPct val="107000"/>
              </a:lnSpc>
              <a:spcAft>
                <a:spcPts val="800"/>
              </a:spcAft>
              <a:buNone/>
            </a:pPr>
            <a:r>
              <a:rPr lang="el-GR" dirty="0"/>
              <a:t>Περιβαλλοντική Πολιτική</a:t>
            </a:r>
            <a:r>
              <a:rPr lang="sv-SE" dirty="0"/>
              <a:t>- </a:t>
            </a:r>
            <a:r>
              <a:rPr lang="el-GR" sz="1800" dirty="0">
                <a:effectLst/>
                <a:ea typeface="Calibri" panose="020F0502020204030204" pitchFamily="34" charset="0"/>
              </a:rPr>
              <a:t>ένα σύντομο έγγραφο τεκμηρίωσης που κοινοποιεί σε λίγες γραμμές το αναπτυξιακό σχέδιο του οργανισμού στο πλαίσιο του έργου ΣΠΔ για τα επερχόμενα 3 χρόνια περιγράφοντας το όραμα του οργανισμού στις εσωτερικές όσο και στις εξωτερικές ομάδες.</a:t>
            </a:r>
          </a:p>
          <a:p>
            <a:pPr marL="0" indent="0">
              <a:lnSpc>
                <a:spcPct val="107000"/>
              </a:lnSpc>
              <a:spcAft>
                <a:spcPts val="800"/>
              </a:spcAft>
              <a:buNone/>
            </a:pPr>
            <a:r>
              <a:rPr lang="el-GR" sz="1800" dirty="0">
                <a:effectLst/>
                <a:ea typeface="Calibri" panose="020F0502020204030204" pitchFamily="34" charset="0"/>
              </a:rPr>
              <a:t> </a:t>
            </a:r>
            <a:r>
              <a:rPr lang="el-GR" dirty="0"/>
              <a:t>Εσωτερικός Περιβαλλοντικός Έλεγχος</a:t>
            </a:r>
            <a:r>
              <a:rPr lang="en-GB" dirty="0"/>
              <a:t> (IEA) -</a:t>
            </a:r>
            <a:r>
              <a:rPr lang="el-GR" dirty="0"/>
              <a:t> </a:t>
            </a:r>
            <a:r>
              <a:rPr lang="en-GB" sz="1800" dirty="0">
                <a:effectLst/>
                <a:ea typeface="Calibri" panose="020F0502020204030204" pitchFamily="34" charset="0"/>
              </a:rPr>
              <a:t> </a:t>
            </a:r>
            <a:r>
              <a:rPr lang="el-GR" sz="1800" dirty="0">
                <a:effectLst/>
                <a:ea typeface="Calibri" panose="020F0502020204030204" pitchFamily="34" charset="0"/>
              </a:rPr>
              <a:t>διαδικασία που ελέγχει </a:t>
            </a:r>
            <a:r>
              <a:rPr lang="el-GR" sz="1800" dirty="0">
                <a:ea typeface="Calibri" panose="020F0502020204030204" pitchFamily="34" charset="0"/>
              </a:rPr>
              <a:t>α</a:t>
            </a:r>
            <a:r>
              <a:rPr lang="el-GR" sz="1800" dirty="0">
                <a:effectLst/>
                <a:ea typeface="Calibri" panose="020F0502020204030204" pitchFamily="34" charset="0"/>
              </a:rPr>
              <a:t>ν ο οργανισμός πληροί τις νομικές και εσωτερικές απαιτήσεις (βλ. παρακάτω) στο πλαίσιο του έργου περιβαλλοντικής διαχείρισης. Ο έλεγχος διενεργείται από το προσωπικό του οργανισμού και πρέπει να είναι αμερόληπτος. Εάν ένας οργανισμός είναι πιστοποιημένος κατά ISO 14001 ή/και EMAS, οι εσωτερικοί περιβαλλοντικοί έλεγχοι πρέπει να πραγματοποιούνται κάθε χρόνο εντός του οργανισμού και όλοι οι τομείς του οργανισμού πρέπει να έχουν ελεγχθεί εντός περιόδου 3 ετών.</a:t>
            </a:r>
          </a:p>
          <a:p>
            <a:pPr marL="0" indent="0">
              <a:lnSpc>
                <a:spcPct val="107000"/>
              </a:lnSpc>
              <a:spcAft>
                <a:spcPts val="800"/>
              </a:spcAft>
              <a:buNone/>
            </a:pPr>
            <a:r>
              <a:rPr lang="el-GR" dirty="0"/>
              <a:t>Αναφορά Εσωτερικού Περιβαλλοντικού Ελέγχου </a:t>
            </a:r>
            <a:r>
              <a:rPr lang="en-GB" dirty="0"/>
              <a:t>- </a:t>
            </a:r>
            <a:r>
              <a:rPr lang="el-GR" sz="1800" dirty="0">
                <a:effectLst/>
                <a:ea typeface="Calibri" panose="020F0502020204030204" pitchFamily="34" charset="0"/>
              </a:rPr>
              <a:t>το αρχείο που παρουσιάζει το αποτέλεσμα του IEA για τον Διευθύνοντα Σύμβουλο και άλλους τομείς του οργανισμού</a:t>
            </a:r>
            <a:r>
              <a:rPr lang="en-GB" sz="1800" dirty="0">
                <a:effectLst/>
                <a:ea typeface="Calibri" panose="020F0502020204030204" pitchFamily="34" charset="0"/>
              </a:rPr>
              <a:t>.</a:t>
            </a:r>
          </a:p>
          <a:p>
            <a:pPr marL="0" indent="0">
              <a:buNone/>
            </a:pPr>
            <a:r>
              <a:rPr lang="el-GR" dirty="0"/>
              <a:t>Εσωτερικός Περιβαλλοντικός Ελεγκτής</a:t>
            </a:r>
            <a:r>
              <a:rPr lang="en-GB" dirty="0"/>
              <a:t> - </a:t>
            </a:r>
            <a:r>
              <a:rPr lang="el-GR" sz="1800" dirty="0">
                <a:effectLst/>
                <a:ea typeface="Calibri" panose="020F0502020204030204" pitchFamily="34" charset="0"/>
              </a:rPr>
              <a:t>το άτομο στον οργανισμό που εκτελεί τον </a:t>
            </a:r>
            <a:r>
              <a:rPr lang="en-GB" sz="1800" dirty="0">
                <a:effectLst/>
                <a:ea typeface="Calibri" panose="020F0502020204030204" pitchFamily="34" charset="0"/>
              </a:rPr>
              <a:t>IEA. </a:t>
            </a:r>
            <a:endParaRPr lang="en-GB"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Σημαντικές έννοιες στο έργο του IEA</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4"/>
            <a:ext cx="10515600" cy="3939984"/>
          </a:xfrm>
        </p:spPr>
        <p:txBody>
          <a:bodyPr>
            <a:normAutofit fontScale="77500" lnSpcReduction="20000"/>
          </a:bodyPr>
          <a:lstStyle/>
          <a:p>
            <a:pPr marL="0" indent="0">
              <a:lnSpc>
                <a:spcPct val="107000"/>
              </a:lnSpc>
              <a:spcAft>
                <a:spcPts val="800"/>
              </a:spcAft>
              <a:buNone/>
            </a:pPr>
            <a:r>
              <a:rPr lang="el-GR" dirty="0"/>
              <a:t>Νομικές απαιτήσεις</a:t>
            </a:r>
            <a:r>
              <a:rPr lang="sv-SE" dirty="0"/>
              <a:t> – </a:t>
            </a:r>
            <a:r>
              <a:rPr lang="el-GR" sz="1800" dirty="0">
                <a:effectLst/>
                <a:ea typeface="Calibri" panose="020F0502020204030204" pitchFamily="34" charset="0"/>
              </a:rPr>
              <a:t>οι απαιτήσεις σύμφωνα με το νόμο, οδηγία ή οποιοδήποτε άλλου είδους ισχύον νομικό έγγραφο που πρέπει να τηρούνται από οποιονδήποτε οργανισμό, ανεξάρτητα από το αν είναι περιβαλλοντικά πιστοποιημένος ή όχι. Το ΣΠΔ λειτουργεί για την εκπλήρωση του νόμου και ως εκ τούτου λειτουργεί υποστηρικτικά για τον οργανισμό ως προς την τήρηση των νομικών απαιτήσεων και, κατά συνέπεια, ως προς την αποφυγή νομικών παραβιάσεων και των συνεπειών τους.</a:t>
            </a:r>
          </a:p>
          <a:p>
            <a:pPr marL="0" indent="0">
              <a:lnSpc>
                <a:spcPct val="107000"/>
              </a:lnSpc>
              <a:spcAft>
                <a:spcPts val="800"/>
              </a:spcAft>
              <a:buNone/>
            </a:pPr>
            <a:r>
              <a:rPr lang="el-GR" dirty="0"/>
              <a:t>Ανάλυση Κύκλου ζωής</a:t>
            </a:r>
            <a:r>
              <a:rPr lang="el-GR" sz="1800" dirty="0"/>
              <a:t>- </a:t>
            </a:r>
            <a:r>
              <a:rPr lang="el-GR" sz="1800" dirty="0">
                <a:effectLst/>
                <a:ea typeface="Calibri" panose="020F0502020204030204" pitchFamily="34" charset="0"/>
              </a:rPr>
              <a:t>μια προοπτική που βασίζεται σε μια μέθοδο αξιολόγησης των περιβαλλοντικών επιπτώσεων του κύκλου ζωής ενός προϊόντος, μιας υπηρεσίας ή μιας διεργασίας καθ’όλη τη διάρκεια ζωής τους. Μπορεί να γίνει ανάλυση από την αρχή του κύκλου ζωής μέχρι το τέλος του (την τελική απόθεση) ή από ένα στάδιο του κύκλου ζωής σε ένα άλλο, αξιολογώντας τις περιβαλλοντικές επιπτώσεις των διαδικασιών του προϊόντος κατά τη διάρκεια της ζωής του. Για παράδειγμα, μια ανάλυση κύκλου ζωής ενός προϊόντος θα αξιολογήσει τον περιβαλλοντικό αντίκτυπο από την εξόρυξη της πρώτης ύλης του μέχρι την τελική  διαχείριση των απορριμμάτων του και τις επιπτώσεις από όλες τις απαραίτητες μεταφορές στο ενδιάμεσο. Η προσέγγιση του κύκλου ζωής χρησιμοποιείται στα πρότυπα ISO 14001 και EMAS και ένας πιστοποιημένος οργανισμός θα πρέπει να τη χρησιμοποιήσει ως εργαλείο για την αξιολόγηση των περιβαλλοντικών πτυχών.</a:t>
            </a:r>
          </a:p>
          <a:p>
            <a:pPr marL="0" indent="0">
              <a:lnSpc>
                <a:spcPct val="107000"/>
              </a:lnSpc>
              <a:spcAft>
                <a:spcPts val="800"/>
              </a:spcAft>
              <a:buNone/>
            </a:pPr>
            <a:r>
              <a:rPr lang="el-GR" dirty="0"/>
              <a:t>Προτάσεις</a:t>
            </a:r>
            <a:r>
              <a:rPr lang="en-GB" dirty="0"/>
              <a:t> -</a:t>
            </a:r>
            <a:r>
              <a:rPr lang="en-GB" sz="1800" dirty="0">
                <a:effectLst/>
                <a:ea typeface="Calibri" panose="020F0502020204030204" pitchFamily="34" charset="0"/>
              </a:rPr>
              <a:t> </a:t>
            </a:r>
            <a:r>
              <a:rPr lang="el-GR" sz="1800" dirty="0">
                <a:effectLst/>
                <a:ea typeface="Calibri" panose="020F0502020204030204" pitchFamily="34" charset="0"/>
              </a:rPr>
              <a:t>ένα μέρος της έκθεσης ελέγχου (βλ. παραπάνω) στο οποίο η ομάδα του IEA ή/και το προσωπικό που εμπλέκεται στο τμήμα/περιοχή που γίνεται ο έλεγχος, έχουν την ευκαιρία να κοινοποιήσουν προτεινόμενες ενέργειες που προκύπτουν από τον έλεγχο της έκθεσης. Οι συστάσεις πρέπει να είναι σύντομες και σαφείς και να κοινοποιούνται ενώ η Διεύθυνση δεν είναι υποχρεωμένη να τις λάβει υπόψη εάν ο οργανισμός, ο οποίος είναι ο εξώτατος υπεύθυνος για το ΣΠΔ, ελέγχεται και κοινοποιείται στην έκθεση.</a:t>
            </a:r>
          </a:p>
          <a:p>
            <a:pPr marL="0" indent="0">
              <a:lnSpc>
                <a:spcPct val="107000"/>
              </a:lnSpc>
              <a:spcAft>
                <a:spcPts val="800"/>
              </a:spcAft>
              <a:buNone/>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el-GR" dirty="0"/>
              <a:t>Η διαδικασία της εργασίας</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775227"/>
            <a:ext cx="10515600" cy="3939984"/>
          </a:xfrm>
        </p:spPr>
        <p:txBody>
          <a:bodyPr>
            <a:normAutofit fontScale="92500" lnSpcReduction="10000"/>
          </a:bodyPr>
          <a:lstStyle/>
          <a:p>
            <a:pPr marL="0" indent="0">
              <a:buNone/>
            </a:pPr>
            <a:r>
              <a:rPr lang="el-GR" b="1" dirty="0"/>
              <a:t>Προκαταρκτική φάση της Επιθεώρησης</a:t>
            </a:r>
            <a:br>
              <a:rPr lang="sv-SE" dirty="0"/>
            </a:br>
            <a:endParaRPr lang="sv-SE" dirty="0"/>
          </a:p>
          <a:p>
            <a:pPr>
              <a:buFont typeface="Wingdings" panose="05000000000000000000" pitchFamily="2" charset="2"/>
              <a:buChar char="Ø"/>
            </a:pPr>
            <a:r>
              <a:rPr lang="el-GR" dirty="0"/>
              <a:t>Η Ομάδα</a:t>
            </a:r>
            <a:r>
              <a:rPr lang="sv-SE" dirty="0"/>
              <a:t>!</a:t>
            </a:r>
          </a:p>
          <a:p>
            <a:pPr>
              <a:buFont typeface="Wingdings" panose="05000000000000000000" pitchFamily="2" charset="2"/>
              <a:buChar char="Ø"/>
            </a:pPr>
            <a:r>
              <a:rPr lang="sv-SE" dirty="0"/>
              <a:t>3-</a:t>
            </a:r>
            <a:r>
              <a:rPr lang="el-GR" dirty="0"/>
              <a:t>ετές πλάνο επιθεώρησης</a:t>
            </a:r>
          </a:p>
          <a:p>
            <a:pPr>
              <a:buFont typeface="Wingdings" panose="05000000000000000000" pitchFamily="2" charset="2"/>
              <a:buChar char="Ø"/>
            </a:pPr>
            <a:r>
              <a:rPr lang="el-GR" dirty="0"/>
              <a:t>Επικοινωνία με τον επιθεωρούμενο περίπου 2 μήνες πριν από την επιθεώρηση</a:t>
            </a:r>
            <a:endParaRPr lang="sv-SE" dirty="0"/>
          </a:p>
          <a:p>
            <a:pPr>
              <a:buFont typeface="Wingdings" panose="05000000000000000000" pitchFamily="2" charset="2"/>
              <a:buChar char="Ø"/>
            </a:pPr>
            <a:r>
              <a:rPr lang="sv-SE" dirty="0">
                <a:solidFill>
                  <a:srgbClr val="FFC000"/>
                </a:solidFill>
              </a:rPr>
              <a:t>Reading-in</a:t>
            </a:r>
            <a:r>
              <a:rPr lang="sv-SE" dirty="0"/>
              <a:t> on the auditee</a:t>
            </a:r>
            <a:r>
              <a:rPr lang="el-GR" dirty="0"/>
              <a:t> στον επιθεωρούμενο</a:t>
            </a:r>
            <a:endParaRPr lang="sv-SE" dirty="0"/>
          </a:p>
          <a:p>
            <a:pPr>
              <a:buFont typeface="Wingdings" panose="05000000000000000000" pitchFamily="2" charset="2"/>
              <a:buChar char="Ø"/>
            </a:pPr>
            <a:r>
              <a:rPr lang="el-GR" dirty="0"/>
              <a:t>Ανάπτυξη λίστας ελέγχου για την ημέρα της επιθεώρησης</a:t>
            </a:r>
          </a:p>
          <a:p>
            <a:pPr>
              <a:buFont typeface="Wingdings" panose="05000000000000000000" pitchFamily="2" charset="2"/>
              <a:buChar char="Ø"/>
            </a:pPr>
            <a:r>
              <a:rPr lang="el-GR" dirty="0"/>
              <a:t>Ανάπτυξη πλάνου για την ημέρα της επιθεώρησης</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507483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el-GR" b="1" dirty="0"/>
              <a:t>Φάση Επιτόπιας Επιθεώρησης</a:t>
            </a:r>
            <a:endParaRPr lang="sv-SE" b="1" dirty="0"/>
          </a:p>
          <a:p>
            <a:pPr marL="0" indent="0">
              <a:buNone/>
            </a:pPr>
            <a:endParaRPr lang="sv-SE" dirty="0"/>
          </a:p>
          <a:p>
            <a:pPr>
              <a:buFont typeface="Wingdings" panose="05000000000000000000" pitchFamily="2" charset="2"/>
              <a:buChar char="Ø"/>
            </a:pPr>
            <a:r>
              <a:rPr lang="el-GR" dirty="0"/>
              <a:t>Συνεντεύξεις και περιήγηση στην περιοχή</a:t>
            </a:r>
            <a:endParaRPr lang="sv-SE" dirty="0"/>
          </a:p>
          <a:p>
            <a:pPr>
              <a:buFont typeface="Wingdings" panose="05000000000000000000" pitchFamily="2" charset="2"/>
              <a:buChar char="Ø"/>
            </a:pPr>
            <a:r>
              <a:rPr lang="el-GR" dirty="0"/>
              <a:t>Λήψη σημειώσεων με τη χρήση υπολογιστή, στυλό και χαρτιού ή μαγνητοφώνου </a:t>
            </a:r>
          </a:p>
          <a:p>
            <a:pPr>
              <a:buFont typeface="Wingdings" panose="05000000000000000000" pitchFamily="2" charset="2"/>
              <a:buChar char="Ø"/>
            </a:pPr>
            <a:r>
              <a:rPr lang="el-GR" dirty="0"/>
              <a:t>Ολοκλήρωση συζήτησης με τον επικεφαλής της επιθεωρούμενης/ου περιοχής/τμήματος </a:t>
            </a:r>
            <a:endParaRPr lang="sv-SE" dirty="0"/>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8" name="Title 1">
            <a:extLst>
              <a:ext uri="{FF2B5EF4-FFF2-40B4-BE49-F238E27FC236}">
                <a16:creationId xmlns:a16="http://schemas.microsoft.com/office/drawing/2014/main" id="{2CA03B45-4130-48C7-BCE5-95299E92198D}"/>
              </a:ext>
            </a:extLst>
          </p:cNvPr>
          <p:cNvSpPr>
            <a:spLocks noGrp="1"/>
          </p:cNvSpPr>
          <p:nvPr>
            <p:ph type="title"/>
          </p:nvPr>
        </p:nvSpPr>
        <p:spPr>
          <a:xfrm>
            <a:off x="838200" y="365125"/>
            <a:ext cx="10515600" cy="1325563"/>
          </a:xfrm>
        </p:spPr>
        <p:txBody>
          <a:bodyPr/>
          <a:lstStyle/>
          <a:p>
            <a:r>
              <a:rPr lang="el-GR" dirty="0"/>
              <a:t>Η διαδικασία της εργασίας</a:t>
            </a:r>
            <a:endParaRPr lang="en-GB" dirty="0"/>
          </a:p>
        </p:txBody>
      </p:sp>
    </p:spTree>
    <p:extLst>
      <p:ext uri="{BB962C8B-B14F-4D97-AF65-F5344CB8AC3E}">
        <p14:creationId xmlns:p14="http://schemas.microsoft.com/office/powerpoint/2010/main" val="2004792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690688"/>
            <a:ext cx="10515600" cy="3939984"/>
          </a:xfrm>
        </p:spPr>
        <p:txBody>
          <a:bodyPr>
            <a:normAutofit fontScale="85000" lnSpcReduction="20000"/>
          </a:bodyPr>
          <a:lstStyle/>
          <a:p>
            <a:pPr marL="0" indent="0">
              <a:buNone/>
            </a:pPr>
            <a:r>
              <a:rPr lang="el-GR" b="1" dirty="0"/>
              <a:t>Τελική Φάση Επιθεώρησης/Φάση Ολοκλήρωσης </a:t>
            </a:r>
            <a:endParaRPr lang="sv-SE" b="1" dirty="0"/>
          </a:p>
          <a:p>
            <a:pPr marL="0" indent="0">
              <a:buNone/>
            </a:pPr>
            <a:endParaRPr lang="sv-SE" dirty="0"/>
          </a:p>
          <a:p>
            <a:pPr>
              <a:buFont typeface="Wingdings" panose="05000000000000000000" pitchFamily="2" charset="2"/>
              <a:buChar char="Ø"/>
            </a:pPr>
            <a:r>
              <a:rPr lang="el-GR" dirty="0"/>
              <a:t>Ανάπτυξη της Έκθεσης ΕΠΕ </a:t>
            </a:r>
            <a:endParaRPr lang="sv-SE" dirty="0"/>
          </a:p>
          <a:p>
            <a:pPr>
              <a:buFont typeface="Wingdings" panose="05000000000000000000" pitchFamily="2" charset="2"/>
              <a:buChar char="Ø"/>
            </a:pPr>
            <a:r>
              <a:rPr lang="el-GR" dirty="0"/>
              <a:t>Ολοκληρωμένη έκθεση υπογεγραμμένη από τον επικεφαλής της ομάδας επιθεώρησης, καταχωρημένη ως αρχείο και απεσταλμένη στον επικεφαλής/</a:t>
            </a:r>
            <a:r>
              <a:rPr lang="sv-SE" dirty="0"/>
              <a:t>CEO </a:t>
            </a:r>
            <a:r>
              <a:rPr lang="el-GR" dirty="0"/>
              <a:t>του οργανισμού</a:t>
            </a:r>
            <a:endParaRPr lang="sv-SE" dirty="0"/>
          </a:p>
          <a:p>
            <a:pPr>
              <a:buFont typeface="Wingdings" panose="05000000000000000000" pitchFamily="2" charset="2"/>
              <a:buChar char="Ø"/>
            </a:pPr>
            <a:r>
              <a:rPr lang="el-GR" dirty="0"/>
              <a:t>Διαχείριση αποκλίσεων</a:t>
            </a:r>
            <a:endParaRPr lang="sv-SE" dirty="0"/>
          </a:p>
          <a:p>
            <a:pPr>
              <a:buFont typeface="Wingdings" panose="05000000000000000000" pitchFamily="2" charset="2"/>
              <a:buChar char="Ø"/>
            </a:pPr>
            <a:r>
              <a:rPr lang="el-GR" dirty="0"/>
              <a:t>Εάν ο οργανισμός είναι πιστοποιημένος κατά </a:t>
            </a:r>
            <a:r>
              <a:rPr lang="sv-SE" dirty="0"/>
              <a:t>EMAS</a:t>
            </a:r>
            <a:r>
              <a:rPr lang="el-GR" dirty="0"/>
              <a:t>, τότε η πλήρης έκθεση της ΕΠΕ πρέπει να δημοσιοποιηθεί και εξωτερικά, π.χ. στην ιστοσελίδα του οργανισμού</a:t>
            </a:r>
            <a:r>
              <a:rPr lang="sv-SE" dirty="0"/>
              <a:t> </a:t>
            </a:r>
            <a:endParaRPr lang="el-GR" dirty="0"/>
          </a:p>
          <a:p>
            <a:pPr>
              <a:buFont typeface="Wingdings" panose="05000000000000000000" pitchFamily="2" charset="2"/>
              <a:buChar char="Ø"/>
            </a:pPr>
            <a:r>
              <a:rPr lang="el-GR" dirty="0"/>
              <a:t>Πλέον, η ΕΠΕ έχει επισήμως ολοκληρωθεί</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8" name="Title 1">
            <a:extLst>
              <a:ext uri="{FF2B5EF4-FFF2-40B4-BE49-F238E27FC236}">
                <a16:creationId xmlns:a16="http://schemas.microsoft.com/office/drawing/2014/main" id="{2CA03B45-4130-48C7-BCE5-95299E92198D}"/>
              </a:ext>
            </a:extLst>
          </p:cNvPr>
          <p:cNvSpPr>
            <a:spLocks noGrp="1"/>
          </p:cNvSpPr>
          <p:nvPr>
            <p:ph type="title"/>
          </p:nvPr>
        </p:nvSpPr>
        <p:spPr>
          <a:xfrm>
            <a:off x="838200" y="365125"/>
            <a:ext cx="10515600" cy="1325563"/>
          </a:xfrm>
        </p:spPr>
        <p:txBody>
          <a:bodyPr/>
          <a:lstStyle/>
          <a:p>
            <a:r>
              <a:rPr lang="el-GR" dirty="0"/>
              <a:t>Η διαδικασία της εργασίας</a:t>
            </a:r>
            <a:endParaRPr lang="en-GB" dirty="0"/>
          </a:p>
        </p:txBody>
      </p:sp>
    </p:spTree>
    <p:extLst>
      <p:ext uri="{BB962C8B-B14F-4D97-AF65-F5344CB8AC3E}">
        <p14:creationId xmlns:p14="http://schemas.microsoft.com/office/powerpoint/2010/main" val="12240323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a:xfrm>
            <a:off x="838200" y="365125"/>
            <a:ext cx="9613604" cy="1325563"/>
          </a:xfrm>
        </p:spPr>
        <p:txBody>
          <a:bodyPr/>
          <a:lstStyle/>
          <a:p>
            <a:r>
              <a:rPr lang="el-GR" dirty="0"/>
              <a:t>Συνεχείς εργασίες/καθήκοντα της εργασίας για την ΕΠΕ</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4"/>
            <a:ext cx="10515600" cy="3939984"/>
          </a:xfrm>
        </p:spPr>
        <p:txBody>
          <a:bodyPr>
            <a:normAutofit/>
          </a:bodyPr>
          <a:lstStyle/>
          <a:p>
            <a:pPr>
              <a:buFont typeface="Courier New" panose="02070309020205020404" pitchFamily="49" charset="0"/>
              <a:buChar char="o"/>
            </a:pPr>
            <a:r>
              <a:rPr lang="el-GR" sz="2400" dirty="0"/>
              <a:t>Συνεχής εκπαίδευση νέων επιθεωρητών ώστε να διατηρηθεί το εργατικό δυναμικό </a:t>
            </a:r>
            <a:endParaRPr lang="sv-SE" sz="2400" dirty="0"/>
          </a:p>
          <a:p>
            <a:pPr>
              <a:buFont typeface="Courier New" panose="02070309020205020404" pitchFamily="49" charset="0"/>
              <a:buChar char="o"/>
            </a:pPr>
            <a:r>
              <a:rPr lang="el-GR" sz="2400" dirty="0"/>
              <a:t>Χρήματα σύμφωνα με τον προϋπολογισμό, συζητήσεις σχετικά με τον προϋπολογισμό σε ετήσια βάση </a:t>
            </a:r>
            <a:endParaRPr lang="sv-SE" sz="2400" dirty="0"/>
          </a:p>
          <a:p>
            <a:pPr>
              <a:buFont typeface="Courier New" panose="02070309020205020404" pitchFamily="49" charset="0"/>
              <a:buChar char="o"/>
            </a:pPr>
            <a:r>
              <a:rPr lang="el-GR" sz="2400" dirty="0"/>
              <a:t>Προγραμματισμός συσκέψεων της ομάδας ΕΠΕ για λόγους προγραμματισμού </a:t>
            </a:r>
            <a:endParaRPr lang="sv-SE" sz="2400" dirty="0"/>
          </a:p>
          <a:p>
            <a:pPr>
              <a:buFont typeface="Courier New" panose="02070309020205020404" pitchFamily="49" charset="0"/>
              <a:buChar char="o"/>
            </a:pPr>
            <a:r>
              <a:rPr lang="el-GR" sz="2400" dirty="0"/>
              <a:t>Συμμετοχή σε διασκέψεις, συνέδρια, μαθήματα για την απόκτηση γνώσεων</a:t>
            </a:r>
            <a:endParaRPr lang="sv-SE" sz="2400" dirty="0"/>
          </a:p>
          <a:p>
            <a:pPr>
              <a:buFont typeface="Courier New" panose="02070309020205020404" pitchFamily="49" charset="0"/>
              <a:buChar char="o"/>
            </a:pPr>
            <a:r>
              <a:rPr lang="el-GR" sz="2400" dirty="0"/>
              <a:t>Ανταλλαγή γνώσεων και ανταλλαγή εξυπηρετήσεων μεταξύ οργανισμών</a:t>
            </a:r>
            <a:endParaRPr lang="sv-SE" sz="2400" dirty="0"/>
          </a:p>
          <a:p>
            <a:pPr>
              <a:buFont typeface="Courier New" panose="02070309020205020404" pitchFamily="49" charset="0"/>
              <a:buChar char="o"/>
            </a:pPr>
            <a:r>
              <a:rPr lang="el-GR" sz="2400" dirty="0"/>
              <a:t>Συμμετοχή σε δίκτυα ΕΠΕ </a:t>
            </a:r>
            <a:endParaRPr lang="sv-SE" sz="2400" dirty="0"/>
          </a:p>
          <a:p>
            <a:pPr>
              <a:buFont typeface="Courier New" panose="02070309020205020404" pitchFamily="49" charset="0"/>
              <a:buChar char="o"/>
            </a:pPr>
            <a:r>
              <a:rPr lang="el-GR" sz="2400" dirty="0"/>
              <a:t>Διατήρηση μίας διατομεακής Ομάδας ΕΠΕ με πολλούς γνωσιακούς τομείς</a:t>
            </a:r>
            <a:endParaRPr lang="sv-SE" sz="2400"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493000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a:xfrm>
            <a:off x="838199" y="365125"/>
            <a:ext cx="9422423" cy="1325563"/>
          </a:xfrm>
        </p:spPr>
        <p:txBody>
          <a:bodyPr>
            <a:normAutofit fontScale="90000"/>
          </a:bodyPr>
          <a:lstStyle/>
          <a:p>
            <a:r>
              <a:rPr lang="el-GR" sz="4000" dirty="0"/>
              <a:t>Θετικές επιπτώσεις από τη διεξαγωγή μίας ΕΠΕ </a:t>
            </a:r>
            <a:r>
              <a:rPr lang="sv-SE" sz="4000" dirty="0"/>
              <a:t>– </a:t>
            </a:r>
            <a:r>
              <a:rPr lang="el-GR" sz="4000" dirty="0"/>
              <a:t>μία διατομεακή/διεπιστημονική </a:t>
            </a:r>
            <a:r>
              <a:rPr lang="sv-SE" sz="4000" dirty="0"/>
              <a:t>SYAT</a:t>
            </a:r>
            <a:r>
              <a:rPr lang="el-GR" sz="4000" dirty="0"/>
              <a:t> προοπτική</a:t>
            </a:r>
            <a:endParaRPr lang="en-GB" sz="4000"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199" y="1869303"/>
            <a:ext cx="10785232" cy="4017266"/>
          </a:xfrm>
        </p:spPr>
        <p:txBody>
          <a:bodyPr>
            <a:normAutofit fontScale="92500"/>
          </a:bodyPr>
          <a:lstStyle/>
          <a:p>
            <a:r>
              <a:rPr lang="el-GR" dirty="0"/>
              <a:t>Δυνατότητα για επισκόπηση των πόρων προϋπολογισμού και χρόνου για τον οργανισμό</a:t>
            </a:r>
            <a:r>
              <a:rPr lang="sv-SE" dirty="0"/>
              <a:t>.</a:t>
            </a:r>
          </a:p>
          <a:p>
            <a:r>
              <a:rPr lang="el-GR" dirty="0"/>
              <a:t>Αυξημένη γνώση και επομένως ατομική και οργανωτική ανάπτυξη. </a:t>
            </a:r>
            <a:endParaRPr lang="sv-SE" dirty="0"/>
          </a:p>
          <a:p>
            <a:r>
              <a:rPr lang="el-GR" dirty="0"/>
              <a:t>Συμβολή στη βελτίωση της εργασίας ΕΠΕ και επομένως, των γενικών στόχων. </a:t>
            </a:r>
            <a:endParaRPr lang="sv-SE" dirty="0"/>
          </a:p>
          <a:p>
            <a:r>
              <a:rPr lang="el-GR" dirty="0"/>
              <a:t>Σημαντικό εργαλείο για τη διάχυση βέλτιστων πρακτικών. </a:t>
            </a:r>
            <a:endParaRPr lang="sv-SE" dirty="0"/>
          </a:p>
          <a:p>
            <a:r>
              <a:rPr lang="el-GR" dirty="0"/>
              <a:t>Εντοπισμός λαθών προτού αυτά μετατραπούν σε σοβαρό ρίσκο/κίνδυνο. </a:t>
            </a:r>
            <a:endParaRPr lang="sv-SE" dirty="0"/>
          </a:p>
          <a:p>
            <a:r>
              <a:rPr lang="el-GR" dirty="0"/>
              <a:t>Βοηθητικό εργαλείο για τη συλλογή και διαχείριση στοιχείων, και περισσότερα….</a:t>
            </a:r>
            <a:endParaRPr lang="sv-SE" dirty="0"/>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65987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415522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&amp; </a:t>
            </a:r>
            <a:r>
              <a:rPr lang="el-GR" sz="6000" b="1" dirty="0">
                <a:latin typeface="+mj-lt"/>
              </a:rPr>
              <a:t>Εργαστήριο</a:t>
            </a:r>
            <a:r>
              <a:rPr lang="en-GB" sz="6000" b="1" dirty="0">
                <a:latin typeface="+mj-lt"/>
              </a:rPr>
              <a:t>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64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a:xfrm>
            <a:off x="738554" y="1122363"/>
            <a:ext cx="9929446" cy="2387600"/>
          </a:xfrm>
        </p:spPr>
        <p:txBody>
          <a:bodyPr/>
          <a:lstStyle/>
          <a:p>
            <a:r>
              <a:rPr lang="el-GR" dirty="0"/>
              <a:t>Περιβαλλοντικές Επιθεωρήσεις</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el-GR" dirty="0"/>
              <a:t>Ένα διατομεακό ζουμ στην προοπτική</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399722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lstStyle/>
          <a:p>
            <a:r>
              <a:rPr lang="el-GR" dirty="0"/>
              <a:t>Η λίστα ελέγχου της ΕΠΕ</a:t>
            </a:r>
            <a:endParaRPr lang="en-GB" dirty="0"/>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normAutofit lnSpcReduction="10000"/>
          </a:bodyPr>
          <a:lstStyle/>
          <a:p>
            <a:r>
              <a:rPr lang="el-GR" dirty="0"/>
              <a:t>Ένα έγγραφο για τη συγκέντρωση απαραίτητων πληροφοριών σχετικά με μία επερχόμενη ΕΠΕ</a:t>
            </a:r>
            <a:br>
              <a:rPr lang="sv-SE" dirty="0"/>
            </a:br>
            <a:endParaRPr lang="sv-SE" dirty="0"/>
          </a:p>
          <a:p>
            <a:r>
              <a:rPr lang="el-GR" dirty="0"/>
              <a:t>Περιλαμβάνει</a:t>
            </a:r>
            <a:r>
              <a:rPr lang="sv-SE" dirty="0"/>
              <a:t>:</a:t>
            </a:r>
          </a:p>
          <a:p>
            <a:pPr>
              <a:buFont typeface="Wingdings" panose="05000000000000000000" pitchFamily="2" charset="2"/>
              <a:buChar char="Ø"/>
            </a:pPr>
            <a:r>
              <a:rPr lang="el-GR" dirty="0"/>
              <a:t>Φυσικούς χώρους/περιοχές προς επιθεώρηση</a:t>
            </a:r>
            <a:endParaRPr lang="sv-SE" dirty="0"/>
          </a:p>
          <a:p>
            <a:pPr>
              <a:buFont typeface="Wingdings" panose="05000000000000000000" pitchFamily="2" charset="2"/>
              <a:buChar char="Ø"/>
            </a:pPr>
            <a:r>
              <a:rPr lang="el-GR" dirty="0"/>
              <a:t>Εκ βαθέων συνέντευξη με ανθρώπους-κλειδιά του προσωπικού</a:t>
            </a:r>
            <a:endParaRPr lang="sv-SE" dirty="0"/>
          </a:p>
          <a:p>
            <a:pPr>
              <a:buFont typeface="Wingdings" panose="05000000000000000000" pitchFamily="2" charset="2"/>
              <a:buChar char="Ø"/>
            </a:pPr>
            <a:r>
              <a:rPr lang="el-GR" dirty="0"/>
              <a:t>Δειγματικές συνεντεύξεις για έλεγχο σχετικά με την εύρυθμη λειτουργία του </a:t>
            </a:r>
            <a:r>
              <a:rPr lang="sv-SE" dirty="0"/>
              <a:t>EMS</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20748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a:xfrm>
            <a:off x="838200" y="365125"/>
            <a:ext cx="9707088" cy="1325563"/>
          </a:xfrm>
        </p:spPr>
        <p:txBody>
          <a:bodyPr>
            <a:normAutofit fontScale="90000"/>
          </a:bodyPr>
          <a:lstStyle/>
          <a:p>
            <a:pPr algn="ctr"/>
            <a:r>
              <a:rPr lang="el-GR" b="0" i="0" dirty="0">
                <a:solidFill>
                  <a:srgbClr val="0A0A0A"/>
                </a:solidFill>
                <a:effectLst/>
              </a:rPr>
              <a:t>Επιπτώσεις της Παγκόσμιας Κλιματικής Αλλαγής</a:t>
            </a:r>
            <a:r>
              <a:rPr lang="el-GR" dirty="0">
                <a:solidFill>
                  <a:srgbClr val="0A0A0A"/>
                </a:solidFill>
              </a:rPr>
              <a:t>;</a:t>
            </a:r>
            <a:br>
              <a:rPr lang="en-US" b="1" i="0" dirty="0">
                <a:solidFill>
                  <a:srgbClr val="0A0A0A"/>
                </a:solidFill>
                <a:effectLst/>
              </a:rPr>
            </a:br>
            <a:endParaRPr lang="sv-SE" dirty="0"/>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el-GR" sz="2400" dirty="0"/>
              <a:t>Συνεχής αύξηση της θερμοκρασίας </a:t>
            </a:r>
            <a:r>
              <a:rPr lang="en-US" sz="2400" dirty="0"/>
              <a:t> </a:t>
            </a:r>
            <a:endParaRPr lang="el-GR" sz="2400" dirty="0"/>
          </a:p>
          <a:p>
            <a:r>
              <a:rPr lang="el-GR" sz="2400" b="0" i="0" dirty="0">
                <a:effectLst/>
              </a:rPr>
              <a:t>Το </a:t>
            </a:r>
            <a:r>
              <a:rPr lang="el-GR" sz="2400" b="0" i="0" u="sng" dirty="0">
                <a:effectLst/>
              </a:rPr>
              <a:t>λιώσιμο των πάγων στους πόλους</a:t>
            </a:r>
            <a:r>
              <a:rPr lang="el-GR" sz="2400" b="0" i="0" dirty="0">
                <a:effectLst/>
              </a:rPr>
              <a:t>.</a:t>
            </a:r>
            <a:r>
              <a:rPr lang="en-US" sz="2400" b="0" i="0" dirty="0">
                <a:effectLst/>
              </a:rPr>
              <a:t> </a:t>
            </a:r>
            <a:endParaRPr lang="el-GR" sz="2400" b="0" i="0" dirty="0">
              <a:effectLst/>
            </a:endParaRPr>
          </a:p>
          <a:p>
            <a:r>
              <a:rPr lang="el-GR" sz="2400" b="0" i="0" dirty="0">
                <a:effectLst/>
              </a:rPr>
              <a:t>Άνοδος της στάθμης της θάλασσας</a:t>
            </a:r>
          </a:p>
          <a:p>
            <a:r>
              <a:rPr lang="el-GR" sz="2400" b="0" i="0" dirty="0">
                <a:effectLst/>
              </a:rPr>
              <a:t>Αυξανόμενη συχνότητα και ένταση των ακραίων καιρικών φαινομένων</a:t>
            </a:r>
          </a:p>
          <a:p>
            <a:r>
              <a:rPr lang="el-GR" sz="2400" dirty="0"/>
              <a:t>Ε</a:t>
            </a:r>
            <a:r>
              <a:rPr lang="el-GR" sz="2400" b="0" i="0" dirty="0">
                <a:effectLst/>
              </a:rPr>
              <a:t>ξαφάνιση ζωικών και φυτικών ειδών</a:t>
            </a:r>
          </a:p>
          <a:p>
            <a:r>
              <a:rPr lang="el-GR" sz="2400" b="0" i="0" dirty="0">
                <a:effectLst/>
              </a:rPr>
              <a:t>Συχνότεροι καύσωνες</a:t>
            </a:r>
            <a:r>
              <a:rPr lang="en-US" sz="2400" b="0" i="0" dirty="0">
                <a:effectLst/>
              </a:rPr>
              <a:t> </a:t>
            </a:r>
            <a:endParaRPr lang="el-GR" sz="2400" b="0" i="0" dirty="0">
              <a:effectLst/>
            </a:endParaRPr>
          </a:p>
          <a:p>
            <a:r>
              <a:rPr lang="el-GR" sz="2400" b="0" i="0" dirty="0">
                <a:effectLst/>
              </a:rPr>
              <a:t>Η</a:t>
            </a:r>
            <a:r>
              <a:rPr lang="en-US" sz="2400" b="0" i="0" dirty="0">
                <a:effectLst/>
              </a:rPr>
              <a:t> </a:t>
            </a:r>
            <a:r>
              <a:rPr lang="el-GR" sz="2400" b="0" i="0" dirty="0">
                <a:effectLst/>
              </a:rPr>
              <a:t>εμφάνιση των κλιματικών προσφύγων</a:t>
            </a:r>
          </a:p>
          <a:p>
            <a:r>
              <a:rPr lang="el-GR" sz="2400" b="0" i="0" dirty="0">
                <a:effectLst/>
              </a:rPr>
              <a:t>Εμφάνιση προβλημάτων στη γεωργία και κτηνοτροφία που θα μπορούσαν να αυξήσουν την πείνα σε όλο τον κόσμο</a:t>
            </a:r>
            <a:r>
              <a:rPr lang="en-US" sz="2400" b="0" i="0" dirty="0">
                <a:effectLst/>
              </a:rPr>
              <a:t> </a:t>
            </a:r>
            <a:endParaRPr lang="el-GR" sz="2400" b="0" i="0" dirty="0">
              <a:effectLst/>
            </a:endParaRPr>
          </a:p>
          <a:p>
            <a:pPr algn="just"/>
            <a:r>
              <a:rPr lang="el-GR" sz="2400" b="0" i="0" dirty="0">
                <a:effectLst/>
              </a:rPr>
              <a:t>Υποβάθμιση των οικονομικών πόρων</a:t>
            </a:r>
            <a:endParaRPr lang="sv-SE" dirty="0"/>
          </a:p>
        </p:txBody>
      </p:sp>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85000" lnSpcReduction="20000"/>
          </a:bodyPr>
          <a:lstStyle/>
          <a:p>
            <a:r>
              <a:rPr lang="el-GR" dirty="0"/>
              <a:t>Πρέπει το σκεπτικό να είναι βάσει νόμων και κανονισμών κατά τη δημιουργία μίας ερώτησης</a:t>
            </a:r>
            <a:endParaRPr lang="sv-SE" dirty="0"/>
          </a:p>
          <a:p>
            <a:r>
              <a:rPr lang="el-GR" dirty="0"/>
              <a:t>Πρέπει να διασφαλίζεται ότι ελέγχεται η ικανοποίηση νόμων και κανονισμών κατά τη διάρκεια της επιθεώρησης </a:t>
            </a:r>
            <a:endParaRPr lang="sv-SE" dirty="0"/>
          </a:p>
          <a:p>
            <a:r>
              <a:rPr lang="el-GR" dirty="0"/>
              <a:t>Οι νόμοι και οι κανονισμοί υφίστανται σε πολλαπλά επίπεδα</a:t>
            </a:r>
            <a:r>
              <a:rPr lang="sv-SE" dirty="0"/>
              <a:t>: </a:t>
            </a:r>
          </a:p>
          <a:p>
            <a:pPr>
              <a:buFont typeface="Wingdings" panose="05000000000000000000" pitchFamily="2" charset="2"/>
              <a:buChar char="Ø"/>
            </a:pPr>
            <a:r>
              <a:rPr lang="el-GR" dirty="0"/>
              <a:t>Δήμου</a:t>
            </a:r>
            <a:endParaRPr lang="sv-SE" dirty="0"/>
          </a:p>
          <a:p>
            <a:pPr>
              <a:buFont typeface="Wingdings" panose="05000000000000000000" pitchFamily="2" charset="2"/>
              <a:buChar char="Ø"/>
            </a:pPr>
            <a:r>
              <a:rPr lang="el-GR" dirty="0"/>
              <a:t>Εθνικό</a:t>
            </a:r>
            <a:endParaRPr lang="sv-SE" dirty="0"/>
          </a:p>
          <a:p>
            <a:pPr>
              <a:buFont typeface="Wingdings" panose="05000000000000000000" pitchFamily="2" charset="2"/>
              <a:buChar char="Ø"/>
            </a:pPr>
            <a:r>
              <a:rPr lang="el-GR" b="1" dirty="0"/>
              <a:t>ΕΕ</a:t>
            </a:r>
            <a:endParaRPr lang="sv-SE" b="1" dirty="0"/>
          </a:p>
          <a:p>
            <a:pPr>
              <a:buFont typeface="Wingdings" panose="05000000000000000000" pitchFamily="2" charset="2"/>
              <a:buChar char="Ø"/>
            </a:pPr>
            <a:r>
              <a:rPr lang="el-GR" b="1" dirty="0"/>
              <a:t>Παγκόσμιο</a:t>
            </a:r>
            <a:endParaRPr lang="sv-SE" b="1" dirty="0"/>
          </a:p>
          <a:p>
            <a:pPr>
              <a:buFont typeface="Wingdings" panose="05000000000000000000" pitchFamily="2" charset="2"/>
              <a:buChar char="Ø"/>
            </a:pPr>
            <a:r>
              <a:rPr lang="el-GR" dirty="0"/>
              <a:t>Περιβαλλοντικά Πρότυπα</a:t>
            </a:r>
            <a:endParaRPr lang="sv-SE"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8" name="Title 1">
            <a:extLst>
              <a:ext uri="{FF2B5EF4-FFF2-40B4-BE49-F238E27FC236}">
                <a16:creationId xmlns:a16="http://schemas.microsoft.com/office/drawing/2014/main" id="{DD32F21E-133F-4DBD-ACF9-8F31CAE3EB94}"/>
              </a:ext>
            </a:extLst>
          </p:cNvPr>
          <p:cNvSpPr>
            <a:spLocks noGrp="1"/>
          </p:cNvSpPr>
          <p:nvPr>
            <p:ph type="title"/>
          </p:nvPr>
        </p:nvSpPr>
        <p:spPr>
          <a:xfrm>
            <a:off x="838200" y="365125"/>
            <a:ext cx="10515600" cy="1325563"/>
          </a:xfrm>
        </p:spPr>
        <p:txBody>
          <a:bodyPr/>
          <a:lstStyle/>
          <a:p>
            <a:r>
              <a:rPr lang="el-GR" dirty="0"/>
              <a:t>Η λίστα ελέγχου της ΕΠΕ</a:t>
            </a:r>
            <a:endParaRPr lang="en-GB" dirty="0"/>
          </a:p>
        </p:txBody>
      </p:sp>
    </p:spTree>
    <p:extLst>
      <p:ext uri="{BB962C8B-B14F-4D97-AF65-F5344CB8AC3E}">
        <p14:creationId xmlns:p14="http://schemas.microsoft.com/office/powerpoint/2010/main" val="21058636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a:xfrm>
            <a:off x="838201" y="365125"/>
            <a:ext cx="8947638" cy="1325563"/>
          </a:xfrm>
        </p:spPr>
        <p:txBody>
          <a:bodyPr/>
          <a:lstStyle/>
          <a:p>
            <a:r>
              <a:rPr lang="el-GR" dirty="0"/>
              <a:t>Πρακτικές κατάρτισης της ΕΠΕ</a:t>
            </a:r>
            <a:r>
              <a:rPr lang="sv-SE" dirty="0"/>
              <a:t> – </a:t>
            </a:r>
            <a:r>
              <a:rPr lang="el-GR" dirty="0"/>
              <a:t>Ανάπτυξη λίστας ελέγχου</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839815"/>
            <a:ext cx="10515600" cy="3895546"/>
          </a:xfrm>
        </p:spPr>
        <p:txBody>
          <a:bodyPr>
            <a:normAutofit fontScale="77500" lnSpcReduction="20000"/>
          </a:bodyPr>
          <a:lstStyle/>
          <a:p>
            <a:pPr marL="0" indent="0">
              <a:buNone/>
            </a:pPr>
            <a:r>
              <a:rPr lang="el-GR" b="1" dirty="0"/>
              <a:t>Ομαδική εργασία σε «</a:t>
            </a:r>
            <a:r>
              <a:rPr lang="sv-SE" sz="2800" b="1" dirty="0"/>
              <a:t>break-out rooms</a:t>
            </a:r>
            <a:r>
              <a:rPr lang="el-GR" sz="2800" b="1" dirty="0"/>
              <a:t>»</a:t>
            </a:r>
            <a:endParaRPr lang="sv-SE" sz="2800" b="1" dirty="0"/>
          </a:p>
          <a:p>
            <a:pPr marL="514350" indent="-514350">
              <a:buAutoNum type="arabicPeriod"/>
            </a:pPr>
            <a:r>
              <a:rPr lang="el-GR" dirty="0"/>
              <a:t>Χρησιμοποιείστε προετοιμασμένα δεδομένα σχετικά με τον οργανισμό σας για την επερχόμενη ΕΠΕ (εσωτερική περιβαλλοντική επιθεώρηση) </a:t>
            </a:r>
            <a:r>
              <a:rPr lang="el-GR" sz="2800" dirty="0"/>
              <a:t>στην ακόλουθη </a:t>
            </a:r>
            <a:r>
              <a:rPr lang="sv-SE" sz="2800" dirty="0"/>
              <a:t>.</a:t>
            </a:r>
          </a:p>
          <a:p>
            <a:pPr marL="514350" indent="-514350">
              <a:buAutoNum type="arabicPeriod"/>
            </a:pPr>
            <a:r>
              <a:rPr lang="el-GR" sz="2800" dirty="0"/>
              <a:t>Κάνετε πρακτική ως προς τη δημιουργία 5 ερωτήσεων για μία επερχόμενη συνέντευξη προς τον οργανισμό σας, στο πλαίσιο της ΕΠΕ. </a:t>
            </a:r>
            <a:endParaRPr lang="sv-SE" sz="2800" dirty="0"/>
          </a:p>
          <a:p>
            <a:pPr marL="514350" indent="-514350">
              <a:buAutoNum type="arabicPeriod"/>
            </a:pPr>
            <a:r>
              <a:rPr lang="el-GR" sz="2800" dirty="0"/>
              <a:t>Εργαστείτε σε ομάδες και εάν αυτό είναι απαραίτητο, </a:t>
            </a:r>
            <a:r>
              <a:rPr lang="el-GR" dirty="0"/>
              <a:t>ρίξτε μια ματιά πώς μπορεί να μοιάζουν οι υποδειγματικές ερωτήσεις της λίστας ελέγχου.</a:t>
            </a:r>
            <a:r>
              <a:rPr lang="el-GR" sz="2800" dirty="0"/>
              <a:t> </a:t>
            </a:r>
            <a:endParaRPr lang="sv-SE" sz="2800" dirty="0"/>
          </a:p>
          <a:p>
            <a:pPr marL="514350" indent="-514350">
              <a:buAutoNum type="arabicPeriod"/>
            </a:pPr>
            <a:r>
              <a:rPr lang="el-GR" sz="2800" dirty="0"/>
              <a:t>Ο επικεφαλής της ομάδας έχει την ευθύνη για τη διασφάλιση του ότι η ομάδα θα επιτύχει το στόχο της εντός του καθορισμένου χρονικού πλαι</a:t>
            </a:r>
            <a:r>
              <a:rPr lang="el-GR" dirty="0"/>
              <a:t>σίου. </a:t>
            </a:r>
            <a:endParaRPr lang="sv-SE" sz="2800" dirty="0"/>
          </a:p>
          <a:p>
            <a:pPr marL="514350" indent="-514350">
              <a:buAutoNum type="arabicPeriod"/>
            </a:pPr>
            <a:r>
              <a:rPr lang="el-GR" dirty="0"/>
              <a:t>Χρησιμοποιείστε μέχρι 2 ώρες για την κατάρτιση αυτή</a:t>
            </a:r>
            <a:r>
              <a:rPr lang="sv-SE" dirty="0"/>
              <a:t>.</a:t>
            </a:r>
          </a:p>
          <a:p>
            <a:pPr marL="0" indent="0">
              <a:buNone/>
            </a:pPr>
            <a:br>
              <a:rPr lang="sv-SE" sz="2800" dirty="0"/>
            </a:br>
            <a:r>
              <a:rPr lang="el-GR" sz="2800" b="1" dirty="0"/>
              <a:t>Καλή Τύχη</a:t>
            </a:r>
            <a:r>
              <a:rPr lang="sv-SE" sz="2800" b="1" dirty="0"/>
              <a:t>!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691356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&amp; </a:t>
            </a:r>
            <a:r>
              <a:rPr lang="el-GR" sz="6000" b="1" dirty="0">
                <a:latin typeface="+mj-lt"/>
              </a:rPr>
              <a:t>Εργαστήριο</a:t>
            </a:r>
            <a:r>
              <a:rPr lang="en-GB" sz="6000" b="1" dirty="0">
                <a:latin typeface="+mj-lt"/>
              </a:rPr>
              <a:t> 6</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11365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l-GR" dirty="0"/>
              <a:t>Κατάρτιση καθηγητών</a:t>
            </a:r>
            <a:endParaRPr lang="en-GB" dirty="0"/>
          </a:p>
        </p:txBody>
      </p:sp>
      <p:sp>
        <p:nvSpPr>
          <p:cNvPr id="3" name="Underrubrik 2"/>
          <p:cNvSpPr>
            <a:spLocks noGrp="1"/>
          </p:cNvSpPr>
          <p:nvPr>
            <p:ph type="subTitle" idx="1"/>
          </p:nvPr>
        </p:nvSpPr>
        <p:spPr/>
        <p:txBody>
          <a:bodyPr/>
          <a:lstStyle/>
          <a:p>
            <a:r>
              <a:rPr lang="el-GR" b="1" dirty="0"/>
              <a:t>Παιδαγωγικές αρχές για βιώσιμη διδασκαλία</a:t>
            </a:r>
            <a:endParaRPr lang="en-GB" b="1" dirty="0"/>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475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l-GR" dirty="0"/>
              <a:t>Η σπουδαιότητα του κινήτρου</a:t>
            </a:r>
            <a:endParaRPr lang="en-GB" dirty="0"/>
          </a:p>
        </p:txBody>
      </p:sp>
      <p:sp>
        <p:nvSpPr>
          <p:cNvPr id="3" name="Platshållare för innehåll 2"/>
          <p:cNvSpPr>
            <a:spLocks noGrp="1"/>
          </p:cNvSpPr>
          <p:nvPr>
            <p:ph idx="1"/>
          </p:nvPr>
        </p:nvSpPr>
        <p:spPr/>
        <p:txBody>
          <a:bodyPr>
            <a:normAutofit/>
          </a:bodyPr>
          <a:lstStyle/>
          <a:p>
            <a:pPr>
              <a:lnSpc>
                <a:spcPct val="150000"/>
              </a:lnSpc>
            </a:pPr>
            <a:r>
              <a:rPr lang="el-GR" sz="2400" dirty="0"/>
              <a:t>Παρουσία των συμμετεχόντων με δική τους συναίνεση</a:t>
            </a:r>
            <a:endParaRPr lang="en-GB" sz="2400" dirty="0"/>
          </a:p>
          <a:p>
            <a:pPr>
              <a:lnSpc>
                <a:spcPct val="150000"/>
              </a:lnSpc>
            </a:pPr>
            <a:r>
              <a:rPr lang="el-GR" sz="2400" dirty="0"/>
              <a:t>Επίγνωση των στόχων, αίσθηση κινήτρου</a:t>
            </a:r>
            <a:endParaRPr lang="en-GB" sz="2400" dirty="0"/>
          </a:p>
          <a:p>
            <a:pPr>
              <a:lnSpc>
                <a:spcPct val="150000"/>
              </a:lnSpc>
            </a:pPr>
            <a:r>
              <a:rPr lang="el-GR" sz="2400" dirty="0"/>
              <a:t>Ενεργός συμμετοχή</a:t>
            </a:r>
            <a:endParaRPr lang="en-GB" sz="2400" dirty="0"/>
          </a:p>
          <a:p>
            <a:pPr>
              <a:lnSpc>
                <a:spcPct val="150000"/>
              </a:lnSpc>
            </a:pPr>
            <a:r>
              <a:rPr lang="el-GR" sz="2400" dirty="0"/>
              <a:t>Περισυλλογή</a:t>
            </a:r>
            <a:endParaRPr lang="en-GB" sz="2400" dirty="0"/>
          </a:p>
          <a:p>
            <a:pPr>
              <a:lnSpc>
                <a:spcPct val="150000"/>
              </a:lnSpc>
            </a:pPr>
            <a:r>
              <a:rPr lang="el-GR" sz="2400" dirty="0"/>
              <a:t>Επαρκής προσανατολισμός και ερεθίσματα</a:t>
            </a:r>
            <a:endParaRPr lang="en-GB" sz="24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48653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el-GR" sz="3600" b="1" u="sng" dirty="0"/>
              <a:t>ΕΝΑΡΞΗ</a:t>
            </a:r>
            <a:r>
              <a:rPr lang="en-GB" sz="3600" b="1" u="sng" dirty="0"/>
              <a:t> </a:t>
            </a:r>
            <a:r>
              <a:rPr lang="el-GR" sz="3600" b="1" u="sng" dirty="0"/>
              <a:t>του μαθήματος</a:t>
            </a:r>
            <a:endParaRPr lang="en-US" sz="3600" dirty="0"/>
          </a:p>
          <a:p>
            <a:pPr lvl="0">
              <a:lnSpc>
                <a:spcPct val="100000"/>
              </a:lnSpc>
            </a:pPr>
            <a:r>
              <a:rPr lang="el-GR" sz="3600" dirty="0"/>
              <a:t>Απόψεις και εμπειρίες των ίδιων των συμμετεχόντων</a:t>
            </a:r>
            <a:endParaRPr lang="en-US" sz="3600" dirty="0"/>
          </a:p>
          <a:p>
            <a:pPr lvl="0">
              <a:lnSpc>
                <a:spcPct val="100000"/>
              </a:lnSpc>
            </a:pPr>
            <a:r>
              <a:rPr lang="el-GR" sz="3600" b="1" dirty="0"/>
              <a:t>ΑΣΚΗΣΗ (ΕΞΑΣΚΗΣΗ)</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674228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0576" y="2290618"/>
            <a:ext cx="9070848" cy="701964"/>
          </a:xfrm>
        </p:spPr>
        <p:txBody>
          <a:bodyPr>
            <a:normAutofit fontScale="90000"/>
          </a:bodyPr>
          <a:lstStyle/>
          <a:p>
            <a:r>
              <a:rPr lang="el-GR" dirty="0"/>
              <a:t>Δεδομένα εισόδου/ερέθισμα</a:t>
            </a:r>
            <a:endParaRPr lang="en-GB" dirty="0"/>
          </a:p>
        </p:txBody>
      </p:sp>
      <p:sp>
        <p:nvSpPr>
          <p:cNvPr id="3" name="Platshållare för text 2"/>
          <p:cNvSpPr>
            <a:spLocks noGrp="1"/>
          </p:cNvSpPr>
          <p:nvPr>
            <p:ph type="body" idx="1"/>
          </p:nvPr>
        </p:nvSpPr>
        <p:spPr>
          <a:xfrm>
            <a:off x="1563623" y="2992582"/>
            <a:ext cx="9070848" cy="2359117"/>
          </a:xfrm>
        </p:spPr>
        <p:txBody>
          <a:bodyPr/>
          <a:lstStyle/>
          <a:p>
            <a:pPr algn="l"/>
            <a:r>
              <a:rPr lang="el-GR" b="1" dirty="0">
                <a:solidFill>
                  <a:schemeClr val="tx1"/>
                </a:solidFill>
              </a:rPr>
              <a:t>Έλεγχος της γνωσιακής βάσης</a:t>
            </a:r>
            <a:endParaRPr lang="en-GB" b="1" dirty="0">
              <a:solidFill>
                <a:schemeClr val="tx1"/>
              </a:solidFill>
            </a:endParaRPr>
          </a:p>
          <a:p>
            <a:pPr algn="l"/>
            <a:endParaRPr lang="en-GB" dirty="0">
              <a:solidFill>
                <a:schemeClr val="tx1"/>
              </a:solidFill>
            </a:endParaRPr>
          </a:p>
          <a:p>
            <a:pPr algn="l"/>
            <a:r>
              <a:rPr lang="el-GR" b="1" dirty="0">
                <a:solidFill>
                  <a:schemeClr val="tx1"/>
                </a:solidFill>
              </a:rPr>
              <a:t>ΠΡΑΓΜΑΤΙΚΕΣ/ΑΝΤΙΚΕΙΜΕΝΙΚΕΣ</a:t>
            </a:r>
            <a:r>
              <a:rPr lang="en-GB" dirty="0">
                <a:solidFill>
                  <a:schemeClr val="tx1"/>
                </a:solidFill>
              </a:rPr>
              <a:t> </a:t>
            </a:r>
            <a:r>
              <a:rPr lang="en-SE" dirty="0">
                <a:solidFill>
                  <a:schemeClr val="tx1"/>
                </a:solidFill>
              </a:rPr>
              <a:t>–</a:t>
            </a:r>
            <a:r>
              <a:rPr lang="en-GB" dirty="0">
                <a:solidFill>
                  <a:schemeClr val="tx1"/>
                </a:solidFill>
              </a:rPr>
              <a:t> </a:t>
            </a:r>
            <a:r>
              <a:rPr lang="el-GR" dirty="0">
                <a:solidFill>
                  <a:schemeClr val="tx1"/>
                </a:solidFill>
              </a:rPr>
              <a:t>επιστημονικές, τεχνικές, κοινωνικές</a:t>
            </a:r>
            <a:endParaRPr lang="en-GB" dirty="0">
              <a:solidFill>
                <a:schemeClr val="tx1"/>
              </a:solidFill>
            </a:endParaRPr>
          </a:p>
          <a:p>
            <a:pPr algn="l"/>
            <a:endParaRPr lang="en-GB" dirty="0">
              <a:solidFill>
                <a:schemeClr val="tx1"/>
              </a:solidFill>
            </a:endParaRPr>
          </a:p>
          <a:p>
            <a:pPr algn="l"/>
            <a:r>
              <a:rPr lang="el-GR" b="1" dirty="0">
                <a:solidFill>
                  <a:schemeClr val="tx1"/>
                </a:solidFill>
              </a:rPr>
              <a:t>ΔΙΑΛΟΓΙΚΕΣ</a:t>
            </a:r>
            <a:endParaRPr lang="en-GB" dirty="0">
              <a:solidFill>
                <a:schemeClr val="tx1"/>
              </a:solidFill>
            </a:endParaRP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43791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l-GR" dirty="0"/>
              <a:t>Αντιλήψεις του περιβάλλοντος</a:t>
            </a:r>
            <a:endParaRPr lang="en-GB" dirty="0"/>
          </a:p>
        </p:txBody>
      </p:sp>
      <p:sp>
        <p:nvSpPr>
          <p:cNvPr id="3" name="Platshållare för innehåll 2"/>
          <p:cNvSpPr>
            <a:spLocks noGrp="1"/>
          </p:cNvSpPr>
          <p:nvPr>
            <p:ph idx="1"/>
          </p:nvPr>
        </p:nvSpPr>
        <p:spPr>
          <a:xfrm>
            <a:off x="838200" y="1690689"/>
            <a:ext cx="10515600" cy="3912670"/>
          </a:xfrm>
        </p:spPr>
        <p:txBody>
          <a:bodyPr>
            <a:normAutofit fontScale="92500" lnSpcReduction="20000"/>
          </a:bodyPr>
          <a:lstStyle/>
          <a:p>
            <a:pPr marL="0" indent="0">
              <a:buNone/>
            </a:pPr>
            <a:r>
              <a:rPr lang="el-GR" b="1" dirty="0"/>
              <a:t>Το περιβάλλον ως</a:t>
            </a:r>
            <a:endParaRPr lang="en-GB" b="1" dirty="0"/>
          </a:p>
          <a:p>
            <a:r>
              <a:rPr lang="el-GR" dirty="0"/>
              <a:t>Φύση</a:t>
            </a:r>
            <a:endParaRPr lang="en-GB" dirty="0"/>
          </a:p>
          <a:p>
            <a:r>
              <a:rPr lang="el-GR" dirty="0"/>
              <a:t>Πόρος</a:t>
            </a:r>
            <a:endParaRPr lang="en-GB" dirty="0"/>
          </a:p>
          <a:p>
            <a:r>
              <a:rPr lang="el-GR" dirty="0"/>
              <a:t>Πρόβλημα</a:t>
            </a:r>
            <a:endParaRPr lang="en-GB" dirty="0"/>
          </a:p>
          <a:p>
            <a:r>
              <a:rPr lang="el-GR" dirty="0"/>
              <a:t>Χώρος όπου ζούμε</a:t>
            </a:r>
            <a:endParaRPr lang="en-GB" dirty="0"/>
          </a:p>
          <a:p>
            <a:r>
              <a:rPr lang="el-GR" dirty="0"/>
              <a:t>Βιόσφαιρα</a:t>
            </a:r>
            <a:endParaRPr lang="en-GB" dirty="0"/>
          </a:p>
          <a:p>
            <a:r>
              <a:rPr lang="el-GR" dirty="0"/>
              <a:t>Έργο της κοινότητας</a:t>
            </a:r>
            <a:endParaRPr lang="en-GB" dirty="0"/>
          </a:p>
          <a:p>
            <a:pPr marL="0" indent="0">
              <a:buNone/>
            </a:pPr>
            <a:r>
              <a:rPr lang="el-GR" dirty="0"/>
              <a:t>Ποιο από τα παραπάνω σε προσεγγίζει καλύτερα</a:t>
            </a:r>
            <a:r>
              <a:rPr lang="en-US" dirty="0"/>
              <a:t>; </a:t>
            </a:r>
            <a:r>
              <a:rPr lang="el-GR" dirty="0"/>
              <a:t>Ποια έως τώρα ήταν εμφανή κατά τη διάρκεια του μαθήματος</a:t>
            </a:r>
            <a:r>
              <a:rPr lang="en-US" dirty="0"/>
              <a:t>; </a:t>
            </a:r>
            <a:r>
              <a:rPr lang="el-GR" dirty="0"/>
              <a:t>Ποια νομίζεις ότι θα είναι εμφανή αργότερα</a:t>
            </a:r>
            <a:r>
              <a:rPr lang="en-US" dirty="0"/>
              <a:t>;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77818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l-GR" kern="1200" dirty="0">
                <a:solidFill>
                  <a:schemeClr val="tx1"/>
                </a:solidFill>
                <a:latin typeface="+mj-lt"/>
                <a:ea typeface="+mj-ea"/>
                <a:cs typeface="+mj-cs"/>
              </a:rPr>
              <a:t>Δραστηριότητες</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el-GR" sz="2800" kern="1200" dirty="0">
                <a:solidFill>
                  <a:schemeClr val="tx1"/>
                </a:solidFill>
                <a:latin typeface="+mn-lt"/>
                <a:ea typeface="+mn-ea"/>
                <a:cs typeface="+mn-cs"/>
              </a:rPr>
              <a:t>Εστίαση σε αυθεντικά προβλήματα</a:t>
            </a:r>
            <a:endParaRPr lang="en-US" sz="2800" kern="1200" dirty="0">
              <a:solidFill>
                <a:schemeClr val="tx1"/>
              </a:solidFill>
              <a:latin typeface="+mn-lt"/>
              <a:ea typeface="+mn-ea"/>
              <a:cs typeface="+mn-cs"/>
            </a:endParaRPr>
          </a:p>
          <a:p>
            <a:r>
              <a:rPr lang="el-GR" sz="2800" kern="1200" dirty="0">
                <a:solidFill>
                  <a:schemeClr val="tx1"/>
                </a:solidFill>
                <a:latin typeface="+mn-lt"/>
                <a:ea typeface="+mn-ea"/>
                <a:cs typeface="+mn-cs"/>
              </a:rPr>
              <a:t>Μαθησιακοί πόροι άμεσου περιβάλλοντος</a:t>
            </a:r>
            <a:endParaRPr lang="en-US" sz="2800" kern="1200" dirty="0">
              <a:solidFill>
                <a:schemeClr val="tx1"/>
              </a:solidFill>
              <a:latin typeface="+mn-lt"/>
              <a:ea typeface="+mn-ea"/>
              <a:cs typeface="+mn-cs"/>
            </a:endParaRPr>
          </a:p>
          <a:p>
            <a:r>
              <a:rPr lang="el-GR" dirty="0"/>
              <a:t>Επικεντρώνουμε στο αίτιο, παρά στον εντοπισμό των συμπτωμάτων</a:t>
            </a:r>
            <a:endParaRPr lang="en-US" sz="2800" kern="1200" dirty="0">
              <a:solidFill>
                <a:schemeClr val="tx1"/>
              </a:solidFill>
              <a:latin typeface="+mn-lt"/>
              <a:ea typeface="+mn-ea"/>
              <a:cs typeface="+mn-cs"/>
            </a:endParaRP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039745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el-GR" sz="2800" b="1" kern="1200" dirty="0">
                <a:solidFill>
                  <a:schemeClr val="tx1"/>
                </a:solidFill>
                <a:latin typeface="+mn-lt"/>
                <a:ea typeface="+mn-ea"/>
                <a:cs typeface="+mn-cs"/>
              </a:rPr>
              <a:t>Περισυλλογή</a:t>
            </a:r>
            <a:endParaRPr lang="en-US" sz="2800" b="1" kern="1200" dirty="0">
              <a:solidFill>
                <a:schemeClr val="tx1"/>
              </a:solidFill>
              <a:latin typeface="+mn-lt"/>
              <a:ea typeface="+mn-ea"/>
              <a:cs typeface="+mn-cs"/>
            </a:endParaRPr>
          </a:p>
          <a:p>
            <a:pPr lvl="0">
              <a:lnSpc>
                <a:spcPct val="100000"/>
              </a:lnSpc>
            </a:pPr>
            <a:r>
              <a:rPr lang="el-GR" dirty="0"/>
              <a:t>Εστίαση όχι μόνο στη δράση</a:t>
            </a:r>
            <a:endParaRPr lang="en-US" dirty="0"/>
          </a:p>
          <a:p>
            <a:pPr lvl="0">
              <a:lnSpc>
                <a:spcPct val="100000"/>
              </a:lnSpc>
            </a:pPr>
            <a:r>
              <a:rPr lang="el-GR" dirty="0"/>
              <a:t>Συστηματική προοπτική (οπτική)</a:t>
            </a:r>
            <a:endParaRPr lang="en-GB" dirty="0"/>
          </a:p>
          <a:p>
            <a:pPr>
              <a:lnSpc>
                <a:spcPct val="100000"/>
              </a:lnSpc>
            </a:pPr>
            <a:r>
              <a:rPr lang="el-GR" dirty="0"/>
              <a:t>Θέση της επίγνωσης υπό μία ευρύτερη προοπτική</a:t>
            </a: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1253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p:txBody>
          <a:bodyPr/>
          <a:lstStyle/>
          <a:p>
            <a:r>
              <a:rPr lang="el-GR" dirty="0"/>
              <a:t>Συνέπειες μιας Κλιματικής Αλλαγής</a:t>
            </a:r>
            <a:endParaRPr lang="sv-SE" dirty="0"/>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el-GR" i="0" dirty="0">
                <a:solidFill>
                  <a:srgbClr val="2B2B2B"/>
                </a:solidFill>
                <a:effectLst/>
              </a:rPr>
              <a:t>Η θερμοκρασία θα συνεχίσει να αυξάνεται</a:t>
            </a:r>
            <a:r>
              <a:rPr lang="en-US" i="0" dirty="0">
                <a:solidFill>
                  <a:srgbClr val="2B2B2B"/>
                </a:solidFill>
                <a:effectLst/>
              </a:rPr>
              <a:t> </a:t>
            </a:r>
            <a:endParaRPr lang="el-GR" i="0" dirty="0">
              <a:solidFill>
                <a:srgbClr val="2B2B2B"/>
              </a:solidFill>
              <a:effectLst/>
            </a:endParaRPr>
          </a:p>
          <a:p>
            <a:pPr algn="l"/>
            <a:r>
              <a:rPr lang="el-GR" i="0" dirty="0">
                <a:solidFill>
                  <a:srgbClr val="2B2B2B"/>
                </a:solidFill>
                <a:effectLst/>
              </a:rPr>
              <a:t>Επιμήκυνση της εποχής ανάπτυξης των φυτών και της χωρ</a:t>
            </a:r>
            <a:r>
              <a:rPr lang="el-GR" dirty="0">
                <a:solidFill>
                  <a:srgbClr val="2B2B2B"/>
                </a:solidFill>
              </a:rPr>
              <a:t>ίς </a:t>
            </a:r>
            <a:r>
              <a:rPr lang="el-GR" i="0" dirty="0">
                <a:solidFill>
                  <a:srgbClr val="2B2B2B"/>
                </a:solidFill>
                <a:effectLst/>
              </a:rPr>
              <a:t>παγετό</a:t>
            </a:r>
          </a:p>
          <a:p>
            <a:pPr algn="l"/>
            <a:r>
              <a:rPr lang="el-GR" i="0" dirty="0">
                <a:solidFill>
                  <a:srgbClr val="2B2B2B"/>
                </a:solidFill>
                <a:effectLst/>
              </a:rPr>
              <a:t>Αλλαγές στις βροχοπτώσεις</a:t>
            </a:r>
            <a:endParaRPr lang="sv-SE" i="0" dirty="0">
              <a:solidFill>
                <a:srgbClr val="2B2B2B"/>
              </a:solidFill>
              <a:effectLst/>
            </a:endParaRPr>
          </a:p>
          <a:p>
            <a:pPr algn="l"/>
            <a:r>
              <a:rPr lang="el-GR" i="0" dirty="0">
                <a:solidFill>
                  <a:srgbClr val="2B2B2B"/>
                </a:solidFill>
                <a:effectLst/>
              </a:rPr>
              <a:t>Περισσότερες ξηρασίες και καύσωνες</a:t>
            </a:r>
            <a:endParaRPr lang="en-US" i="0" dirty="0">
              <a:solidFill>
                <a:srgbClr val="2B2B2B"/>
              </a:solidFill>
              <a:effectLst/>
            </a:endParaRPr>
          </a:p>
          <a:p>
            <a:pPr algn="l"/>
            <a:r>
              <a:rPr lang="el-GR" i="0" dirty="0">
                <a:solidFill>
                  <a:srgbClr val="2B2B2B"/>
                </a:solidFill>
                <a:effectLst/>
              </a:rPr>
              <a:t>Δυνατότεροι και </a:t>
            </a:r>
            <a:r>
              <a:rPr lang="el-GR" dirty="0">
                <a:solidFill>
                  <a:srgbClr val="2B2B2B"/>
                </a:solidFill>
              </a:rPr>
              <a:t>εντονότεροι</a:t>
            </a:r>
            <a:r>
              <a:rPr lang="el-GR" i="0" dirty="0">
                <a:solidFill>
                  <a:srgbClr val="2B2B2B"/>
                </a:solidFill>
                <a:effectLst/>
              </a:rPr>
              <a:t> τυφώνες</a:t>
            </a:r>
            <a:endParaRPr lang="en-US" i="0" dirty="0">
              <a:solidFill>
                <a:srgbClr val="2B2B2B"/>
              </a:solidFill>
              <a:effectLst/>
            </a:endParaRPr>
          </a:p>
          <a:p>
            <a:pPr algn="l"/>
            <a:r>
              <a:rPr lang="el-GR" i="0" dirty="0">
                <a:solidFill>
                  <a:srgbClr val="2B2B2B"/>
                </a:solidFill>
                <a:effectLst/>
              </a:rPr>
              <a:t>Αύξηση της στάθμης της θάλασσας 0,3</a:t>
            </a:r>
            <a:r>
              <a:rPr lang="en-US" i="0" dirty="0">
                <a:solidFill>
                  <a:srgbClr val="2B2B2B"/>
                </a:solidFill>
                <a:effectLst/>
              </a:rPr>
              <a:t>-</a:t>
            </a:r>
            <a:r>
              <a:rPr lang="el-GR" i="0" dirty="0">
                <a:solidFill>
                  <a:srgbClr val="2B2B2B"/>
                </a:solidFill>
                <a:effectLst/>
              </a:rPr>
              <a:t>2,5</a:t>
            </a:r>
            <a:r>
              <a:rPr lang="en-US" i="0" dirty="0">
                <a:solidFill>
                  <a:srgbClr val="2B2B2B"/>
                </a:solidFill>
                <a:effectLst/>
              </a:rPr>
              <a:t> </a:t>
            </a:r>
            <a:r>
              <a:rPr lang="el-GR" i="0" dirty="0">
                <a:solidFill>
                  <a:srgbClr val="2B2B2B"/>
                </a:solidFill>
                <a:effectLst/>
              </a:rPr>
              <a:t>μ.</a:t>
            </a:r>
            <a:r>
              <a:rPr lang="en-US" i="0" dirty="0">
                <a:solidFill>
                  <a:srgbClr val="2B2B2B"/>
                </a:solidFill>
                <a:effectLst/>
              </a:rPr>
              <a:t> </a:t>
            </a:r>
            <a:r>
              <a:rPr lang="el-GR" i="0" dirty="0">
                <a:solidFill>
                  <a:srgbClr val="2B2B2B"/>
                </a:solidFill>
                <a:effectLst/>
              </a:rPr>
              <a:t>μέχρι το</a:t>
            </a:r>
            <a:r>
              <a:rPr lang="en-US" i="0" dirty="0">
                <a:solidFill>
                  <a:srgbClr val="2B2B2B"/>
                </a:solidFill>
                <a:effectLst/>
              </a:rPr>
              <a:t> 2100</a:t>
            </a:r>
          </a:p>
          <a:p>
            <a:pPr algn="l"/>
            <a:r>
              <a:rPr lang="el-GR" i="0" dirty="0">
                <a:solidFill>
                  <a:srgbClr val="2B2B2B"/>
                </a:solidFill>
                <a:effectLst/>
              </a:rPr>
              <a:t>Πιθανό να μην υπάρχουν πάγοι στην Αρκτική</a:t>
            </a:r>
            <a:endParaRPr lang="en-US" i="0" dirty="0">
              <a:solidFill>
                <a:srgbClr val="2B2B2B"/>
              </a:solidFill>
              <a:effectLst/>
            </a:endParaRP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el-GR" b="1" dirty="0"/>
              <a:t>Σπουδαιότητα των κοινωνικών πτυχών</a:t>
            </a:r>
            <a:endParaRPr lang="en-US" dirty="0"/>
          </a:p>
          <a:p>
            <a:pPr lvl="0">
              <a:lnSpc>
                <a:spcPct val="100000"/>
              </a:lnSpc>
            </a:pPr>
            <a:r>
              <a:rPr lang="el-GR" dirty="0"/>
              <a:t>Ενδυνάμωση της ομάδας</a:t>
            </a:r>
            <a:endParaRPr lang="en-US" dirty="0"/>
          </a:p>
          <a:p>
            <a:pPr>
              <a:lnSpc>
                <a:spcPct val="100000"/>
              </a:lnSpc>
            </a:pPr>
            <a:r>
              <a:rPr lang="el-GR" dirty="0"/>
              <a:t>Κοινωνική αειφορία</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945466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el-GR" sz="3600" dirty="0"/>
              <a:t>Συμπέρασμα από τα μαθήματα</a:t>
            </a:r>
            <a:endParaRPr lang="en-GB" sz="3600" dirty="0"/>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el-GR" sz="2000" b="1" dirty="0"/>
              <a:t>Συμμερισμός/κοινή χρήση</a:t>
            </a:r>
            <a:r>
              <a:rPr lang="en-GB" sz="2000" b="1" dirty="0"/>
              <a:t> </a:t>
            </a:r>
            <a:r>
              <a:rPr lang="el-GR" sz="2000" b="1" dirty="0"/>
              <a:t>απόψεων και διαπιστώσεων</a:t>
            </a:r>
            <a:endParaRPr lang="en-GB" sz="2000" b="1" dirty="0"/>
          </a:p>
          <a:p>
            <a:pPr algn="l">
              <a:lnSpc>
                <a:spcPct val="200000"/>
              </a:lnSpc>
            </a:pPr>
            <a:r>
              <a:rPr lang="el-GR" sz="2000" b="1" dirty="0"/>
              <a:t>Παροχή ανατροφοδότησης</a:t>
            </a:r>
            <a:endParaRPr lang="en-GB" sz="2000" b="1"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19846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7</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189355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el-GR" dirty="0"/>
              <a:t>Κυκλική οικονομία</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15878693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44713" y="646014"/>
            <a:ext cx="9144000" cy="963889"/>
          </a:xfrm>
        </p:spPr>
        <p:txBody>
          <a:bodyPr/>
          <a:lstStyle/>
          <a:p>
            <a:r>
              <a:rPr lang="el-GR" sz="6000" kern="1200" dirty="0">
                <a:latin typeface="+mj-lt"/>
                <a:ea typeface="+mj-ea"/>
                <a:cs typeface="+mj-cs"/>
              </a:rPr>
              <a:t>Τί είναι η κυκλική οικονομία</a:t>
            </a:r>
            <a:r>
              <a:rPr lang="en-US" sz="6000" kern="1200" dirty="0">
                <a:latin typeface="+mj-lt"/>
                <a:ea typeface="+mj-ea"/>
                <a:cs typeface="+mj-cs"/>
              </a:rPr>
              <a:t>;</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069533" y="1703878"/>
            <a:ext cx="9598467" cy="424731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Η κυκλική οικονομία σημαίνει ότι η αξία προϊόντων, υλικών και πόρων διατηρείται στα πλαίσια της οικονομίας για όσο το δυνατόν περισσότερο και ελαχιστοποιείται η παραγωγή αποβλήτων.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Πρόκειται για ένα νέο τρόπο σκεπτικού σύμφωνα με το οποίο τα απόβλητα είναι πόροι και υλικά πρώτων υλών, ενώ η παλιά γραμμική έννοια του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παίρνω, φτιάχνω, χρησιμοποιώ και απορρίπτω</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πρέπει να τροποποιηθεί.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Πρόκειται για ένα οικονομικό μοντέλο το οποίο δεν εστιάζει στην παραγωγή περισσότερων αγαθών, αλλά η κατανάλωση βασίζεται στη χρήση υπηρεσιών, την από κοινού χρήση, την ενοικίαση και την ανακύκλωση, έναντι της ιδιοκτησίας</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Η κυκλική οικονομία θα</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καταστήσει δυνατή την θέσπιση ενός πιο υγειούς πλανήτη και θα συμβάλλει στη μείωση της ρύπανσης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περιορίσει την πίεση στους φυσικούς πόρους όπως το νερό και η χρήση γης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περιορίσει τις εκπομπές</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δημιουργήσει νέες επιχειρηματικές ευκαιρίες και ποιοτικά επαγγέλματα σε τοπικό επίπεδο</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καταστήσει δυνατές πιο ανθεκτικές αλυσίδες αξιών</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99985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l-GR" dirty="0"/>
              <a:t>Κυκλική οικονομία στην </a:t>
            </a:r>
            <a:r>
              <a:rPr lang="el-GR" sz="6000" kern="1200" dirty="0">
                <a:latin typeface="+mj-lt"/>
                <a:ea typeface="+mj-ea"/>
                <a:cs typeface="+mj-cs"/>
              </a:rPr>
              <a:t>ΕΕ</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Green Deal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Πλάνο δράσης της κυκλικής οικονομίας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Ταξινομία της ΕΕ σχετικά με τις αειφόρες δραστηριότητες</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Οι εξειδικευμένες πολιτικές περιλαμβάνουν</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πλαστικά</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απόβλητα και ανακύκλωση</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κυκλική οικονομία σε παγκόσμιο επίπεδο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κρίσιμα υλικά πρώτων υλών</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9595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2591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061838"/>
            <a:ext cx="8558073"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Εργαλεία και όργανα</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EU Ecolabel</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 (Οικολογική ετικέτα της ΕΕ)</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Ευρωπαϊκή Πλατφόρμα Εμπλεκόμενων/Ενδιαφερόμενων μερών για την Κυκλική Οικονομία</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Βιώσιμα κτίρια</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Επίπεδα</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Εξακρίβωση Περιβαλλοντικής Τεχνολογίας της ΕΕ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Οικολογική διαχείριση και σχήμα επιθεώρησης</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Πράσινες δημόσιες συμβάσεις</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Πρωτοβουλία πρώτων υλών</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Πλάνο δράσης οικολογικής καινοτομίας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Πλαίσιο παρακολούθησης της κυκλικής οικονομίας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Ευρωπαϊκό Συνεργασία Καινοτομίας για τις Πρώτες Ύλες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Μέθοδοι Περιβαλλοντικού αποτυπώματος</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9595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84971"/>
            <a:ext cx="9144000" cy="963889"/>
          </a:xfrm>
        </p:spPr>
        <p:txBody>
          <a:bodyPr>
            <a:normAutofit/>
          </a:bodyPr>
          <a:lstStyle/>
          <a:p>
            <a:r>
              <a:rPr lang="el-GR" dirty="0"/>
              <a:t>Κυκλική οικονομία στην </a:t>
            </a:r>
            <a:r>
              <a:rPr lang="el-GR" sz="6000" kern="1200" dirty="0">
                <a:latin typeface="+mj-lt"/>
                <a:ea typeface="+mj-ea"/>
                <a:cs typeface="+mj-cs"/>
              </a:rPr>
              <a:t>ΕΕ</a:t>
            </a:r>
            <a:endParaRPr lang="fi-FI" dirty="0"/>
          </a:p>
        </p:txBody>
      </p:sp>
    </p:spTree>
    <p:extLst>
      <p:ext uri="{BB962C8B-B14F-4D97-AF65-F5344CB8AC3E}">
        <p14:creationId xmlns:p14="http://schemas.microsoft.com/office/powerpoint/2010/main" val="33026787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957640" y="2395478"/>
            <a:ext cx="8558073"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90 %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Της απώλειας της βιοποικιλότητας οφείλεται στην εξόρυξη και την επεξεργασία πόρων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panose="020F0502020204030204"/>
                <a:ea typeface="+mn-ea"/>
                <a:cs typeface="+mn-cs"/>
              </a:rPr>
              <a:t>Έως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80 %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Των περιβαλλοντικών επιπτώσεων των προϊόντων προσδιορίζονται στη φάση σχεδιασμού</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panose="020F0502020204030204"/>
                <a:ea typeface="+mn-ea"/>
                <a:cs typeface="+mn-cs"/>
              </a:rPr>
              <a:t>Λιγότερο από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12 %</a:t>
            </a:r>
            <a:endParaRPr kumimoji="0" lang="el-GR"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a:ea typeface="+mn-ea"/>
                <a:cs typeface="+mn-cs"/>
              </a:rPr>
              <a:t>Ο τρέχον ρυθμός χρήσης κυκλικών υλικών στην ΕΕ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9595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84971"/>
            <a:ext cx="9144000" cy="963889"/>
          </a:xfrm>
        </p:spPr>
        <p:txBody>
          <a:bodyPr>
            <a:normAutofit/>
          </a:bodyPr>
          <a:lstStyle/>
          <a:p>
            <a:r>
              <a:rPr lang="el-GR" dirty="0"/>
              <a:t>Κυκλική οικονομία στην </a:t>
            </a:r>
            <a:r>
              <a:rPr lang="el-GR" sz="6000" kern="1200" dirty="0">
                <a:latin typeface="+mj-lt"/>
                <a:ea typeface="+mj-ea"/>
                <a:cs typeface="+mj-cs"/>
              </a:rPr>
              <a:t>ΕΕ</a:t>
            </a:r>
            <a:endParaRPr lang="fi-FI" dirty="0"/>
          </a:p>
        </p:txBody>
      </p:sp>
    </p:spTree>
    <p:extLst>
      <p:ext uri="{BB962C8B-B14F-4D97-AF65-F5344CB8AC3E}">
        <p14:creationId xmlns:p14="http://schemas.microsoft.com/office/powerpoint/2010/main" val="35776555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127322" y="380938"/>
            <a:ext cx="9612922" cy="963889"/>
          </a:xfrm>
        </p:spPr>
        <p:txBody>
          <a:bodyPr>
            <a:normAutofit fontScale="90000"/>
          </a:bodyPr>
          <a:lstStyle/>
          <a:p>
            <a:r>
              <a:rPr lang="el-GR" sz="4400" dirty="0"/>
              <a:t>Επιχειρησιακά μοντέλα κυκλικής οικονομίας</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759907" y="1498490"/>
            <a:ext cx="10609204" cy="47089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Από κοινού χρήση εννοιών της οικονομίας, από κοινού χρήση πλατφόρμας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ενεργών πλατφορμών από κοινού χρήσης, πρόσβαση σε ιδιοκτησία, συνεργασία μεταξύ των χρηστών προϊόντων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Προϊόν ως υπηρεσία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Ο πελάτης μετατοπίζεται από την ιδιοκτησία υλικών ή προϊόντων προς τη χρήση, από κοινού χρήση, δανεισμό και ενοικίαση αυτών.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Επέκταση χρόνου ζωής προϊόντων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Επέκταση του κύκλου ζωής του προϊόντος μέσω προληπτικής συντήρησης, μεταπώλησης και ανακατασκευής.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Ανάκτηση και ανακύκλωση</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Ανάκτηση και επαναχρησιμοποίηση προϊόντων και πρώτων υλών που έχουν φθάσει στο τέλος του ωφέλιμου χρόνου ζωής τους.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Κυκλική εφοδιαστική αλυσίδα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ανακυκλώσιμων υλικών και ΑΠΕ και λύσεις που βασίζονται σε κύκλους αποδοτικών πόρων.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16412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271726" y="315851"/>
            <a:ext cx="9533792" cy="963889"/>
          </a:xfrm>
        </p:spPr>
        <p:txBody>
          <a:bodyPr>
            <a:normAutofit fontScale="90000"/>
          </a:bodyPr>
          <a:lstStyle/>
          <a:p>
            <a:r>
              <a:rPr lang="el-GR" sz="4400" kern="1200" dirty="0">
                <a:latin typeface="+mj-lt"/>
                <a:ea typeface="+mj-ea"/>
                <a:cs typeface="+mj-cs"/>
              </a:rPr>
              <a:t>Ο ρόλος των δήμων στην κυκλική οικονομία</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996461" y="1279740"/>
            <a:ext cx="10199077" cy="50167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prstClr val="black"/>
                </a:solidFill>
                <a:effectLst/>
                <a:uLnTx/>
                <a:uFillTx/>
                <a:latin typeface="Calibri" panose="020F0502020204030204"/>
                <a:ea typeface="+mn-ea"/>
                <a:cs typeface="+mn-cs"/>
              </a:rPr>
              <a:t>Ρόλοι</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σχεδιαστής, αγοραστής, πελάτης, εργολάβος και αδειοδότηση αρχών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ενεργοποιητής</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επιταχυντής,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activator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δημόσια σύμβαση</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πιλοτική εφαρμογή</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δημιουργία και σχεδιασμός επιχειρησιακών μοντέλων κυκλικής οικονομίας, δημιουργία νέων επαγγελμάτων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λειτουργία μοντέλων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μακροπρόθεσμη συνεργασία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πλατφόρμες, κλίνες δοκιμών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κοινή αξία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14350" marR="0" lvl="1"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prstClr val="black"/>
                </a:solidFill>
                <a:effectLst/>
                <a:uLnTx/>
                <a:uFillTx/>
                <a:latin typeface="Calibri" panose="020F0502020204030204"/>
                <a:ea typeface="+mn-ea"/>
                <a:cs typeface="+mn-cs"/>
              </a:rPr>
              <a:t>Εργαλεία</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Κυκλικές πολιτικές, μακροπρόθεσμοι στόχοι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Ρυθμιστικά, οικονομικά και ήπια όργανα</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μέσα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Συνεργασία, δικτύωση και από κοινού χρήση πληροφοριών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Έργα και πιλοτική εφαρμογή</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33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99257"/>
            <a:ext cx="9144000" cy="2387600"/>
          </a:xfrm>
        </p:spPr>
        <p:txBody>
          <a:bodyPr>
            <a:normAutofit fontScale="90000"/>
          </a:bodyPr>
          <a:lstStyle/>
          <a:p>
            <a:r>
              <a:rPr lang="el-GR" dirty="0"/>
              <a:t>Οι περισσότερες εκπομπές προέρχονται από λίγες μόνο χώρες</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738554" y="900243"/>
            <a:ext cx="10181492" cy="1242872"/>
          </a:xfrm>
        </p:spPr>
        <p:txBody>
          <a:bodyPr>
            <a:normAutofit fontScale="90000"/>
          </a:bodyPr>
          <a:lstStyle/>
          <a:p>
            <a:r>
              <a:rPr lang="el-GR" sz="4400" dirty="0"/>
              <a:t>Διάφορες απόψεις της κυκλικής οικονομίας στις επιχειρήσεις</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738554" y="1521679"/>
            <a:ext cx="10796954"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Πρόταση αξίας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Διευρυμένος χρόνος ζωής προϊόντος,</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αποσυναρμολόγηση προϊόντος σε μέρη, κυκλική χρήση ή επανάχρηση υλικών, επαυξημένη εγγύηση, αναμόρφωση/αναγέννηση, ασφαλής διάθεση, εικονικό προϊόν, αυξανόμενη επίγνωση πελατών σχετικά με την αειφόρο κατανάλωση</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Βασικοί εταίροι</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Συνεργατική παραγωγή, ανακύκλωση αποβλήτων, μέρη από τρίτα μέρη, συνεργασία με το δίκτυο υπηρεσιών, συλλογή προϊόντων στο τέλος του χρόνου ζωής τους, μέρη προϊόντων μετά το τέλος του χρόνου ζωής τους, μέρη προϊόντων μετά το τέλος χρήσης τους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Βασικοί πόροι</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πρώτων υλών, πόρων που προέρχονται από ανακύκλωση</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 λοιπές μορφές ανάκτησης</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υλικών καλύτερης τεχνικής ποιότητας, λιγότερο επιβλαβών για το περιβάλλον, περισσότερο αποδοτικών στη χρήση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Προστασία φυσικών πόρων</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ΑΠΕ, εξοικονόμηση νερού, ενέργειας και υλικών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Ανθρώπινο δυναμικό</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62776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155823" y="1646017"/>
            <a:ext cx="10369241"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Βασικές δραστηριότητες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Χρήση ανακυκλώσιμων υλικών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Σχεδιασμός προϊόντος και επέκταση του χρόνου ζωής των προϊόντων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Συντήρηση, σέρβις, διαθεσιμότητα ανταλλακτικών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Logistics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επιστροφών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Αύξηση αποδοτικότητας και απόδοσης, περιορισμός αποβλήτων σε ολόκληρη την εφοδιαστική αλυσίδα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Πελατειακές σχέσεις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Παραγωγή κατά παραγγελία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Μακροπρόθεσμες σχέσεις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Κανάλια</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Εικονική επικοινωνία με τον πελάτη, κανάλι επιστροφών, ανταλλακτικά, υλικά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Διάρθρωση του κόστους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Εξοικονόμηση και κόστος από την εφαρμογή της ΚΕ</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Otsikko 1">
            <a:extLst>
              <a:ext uri="{FF2B5EF4-FFF2-40B4-BE49-F238E27FC236}">
                <a16:creationId xmlns:a16="http://schemas.microsoft.com/office/drawing/2014/main" id="{C3E9F9DA-0D79-4933-B0AA-82DBEB85A260}"/>
              </a:ext>
            </a:extLst>
          </p:cNvPr>
          <p:cNvSpPr>
            <a:spLocks noGrp="1"/>
          </p:cNvSpPr>
          <p:nvPr>
            <p:ph type="ctrTitle"/>
          </p:nvPr>
        </p:nvSpPr>
        <p:spPr>
          <a:xfrm>
            <a:off x="899926" y="471478"/>
            <a:ext cx="10181492" cy="1242872"/>
          </a:xfrm>
        </p:spPr>
        <p:txBody>
          <a:bodyPr>
            <a:normAutofit fontScale="90000"/>
          </a:bodyPr>
          <a:lstStyle/>
          <a:p>
            <a:r>
              <a:rPr lang="el-GR" sz="4400" dirty="0"/>
              <a:t>Διάφορες απόψεις της Κυκλικής Οικονομίας (ΚΕ) στις επιχειρήσεις</a:t>
            </a:r>
            <a:endParaRPr lang="fi-FI" sz="4400" dirty="0"/>
          </a:p>
        </p:txBody>
      </p:sp>
    </p:spTree>
    <p:extLst>
      <p:ext uri="{BB962C8B-B14F-4D97-AF65-F5344CB8AC3E}">
        <p14:creationId xmlns:p14="http://schemas.microsoft.com/office/powerpoint/2010/main" val="35252848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512099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446905" y="1848106"/>
            <a:ext cx="1587063" cy="101566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Πιο καθαρή παραγωγή</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prstClr val="black"/>
                </a:solidFill>
                <a:effectLst/>
                <a:uLnTx/>
                <a:uFillTx/>
                <a:latin typeface="Calibri" panose="020F0502020204030204"/>
                <a:ea typeface="+mn-ea"/>
                <a:cs typeface="+mn-cs"/>
              </a:rPr>
              <a:t>με τη χρήση λιγότερων πόρων</a:t>
            </a:r>
            <a:endPar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145860"/>
            <a:ext cx="1543742" cy="101566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Καλύτερη υπηρεσία</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prstClr val="black"/>
                </a:solidFill>
                <a:effectLst/>
                <a:uLnTx/>
                <a:uFillTx/>
                <a:latin typeface="Calibri" panose="020F0502020204030204"/>
                <a:ea typeface="+mn-ea"/>
                <a:cs typeface="+mn-cs"/>
              </a:rPr>
              <a:t>για την επέκταση του χρόνου ζωής</a:t>
            </a:r>
            <a:endPar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kstiruutu 8">
            <a:extLst>
              <a:ext uri="{FF2B5EF4-FFF2-40B4-BE49-F238E27FC236}">
                <a16:creationId xmlns:a16="http://schemas.microsoft.com/office/drawing/2014/main" id="{516253FB-2CBF-46EE-8453-E7D37F569BDE}"/>
              </a:ext>
            </a:extLst>
          </p:cNvPr>
          <p:cNvSpPr txBox="1"/>
          <p:nvPr/>
        </p:nvSpPr>
        <p:spPr>
          <a:xfrm>
            <a:off x="8396655" y="4354117"/>
            <a:ext cx="1569408" cy="7848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Συλλογή στο τέλος του χρόνου ζωής</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iruutu 9">
            <a:extLst>
              <a:ext uri="{FF2B5EF4-FFF2-40B4-BE49-F238E27FC236}">
                <a16:creationId xmlns:a16="http://schemas.microsoft.com/office/drawing/2014/main" id="{4BC9BBF4-734C-476B-BC5C-0F7FBFB694BC}"/>
              </a:ext>
            </a:extLst>
          </p:cNvPr>
          <p:cNvSpPr txBox="1"/>
          <p:nvPr/>
        </p:nvSpPr>
        <p:spPr>
          <a:xfrm>
            <a:off x="8396655" y="5274731"/>
            <a:ext cx="1383520" cy="3231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ανακατασκευή</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kstiruutu 10">
            <a:extLst>
              <a:ext uri="{FF2B5EF4-FFF2-40B4-BE49-F238E27FC236}">
                <a16:creationId xmlns:a16="http://schemas.microsoft.com/office/drawing/2014/main" id="{706F1BD0-A3EE-4097-8BF0-C3B38B59526F}"/>
              </a:ext>
            </a:extLst>
          </p:cNvPr>
          <p:cNvSpPr txBox="1"/>
          <p:nvPr/>
        </p:nvSpPr>
        <p:spPr>
          <a:xfrm>
            <a:off x="6550269" y="3212412"/>
            <a:ext cx="2027486" cy="101566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Ανακύκλωση αποβλήτων, επαναχρησιμοποίηση πόρων</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30037" y="1914120"/>
            <a:ext cx="1682192" cy="3231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1" i="0" u="none" strike="noStrike" kern="1200" cap="none" spc="0" normalizeH="0" baseline="0" noProof="0" dirty="0">
                <a:ln>
                  <a:noFill/>
                </a:ln>
                <a:solidFill>
                  <a:prstClr val="black"/>
                </a:solidFill>
                <a:effectLst/>
                <a:uLnTx/>
                <a:uFillTx/>
                <a:latin typeface="Calibri" panose="020F0502020204030204"/>
                <a:ea typeface="+mn-ea"/>
                <a:cs typeface="+mn-cs"/>
              </a:rPr>
              <a:t>Πράσινα προϊόντα</a:t>
            </a:r>
            <a:endParaRPr kumimoji="0" lang="fi-FI"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708531" y="2245935"/>
            <a:ext cx="2101279" cy="7848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prstClr val="black"/>
                </a:solidFill>
                <a:effectLst/>
                <a:uLnTx/>
                <a:uFillTx/>
                <a:latin typeface="Calibri" panose="020F0502020204030204"/>
                <a:ea typeface="+mn-ea"/>
                <a:cs typeface="+mn-cs"/>
              </a:rPr>
              <a:t>Μη-τοξικά</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1500" b="0" i="0" u="none" strike="noStrike" kern="1200" cap="none" spc="0" normalizeH="0" baseline="0" noProof="0" dirty="0">
                <a:ln>
                  <a:noFill/>
                </a:ln>
                <a:solidFill>
                  <a:prstClr val="black"/>
                </a:solidFill>
                <a:effectLst/>
                <a:uLnTx/>
                <a:uFillTx/>
                <a:latin typeface="Calibri" panose="020F0502020204030204"/>
                <a:ea typeface="+mn-ea"/>
                <a:cs typeface="+mn-cs"/>
              </a:rPr>
              <a:t>μεγάλου χρόνου ζωής</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prstClr val="black"/>
                </a:solidFill>
                <a:effectLst/>
                <a:uLnTx/>
                <a:uFillTx/>
                <a:latin typeface="Calibri" panose="020F0502020204030204"/>
                <a:ea typeface="+mn-ea"/>
                <a:cs typeface="+mn-cs"/>
              </a:rPr>
              <a:t>ανακυκλώσιμα</a:t>
            </a:r>
            <a:endPar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74496" y="1011897"/>
            <a:ext cx="1275637" cy="7848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srgbClr val="002060"/>
                </a:solidFill>
                <a:effectLst/>
                <a:uLnTx/>
                <a:uFillTx/>
                <a:latin typeface="Calibri" panose="020F0502020204030204"/>
                <a:ea typeface="+mn-ea"/>
                <a:cs typeface="+mn-cs"/>
              </a:rPr>
              <a:t>Παραγωγή Αυξημένου Εισοδήματος</a:t>
            </a:r>
            <a:endParaRPr kumimoji="0" lang="en-US" sz="15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240437" y="4489901"/>
            <a:ext cx="1558840" cy="7848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srgbClr val="002060"/>
                </a:solidFill>
                <a:effectLst/>
                <a:uLnTx/>
                <a:uFillTx/>
                <a:latin typeface="Calibri" panose="020F0502020204030204"/>
                <a:ea typeface="+mn-ea"/>
                <a:cs typeface="+mn-cs"/>
              </a:rPr>
              <a:t>Μείωση Εξάρτησης από τους Πόρους</a:t>
            </a:r>
            <a:endParaRPr kumimoji="0" lang="en-US" sz="15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708531" y="4427559"/>
            <a:ext cx="1579523" cy="553998"/>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srgbClr val="002060"/>
                </a:solidFill>
                <a:effectLst/>
                <a:uLnTx/>
                <a:uFillTx/>
                <a:latin typeface="Calibri" panose="020F0502020204030204"/>
                <a:ea typeface="+mn-ea"/>
                <a:cs typeface="+mn-cs"/>
              </a:rPr>
              <a:t>Ελαχιστοποίηση Αποβλήτων</a:t>
            </a:r>
            <a:endParaRPr kumimoji="0" lang="en-US" sz="15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34842" y="1011897"/>
            <a:ext cx="1704120" cy="7848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500" b="0" i="0" u="none" strike="noStrike" kern="1200" cap="none" spc="0" normalizeH="0" baseline="0" noProof="0" dirty="0">
                <a:ln>
                  <a:noFill/>
                </a:ln>
                <a:solidFill>
                  <a:srgbClr val="002060"/>
                </a:solidFill>
                <a:effectLst/>
                <a:uLnTx/>
                <a:uFillTx/>
                <a:latin typeface="Calibri" panose="020F0502020204030204"/>
                <a:ea typeface="+mn-ea"/>
                <a:cs typeface="+mn-cs"/>
              </a:rPr>
              <a:t>Μείωση Περιβαλλοντικού Αποτυπώματος</a:t>
            </a:r>
            <a:endParaRPr kumimoji="0" lang="en-US" sz="15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
        <p:nvSpPr>
          <p:cNvPr id="21" name="Otsikko 1">
            <a:extLst>
              <a:ext uri="{FF2B5EF4-FFF2-40B4-BE49-F238E27FC236}">
                <a16:creationId xmlns:a16="http://schemas.microsoft.com/office/drawing/2014/main" id="{C3E9F9DA-0D79-4933-B0AA-82DBEB85A260}"/>
              </a:ext>
            </a:extLst>
          </p:cNvPr>
          <p:cNvSpPr txBox="1">
            <a:spLocks/>
          </p:cNvSpPr>
          <p:nvPr/>
        </p:nvSpPr>
        <p:spPr>
          <a:xfrm>
            <a:off x="605958" y="2616323"/>
            <a:ext cx="5087635" cy="12428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l-GR" sz="3200" b="0" i="0" u="none" strike="noStrike" kern="1200" cap="none" spc="0" normalizeH="0" baseline="0" noProof="0" dirty="0">
                <a:ln>
                  <a:noFill/>
                </a:ln>
                <a:solidFill>
                  <a:prstClr val="black"/>
                </a:solidFill>
                <a:effectLst/>
                <a:uLnTx/>
                <a:uFillTx/>
                <a:latin typeface="Calibri Light" panose="020F0302020204030204"/>
                <a:ea typeface="+mj-ea"/>
                <a:cs typeface="+mj-cs"/>
              </a:rPr>
              <a:t>Διάφορες απόψεις της Κυκλικής Οικονομίας (ΚΕ) στις επιχειρήσεις</a:t>
            </a:r>
            <a:endParaRPr kumimoji="0" lang="fi-FI" sz="32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1667825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2466650" y="47503"/>
            <a:ext cx="6746361" cy="538531"/>
          </a:xfrm>
        </p:spPr>
        <p:txBody>
          <a:bodyPr vert="horz" lIns="91440" tIns="45720" rIns="91440" bIns="45720" rtlCol="0" anchor="b">
            <a:normAutofit/>
          </a:bodyPr>
          <a:lstStyle/>
          <a:p>
            <a:pPr algn="ctr"/>
            <a:r>
              <a:rPr lang="el-GR" sz="3200" dirty="0"/>
              <a:t>Ορισμένα εργαλεία για την </a:t>
            </a:r>
            <a:r>
              <a:rPr lang="en-US" sz="3200" dirty="0"/>
              <a:t>CE</a:t>
            </a: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79334" y="548646"/>
            <a:ext cx="11790613" cy="6271966"/>
          </a:xfrm>
        </p:spPr>
        <p:txBody>
          <a:bodyPr vert="horz" lIns="91440" tIns="45720" rIns="91440" bIns="45720" rtlCol="0" anchor="t">
            <a:noAutofit/>
          </a:bodyPr>
          <a:lstStyle/>
          <a:p>
            <a:pPr marL="285750" indent="-285750"/>
            <a:r>
              <a:rPr lang="en-US" sz="1300" dirty="0">
                <a:solidFill>
                  <a:srgbClr val="595959"/>
                </a:solidFill>
              </a:rPr>
              <a:t>EMAS</a:t>
            </a:r>
          </a:p>
          <a:p>
            <a:pPr marL="742950" lvl="1" indent="-285750"/>
            <a:r>
              <a:rPr lang="en-US" sz="1300" dirty="0">
                <a:solidFill>
                  <a:srgbClr val="595959"/>
                </a:solidFill>
                <a:hlinkClick r:id="rId2"/>
              </a:rPr>
              <a:t>https://ec.europa.eu/environment/emas/index_en.htm</a:t>
            </a:r>
            <a:r>
              <a:rPr lang="en-US" sz="1300" dirty="0">
                <a:solidFill>
                  <a:srgbClr val="595959"/>
                </a:solidFill>
              </a:rPr>
              <a:t> </a:t>
            </a:r>
          </a:p>
          <a:p>
            <a:pPr marL="285750" indent="-285750"/>
            <a:r>
              <a:rPr lang="en-US" sz="1300" dirty="0">
                <a:solidFill>
                  <a:srgbClr val="595959"/>
                </a:solidFill>
              </a:rPr>
              <a:t>PEF-OEF-Product Environmental Footprint and Organisation Environmental Footprint</a:t>
            </a:r>
          </a:p>
          <a:p>
            <a:pPr marL="742950" lvl="1" indent="-285750"/>
            <a:r>
              <a:rPr lang="en-US" sz="1300" dirty="0">
                <a:solidFill>
                  <a:srgbClr val="595959"/>
                </a:solidFill>
                <a:hlinkClick r:id="rId3"/>
              </a:rPr>
              <a:t>https://ec.europa.eu/environment/eussd/smgp/dev_methods.htm</a:t>
            </a:r>
            <a:r>
              <a:rPr lang="en-US" sz="1300" dirty="0">
                <a:solidFill>
                  <a:srgbClr val="595959"/>
                </a:solidFill>
              </a:rPr>
              <a:t> </a:t>
            </a:r>
          </a:p>
          <a:p>
            <a:pPr marL="742950" lvl="1" indent="-285750"/>
            <a:r>
              <a:rPr lang="en-US" sz="1300" dirty="0">
                <a:solidFill>
                  <a:srgbClr val="595959"/>
                </a:solidFill>
                <a:hlinkClick r:id="rId4"/>
              </a:rPr>
              <a:t>https://www.footprintnetwork.org/resources/footprint-calculator/</a:t>
            </a:r>
            <a:r>
              <a:rPr lang="en-US" sz="1300" dirty="0">
                <a:solidFill>
                  <a:srgbClr val="595959"/>
                </a:solidFill>
              </a:rPr>
              <a:t> </a:t>
            </a:r>
          </a:p>
          <a:p>
            <a:pPr marL="285750" indent="-285750"/>
            <a:r>
              <a:rPr lang="en-US" sz="1300" dirty="0">
                <a:solidFill>
                  <a:srgbClr val="595959"/>
                </a:solidFill>
              </a:rPr>
              <a:t>BS 8001:2017 Framework for implementing the principles of the circular economy in organizations</a:t>
            </a:r>
          </a:p>
          <a:p>
            <a:pPr marL="742950" lvl="1" indent="-285750"/>
            <a:r>
              <a:rPr lang="en-US" sz="1300" dirty="0">
                <a:solidFill>
                  <a:srgbClr val="595959"/>
                </a:solidFill>
                <a:hlinkClick r:id="rId5"/>
              </a:rPr>
              <a:t>https://www.bsigroup.com/en-GB/standards/benefits-of-using-standards/becoming-more-sustainable-with-standards/BS8001-Circular-Economy/</a:t>
            </a:r>
            <a:r>
              <a:rPr lang="en-US" sz="1300" dirty="0">
                <a:solidFill>
                  <a:srgbClr val="595959"/>
                </a:solidFill>
              </a:rPr>
              <a:t> </a:t>
            </a:r>
          </a:p>
          <a:p>
            <a:pPr marL="285750" indent="-285750"/>
            <a:r>
              <a:rPr lang="en-US" sz="1300" dirty="0">
                <a:solidFill>
                  <a:srgbClr val="595959"/>
                </a:solidFill>
              </a:rPr>
              <a:t>ISO/WD 59004 Circular economy – Framework and principles for implementation</a:t>
            </a:r>
          </a:p>
          <a:p>
            <a:pPr marL="742950" lvl="1" indent="-285750"/>
            <a:r>
              <a:rPr lang="en-US" sz="1300" dirty="0">
                <a:solidFill>
                  <a:srgbClr val="595959"/>
                </a:solidFill>
                <a:hlinkClick r:id="rId6"/>
              </a:rPr>
              <a:t>https://www.iso.org/standard/80648.html</a:t>
            </a:r>
            <a:r>
              <a:rPr lang="en-US" sz="1300" dirty="0">
                <a:solidFill>
                  <a:srgbClr val="595959"/>
                </a:solidFill>
              </a:rPr>
              <a:t> </a:t>
            </a:r>
          </a:p>
          <a:p>
            <a:pPr marL="285750" indent="-285750"/>
            <a:r>
              <a:rPr lang="en-US" sz="1300" dirty="0">
                <a:solidFill>
                  <a:srgbClr val="595959"/>
                </a:solidFill>
              </a:rPr>
              <a:t>Green Public Procurement</a:t>
            </a:r>
          </a:p>
          <a:p>
            <a:pPr marL="742950" lvl="1" indent="-285750"/>
            <a:r>
              <a:rPr lang="en-US" sz="1300" dirty="0">
                <a:solidFill>
                  <a:srgbClr val="595959"/>
                </a:solidFill>
                <a:hlinkClick r:id="rId7"/>
              </a:rPr>
              <a:t>https://ec.europa.eu/environment/gpp/index_en.htm</a:t>
            </a:r>
            <a:endParaRPr lang="en-US" sz="1300" dirty="0">
              <a:solidFill>
                <a:srgbClr val="595959"/>
              </a:solidFill>
            </a:endParaRPr>
          </a:p>
          <a:p>
            <a:pPr marL="285750" indent="-285750"/>
            <a:r>
              <a:rPr lang="en-US" sz="1300" dirty="0">
                <a:solidFill>
                  <a:srgbClr val="595959"/>
                </a:solidFill>
              </a:rPr>
              <a:t>EU Ecolabel</a:t>
            </a:r>
          </a:p>
          <a:p>
            <a:pPr marL="742950" lvl="1" indent="-285750"/>
            <a:r>
              <a:rPr lang="en-US" sz="1300" dirty="0">
                <a:solidFill>
                  <a:srgbClr val="595959"/>
                </a:solidFill>
                <a:hlinkClick r:id="rId8"/>
              </a:rPr>
              <a:t>https://ec.europa.eu/environment/ecolabel/</a:t>
            </a:r>
            <a:r>
              <a:rPr lang="en-US" sz="1300" dirty="0">
                <a:solidFill>
                  <a:srgbClr val="595959"/>
                </a:solidFill>
              </a:rPr>
              <a:t> </a:t>
            </a:r>
          </a:p>
          <a:p>
            <a:pPr marL="285750" indent="-285750"/>
            <a:r>
              <a:rPr lang="en-US" sz="1300" dirty="0">
                <a:solidFill>
                  <a:srgbClr val="595959"/>
                </a:solidFill>
              </a:rPr>
              <a:t>Level(s) – Building sustainable performance</a:t>
            </a:r>
          </a:p>
          <a:p>
            <a:pPr marL="742950" lvl="1" indent="-285750"/>
            <a:r>
              <a:rPr lang="en-US" sz="1300" dirty="0">
                <a:solidFill>
                  <a:srgbClr val="595959"/>
                </a:solidFill>
                <a:hlinkClick r:id="rId9"/>
              </a:rPr>
              <a:t>https://ec.europa.eu/environment/levels_en</a:t>
            </a:r>
            <a:r>
              <a:rPr lang="en-US" sz="1300" dirty="0">
                <a:solidFill>
                  <a:srgbClr val="595959"/>
                </a:solidFill>
              </a:rPr>
              <a:t> 	</a:t>
            </a:r>
          </a:p>
          <a:p>
            <a:pPr marL="285750" indent="-285750"/>
            <a:r>
              <a:rPr lang="en-US" sz="1300" dirty="0">
                <a:solidFill>
                  <a:srgbClr val="595959"/>
                </a:solidFill>
              </a:rPr>
              <a:t>EU Environmental Technology Verification (ETV)</a:t>
            </a:r>
          </a:p>
          <a:p>
            <a:pPr marL="742950" lvl="1" indent="-285750"/>
            <a:r>
              <a:rPr lang="en-US" sz="1300" dirty="0">
                <a:solidFill>
                  <a:srgbClr val="595959"/>
                </a:solidFill>
                <a:hlinkClick r:id="rId10"/>
              </a:rPr>
              <a:t>https://ec.europa.eu/environment/ecoap/etv_en</a:t>
            </a:r>
            <a:r>
              <a:rPr lang="en-US" sz="1300" dirty="0">
                <a:solidFill>
                  <a:srgbClr val="595959"/>
                </a:solidFill>
              </a:rPr>
              <a:t> </a:t>
            </a:r>
          </a:p>
          <a:p>
            <a:pPr marL="285750" indent="-285750">
              <a:buFont typeface="Arial" panose="020B0604020202020204" pitchFamily="34" charset="0"/>
              <a:buChar char="•"/>
            </a:pPr>
            <a:r>
              <a:rPr lang="en-US" sz="1300" dirty="0">
                <a:solidFill>
                  <a:srgbClr val="595959"/>
                </a:solidFill>
              </a:rPr>
              <a:t>CE business models for Finnish SMEs in the manufacturing industries by Sitra, Technology Industries of Finland and Accenture Strategy</a:t>
            </a:r>
          </a:p>
          <a:p>
            <a:pPr marL="742950" lvl="1" indent="-285750"/>
            <a:r>
              <a:rPr lang="en-US" sz="1300" dirty="0">
                <a:solidFill>
                  <a:srgbClr val="595959"/>
                </a:solidFill>
                <a:hlinkClick r:id="rId11"/>
              </a:rPr>
              <a:t>https://teknologiateollisuus.fi/fi/circular-economy-playbook</a:t>
            </a:r>
            <a:endParaRPr lang="en-US" sz="1300" dirty="0">
              <a:solidFill>
                <a:srgbClr val="595959"/>
              </a:solidFill>
            </a:endParaRPr>
          </a:p>
          <a:p>
            <a:pPr marL="285750" indent="-285750">
              <a:buFont typeface="Arial" panose="020B0604020202020204" pitchFamily="34" charset="0"/>
              <a:buChar char="•"/>
            </a:pPr>
            <a:r>
              <a:rPr lang="en-US" sz="1300" dirty="0">
                <a:solidFill>
                  <a:srgbClr val="595959"/>
                </a:solidFill>
              </a:rPr>
              <a:t>Circular economy teaching materials for primary school, upper secondary school and vocational school</a:t>
            </a:r>
          </a:p>
          <a:p>
            <a:pPr marL="742950" lvl="1" indent="-285750"/>
            <a:r>
              <a:rPr lang="en-US" sz="1300" dirty="0">
                <a:solidFill>
                  <a:srgbClr val="595959"/>
                </a:solidFill>
                <a:hlinkClick r:id="rId12"/>
              </a:rPr>
              <a:t>https://www.sitra.fi/en/articles/circular-economy-teaching-materials-for-primary-school-upper-secondary-school-and-vocational-school/</a:t>
            </a:r>
            <a:r>
              <a:rPr lang="en-US" sz="1300" dirty="0">
                <a:solidFill>
                  <a:srgbClr val="595959"/>
                </a:solidFill>
              </a:rPr>
              <a:t>  </a:t>
            </a:r>
          </a:p>
          <a:p>
            <a:pPr marL="285750" indent="-285750">
              <a:buFont typeface="Arial" panose="020B0604020202020204" pitchFamily="34" charset="0"/>
              <a:buChar char="•"/>
            </a:pPr>
            <a:endParaRPr lang="en-US" sz="1300" dirty="0">
              <a:solidFill>
                <a:srgbClr val="595959"/>
              </a:solidFill>
            </a:endParaRPr>
          </a:p>
          <a:p>
            <a:pPr marL="228600" lvl="1" indent="0">
              <a:buNone/>
            </a:pPr>
            <a:endParaRPr lang="en-US" sz="1300" dirty="0">
              <a:solidFill>
                <a:srgbClr val="595959"/>
              </a:solidFill>
            </a:endParaRPr>
          </a:p>
          <a:p>
            <a:pPr marL="0"/>
            <a:endParaRPr lang="en-US" sz="13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170132" y="6004683"/>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274416" y="6294832"/>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909527" y="5812848"/>
            <a:ext cx="1145848" cy="963967"/>
          </a:xfrm>
          <a:prstGeom prst="rect">
            <a:avLst/>
          </a:prstGeom>
        </p:spPr>
      </p:pic>
    </p:spTree>
    <p:extLst>
      <p:ext uri="{BB962C8B-B14F-4D97-AF65-F5344CB8AC3E}">
        <p14:creationId xmlns:p14="http://schemas.microsoft.com/office/powerpoint/2010/main" val="15712609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l-GR" sz="4400" dirty="0"/>
              <a:t>Τί μπορεί να κάνει ο καθένας μας</a:t>
            </a:r>
            <a:r>
              <a:rPr lang="en-US" sz="4400" dirty="0"/>
              <a:t>;</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430102" y="1771291"/>
            <a:ext cx="9237898" cy="3477875"/>
          </a:xfrm>
          <a:prstGeom prst="rect">
            <a:avLst/>
          </a:prstGeom>
          <a:noFill/>
        </p:spPr>
        <p:txBody>
          <a:bodyPr wrap="square" rtlCol="0">
            <a:spAutoFit/>
          </a:bodyPr>
          <a:lstStyle/>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Πρέπει να αγοράσω κάτι</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Εάν</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ναι</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αγοράζω κάτι με μεγάλη διάρκεια και το οποίο να επιδέχεται επιδιόρθωσης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Χρησιμοποιώ αξιολόγηση του κύκλου ζωής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Φροντίζω για τη συντήρηση εκ των προτέρων, ελέγχω τη διαθεσιμότητα των ανταλλακτικών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Εστιάζω στην αποδοτικότητα υλικών και ενέργειας και στην ποιότητα υλικών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Διασφαλίζω τους κύκλους υλικών</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Αντί για την υπηρεσία αγοράς προϊόντος, προωθώ την τοπική οικονομία </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71500" marR="0" lvl="1"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901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l-GR" sz="6000" b="1" dirty="0">
                <a:latin typeface="+mj-lt"/>
              </a:rPr>
              <a:t>Εισήγηση</a:t>
            </a:r>
            <a:r>
              <a:rPr lang="en-GB" sz="6000" b="1" dirty="0">
                <a:latin typeface="+mj-lt"/>
              </a:rPr>
              <a:t> &amp; </a:t>
            </a:r>
            <a:r>
              <a:rPr lang="el-GR" sz="6000" b="1" dirty="0">
                <a:latin typeface="+mj-lt"/>
              </a:rPr>
              <a:t>Εργαστήριο</a:t>
            </a:r>
            <a:r>
              <a:rPr lang="en-GB" sz="6000" b="1" dirty="0">
                <a:latin typeface="+mj-lt"/>
              </a:rPr>
              <a:t> 8</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634165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a:xfrm>
            <a:off x="1307804" y="1726854"/>
            <a:ext cx="9144000" cy="2387600"/>
          </a:xfrm>
        </p:spPr>
        <p:txBody>
          <a:bodyPr>
            <a:normAutofit fontScale="90000"/>
          </a:bodyPr>
          <a:lstStyle/>
          <a:p>
            <a:r>
              <a:rPr lang="el-GR" dirty="0"/>
              <a:t>Οδηγίες ΕΕ και παγκόσμιες οδηγίες που διέπουν τις επιθεωρήσεις</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16391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70893" y="804251"/>
            <a:ext cx="8132708" cy="864373"/>
          </a:xfrm>
        </p:spPr>
        <p:txBody>
          <a:bodyPr>
            <a:normAutofit fontScale="90000"/>
          </a:bodyPr>
          <a:lstStyle/>
          <a:p>
            <a:r>
              <a:rPr lang="el-GR" sz="4400" dirty="0"/>
              <a:t>Η Συμφωνία του Παρισιού</a:t>
            </a:r>
            <a:r>
              <a:rPr lang="sv-SE" sz="4400" dirty="0"/>
              <a:t> </a:t>
            </a:r>
            <a:r>
              <a:rPr lang="el-GR" sz="4400" dirty="0"/>
              <a:t>και η ΕΠΕ</a:t>
            </a:r>
            <a:endParaRPr lang="en-GB" sz="4400" dirty="0"/>
          </a:p>
        </p:txBody>
      </p:sp>
      <p:sp>
        <p:nvSpPr>
          <p:cNvPr id="3" name="Underrubrik 2"/>
          <p:cNvSpPr>
            <a:spLocks noGrp="1"/>
          </p:cNvSpPr>
          <p:nvPr>
            <p:ph type="subTitle" idx="1"/>
          </p:nvPr>
        </p:nvSpPr>
        <p:spPr>
          <a:xfrm>
            <a:off x="626732" y="2063001"/>
            <a:ext cx="11043138" cy="3330721"/>
          </a:xfrm>
        </p:spPr>
        <p:txBody>
          <a:bodyPr>
            <a:noAutofit/>
          </a:bodyPr>
          <a:lstStyle/>
          <a:p>
            <a:pPr marL="342900" indent="-342900" algn="l">
              <a:lnSpc>
                <a:spcPct val="130000"/>
              </a:lnSpc>
              <a:spcBef>
                <a:spcPts val="600"/>
              </a:spcBef>
              <a:buFont typeface="Arial" panose="020B0604020202020204" pitchFamily="34" charset="0"/>
              <a:buChar char="•"/>
            </a:pPr>
            <a:r>
              <a:rPr lang="el-GR" sz="2200" dirty="0"/>
              <a:t>Μέγιστη αύξηση θερμοκρασίας κατά </a:t>
            </a:r>
            <a:r>
              <a:rPr lang="sv-SE" sz="2200" dirty="0"/>
              <a:t>1,5 </a:t>
            </a:r>
            <a:r>
              <a:rPr lang="en-US" sz="2200" baseline="30000" dirty="0"/>
              <a:t>o</a:t>
            </a:r>
            <a:r>
              <a:rPr lang="sv-SE" sz="2200" dirty="0"/>
              <a:t>C </a:t>
            </a:r>
          </a:p>
          <a:p>
            <a:pPr marL="342900" indent="-342900" algn="l">
              <a:lnSpc>
                <a:spcPct val="130000"/>
              </a:lnSpc>
              <a:spcBef>
                <a:spcPts val="600"/>
              </a:spcBef>
              <a:buFont typeface="Arial" panose="020B0604020202020204" pitchFamily="34" charset="0"/>
              <a:buChar char="•"/>
            </a:pPr>
            <a:r>
              <a:rPr lang="el-GR" sz="2200" dirty="0"/>
              <a:t>Έμφαση στα ζητήματα που περιλαμβάνει η συμφωνία μέσω π.χ. της δημόσιας πρόσβασης σε πληροφορίες, κατάρτιση και εκπαίδευση. </a:t>
            </a:r>
            <a:endParaRPr lang="sv-SE" sz="2200" dirty="0"/>
          </a:p>
          <a:p>
            <a:pPr marL="342900" indent="-342900" algn="l">
              <a:lnSpc>
                <a:spcPct val="130000"/>
              </a:lnSpc>
              <a:spcBef>
                <a:spcPts val="600"/>
              </a:spcBef>
              <a:buFont typeface="Arial" panose="020B0604020202020204" pitchFamily="34" charset="0"/>
              <a:buChar char="•"/>
            </a:pPr>
            <a:r>
              <a:rPr lang="el-GR" sz="2200" dirty="0"/>
              <a:t>Στην ΕΠΕ η δραστηριότητα επιπτώσεων στο κλίμα θα μπορούσε να αξιολογηθεί μέσω της χρήσης πιθανώς προγενέστερης αξιολόγησης ισοδύναμου του διοξειδίου του άνθρακα, κατά την περιβαλλοντική έρευνα.  </a:t>
            </a:r>
            <a:endParaRPr lang="sv-SE" sz="2200" dirty="0"/>
          </a:p>
          <a:p>
            <a:pPr marL="342900" indent="-342900" algn="l">
              <a:lnSpc>
                <a:spcPct val="130000"/>
              </a:lnSpc>
              <a:spcBef>
                <a:spcPts val="600"/>
              </a:spcBef>
              <a:buFont typeface="Arial" panose="020B0604020202020204" pitchFamily="34" charset="0"/>
              <a:buChar char="•"/>
            </a:pPr>
            <a:r>
              <a:rPr lang="el-GR" sz="2200" dirty="0"/>
              <a:t>Η Επιθεώρηση Άνθρακα θα μπορούσε να είναι ένα εργαλείο χρήσης. </a:t>
            </a:r>
            <a:endParaRPr lang="sv-SE" sz="22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05060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650022" y="931690"/>
            <a:ext cx="8132708" cy="864373"/>
          </a:xfrm>
        </p:spPr>
        <p:txBody>
          <a:bodyPr>
            <a:normAutofit/>
          </a:bodyPr>
          <a:lstStyle/>
          <a:p>
            <a:r>
              <a:rPr lang="el-GR" sz="4400" dirty="0"/>
              <a:t>Οδικός Ενεργειακός Χάρτης </a:t>
            </a:r>
            <a:r>
              <a:rPr lang="sv-SE" sz="4400" dirty="0"/>
              <a:t>2050</a:t>
            </a:r>
            <a:endParaRPr lang="en-GB" sz="4400" dirty="0"/>
          </a:p>
        </p:txBody>
      </p:sp>
      <p:sp>
        <p:nvSpPr>
          <p:cNvPr id="3" name="Underrubrik 2"/>
          <p:cNvSpPr>
            <a:spLocks noGrp="1"/>
          </p:cNvSpPr>
          <p:nvPr>
            <p:ph type="subTitle" idx="1"/>
          </p:nvPr>
        </p:nvSpPr>
        <p:spPr>
          <a:xfrm>
            <a:off x="838199" y="2270654"/>
            <a:ext cx="10618381" cy="2742292"/>
          </a:xfrm>
        </p:spPr>
        <p:txBody>
          <a:bodyPr>
            <a:normAutofit fontScale="92500" lnSpcReduction="20000"/>
          </a:bodyPr>
          <a:lstStyle/>
          <a:p>
            <a:pPr marL="342900" indent="-342900" algn="l">
              <a:lnSpc>
                <a:spcPct val="130000"/>
              </a:lnSpc>
              <a:spcBef>
                <a:spcPts val="0"/>
              </a:spcBef>
              <a:buFont typeface="Arial" panose="020B0604020202020204" pitchFamily="34" charset="0"/>
              <a:buChar char="•"/>
            </a:pPr>
            <a:r>
              <a:rPr lang="el-GR" dirty="0"/>
              <a:t>Στόχος το πιο «ανοιχτό» σκεπτικό σχετικά με το πώς ο ενεργειακός τομέας στην ΕΕ να περιλαμβάνει κυρίως ΑΠΕ το 2050 </a:t>
            </a:r>
            <a:endParaRPr lang="sv-SE" dirty="0"/>
          </a:p>
          <a:p>
            <a:pPr marL="342900" indent="-342900" algn="l">
              <a:lnSpc>
                <a:spcPct val="130000"/>
              </a:lnSpc>
              <a:spcBef>
                <a:spcPts val="0"/>
              </a:spcBef>
              <a:buFont typeface="Arial" panose="020B0604020202020204" pitchFamily="34" charset="0"/>
              <a:buChar char="•"/>
            </a:pPr>
            <a:r>
              <a:rPr lang="el-GR" dirty="0"/>
              <a:t>Καθώς το μεγαλύτερο μέρος των αερίων του θερμοκηπίου προέρχεται από τον ενεργειακό τομέα σε παγκόσμιο επίπεδο, η λύση είναι οι πηγές μη ΑΦΘ τα οποία επηρεάζουν όλα τα μέρη του ενεργειακού συστήματος </a:t>
            </a:r>
            <a:endParaRPr lang="sv-SE" dirty="0"/>
          </a:p>
          <a:p>
            <a:pPr marL="342900" indent="-342900" algn="l">
              <a:lnSpc>
                <a:spcPct val="130000"/>
              </a:lnSpc>
              <a:spcBef>
                <a:spcPts val="0"/>
              </a:spcBef>
              <a:buFont typeface="Arial" panose="020B0604020202020204" pitchFamily="34" charset="0"/>
              <a:buChar char="•"/>
            </a:pPr>
            <a:r>
              <a:rPr lang="el-GR" dirty="0"/>
              <a:t>Το </a:t>
            </a:r>
            <a:r>
              <a:rPr lang="sv-SE" dirty="0"/>
              <a:t>SYAT </a:t>
            </a:r>
            <a:r>
              <a:rPr lang="el-GR" dirty="0"/>
              <a:t>σηματοδοτεί επιπλέον αναγκαιότητα για επιθεώρηση της ενεργειακής χρήσης σε οργανισμούς </a:t>
            </a:r>
            <a:r>
              <a:rPr lang="sv-SE" dirty="0"/>
              <a:t> </a:t>
            </a:r>
            <a:r>
              <a:rPr lang="el-GR" dirty="0"/>
              <a:t>Ενεργειακές Επιθεωρήσεις</a:t>
            </a:r>
            <a:endParaRPr lang="sv-SE" dirty="0"/>
          </a:p>
          <a:p>
            <a:pPr marL="342900" indent="-342900" algn="l">
              <a:lnSpc>
                <a:spcPct val="130000"/>
              </a:lnSpc>
              <a:spcBef>
                <a:spcPts val="0"/>
              </a:spcBef>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25016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el-GR" sz="3200" dirty="0"/>
              <a:t>Κλείνοντας το βρόχο </a:t>
            </a:r>
            <a:r>
              <a:rPr lang="sv-SE" sz="3200" dirty="0"/>
              <a:t>– </a:t>
            </a:r>
            <a:r>
              <a:rPr lang="el-GR" sz="3200" dirty="0"/>
              <a:t>ένα πλάνο δράσης της ΕΕ για την κυκλική οικονομία</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lnSpcReduction="10000"/>
          </a:bodyPr>
          <a:lstStyle/>
          <a:p>
            <a:pPr marL="342900" indent="-342900" algn="l">
              <a:buFont typeface="Arial" panose="020B0604020202020204" pitchFamily="34" charset="0"/>
              <a:buChar char="•"/>
            </a:pPr>
            <a:r>
              <a:rPr lang="el-GR" dirty="0"/>
              <a:t>Πλάνο για έμφαση στη μετάβαση προς μία κυκλική οικονομία στην ΕΕ </a:t>
            </a:r>
            <a:endParaRPr lang="sv-SE" dirty="0"/>
          </a:p>
          <a:p>
            <a:pPr marL="342900" indent="-342900" algn="l">
              <a:buFont typeface="Arial" panose="020B0604020202020204" pitchFamily="34" charset="0"/>
              <a:buChar char="•"/>
            </a:pPr>
            <a:r>
              <a:rPr lang="el-GR" dirty="0"/>
              <a:t>Η παρατεταμένη αξία των προϊόντων και η μείωση των αποβλήτων αποτελούν κρίσιμα ζητήματα </a:t>
            </a:r>
            <a:endParaRPr lang="sv-SE" dirty="0"/>
          </a:p>
          <a:p>
            <a:pPr marL="342900" indent="-342900" algn="l">
              <a:buFont typeface="Arial" panose="020B0604020202020204" pitchFamily="34" charset="0"/>
              <a:buChar char="•"/>
            </a:pPr>
            <a:r>
              <a:rPr lang="el-GR" dirty="0"/>
              <a:t>Έμφαση στο σχεδιασμό προϊόντος, στις παραγωγικές διεργασίες, στην κατανάλωση, τη διαχείριση αποβλήτων και την επανάχρηση όπου είναι απαραίτητο. </a:t>
            </a:r>
            <a:r>
              <a:rPr lang="sv-SE" dirty="0"/>
              <a:t>Focus on product design, production processes, consumption, waste management and reusage of necessity.</a:t>
            </a:r>
          </a:p>
          <a:p>
            <a:pPr marL="342900" indent="-342900" algn="l">
              <a:buFont typeface="Arial" panose="020B0604020202020204" pitchFamily="34" charset="0"/>
              <a:buChar char="•"/>
            </a:pPr>
            <a:r>
              <a:rPr lang="sv-SE" dirty="0"/>
              <a:t>SYAT </a:t>
            </a:r>
            <a:r>
              <a:rPr lang="el-GR" dirty="0"/>
              <a:t>και κυκλική οικονομία στην ΕΠΕ</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399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7897</TotalTime>
  <Words>8820</Words>
  <Application>Microsoft Office PowerPoint</Application>
  <PresentationFormat>Widescreen</PresentationFormat>
  <Paragraphs>814</Paragraphs>
  <Slides>136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136</vt:i4>
      </vt:variant>
    </vt:vector>
  </HeadingPairs>
  <TitlesOfParts>
    <vt:vector size="146" baseType="lpstr">
      <vt:lpstr>Arial</vt:lpstr>
      <vt:lpstr>Calibri</vt:lpstr>
      <vt:lpstr>Calibri Light</vt:lpstr>
      <vt:lpstr>Courier New</vt:lpstr>
      <vt:lpstr>Helvetica</vt:lpstr>
      <vt:lpstr>inherit</vt:lpstr>
      <vt:lpstr>Open Sans</vt:lpstr>
      <vt:lpstr>Times New Roman</vt:lpstr>
      <vt:lpstr>Wingdings</vt:lpstr>
      <vt:lpstr>Office Theme</vt:lpstr>
      <vt:lpstr>Παρουσίαση διαδικτυακής Εκπαίδευσης  του Synergy Audit</vt:lpstr>
      <vt:lpstr>Τι περιλαμβάνει αυτή η παρουσίαση και πώς χρησιμοποιείται?</vt:lpstr>
      <vt:lpstr>Εταίροι του έργου</vt:lpstr>
      <vt:lpstr>Το διαδικτυακό Μάθημα Synergy Audit</vt:lpstr>
      <vt:lpstr>PowerPoint Presentation</vt:lpstr>
      <vt:lpstr>Κλιματική αλλαγή</vt:lpstr>
      <vt:lpstr>Επιπτώσεις της Παγκόσμιας Κλιματικής Αλλαγής; </vt:lpstr>
      <vt:lpstr>Συνέπειες μιας Κλιματικής Αλλαγής</vt:lpstr>
      <vt:lpstr>Οι περισσότερες εκπομπές προέρχονται από λίγες μόνο χώρες</vt:lpstr>
      <vt:lpstr>Τα σημεία ανατροπής της υπερθέρμανσης του πλανήτη μπορεί να ωθήσουν σε «δυσάρεστο κλίμα»</vt:lpstr>
      <vt:lpstr>Επιπτώσεις σημείων ανατροπής και εφέ ντόμινο</vt:lpstr>
      <vt:lpstr>Γνωρίζοντας την Κλιματική Αλλαγή</vt:lpstr>
      <vt:lpstr>Στρατηγική Προσαρμογής της ΕΕ</vt:lpstr>
      <vt:lpstr>Νερό</vt:lpstr>
      <vt:lpstr>Το νερό δεν είναι ένα εμπορικό προϊόν όπως οποιοδήποτε άλλο, αλλά, μάλλον, μια κληρονομιά που πρέπει να την υπερασπίσουμε, να προστατεύεται και να αντιμετωπίζεται ως τέτοια Οδηγία 2000/60/EG προοίμιο</vt:lpstr>
      <vt:lpstr>Νερό, πηγή συγκρούσεων; </vt:lpstr>
      <vt:lpstr>PowerPoint Presentation</vt:lpstr>
      <vt:lpstr>Ξηρασία και λειψυδρία στην Ευρώπη </vt:lpstr>
      <vt:lpstr>Οι απειλές </vt:lpstr>
      <vt:lpstr>Το σύνδρομο της λίμνης Aral: ένα από τα χειρότερα λάθη στη σύγχρονη ιστορία</vt:lpstr>
      <vt:lpstr>Κλιματική αλλαγή: η σιωπηλή απειλή που μπορεί να προκαλέσει την εξαφάνιση του 50% των ειδών του πλανήτη μέχρι το 2100</vt:lpstr>
      <vt:lpstr>Το κλίμα και η βιοποικιλότητα είναι αλληλένδετα </vt:lpstr>
      <vt:lpstr>Τι είναι η βιοποικιλότητα και πώς επηρεάζεται από την κλιματική αλλαγή;  </vt:lpstr>
      <vt:lpstr>Τι είναι ένα οικοσύστημα;  </vt:lpstr>
      <vt:lpstr>Ποιες είναι οι υπηρεσίες οικοσυστήματος και γιατί χρειάζονται;</vt:lpstr>
      <vt:lpstr>Στρατηγική της ΕΕ για τη βιοποικιλότητα για το 2030  Δώστε στη φύση μεγαλύτερη θέση στη ζωή μας</vt:lpstr>
      <vt:lpstr>Το ΟΡΑΜΑ Ζώντας σε αρμονία με τη φύση</vt:lpstr>
      <vt:lpstr> Μπορεί η φύση να το κάνει σωστά; </vt:lpstr>
      <vt:lpstr>PowerPoint Presentation</vt:lpstr>
      <vt:lpstr>Από την περιβαλλοντική συνείδηση στην περιβαλλοντική νομοθεσία </vt:lpstr>
      <vt:lpstr>From environmental conscious Άνθρωπος και φύση: Προμοντέρνα εποχήlaw </vt:lpstr>
      <vt:lpstr>Άνθρωπος και φύση: μοντέρνα εποχή</vt:lpstr>
      <vt:lpstr>Περιβαλλοντική συνείδηση: 1962-1968</vt:lpstr>
      <vt:lpstr>Περιβαλλοντική συνείδηση: 1969-1973</vt:lpstr>
      <vt:lpstr>Περιβαλλοντική συνείδηση: 1974-1980s</vt:lpstr>
      <vt:lpstr>Διεθνές Περιβαλλοντικό Δίκαιο:  Από τον ΟΗΕ στην Στοκχόλμη 1972</vt:lpstr>
      <vt:lpstr>Διεθνές Περιβαλλοντικό Δίκαιο: Από τη Στοκχόλμη στο Παρίσι</vt:lpstr>
      <vt:lpstr>Μελέτες Περιβαλλοντικών Επιπτώσεων </vt:lpstr>
      <vt:lpstr>Reflect on:</vt:lpstr>
      <vt:lpstr>PowerPoint Presentation</vt:lpstr>
      <vt:lpstr>Εισαγωγή στον περιβαλλοντικό έλεγχο</vt:lpstr>
      <vt:lpstr>Εισαγωγή στον περιβαλλοντικό έλεγχο –  μια προσέγγιση μακρόθεν</vt:lpstr>
      <vt:lpstr>Το ΣΠΔ εν συντομία – μια μακρόθεν προσέγγιση</vt:lpstr>
      <vt:lpstr>Το ΣΠΔ εν συντομία – μια μακρόθεν προσέγγιση</vt:lpstr>
      <vt:lpstr>Το ΣΠΔ εν συντομία – μια μακρόθεν προσέγγιση</vt:lpstr>
      <vt:lpstr>ISO 14001</vt:lpstr>
      <vt:lpstr>EMAS</vt:lpstr>
      <vt:lpstr>Σχέδιο Περιβαλλοντικής Διαχείρισης – Μια προοπτική εκ του σύνεγγυς</vt:lpstr>
      <vt:lpstr>Σχέδιο Περιβαλλοντικής Διαχείρισης – Μια προοπτική εκ του σύνεγγυς</vt:lpstr>
      <vt:lpstr>Σχέδιο Περιβαλλοντικής Διαχείρισης – Μια προοπτική εκ του σύνεγγυς</vt:lpstr>
      <vt:lpstr>Σχέδιο Περιβαλλοντικής Διαχείρισης – Μια προοπτική εκ του σύνεγγυς</vt:lpstr>
      <vt:lpstr>Ποια είναι η προετοιμασία για ένα ΣΠΔ  – μια διεπιστημονική προσέγγιση του SYAT (Synergy Audit)</vt:lpstr>
      <vt:lpstr>PowerPoint Presentation</vt:lpstr>
      <vt:lpstr>Περιβαλλοντικοί έλεγχοι</vt:lpstr>
      <vt:lpstr>Γιατί γίνονται IEA στους οργανισμούς;</vt:lpstr>
      <vt:lpstr>Σημαντικές έννοιες στο έργο του IEA</vt:lpstr>
      <vt:lpstr>Σημαντικές έννοιες στο έργο του IEA</vt:lpstr>
      <vt:lpstr>Σημαντικές έννοιες στο έργο του IEA</vt:lpstr>
      <vt:lpstr>Σημαντικές έννοιες στο έργο του IEA</vt:lpstr>
      <vt:lpstr>Σημαντικές έννοιες στο έργο του IEA</vt:lpstr>
      <vt:lpstr>Σημαντικές έννοιες στο έργο του IEA</vt:lpstr>
      <vt:lpstr>Η διαδικασία της εργασίας</vt:lpstr>
      <vt:lpstr>Η διαδικασία της εργασίας</vt:lpstr>
      <vt:lpstr>Η διαδικασία της εργασίας</vt:lpstr>
      <vt:lpstr>Συνεχείς εργασίες/καθήκοντα της εργασίας για την ΕΠΕ</vt:lpstr>
      <vt:lpstr>Θετικές επιπτώσεις από τη διεξαγωγή μίας ΕΠΕ – μία διατομεακή/διεπιστημονική SYAT προοπτική</vt:lpstr>
      <vt:lpstr>PowerPoint Presentation</vt:lpstr>
      <vt:lpstr>Περιβαλλοντικές Επιθεωρήσεις</vt:lpstr>
      <vt:lpstr>Η λίστα ελέγχου της ΕΠΕ</vt:lpstr>
      <vt:lpstr>Η λίστα ελέγχου της ΕΠΕ</vt:lpstr>
      <vt:lpstr>Πρακτικές κατάρτισης της ΕΠΕ – Ανάπτυξη λίστας ελέγχου</vt:lpstr>
      <vt:lpstr>PowerPoint Presentation</vt:lpstr>
      <vt:lpstr>Κατάρτιση καθηγητών</vt:lpstr>
      <vt:lpstr>Η σπουδαιότητα του κινήτρου</vt:lpstr>
      <vt:lpstr>PowerPoint Presentation</vt:lpstr>
      <vt:lpstr>Δεδομένα εισόδου/ερέθισμα</vt:lpstr>
      <vt:lpstr>Αντιλήψεις του περιβάλλοντος</vt:lpstr>
      <vt:lpstr>Δραστηριότητες</vt:lpstr>
      <vt:lpstr>PowerPoint Presentation</vt:lpstr>
      <vt:lpstr>PowerPoint Presentation</vt:lpstr>
      <vt:lpstr>Συμπέρασμα από τα μαθήματα</vt:lpstr>
      <vt:lpstr>PowerPoint Presentation</vt:lpstr>
      <vt:lpstr>Κυκλική οικονομία</vt:lpstr>
      <vt:lpstr>Τί είναι η κυκλική οικονομία;</vt:lpstr>
      <vt:lpstr>Κυκλική οικονομία στην ΕΕ</vt:lpstr>
      <vt:lpstr>Κυκλική οικονομία στην ΕΕ</vt:lpstr>
      <vt:lpstr>Κυκλική οικονομία στην ΕΕ</vt:lpstr>
      <vt:lpstr>Επιχειρησιακά μοντέλα κυκλικής οικονομίας</vt:lpstr>
      <vt:lpstr>Ο ρόλος των δήμων στην κυκλική οικονομία</vt:lpstr>
      <vt:lpstr>Διάφορες απόψεις της κυκλικής οικονομίας στις επιχειρήσεις </vt:lpstr>
      <vt:lpstr>Διάφορες απόψεις της Κυκλικής Οικονομίας (ΚΕ) στις επιχειρήσεις</vt:lpstr>
      <vt:lpstr>PowerPoint Presentation</vt:lpstr>
      <vt:lpstr>Ορισμένα εργαλεία για την CE</vt:lpstr>
      <vt:lpstr>Τί μπορεί να κάνει ο καθένας μας; </vt:lpstr>
      <vt:lpstr>PowerPoint Presentation</vt:lpstr>
      <vt:lpstr>Οδηγίες ΕΕ και παγκόσμιες οδηγίες που διέπουν τις επιθεωρήσεις</vt:lpstr>
      <vt:lpstr>Η Συμφωνία του Παρισιού και η ΕΠΕ</vt:lpstr>
      <vt:lpstr>Οδικός Ενεργειακός Χάρτης 2050</vt:lpstr>
      <vt:lpstr>Κλείνοντας το βρόχο – ένα πλάνο δράσης της ΕΕ για την κυκλική οικονομία</vt:lpstr>
      <vt:lpstr>Μετατρέποντας τον κόσμο μας: Η ατζέντα του 2030 για αειφόρο ανάπτυξη</vt:lpstr>
      <vt:lpstr>Πρακτικές κατάρτισης ΕΠΕ -  ΕΠΕ προς τους 17 Στόχους Βιώσιμης Ανάπτυξης (ΣΒΑ)</vt:lpstr>
      <vt:lpstr>Η Οδηγία – Πλαίσιο για τα Απόβλητα της ΕΕ</vt:lpstr>
      <vt:lpstr>Η άνευ τοξικών ιεραρχία της ΕΕ</vt:lpstr>
      <vt:lpstr>Πρακτικές Κατάρτισης της ΕΠΕ– η Ιεραρχία Αποβλήτων</vt:lpstr>
      <vt:lpstr>PowerPoint Presentation</vt:lpstr>
      <vt:lpstr>Ενεργειακές Επιθεωρήσεις</vt:lpstr>
      <vt:lpstr>PowerPoint Presentation</vt:lpstr>
      <vt:lpstr>PowerPoint Presentation</vt:lpstr>
      <vt:lpstr>Βασικά βήματα μίας Ενεργειακής Επιθεώρησης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Τεχνική συνέντευξης και δεοντολογία των επιθεωρήσεων</vt:lpstr>
      <vt:lpstr>Τεχνική της συνέντευξης</vt:lpstr>
      <vt:lpstr>PowerPoint Presentation</vt:lpstr>
      <vt:lpstr>Δεοντολογία της ΕΠΕ</vt:lpstr>
      <vt:lpstr>Δεοντολογία της ΕΠΕ</vt:lpstr>
      <vt:lpstr>Πρακτική κατάρτισης της ΕΠΕ – Τεχνική της συνέντευξης</vt:lpstr>
      <vt:lpstr>Πρακτική κατάρτισης της ΕΠΕ – Τεχνική συνέντευξης</vt:lpstr>
      <vt:lpstr>PowerPoint Presentation</vt:lpstr>
      <vt:lpstr>Πρακτική εσωτερικής περιβαλλοντικής επιθεώρησης σε ομάδες</vt:lpstr>
      <vt:lpstr>Απόδοση μία Εσωτερικής περιβαλλοντικής επιθεώρησης</vt:lpstr>
      <vt:lpstr>PowerPoint Presentation</vt:lpstr>
      <vt:lpstr>Ανάλυση της απόκλισης</vt:lpstr>
      <vt:lpstr>Πρακτική εσωτερικών περιβαλλοντικών επιθεωρήσεων σε ομάδες</vt:lpstr>
      <vt:lpstr>Τέλος της παρουσίασης… και Νέα Ξεκινήματα…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90</cp:revision>
  <dcterms:created xsi:type="dcterms:W3CDTF">2022-02-05T12:23:36Z</dcterms:created>
  <dcterms:modified xsi:type="dcterms:W3CDTF">2022-11-15T12:43:21Z</dcterms:modified>
</cp:coreProperties>
</file>