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8"/>
  </p:notesMasterIdLst>
  <p:sldIdLst>
    <p:sldId id="256" r:id="rId2"/>
    <p:sldId id="404" r:id="rId3"/>
    <p:sldId id="257" r:id="rId4"/>
    <p:sldId id="405" r:id="rId5"/>
    <p:sldId id="380" r:id="rId6"/>
    <p:sldId id="494" r:id="rId7"/>
    <p:sldId id="309" r:id="rId8"/>
    <p:sldId id="406" r:id="rId9"/>
    <p:sldId id="407" r:id="rId10"/>
    <p:sldId id="408" r:id="rId11"/>
    <p:sldId id="409" r:id="rId12"/>
    <p:sldId id="410" r:id="rId13"/>
    <p:sldId id="411" r:id="rId14"/>
    <p:sldId id="412" r:id="rId15"/>
    <p:sldId id="413" r:id="rId16"/>
    <p:sldId id="414" r:id="rId17"/>
    <p:sldId id="415" r:id="rId18"/>
    <p:sldId id="416" r:id="rId19"/>
    <p:sldId id="417" r:id="rId20"/>
    <p:sldId id="418" r:id="rId21"/>
    <p:sldId id="419" r:id="rId22"/>
    <p:sldId id="420" r:id="rId23"/>
    <p:sldId id="421" r:id="rId24"/>
    <p:sldId id="423" r:id="rId25"/>
    <p:sldId id="422" r:id="rId26"/>
    <p:sldId id="424" r:id="rId27"/>
    <p:sldId id="425" r:id="rId28"/>
    <p:sldId id="426" r:id="rId29"/>
    <p:sldId id="427" r:id="rId30"/>
    <p:sldId id="428" r:id="rId31"/>
    <p:sldId id="429" r:id="rId32"/>
    <p:sldId id="430" r:id="rId33"/>
    <p:sldId id="346" r:id="rId34"/>
    <p:sldId id="347" r:id="rId35"/>
    <p:sldId id="431" r:id="rId36"/>
    <p:sldId id="349" r:id="rId37"/>
    <p:sldId id="350" r:id="rId38"/>
    <p:sldId id="351" r:id="rId39"/>
    <p:sldId id="352" r:id="rId40"/>
    <p:sldId id="353" r:id="rId41"/>
    <p:sldId id="432" r:id="rId42"/>
    <p:sldId id="495" r:id="rId43"/>
    <p:sldId id="263" r:id="rId44"/>
    <p:sldId id="497" r:id="rId45"/>
    <p:sldId id="496" r:id="rId46"/>
    <p:sldId id="433" r:id="rId47"/>
    <p:sldId id="434" r:id="rId48"/>
    <p:sldId id="435" r:id="rId49"/>
    <p:sldId id="436" r:id="rId50"/>
    <p:sldId id="437" r:id="rId51"/>
    <p:sldId id="438" r:id="rId52"/>
    <p:sldId id="439" r:id="rId53"/>
    <p:sldId id="440" r:id="rId54"/>
    <p:sldId id="441" r:id="rId55"/>
    <p:sldId id="442" r:id="rId56"/>
    <p:sldId id="443" r:id="rId57"/>
    <p:sldId id="444" r:id="rId58"/>
    <p:sldId id="274" r:id="rId59"/>
    <p:sldId id="445" r:id="rId60"/>
    <p:sldId id="276" r:id="rId61"/>
    <p:sldId id="278" r:id="rId62"/>
    <p:sldId id="279" r:id="rId63"/>
    <p:sldId id="280" r:id="rId64"/>
    <p:sldId id="281" r:id="rId65"/>
    <p:sldId id="446" r:id="rId66"/>
    <p:sldId id="447" r:id="rId67"/>
    <p:sldId id="448" r:id="rId68"/>
    <p:sldId id="449" r:id="rId69"/>
    <p:sldId id="450" r:id="rId70"/>
    <p:sldId id="451" r:id="rId71"/>
    <p:sldId id="286" r:id="rId72"/>
    <p:sldId id="385" r:id="rId73"/>
    <p:sldId id="386" r:id="rId74"/>
    <p:sldId id="452" r:id="rId75"/>
    <p:sldId id="453" r:id="rId76"/>
    <p:sldId id="503" r:id="rId77"/>
    <p:sldId id="315" r:id="rId78"/>
    <p:sldId id="317" r:id="rId79"/>
    <p:sldId id="454" r:id="rId80"/>
    <p:sldId id="319" r:id="rId81"/>
    <p:sldId id="320" r:id="rId82"/>
    <p:sldId id="455" r:id="rId83"/>
    <p:sldId id="456" r:id="rId84"/>
    <p:sldId id="457" r:id="rId85"/>
    <p:sldId id="324" r:id="rId86"/>
    <p:sldId id="458" r:id="rId87"/>
    <p:sldId id="354" r:id="rId88"/>
    <p:sldId id="459" r:id="rId89"/>
    <p:sldId id="460" r:id="rId90"/>
    <p:sldId id="461" r:id="rId91"/>
    <p:sldId id="462" r:id="rId92"/>
    <p:sldId id="463" r:id="rId93"/>
    <p:sldId id="464" r:id="rId94"/>
    <p:sldId id="465" r:id="rId95"/>
    <p:sldId id="466" r:id="rId96"/>
    <p:sldId id="467" r:id="rId97"/>
    <p:sldId id="359" r:id="rId98"/>
    <p:sldId id="360" r:id="rId99"/>
    <p:sldId id="468" r:id="rId100"/>
    <p:sldId id="469" r:id="rId101"/>
    <p:sldId id="288" r:id="rId102"/>
    <p:sldId id="470" r:id="rId103"/>
    <p:sldId id="471" r:id="rId104"/>
    <p:sldId id="472" r:id="rId105"/>
    <p:sldId id="473" r:id="rId106"/>
    <p:sldId id="474" r:id="rId107"/>
    <p:sldId id="475" r:id="rId108"/>
    <p:sldId id="476" r:id="rId109"/>
    <p:sldId id="477" r:id="rId110"/>
    <p:sldId id="478" r:id="rId111"/>
    <p:sldId id="498" r:id="rId112"/>
    <p:sldId id="499" r:id="rId113"/>
    <p:sldId id="387" r:id="rId114"/>
    <p:sldId id="388" r:id="rId115"/>
    <p:sldId id="389" r:id="rId116"/>
    <p:sldId id="479" r:id="rId117"/>
    <p:sldId id="391" r:id="rId118"/>
    <p:sldId id="392" r:id="rId119"/>
    <p:sldId id="394" r:id="rId120"/>
    <p:sldId id="395" r:id="rId121"/>
    <p:sldId id="396" r:id="rId122"/>
    <p:sldId id="397" r:id="rId123"/>
    <p:sldId id="398" r:id="rId124"/>
    <p:sldId id="393" r:id="rId125"/>
    <p:sldId id="305" r:id="rId126"/>
    <p:sldId id="399" r:id="rId127"/>
    <p:sldId id="400" r:id="rId128"/>
    <p:sldId id="480" r:id="rId129"/>
    <p:sldId id="296" r:id="rId130"/>
    <p:sldId id="481" r:id="rId131"/>
    <p:sldId id="482" r:id="rId132"/>
    <p:sldId id="483" r:id="rId133"/>
    <p:sldId id="484" r:id="rId134"/>
    <p:sldId id="485" r:id="rId135"/>
    <p:sldId id="486" r:id="rId136"/>
    <p:sldId id="487" r:id="rId137"/>
    <p:sldId id="488" r:id="rId138"/>
    <p:sldId id="489" r:id="rId139"/>
    <p:sldId id="490" r:id="rId140"/>
    <p:sldId id="500" r:id="rId141"/>
    <p:sldId id="402" r:id="rId142"/>
    <p:sldId id="491" r:id="rId143"/>
    <p:sldId id="501" r:id="rId144"/>
    <p:sldId id="502" r:id="rId145"/>
    <p:sldId id="492" r:id="rId146"/>
    <p:sldId id="493" r:id="rId1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45" autoAdjust="0"/>
    <p:restoredTop sz="94660"/>
  </p:normalViewPr>
  <p:slideViewPr>
    <p:cSldViewPr snapToGrid="0">
      <p:cViewPr varScale="1">
        <p:scale>
          <a:sx n="86" d="100"/>
          <a:sy n="86" d="100"/>
        </p:scale>
        <p:origin x="18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notesMaster" Target="notesMasters/notesMaster1.xml"/><Relationship Id="rId15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2290B8-C3A7-4A0A-A0B4-ECBE76C4A334}" type="datetimeFigureOut">
              <a:rPr lang="en-GB" smtClean="0"/>
              <a:t>24/08/2022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A7B21-5B9C-4806-BE1F-DD30036B3FD1}" type="slidenum">
              <a:rPr lang="en-GB" smtClean="0"/>
              <a:t>‹#›</a:t>
            </a:fld>
            <a:endParaRPr lang="en-GB"/>
          </a:p>
        </p:txBody>
      </p:sp>
    </p:spTree>
    <p:extLst>
      <p:ext uri="{BB962C8B-B14F-4D97-AF65-F5344CB8AC3E}">
        <p14:creationId xmlns:p14="http://schemas.microsoft.com/office/powerpoint/2010/main" val="474718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1475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13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337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5863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02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48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10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2456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645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0046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4022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D98974-D925-4268-8F28-F7FAB8F91CA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7181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8DC6A-0313-4A59-BAF3-F6F56EE318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8DE084-0166-4B0C-AD4B-7A5F96965F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AF7EB69-E8DD-4A7F-9CE5-6161970D2704}"/>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C1105FC9-371C-4D67-8254-DF906DDBF8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04413-2151-4941-AE0B-89DD34EDC29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11069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506E1-84C3-42A7-A17B-0DACFB4CFA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E1B389-C5EA-4319-90C2-AA7147C13C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134060-701E-4866-8C5E-31B17E952ADF}"/>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5AD59A37-40E2-43B0-B787-3D76168B6F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FC718-3625-4EB8-BAA9-1D589577D62A}"/>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4726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66684-A125-4914-9EF4-44E6BAA553F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F7F4EC-3859-4294-9F69-C77A5B3946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5030F3-3CE3-4BD5-AE37-D78AC7A5FC24}"/>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E945E9F3-070F-49AB-AC6D-614F0FA2BE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DF72C2-A28F-4354-8053-A6A61BF0567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396337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76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5F733-BE80-43AF-B566-75CCDEDA8F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14DF215-5218-4600-8371-04293B00C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441FE-E5CE-4879-86D0-0FD7C5318F5F}"/>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EB5D58B7-F072-4D57-9BC3-CAC747EE0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500586-1393-44CF-9359-033533366964}"/>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9988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19C8-5DEF-4782-B580-6B03B509D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4C80D7-70C4-4153-9AE1-94F8397370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0764DB-F5C3-458E-AD16-30FEF466BAB1}"/>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DDD7802C-63B1-4247-AA04-4D057F8B1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4F6A8E-5BC3-49B8-9CE9-A020FF5736FF}"/>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182734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7546E-FF97-4E2E-883E-65962A9DE1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392915-A151-437A-A0DE-766CFC0B04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B79DEB7-2E0C-40B2-9811-9E3EB76D27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9B1FE9-C6E5-4F47-8597-006FE7F32CE3}"/>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6" name="Footer Placeholder 5">
            <a:extLst>
              <a:ext uri="{FF2B5EF4-FFF2-40B4-BE49-F238E27FC236}">
                <a16:creationId xmlns:a16="http://schemas.microsoft.com/office/drawing/2014/main" id="{58CC8F5A-F8C5-4931-961E-C5576AA21E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9495EE-5DCA-4916-9948-7883A0C051B1}"/>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7516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9160-A883-4F42-AC6B-233358D10B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E41C85-9F7F-4323-999C-7EEF440F4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ADEC0-63F8-4CFC-B14E-D4B3F464D1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D7EC00-9297-46FA-B954-31E61CFE32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026D64-1032-494B-89DA-F559B1E390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CBEBE2-5FCC-4EA6-A24C-4D9E2BE7D107}"/>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8" name="Footer Placeholder 7">
            <a:extLst>
              <a:ext uri="{FF2B5EF4-FFF2-40B4-BE49-F238E27FC236}">
                <a16:creationId xmlns:a16="http://schemas.microsoft.com/office/drawing/2014/main" id="{6962AC6F-214B-4C4F-82D4-488253DE179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C53F25-C6AA-48D2-9945-511CA470BD1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356921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5CF6-EA91-4056-BCDD-0010993762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BD2DF3-9F25-4764-AE74-2F96988F5BE5}"/>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4" name="Footer Placeholder 3">
            <a:extLst>
              <a:ext uri="{FF2B5EF4-FFF2-40B4-BE49-F238E27FC236}">
                <a16:creationId xmlns:a16="http://schemas.microsoft.com/office/drawing/2014/main" id="{7536CA19-F0B1-4B9F-8132-1BB784A5BA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6686D8-A9C1-4F41-899C-22720527522D}"/>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76909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490602-7EB0-4C2D-88A0-49839669D99B}"/>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3" name="Footer Placeholder 2">
            <a:extLst>
              <a:ext uri="{FF2B5EF4-FFF2-40B4-BE49-F238E27FC236}">
                <a16:creationId xmlns:a16="http://schemas.microsoft.com/office/drawing/2014/main" id="{5C0DD126-9441-4139-B89A-60A959683D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224FE0-9D7F-4F64-A899-34D80891ACC6}"/>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4939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E9E5-248F-4EB0-B906-891A8554C0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9BB2C3-F570-4F6D-819E-43EAEEAD4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1B158-8DEC-459D-9AF2-F382F79C9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6E48E4-989D-4C51-A082-18F181293DB8}"/>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6" name="Footer Placeholder 5">
            <a:extLst>
              <a:ext uri="{FF2B5EF4-FFF2-40B4-BE49-F238E27FC236}">
                <a16:creationId xmlns:a16="http://schemas.microsoft.com/office/drawing/2014/main" id="{75BE6EC4-E919-40A4-95CF-8CFA92C76E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942B35-AEE1-46B6-A544-A985EA3FB887}"/>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270503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6F89-D1A5-492E-9569-B218FDFB27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79B454-1EC2-4902-AFF4-BB1404E10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7424A09-B61C-4F89-A066-F24EB478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D23F9-52C5-42C5-86E2-D0DEFA10B526}"/>
              </a:ext>
            </a:extLst>
          </p:cNvPr>
          <p:cNvSpPr>
            <a:spLocks noGrp="1"/>
          </p:cNvSpPr>
          <p:nvPr>
            <p:ph type="dt" sz="half" idx="10"/>
          </p:nvPr>
        </p:nvSpPr>
        <p:spPr/>
        <p:txBody>
          <a:bodyPr/>
          <a:lstStyle/>
          <a:p>
            <a:fld id="{1C514CEA-F22B-4FA8-A09E-A2375A605FB5}" type="datetimeFigureOut">
              <a:rPr lang="en-GB" smtClean="0"/>
              <a:t>24/08/2022</a:t>
            </a:fld>
            <a:endParaRPr lang="en-GB"/>
          </a:p>
        </p:txBody>
      </p:sp>
      <p:sp>
        <p:nvSpPr>
          <p:cNvPr id="6" name="Footer Placeholder 5">
            <a:extLst>
              <a:ext uri="{FF2B5EF4-FFF2-40B4-BE49-F238E27FC236}">
                <a16:creationId xmlns:a16="http://schemas.microsoft.com/office/drawing/2014/main" id="{F539A523-D6E9-48CA-832D-7F16B00667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3710FE-E97B-4FDE-BF78-9B358D981C62}"/>
              </a:ext>
            </a:extLst>
          </p:cNvPr>
          <p:cNvSpPr>
            <a:spLocks noGrp="1"/>
          </p:cNvSpPr>
          <p:nvPr>
            <p:ph type="sldNum" sz="quarter" idx="12"/>
          </p:nvPr>
        </p:nvSpPr>
        <p:spPr/>
        <p:txBody>
          <a:bodyPr/>
          <a:lstStyle/>
          <a:p>
            <a:fld id="{0EAE448A-7935-4FC2-BA11-F332F5A25732}" type="slidenum">
              <a:rPr lang="en-GB" smtClean="0"/>
              <a:t>‹#›</a:t>
            </a:fld>
            <a:endParaRPr lang="en-GB"/>
          </a:p>
        </p:txBody>
      </p:sp>
    </p:spTree>
    <p:extLst>
      <p:ext uri="{BB962C8B-B14F-4D97-AF65-F5344CB8AC3E}">
        <p14:creationId xmlns:p14="http://schemas.microsoft.com/office/powerpoint/2010/main" val="174461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4D086-3B83-4E2C-B668-17202A359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729B44-3681-4FDB-A7E5-BA31446EEC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1A0E09-46AA-45F0-B8AA-3CA7CCBFD3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14CEA-F22B-4FA8-A09E-A2375A605FB5}" type="datetimeFigureOut">
              <a:rPr lang="en-GB" smtClean="0"/>
              <a:t>24/08/2022</a:t>
            </a:fld>
            <a:endParaRPr lang="en-GB"/>
          </a:p>
        </p:txBody>
      </p:sp>
      <p:sp>
        <p:nvSpPr>
          <p:cNvPr id="5" name="Footer Placeholder 4">
            <a:extLst>
              <a:ext uri="{FF2B5EF4-FFF2-40B4-BE49-F238E27FC236}">
                <a16:creationId xmlns:a16="http://schemas.microsoft.com/office/drawing/2014/main" id="{0E749311-1147-449A-84E2-9D15C02F2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1186DC9-33FE-4403-8C27-94576A5026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E448A-7935-4FC2-BA11-F332F5A25732}" type="slidenum">
              <a:rPr lang="en-GB" smtClean="0"/>
              <a:t>‹#›</a:t>
            </a:fld>
            <a:endParaRPr lang="en-GB"/>
          </a:p>
        </p:txBody>
      </p:sp>
    </p:spTree>
    <p:extLst>
      <p:ext uri="{BB962C8B-B14F-4D97-AF65-F5344CB8AC3E}">
        <p14:creationId xmlns:p14="http://schemas.microsoft.com/office/powerpoint/2010/main" val="503213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45.xml.rels><?xml version="1.0" encoding="UTF-8" standalone="yes"?>
<Relationships xmlns="http://schemas.openxmlformats.org/package/2006/relationships"><Relationship Id="rId3" Type="http://schemas.openxmlformats.org/officeDocument/2006/relationships/hyperlink" Target="http://www.one-planet.se/" TargetMode="External"/><Relationship Id="rId2" Type="http://schemas.openxmlformats.org/officeDocument/2006/relationships/hyperlink" Target="mailto:forplanettellus@gmail.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png"/></Relationships>
</file>

<file path=ppt/slides/_rels/slide14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hyperlink" Target="https://www.activesustainability.com/climate-change/polar-melting-in-figur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jpg"/><Relationship Id="rId5" Type="http://schemas.openxmlformats.org/officeDocument/2006/relationships/image" Target="../media/image3.png"/><Relationship Id="rId4" Type="http://schemas.openxmlformats.org/officeDocument/2006/relationships/image" Target="../media/image1.png"/></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3.png"/></Relationships>
</file>

<file path=ppt/slides/_rels/slide9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9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98.xml.rels><?xml version="1.0" encoding="UTF-8" standalone="yes"?>
<Relationships xmlns="http://schemas.openxmlformats.org/package/2006/relationships"><Relationship Id="rId8" Type="http://schemas.openxmlformats.org/officeDocument/2006/relationships/hyperlink" Target="https://ec.europa.eu/environment/ecolabel/" TargetMode="External"/><Relationship Id="rId13" Type="http://schemas.openxmlformats.org/officeDocument/2006/relationships/image" Target="../media/image11.png"/><Relationship Id="rId3" Type="http://schemas.openxmlformats.org/officeDocument/2006/relationships/hyperlink" Target="https://ec.europa.eu/environment/eussd/smgp/dev_methods.htm" TargetMode="External"/><Relationship Id="rId7" Type="http://schemas.openxmlformats.org/officeDocument/2006/relationships/hyperlink" Target="https://ec.europa.eu/environment/gpp/index_en.htm" TargetMode="External"/><Relationship Id="rId12" Type="http://schemas.openxmlformats.org/officeDocument/2006/relationships/hyperlink" Target="https://www.sitra.fi/en/articles/circular-economy-teaching-materials-for-primary-school-upper-secondary-school-and-vocational-school/" TargetMode="External"/><Relationship Id="rId2" Type="http://schemas.openxmlformats.org/officeDocument/2006/relationships/hyperlink" Target="https://ec.europa.eu/environment/emas/index_en.htm" TargetMode="External"/><Relationship Id="rId1" Type="http://schemas.openxmlformats.org/officeDocument/2006/relationships/slideLayout" Target="../slideLayouts/slideLayout2.xml"/><Relationship Id="rId6" Type="http://schemas.openxmlformats.org/officeDocument/2006/relationships/hyperlink" Target="https://www.iso.org/standard/80648.html" TargetMode="External"/><Relationship Id="rId11" Type="http://schemas.openxmlformats.org/officeDocument/2006/relationships/hyperlink" Target="https://teknologiateollisuus.fi/fi/circular-economy-playbook" TargetMode="External"/><Relationship Id="rId5" Type="http://schemas.openxmlformats.org/officeDocument/2006/relationships/hyperlink" Target="https://www.bsigroup.com/en-GB/standards/benefits-of-using-standards/becoming-more-sustainable-with-standards/BS8001-Circular-Economy/" TargetMode="External"/><Relationship Id="rId15" Type="http://schemas.openxmlformats.org/officeDocument/2006/relationships/image" Target="../media/image1.png"/><Relationship Id="rId10" Type="http://schemas.openxmlformats.org/officeDocument/2006/relationships/hyperlink" Target="https://ec.europa.eu/environment/ecoap/etv_en" TargetMode="External"/><Relationship Id="rId4" Type="http://schemas.openxmlformats.org/officeDocument/2006/relationships/hyperlink" Target="https://www.footprintnetwork.org/resources/footprint-calculator/" TargetMode="External"/><Relationship Id="rId9" Type="http://schemas.openxmlformats.org/officeDocument/2006/relationships/hyperlink" Target="https://ec.europa.eu/environment/levels_en" TargetMode="External"/><Relationship Id="rId14" Type="http://schemas.openxmlformats.org/officeDocument/2006/relationships/image" Target="../media/image12.png"/></Relationships>
</file>

<file path=ppt/slides/_rels/slide9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47360-FA47-4752-8DC5-87C998C28B8E}"/>
              </a:ext>
            </a:extLst>
          </p:cNvPr>
          <p:cNvSpPr>
            <a:spLocks noGrp="1"/>
          </p:cNvSpPr>
          <p:nvPr>
            <p:ph type="ctrTitle"/>
          </p:nvPr>
        </p:nvSpPr>
        <p:spPr/>
        <p:txBody>
          <a:bodyPr/>
          <a:lstStyle/>
          <a:p>
            <a:r>
              <a:rPr lang="sv-SE" dirty="0"/>
              <a:t>Synergy Audit Online Education</a:t>
            </a:r>
            <a:endParaRPr lang="en-GB" dirty="0"/>
          </a:p>
        </p:txBody>
      </p:sp>
      <p:sp>
        <p:nvSpPr>
          <p:cNvPr id="3" name="Subtitle 2">
            <a:extLst>
              <a:ext uri="{FF2B5EF4-FFF2-40B4-BE49-F238E27FC236}">
                <a16:creationId xmlns:a16="http://schemas.microsoft.com/office/drawing/2014/main" id="{DC97385A-EB2E-4355-AFA0-D782FF1A911F}"/>
              </a:ext>
            </a:extLst>
          </p:cNvPr>
          <p:cNvSpPr>
            <a:spLocks noGrp="1"/>
          </p:cNvSpPr>
          <p:nvPr>
            <p:ph type="subTitle" idx="1"/>
          </p:nvPr>
        </p:nvSpPr>
        <p:spPr/>
        <p:txBody>
          <a:bodyPr/>
          <a:lstStyle/>
          <a:p>
            <a:r>
              <a:rPr lang="sv-SE" dirty="0"/>
              <a:t>Learning, teaching and training education within the ERASMUS+ KA2 project Synergy Audit</a:t>
            </a:r>
            <a:endParaRPr lang="en-GB" dirty="0"/>
          </a:p>
        </p:txBody>
      </p:sp>
      <p:pic>
        <p:nvPicPr>
          <p:cNvPr id="5" name="Picture 4" descr="Logo, company name&#10;&#10;Description automatically generated">
            <a:extLst>
              <a:ext uri="{FF2B5EF4-FFF2-40B4-BE49-F238E27FC236}">
                <a16:creationId xmlns:a16="http://schemas.microsoft.com/office/drawing/2014/main" id="{3EAC8680-C9E0-44E5-BF3E-8C5DCBC9C4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8813" y="263871"/>
            <a:ext cx="2522212" cy="2121862"/>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569F8896-E291-4514-BB12-ECE66CB1A7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49" y="5504995"/>
            <a:ext cx="3057525" cy="873579"/>
          </a:xfrm>
          <a:prstGeom prst="rect">
            <a:avLst/>
          </a:prstGeom>
        </p:spPr>
      </p:pic>
    </p:spTree>
    <p:extLst>
      <p:ext uri="{BB962C8B-B14F-4D97-AF65-F5344CB8AC3E}">
        <p14:creationId xmlns:p14="http://schemas.microsoft.com/office/powerpoint/2010/main" val="968837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a:t>Most emissions come from just a </a:t>
            </a:r>
            <a:r>
              <a:rPr lang="sv-SE" dirty="0" err="1"/>
              <a:t>few</a:t>
            </a:r>
            <a:r>
              <a:rPr lang="sv-SE" dirty="0"/>
              <a:t> countries</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0C97ABA-D0A0-4B51-AA4B-4E90716665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0020749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8</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31649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EU and Global directives in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F84A4DB5-B408-489B-9423-D202B50DBF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FFD373A-84D7-4064-A961-8D2494C88F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31669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sv-SE" sz="4400" dirty="0"/>
              <a:t>The Paris Agreement and IEA</a:t>
            </a:r>
            <a:endParaRPr lang="en-GB" sz="4400" dirty="0"/>
          </a:p>
        </p:txBody>
      </p:sp>
      <p:sp>
        <p:nvSpPr>
          <p:cNvPr id="3" name="Underrubrik 2"/>
          <p:cNvSpPr>
            <a:spLocks noGrp="1"/>
          </p:cNvSpPr>
          <p:nvPr>
            <p:ph type="subTitle" idx="1"/>
          </p:nvPr>
        </p:nvSpPr>
        <p:spPr>
          <a:xfrm>
            <a:off x="1562100" y="2396972"/>
            <a:ext cx="9070848" cy="2742292"/>
          </a:xfrm>
        </p:spPr>
        <p:txBody>
          <a:bodyPr>
            <a:normAutofit lnSpcReduction="10000"/>
          </a:bodyPr>
          <a:lstStyle/>
          <a:p>
            <a:pPr marL="342900" indent="-342900" algn="l">
              <a:buFont typeface="Arial" panose="020B0604020202020204" pitchFamily="34" charset="0"/>
              <a:buChar char="•"/>
            </a:pPr>
            <a:r>
              <a:rPr lang="sv-SE" sz="2400" dirty="0"/>
              <a:t>Maximum of 1,5 C temperature increase</a:t>
            </a:r>
          </a:p>
          <a:p>
            <a:pPr marL="342900" indent="-342900" algn="l">
              <a:buFont typeface="Arial" panose="020B0604020202020204" pitchFamily="34" charset="0"/>
              <a:buChar char="•"/>
            </a:pPr>
            <a:r>
              <a:rPr lang="sv-SE" sz="2400" dirty="0"/>
              <a:t>Attention on matters of the agreement by for example public access to information, training and education.</a:t>
            </a:r>
          </a:p>
          <a:p>
            <a:pPr marL="342900" indent="-342900" algn="l">
              <a:buFont typeface="Arial" panose="020B0604020202020204" pitchFamily="34" charset="0"/>
              <a:buChar char="•"/>
            </a:pPr>
            <a:r>
              <a:rPr lang="sv-SE" sz="2400" dirty="0"/>
              <a:t>In IEA climate impact activity could be assessed by usage of possible previous carbon dioxide equivalent assessment from the environmental investigation.</a:t>
            </a:r>
          </a:p>
          <a:p>
            <a:pPr marL="342900" indent="-342900" algn="l">
              <a:buFont typeface="Arial" panose="020B0604020202020204" pitchFamily="34" charset="0"/>
              <a:buChar char="•"/>
            </a:pPr>
            <a:r>
              <a:rPr lang="sv-SE" sz="2400" dirty="0"/>
              <a:t>Carbon Audit could be a tool of usage. </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093924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a:bodyPr>
          <a:lstStyle/>
          <a:p>
            <a:r>
              <a:rPr lang="sv-SE" sz="4400" dirty="0"/>
              <a:t>Energy Roadmap 2050</a:t>
            </a:r>
            <a:endParaRPr lang="en-GB" sz="4400" dirty="0"/>
          </a:p>
        </p:txBody>
      </p:sp>
      <p:sp>
        <p:nvSpPr>
          <p:cNvPr id="3" name="Underrubrik 2"/>
          <p:cNvSpPr>
            <a:spLocks noGrp="1"/>
          </p:cNvSpPr>
          <p:nvPr>
            <p:ph type="subTitle" idx="1"/>
          </p:nvPr>
        </p:nvSpPr>
        <p:spPr>
          <a:xfrm>
            <a:off x="1562100" y="2396972"/>
            <a:ext cx="9070848" cy="2742292"/>
          </a:xfrm>
        </p:spPr>
        <p:txBody>
          <a:bodyPr>
            <a:normAutofit fontScale="92500"/>
          </a:bodyPr>
          <a:lstStyle/>
          <a:p>
            <a:pPr marL="342900" indent="-342900" algn="l">
              <a:buFont typeface="Arial" panose="020B0604020202020204" pitchFamily="34" charset="0"/>
              <a:buChar char="•"/>
            </a:pPr>
            <a:r>
              <a:rPr lang="sv-SE" dirty="0"/>
              <a:t>Aim at open for thinking about how to make the energy sector of the EU to contain mostly renewable energy in 2050</a:t>
            </a:r>
          </a:p>
          <a:p>
            <a:pPr marL="342900" indent="-342900" algn="l">
              <a:buFont typeface="Arial" panose="020B0604020202020204" pitchFamily="34" charset="0"/>
              <a:buChar char="•"/>
            </a:pPr>
            <a:r>
              <a:rPr lang="sv-SE" dirty="0"/>
              <a:t>Morepart of the greenhouse gas comes from the energy sector globally, solution is non GHG sources which effects all parts of the energy system</a:t>
            </a:r>
          </a:p>
          <a:p>
            <a:pPr marL="342900" indent="-342900" algn="l">
              <a:buFont typeface="Arial" panose="020B0604020202020204" pitchFamily="34" charset="0"/>
              <a:buChar char="•"/>
            </a:pPr>
            <a:r>
              <a:rPr lang="sv-SE" dirty="0"/>
              <a:t>SYAT signals extra necessity to audit toward energy usage in organisation</a:t>
            </a:r>
            <a:r>
              <a:rPr lang="en-GB" dirty="0"/>
              <a:t>s</a:t>
            </a:r>
          </a:p>
          <a:p>
            <a:pPr marL="342900" indent="-342900" algn="l">
              <a:buFont typeface="Arial" panose="020B0604020202020204" pitchFamily="34" charset="0"/>
              <a:buChar char="•"/>
            </a:pPr>
            <a:r>
              <a:rPr lang="en-GB" dirty="0"/>
              <a:t>Energy Audits</a:t>
            </a:r>
            <a:endParaRPr lang="sv-SE" dirty="0"/>
          </a:p>
          <a:p>
            <a:pPr marL="342900" indent="-342900" algn="l">
              <a:buFont typeface="Arial" panose="020B0604020202020204" pitchFamily="34" charset="0"/>
              <a:buChar char="•"/>
            </a:pP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31036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rmAutofit fontScale="90000"/>
          </a:bodyPr>
          <a:lstStyle/>
          <a:p>
            <a:r>
              <a:rPr lang="sv-SE" sz="3200" dirty="0" err="1"/>
              <a:t>Cloosing</a:t>
            </a:r>
            <a:r>
              <a:rPr lang="sv-SE" sz="3200" dirty="0"/>
              <a:t> the loop – An EU action plan for the circular economy</a:t>
            </a:r>
            <a:endParaRPr lang="en-GB" sz="4400" dirty="0"/>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sv-SE" dirty="0"/>
              <a:t>Plan for focus on transition toward a circular economy in the EU</a:t>
            </a:r>
          </a:p>
          <a:p>
            <a:pPr marL="342900" indent="-342900" algn="l">
              <a:buFont typeface="Arial" panose="020B0604020202020204" pitchFamily="34" charset="0"/>
              <a:buChar char="•"/>
            </a:pPr>
            <a:r>
              <a:rPr lang="sv-SE" dirty="0"/>
              <a:t>Prolonged value of products and waste reduction is crucial topics</a:t>
            </a:r>
          </a:p>
          <a:p>
            <a:pPr marL="342900" indent="-342900" algn="l">
              <a:buFont typeface="Arial" panose="020B0604020202020204" pitchFamily="34" charset="0"/>
              <a:buChar char="•"/>
            </a:pPr>
            <a:r>
              <a:rPr lang="sv-SE" dirty="0"/>
              <a:t>Focus on product design, production processes, consumption, waste management and reusage of necessity.</a:t>
            </a:r>
          </a:p>
          <a:p>
            <a:pPr marL="342900" indent="-342900" algn="l">
              <a:buFont typeface="Arial" panose="020B0604020202020204" pitchFamily="34" charset="0"/>
              <a:buChar char="•"/>
            </a:pPr>
            <a:r>
              <a:rPr lang="sv-SE" dirty="0"/>
              <a:t>SYAT and circular economy in the IEA</a:t>
            </a:r>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72"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5392065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err="1"/>
              <a:t>Transforming</a:t>
            </a:r>
            <a:r>
              <a:rPr lang="sv-SE" sz="3200" dirty="0"/>
              <a:t> </a:t>
            </a:r>
            <a:r>
              <a:rPr lang="sv-SE" sz="3200" dirty="0" err="1"/>
              <a:t>our</a:t>
            </a:r>
            <a:r>
              <a:rPr lang="sv-SE" sz="3200" dirty="0"/>
              <a:t> </a:t>
            </a:r>
            <a:r>
              <a:rPr lang="sv-SE" sz="3200" dirty="0" err="1"/>
              <a:t>world</a:t>
            </a:r>
            <a:r>
              <a:rPr lang="sv-SE" sz="3200" dirty="0"/>
              <a:t>: The 2030 agenda for </a:t>
            </a:r>
            <a:r>
              <a:rPr lang="sv-SE" sz="3200" dirty="0" err="1"/>
              <a:t>sustainable</a:t>
            </a:r>
            <a:r>
              <a:rPr lang="sv-SE" sz="3200" dirty="0"/>
              <a:t> development</a:t>
            </a:r>
            <a:endParaRPr lang="en-GB" sz="3200" dirty="0"/>
          </a:p>
        </p:txBody>
      </p:sp>
      <p:sp>
        <p:nvSpPr>
          <p:cNvPr id="3" name="Underrubrik 2"/>
          <p:cNvSpPr>
            <a:spLocks noGrp="1"/>
          </p:cNvSpPr>
          <p:nvPr>
            <p:ph type="subTitle" idx="1"/>
          </p:nvPr>
        </p:nvSpPr>
        <p:spPr>
          <a:xfrm>
            <a:off x="1562100" y="2396972"/>
            <a:ext cx="9070848" cy="2742292"/>
          </a:xfrm>
        </p:spPr>
        <p:txBody>
          <a:bodyPr>
            <a:normAutofit/>
          </a:bodyPr>
          <a:lstStyle/>
          <a:p>
            <a:pPr marL="342900" indent="-342900" algn="l">
              <a:buFont typeface="Arial" panose="020B0604020202020204" pitchFamily="34" charset="0"/>
              <a:buChar char="•"/>
            </a:pPr>
            <a:r>
              <a:rPr lang="sv-SE" dirty="0"/>
              <a:t>Plan/universal agenda for global operationality which point at 17 focus areas and their 169 targets.</a:t>
            </a:r>
          </a:p>
          <a:p>
            <a:pPr marL="342900" indent="-342900" algn="l">
              <a:buFont typeface="Arial" panose="020B0604020202020204" pitchFamily="34" charset="0"/>
              <a:buChar char="•"/>
            </a:pPr>
            <a:r>
              <a:rPr lang="sv-SE" dirty="0"/>
              <a:t>Aim to sustain a healthy living for beings on the planet and global peace.</a:t>
            </a:r>
          </a:p>
          <a:p>
            <a:pPr marL="342900" indent="-342900" algn="l">
              <a:buFont typeface="Arial" panose="020B0604020202020204" pitchFamily="34" charset="0"/>
              <a:buChar char="•"/>
            </a:pPr>
            <a:r>
              <a:rPr lang="sv-SE" dirty="0"/>
              <a:t>Ambition to be approached toward as of an international law</a:t>
            </a:r>
          </a:p>
          <a:p>
            <a:pPr marL="342900" indent="-342900" algn="l">
              <a:buFont typeface="Arial" panose="020B0604020202020204" pitchFamily="34" charset="0"/>
              <a:buChar char="•"/>
            </a:pPr>
            <a:r>
              <a:rPr lang="sv-SE" dirty="0"/>
              <a:t>SYAT training in how to assess the 17 SDGs in IEA.</a:t>
            </a:r>
            <a:endParaRPr lang="en-GB" dirty="0"/>
          </a:p>
          <a:p>
            <a:pPr algn="l"/>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87667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IEA training practices – IEA toward the 17 SDG</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77500" lnSpcReduction="20000"/>
          </a:bodyPr>
          <a:lstStyle/>
          <a:p>
            <a:pPr marL="514350" indent="-514350" algn="l">
              <a:buAutoNum type="arabicPeriod"/>
            </a:pPr>
            <a:r>
              <a:rPr lang="sv-SE" sz="2400" dirty="0"/>
              <a:t>Map out relevant SDG(s) for your organisation to work goal-</a:t>
            </a:r>
            <a:r>
              <a:rPr lang="sv-SE" sz="2400" dirty="0" err="1"/>
              <a:t>oriented</a:t>
            </a:r>
            <a:r>
              <a:rPr lang="sv-SE" sz="2400" dirty="0"/>
              <a:t> toward.</a:t>
            </a:r>
          </a:p>
          <a:p>
            <a:pPr marL="514350" indent="-514350" algn="l">
              <a:buAutoNum type="arabicPeriod"/>
            </a:pPr>
            <a:r>
              <a:rPr lang="sv-SE" sz="2400" dirty="0"/>
              <a:t>Choose the mapped out SDG(s) for the organisation </a:t>
            </a:r>
            <a:r>
              <a:rPr lang="sv-SE" dirty="0"/>
              <a:t>and elaborate on </a:t>
            </a:r>
            <a:r>
              <a:rPr lang="sv-SE" dirty="0" err="1"/>
              <a:t>goals</a:t>
            </a:r>
            <a:r>
              <a:rPr lang="sv-SE" dirty="0"/>
              <a:t> for </a:t>
            </a:r>
            <a:r>
              <a:rPr lang="sv-SE" dirty="0" err="1"/>
              <a:t>them</a:t>
            </a:r>
            <a:r>
              <a:rPr lang="sv-SE" dirty="0"/>
              <a:t> within the coming three years together with activities for managing the </a:t>
            </a:r>
            <a:r>
              <a:rPr lang="sv-SE" dirty="0" err="1"/>
              <a:t>goals</a:t>
            </a:r>
            <a:r>
              <a:rPr lang="sv-SE" dirty="0"/>
              <a:t>.</a:t>
            </a:r>
          </a:p>
          <a:p>
            <a:pPr marL="514350" indent="-514350" algn="l">
              <a:buAutoNum type="arabicPeriod"/>
            </a:pPr>
            <a:r>
              <a:rPr lang="sv-SE" sz="2400" dirty="0"/>
              <a:t>Elaborate on 1-2 IEA questions to ask the organisation for the coming IEA interview for assessing possible goal fulfillment of the chosen Sustainable development goal(s) in the organisation.</a:t>
            </a:r>
          </a:p>
          <a:p>
            <a:pPr marL="514350" indent="-514350" algn="l">
              <a:buAutoNum type="arabicPeriod"/>
            </a:pPr>
            <a:r>
              <a:rPr lang="sv-SE" sz="2400" dirty="0"/>
              <a:t>Use approximately 15</a:t>
            </a:r>
            <a:r>
              <a:rPr lang="sv-SE" dirty="0"/>
              <a:t> minutes</a:t>
            </a:r>
            <a:r>
              <a:rPr lang="sv-SE" sz="2400" dirty="0"/>
              <a:t> to do the above task.</a:t>
            </a:r>
          </a:p>
          <a:p>
            <a:pPr marL="0" indent="0" algn="l">
              <a:buNone/>
            </a:pPr>
            <a:br>
              <a:rPr lang="en-GB" sz="2400" b="1" dirty="0"/>
            </a:br>
            <a:r>
              <a:rPr lang="en-GB" sz="2400" b="1" dirty="0"/>
              <a:t>Good Luck! </a:t>
            </a:r>
            <a:r>
              <a:rPr lang="en-GB" sz="2400" b="1" dirty="0">
                <a:sym typeface="Wingdings" panose="05000000000000000000" pitchFamily="2" charset="2"/>
              </a:rPr>
              <a:t></a:t>
            </a:r>
            <a:endParaRPr lang="sv-SE" sz="2400"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046822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200" dirty="0"/>
              <a:t>The EU Waste Framework Directive</a:t>
            </a:r>
            <a:endParaRPr lang="en-GB" sz="32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sv-SE" dirty="0"/>
              <a:t>Set of principles on waste management in the EU</a:t>
            </a:r>
          </a:p>
          <a:p>
            <a:pPr marL="342900" indent="-342900" algn="l">
              <a:buFont typeface="Arial" panose="020B0604020202020204" pitchFamily="34" charset="0"/>
              <a:buChar char="•"/>
            </a:pPr>
            <a:r>
              <a:rPr lang="sv-SE" dirty="0"/>
              <a:t>Guiding reduction of damage toward environment, human health and areas of specific interest together with rural areas.</a:t>
            </a:r>
          </a:p>
          <a:p>
            <a:pPr marL="342900" indent="-342900" algn="l">
              <a:buFont typeface="Arial" panose="020B0604020202020204" pitchFamily="34" charset="0"/>
              <a:buChar char="•"/>
            </a:pPr>
            <a:r>
              <a:rPr lang="sv-SE" dirty="0"/>
              <a:t>Increased re-usage and recycling of material </a:t>
            </a:r>
          </a:p>
          <a:p>
            <a:pPr marL="342900" indent="-342900" algn="l">
              <a:buFont typeface="Arial" panose="020B0604020202020204" pitchFamily="34" charset="0"/>
              <a:buChar char="•"/>
            </a:pPr>
            <a:r>
              <a:rPr lang="sv-SE" dirty="0"/>
              <a:t>”From the cradle to the grave” assessment and monitoring of hazardous waste </a:t>
            </a:r>
          </a:p>
          <a:p>
            <a:pPr marL="342900" indent="-342900" algn="l">
              <a:buFont typeface="Arial" panose="020B0604020202020204" pitchFamily="34" charset="0"/>
              <a:buChar char="•"/>
            </a:pPr>
            <a:r>
              <a:rPr lang="sv-SE" dirty="0"/>
              <a:t>Environmental damage from by-products</a:t>
            </a:r>
          </a:p>
          <a:p>
            <a:pPr marL="342900" indent="-342900" algn="l">
              <a:buFont typeface="Arial" panose="020B0604020202020204" pitchFamily="34" charset="0"/>
              <a:buChar char="•"/>
            </a:pPr>
            <a:r>
              <a:rPr lang="sv-SE" dirty="0"/>
              <a:t>End-of-waste critiera</a:t>
            </a:r>
          </a:p>
          <a:p>
            <a:pPr marL="342900" indent="-342900" algn="l">
              <a:buFont typeface="Arial" panose="020B0604020202020204" pitchFamily="34" charset="0"/>
              <a:buChar char="•"/>
            </a:pPr>
            <a:r>
              <a:rPr lang="sv-SE" dirty="0"/>
              <a:t>SYAT method for IEA toward the Waste Hierarchy</a:t>
            </a: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7717510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4000" dirty="0"/>
              <a:t>The EU toxic-free hierarchy </a:t>
            </a:r>
            <a:endParaRPr lang="en-GB" sz="4000" dirty="0"/>
          </a:p>
        </p:txBody>
      </p:sp>
      <p:sp>
        <p:nvSpPr>
          <p:cNvPr id="3" name="Underrubrik 2"/>
          <p:cNvSpPr>
            <a:spLocks noGrp="1"/>
          </p:cNvSpPr>
          <p:nvPr>
            <p:ph type="subTitle" idx="1"/>
          </p:nvPr>
        </p:nvSpPr>
        <p:spPr>
          <a:xfrm>
            <a:off x="1562100" y="2396972"/>
            <a:ext cx="9070848" cy="2742292"/>
          </a:xfrm>
        </p:spPr>
        <p:txBody>
          <a:bodyPr>
            <a:normAutofit fontScale="85000" lnSpcReduction="20000"/>
          </a:bodyPr>
          <a:lstStyle/>
          <a:p>
            <a:pPr marL="342900" indent="-342900" algn="l">
              <a:buFont typeface="Arial" panose="020B0604020202020204" pitchFamily="34" charset="0"/>
              <a:buChar char="•"/>
            </a:pPr>
            <a:r>
              <a:rPr lang="sv-SE" sz="2400" dirty="0"/>
              <a:t>Chemicals can be of harm to human health, the health of the Earth by pollution, increase planetary crisis like climate change  and, decrease of ecosystems and lessened biodiversity.</a:t>
            </a:r>
          </a:p>
          <a:p>
            <a:pPr marL="342900" indent="-342900" algn="l">
              <a:buFont typeface="Arial" panose="020B0604020202020204" pitchFamily="34" charset="0"/>
              <a:buChar char="•"/>
            </a:pPr>
            <a:r>
              <a:rPr lang="sv-SE" sz="2400" dirty="0"/>
              <a:t>Chemical production – ”one of the most polluting, energy and resource-intensive sectors” (EEA, 2020).</a:t>
            </a:r>
          </a:p>
          <a:p>
            <a:pPr marL="342900" indent="-342900" algn="l">
              <a:buFont typeface="Arial" panose="020B0604020202020204" pitchFamily="34" charset="0"/>
              <a:buChar char="•"/>
            </a:pPr>
            <a:r>
              <a:rPr lang="sv-SE" sz="2400" dirty="0"/>
              <a:t>A chemical management system that makes chemicals coexist with a healthy humanity and planetary boundary – with protection from hazardous chemicals. </a:t>
            </a:r>
          </a:p>
          <a:p>
            <a:pPr marL="342900" indent="-342900" algn="l">
              <a:buFont typeface="Arial" panose="020B0604020202020204" pitchFamily="34" charset="0"/>
              <a:buChar char="•"/>
            </a:pPr>
            <a:r>
              <a:rPr lang="sv-SE" sz="2400" dirty="0"/>
              <a:t>A new hierarchy in chemical management with a zero pollution (2050) ambition – toward the EU green transition.</a:t>
            </a:r>
          </a:p>
          <a:p>
            <a:pPr marL="342900" indent="-342900" algn="l">
              <a:buFont typeface="Arial" panose="020B0604020202020204" pitchFamily="34" charset="0"/>
              <a:buChar char="•"/>
            </a:pPr>
            <a:r>
              <a:rPr lang="en-GB" sz="2400" dirty="0"/>
              <a:t>First priority – non-usage and final priority - protection</a:t>
            </a:r>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5171638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training practices – the Waste Hierarchy </a:t>
            </a:r>
            <a:endParaRPr lang="en-GB" sz="3600" dirty="0"/>
          </a:p>
        </p:txBody>
      </p:sp>
      <p:sp>
        <p:nvSpPr>
          <p:cNvPr id="3" name="Underrubrik 2"/>
          <p:cNvSpPr>
            <a:spLocks noGrp="1"/>
          </p:cNvSpPr>
          <p:nvPr>
            <p:ph type="subTitle" idx="1"/>
          </p:nvPr>
        </p:nvSpPr>
        <p:spPr>
          <a:xfrm>
            <a:off x="1562100" y="2396972"/>
            <a:ext cx="9070848" cy="2974018"/>
          </a:xfrm>
        </p:spPr>
        <p:txBody>
          <a:bodyPr>
            <a:normAutofit fontScale="70000" lnSpcReduction="20000"/>
          </a:bodyPr>
          <a:lstStyle/>
          <a:p>
            <a:pPr marL="0" indent="0" algn="l">
              <a:buNone/>
            </a:pPr>
            <a:r>
              <a:rPr lang="sv-SE" sz="2400" b="1" dirty="0"/>
              <a:t>Group work in break-out rooms</a:t>
            </a:r>
          </a:p>
          <a:p>
            <a:pPr marL="0" indent="0" algn="l">
              <a:buNone/>
            </a:pPr>
            <a:r>
              <a:rPr lang="sv-SE" sz="2400" dirty="0"/>
              <a:t>1. Assess materials in your organisation that </a:t>
            </a:r>
            <a:r>
              <a:rPr lang="sv-SE" sz="2400" dirty="0" err="1"/>
              <a:t>contribute</a:t>
            </a:r>
            <a:r>
              <a:rPr lang="sv-SE" sz="2400" dirty="0"/>
              <a:t> to most negative environmental impact.</a:t>
            </a:r>
          </a:p>
          <a:p>
            <a:pPr algn="l"/>
            <a:r>
              <a:rPr lang="en-GB" sz="2400" dirty="0"/>
              <a:t>2. Choose the material(s) that have been assessed as contributing to most negative environmental impact in the organisation for preparation for a coming IEA interview in the organisation.</a:t>
            </a:r>
          </a:p>
          <a:p>
            <a:pPr algn="l"/>
            <a:r>
              <a:rPr lang="en-GB" sz="2400" dirty="0"/>
              <a:t>3. Assess the outcome today for the chosen material from information from the organisation: Could the chosen material take a step up on the Waste Hierarchy list?</a:t>
            </a:r>
          </a:p>
          <a:p>
            <a:pPr algn="l"/>
            <a:r>
              <a:rPr lang="en-GB" sz="2400" dirty="0"/>
              <a:t>4. Create 1-2 question(s) about the usage and waste management of the chosen material for a coming IEA interview.</a:t>
            </a:r>
          </a:p>
          <a:p>
            <a:pPr algn="l"/>
            <a:r>
              <a:rPr lang="en-GB" sz="2400" dirty="0"/>
              <a:t>Use approximately </a:t>
            </a:r>
            <a:r>
              <a:rPr lang="en-GB" dirty="0"/>
              <a:t>15 minutes</a:t>
            </a:r>
            <a:r>
              <a:rPr lang="en-GB" sz="2400" dirty="0"/>
              <a:t> for this exercise.</a:t>
            </a:r>
          </a:p>
          <a:p>
            <a:pPr marL="0" indent="0" algn="l">
              <a:buNone/>
            </a:pPr>
            <a:r>
              <a:rPr lang="en-GB" sz="2400" b="1" dirty="0"/>
              <a:t>Good Luck! </a:t>
            </a:r>
            <a:r>
              <a:rPr lang="en-GB" sz="2400" b="1" dirty="0">
                <a:sym typeface="Wingdings" panose="05000000000000000000" pitchFamily="2" charset="2"/>
              </a:rPr>
              <a:t></a:t>
            </a:r>
            <a:endParaRPr lang="en-GB" sz="2400" b="1"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71769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normAutofit fontScale="90000"/>
          </a:bodyPr>
          <a:lstStyle/>
          <a:p>
            <a:r>
              <a:rPr lang="sv-SE" dirty="0"/>
              <a:t>Global warming </a:t>
            </a:r>
            <a:r>
              <a:rPr lang="sv-SE" dirty="0" err="1"/>
              <a:t>tipping</a:t>
            </a:r>
            <a:r>
              <a:rPr lang="sv-SE" dirty="0"/>
              <a:t> </a:t>
            </a:r>
            <a:r>
              <a:rPr lang="sv-SE" dirty="0" err="1"/>
              <a:t>points</a:t>
            </a:r>
            <a:r>
              <a:rPr lang="sv-SE" dirty="0"/>
              <a:t> will push us over climate </a:t>
            </a:r>
            <a:r>
              <a:rPr lang="sv-SE" dirty="0" err="1"/>
              <a:t>cliff</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97BEEB6-2308-4E01-B5A0-66917A4FB5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1181955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Testing of E-learning tool</a:t>
            </a:r>
          </a:p>
        </p:txBody>
      </p:sp>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pic>
        <p:nvPicPr>
          <p:cNvPr id="6" name="Picture 10" descr="CARDET (CY) – generativity.eu">
            <a:extLst>
              <a:ext uri="{FF2B5EF4-FFF2-40B4-BE49-F238E27FC236}">
                <a16:creationId xmlns:a16="http://schemas.microsoft.com/office/drawing/2014/main" id="{5BC88071-AADA-7E82-CD69-1F52D67DCB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66096"/>
            <a:ext cx="1589314" cy="1589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49143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4</a:t>
            </a:r>
          </a:p>
        </p:txBody>
      </p:sp>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98201857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9</a:t>
            </a:r>
          </a:p>
        </p:txBody>
      </p:sp>
      <p:pic>
        <p:nvPicPr>
          <p:cNvPr id="8" name="Picture 2">
            <a:extLst>
              <a:ext uri="{FF2B5EF4-FFF2-40B4-BE49-F238E27FC236}">
                <a16:creationId xmlns:a16="http://schemas.microsoft.com/office/drawing/2014/main" id="{8E261E46-F5C4-4A9F-A3CB-15803D440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Logo, company name&#10;&#10;Description automatically generated">
            <a:extLst>
              <a:ext uri="{FF2B5EF4-FFF2-40B4-BE49-F238E27FC236}">
                <a16:creationId xmlns:a16="http://schemas.microsoft.com/office/drawing/2014/main" id="{B83F54C6-93D9-4CC0-92B7-AA96B5166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0" name="Picture 9" descr="Graphical user interface, text, application&#10;&#10;Description automatically generated">
            <a:extLst>
              <a:ext uri="{FF2B5EF4-FFF2-40B4-BE49-F238E27FC236}">
                <a16:creationId xmlns:a16="http://schemas.microsoft.com/office/drawing/2014/main" id="{51E30E17-D668-4629-8494-9483C5B1B0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933072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1372529"/>
            <a:ext cx="9144000" cy="1543199"/>
          </a:xfrm>
        </p:spPr>
        <p:txBody>
          <a:bodyPr/>
          <a:lstStyle/>
          <a:p>
            <a:pPr algn="ctr"/>
            <a:r>
              <a:rPr lang="sv-SE" dirty="0"/>
              <a:t>Energy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789871" y="2915728"/>
            <a:ext cx="4111924" cy="1107996"/>
          </a:xfrm>
          <a:prstGeom prst="rect">
            <a:avLst/>
          </a:prstGeom>
        </p:spPr>
        <p:txBody>
          <a:bodyPr wrap="square">
            <a:spAutoFit/>
          </a:bodyPr>
          <a:lstStyle/>
          <a:p>
            <a:pPr algn="ctr"/>
            <a:r>
              <a:rPr lang="en-US" sz="2200" i="1" dirty="0">
                <a:solidFill>
                  <a:schemeClr val="accent6">
                    <a:lumMod val="75000"/>
                  </a:schemeClr>
                </a:solidFill>
                <a:latin typeface="+mj-lt"/>
              </a:rPr>
              <a:t>Georgia </a:t>
            </a:r>
            <a:r>
              <a:rPr lang="en-US" sz="2200" i="1" dirty="0" err="1">
                <a:solidFill>
                  <a:schemeClr val="accent6">
                    <a:lumMod val="75000"/>
                  </a:schemeClr>
                </a:solidFill>
                <a:latin typeface="+mj-lt"/>
              </a:rPr>
              <a:t>Veziryianni</a:t>
            </a:r>
            <a:endParaRPr lang="en-US" sz="2200" i="1" dirty="0">
              <a:solidFill>
                <a:schemeClr val="accent6">
                  <a:lumMod val="75000"/>
                </a:schemeClr>
              </a:solidFill>
              <a:latin typeface="+mj-lt"/>
            </a:endParaRPr>
          </a:p>
          <a:p>
            <a:pPr algn="ctr"/>
            <a:r>
              <a:rPr lang="en-US" sz="2200" i="1" dirty="0">
                <a:solidFill>
                  <a:schemeClr val="accent6">
                    <a:lumMod val="75000"/>
                  </a:schemeClr>
                </a:solidFill>
                <a:latin typeface="+mj-lt"/>
              </a:rPr>
              <a:t>CRES Training Department,</a:t>
            </a:r>
          </a:p>
          <a:p>
            <a:pPr algn="ctr"/>
            <a:r>
              <a:rPr lang="en-US" sz="2200" i="1" dirty="0">
                <a:solidFill>
                  <a:schemeClr val="accent6">
                    <a:lumMod val="75000"/>
                  </a:schemeClr>
                </a:solidFill>
                <a:latin typeface="+mj-lt"/>
              </a:rPr>
              <a:t>gvezir@cres.gr</a:t>
            </a:r>
          </a:p>
        </p:txBody>
      </p:sp>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125093296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9452" y="2942159"/>
            <a:ext cx="11840044" cy="1754326"/>
          </a:xfrm>
          <a:prstGeom prst="rect">
            <a:avLst/>
          </a:prstGeom>
          <a:noFill/>
        </p:spPr>
        <p:txBody>
          <a:bodyPr wrap="square" rtlCol="0">
            <a:spAutoFit/>
          </a:bodyPr>
          <a:lstStyle/>
          <a:p>
            <a:pPr marL="342900" indent="-342900" algn="just">
              <a:buFont typeface="Wingdings" panose="05000000000000000000" pitchFamily="2" charset="2"/>
              <a:buChar char="ü"/>
            </a:pPr>
            <a:r>
              <a:rPr lang="en-US" dirty="0"/>
              <a:t>identify the greatest opportunities for energy savings. They offer the opportunity to reduce the energy costs of an organization. This improves profitability and enhances competitiveness;</a:t>
            </a:r>
          </a:p>
          <a:p>
            <a:pPr marL="342900" indent="-342900" algn="just">
              <a:buFont typeface="Wingdings" panose="05000000000000000000" pitchFamily="2" charset="2"/>
              <a:buChar char="ü"/>
            </a:pPr>
            <a:r>
              <a:rPr lang="en-US" dirty="0"/>
              <a:t>identify potential for improvement in business/production processes ; contribute to improved productivity;</a:t>
            </a:r>
          </a:p>
          <a:p>
            <a:pPr marL="342900" indent="-342900" algn="just">
              <a:buFont typeface="Wingdings" panose="05000000000000000000" pitchFamily="2" charset="2"/>
              <a:buChar char="ü"/>
            </a:pPr>
            <a:r>
              <a:rPr lang="en-US" dirty="0"/>
              <a:t>help organizations reduce the environmental impact of their activities;</a:t>
            </a:r>
          </a:p>
          <a:p>
            <a:pPr marL="342900" indent="-342900" algn="just">
              <a:buFont typeface="Wingdings" panose="05000000000000000000" pitchFamily="2" charset="2"/>
              <a:buChar char="ü"/>
            </a:pPr>
            <a:r>
              <a:rPr lang="en-US" dirty="0"/>
              <a:t>help some organizations fulfil obligations under their national with respect to emissions to air and pollution control;</a:t>
            </a:r>
          </a:p>
          <a:p>
            <a:pPr marL="342900" indent="-342900" algn="just">
              <a:buFont typeface="Wingdings" panose="05000000000000000000" pitchFamily="2" charset="2"/>
              <a:buChar char="ü"/>
            </a:pPr>
            <a:r>
              <a:rPr lang="en-US" dirty="0"/>
              <a:t>help improve employee satisfaction and project a positive image to customers and the wider community.</a:t>
            </a:r>
          </a:p>
        </p:txBody>
      </p:sp>
      <p:sp>
        <p:nvSpPr>
          <p:cNvPr id="8" name="Rectangle 7"/>
          <p:cNvSpPr/>
          <p:nvPr/>
        </p:nvSpPr>
        <p:spPr>
          <a:xfrm>
            <a:off x="202604" y="887012"/>
            <a:ext cx="11766892" cy="1231106"/>
          </a:xfrm>
          <a:prstGeom prst="rect">
            <a:avLst/>
          </a:prstGeom>
        </p:spPr>
        <p:txBody>
          <a:bodyPr wrap="square">
            <a:spAutoFit/>
          </a:bodyPr>
          <a:lstStyle/>
          <a:p>
            <a:pPr algn="just"/>
            <a:endParaRPr lang="en-US" sz="2000" dirty="0">
              <a:latin typeface="+mj-lt"/>
            </a:endParaRPr>
          </a:p>
          <a:p>
            <a:pPr algn="just"/>
            <a:r>
              <a:rPr lang="en-US" dirty="0"/>
              <a:t>Energy audit: </a:t>
            </a:r>
            <a:r>
              <a:rPr lang="en-US" dirty="0">
                <a:solidFill>
                  <a:srgbClr val="C00000"/>
                </a:solidFill>
              </a:rPr>
              <a:t>“</a:t>
            </a:r>
            <a:r>
              <a:rPr lang="en-US" i="1" dirty="0">
                <a:solidFill>
                  <a:srgbClr val="C00000"/>
                </a:solidFill>
              </a:rPr>
              <a:t>a systematic procedure with the purpose of obtaining adequate knowledge of the energy consumption profile of a building or group of buildings, an industrial or commercial operation or installation, or a private or public service, identifying and quantifying cost-effective energy saving opportunities, and reporting the findings”</a:t>
            </a:r>
            <a:r>
              <a:rPr lang="en-US" dirty="0"/>
              <a:t> </a:t>
            </a:r>
          </a:p>
        </p:txBody>
      </p:sp>
      <p:sp>
        <p:nvSpPr>
          <p:cNvPr id="9" name="Inhaltsplatzhalter 2">
            <a:extLst>
              <a:ext uri="{FF2B5EF4-FFF2-40B4-BE49-F238E27FC236}">
                <a16:creationId xmlns:a16="http://schemas.microsoft.com/office/drawing/2014/main" id="{942BFF28-25DA-4ABE-8284-984A066D9557}"/>
              </a:ext>
            </a:extLst>
          </p:cNvPr>
          <p:cNvSpPr txBox="1">
            <a:spLocks/>
          </p:cNvSpPr>
          <p:nvPr/>
        </p:nvSpPr>
        <p:spPr>
          <a:xfrm>
            <a:off x="3460293" y="494059"/>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4988" indent="-534988"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Energy Audits - Definition</a:t>
            </a:r>
            <a:endParaRPr lang="de-DE" sz="2600" b="1" dirty="0">
              <a:effectLst>
                <a:outerShdw blurRad="38100" dist="38100" dir="2700000" algn="tl">
                  <a:srgbClr val="000000">
                    <a:alpha val="43137"/>
                  </a:srgbClr>
                </a:outerShdw>
              </a:effectLst>
              <a:latin typeface="+mj-lt"/>
            </a:endParaRPr>
          </a:p>
        </p:txBody>
      </p:sp>
      <p:sp>
        <p:nvSpPr>
          <p:cNvPr id="10" name="Inhaltsplatzhalter 2">
            <a:extLst>
              <a:ext uri="{FF2B5EF4-FFF2-40B4-BE49-F238E27FC236}">
                <a16:creationId xmlns:a16="http://schemas.microsoft.com/office/drawing/2014/main" id="{942BFF28-25DA-4ABE-8284-984A066D9557}"/>
              </a:ext>
            </a:extLst>
          </p:cNvPr>
          <p:cNvSpPr txBox="1">
            <a:spLocks/>
          </p:cNvSpPr>
          <p:nvPr/>
        </p:nvSpPr>
        <p:spPr>
          <a:xfrm>
            <a:off x="3460293" y="2362872"/>
            <a:ext cx="5178362" cy="557502"/>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1pPr>
            <a:lvl2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2pPr>
            <a:lvl3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3pPr>
            <a:lvl4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4pPr>
            <a:lvl5pPr marL="2057400" indent="-228600" algn="l" defTabSz="914400" rtl="0" eaLnBrk="1" latinLnBrk="0" hangingPunct="1">
              <a:lnSpc>
                <a:spcPct val="100000"/>
              </a:lnSpc>
              <a:spcBef>
                <a:spcPts val="600"/>
              </a:spcBef>
              <a:spcAft>
                <a:spcPts val="600"/>
              </a:spcAft>
              <a:buFont typeface="Arial" panose="020B0604020202020204" pitchFamily="34" charset="0"/>
              <a:buChar char="•"/>
              <a:defRPr lang="de-DE" sz="2400" kern="1200" baseline="0" dirty="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indent="-449263" algn="just">
              <a:buFont typeface="Wingdings" pitchFamily="2" charset="2"/>
              <a:buChar char="Ø"/>
            </a:pPr>
            <a:r>
              <a:rPr lang="de-DE" sz="2600" b="1" dirty="0">
                <a:solidFill>
                  <a:schemeClr val="accent2">
                    <a:lumMod val="75000"/>
                  </a:schemeClr>
                </a:solidFill>
                <a:effectLst>
                  <a:outerShdw blurRad="38100" dist="38100" dir="2700000" algn="tl">
                    <a:srgbClr val="000000">
                      <a:alpha val="43137"/>
                    </a:srgbClr>
                  </a:outerShdw>
                </a:effectLst>
                <a:latin typeface="+mj-lt"/>
              </a:rPr>
              <a:t>Energy Audits - Benefits</a:t>
            </a:r>
            <a:endParaRPr lang="de-DE" sz="2600" b="1" dirty="0">
              <a:effectLst>
                <a:outerShdw blurRad="38100" dist="38100" dir="2700000" algn="tl">
                  <a:srgbClr val="000000">
                    <a:alpha val="43137"/>
                  </a:srgbClr>
                </a:outerShdw>
              </a:effectLst>
              <a:latin typeface="+mj-lt"/>
            </a:endParaRPr>
          </a:p>
        </p:txBody>
      </p:sp>
      <p:sp>
        <p:nvSpPr>
          <p:cNvPr id="11" name="TextBox 10"/>
          <p:cNvSpPr txBox="1"/>
          <p:nvPr/>
        </p:nvSpPr>
        <p:spPr>
          <a:xfrm>
            <a:off x="129452" y="4924889"/>
            <a:ext cx="11619725" cy="923330"/>
          </a:xfrm>
          <a:prstGeom prst="rect">
            <a:avLst/>
          </a:prstGeom>
          <a:noFill/>
        </p:spPr>
        <p:txBody>
          <a:bodyPr wrap="square" rtlCol="0">
            <a:spAutoFit/>
          </a:bodyPr>
          <a:lstStyle/>
          <a:p>
            <a:pPr marL="342900" indent="-342900" algn="just">
              <a:buFont typeface="Wingdings" panose="05000000000000000000" pitchFamily="2" charset="2"/>
              <a:buChar char="Ø"/>
            </a:pPr>
            <a:r>
              <a:rPr lang="en-US" i="1" dirty="0"/>
              <a:t>The </a:t>
            </a:r>
            <a:r>
              <a:rPr lang="en-US" i="1" dirty="0">
                <a:solidFill>
                  <a:srgbClr val="C00000"/>
                </a:solidFill>
                <a:effectLst>
                  <a:outerShdw blurRad="38100" dist="38100" dir="2700000" algn="tl">
                    <a:srgbClr val="000000">
                      <a:alpha val="43137"/>
                    </a:srgbClr>
                  </a:outerShdw>
                </a:effectLst>
              </a:rPr>
              <a:t>European standard EN 16247-1:2012 Energy Audits General Requirements </a:t>
            </a:r>
            <a:r>
              <a:rPr lang="en-US" i="1" dirty="0"/>
              <a:t>defines the properties of a good quality energy audit. It specifies the audit requirements, a common methodology and defines the deliverables. It applies to all forms of </a:t>
            </a:r>
            <a:r>
              <a:rPr lang="en-US" i="1" dirty="0" err="1"/>
              <a:t>organisations</a:t>
            </a:r>
            <a:r>
              <a:rPr lang="en-US" i="1" dirty="0"/>
              <a:t> and all types of energy consumption, excluding energy consumption in private residences. </a:t>
            </a:r>
          </a:p>
        </p:txBody>
      </p:sp>
      <p:pic>
        <p:nvPicPr>
          <p:cNvPr id="12" name="Picture 2">
            <a:extLst>
              <a:ext uri="{FF2B5EF4-FFF2-40B4-BE49-F238E27FC236}">
                <a16:creationId xmlns:a16="http://schemas.microsoft.com/office/drawing/2014/main" id="{E334116B-F886-4D46-8F4B-1AD0FB6439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2" descr="Logo, company name&#10;&#10;Description automatically generated">
            <a:extLst>
              <a:ext uri="{FF2B5EF4-FFF2-40B4-BE49-F238E27FC236}">
                <a16:creationId xmlns:a16="http://schemas.microsoft.com/office/drawing/2014/main" id="{83D9C8FF-0CFD-4CC4-8164-5C5E484AC1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14" name="Picture 13" descr="Graphical user interface, text, application&#10;&#10;Description automatically generated">
            <a:extLst>
              <a:ext uri="{FF2B5EF4-FFF2-40B4-BE49-F238E27FC236}">
                <a16:creationId xmlns:a16="http://schemas.microsoft.com/office/drawing/2014/main" id="{7AFFADBC-56A8-4000-9AC7-366B1CCF8C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9478139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12132" y="264945"/>
            <a:ext cx="7314351" cy="498598"/>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6">
                    <a:lumMod val="75000"/>
                  </a:schemeClr>
                </a:solidFill>
                <a:effectLst>
                  <a:outerShdw blurRad="38100" dist="38100" dir="2700000" algn="tl">
                    <a:srgbClr val="000000">
                      <a:alpha val="43137"/>
                    </a:srgbClr>
                  </a:outerShdw>
                </a:effectLst>
                <a:latin typeface="+mj-lt"/>
              </a:rPr>
              <a:t>What is an energy audit</a:t>
            </a:r>
          </a:p>
        </p:txBody>
      </p:sp>
      <p:sp>
        <p:nvSpPr>
          <p:cNvPr id="2" name="TextBox 1"/>
          <p:cNvSpPr txBox="1"/>
          <p:nvPr/>
        </p:nvSpPr>
        <p:spPr>
          <a:xfrm>
            <a:off x="207882" y="1002743"/>
            <a:ext cx="11118601" cy="584775"/>
          </a:xfrm>
          <a:prstGeom prst="rect">
            <a:avLst/>
          </a:prstGeom>
          <a:noFill/>
        </p:spPr>
        <p:txBody>
          <a:bodyPr wrap="square" rtlCol="0">
            <a:spAutoFit/>
          </a:bodyPr>
          <a:lstStyle/>
          <a:p>
            <a:pPr algn="just"/>
            <a:r>
              <a:rPr lang="en-US" sz="1600" dirty="0">
                <a:latin typeface="+mj-lt"/>
              </a:rPr>
              <a:t>An inspection, survey and analysis of the energy flows for the identification of energy savings opportunities in a building, process or system, aiming at reducing the amount of energy input into the system, without negatively affecting the output(s).</a:t>
            </a:r>
          </a:p>
        </p:txBody>
      </p:sp>
      <p:sp>
        <p:nvSpPr>
          <p:cNvPr id="5" name="Rectangle 4"/>
          <p:cNvSpPr/>
          <p:nvPr/>
        </p:nvSpPr>
        <p:spPr>
          <a:xfrm>
            <a:off x="5059697" y="1937544"/>
            <a:ext cx="2932133" cy="498598"/>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6">
                    <a:lumMod val="75000"/>
                  </a:schemeClr>
                </a:solidFill>
                <a:effectLst>
                  <a:outerShdw blurRad="38100" dist="38100" dir="2700000" algn="tl">
                    <a:srgbClr val="000000">
                      <a:alpha val="43137"/>
                    </a:srgbClr>
                  </a:outerShdw>
                </a:effectLst>
                <a:latin typeface="+mj-lt"/>
              </a:rPr>
              <a:t>Why?</a:t>
            </a:r>
          </a:p>
        </p:txBody>
      </p:sp>
      <p:sp>
        <p:nvSpPr>
          <p:cNvPr id="3" name="TextBox 2"/>
          <p:cNvSpPr txBox="1"/>
          <p:nvPr/>
        </p:nvSpPr>
        <p:spPr>
          <a:xfrm>
            <a:off x="138869" y="2436142"/>
            <a:ext cx="11549923" cy="3599703"/>
          </a:xfrm>
          <a:prstGeom prst="rect">
            <a:avLst/>
          </a:prstGeom>
          <a:noFill/>
        </p:spPr>
        <p:txBody>
          <a:bodyPr wrap="square" rtlCol="0">
            <a:spAutoFit/>
          </a:bodyPr>
          <a:lstStyle/>
          <a:p>
            <a:pPr marL="285750" indent="-285750" algn="just">
              <a:lnSpc>
                <a:spcPct val="110000"/>
              </a:lnSpc>
              <a:buFont typeface="Wingdings" panose="05000000000000000000" pitchFamily="2" charset="2"/>
              <a:buChar char="C"/>
            </a:pPr>
            <a:r>
              <a:rPr lang="en-US" sz="1600" dirty="0">
                <a:latin typeface="+mj-lt"/>
              </a:rPr>
              <a:t>Improve energy performance and minimize the environmental impacts of the organization's operations.</a:t>
            </a:r>
          </a:p>
          <a:p>
            <a:pPr marL="285750" indent="-285750" algn="just">
              <a:lnSpc>
                <a:spcPct val="110000"/>
              </a:lnSpc>
              <a:buFont typeface="Wingdings" panose="05000000000000000000" pitchFamily="2" charset="2"/>
              <a:buChar char="C"/>
            </a:pPr>
            <a:r>
              <a:rPr lang="en-US" sz="1600" dirty="0">
                <a:latin typeface="+mj-lt"/>
              </a:rPr>
              <a:t>Identify behavioral change opportunities by evaluating current operations and maintenance practices.</a:t>
            </a:r>
          </a:p>
          <a:p>
            <a:pPr marL="285750" indent="-285750" algn="just">
              <a:lnSpc>
                <a:spcPct val="110000"/>
              </a:lnSpc>
              <a:buFont typeface="Wingdings" panose="05000000000000000000" pitchFamily="2" charset="2"/>
              <a:buChar char="C"/>
            </a:pPr>
            <a:r>
              <a:rPr lang="en-US" sz="1600" dirty="0">
                <a:latin typeface="+mj-lt"/>
              </a:rPr>
              <a:t>Identify technical opportunities by evaluating significant process energy-using components or utilities including boilers, refrigeration plant, ventilation systems, building performance and fleet efficiency.</a:t>
            </a:r>
          </a:p>
          <a:p>
            <a:pPr marL="285750" indent="-285750" algn="just">
              <a:lnSpc>
                <a:spcPct val="110000"/>
              </a:lnSpc>
              <a:buFont typeface="Wingdings" panose="05000000000000000000" pitchFamily="2" charset="2"/>
              <a:buChar char="C"/>
            </a:pPr>
            <a:r>
              <a:rPr lang="en-US" sz="1600" dirty="0">
                <a:latin typeface="+mj-lt"/>
              </a:rPr>
              <a:t>Provide clear financial information regarding energy savings opportunities in order to prioritize these items for the organization's decision-making process.</a:t>
            </a:r>
          </a:p>
          <a:p>
            <a:pPr marL="285750" indent="-285750" algn="just">
              <a:lnSpc>
                <a:spcPct val="110000"/>
              </a:lnSpc>
              <a:buFont typeface="Wingdings" panose="05000000000000000000" pitchFamily="2" charset="2"/>
              <a:buChar char="C"/>
            </a:pPr>
            <a:r>
              <a:rPr lang="en-US" sz="1600" dirty="0">
                <a:latin typeface="+mj-lt"/>
              </a:rPr>
              <a:t>Gain a greater understanding of a part or all of the organization's energy usage patterns.</a:t>
            </a:r>
          </a:p>
          <a:p>
            <a:pPr marL="285750" indent="-285750" algn="just">
              <a:lnSpc>
                <a:spcPct val="110000"/>
              </a:lnSpc>
              <a:buFont typeface="Wingdings" panose="05000000000000000000" pitchFamily="2" charset="2"/>
              <a:buChar char="C"/>
            </a:pPr>
            <a:r>
              <a:rPr lang="en-US" sz="1600" dirty="0">
                <a:latin typeface="+mj-lt"/>
              </a:rPr>
              <a:t>Identify potential for using renewable energy supply technologies.</a:t>
            </a:r>
          </a:p>
          <a:p>
            <a:pPr marL="285750" indent="-285750" algn="just">
              <a:lnSpc>
                <a:spcPct val="110000"/>
              </a:lnSpc>
              <a:buFont typeface="Wingdings" panose="05000000000000000000" pitchFamily="2" charset="2"/>
              <a:buChar char="C"/>
            </a:pPr>
            <a:r>
              <a:rPr lang="en-US" sz="1600" dirty="0">
                <a:latin typeface="+mj-lt"/>
              </a:rPr>
              <a:t>Achieve compliance with legal requirements such as the Energy Efficiency Directive, Industrial Emissions Directive or the Environmental Protection Agency’s waste license requirements. To comply with corporate social responsibility goals.</a:t>
            </a:r>
          </a:p>
          <a:p>
            <a:pPr marL="285750" indent="-285750" algn="just">
              <a:lnSpc>
                <a:spcPct val="110000"/>
              </a:lnSpc>
              <a:buFont typeface="Wingdings" panose="05000000000000000000" pitchFamily="2" charset="2"/>
              <a:buChar char="C"/>
            </a:pPr>
            <a:r>
              <a:rPr lang="en-US" sz="1600" dirty="0">
                <a:latin typeface="+mj-lt"/>
              </a:rPr>
              <a:t>Meet customer and shareholder expectations.</a:t>
            </a:r>
          </a:p>
          <a:p>
            <a:pPr marL="285750" indent="-285750" algn="just">
              <a:lnSpc>
                <a:spcPct val="110000"/>
              </a:lnSpc>
              <a:buFont typeface="Wingdings" panose="05000000000000000000" pitchFamily="2" charset="2"/>
              <a:buChar char="C"/>
            </a:pPr>
            <a:r>
              <a:rPr lang="en-US" sz="1600" dirty="0">
                <a:latin typeface="+mj-lt"/>
              </a:rPr>
              <a:t>Inform a strategic plan aimed at minimizing the organization's carbon footprint.</a:t>
            </a:r>
          </a:p>
          <a:p>
            <a:pPr marL="285750" indent="-285750" algn="just">
              <a:lnSpc>
                <a:spcPct val="110000"/>
              </a:lnSpc>
              <a:buFont typeface="Wingdings" panose="05000000000000000000" pitchFamily="2" charset="2"/>
              <a:buChar char="C"/>
            </a:pPr>
            <a:r>
              <a:rPr lang="en-US" sz="1600" dirty="0">
                <a:latin typeface="+mj-lt"/>
              </a:rPr>
              <a:t>Contribute to the process for certification to a formal energy management system, as set out in ISO 50001.</a:t>
            </a:r>
          </a:p>
        </p:txBody>
      </p:sp>
      <p:pic>
        <p:nvPicPr>
          <p:cNvPr id="6" name="Picture 2">
            <a:extLst>
              <a:ext uri="{FF2B5EF4-FFF2-40B4-BE49-F238E27FC236}">
                <a16:creationId xmlns:a16="http://schemas.microsoft.com/office/drawing/2014/main" id="{9EA10610-657D-4F33-A524-745AC52F48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554" y="26494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23BF695E-47C2-4629-9398-98F8698563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12968318-C0F9-4FC2-896B-19EE17B646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26458968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idx="4294967295"/>
          </p:nvPr>
        </p:nvSpPr>
        <p:spPr>
          <a:xfrm>
            <a:off x="1377351" y="2657400"/>
            <a:ext cx="9144000" cy="1543199"/>
          </a:xfrm>
        </p:spPr>
        <p:txBody>
          <a:bodyPr/>
          <a:lstStyle/>
          <a:p>
            <a:pPr algn="ctr"/>
            <a:r>
              <a:rPr lang="sv-SE" dirty="0"/>
              <a:t>Main steps of an Energy Audits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21351" y="103516"/>
            <a:ext cx="1436669" cy="1208627"/>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698" y="377271"/>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Graphical user interface, text, application&#10;&#10;Description automatically generated">
            <a:extLst>
              <a:ext uri="{FF2B5EF4-FFF2-40B4-BE49-F238E27FC236}">
                <a16:creationId xmlns:a16="http://schemas.microsoft.com/office/drawing/2014/main" id="{4814A746-BFA5-4B8C-9C85-B874A63DE1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1" y="6076623"/>
            <a:ext cx="1879950" cy="537129"/>
          </a:xfrm>
          <a:prstGeom prst="rect">
            <a:avLst/>
          </a:prstGeom>
        </p:spPr>
      </p:pic>
    </p:spTree>
    <p:extLst>
      <p:ext uri="{BB962C8B-B14F-4D97-AF65-F5344CB8AC3E}">
        <p14:creationId xmlns:p14="http://schemas.microsoft.com/office/powerpoint/2010/main" val="403471835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107" y="1301698"/>
            <a:ext cx="11582400" cy="1631216"/>
          </a:xfrm>
          <a:prstGeom prst="rect">
            <a:avLst/>
          </a:prstGeom>
        </p:spPr>
        <p:txBody>
          <a:bodyPr wrap="square">
            <a:spAutoFit/>
          </a:bodyPr>
          <a:lstStyle/>
          <a:p>
            <a:r>
              <a:rPr lang="en-US" sz="2000" dirty="0">
                <a:latin typeface="+mj-lt"/>
              </a:rPr>
              <a:t>Main steps:</a:t>
            </a:r>
          </a:p>
          <a:p>
            <a:pPr marL="342900" indent="-342900">
              <a:buFont typeface="Wingdings" panose="05000000000000000000" pitchFamily="2" charset="2"/>
              <a:buChar char="ü"/>
            </a:pPr>
            <a:r>
              <a:rPr lang="en-US" sz="2000" dirty="0">
                <a:latin typeface="+mj-lt"/>
              </a:rPr>
              <a:t>Plan and organize the audit procedure</a:t>
            </a:r>
          </a:p>
          <a:p>
            <a:pPr marL="342900" indent="-342900">
              <a:buFont typeface="Wingdings" panose="05000000000000000000" pitchFamily="2" charset="2"/>
              <a:buChar char="ü"/>
            </a:pPr>
            <a:r>
              <a:rPr lang="en-US" sz="2000" dirty="0">
                <a:latin typeface="+mj-lt"/>
              </a:rPr>
              <a:t>Implement a walk-through audit / walk through analysis</a:t>
            </a:r>
          </a:p>
          <a:p>
            <a:pPr marL="342900" indent="-342900">
              <a:buFont typeface="Wingdings" panose="05000000000000000000" pitchFamily="2" charset="2"/>
              <a:buChar char="ü"/>
            </a:pPr>
            <a:r>
              <a:rPr lang="en-US" sz="2000" dirty="0">
                <a:latin typeface="+mj-lt"/>
              </a:rPr>
              <a:t>Proceed with an informal interview with the Energy Manager or Production / Plant Manager</a:t>
            </a:r>
          </a:p>
          <a:p>
            <a:pPr marL="342900" indent="-342900">
              <a:buFont typeface="Wingdings" panose="05000000000000000000" pitchFamily="2" charset="2"/>
              <a:buChar char="ü"/>
            </a:pPr>
            <a:r>
              <a:rPr lang="en-US" sz="2000" dirty="0">
                <a:latin typeface="+mj-lt"/>
              </a:rPr>
              <a:t>Conduct a brief meeting / awareness programme with all divisional heads and persons involved </a:t>
            </a:r>
          </a:p>
        </p:txBody>
      </p:sp>
      <p:sp>
        <p:nvSpPr>
          <p:cNvPr id="5" name="Rectangle 4"/>
          <p:cNvSpPr/>
          <p:nvPr/>
        </p:nvSpPr>
        <p:spPr>
          <a:xfrm>
            <a:off x="3467605" y="166688"/>
            <a:ext cx="5086709" cy="478272"/>
          </a:xfrm>
          <a:prstGeom prst="rect">
            <a:avLst/>
          </a:prstGeom>
        </p:spPr>
        <p:txBody>
          <a:bodyPr wrap="square">
            <a:spAutoFit/>
          </a:bodyPr>
          <a:lstStyle/>
          <a:p>
            <a:pPr marL="342900" indent="-342900">
              <a:lnSpc>
                <a:spcPct val="110000"/>
              </a:lnSpc>
              <a:buFont typeface="Wingdings" panose="05000000000000000000" pitchFamily="2" charset="2"/>
              <a:buChar char="Ø"/>
            </a:pPr>
            <a:r>
              <a:rPr lang="en-US" sz="2400" i="1" dirty="0">
                <a:solidFill>
                  <a:schemeClr val="accent2">
                    <a:lumMod val="75000"/>
                  </a:schemeClr>
                </a:solidFill>
                <a:effectLst>
                  <a:outerShdw blurRad="38100" dist="38100" dir="2700000" algn="tl">
                    <a:srgbClr val="000000">
                      <a:alpha val="43137"/>
                    </a:srgbClr>
                  </a:outerShdw>
                </a:effectLst>
                <a:latin typeface="+mj-lt"/>
              </a:rPr>
              <a:t>Main phases of an energy audit</a:t>
            </a:r>
          </a:p>
        </p:txBody>
      </p:sp>
      <p:sp>
        <p:nvSpPr>
          <p:cNvPr id="6" name="TextBox 5"/>
          <p:cNvSpPr txBox="1"/>
          <p:nvPr/>
        </p:nvSpPr>
        <p:spPr>
          <a:xfrm>
            <a:off x="195105" y="3025985"/>
            <a:ext cx="11631707" cy="3200876"/>
          </a:xfrm>
          <a:prstGeom prst="rect">
            <a:avLst/>
          </a:prstGeom>
          <a:noFill/>
        </p:spPr>
        <p:txBody>
          <a:bodyPr wrap="square" rtlCol="0">
            <a:spAutoFit/>
          </a:bodyPr>
          <a:lstStyle/>
          <a:p>
            <a:r>
              <a:rPr lang="en-US" sz="2000" dirty="0">
                <a:latin typeface="+mj-lt"/>
              </a:rPr>
              <a:t>An </a:t>
            </a:r>
            <a:r>
              <a:rPr lang="en-US" sz="2000" dirty="0">
                <a:solidFill>
                  <a:srgbClr val="C00000"/>
                </a:solidFill>
                <a:effectLst>
                  <a:outerShdw blurRad="38100" dist="38100" dir="2700000" algn="tl">
                    <a:srgbClr val="000000">
                      <a:alpha val="43137"/>
                    </a:srgbClr>
                  </a:outerShdw>
                </a:effectLst>
                <a:latin typeface="+mj-lt"/>
              </a:rPr>
              <a:t>initial site visit </a:t>
            </a:r>
            <a:r>
              <a:rPr lang="en-US" sz="2000" dirty="0">
                <a:latin typeface="+mj-lt"/>
              </a:rPr>
              <a:t>may take one day and gives the Energy Auditor/Engineer an opportunity to meet the personnel concerned, to familiarize him with the site and to assess the procedures necessary to carry out the energy audit.</a:t>
            </a:r>
          </a:p>
          <a:p>
            <a:r>
              <a:rPr lang="en-US" sz="2000" dirty="0">
                <a:latin typeface="+mj-lt"/>
              </a:rPr>
              <a:t>During this initial site visit the </a:t>
            </a:r>
            <a:r>
              <a:rPr lang="en-US" sz="2000" dirty="0">
                <a:solidFill>
                  <a:srgbClr val="C00000"/>
                </a:solidFill>
                <a:latin typeface="+mj-lt"/>
              </a:rPr>
              <a:t>Energy Auditor/Engineer </a:t>
            </a:r>
            <a:r>
              <a:rPr lang="en-US" sz="2000" dirty="0">
                <a:latin typeface="+mj-lt"/>
              </a:rPr>
              <a:t>should carry out the following actions: </a:t>
            </a:r>
          </a:p>
          <a:p>
            <a:pPr marL="342900" indent="-342900">
              <a:buFont typeface="Wingdings" panose="05000000000000000000" pitchFamily="2" charset="2"/>
              <a:buChar char="ü"/>
            </a:pPr>
            <a:r>
              <a:rPr lang="en-US" sz="2000" i="1" dirty="0">
                <a:solidFill>
                  <a:schemeClr val="accent6">
                    <a:lumMod val="50000"/>
                  </a:schemeClr>
                </a:solidFill>
                <a:latin typeface="+mj-lt"/>
              </a:rPr>
              <a:t>Discuss with the site's senior management the aims of the energy audit.</a:t>
            </a:r>
          </a:p>
          <a:p>
            <a:pPr marL="342900" indent="-342900">
              <a:lnSpc>
                <a:spcPct val="110000"/>
              </a:lnSpc>
              <a:buFont typeface="Wingdings" panose="05000000000000000000" pitchFamily="2" charset="2"/>
              <a:buChar char="ü"/>
            </a:pPr>
            <a:r>
              <a:rPr lang="en-US" sz="2000" i="1" dirty="0">
                <a:solidFill>
                  <a:schemeClr val="accent6">
                    <a:lumMod val="50000"/>
                  </a:schemeClr>
                </a:solidFill>
                <a:latin typeface="+mj-lt"/>
              </a:rPr>
              <a:t>Discuss economic guidelines associated with the recommendations of the audit.</a:t>
            </a:r>
          </a:p>
          <a:p>
            <a:pPr marL="342900" indent="-342900">
              <a:buFont typeface="Wingdings" panose="05000000000000000000" pitchFamily="2" charset="2"/>
              <a:buChar char="ü"/>
            </a:pPr>
            <a:r>
              <a:rPr lang="en-US" sz="2000" i="1" dirty="0">
                <a:solidFill>
                  <a:schemeClr val="accent6">
                    <a:lumMod val="50000"/>
                  </a:schemeClr>
                </a:solidFill>
                <a:latin typeface="+mj-lt"/>
              </a:rPr>
              <a:t>Analyze the major energy consumption data with the relevant personnel.</a:t>
            </a:r>
          </a:p>
          <a:p>
            <a:pPr marL="342900" indent="-342900">
              <a:buFont typeface="Wingdings" panose="05000000000000000000" pitchFamily="2" charset="2"/>
              <a:buChar char="ü"/>
            </a:pPr>
            <a:r>
              <a:rPr lang="en-US" sz="2000" i="1" dirty="0">
                <a:solidFill>
                  <a:schemeClr val="accent6">
                    <a:lumMod val="50000"/>
                  </a:schemeClr>
                </a:solidFill>
                <a:latin typeface="+mj-lt"/>
              </a:rPr>
              <a:t>Obtain site drawings where available - building layout, steam distribution, compressed air distribution, electricity distribution etc.</a:t>
            </a:r>
          </a:p>
          <a:p>
            <a:pPr marL="342900" indent="-342900">
              <a:buFont typeface="Wingdings" panose="05000000000000000000" pitchFamily="2" charset="2"/>
              <a:buChar char="ü"/>
            </a:pPr>
            <a:r>
              <a:rPr lang="en-US" sz="2000" i="1" dirty="0">
                <a:solidFill>
                  <a:schemeClr val="accent6">
                    <a:lumMod val="50000"/>
                  </a:schemeClr>
                </a:solidFill>
                <a:latin typeface="+mj-lt"/>
              </a:rPr>
              <a:t>Tour the site accompanied by engineering/production</a:t>
            </a:r>
          </a:p>
        </p:txBody>
      </p:sp>
      <p:sp>
        <p:nvSpPr>
          <p:cNvPr id="2" name="Rectangle 1"/>
          <p:cNvSpPr/>
          <p:nvPr/>
        </p:nvSpPr>
        <p:spPr>
          <a:xfrm>
            <a:off x="195107" y="840033"/>
            <a:ext cx="9371587" cy="461665"/>
          </a:xfrm>
          <a:prstGeom prst="rect">
            <a:avLst/>
          </a:prstGeom>
        </p:spPr>
        <p:txBody>
          <a:bodyPr wrap="square">
            <a:spAutoFit/>
          </a:bodyPr>
          <a:lstStyle/>
          <a:p>
            <a:pPr lvl="0"/>
            <a:r>
              <a:rPr lang="en-US" sz="2400" dirty="0">
                <a:solidFill>
                  <a:srgbClr val="FF0000"/>
                </a:solidFill>
                <a:effectLst>
                  <a:outerShdw blurRad="38100" dist="38100" dir="2700000" algn="tl">
                    <a:srgbClr val="000000">
                      <a:alpha val="43137"/>
                    </a:srgbClr>
                  </a:outerShdw>
                </a:effectLst>
                <a:latin typeface="Calibri Light" panose="020F0302020204030204"/>
              </a:rPr>
              <a:t>1. Phase I :“Pre-Audit” phase</a:t>
            </a:r>
            <a:r>
              <a:rPr lang="en-US" sz="2400" dirty="0">
                <a:solidFill>
                  <a:srgbClr val="FF0000"/>
                </a:solidFill>
                <a:latin typeface="Calibri Light" panose="020F0302020204030204"/>
              </a:rPr>
              <a:t>: the </a:t>
            </a:r>
            <a:r>
              <a:rPr lang="en-US" sz="2400" i="1" dirty="0">
                <a:solidFill>
                  <a:srgbClr val="FF0000"/>
                </a:solidFill>
                <a:effectLst>
                  <a:outerShdw blurRad="38100" dist="38100" dir="2700000" algn="tl">
                    <a:srgbClr val="000000">
                      <a:alpha val="43137"/>
                    </a:srgbClr>
                  </a:outerShdw>
                </a:effectLst>
                <a:latin typeface="Calibri Light" panose="020F0302020204030204"/>
              </a:rPr>
              <a:t>Preparation and pre-analysis </a:t>
            </a:r>
            <a:r>
              <a:rPr lang="en-US" sz="2400" dirty="0">
                <a:solidFill>
                  <a:srgbClr val="FF0000"/>
                </a:solidFill>
                <a:latin typeface="Calibri Light" panose="020F0302020204030204"/>
              </a:rPr>
              <a:t>phase</a:t>
            </a:r>
          </a:p>
        </p:txBody>
      </p:sp>
      <p:pic>
        <p:nvPicPr>
          <p:cNvPr id="7" name="Picture 2">
            <a:extLst>
              <a:ext uri="{FF2B5EF4-FFF2-40B4-BE49-F238E27FC236}">
                <a16:creationId xmlns:a16="http://schemas.microsoft.com/office/drawing/2014/main" id="{D1FBD1A4-1791-4CCC-9FCF-B3B37E469F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96" y="228852"/>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93F8136A-8F58-460A-B7C0-A70465DAC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0224" y="0"/>
            <a:ext cx="1436669" cy="1208627"/>
          </a:xfrm>
          <a:prstGeom prst="rect">
            <a:avLst/>
          </a:prstGeom>
        </p:spPr>
      </p:pic>
      <p:pic>
        <p:nvPicPr>
          <p:cNvPr id="9" name="Picture 8" descr="Graphical user interface, text, application&#10;&#10;Description automatically generated">
            <a:extLst>
              <a:ext uri="{FF2B5EF4-FFF2-40B4-BE49-F238E27FC236}">
                <a16:creationId xmlns:a16="http://schemas.microsoft.com/office/drawing/2014/main" id="{72F04D97-F022-498C-A63A-13D9A6D641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105" y="6226861"/>
            <a:ext cx="1879950" cy="537129"/>
          </a:xfrm>
          <a:prstGeom prst="rect">
            <a:avLst/>
          </a:prstGeom>
        </p:spPr>
      </p:pic>
    </p:spTree>
    <p:extLst>
      <p:ext uri="{BB962C8B-B14F-4D97-AF65-F5344CB8AC3E}">
        <p14:creationId xmlns:p14="http://schemas.microsoft.com/office/powerpoint/2010/main" val="232312480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690" y="916675"/>
            <a:ext cx="10702506" cy="4898136"/>
          </a:xfrm>
          <a:prstGeom prst="rect">
            <a:avLst/>
          </a:prstGeom>
        </p:spPr>
        <p:txBody>
          <a:bodyPr wrap="square">
            <a:spAutoFit/>
          </a:bodyPr>
          <a:lstStyle/>
          <a:p>
            <a:pPr>
              <a:lnSpc>
                <a:spcPct val="130000"/>
              </a:lnSpc>
            </a:pPr>
            <a:r>
              <a:rPr lang="en-US" sz="2200" dirty="0">
                <a:latin typeface="+mj-lt"/>
              </a:rPr>
              <a:t>The main aims of the </a:t>
            </a:r>
            <a:r>
              <a:rPr lang="en-US" sz="2200" dirty="0">
                <a:solidFill>
                  <a:srgbClr val="C00000"/>
                </a:solidFill>
                <a:effectLst>
                  <a:outerShdw blurRad="38100" dist="38100" dir="2700000" algn="tl">
                    <a:srgbClr val="000000">
                      <a:alpha val="43137"/>
                    </a:srgbClr>
                  </a:outerShdw>
                </a:effectLst>
              </a:rPr>
              <a:t>initial site visit </a:t>
            </a:r>
            <a:r>
              <a:rPr lang="en-US" sz="2200" dirty="0">
                <a:latin typeface="+mj-lt"/>
              </a:rPr>
              <a:t>are, to: </a:t>
            </a:r>
          </a:p>
          <a:p>
            <a:pPr>
              <a:lnSpc>
                <a:spcPct val="130000"/>
              </a:lnSpc>
            </a:pPr>
            <a:endParaRPr lang="en-US" sz="2200" dirty="0">
              <a:latin typeface="+mj-lt"/>
            </a:endParaRPr>
          </a:p>
          <a:p>
            <a:pPr marL="342900" indent="-342900">
              <a:lnSpc>
                <a:spcPct val="130000"/>
              </a:lnSpc>
              <a:buFont typeface="Wingdings" panose="05000000000000000000" pitchFamily="2" charset="2"/>
              <a:buChar char="q"/>
            </a:pPr>
            <a:r>
              <a:rPr lang="en-US" sz="2200" dirty="0">
                <a:latin typeface="+mj-lt"/>
              </a:rPr>
              <a:t>finalize the Energy Audit team</a:t>
            </a:r>
          </a:p>
          <a:p>
            <a:pPr marL="342900" indent="-342900">
              <a:lnSpc>
                <a:spcPct val="130000"/>
              </a:lnSpc>
              <a:buFont typeface="Wingdings" panose="05000000000000000000" pitchFamily="2" charset="2"/>
              <a:buChar char="q"/>
            </a:pPr>
            <a:r>
              <a:rPr lang="en-US" sz="2200" dirty="0">
                <a:latin typeface="+mj-lt"/>
              </a:rPr>
              <a:t>identify the main energy consuming areas/plant items to be surveyed during the audit.</a:t>
            </a:r>
          </a:p>
          <a:p>
            <a:pPr marL="342900" indent="-342900">
              <a:lnSpc>
                <a:spcPct val="130000"/>
              </a:lnSpc>
              <a:buFont typeface="Wingdings" panose="05000000000000000000" pitchFamily="2" charset="2"/>
              <a:buChar char="q"/>
            </a:pPr>
            <a:r>
              <a:rPr lang="en-US" sz="2200" dirty="0">
                <a:latin typeface="+mj-lt"/>
              </a:rPr>
              <a:t>identify any existing instrumentation/ additional metering required.</a:t>
            </a:r>
          </a:p>
          <a:p>
            <a:pPr marL="342900" indent="-342900">
              <a:lnSpc>
                <a:spcPct val="130000"/>
              </a:lnSpc>
              <a:buFont typeface="Wingdings" panose="05000000000000000000" pitchFamily="2" charset="2"/>
              <a:buChar char="q"/>
            </a:pPr>
            <a:r>
              <a:rPr lang="en-US" sz="2200" dirty="0">
                <a:latin typeface="+mj-lt"/>
              </a:rPr>
              <a:t>decide whether any meters will have to be installed prior to the audit </a:t>
            </a:r>
            <a:r>
              <a:rPr lang="en-US" sz="2200" dirty="0" err="1">
                <a:latin typeface="+mj-lt"/>
              </a:rPr>
              <a:t>eg</a:t>
            </a:r>
            <a:r>
              <a:rPr lang="en-US" sz="2200" dirty="0">
                <a:latin typeface="+mj-lt"/>
              </a:rPr>
              <a:t>. kWh, steam,</a:t>
            </a:r>
          </a:p>
          <a:p>
            <a:pPr marL="342900" indent="-342900">
              <a:lnSpc>
                <a:spcPct val="130000"/>
              </a:lnSpc>
              <a:buFont typeface="Wingdings" panose="05000000000000000000" pitchFamily="2" charset="2"/>
              <a:buChar char="q"/>
            </a:pPr>
            <a:r>
              <a:rPr lang="en-US" sz="2200" dirty="0">
                <a:latin typeface="+mj-lt"/>
              </a:rPr>
              <a:t>oil or gas meters.</a:t>
            </a:r>
          </a:p>
          <a:p>
            <a:pPr marL="342900" indent="-342900">
              <a:lnSpc>
                <a:spcPct val="130000"/>
              </a:lnSpc>
              <a:buFont typeface="Wingdings" panose="05000000000000000000" pitchFamily="2" charset="2"/>
              <a:buChar char="q"/>
            </a:pPr>
            <a:r>
              <a:rPr lang="en-US" sz="2200" dirty="0">
                <a:latin typeface="+mj-lt"/>
              </a:rPr>
              <a:t>identify the instrumentation required for carrying out the audit.</a:t>
            </a:r>
          </a:p>
          <a:p>
            <a:pPr marL="342900" indent="-342900">
              <a:lnSpc>
                <a:spcPct val="130000"/>
              </a:lnSpc>
              <a:buFont typeface="Wingdings" panose="05000000000000000000" pitchFamily="2" charset="2"/>
              <a:buChar char="q"/>
            </a:pPr>
            <a:r>
              <a:rPr lang="en-US" sz="2200" dirty="0">
                <a:latin typeface="+mj-lt"/>
              </a:rPr>
              <a:t>plan with time frame</a:t>
            </a:r>
          </a:p>
          <a:p>
            <a:pPr marL="342900" indent="-342900">
              <a:lnSpc>
                <a:spcPct val="130000"/>
              </a:lnSpc>
              <a:buFont typeface="Wingdings" panose="05000000000000000000" pitchFamily="2" charset="2"/>
              <a:buChar char="q"/>
            </a:pPr>
            <a:r>
              <a:rPr lang="en-US" sz="2200" dirty="0">
                <a:latin typeface="+mj-lt"/>
              </a:rPr>
              <a:t>collect macro data on plant energy resources, major energy consuming centers</a:t>
            </a:r>
          </a:p>
          <a:p>
            <a:pPr marL="342900" indent="-342900">
              <a:lnSpc>
                <a:spcPct val="130000"/>
              </a:lnSpc>
              <a:buFont typeface="Wingdings" panose="05000000000000000000" pitchFamily="2" charset="2"/>
              <a:buChar char="q"/>
            </a:pPr>
            <a:r>
              <a:rPr lang="en-US" sz="2200" dirty="0">
                <a:latin typeface="+mj-lt"/>
              </a:rPr>
              <a:t>create awareness through meetings/ </a:t>
            </a:r>
            <a:r>
              <a:rPr lang="en-US" sz="2200" dirty="0" err="1">
                <a:latin typeface="+mj-lt"/>
              </a:rPr>
              <a:t>programme</a:t>
            </a:r>
            <a:endParaRPr lang="en-US" sz="2200" dirty="0">
              <a:latin typeface="+mj-lt"/>
            </a:endParaRPr>
          </a:p>
        </p:txBody>
      </p:sp>
      <p:pic>
        <p:nvPicPr>
          <p:cNvPr id="3" name="Picture 2">
            <a:extLst>
              <a:ext uri="{FF2B5EF4-FFF2-40B4-BE49-F238E27FC236}">
                <a16:creationId xmlns:a16="http://schemas.microsoft.com/office/drawing/2014/main" id="{6A5B42BF-9A69-4ACD-AA92-96E831574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435BA158-51E8-485E-A980-CB342B7EF6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753EB09-65A1-4EA9-A16D-6F8FC4D026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307454725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7547" y="1272859"/>
            <a:ext cx="11616906" cy="4093428"/>
          </a:xfrm>
          <a:prstGeom prst="rect">
            <a:avLst/>
          </a:prstGeom>
        </p:spPr>
        <p:txBody>
          <a:bodyPr wrap="square">
            <a:spAutoFit/>
          </a:bodyPr>
          <a:lstStyle/>
          <a:p>
            <a:pPr marL="342900" indent="-342900" algn="just">
              <a:buFont typeface="Wingdings" panose="05000000000000000000" pitchFamily="2" charset="2"/>
              <a:buChar char="§"/>
            </a:pPr>
            <a:r>
              <a:rPr lang="en-US" sz="2000" dirty="0">
                <a:latin typeface="+mj-lt"/>
              </a:rPr>
              <a:t>Depending on the nature and complexity of the site, a comprehensive audit can take from several weeks to several months to complete.</a:t>
            </a:r>
          </a:p>
          <a:p>
            <a:pPr marL="342900" indent="-342900" algn="just">
              <a:buFont typeface="Wingdings" panose="05000000000000000000" pitchFamily="2" charset="2"/>
              <a:buChar char="§"/>
            </a:pPr>
            <a:r>
              <a:rPr lang="en-US" sz="2000" dirty="0">
                <a:latin typeface="+mj-lt"/>
              </a:rPr>
              <a:t>Detailed studies to establish, and investigate, energy and material balances for specific plant departments or items of process equipment are carried out.</a:t>
            </a:r>
          </a:p>
          <a:p>
            <a:pPr marL="342900" indent="-342900" algn="just">
              <a:buFont typeface="Wingdings" panose="05000000000000000000" pitchFamily="2" charset="2"/>
              <a:buChar char="§"/>
            </a:pPr>
            <a:r>
              <a:rPr lang="en-US" sz="2000" dirty="0">
                <a:latin typeface="+mj-lt"/>
              </a:rPr>
              <a:t>Whenever possible, checks of plant operations are carried out over extended periods of time, at nights and at weekends as well as during normal daytime working hours, to ensure that nothing is overlooked.</a:t>
            </a:r>
          </a:p>
          <a:p>
            <a:pPr marL="342900" indent="-342900" algn="just">
              <a:buFont typeface="Wingdings" panose="05000000000000000000" pitchFamily="2" charset="2"/>
              <a:buChar char="§"/>
            </a:pPr>
            <a:r>
              <a:rPr lang="en-US" sz="2000" dirty="0">
                <a:latin typeface="+mj-lt"/>
              </a:rPr>
              <a:t>The </a:t>
            </a:r>
            <a:r>
              <a:rPr lang="en-US" sz="2000" dirty="0">
                <a:solidFill>
                  <a:srgbClr val="C00000"/>
                </a:solidFill>
                <a:latin typeface="+mj-lt"/>
              </a:rPr>
              <a:t>audit report </a:t>
            </a:r>
            <a:r>
              <a:rPr lang="en-US" sz="2000" dirty="0">
                <a:latin typeface="+mj-lt"/>
              </a:rPr>
              <a:t>will include a description of </a:t>
            </a:r>
            <a:r>
              <a:rPr lang="en-US" sz="2000" i="1" dirty="0">
                <a:solidFill>
                  <a:srgbClr val="C00000"/>
                </a:solidFill>
                <a:latin typeface="+mj-lt"/>
              </a:rPr>
              <a:t>energy inputs and product outputs by major department or by major processing function </a:t>
            </a:r>
            <a:r>
              <a:rPr lang="en-US" sz="2000" dirty="0">
                <a:latin typeface="+mj-lt"/>
              </a:rPr>
              <a:t>and will </a:t>
            </a:r>
            <a:r>
              <a:rPr lang="en-US" sz="2000" i="1" dirty="0">
                <a:solidFill>
                  <a:srgbClr val="C00000"/>
                </a:solidFill>
                <a:latin typeface="+mj-lt"/>
              </a:rPr>
              <a:t>evaluate the efficiency of each step of the manufacturing process</a:t>
            </a:r>
            <a:r>
              <a:rPr lang="en-US" sz="2000" dirty="0">
                <a:latin typeface="+mj-lt"/>
              </a:rPr>
              <a:t>. </a:t>
            </a:r>
          </a:p>
          <a:p>
            <a:pPr marL="342900" indent="-342900" algn="just">
              <a:buFont typeface="Wingdings" panose="05000000000000000000" pitchFamily="2" charset="2"/>
              <a:buChar char="§"/>
            </a:pPr>
            <a:r>
              <a:rPr lang="en-US" sz="2000" dirty="0">
                <a:latin typeface="+mj-lt"/>
              </a:rPr>
              <a:t>Means of improving these efficiencies will be listed, and at least a preliminary assessment of the cost of the improvements will be made to indicate the expected pay-back on any capital investment needed.</a:t>
            </a:r>
          </a:p>
          <a:p>
            <a:pPr marL="342900" indent="-342900" algn="just">
              <a:buFont typeface="Wingdings" panose="05000000000000000000" pitchFamily="2" charset="2"/>
              <a:buChar char="§"/>
            </a:pPr>
            <a:r>
              <a:rPr lang="en-US" sz="2000" dirty="0">
                <a:latin typeface="+mj-lt"/>
              </a:rPr>
              <a:t>The audit report should conclude with </a:t>
            </a:r>
            <a:r>
              <a:rPr lang="en-US" sz="2000" i="1" dirty="0">
                <a:solidFill>
                  <a:srgbClr val="C00000"/>
                </a:solidFill>
                <a:latin typeface="+mj-lt"/>
              </a:rPr>
              <a:t>specific recommendations for detailed engineering studies and feasibility analyses</a:t>
            </a:r>
            <a:r>
              <a:rPr lang="en-US" sz="2000" dirty="0">
                <a:latin typeface="+mj-lt"/>
              </a:rPr>
              <a:t>, which must then be performed to justify the implementation of those conservation measures that require investments.</a:t>
            </a:r>
          </a:p>
        </p:txBody>
      </p:sp>
      <p:pic>
        <p:nvPicPr>
          <p:cNvPr id="3" name="Picture 2">
            <a:extLst>
              <a:ext uri="{FF2B5EF4-FFF2-40B4-BE49-F238E27FC236}">
                <a16:creationId xmlns:a16="http://schemas.microsoft.com/office/drawing/2014/main" id="{F2EC45B4-A70D-4A82-B6FA-E4C29E2CF0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8A81286C-B841-488A-AB81-1CBBA8652B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AF21ADEF-E48E-4D1B-80A4-0DC7998179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690" y="5999552"/>
            <a:ext cx="1879950" cy="537129"/>
          </a:xfrm>
          <a:prstGeom prst="rect">
            <a:avLst/>
          </a:prstGeom>
        </p:spPr>
      </p:pic>
    </p:spTree>
    <p:extLst>
      <p:ext uri="{BB962C8B-B14F-4D97-AF65-F5344CB8AC3E}">
        <p14:creationId xmlns:p14="http://schemas.microsoft.com/office/powerpoint/2010/main" val="919892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dirty="0" err="1"/>
              <a:t>Tipping</a:t>
            </a:r>
            <a:r>
              <a:rPr lang="sv-SE" dirty="0"/>
              <a:t> </a:t>
            </a:r>
            <a:r>
              <a:rPr lang="sv-SE" dirty="0" err="1"/>
              <a:t>points</a:t>
            </a:r>
            <a:r>
              <a:rPr lang="sv-SE" dirty="0"/>
              <a:t> effects and domino effects</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1754326"/>
          </a:xfrm>
          <a:prstGeom prst="rect">
            <a:avLst/>
          </a:prstGeom>
          <a:noFill/>
        </p:spPr>
        <p:txBody>
          <a:bodyPr wrap="square" rtlCol="0">
            <a:spAutoFit/>
          </a:bodyPr>
          <a:lstStyle/>
          <a:p>
            <a:pPr marL="285750" indent="-285750">
              <a:buFont typeface="Arial" panose="020B0604020202020204" pitchFamily="34" charset="0"/>
              <a:buChar char="•"/>
            </a:pPr>
            <a:r>
              <a:rPr lang="sv-SE" dirty="0"/>
              <a:t>Amazon </a:t>
            </a:r>
            <a:r>
              <a:rPr lang="sv-SE" dirty="0" err="1"/>
              <a:t>rainforest</a:t>
            </a:r>
            <a:endParaRPr lang="sv-SE" dirty="0"/>
          </a:p>
          <a:p>
            <a:pPr marL="285750" indent="-285750">
              <a:buFont typeface="Arial" panose="020B0604020202020204" pitchFamily="34" charset="0"/>
              <a:buChar char="•"/>
            </a:pPr>
            <a:r>
              <a:rPr lang="sv-SE" dirty="0"/>
              <a:t>Arctic </a:t>
            </a:r>
            <a:r>
              <a:rPr lang="sv-SE" dirty="0" err="1"/>
              <a:t>sea</a:t>
            </a:r>
            <a:r>
              <a:rPr lang="sv-SE" dirty="0"/>
              <a:t> </a:t>
            </a:r>
            <a:r>
              <a:rPr lang="sv-SE" dirty="0" err="1"/>
              <a:t>ice</a:t>
            </a:r>
            <a:endParaRPr lang="sv-SE" dirty="0"/>
          </a:p>
          <a:p>
            <a:pPr marL="285750" indent="-285750">
              <a:buFont typeface="Arial" panose="020B0604020202020204" pitchFamily="34" charset="0"/>
              <a:buChar char="•"/>
            </a:pPr>
            <a:r>
              <a:rPr lang="sv-SE" dirty="0"/>
              <a:t>Atlantic </a:t>
            </a:r>
            <a:r>
              <a:rPr lang="sv-SE" dirty="0" err="1"/>
              <a:t>circulation</a:t>
            </a:r>
            <a:endParaRPr lang="sv-SE" dirty="0"/>
          </a:p>
          <a:p>
            <a:pPr marL="285750" indent="-285750">
              <a:buFont typeface="Arial" panose="020B0604020202020204" pitchFamily="34" charset="0"/>
              <a:buChar char="•"/>
            </a:pPr>
            <a:r>
              <a:rPr lang="sv-SE" dirty="0"/>
              <a:t>Boreal </a:t>
            </a:r>
            <a:r>
              <a:rPr lang="sv-SE" dirty="0" err="1"/>
              <a:t>forest</a:t>
            </a:r>
            <a:endParaRPr lang="sv-SE" dirty="0"/>
          </a:p>
          <a:p>
            <a:pPr marL="285750" indent="-285750">
              <a:buFont typeface="Arial" panose="020B0604020202020204" pitchFamily="34" charset="0"/>
              <a:buChar char="•"/>
            </a:pPr>
            <a:r>
              <a:rPr lang="sv-SE" dirty="0" err="1"/>
              <a:t>Coral</a:t>
            </a:r>
            <a:r>
              <a:rPr lang="sv-SE" dirty="0"/>
              <a:t> </a:t>
            </a:r>
            <a:r>
              <a:rPr lang="sv-SE" dirty="0" err="1"/>
              <a:t>reefs</a:t>
            </a:r>
            <a:r>
              <a:rPr lang="sv-SE" dirty="0"/>
              <a:t> </a:t>
            </a:r>
          </a:p>
          <a:p>
            <a:pPr marL="285750" indent="-285750">
              <a:buFont typeface="Arial" panose="020B0604020202020204" pitchFamily="34" charset="0"/>
              <a:buChar char="•"/>
            </a:pPr>
            <a:r>
              <a:rPr lang="sv-SE" dirty="0"/>
              <a:t>And more, and more ….</a:t>
            </a:r>
            <a:endParaRPr lang="en-GB" dirty="0"/>
          </a:p>
        </p:txBody>
      </p:sp>
      <p:pic>
        <p:nvPicPr>
          <p:cNvPr id="6" name="Picture 5" descr="Diagram&#10;&#10;Description automatically generated with medium confidence">
            <a:extLst>
              <a:ext uri="{FF2B5EF4-FFF2-40B4-BE49-F238E27FC236}">
                <a16:creationId xmlns:a16="http://schemas.microsoft.com/office/drawing/2014/main" id="{C70263A9-A3DA-47A3-8F3B-17FCCF2431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95015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0234" y="1063900"/>
            <a:ext cx="11159705" cy="4542654"/>
          </a:xfrm>
          <a:prstGeom prst="rect">
            <a:avLst/>
          </a:prstGeom>
        </p:spPr>
        <p:txBody>
          <a:bodyPr wrap="square">
            <a:spAutoFit/>
          </a:bodyPr>
          <a:lstStyle/>
          <a:p>
            <a:pPr>
              <a:lnSpc>
                <a:spcPct val="110000"/>
              </a:lnSpc>
            </a:pPr>
            <a:r>
              <a:rPr lang="en-US" sz="2200" dirty="0">
                <a:solidFill>
                  <a:srgbClr val="C00000"/>
                </a:solidFill>
                <a:effectLst>
                  <a:outerShdw blurRad="38100" dist="38100" dir="2700000" algn="tl">
                    <a:srgbClr val="000000">
                      <a:alpha val="43137"/>
                    </a:srgbClr>
                  </a:outerShdw>
                </a:effectLst>
                <a:latin typeface="+mj-lt"/>
              </a:rPr>
              <a:t>Information to be collected during the detailed audit: </a:t>
            </a:r>
          </a:p>
          <a:p>
            <a:pPr>
              <a:lnSpc>
                <a:spcPct val="110000"/>
              </a:lnSpc>
            </a:pPr>
            <a:endParaRPr lang="en-US" sz="2200" dirty="0">
              <a:latin typeface="+mj-lt"/>
            </a:endParaRPr>
          </a:p>
          <a:p>
            <a:pPr marL="457200" indent="-457200">
              <a:lnSpc>
                <a:spcPct val="110000"/>
              </a:lnSpc>
              <a:buFont typeface="+mj-lt"/>
              <a:buAutoNum type="alphaLcParenR"/>
            </a:pPr>
            <a:r>
              <a:rPr lang="en-US" sz="2200" dirty="0">
                <a:latin typeface="+mj-lt"/>
              </a:rPr>
              <a:t>Energy consumption by type of energy, by department, by major items of process equipment, by end-use</a:t>
            </a:r>
          </a:p>
          <a:p>
            <a:pPr marL="457200" indent="-457200">
              <a:lnSpc>
                <a:spcPct val="110000"/>
              </a:lnSpc>
              <a:buFont typeface="+mj-lt"/>
              <a:buAutoNum type="alphaLcParenR"/>
            </a:pPr>
            <a:r>
              <a:rPr lang="en-US" sz="2200" dirty="0">
                <a:latin typeface="+mj-lt"/>
              </a:rPr>
              <a:t>Material balance data (raw materials, intermediate and final products, recycled materials, use of scrap or waste products, production of by-products for re-use in other industries, etc.)</a:t>
            </a:r>
          </a:p>
          <a:p>
            <a:pPr marL="457200" indent="-457200">
              <a:lnSpc>
                <a:spcPct val="110000"/>
              </a:lnSpc>
              <a:buFont typeface="+mj-lt"/>
              <a:buAutoNum type="alphaLcParenR"/>
            </a:pPr>
            <a:r>
              <a:rPr lang="en-US" sz="2200" dirty="0">
                <a:latin typeface="+mj-lt"/>
              </a:rPr>
              <a:t>Energy cost and tariff data</a:t>
            </a:r>
          </a:p>
          <a:p>
            <a:pPr marL="457200" indent="-457200">
              <a:lnSpc>
                <a:spcPct val="110000"/>
              </a:lnSpc>
              <a:buFont typeface="+mj-lt"/>
              <a:buAutoNum type="alphaLcParenR"/>
            </a:pPr>
            <a:r>
              <a:rPr lang="en-US" sz="2200" dirty="0">
                <a:latin typeface="+mj-lt"/>
              </a:rPr>
              <a:t>Process and material flow diagrams</a:t>
            </a:r>
          </a:p>
          <a:p>
            <a:pPr marL="457200" indent="-457200">
              <a:lnSpc>
                <a:spcPct val="110000"/>
              </a:lnSpc>
              <a:buFont typeface="+mj-lt"/>
              <a:buAutoNum type="alphaLcParenR"/>
            </a:pPr>
            <a:r>
              <a:rPr lang="en-US" sz="2200" dirty="0">
                <a:latin typeface="+mj-lt"/>
              </a:rPr>
              <a:t>Generation and distribution of site services (e.g., compressed air, steam).</a:t>
            </a:r>
          </a:p>
          <a:p>
            <a:pPr marL="457200" indent="-457200">
              <a:lnSpc>
                <a:spcPct val="110000"/>
              </a:lnSpc>
              <a:buFont typeface="+mj-lt"/>
              <a:buAutoNum type="alphaLcParenR"/>
            </a:pPr>
            <a:r>
              <a:rPr lang="en-US" sz="2200" dirty="0">
                <a:latin typeface="+mj-lt"/>
              </a:rPr>
              <a:t>Sources of energy supply (e.g., electricity from the grid or self-generation)</a:t>
            </a:r>
          </a:p>
          <a:p>
            <a:pPr marL="457200" indent="-457200">
              <a:lnSpc>
                <a:spcPct val="110000"/>
              </a:lnSpc>
              <a:buFont typeface="+mj-lt"/>
              <a:buAutoNum type="alphaLcParenR"/>
            </a:pPr>
            <a:r>
              <a:rPr lang="en-US" sz="2200" dirty="0">
                <a:latin typeface="+mj-lt"/>
              </a:rPr>
              <a:t>Potential for fuel substitution, process modifications, and the use of co-generation systems (combined heat and power generation).</a:t>
            </a:r>
          </a:p>
        </p:txBody>
      </p:sp>
      <p:pic>
        <p:nvPicPr>
          <p:cNvPr id="3" name="Picture 2">
            <a:extLst>
              <a:ext uri="{FF2B5EF4-FFF2-40B4-BE49-F238E27FC236}">
                <a16:creationId xmlns:a16="http://schemas.microsoft.com/office/drawing/2014/main" id="{B897AEC1-C02A-4CA9-91E2-78F6A63776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716511A1-948F-491F-A9DC-0E7D496445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38C3592-582F-4314-B941-7D0BD71D6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34" y="5935757"/>
            <a:ext cx="1879950" cy="537129"/>
          </a:xfrm>
          <a:prstGeom prst="rect">
            <a:avLst/>
          </a:prstGeom>
        </p:spPr>
      </p:pic>
    </p:spTree>
    <p:extLst>
      <p:ext uri="{BB962C8B-B14F-4D97-AF65-F5344CB8AC3E}">
        <p14:creationId xmlns:p14="http://schemas.microsoft.com/office/powerpoint/2010/main" val="31603459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753" y="2879093"/>
            <a:ext cx="7722340" cy="369332"/>
          </a:xfrm>
          <a:prstGeom prst="rect">
            <a:avLst/>
          </a:prstGeom>
        </p:spPr>
        <p:txBody>
          <a:bodyPr wrap="square">
            <a:spAutoFit/>
          </a:bodyPr>
          <a:lstStyle/>
          <a:p>
            <a:pPr algn="r"/>
            <a:r>
              <a:rPr lang="en-US" dirty="0">
                <a:latin typeface="+mj-lt"/>
              </a:rPr>
              <a:t>60% of the inspected plants: numerous surfaces not properly insulated.</a:t>
            </a:r>
          </a:p>
        </p:txBody>
      </p:sp>
      <p:sp>
        <p:nvSpPr>
          <p:cNvPr id="5" name="TextBox 4"/>
          <p:cNvSpPr txBox="1"/>
          <p:nvPr/>
        </p:nvSpPr>
        <p:spPr>
          <a:xfrm>
            <a:off x="206244" y="2215509"/>
            <a:ext cx="37528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INSUFFICIENT INSULATION</a:t>
            </a:r>
          </a:p>
        </p:txBody>
      </p:sp>
      <p:sp>
        <p:nvSpPr>
          <p:cNvPr id="8" name="Rectangle 7"/>
          <p:cNvSpPr/>
          <p:nvPr/>
        </p:nvSpPr>
        <p:spPr>
          <a:xfrm>
            <a:off x="942974" y="5089825"/>
            <a:ext cx="3791456" cy="369332"/>
          </a:xfrm>
          <a:prstGeom prst="rect">
            <a:avLst/>
          </a:prstGeom>
        </p:spPr>
        <p:txBody>
          <a:bodyPr wrap="square">
            <a:spAutoFit/>
          </a:bodyPr>
          <a:lstStyle/>
          <a:p>
            <a:pPr algn="ctr"/>
            <a:r>
              <a:rPr lang="en-US" dirty="0">
                <a:latin typeface="+mj-lt"/>
              </a:rPr>
              <a:t>Uninsulated steam boiler (backend)</a:t>
            </a:r>
          </a:p>
        </p:txBody>
      </p:sp>
      <p:sp>
        <p:nvSpPr>
          <p:cNvPr id="9" name="Rectangle 8"/>
          <p:cNvSpPr/>
          <p:nvPr/>
        </p:nvSpPr>
        <p:spPr>
          <a:xfrm>
            <a:off x="1128274" y="4520214"/>
            <a:ext cx="3211135" cy="369332"/>
          </a:xfrm>
          <a:prstGeom prst="rect">
            <a:avLst/>
          </a:prstGeom>
        </p:spPr>
        <p:txBody>
          <a:bodyPr wrap="none">
            <a:spAutoFit/>
          </a:bodyPr>
          <a:lstStyle/>
          <a:p>
            <a:r>
              <a:rPr lang="en-US" dirty="0">
                <a:latin typeface="+mj-lt"/>
              </a:rPr>
              <a:t>Uninsulated collector and valves</a:t>
            </a:r>
          </a:p>
        </p:txBody>
      </p:sp>
      <p:sp>
        <p:nvSpPr>
          <p:cNvPr id="10" name="Rectangle 9"/>
          <p:cNvSpPr/>
          <p:nvPr/>
        </p:nvSpPr>
        <p:spPr>
          <a:xfrm>
            <a:off x="1128274" y="5659436"/>
            <a:ext cx="1864678" cy="369332"/>
          </a:xfrm>
          <a:prstGeom prst="rect">
            <a:avLst/>
          </a:prstGeom>
        </p:spPr>
        <p:txBody>
          <a:bodyPr wrap="none">
            <a:spAutoFit/>
          </a:bodyPr>
          <a:lstStyle/>
          <a:p>
            <a:r>
              <a:rPr lang="en-US" dirty="0">
                <a:latin typeface="+mj-lt"/>
              </a:rPr>
              <a:t>Uninsulated tanks</a:t>
            </a:r>
          </a:p>
        </p:txBody>
      </p:sp>
      <p:sp>
        <p:nvSpPr>
          <p:cNvPr id="13" name="TextBox 12"/>
          <p:cNvSpPr txBox="1"/>
          <p:nvPr/>
        </p:nvSpPr>
        <p:spPr>
          <a:xfrm>
            <a:off x="180974" y="1456637"/>
            <a:ext cx="7474467" cy="369332"/>
          </a:xfrm>
          <a:prstGeom prst="rect">
            <a:avLst/>
          </a:prstGeom>
          <a:noFill/>
        </p:spPr>
        <p:txBody>
          <a:bodyPr wrap="square" rtlCol="0">
            <a:spAutoFit/>
          </a:bodyPr>
          <a:lstStyle/>
          <a:p>
            <a:pPr algn="r"/>
            <a:r>
              <a:rPr lang="en-US" dirty="0">
                <a:latin typeface="+mj-lt"/>
              </a:rPr>
              <a:t>40% of the inspected plants had numerous steam leaks, not sealed</a:t>
            </a:r>
          </a:p>
        </p:txBody>
      </p:sp>
      <p:sp>
        <p:nvSpPr>
          <p:cNvPr id="14" name="Rectangle 13"/>
          <p:cNvSpPr/>
          <p:nvPr/>
        </p:nvSpPr>
        <p:spPr>
          <a:xfrm>
            <a:off x="542260" y="3765937"/>
            <a:ext cx="5699051" cy="369332"/>
          </a:xfrm>
          <a:prstGeom prst="rect">
            <a:avLst/>
          </a:prstGeom>
        </p:spPr>
        <p:txBody>
          <a:bodyPr wrap="square">
            <a:spAutoFit/>
          </a:bodyPr>
          <a:lstStyle/>
          <a:p>
            <a:pPr algn="ctr"/>
            <a:r>
              <a:rPr lang="en-US" dirty="0">
                <a:latin typeface="+mj-lt"/>
              </a:rPr>
              <a:t>steam boiler, steam piping and steam collectors</a:t>
            </a:r>
          </a:p>
        </p:txBody>
      </p:sp>
      <p:sp>
        <p:nvSpPr>
          <p:cNvPr id="15" name="TextBox 14"/>
          <p:cNvSpPr txBox="1"/>
          <p:nvPr/>
        </p:nvSpPr>
        <p:spPr>
          <a:xfrm>
            <a:off x="342899" y="905663"/>
            <a:ext cx="1200150" cy="430887"/>
          </a:xfrm>
          <a:prstGeom prst="rect">
            <a:avLst/>
          </a:prstGeom>
          <a:noFill/>
        </p:spPr>
        <p:txBody>
          <a:bodyPr wrap="square" rtlCol="0">
            <a:spAutoFit/>
          </a:bodyPr>
          <a:lstStyle/>
          <a:p>
            <a:r>
              <a:rPr lang="en-US" sz="2200" dirty="0">
                <a:solidFill>
                  <a:srgbClr val="1C7D22"/>
                </a:solidFill>
                <a:effectLst>
                  <a:outerShdw blurRad="38100" dist="38100" dir="2700000" algn="tl">
                    <a:srgbClr val="000000">
                      <a:alpha val="43137"/>
                    </a:srgbClr>
                  </a:outerShdw>
                </a:effectLst>
                <a:latin typeface="+mj-lt"/>
              </a:rPr>
              <a:t>LEAKS</a:t>
            </a:r>
          </a:p>
        </p:txBody>
      </p:sp>
      <p:pic>
        <p:nvPicPr>
          <p:cNvPr id="11" name="Picture 10">
            <a:extLst>
              <a:ext uri="{FF2B5EF4-FFF2-40B4-BE49-F238E27FC236}">
                <a16:creationId xmlns:a16="http://schemas.microsoft.com/office/drawing/2014/main" id="{8A480281-D366-4FD7-96A5-D4EABE179C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BC934CDD-CE45-441C-AC81-86A4514DD5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6" name="Picture 15" descr="Graphical user interface, text, application&#10;&#10;Description automatically generated">
            <a:extLst>
              <a:ext uri="{FF2B5EF4-FFF2-40B4-BE49-F238E27FC236}">
                <a16:creationId xmlns:a16="http://schemas.microsoft.com/office/drawing/2014/main" id="{F228926C-C6EB-4664-92E3-12CC1DDF8A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72356254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187" y="2472075"/>
            <a:ext cx="11161945" cy="1209562"/>
          </a:xfrm>
          <a:prstGeom prst="rect">
            <a:avLst/>
          </a:prstGeom>
        </p:spPr>
        <p:txBody>
          <a:bodyPr wrap="square">
            <a:spAutoFit/>
          </a:bodyPr>
          <a:lstStyle/>
          <a:p>
            <a:pPr algn="just">
              <a:lnSpc>
                <a:spcPct val="110000"/>
              </a:lnSpc>
            </a:pPr>
            <a:r>
              <a:rPr lang="en-US" sz="2200" dirty="0">
                <a:latin typeface="+mj-lt"/>
              </a:rPr>
              <a:t>The</a:t>
            </a:r>
            <a:r>
              <a:rPr lang="en-US" sz="2200" dirty="0">
                <a:solidFill>
                  <a:schemeClr val="accent6">
                    <a:lumMod val="50000"/>
                  </a:schemeClr>
                </a:solidFill>
                <a:effectLst>
                  <a:outerShdw blurRad="38100" dist="38100" dir="2700000" algn="tl">
                    <a:srgbClr val="000000">
                      <a:alpha val="43137"/>
                    </a:srgbClr>
                  </a:outerShdw>
                </a:effectLst>
                <a:latin typeface="+mj-lt"/>
              </a:rPr>
              <a:t> implementation </a:t>
            </a:r>
            <a:r>
              <a:rPr lang="en-US" sz="2200" dirty="0">
                <a:latin typeface="+mj-lt"/>
              </a:rPr>
              <a:t>and </a:t>
            </a:r>
            <a:r>
              <a:rPr lang="en-US" sz="2200" dirty="0">
                <a:solidFill>
                  <a:schemeClr val="accent6">
                    <a:lumMod val="50000"/>
                  </a:schemeClr>
                </a:solidFill>
                <a:effectLst>
                  <a:outerShdw blurRad="38100" dist="38100" dir="2700000" algn="tl">
                    <a:srgbClr val="000000">
                      <a:alpha val="43137"/>
                    </a:srgbClr>
                  </a:outerShdw>
                </a:effectLst>
                <a:latin typeface="+mj-lt"/>
              </a:rPr>
              <a:t>follow-up</a:t>
            </a:r>
            <a:r>
              <a:rPr lang="en-US" sz="2200" dirty="0">
                <a:latin typeface="+mj-lt"/>
              </a:rPr>
              <a:t> take place. The purpose is:</a:t>
            </a:r>
          </a:p>
          <a:p>
            <a:pPr marL="342900" indent="-342900" algn="just">
              <a:lnSpc>
                <a:spcPct val="110000"/>
              </a:lnSpc>
              <a:buFont typeface="Wingdings" panose="05000000000000000000" pitchFamily="2" charset="2"/>
              <a:buChar char="ü"/>
            </a:pPr>
            <a:r>
              <a:rPr lang="en-US" sz="2200" dirty="0">
                <a:latin typeface="+mj-lt"/>
              </a:rPr>
              <a:t>to assist and implement the energy conservation recommendation measures</a:t>
            </a:r>
          </a:p>
          <a:p>
            <a:pPr marL="342900" indent="-342900" algn="just">
              <a:lnSpc>
                <a:spcPct val="110000"/>
              </a:lnSpc>
              <a:buFont typeface="Wingdings" panose="05000000000000000000" pitchFamily="2" charset="2"/>
              <a:buChar char="ü"/>
            </a:pPr>
            <a:r>
              <a:rPr lang="en-US" sz="2200" dirty="0">
                <a:latin typeface="+mj-lt"/>
              </a:rPr>
              <a:t>to monitor the performance</a:t>
            </a:r>
          </a:p>
        </p:txBody>
      </p:sp>
      <p:sp>
        <p:nvSpPr>
          <p:cNvPr id="5" name="Rectangle 4"/>
          <p:cNvSpPr/>
          <p:nvPr/>
        </p:nvSpPr>
        <p:spPr>
          <a:xfrm>
            <a:off x="311187" y="1818045"/>
            <a:ext cx="3946017" cy="461665"/>
          </a:xfrm>
          <a:prstGeom prst="rect">
            <a:avLst/>
          </a:prstGeom>
        </p:spPr>
        <p:txBody>
          <a:bodyPr wrap="none">
            <a:spAutoFit/>
          </a:bodyPr>
          <a:lstStyle/>
          <a:p>
            <a:r>
              <a:rPr lang="el-GR" sz="2400" dirty="0">
                <a:solidFill>
                  <a:srgbClr val="FF0000"/>
                </a:solidFill>
                <a:effectLst>
                  <a:outerShdw blurRad="38100" dist="38100" dir="2700000" algn="tl">
                    <a:srgbClr val="000000">
                      <a:alpha val="43137"/>
                    </a:srgbClr>
                  </a:outerShdw>
                </a:effectLst>
                <a:latin typeface="+mj-lt"/>
              </a:rPr>
              <a:t>3. </a:t>
            </a:r>
            <a:r>
              <a:rPr lang="en-US" sz="2400" dirty="0">
                <a:solidFill>
                  <a:srgbClr val="FF0000"/>
                </a:solidFill>
                <a:effectLst>
                  <a:outerShdw blurRad="38100" dist="38100" dir="2700000" algn="tl">
                    <a:srgbClr val="000000">
                      <a:alpha val="43137"/>
                    </a:srgbClr>
                  </a:outerShdw>
                </a:effectLst>
                <a:latin typeface="+mj-lt"/>
              </a:rPr>
              <a:t>Phase III: Post – Audit phase</a:t>
            </a:r>
          </a:p>
        </p:txBody>
      </p:sp>
      <p:pic>
        <p:nvPicPr>
          <p:cNvPr id="6" name="Picture 5">
            <a:extLst>
              <a:ext uri="{FF2B5EF4-FFF2-40B4-BE49-F238E27FC236}">
                <a16:creationId xmlns:a16="http://schemas.microsoft.com/office/drawing/2014/main" id="{E2C92FB2-A3F7-4833-ABE1-54D2835B9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Logo, company name&#10;&#10;Description automatically generated">
            <a:extLst>
              <a:ext uri="{FF2B5EF4-FFF2-40B4-BE49-F238E27FC236}">
                <a16:creationId xmlns:a16="http://schemas.microsoft.com/office/drawing/2014/main" id="{FC2A9BD7-716D-4176-AAA2-24A38169B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8" name="Picture 7" descr="Graphical user interface, text, application&#10;&#10;Description automatically generated">
            <a:extLst>
              <a:ext uri="{FF2B5EF4-FFF2-40B4-BE49-F238E27FC236}">
                <a16:creationId xmlns:a16="http://schemas.microsoft.com/office/drawing/2014/main" id="{40E85986-AEA9-46E2-8496-27A1F69C74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147956948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6423" y="1394256"/>
            <a:ext cx="11063963" cy="4053417"/>
          </a:xfrm>
          <a:prstGeom prst="rect">
            <a:avLst/>
          </a:prstGeom>
          <a:noFill/>
        </p:spPr>
        <p:txBody>
          <a:bodyPr wrap="square" rtlCol="0">
            <a:spAutoFit/>
          </a:bodyPr>
          <a:lstStyle/>
          <a:p>
            <a:pPr marL="285750" indent="-285750" algn="just">
              <a:lnSpc>
                <a:spcPct val="130000"/>
              </a:lnSpc>
              <a:buFont typeface="Wingdings" panose="05000000000000000000" pitchFamily="2" charset="2"/>
              <a:buChar char="§"/>
            </a:pPr>
            <a:r>
              <a:rPr lang="en-US" sz="2200" dirty="0">
                <a:latin typeface="+mj-lt"/>
              </a:rPr>
              <a:t>A key step in the audit process, concerning energy efficiency improvements. The level of financial analysis depends on the type of opportunity, the size of the investment and the level of risk associated with the various opportunities.</a:t>
            </a:r>
          </a:p>
          <a:p>
            <a:pPr algn="just">
              <a:lnSpc>
                <a:spcPct val="130000"/>
              </a:lnSpc>
            </a:pPr>
            <a:endParaRPr lang="en-US" sz="2200" dirty="0">
              <a:latin typeface="+mj-lt"/>
            </a:endParaRP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Choice of financial analysis tool (</a:t>
            </a:r>
            <a:r>
              <a:rPr lang="en-US" sz="2200" i="1" dirty="0">
                <a:effectLst>
                  <a:outerShdw blurRad="38100" dist="38100" dir="2700000" algn="tl">
                    <a:srgbClr val="000000">
                      <a:alpha val="43137"/>
                    </a:srgbClr>
                  </a:outerShdw>
                </a:effectLst>
                <a:latin typeface="+mj-lt"/>
              </a:rPr>
              <a:t>small investments, larger investments, additional considerations</a:t>
            </a:r>
            <a:r>
              <a:rPr lang="en-US" sz="2200" i="1" dirty="0">
                <a:solidFill>
                  <a:srgbClr val="C00000"/>
                </a:solidFill>
                <a:effectLst>
                  <a:outerShdw blurRad="38100" dist="38100" dir="2700000" algn="tl">
                    <a:srgbClr val="000000">
                      <a:alpha val="43137"/>
                    </a:srgbClr>
                  </a:outerShdw>
                </a:effectLst>
                <a:latin typeface="+mj-lt"/>
              </a:rPr>
              <a:t>)</a:t>
            </a: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Validated calculations</a:t>
            </a:r>
          </a:p>
          <a:p>
            <a:pPr marL="342900" indent="-342900" algn="just">
              <a:lnSpc>
                <a:spcPct val="130000"/>
              </a:lnSpc>
              <a:buFont typeface="Wingdings" panose="05000000000000000000" pitchFamily="2" charset="2"/>
              <a:buChar char="Ø"/>
            </a:pPr>
            <a:r>
              <a:rPr lang="en-US" sz="2200" i="1" dirty="0">
                <a:solidFill>
                  <a:srgbClr val="C00000"/>
                </a:solidFill>
                <a:effectLst>
                  <a:outerShdw blurRad="38100" dist="38100" dir="2700000" algn="tl">
                    <a:srgbClr val="000000">
                      <a:alpha val="43137"/>
                    </a:srgbClr>
                  </a:outerShdw>
                </a:effectLst>
                <a:latin typeface="+mj-lt"/>
              </a:rPr>
              <a:t>Financial Analysis Method (</a:t>
            </a:r>
            <a:r>
              <a:rPr lang="en-US" sz="2200" i="1" dirty="0">
                <a:effectLst>
                  <a:outerShdw blurRad="38100" dist="38100" dir="2700000" algn="tl">
                    <a:srgbClr val="000000">
                      <a:alpha val="43137"/>
                    </a:srgbClr>
                  </a:outerShdw>
                </a:effectLst>
                <a:latin typeface="+mj-lt"/>
              </a:rPr>
              <a:t>simple payback, net present value, internal rate of return, life cycle costing</a:t>
            </a:r>
            <a:r>
              <a:rPr lang="en-US" sz="2200" i="1" dirty="0">
                <a:solidFill>
                  <a:srgbClr val="C00000"/>
                </a:solidFill>
                <a:effectLst>
                  <a:outerShdw blurRad="38100" dist="38100" dir="2700000" algn="tl">
                    <a:srgbClr val="000000">
                      <a:alpha val="43137"/>
                    </a:srgbClr>
                  </a:outerShdw>
                </a:effectLst>
                <a:latin typeface="+mj-lt"/>
              </a:rPr>
              <a:t>)</a:t>
            </a:r>
          </a:p>
        </p:txBody>
      </p:sp>
      <p:sp>
        <p:nvSpPr>
          <p:cNvPr id="2" name="Rectangle 1"/>
          <p:cNvSpPr/>
          <p:nvPr/>
        </p:nvSpPr>
        <p:spPr>
          <a:xfrm>
            <a:off x="297026" y="843382"/>
            <a:ext cx="4850430" cy="461665"/>
          </a:xfrm>
          <a:prstGeom prst="rect">
            <a:avLst/>
          </a:prstGeom>
        </p:spPr>
        <p:txBody>
          <a:bodyPr wrap="none">
            <a:spAutoFit/>
          </a:bodyPr>
          <a:lstStyle/>
          <a:p>
            <a:pPr marL="342900" indent="-342900">
              <a:buFont typeface="Wingdings" panose="05000000000000000000" pitchFamily="2" charset="2"/>
              <a:buChar char="Ø"/>
            </a:pPr>
            <a:r>
              <a:rPr lang="en-US" sz="2400" dirty="0">
                <a:solidFill>
                  <a:srgbClr val="FF0000"/>
                </a:solidFill>
                <a:effectLst>
                  <a:outerShdw blurRad="38100" dist="38100" dir="2700000" algn="tl">
                    <a:srgbClr val="000000">
                      <a:alpha val="43137"/>
                    </a:srgbClr>
                  </a:outerShdw>
                </a:effectLst>
                <a:latin typeface="+mj-lt"/>
              </a:rPr>
              <a:t>Financial analysis of opportunities: </a:t>
            </a:r>
          </a:p>
        </p:txBody>
      </p:sp>
      <p:pic>
        <p:nvPicPr>
          <p:cNvPr id="5" name="Picture 4">
            <a:extLst>
              <a:ext uri="{FF2B5EF4-FFF2-40B4-BE49-F238E27FC236}">
                <a16:creationId xmlns:a16="http://schemas.microsoft.com/office/drawing/2014/main" id="{D411F5A6-AC8E-474A-B76D-51D964430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Logo, company name&#10;&#10;Description automatically generated">
            <a:extLst>
              <a:ext uri="{FF2B5EF4-FFF2-40B4-BE49-F238E27FC236}">
                <a16:creationId xmlns:a16="http://schemas.microsoft.com/office/drawing/2014/main" id="{5225BD29-80E0-4C6D-8323-04995786E0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53DEFCAD-B1A3-44A6-9A8A-3BB98CC7FA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41232182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0402" y="867782"/>
            <a:ext cx="7398590" cy="461665"/>
          </a:xfrm>
          <a:prstGeom prst="rect">
            <a:avLst/>
          </a:prstGeom>
        </p:spPr>
        <p:txBody>
          <a:bodyPr wrap="square">
            <a:spAutoFit/>
          </a:bodyPr>
          <a:lstStyle/>
          <a:p>
            <a:r>
              <a:rPr lang="en-US" sz="2400" dirty="0">
                <a:solidFill>
                  <a:srgbClr val="FF0000"/>
                </a:solidFill>
                <a:effectLst>
                  <a:outerShdw blurRad="38100" dist="38100" dir="2700000" algn="tl">
                    <a:srgbClr val="000000">
                      <a:alpha val="43137"/>
                    </a:srgbClr>
                  </a:outerShdw>
                </a:effectLst>
                <a:latin typeface="+mj-lt"/>
              </a:rPr>
              <a:t>2. Phase II: Audit Phase (Detailed Energy Audit Activities)</a:t>
            </a:r>
          </a:p>
        </p:txBody>
      </p:sp>
      <p:sp>
        <p:nvSpPr>
          <p:cNvPr id="7" name="Rectangle 6"/>
          <p:cNvSpPr/>
          <p:nvPr/>
        </p:nvSpPr>
        <p:spPr>
          <a:xfrm>
            <a:off x="339305" y="1497031"/>
            <a:ext cx="11427125" cy="3425425"/>
          </a:xfrm>
          <a:prstGeom prst="rect">
            <a:avLst/>
          </a:prstGeom>
        </p:spPr>
        <p:txBody>
          <a:bodyPr wrap="square">
            <a:spAutoFit/>
          </a:bodyPr>
          <a:lstStyle/>
          <a:p>
            <a:pPr>
              <a:lnSpc>
                <a:spcPct val="110000"/>
              </a:lnSpc>
            </a:pPr>
            <a:r>
              <a:rPr lang="en-US" sz="2200" dirty="0">
                <a:latin typeface="+mj-lt"/>
              </a:rPr>
              <a:t>Main steps :</a:t>
            </a:r>
          </a:p>
          <a:p>
            <a:pPr>
              <a:lnSpc>
                <a:spcPct val="110000"/>
              </a:lnSpc>
            </a:pPr>
            <a:endParaRPr lang="en-US" sz="2200" dirty="0">
              <a:latin typeface="+mj-lt"/>
            </a:endParaRPr>
          </a:p>
          <a:p>
            <a:pPr marL="342900" indent="-342900">
              <a:lnSpc>
                <a:spcPct val="110000"/>
              </a:lnSpc>
              <a:buFont typeface="Wingdings" panose="05000000000000000000" pitchFamily="2" charset="2"/>
              <a:buChar char="ü"/>
            </a:pPr>
            <a:r>
              <a:rPr lang="en-US" sz="2200" dirty="0">
                <a:latin typeface="+mj-lt"/>
              </a:rPr>
              <a:t>Primary data gathering, Process Flow Diagram and Energy utility Diagram</a:t>
            </a:r>
          </a:p>
          <a:p>
            <a:pPr marL="342900" indent="-342900">
              <a:lnSpc>
                <a:spcPct val="110000"/>
              </a:lnSpc>
              <a:buFont typeface="Wingdings" panose="05000000000000000000" pitchFamily="2" charset="2"/>
              <a:buChar char="ü"/>
            </a:pPr>
            <a:r>
              <a:rPr lang="en-US" sz="2200" dirty="0">
                <a:latin typeface="+mj-lt"/>
              </a:rPr>
              <a:t>Conduction of survey and monitoring</a:t>
            </a:r>
          </a:p>
          <a:p>
            <a:pPr marL="342900" indent="-342900">
              <a:lnSpc>
                <a:spcPct val="110000"/>
              </a:lnSpc>
              <a:buFont typeface="Wingdings" panose="05000000000000000000" pitchFamily="2" charset="2"/>
              <a:buChar char="ü"/>
            </a:pPr>
            <a:r>
              <a:rPr lang="en-US" sz="2200" dirty="0">
                <a:latin typeface="+mj-lt"/>
              </a:rPr>
              <a:t>Conduction of detailed trials / experiments for selected energy guzzlers </a:t>
            </a:r>
          </a:p>
          <a:p>
            <a:pPr marL="342900" indent="-342900">
              <a:lnSpc>
                <a:spcPct val="110000"/>
              </a:lnSpc>
              <a:buFont typeface="Wingdings" panose="05000000000000000000" pitchFamily="2" charset="2"/>
              <a:buChar char="ü"/>
            </a:pPr>
            <a:r>
              <a:rPr lang="en-US" sz="2200" dirty="0">
                <a:latin typeface="+mj-lt"/>
              </a:rPr>
              <a:t>Analysis of energy use</a:t>
            </a:r>
          </a:p>
          <a:p>
            <a:pPr marL="342900" indent="-342900">
              <a:lnSpc>
                <a:spcPct val="110000"/>
              </a:lnSpc>
              <a:buFont typeface="Wingdings" panose="05000000000000000000" pitchFamily="2" charset="2"/>
              <a:buChar char="ü"/>
            </a:pPr>
            <a:r>
              <a:rPr lang="en-US" sz="2200" dirty="0">
                <a:latin typeface="+mj-lt"/>
              </a:rPr>
              <a:t>Identification and development of Energy Conservation (ENCON) Opportunities </a:t>
            </a:r>
          </a:p>
          <a:p>
            <a:pPr marL="342900" indent="-342900">
              <a:lnSpc>
                <a:spcPct val="110000"/>
              </a:lnSpc>
              <a:buFont typeface="Wingdings" panose="05000000000000000000" pitchFamily="2" charset="2"/>
              <a:buChar char="ü"/>
            </a:pPr>
            <a:r>
              <a:rPr lang="en-US" sz="2200" dirty="0">
                <a:latin typeface="+mj-lt"/>
              </a:rPr>
              <a:t>Cost Benefit Analysis  </a:t>
            </a:r>
          </a:p>
          <a:p>
            <a:pPr marL="342900" indent="-342900">
              <a:lnSpc>
                <a:spcPct val="110000"/>
              </a:lnSpc>
              <a:buFont typeface="Wingdings" panose="05000000000000000000" pitchFamily="2" charset="2"/>
              <a:buChar char="ü"/>
            </a:pPr>
            <a:r>
              <a:rPr lang="en-US" sz="2200" dirty="0">
                <a:latin typeface="+mj-lt"/>
              </a:rPr>
              <a:t>Reporting and Presentation to the top Management </a:t>
            </a:r>
          </a:p>
        </p:txBody>
      </p:sp>
      <p:pic>
        <p:nvPicPr>
          <p:cNvPr id="4" name="Picture 3" descr="Graphical user interface, text, application&#10;&#10;Description automatically generated">
            <a:extLst>
              <a:ext uri="{FF2B5EF4-FFF2-40B4-BE49-F238E27FC236}">
                <a16:creationId xmlns:a16="http://schemas.microsoft.com/office/drawing/2014/main" id="{BA6821F2-FE25-45DC-950E-965974D7D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pic>
        <p:nvPicPr>
          <p:cNvPr id="6" name="Picture 5">
            <a:extLst>
              <a:ext uri="{FF2B5EF4-FFF2-40B4-BE49-F238E27FC236}">
                <a16:creationId xmlns:a16="http://schemas.microsoft.com/office/drawing/2014/main" id="{FC6AA99A-440E-4C83-946D-93852B0D38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descr="Logo, company name&#10;&#10;Description automatically generated">
            <a:extLst>
              <a:ext uri="{FF2B5EF4-FFF2-40B4-BE49-F238E27FC236}">
                <a16:creationId xmlns:a16="http://schemas.microsoft.com/office/drawing/2014/main" id="{02C83420-BD43-4766-87B9-8E82047595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204852419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76" y="1535217"/>
            <a:ext cx="11616052" cy="2283702"/>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en-US" sz="2000" dirty="0">
                <a:latin typeface="+mj-lt"/>
              </a:rPr>
              <a:t>Energy audit to systematically identify opportunities for energy efficiency improvements.</a:t>
            </a:r>
            <a:endParaRPr lang="el-GR" sz="2000" dirty="0">
              <a:latin typeface="+mj-lt"/>
            </a:endParaRPr>
          </a:p>
          <a:p>
            <a:pPr marL="342900" indent="-342900" algn="just">
              <a:lnSpc>
                <a:spcPct val="120000"/>
              </a:lnSpc>
              <a:buFont typeface="Wingdings" panose="05000000000000000000" pitchFamily="2" charset="2"/>
              <a:buChar char="ü"/>
            </a:pPr>
            <a:r>
              <a:rPr lang="en-US" sz="2000" dirty="0">
                <a:solidFill>
                  <a:schemeClr val="accent6">
                    <a:lumMod val="50000"/>
                  </a:schemeClr>
                </a:solidFill>
                <a:effectLst>
                  <a:outerShdw blurRad="38100" dist="38100" dir="2700000" algn="tl">
                    <a:srgbClr val="000000">
                      <a:alpha val="43137"/>
                    </a:srgbClr>
                  </a:outerShdw>
                </a:effectLst>
                <a:latin typeface="+mj-lt"/>
              </a:rPr>
              <a:t>Useful to record what the client organization's significant</a:t>
            </a:r>
            <a:r>
              <a:rPr lang="el-GR" sz="2000" dirty="0">
                <a:solidFill>
                  <a:schemeClr val="accent6">
                    <a:lumMod val="50000"/>
                  </a:schemeClr>
                </a:solidFill>
                <a:effectLst>
                  <a:outerShdw blurRad="38100" dist="38100" dir="2700000" algn="tl">
                    <a:srgbClr val="000000">
                      <a:alpha val="43137"/>
                    </a:srgbClr>
                  </a:outerShdw>
                </a:effectLst>
                <a:latin typeface="+mj-lt"/>
              </a:rPr>
              <a:t> </a:t>
            </a:r>
            <a:r>
              <a:rPr lang="en-US" sz="2000" dirty="0">
                <a:solidFill>
                  <a:schemeClr val="accent6">
                    <a:lumMod val="50000"/>
                  </a:schemeClr>
                </a:solidFill>
                <a:effectLst>
                  <a:outerShdw blurRad="38100" dist="38100" dir="2700000" algn="tl">
                    <a:srgbClr val="000000">
                      <a:alpha val="43137"/>
                    </a:srgbClr>
                  </a:outerShdw>
                </a:effectLst>
                <a:latin typeface="+mj-lt"/>
              </a:rPr>
              <a:t>energy users are as early in the process as possible</a:t>
            </a:r>
            <a:r>
              <a:rPr lang="en-US" sz="2000" dirty="0">
                <a:latin typeface="+mj-lt"/>
              </a:rPr>
              <a:t>. </a:t>
            </a:r>
          </a:p>
          <a:p>
            <a:pPr marL="342900" indent="-342900" algn="just">
              <a:lnSpc>
                <a:spcPct val="120000"/>
              </a:lnSpc>
              <a:buFont typeface="Wingdings" panose="05000000000000000000" pitchFamily="2" charset="2"/>
              <a:buChar char="ü"/>
            </a:pPr>
            <a:r>
              <a:rPr lang="en-US" sz="2000" dirty="0">
                <a:latin typeface="+mj-lt"/>
              </a:rPr>
              <a:t>Opportunities identified are focused on the areas that with </a:t>
            </a:r>
            <a:r>
              <a:rPr lang="en-US" sz="2000" dirty="0">
                <a:solidFill>
                  <a:schemeClr val="accent6">
                    <a:lumMod val="50000"/>
                  </a:schemeClr>
                </a:solidFill>
                <a:effectLst>
                  <a:outerShdw blurRad="38100" dist="38100" dir="2700000" algn="tl">
                    <a:srgbClr val="000000">
                      <a:alpha val="43137"/>
                    </a:srgbClr>
                  </a:outerShdw>
                </a:effectLst>
                <a:latin typeface="+mj-lt"/>
              </a:rPr>
              <a:t>the most</a:t>
            </a:r>
            <a:r>
              <a:rPr lang="el-GR" sz="2000" dirty="0">
                <a:solidFill>
                  <a:schemeClr val="accent6">
                    <a:lumMod val="50000"/>
                  </a:schemeClr>
                </a:solidFill>
                <a:effectLst>
                  <a:outerShdw blurRad="38100" dist="38100" dir="2700000" algn="tl">
                    <a:srgbClr val="000000">
                      <a:alpha val="43137"/>
                    </a:srgbClr>
                  </a:outerShdw>
                </a:effectLst>
                <a:latin typeface="+mj-lt"/>
              </a:rPr>
              <a:t> </a:t>
            </a:r>
            <a:r>
              <a:rPr lang="en-US" sz="2000" dirty="0">
                <a:solidFill>
                  <a:schemeClr val="accent6">
                    <a:lumMod val="50000"/>
                  </a:schemeClr>
                </a:solidFill>
                <a:effectLst>
                  <a:outerShdw blurRad="38100" dist="38100" dir="2700000" algn="tl">
                    <a:srgbClr val="000000">
                      <a:alpha val="43137"/>
                    </a:srgbClr>
                  </a:outerShdw>
                </a:effectLst>
                <a:latin typeface="+mj-lt"/>
              </a:rPr>
              <a:t>substantial impact on energy use, carbon emissions, and cost</a:t>
            </a:r>
            <a:r>
              <a:rPr lang="en-US" sz="2000" dirty="0">
                <a:latin typeface="+mj-lt"/>
              </a:rPr>
              <a:t>.</a:t>
            </a:r>
          </a:p>
          <a:p>
            <a:pPr marL="342900" indent="-342900" algn="just">
              <a:lnSpc>
                <a:spcPct val="120000"/>
              </a:lnSpc>
              <a:buFont typeface="Wingdings" panose="05000000000000000000" pitchFamily="2" charset="2"/>
              <a:buChar char="ü"/>
            </a:pPr>
            <a:r>
              <a:rPr lang="en-US" sz="2000" dirty="0">
                <a:latin typeface="+mj-lt"/>
              </a:rPr>
              <a:t> Once the significant energy users are identified, the drivers (or relevant variables) for energy use can be identified</a:t>
            </a:r>
          </a:p>
        </p:txBody>
      </p:sp>
      <p:sp>
        <p:nvSpPr>
          <p:cNvPr id="5" name="Rectangle 4"/>
          <p:cNvSpPr/>
          <p:nvPr/>
        </p:nvSpPr>
        <p:spPr>
          <a:xfrm>
            <a:off x="3277632" y="172334"/>
            <a:ext cx="5636736" cy="461665"/>
          </a:xfrm>
          <a:prstGeom prst="rect">
            <a:avLst/>
          </a:prstGeom>
        </p:spPr>
        <p:txBody>
          <a:bodyPr wrap="none">
            <a:spAutoFit/>
          </a:bodyPr>
          <a:lstStyle/>
          <a:p>
            <a:pPr marL="342900" indent="-342900">
              <a:buFont typeface="Wingdings" panose="05000000000000000000" pitchFamily="2" charset="2"/>
              <a:buChar char="Ø"/>
            </a:pPr>
            <a:r>
              <a:rPr lang="en-US" sz="2400" dirty="0">
                <a:solidFill>
                  <a:srgbClr val="FF0000"/>
                </a:solidFill>
                <a:effectLst>
                  <a:outerShdw blurRad="38100" dist="38100" dir="2700000" algn="tl">
                    <a:srgbClr val="000000">
                      <a:alpha val="43137"/>
                    </a:srgbClr>
                  </a:outerShdw>
                </a:effectLst>
                <a:latin typeface="+mj-lt"/>
              </a:rPr>
              <a:t>Identifying and Prioritizing Opportunities:</a:t>
            </a:r>
          </a:p>
        </p:txBody>
      </p:sp>
      <p:sp>
        <p:nvSpPr>
          <p:cNvPr id="7" name="Rectangle 6"/>
          <p:cNvSpPr/>
          <p:nvPr/>
        </p:nvSpPr>
        <p:spPr>
          <a:xfrm>
            <a:off x="176258" y="3879282"/>
            <a:ext cx="4482007" cy="532453"/>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Generate register of opportunities</a:t>
            </a:r>
          </a:p>
        </p:txBody>
      </p:sp>
      <p:sp>
        <p:nvSpPr>
          <p:cNvPr id="8" name="TextBox 7"/>
          <p:cNvSpPr txBox="1"/>
          <p:nvPr/>
        </p:nvSpPr>
        <p:spPr>
          <a:xfrm>
            <a:off x="176258" y="4472098"/>
            <a:ext cx="11550770" cy="1569660"/>
          </a:xfrm>
          <a:prstGeom prst="rect">
            <a:avLst/>
          </a:prstGeom>
          <a:noFill/>
        </p:spPr>
        <p:txBody>
          <a:bodyPr wrap="square" rtlCol="0">
            <a:spAutoFit/>
          </a:bodyPr>
          <a:lstStyle/>
          <a:p>
            <a:pPr marL="342900" indent="-342900" algn="just">
              <a:lnSpc>
                <a:spcPct val="120000"/>
              </a:lnSpc>
              <a:buFont typeface="Wingdings" panose="05000000000000000000" pitchFamily="2" charset="2"/>
              <a:buChar char="ü"/>
            </a:pPr>
            <a:r>
              <a:rPr lang="en-US" sz="2000" dirty="0">
                <a:latin typeface="+mj-lt"/>
              </a:rPr>
              <a:t>Behavioral, organizational or technical</a:t>
            </a:r>
          </a:p>
          <a:p>
            <a:pPr marL="342900" indent="-342900" algn="just">
              <a:lnSpc>
                <a:spcPct val="120000"/>
              </a:lnSpc>
              <a:buFont typeface="Wingdings" panose="05000000000000000000" pitchFamily="2" charset="2"/>
              <a:buChar char="ü"/>
            </a:pPr>
            <a:r>
              <a:rPr lang="en-US" sz="2000" dirty="0">
                <a:latin typeface="+mj-lt"/>
              </a:rPr>
              <a:t>Opportunities identified through </a:t>
            </a:r>
            <a:r>
              <a:rPr lang="en-US" sz="2000" dirty="0">
                <a:solidFill>
                  <a:schemeClr val="accent6">
                    <a:lumMod val="50000"/>
                  </a:schemeClr>
                </a:solidFill>
                <a:effectLst>
                  <a:outerShdw blurRad="38100" dist="38100" dir="2700000" algn="tl">
                    <a:srgbClr val="000000">
                      <a:alpha val="43137"/>
                    </a:srgbClr>
                  </a:outerShdw>
                </a:effectLst>
                <a:latin typeface="+mj-lt"/>
              </a:rPr>
              <a:t>analysis of the energy bills </a:t>
            </a:r>
            <a:r>
              <a:rPr lang="en-US" sz="2000" dirty="0">
                <a:latin typeface="+mj-lt"/>
              </a:rPr>
              <a:t>and through </a:t>
            </a:r>
            <a:r>
              <a:rPr lang="en-US" sz="2000" dirty="0">
                <a:solidFill>
                  <a:schemeClr val="accent6">
                    <a:lumMod val="50000"/>
                  </a:schemeClr>
                </a:solidFill>
                <a:effectLst>
                  <a:outerShdw blurRad="38100" dist="38100" dir="2700000" algn="tl">
                    <a:srgbClr val="000000">
                      <a:alpha val="43137"/>
                    </a:srgbClr>
                  </a:outerShdw>
                </a:effectLst>
                <a:latin typeface="+mj-lt"/>
              </a:rPr>
              <a:t>regression analysis</a:t>
            </a:r>
          </a:p>
          <a:p>
            <a:pPr marL="342900" indent="-342900" algn="just">
              <a:lnSpc>
                <a:spcPct val="120000"/>
              </a:lnSpc>
              <a:buFont typeface="Wingdings" panose="05000000000000000000" pitchFamily="2" charset="2"/>
              <a:buChar char="ü"/>
            </a:pPr>
            <a:r>
              <a:rPr lang="en-US" sz="2000" dirty="0">
                <a:latin typeface="+mj-lt"/>
              </a:rPr>
              <a:t>Operations personnel may be interviewed as part of the audit, with a view to establishing whether there are energy savings opportunities in relation to maintenance issues or problems with operating equipment. </a:t>
            </a:r>
          </a:p>
        </p:txBody>
      </p:sp>
      <p:sp>
        <p:nvSpPr>
          <p:cNvPr id="9" name="Rectangle 8"/>
          <p:cNvSpPr/>
          <p:nvPr/>
        </p:nvSpPr>
        <p:spPr>
          <a:xfrm>
            <a:off x="98619" y="933379"/>
            <a:ext cx="4897495" cy="464743"/>
          </a:xfrm>
          <a:prstGeom prst="rect">
            <a:avLst/>
          </a:prstGeom>
        </p:spPr>
        <p:txBody>
          <a:bodyPr wrap="none">
            <a:spAutoFit/>
          </a:bodyPr>
          <a:lstStyle/>
          <a:p>
            <a:pPr marL="342900" lvl="0" indent="-342900" algn="just">
              <a:lnSpc>
                <a:spcPct val="11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Identify opportunities for improvement</a:t>
            </a:r>
          </a:p>
        </p:txBody>
      </p:sp>
      <p:pic>
        <p:nvPicPr>
          <p:cNvPr id="10" name="Picture 9" descr="Logo, company name&#10;&#10;Description automatically generated">
            <a:extLst>
              <a:ext uri="{FF2B5EF4-FFF2-40B4-BE49-F238E27FC236}">
                <a16:creationId xmlns:a16="http://schemas.microsoft.com/office/drawing/2014/main" id="{2972C5AA-2BDB-46EB-95A1-0EE6592894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11" name="Picture 10">
            <a:extLst>
              <a:ext uri="{FF2B5EF4-FFF2-40B4-BE49-F238E27FC236}">
                <a16:creationId xmlns:a16="http://schemas.microsoft.com/office/drawing/2014/main" id="{9639BBD8-5D09-40E4-81C1-1EDC79F391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92" y="292647"/>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Graphical user interface, text, application&#10;&#10;Description automatically generated">
            <a:extLst>
              <a:ext uri="{FF2B5EF4-FFF2-40B4-BE49-F238E27FC236}">
                <a16:creationId xmlns:a16="http://schemas.microsoft.com/office/drawing/2014/main" id="{ACC4594D-086E-4B32-ACF1-F7CDA67CD3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292" y="6037505"/>
            <a:ext cx="1879950" cy="537129"/>
          </a:xfrm>
          <a:prstGeom prst="rect">
            <a:avLst/>
          </a:prstGeom>
        </p:spPr>
      </p:pic>
    </p:spTree>
    <p:extLst>
      <p:ext uri="{BB962C8B-B14F-4D97-AF65-F5344CB8AC3E}">
        <p14:creationId xmlns:p14="http://schemas.microsoft.com/office/powerpoint/2010/main" val="339531053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075" y="5009857"/>
            <a:ext cx="3012885" cy="532453"/>
          </a:xfrm>
          <a:prstGeom prst="rect">
            <a:avLst/>
          </a:prstGeom>
        </p:spPr>
        <p:txBody>
          <a:bodyPr wrap="squar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Data retention</a:t>
            </a:r>
            <a:endParaRPr lang="el-GR" sz="2200" i="1" dirty="0">
              <a:solidFill>
                <a:srgbClr val="C00000"/>
              </a:solidFill>
              <a:effectLst>
                <a:outerShdw blurRad="38100" dist="38100" dir="2700000" algn="tl">
                  <a:srgbClr val="000000">
                    <a:alpha val="43137"/>
                  </a:srgbClr>
                </a:outerShdw>
              </a:effectLst>
              <a:latin typeface="Calibri Light" panose="020F0302020204030204"/>
            </a:endParaRPr>
          </a:p>
        </p:txBody>
      </p:sp>
      <p:sp>
        <p:nvSpPr>
          <p:cNvPr id="5" name="Rectangle 4"/>
          <p:cNvSpPr/>
          <p:nvPr/>
        </p:nvSpPr>
        <p:spPr>
          <a:xfrm>
            <a:off x="169920" y="690223"/>
            <a:ext cx="4243662" cy="532453"/>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Methods to identify opportunities</a:t>
            </a:r>
          </a:p>
        </p:txBody>
      </p:sp>
      <p:sp>
        <p:nvSpPr>
          <p:cNvPr id="6" name="TextBox 5"/>
          <p:cNvSpPr txBox="1"/>
          <p:nvPr/>
        </p:nvSpPr>
        <p:spPr>
          <a:xfrm>
            <a:off x="169920" y="1122750"/>
            <a:ext cx="11639641" cy="1200329"/>
          </a:xfrm>
          <a:prstGeom prst="rect">
            <a:avLst/>
          </a:prstGeom>
          <a:noFill/>
        </p:spPr>
        <p:txBody>
          <a:bodyPr wrap="square" rtlCol="0">
            <a:spAutoFit/>
          </a:bodyPr>
          <a:lstStyle/>
          <a:p>
            <a:pPr algn="just"/>
            <a:r>
              <a:rPr lang="en-US" dirty="0">
                <a:latin typeface="+mj-lt"/>
              </a:rPr>
              <a:t>E.g.: Checking energy performance, checking energy use during quiet periods (e.g., when the building is closed, at night-time and weekends, or low production times), applying energy diagram techniques, reviewing methods to reduce loads, reviewing maintenance issues, reviewing controls behavior, reviewing feedback/input from maintenance and operations personnel, reviewing energy savings opportunities identified by analysis of bills.</a:t>
            </a:r>
          </a:p>
        </p:txBody>
      </p:sp>
      <p:sp>
        <p:nvSpPr>
          <p:cNvPr id="7" name="Rectangle 6"/>
          <p:cNvSpPr/>
          <p:nvPr/>
        </p:nvSpPr>
        <p:spPr>
          <a:xfrm>
            <a:off x="96075" y="2187352"/>
            <a:ext cx="3032048" cy="532453"/>
          </a:xfrm>
          <a:prstGeom prst="rect">
            <a:avLst/>
          </a:prstGeom>
        </p:spPr>
        <p:txBody>
          <a:bodyPr wrap="none">
            <a:spAutoFit/>
          </a:bodyPr>
          <a:lstStyle/>
          <a:p>
            <a:pPr marL="285750" lvl="0" indent="-285750" algn="just">
              <a:lnSpc>
                <a:spcPct val="130000"/>
              </a:lnSpc>
              <a:buFont typeface="Wingdings" panose="05000000000000000000" pitchFamily="2" charset="2"/>
              <a:buChar char="§"/>
            </a:pPr>
            <a:r>
              <a:rPr lang="en-US" sz="2200" i="1" dirty="0">
                <a:solidFill>
                  <a:srgbClr val="C00000"/>
                </a:solidFill>
                <a:effectLst>
                  <a:outerShdw blurRad="38100" dist="38100" dir="2700000" algn="tl">
                    <a:srgbClr val="000000">
                      <a:alpha val="43137"/>
                    </a:srgbClr>
                  </a:outerShdw>
                </a:effectLst>
                <a:latin typeface="Calibri Light" panose="020F0302020204030204"/>
              </a:rPr>
              <a:t>Prioritize opportunities</a:t>
            </a:r>
          </a:p>
        </p:txBody>
      </p:sp>
      <p:sp>
        <p:nvSpPr>
          <p:cNvPr id="8" name="TextBox 7"/>
          <p:cNvSpPr txBox="1"/>
          <p:nvPr/>
        </p:nvSpPr>
        <p:spPr>
          <a:xfrm>
            <a:off x="169920" y="2633928"/>
            <a:ext cx="11803544" cy="2585323"/>
          </a:xfrm>
          <a:prstGeom prst="rect">
            <a:avLst/>
          </a:prstGeom>
          <a:noFill/>
        </p:spPr>
        <p:txBody>
          <a:bodyPr wrap="square" rtlCol="0">
            <a:spAutoFit/>
          </a:bodyPr>
          <a:lstStyle/>
          <a:p>
            <a:pPr algn="just"/>
            <a:r>
              <a:rPr lang="en-US" dirty="0">
                <a:latin typeface="+mj-lt"/>
              </a:rPr>
              <a:t>Energy savings opportunities divided into two prioritized categories: a) </a:t>
            </a:r>
            <a:r>
              <a:rPr lang="en-US" dirty="0">
                <a:solidFill>
                  <a:srgbClr val="FF0000"/>
                </a:solidFill>
                <a:effectLst>
                  <a:outerShdw blurRad="38100" dist="38100" dir="2700000" algn="tl">
                    <a:srgbClr val="000000">
                      <a:alpha val="43137"/>
                    </a:srgbClr>
                  </a:outerShdw>
                </a:effectLst>
                <a:latin typeface="+mj-lt"/>
              </a:rPr>
              <a:t>technically feasible recommendations </a:t>
            </a:r>
            <a:r>
              <a:rPr lang="en-US" dirty="0">
                <a:latin typeface="+mj-lt"/>
              </a:rPr>
              <a:t>and b) </a:t>
            </a:r>
            <a:r>
              <a:rPr lang="en-US" dirty="0">
                <a:solidFill>
                  <a:srgbClr val="FF0000"/>
                </a:solidFill>
                <a:effectLst>
                  <a:outerShdw blurRad="38100" dist="38100" dir="2700000" algn="tl">
                    <a:srgbClr val="000000">
                      <a:alpha val="43137"/>
                    </a:srgbClr>
                  </a:outerShdw>
                </a:effectLst>
                <a:latin typeface="+mj-lt"/>
              </a:rPr>
              <a:t>financially feasible recommendations </a:t>
            </a:r>
            <a:r>
              <a:rPr lang="en-US" dirty="0">
                <a:latin typeface="+mj-lt"/>
              </a:rPr>
              <a:t>(</a:t>
            </a:r>
            <a:r>
              <a:rPr lang="en-US" i="1" dirty="0">
                <a:latin typeface="+mj-lt"/>
              </a:rPr>
              <a:t>prioritization can be based on the main reasons for carrying out the audit – for example, generating the largest possible CO</a:t>
            </a:r>
            <a:r>
              <a:rPr lang="en-US" i="1" baseline="-25000" dirty="0">
                <a:latin typeface="+mj-lt"/>
              </a:rPr>
              <a:t>2</a:t>
            </a:r>
            <a:r>
              <a:rPr lang="en-US" i="1" dirty="0">
                <a:latin typeface="+mj-lt"/>
              </a:rPr>
              <a:t> savings, largest kWh of primary energy savings, shortest payback period, highest NPV, or highest IRR</a:t>
            </a:r>
            <a:r>
              <a:rPr lang="en-US" dirty="0">
                <a:latin typeface="+mj-lt"/>
              </a:rPr>
              <a:t>)</a:t>
            </a:r>
            <a:r>
              <a:rPr lang="el-GR" dirty="0">
                <a:latin typeface="+mj-lt"/>
              </a:rPr>
              <a:t>.</a:t>
            </a:r>
          </a:p>
          <a:p>
            <a:pPr algn="just"/>
            <a:r>
              <a:rPr lang="en-US" dirty="0">
                <a:latin typeface="+mj-lt"/>
              </a:rPr>
              <a:t>Main considerations:</a:t>
            </a:r>
          </a:p>
          <a:p>
            <a:pPr marL="342900" indent="-342900" algn="just">
              <a:buFont typeface="Wingdings" panose="05000000000000000000" pitchFamily="2" charset="2"/>
              <a:buChar char="ü"/>
            </a:pPr>
            <a:r>
              <a:rPr lang="en-US" i="1" dirty="0">
                <a:solidFill>
                  <a:schemeClr val="accent6">
                    <a:lumMod val="50000"/>
                  </a:schemeClr>
                </a:solidFill>
                <a:latin typeface="+mj-lt"/>
              </a:rPr>
              <a:t>Scale of the savings</a:t>
            </a:r>
          </a:p>
          <a:p>
            <a:pPr marL="342900" indent="-342900" algn="just">
              <a:buFont typeface="Wingdings" panose="05000000000000000000" pitchFamily="2" charset="2"/>
              <a:buChar char="ü"/>
            </a:pPr>
            <a:r>
              <a:rPr lang="en-US" i="1" dirty="0">
                <a:solidFill>
                  <a:schemeClr val="accent6">
                    <a:lumMod val="50000"/>
                  </a:schemeClr>
                </a:solidFill>
                <a:latin typeface="+mj-lt"/>
              </a:rPr>
              <a:t>Cost of the measure</a:t>
            </a:r>
          </a:p>
          <a:p>
            <a:pPr marL="342900" indent="-342900" algn="just">
              <a:buFont typeface="Wingdings" panose="05000000000000000000" pitchFamily="2" charset="2"/>
              <a:buChar char="ü"/>
            </a:pPr>
            <a:r>
              <a:rPr lang="en-US" i="1" dirty="0">
                <a:solidFill>
                  <a:schemeClr val="accent6">
                    <a:lumMod val="50000"/>
                  </a:schemeClr>
                </a:solidFill>
                <a:latin typeface="+mj-lt"/>
              </a:rPr>
              <a:t>Ease of implementation</a:t>
            </a:r>
          </a:p>
          <a:p>
            <a:pPr marL="342900" indent="-342900" algn="just">
              <a:buFont typeface="Wingdings" panose="05000000000000000000" pitchFamily="2" charset="2"/>
              <a:buChar char="ü"/>
            </a:pPr>
            <a:r>
              <a:rPr lang="en-US" i="1" dirty="0">
                <a:solidFill>
                  <a:schemeClr val="accent6">
                    <a:lumMod val="50000"/>
                  </a:schemeClr>
                </a:solidFill>
                <a:latin typeface="+mj-lt"/>
              </a:rPr>
              <a:t>Interdependent nature of opportunities and their impact on savings</a:t>
            </a:r>
          </a:p>
        </p:txBody>
      </p:sp>
      <p:sp>
        <p:nvSpPr>
          <p:cNvPr id="9" name="Rectangle 8"/>
          <p:cNvSpPr/>
          <p:nvPr/>
        </p:nvSpPr>
        <p:spPr>
          <a:xfrm>
            <a:off x="224421" y="5428645"/>
            <a:ext cx="11694542" cy="923330"/>
          </a:xfrm>
          <a:prstGeom prst="rect">
            <a:avLst/>
          </a:prstGeom>
        </p:spPr>
        <p:txBody>
          <a:bodyPr wrap="square">
            <a:spAutoFit/>
          </a:bodyPr>
          <a:lstStyle/>
          <a:p>
            <a:pPr algn="just"/>
            <a:r>
              <a:rPr lang="en-US" dirty="0">
                <a:latin typeface="+mj-lt"/>
              </a:rPr>
              <a:t>Data retained</a:t>
            </a:r>
            <a:r>
              <a:rPr lang="el-GR" dirty="0">
                <a:latin typeface="+mj-lt"/>
              </a:rPr>
              <a:t> </a:t>
            </a:r>
            <a:r>
              <a:rPr lang="en-US" dirty="0">
                <a:latin typeface="+mj-lt"/>
              </a:rPr>
              <a:t>(electronic or hard copy</a:t>
            </a:r>
            <a:r>
              <a:rPr lang="el-GR" dirty="0">
                <a:latin typeface="+mj-lt"/>
              </a:rPr>
              <a:t> </a:t>
            </a:r>
            <a:r>
              <a:rPr lang="en-US" dirty="0">
                <a:latin typeface="+mj-lt"/>
              </a:rPr>
              <a:t>format), and possible to retrieve in order to comply with any legislation, verify audit conclusions, facilitate further analysis, or track performance</a:t>
            </a:r>
            <a:r>
              <a:rPr lang="el-GR" dirty="0">
                <a:latin typeface="+mj-lt"/>
              </a:rPr>
              <a:t> (</a:t>
            </a:r>
            <a:r>
              <a:rPr lang="en-US" dirty="0">
                <a:latin typeface="+mj-lt"/>
              </a:rPr>
              <a:t>suitable retention period </a:t>
            </a:r>
            <a:r>
              <a:rPr lang="el-GR" dirty="0">
                <a:latin typeface="+mj-lt"/>
              </a:rPr>
              <a:t>το</a:t>
            </a:r>
            <a:r>
              <a:rPr lang="en-US" dirty="0">
                <a:latin typeface="+mj-lt"/>
              </a:rPr>
              <a:t> be determined at the audit planning stage, taking into</a:t>
            </a:r>
            <a:r>
              <a:rPr lang="el-GR" dirty="0">
                <a:latin typeface="+mj-lt"/>
              </a:rPr>
              <a:t> </a:t>
            </a:r>
            <a:r>
              <a:rPr lang="en-US" dirty="0">
                <a:latin typeface="+mj-lt"/>
              </a:rPr>
              <a:t>account existing organization data retention policies</a:t>
            </a:r>
            <a:r>
              <a:rPr lang="el-GR" dirty="0">
                <a:latin typeface="+mj-lt"/>
              </a:rPr>
              <a:t> </a:t>
            </a:r>
            <a:r>
              <a:rPr lang="en-US" dirty="0">
                <a:latin typeface="+mj-lt"/>
              </a:rPr>
              <a:t>and procedures, legal obligations, etc.</a:t>
            </a:r>
            <a:r>
              <a:rPr lang="el-GR" dirty="0">
                <a:latin typeface="+mj-lt"/>
              </a:rPr>
              <a:t>).</a:t>
            </a:r>
            <a:endParaRPr lang="en-US" dirty="0">
              <a:latin typeface="+mj-lt"/>
            </a:endParaRPr>
          </a:p>
        </p:txBody>
      </p:sp>
      <p:pic>
        <p:nvPicPr>
          <p:cNvPr id="10" name="Picture 9" descr="Graphical user interface, text, application&#10;&#10;Description automatically generated">
            <a:extLst>
              <a:ext uri="{FF2B5EF4-FFF2-40B4-BE49-F238E27FC236}">
                <a16:creationId xmlns:a16="http://schemas.microsoft.com/office/drawing/2014/main" id="{BB457A9A-0282-4F8D-9B23-DFDEFC70D2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037" y="6292804"/>
            <a:ext cx="1879950" cy="537129"/>
          </a:xfrm>
          <a:prstGeom prst="rect">
            <a:avLst/>
          </a:prstGeom>
        </p:spPr>
      </p:pic>
      <p:pic>
        <p:nvPicPr>
          <p:cNvPr id="11" name="Picture 10">
            <a:extLst>
              <a:ext uri="{FF2B5EF4-FFF2-40B4-BE49-F238E27FC236}">
                <a16:creationId xmlns:a16="http://schemas.microsoft.com/office/drawing/2014/main" id="{0E713436-91ED-495A-85A1-6274D3EDA9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descr="Logo, company name&#10;&#10;Description automatically generated">
            <a:extLst>
              <a:ext uri="{FF2B5EF4-FFF2-40B4-BE49-F238E27FC236}">
                <a16:creationId xmlns:a16="http://schemas.microsoft.com/office/drawing/2014/main" id="{A7623C88-074D-4BE1-8678-54310E163B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spTree>
    <p:extLst>
      <p:ext uri="{BB962C8B-B14F-4D97-AF65-F5344CB8AC3E}">
        <p14:creationId xmlns:p14="http://schemas.microsoft.com/office/powerpoint/2010/main" val="9306752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8856" y="2295754"/>
            <a:ext cx="6418173" cy="2246769"/>
          </a:xfrm>
          <a:prstGeom prst="rect">
            <a:avLst/>
          </a:prstGeom>
          <a:noFill/>
        </p:spPr>
        <p:txBody>
          <a:bodyPr wrap="square" rtlCol="0">
            <a:spAutoFit/>
          </a:bodyPr>
          <a:lstStyle/>
          <a:p>
            <a:pPr algn="ctr"/>
            <a:r>
              <a:rPr lang="en-US" sz="2800" i="1" dirty="0">
                <a:solidFill>
                  <a:srgbClr val="C00000"/>
                </a:solidFill>
                <a:effectLst>
                  <a:outerShdw blurRad="38100" dist="38100" dir="2700000" algn="tl">
                    <a:srgbClr val="000000">
                      <a:alpha val="43137"/>
                    </a:srgbClr>
                  </a:outerShdw>
                </a:effectLst>
              </a:rPr>
              <a:t>Thank you for your attention!</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Georgia Veziryianni   - gvezir@cres.gr</a:t>
            </a:r>
          </a:p>
          <a:p>
            <a:pPr algn="ctr"/>
            <a:endParaRPr lang="en-US" sz="2800" i="1" dirty="0">
              <a:solidFill>
                <a:srgbClr val="C00000"/>
              </a:solidFill>
              <a:effectLst>
                <a:outerShdw blurRad="38100" dist="38100" dir="2700000" algn="tl">
                  <a:srgbClr val="000000">
                    <a:alpha val="43137"/>
                  </a:srgbClr>
                </a:outerShdw>
              </a:effectLst>
            </a:endParaRPr>
          </a:p>
          <a:p>
            <a:pPr algn="ctr"/>
            <a:r>
              <a:rPr lang="en-US" sz="2800" i="1" dirty="0">
                <a:solidFill>
                  <a:srgbClr val="C00000"/>
                </a:solidFill>
                <a:effectLst>
                  <a:outerShdw blurRad="38100" dist="38100" dir="2700000" algn="tl">
                    <a:srgbClr val="000000">
                      <a:alpha val="43137"/>
                    </a:srgbClr>
                  </a:outerShdw>
                </a:effectLst>
              </a:rPr>
              <a:t>www.cres.gr</a:t>
            </a:r>
            <a:endParaRPr lang="el-GR" sz="2800" i="1" dirty="0">
              <a:solidFill>
                <a:srgbClr val="C00000"/>
              </a:solidFill>
              <a:effectLst>
                <a:outerShdw blurRad="38100" dist="38100" dir="2700000" algn="tl">
                  <a:srgbClr val="000000">
                    <a:alpha val="43137"/>
                  </a:srgbClr>
                </a:outerShdw>
              </a:effectLst>
            </a:endParaRPr>
          </a:p>
        </p:txBody>
      </p:sp>
      <p:pic>
        <p:nvPicPr>
          <p:cNvPr id="3" name="Picture 2">
            <a:extLst>
              <a:ext uri="{FF2B5EF4-FFF2-40B4-BE49-F238E27FC236}">
                <a16:creationId xmlns:a16="http://schemas.microsoft.com/office/drawing/2014/main" id="{A6D85256-28EB-4A84-90D0-72806A7DE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577" y="141535"/>
            <a:ext cx="1003199" cy="537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Logo, company name&#10;&#10;Description automatically generated">
            <a:extLst>
              <a:ext uri="{FF2B5EF4-FFF2-40B4-BE49-F238E27FC236}">
                <a16:creationId xmlns:a16="http://schemas.microsoft.com/office/drawing/2014/main" id="{D0858159-51CB-4FBC-990B-547ACA6CB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1489" y="0"/>
            <a:ext cx="1436669" cy="120862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A43B05B-CB42-43B2-9568-7134CED82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577" y="6069520"/>
            <a:ext cx="1879950" cy="537129"/>
          </a:xfrm>
          <a:prstGeom prst="rect">
            <a:avLst/>
          </a:prstGeom>
        </p:spPr>
      </p:pic>
    </p:spTree>
    <p:extLst>
      <p:ext uri="{BB962C8B-B14F-4D97-AF65-F5344CB8AC3E}">
        <p14:creationId xmlns:p14="http://schemas.microsoft.com/office/powerpoint/2010/main" val="20989966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10</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65887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Interview technique and audits ethics</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4" name="Picture 3" descr="Graphical user interface, text, application&#10;&#10;Description automatically generated">
            <a:extLst>
              <a:ext uri="{FF2B5EF4-FFF2-40B4-BE49-F238E27FC236}">
                <a16:creationId xmlns:a16="http://schemas.microsoft.com/office/drawing/2014/main" id="{6E7CCF05-8D48-4B87-8667-268CC28FD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A05434D-5641-4D5D-8A90-DA804A6E55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472232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252151" y="578665"/>
            <a:ext cx="9144000" cy="1855795"/>
          </a:xfrm>
        </p:spPr>
        <p:txBody>
          <a:bodyPr>
            <a:normAutofit/>
          </a:bodyPr>
          <a:lstStyle/>
          <a:p>
            <a:r>
              <a:rPr lang="sv-SE" dirty="0"/>
              <a:t>Meeting Climate Change</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sp>
        <p:nvSpPr>
          <p:cNvPr id="3" name="TextBox 2">
            <a:extLst>
              <a:ext uri="{FF2B5EF4-FFF2-40B4-BE49-F238E27FC236}">
                <a16:creationId xmlns:a16="http://schemas.microsoft.com/office/drawing/2014/main" id="{415761EB-AC8D-4BDB-84FB-22D9A749970B}"/>
              </a:ext>
            </a:extLst>
          </p:cNvPr>
          <p:cNvSpPr txBox="1"/>
          <p:nvPr/>
        </p:nvSpPr>
        <p:spPr>
          <a:xfrm>
            <a:off x="1507524" y="2792627"/>
            <a:ext cx="8888627" cy="1200329"/>
          </a:xfrm>
          <a:prstGeom prst="rect">
            <a:avLst/>
          </a:prstGeom>
          <a:noFill/>
        </p:spPr>
        <p:txBody>
          <a:bodyPr wrap="square" rtlCol="0">
            <a:spAutoFit/>
          </a:bodyPr>
          <a:lstStyle/>
          <a:p>
            <a:pPr marL="285750" indent="-285750">
              <a:buFont typeface="Arial" panose="020B0604020202020204" pitchFamily="34" charset="0"/>
              <a:buChar char="•"/>
            </a:pPr>
            <a:r>
              <a:rPr lang="sv-SE" dirty="0"/>
              <a:t>Adaptation</a:t>
            </a:r>
          </a:p>
          <a:p>
            <a:pPr marL="285750" indent="-285750">
              <a:buFont typeface="Arial" panose="020B0604020202020204" pitchFamily="34" charset="0"/>
              <a:buChar char="•"/>
            </a:pPr>
            <a:r>
              <a:rPr lang="sv-SE" dirty="0" err="1"/>
              <a:t>Mitigation</a:t>
            </a:r>
            <a:endParaRPr lang="sv-SE" dirty="0"/>
          </a:p>
          <a:p>
            <a:pPr marL="285750" indent="-285750">
              <a:buFont typeface="Arial" panose="020B0604020202020204" pitchFamily="34" charset="0"/>
              <a:buChar char="•"/>
            </a:pPr>
            <a:r>
              <a:rPr lang="sv-SE" dirty="0" err="1"/>
              <a:t>Resilience</a:t>
            </a:r>
            <a:endParaRPr lang="sv-SE" dirty="0"/>
          </a:p>
          <a:p>
            <a:pPr marL="285750" indent="-285750">
              <a:buFont typeface="Arial" panose="020B0604020202020204" pitchFamily="34" charset="0"/>
              <a:buChar char="•"/>
            </a:pPr>
            <a:r>
              <a:rPr lang="sv-SE" dirty="0" err="1"/>
              <a:t>Transformatin</a:t>
            </a:r>
            <a:endParaRPr lang="sv-SE" dirty="0"/>
          </a:p>
        </p:txBody>
      </p:sp>
      <p:pic>
        <p:nvPicPr>
          <p:cNvPr id="6" name="Picture 5" descr="Diagram&#10;&#10;Description automatically generated with medium confidence">
            <a:extLst>
              <a:ext uri="{FF2B5EF4-FFF2-40B4-BE49-F238E27FC236}">
                <a16:creationId xmlns:a16="http://schemas.microsoft.com/office/drawing/2014/main" id="{6235748B-1A14-476B-B762-EB2E82917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8304899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Interview technique</a:t>
            </a:r>
            <a:endParaRPr lang="en-GB" sz="3600" dirty="0"/>
          </a:p>
        </p:txBody>
      </p:sp>
      <p:sp>
        <p:nvSpPr>
          <p:cNvPr id="3" name="Underrubrik 2"/>
          <p:cNvSpPr>
            <a:spLocks noGrp="1"/>
          </p:cNvSpPr>
          <p:nvPr>
            <p:ph type="subTitle" idx="1"/>
          </p:nvPr>
        </p:nvSpPr>
        <p:spPr>
          <a:xfrm>
            <a:off x="1562100" y="2396972"/>
            <a:ext cx="9070848" cy="2974018"/>
          </a:xfrm>
        </p:spPr>
        <p:txBody>
          <a:bodyPr>
            <a:normAutofit/>
          </a:bodyPr>
          <a:lstStyle/>
          <a:p>
            <a:pPr marL="342900" indent="-342900" algn="l">
              <a:buFont typeface="Arial" panose="020B0604020202020204" pitchFamily="34" charset="0"/>
              <a:buChar char="•"/>
            </a:pPr>
            <a:r>
              <a:rPr lang="sv-SE" dirty="0"/>
              <a:t>Tools of usage</a:t>
            </a:r>
          </a:p>
          <a:p>
            <a:pPr marL="342900" indent="-342900" algn="l">
              <a:buFont typeface="Arial" panose="020B0604020202020204" pitchFamily="34" charset="0"/>
              <a:buChar char="•"/>
            </a:pPr>
            <a:r>
              <a:rPr lang="en-GB" dirty="0"/>
              <a:t>Deep interview</a:t>
            </a:r>
          </a:p>
          <a:p>
            <a:pPr marL="342900" indent="-342900" algn="l">
              <a:buFont typeface="Arial" panose="020B0604020202020204" pitchFamily="34" charset="0"/>
              <a:buChar char="•"/>
            </a:pPr>
            <a:r>
              <a:rPr lang="en-GB" dirty="0"/>
              <a:t>Group interview</a:t>
            </a:r>
          </a:p>
          <a:p>
            <a:pPr marL="342900" indent="-342900" algn="l">
              <a:buFont typeface="Arial" panose="020B0604020202020204" pitchFamily="34" charset="0"/>
              <a:buChar char="•"/>
            </a:pPr>
            <a:r>
              <a:rPr lang="en-GB" dirty="0"/>
              <a:t>Random sample interview</a:t>
            </a:r>
          </a:p>
          <a:p>
            <a:pPr marL="342900" indent="-342900" algn="l">
              <a:buFont typeface="Arial" panose="020B0604020202020204" pitchFamily="34" charset="0"/>
              <a:buChar char="•"/>
            </a:pPr>
            <a:r>
              <a:rPr lang="en-GB" dirty="0"/>
              <a:t>Successful and less successful interview environments</a:t>
            </a:r>
          </a:p>
          <a:p>
            <a:pPr marL="342900" indent="-342900" algn="l">
              <a:buFont typeface="Arial" panose="020B0604020202020204" pitchFamily="34" charset="0"/>
              <a:buChar char="•"/>
            </a:pPr>
            <a:r>
              <a:rPr lang="en-GB" dirty="0"/>
              <a:t>Simplifying facts </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0206790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Interview technique</a:t>
            </a:r>
            <a:endParaRPr lang="en-GB" sz="3600" dirty="0"/>
          </a:p>
        </p:txBody>
      </p:sp>
      <p:sp>
        <p:nvSpPr>
          <p:cNvPr id="3" name="Underrubrik 2"/>
          <p:cNvSpPr>
            <a:spLocks noGrp="1"/>
          </p:cNvSpPr>
          <p:nvPr>
            <p:ph type="subTitle" idx="1"/>
          </p:nvPr>
        </p:nvSpPr>
        <p:spPr>
          <a:xfrm>
            <a:off x="1562100" y="2396972"/>
            <a:ext cx="9070848" cy="1748900"/>
          </a:xfrm>
        </p:spPr>
        <p:txBody>
          <a:bodyPr>
            <a:normAutofit/>
          </a:bodyPr>
          <a:lstStyle/>
          <a:p>
            <a:pPr marL="342900" indent="-342900" algn="l">
              <a:buFont typeface="Arial" panose="020B0604020202020204" pitchFamily="34" charset="0"/>
              <a:buChar char="•"/>
            </a:pPr>
            <a:r>
              <a:rPr lang="sv-SE" dirty="0"/>
              <a:t>The shy auditee</a:t>
            </a:r>
          </a:p>
          <a:p>
            <a:pPr marL="342900" indent="-342900" algn="l">
              <a:buFont typeface="Arial" panose="020B0604020202020204" pitchFamily="34" charset="0"/>
              <a:buChar char="•"/>
            </a:pPr>
            <a:r>
              <a:rPr lang="en-GB" dirty="0"/>
              <a:t>The talkative auditee</a:t>
            </a:r>
          </a:p>
          <a:p>
            <a:pPr marL="342900" indent="-342900" algn="l">
              <a:buFont typeface="Arial" panose="020B0604020202020204" pitchFamily="34" charset="0"/>
              <a:buChar char="•"/>
            </a:pPr>
            <a:r>
              <a:rPr lang="en-GB" dirty="0"/>
              <a:t>Most important – Your attitude as an auditor!</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1550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Ethics</a:t>
            </a:r>
            <a:endParaRPr lang="en-GB" sz="3600" dirty="0"/>
          </a:p>
        </p:txBody>
      </p:sp>
      <p:sp>
        <p:nvSpPr>
          <p:cNvPr id="3" name="Underrubrik 2"/>
          <p:cNvSpPr>
            <a:spLocks noGrp="1"/>
          </p:cNvSpPr>
          <p:nvPr>
            <p:ph type="subTitle" idx="1"/>
          </p:nvPr>
        </p:nvSpPr>
        <p:spPr>
          <a:xfrm>
            <a:off x="1562100" y="2396971"/>
            <a:ext cx="9070848" cy="2254927"/>
          </a:xfrm>
        </p:spPr>
        <p:txBody>
          <a:bodyPr>
            <a:normAutofit/>
          </a:bodyPr>
          <a:lstStyle/>
          <a:p>
            <a:pPr marL="342900" lvl="0" indent="-342900" algn="l">
              <a:buFont typeface="Courier New" panose="02070309020205020404" pitchFamily="49" charset="0"/>
              <a:buChar char="o"/>
            </a:pPr>
            <a:r>
              <a:rPr lang="en-US" dirty="0"/>
              <a:t>Effective communication with all groups of an organisation</a:t>
            </a:r>
          </a:p>
          <a:p>
            <a:pPr marL="342900" lvl="0" indent="-342900" algn="l">
              <a:buFont typeface="Courier New" panose="02070309020205020404" pitchFamily="49" charset="0"/>
              <a:buChar char="o"/>
            </a:pPr>
            <a:r>
              <a:rPr lang="en-US" dirty="0"/>
              <a:t>Building trust</a:t>
            </a:r>
            <a:r>
              <a:rPr lang="en-GB" dirty="0"/>
              <a:t> during a tough audit</a:t>
            </a:r>
            <a:endParaRPr lang="en-US" dirty="0"/>
          </a:p>
          <a:p>
            <a:pPr marL="342900" lvl="0" indent="-342900" algn="l">
              <a:buFont typeface="Courier New" panose="02070309020205020404" pitchFamily="49" charset="0"/>
              <a:buChar char="o"/>
            </a:pPr>
            <a:r>
              <a:rPr lang="en-GB" dirty="0"/>
              <a:t>Necessity to gain right data</a:t>
            </a:r>
          </a:p>
          <a:p>
            <a:pPr marL="342900" indent="-342900" algn="l">
              <a:buFont typeface="Courier New" panose="02070309020205020404" pitchFamily="49" charset="0"/>
              <a:buChar char="o"/>
            </a:pPr>
            <a:r>
              <a:rPr lang="en-GB" dirty="0"/>
              <a:t>Clear communication of reasons for IEA and deviations</a:t>
            </a:r>
          </a:p>
          <a:p>
            <a:pPr marL="342900" indent="-342900" algn="l">
              <a:buFont typeface="Courier New" panose="02070309020205020404" pitchFamily="49" charset="0"/>
              <a:buChar char="o"/>
            </a:pPr>
            <a:r>
              <a:rPr lang="en-GB" dirty="0"/>
              <a:t>Create an understanding</a:t>
            </a:r>
            <a:endParaRPr lang="en-US"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3653530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Ethics</a:t>
            </a:r>
            <a:endParaRPr lang="en-GB" sz="3600" dirty="0"/>
          </a:p>
        </p:txBody>
      </p:sp>
      <p:sp>
        <p:nvSpPr>
          <p:cNvPr id="3" name="Underrubrik 2"/>
          <p:cNvSpPr>
            <a:spLocks noGrp="1"/>
          </p:cNvSpPr>
          <p:nvPr>
            <p:ph type="subTitle" idx="1"/>
          </p:nvPr>
        </p:nvSpPr>
        <p:spPr>
          <a:xfrm>
            <a:off x="1562100" y="2396971"/>
            <a:ext cx="9070848" cy="2254927"/>
          </a:xfrm>
        </p:spPr>
        <p:txBody>
          <a:bodyPr>
            <a:normAutofit fontScale="92500" lnSpcReduction="10000"/>
          </a:bodyPr>
          <a:lstStyle/>
          <a:p>
            <a:pPr marL="342900" lvl="0" indent="-342900" algn="l">
              <a:buFont typeface="Courier New" panose="02070309020205020404" pitchFamily="49" charset="0"/>
              <a:buChar char="o"/>
            </a:pPr>
            <a:r>
              <a:rPr lang="en-US" dirty="0"/>
              <a:t>Communication of responsibility</a:t>
            </a:r>
          </a:p>
          <a:p>
            <a:pPr marL="342900" lvl="0" indent="-342900" algn="l">
              <a:buFont typeface="Courier New" panose="02070309020205020404" pitchFamily="49" charset="0"/>
              <a:buChar char="o"/>
            </a:pPr>
            <a:r>
              <a:rPr lang="en-US" dirty="0"/>
              <a:t>Full transparency toward the auditee</a:t>
            </a:r>
          </a:p>
          <a:p>
            <a:pPr marL="342900" lvl="0" indent="-342900" algn="l">
              <a:buFont typeface="Courier New" panose="02070309020205020404" pitchFamily="49" charset="0"/>
              <a:buChar char="o"/>
            </a:pPr>
            <a:r>
              <a:rPr lang="en-US" dirty="0"/>
              <a:t>Unbiased </a:t>
            </a:r>
          </a:p>
          <a:p>
            <a:pPr marL="342900" lvl="0" indent="-342900" algn="l">
              <a:buFont typeface="Courier New" panose="02070309020205020404" pitchFamily="49" charset="0"/>
              <a:buChar char="o"/>
            </a:pPr>
            <a:r>
              <a:rPr lang="en-US" dirty="0"/>
              <a:t>Full silence in communcation – professional discretion </a:t>
            </a:r>
          </a:p>
          <a:p>
            <a:pPr marL="342900" lvl="0" indent="-342900" algn="l">
              <a:buFont typeface="Courier New" panose="02070309020205020404" pitchFamily="49" charset="0"/>
              <a:buChar char="o"/>
            </a:pPr>
            <a:r>
              <a:rPr lang="en-US" dirty="0"/>
              <a:t>Kind, professional, openminded and non-judgmental approach = possibility for great collaboration toward constant improvement</a:t>
            </a:r>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427572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training practise – Interview technique</a:t>
            </a:r>
            <a:endParaRPr lang="en-GB" sz="3600" dirty="0"/>
          </a:p>
        </p:txBody>
      </p:sp>
      <p:sp>
        <p:nvSpPr>
          <p:cNvPr id="3" name="Underrubrik 2"/>
          <p:cNvSpPr>
            <a:spLocks noGrp="1"/>
          </p:cNvSpPr>
          <p:nvPr>
            <p:ph type="subTitle" idx="1"/>
          </p:nvPr>
        </p:nvSpPr>
        <p:spPr>
          <a:xfrm>
            <a:off x="1562100" y="2396971"/>
            <a:ext cx="9070848" cy="2654423"/>
          </a:xfrm>
        </p:spPr>
        <p:txBody>
          <a:bodyPr>
            <a:normAutofit fontScale="92500" lnSpcReduction="20000"/>
          </a:bodyPr>
          <a:lstStyle/>
          <a:p>
            <a:pPr marL="0" indent="0" algn="l">
              <a:buNone/>
            </a:pPr>
            <a:r>
              <a:rPr lang="sv-SE" sz="2400" b="1" dirty="0"/>
              <a:t>Group work in break-out rooms</a:t>
            </a:r>
          </a:p>
          <a:p>
            <a:pPr marL="0" indent="0" algn="l">
              <a:buNone/>
            </a:pPr>
            <a:endParaRPr lang="sv-SE" sz="2400" dirty="0"/>
          </a:p>
          <a:p>
            <a:pPr marL="514350" indent="-514350" algn="l">
              <a:buAutoNum type="arabicPeriod"/>
            </a:pPr>
            <a:r>
              <a:rPr lang="sv-SE" sz="2400" dirty="0"/>
              <a:t>Choose 1-2 auditors, 1 note-manager and 1 auditee within the group.</a:t>
            </a:r>
          </a:p>
          <a:p>
            <a:pPr marL="514350" indent="-514350" algn="l">
              <a:buAutoNum type="arabicPeriod"/>
            </a:pPr>
            <a:r>
              <a:rPr lang="sv-SE" sz="2400" dirty="0"/>
              <a:t>Choose 5-10 questions from the checklist in the previous workshop elaboration.</a:t>
            </a:r>
          </a:p>
          <a:p>
            <a:pPr marL="514350" indent="-514350" algn="l">
              <a:buAutoNum type="arabicPeriod"/>
            </a:pPr>
            <a:r>
              <a:rPr lang="sv-SE" sz="2400" dirty="0"/>
              <a:t>Use 10 minutes for the </a:t>
            </a:r>
            <a:r>
              <a:rPr lang="sv-SE" dirty="0"/>
              <a:t>training </a:t>
            </a:r>
            <a:r>
              <a:rPr lang="sv-SE" sz="2400" dirty="0"/>
              <a:t>interview.</a:t>
            </a:r>
          </a:p>
          <a:p>
            <a:pPr marL="0" indent="0" algn="l">
              <a:buNone/>
            </a:pPr>
            <a:br>
              <a:rPr lang="sv-SE" sz="2400" dirty="0"/>
            </a:br>
            <a:r>
              <a:rPr lang="sv-SE" sz="2400" b="1" dirty="0"/>
              <a:t>Good Luck! </a:t>
            </a:r>
            <a:r>
              <a:rPr lang="sv-SE" sz="2400" b="1" dirty="0">
                <a:sym typeface="Wingdings" panose="05000000000000000000" pitchFamily="2" charset="2"/>
              </a:rPr>
              <a:t></a:t>
            </a:r>
            <a:endParaRPr lang="sv-SE" sz="2400" b="1" dirty="0"/>
          </a:p>
          <a:p>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1220" y="379311"/>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3609769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IEA training practise – Interview technique</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70000" lnSpcReduction="20000"/>
          </a:bodyPr>
          <a:lstStyle/>
          <a:p>
            <a:pPr marL="0" indent="0" algn="l">
              <a:buNone/>
            </a:pPr>
            <a:r>
              <a:rPr lang="sv-SE" sz="2400" b="1" dirty="0"/>
              <a:t>Evaluation of interview</a:t>
            </a:r>
            <a:br>
              <a:rPr lang="sv-SE" sz="2400" b="1" dirty="0"/>
            </a:br>
            <a:br>
              <a:rPr lang="en-GB" sz="2400" dirty="0"/>
            </a:br>
            <a:r>
              <a:rPr lang="en-GB" sz="2400" dirty="0"/>
              <a:t>Answer the following questions within each group: </a:t>
            </a:r>
          </a:p>
          <a:p>
            <a:pPr marL="514350" indent="-514350" algn="l">
              <a:buAutoNum type="arabicPeriod"/>
            </a:pPr>
            <a:r>
              <a:rPr lang="en-GB" sz="2400" dirty="0"/>
              <a:t>Did you as an interviewer have the chance to collect response to all five questions within time?</a:t>
            </a:r>
          </a:p>
          <a:p>
            <a:pPr marL="514350" indent="-514350" algn="l">
              <a:buAutoNum type="arabicPeriod"/>
            </a:pPr>
            <a:r>
              <a:rPr lang="en-GB" sz="2400" dirty="0"/>
              <a:t>Did you as an auditee have the chance to understand all the questions within time?</a:t>
            </a:r>
          </a:p>
          <a:p>
            <a:pPr marL="514350" indent="-514350" algn="l">
              <a:buAutoNum type="arabicPeriod"/>
            </a:pPr>
            <a:r>
              <a:rPr lang="en-GB" sz="2400" dirty="0"/>
              <a:t>Did you as a note-manager have the time to gather the necessary notes for possibility to understand later on?</a:t>
            </a:r>
          </a:p>
          <a:p>
            <a:pPr marL="0" indent="0" algn="l">
              <a:buNone/>
            </a:pPr>
            <a:r>
              <a:rPr lang="en-GB" sz="2400" dirty="0"/>
              <a:t>If any of the above answers are </a:t>
            </a:r>
            <a:r>
              <a:rPr lang="en-GB" sz="2400" b="1" dirty="0"/>
              <a:t>NO,</a:t>
            </a:r>
            <a:r>
              <a:rPr lang="en-GB" sz="2400" dirty="0"/>
              <a:t> please take a moment and </a:t>
            </a:r>
            <a:r>
              <a:rPr lang="en-GB" sz="2400" b="1" dirty="0"/>
              <a:t>redo the practise </a:t>
            </a:r>
            <a:r>
              <a:rPr lang="en-GB" sz="2400" dirty="0"/>
              <a:t>before the real-time audit in your organisation.</a:t>
            </a:r>
          </a:p>
          <a:p>
            <a:pPr marL="0" indent="0" algn="l">
              <a:buNone/>
            </a:pPr>
            <a:r>
              <a:rPr lang="en-GB" sz="2400" dirty="0"/>
              <a:t> </a:t>
            </a:r>
            <a:br>
              <a:rPr lang="en-GB" sz="2400" dirty="0"/>
            </a:br>
            <a:r>
              <a:rPr lang="en-GB" sz="2400" b="1" dirty="0"/>
              <a:t>Good Luck!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474400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Workshop Practice 11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3055762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Internal environmental audits practise in groups</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92500" lnSpcReduction="20000"/>
          </a:bodyPr>
          <a:lstStyle/>
          <a:p>
            <a:pPr marL="0" indent="0" algn="l">
              <a:buNone/>
            </a:pPr>
            <a:r>
              <a:rPr lang="sv-SE" sz="2400" dirty="0"/>
              <a:t>Performance of an interview with the organisation that your group is working in:</a:t>
            </a:r>
          </a:p>
          <a:p>
            <a:pPr marL="0" indent="0" algn="l">
              <a:buNone/>
            </a:pPr>
            <a:r>
              <a:rPr lang="sv-SE" sz="2400" dirty="0"/>
              <a:t>1. </a:t>
            </a:r>
            <a:r>
              <a:rPr lang="sv-SE" sz="2400" dirty="0" err="1"/>
              <a:t>Arrange</a:t>
            </a:r>
            <a:r>
              <a:rPr lang="sv-SE" sz="2400" dirty="0"/>
              <a:t> a meeting with </a:t>
            </a:r>
            <a:r>
              <a:rPr lang="sv-SE" sz="2400" dirty="0" err="1"/>
              <a:t>key</a:t>
            </a:r>
            <a:r>
              <a:rPr lang="sv-SE" sz="2400" dirty="0"/>
              <a:t> person(s) in the organisation for </a:t>
            </a:r>
            <a:r>
              <a:rPr lang="sv-SE" sz="2400" dirty="0" err="1"/>
              <a:t>performance</a:t>
            </a:r>
            <a:r>
              <a:rPr lang="sv-SE" sz="2400" dirty="0"/>
              <a:t> of a practice internal environmental audit (IEA) interview. </a:t>
            </a:r>
          </a:p>
          <a:p>
            <a:pPr marL="0" indent="0" algn="l">
              <a:buNone/>
            </a:pPr>
            <a:r>
              <a:rPr lang="sv-SE" dirty="0"/>
              <a:t>2. </a:t>
            </a:r>
            <a:r>
              <a:rPr lang="sv-SE" sz="2400" dirty="0"/>
              <a:t>Choose person(s) within the IEA team who will ask questions on the approximately 30 minutes interview.</a:t>
            </a:r>
          </a:p>
          <a:p>
            <a:pPr marL="0" indent="0" algn="l">
              <a:buNone/>
            </a:pPr>
            <a:r>
              <a:rPr lang="sv-SE" dirty="0"/>
              <a:t>3. </a:t>
            </a:r>
            <a:r>
              <a:rPr lang="sv-SE" sz="2400" dirty="0"/>
              <a:t>Choose person(s) in the IEA team who will take notes along the interview.</a:t>
            </a:r>
          </a:p>
          <a:p>
            <a:pPr marL="0" indent="0" algn="l">
              <a:buNone/>
            </a:pPr>
            <a:r>
              <a:rPr lang="sv-SE" dirty="0"/>
              <a:t>4. </a:t>
            </a:r>
            <a:r>
              <a:rPr lang="sv-SE" sz="2400" dirty="0"/>
              <a:t>Perform the interview.</a:t>
            </a:r>
            <a:br>
              <a:rPr lang="sv-SE" sz="2400" dirty="0"/>
            </a:br>
            <a:br>
              <a:rPr lang="en-GB" sz="2400" dirty="0"/>
            </a:br>
            <a:r>
              <a:rPr lang="en-GB" sz="2400" b="1" dirty="0"/>
              <a:t>Good Luck! </a:t>
            </a:r>
            <a:r>
              <a:rPr lang="en-GB" sz="2400" b="1" dirty="0">
                <a:sym typeface="Wingdings" panose="05000000000000000000" pitchFamily="2" charset="2"/>
              </a:rPr>
              <a:t></a:t>
            </a:r>
            <a:endParaRPr lang="en-US" dirty="0"/>
          </a:p>
          <a:p>
            <a:pPr lvl="0"/>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420700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2100" y="875023"/>
            <a:ext cx="8132708" cy="864373"/>
          </a:xfrm>
        </p:spPr>
        <p:txBody>
          <a:bodyPr>
            <a:noAutofit/>
          </a:bodyPr>
          <a:lstStyle/>
          <a:p>
            <a:r>
              <a:rPr lang="sv-SE" sz="3600" dirty="0"/>
              <a:t>Performance of an Internal environmental audit</a:t>
            </a:r>
            <a:endParaRPr lang="en-GB" sz="3600" dirty="0"/>
          </a:p>
        </p:txBody>
      </p:sp>
      <p:sp>
        <p:nvSpPr>
          <p:cNvPr id="3" name="Underrubrik 2"/>
          <p:cNvSpPr>
            <a:spLocks noGrp="1"/>
          </p:cNvSpPr>
          <p:nvPr>
            <p:ph type="subTitle" idx="1"/>
          </p:nvPr>
        </p:nvSpPr>
        <p:spPr>
          <a:xfrm>
            <a:off x="1562100" y="2396971"/>
            <a:ext cx="9070848" cy="2947386"/>
          </a:xfrm>
        </p:spPr>
        <p:txBody>
          <a:bodyPr>
            <a:normAutofit fontScale="92500" lnSpcReduction="20000"/>
          </a:bodyPr>
          <a:lstStyle/>
          <a:p>
            <a:pPr marL="0" indent="0" algn="l">
              <a:buNone/>
            </a:pPr>
            <a:r>
              <a:rPr lang="sv-SE" sz="2400" dirty="0"/>
              <a:t>Performance of an interview with the organisation that your group is working toward:</a:t>
            </a:r>
          </a:p>
          <a:p>
            <a:pPr marL="0" indent="0" algn="l">
              <a:buNone/>
            </a:pPr>
            <a:r>
              <a:rPr lang="sv-SE" sz="2400" dirty="0"/>
              <a:t>-Remember to take notes at the practise interview!</a:t>
            </a:r>
          </a:p>
          <a:p>
            <a:pPr marL="0" indent="0" algn="l">
              <a:buNone/>
            </a:pPr>
            <a:r>
              <a:rPr lang="sv-SE" sz="2400" dirty="0"/>
              <a:t>-Gather in the IEA team after the audit have finnished and look at the following: </a:t>
            </a:r>
          </a:p>
          <a:p>
            <a:pPr algn="l">
              <a:buFont typeface="Wingdings" panose="05000000000000000000" pitchFamily="2" charset="2"/>
              <a:buChar char="Ø"/>
            </a:pPr>
            <a:r>
              <a:rPr lang="sv-SE" sz="2400" dirty="0"/>
              <a:t>Can you already now see possible deviations, notes and recommendations from the response? </a:t>
            </a:r>
            <a:br>
              <a:rPr lang="sv-SE" sz="2400" dirty="0"/>
            </a:br>
            <a:br>
              <a:rPr lang="sv-SE" sz="2400" dirty="0"/>
            </a:br>
            <a:r>
              <a:rPr lang="sv-SE" sz="2400" dirty="0"/>
              <a:t>If yes, write down notes about it for memory to use in the coming audit report writing practise.</a:t>
            </a:r>
            <a:endParaRPr lang="en-US"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4645" y="21238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686377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593902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EU Adaptation </a:t>
            </a:r>
            <a:r>
              <a:rPr lang="sv-SE" dirty="0" err="1"/>
              <a:t>Strategy</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lstStyle/>
          <a:p>
            <a:pPr algn="l"/>
            <a:r>
              <a:rPr lang="en-US" i="0" dirty="0">
                <a:effectLst/>
              </a:rPr>
              <a:t>Extreme weather threat makes climate change adaptation a top priority</a:t>
            </a:r>
          </a:p>
          <a:p>
            <a:pPr algn="l"/>
            <a:r>
              <a:rPr lang="sv-SE" i="0" dirty="0" err="1">
                <a:effectLst/>
              </a:rPr>
              <a:t>Smarter</a:t>
            </a:r>
            <a:r>
              <a:rPr lang="sv-SE" i="0" dirty="0">
                <a:effectLst/>
              </a:rPr>
              <a:t> adaptation</a:t>
            </a:r>
          </a:p>
          <a:p>
            <a:pPr algn="l"/>
            <a:r>
              <a:rPr lang="sv-SE" dirty="0"/>
              <a:t>Faster adaption</a:t>
            </a:r>
            <a:endParaRPr lang="sv-SE" i="0" dirty="0">
              <a:effectLst/>
            </a:endParaRPr>
          </a:p>
          <a:p>
            <a:pPr algn="l"/>
            <a:r>
              <a:rPr lang="en-US" i="0" dirty="0">
                <a:effectLst/>
              </a:rPr>
              <a:t>More systemic adaptation</a:t>
            </a:r>
          </a:p>
          <a:p>
            <a:r>
              <a:rPr lang="en-US" dirty="0"/>
              <a:t>Stepping up international action for climate resilience</a:t>
            </a:r>
            <a:endParaRPr lang="sv-SE" dirty="0"/>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CF05B40-CE42-4BAE-86DB-CA48DF7F88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6645927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and Workshop 12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0697604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dirty="0"/>
              <a:t>Deviation analysis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p:txBody>
          <a:bodyPr>
            <a:normAutofit/>
          </a:bodyPr>
          <a:lstStyle/>
          <a:p>
            <a:pPr marL="0" indent="0">
              <a:buNone/>
            </a:pPr>
            <a:r>
              <a:rPr lang="sv-SE" dirty="0"/>
              <a:t>Big deviation – Non-compliance toward law, regulations and standard requirements</a:t>
            </a:r>
          </a:p>
          <a:p>
            <a:pPr marL="0" indent="0">
              <a:buNone/>
            </a:pPr>
            <a:r>
              <a:rPr lang="sv-SE" dirty="0"/>
              <a:t>Small deviation – Non-compliance toward EMS requirements (internal documents)</a:t>
            </a:r>
          </a:p>
          <a:p>
            <a:pPr marL="0" indent="0">
              <a:buNone/>
            </a:pPr>
            <a:r>
              <a:rPr lang="sv-SE" dirty="0"/>
              <a:t>Notes – Anything that could lead to a non-compliance toward above in short- and/or long time</a:t>
            </a:r>
          </a:p>
          <a:p>
            <a:pPr marL="0" indent="0">
              <a:buNone/>
            </a:pPr>
            <a:r>
              <a:rPr lang="sv-SE" dirty="0"/>
              <a:t>Recommendation – Activity that could increase positive and/or negative </a:t>
            </a:r>
            <a:r>
              <a:rPr lang="sv-SE" dirty="0" err="1"/>
              <a:t>direct</a:t>
            </a:r>
            <a:r>
              <a:rPr lang="sv-SE" dirty="0"/>
              <a:t> and/or </a:t>
            </a:r>
            <a:r>
              <a:rPr lang="sv-SE" dirty="0" err="1"/>
              <a:t>indirect</a:t>
            </a:r>
            <a:r>
              <a:rPr lang="sv-SE" dirty="0"/>
              <a:t> environmental impact, which have been analysed from the IEA.</a:t>
            </a: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653604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sz="4400" dirty="0"/>
              <a:t>Internal environmental audits practise in groups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buNone/>
            </a:pPr>
            <a:r>
              <a:rPr lang="sv-SE" sz="2800" dirty="0"/>
              <a:t>Writing of an Internal environmental audits report with your group:</a:t>
            </a:r>
          </a:p>
          <a:p>
            <a:pPr marL="0" indent="0">
              <a:buNone/>
            </a:pPr>
            <a:r>
              <a:rPr lang="sv-SE" sz="2800" dirty="0"/>
              <a:t>-Analyse the response from the previous interview in relation to global and EU directives, e.g., the EU Waste directive, the 17 SDGs and so on…</a:t>
            </a:r>
          </a:p>
          <a:p>
            <a:pPr marL="0" indent="0">
              <a:buNone/>
            </a:pPr>
            <a:r>
              <a:rPr lang="sv-SE" sz="2800" dirty="0"/>
              <a:t>-Sort out possible big and small deviations from the previous audit along with possible notes and recommendations</a:t>
            </a:r>
          </a:p>
          <a:p>
            <a:pPr marL="0" indent="0">
              <a:buNone/>
            </a:pPr>
            <a:r>
              <a:rPr lang="sv-SE" sz="2800" dirty="0"/>
              <a:t>-Use the audit template and fill in deviations, notes, recommendations and other needed data about the auditee organisation along with a comment (see template). </a:t>
            </a: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8F9BA419-ECC5-435F-9154-6F863DF881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8426092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Online exam</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77464670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Online survey</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282A3A48-62CA-4DB0-8DE2-97F75983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510495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46142-F530-498F-9718-8B035C6A3669}"/>
              </a:ext>
            </a:extLst>
          </p:cNvPr>
          <p:cNvSpPr>
            <a:spLocks noGrp="1"/>
          </p:cNvSpPr>
          <p:nvPr>
            <p:ph type="title"/>
          </p:nvPr>
        </p:nvSpPr>
        <p:spPr/>
        <p:txBody>
          <a:bodyPr/>
          <a:lstStyle/>
          <a:p>
            <a:r>
              <a:rPr lang="sv-SE" sz="4400" dirty="0"/>
              <a:t>Ending of the presentation… and New Beginnings</a:t>
            </a:r>
            <a:endParaRPr lang="en-GB" dirty="0"/>
          </a:p>
        </p:txBody>
      </p:sp>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fontScale="77500" lnSpcReduction="20000"/>
          </a:bodyPr>
          <a:lstStyle/>
          <a:p>
            <a:r>
              <a:rPr lang="sv-SE" sz="2800" dirty="0"/>
              <a:t>Welcome to join the Synergy Audit Network! </a:t>
            </a:r>
            <a:r>
              <a:rPr lang="sv-SE" sz="2800" dirty="0">
                <a:sym typeface="Wingdings" panose="05000000000000000000" pitchFamily="2" charset="2"/>
              </a:rPr>
              <a:t></a:t>
            </a:r>
          </a:p>
          <a:p>
            <a:pPr marL="0" indent="0">
              <a:buNone/>
            </a:pPr>
            <a:r>
              <a:rPr lang="sv-SE" sz="2800" dirty="0">
                <a:sym typeface="Wingdings" panose="05000000000000000000" pitchFamily="2" charset="2"/>
              </a:rPr>
              <a:t>The Synergy Audit Network is a global </a:t>
            </a:r>
            <a:r>
              <a:rPr lang="sv-SE" sz="2800" dirty="0" err="1">
                <a:sym typeface="Wingdings" panose="05000000000000000000" pitchFamily="2" charset="2"/>
              </a:rPr>
              <a:t>network</a:t>
            </a:r>
            <a:r>
              <a:rPr lang="sv-SE" sz="2800" dirty="0">
                <a:sym typeface="Wingdings" panose="05000000000000000000" pitchFamily="2" charset="2"/>
              </a:rPr>
              <a:t> of internal environmental auditors, sustainability managers, stakeholders and </a:t>
            </a:r>
            <a:r>
              <a:rPr lang="sv-SE" sz="2800" dirty="0" err="1">
                <a:sym typeface="Wingdings" panose="05000000000000000000" pitchFamily="2" charset="2"/>
              </a:rPr>
              <a:t>interests</a:t>
            </a:r>
            <a:r>
              <a:rPr lang="sv-SE" dirty="0">
                <a:sym typeface="Wingdings" panose="05000000000000000000" pitchFamily="2" charset="2"/>
              </a:rPr>
              <a:t> to help for all kinds of organisations from a small NGO to a </a:t>
            </a:r>
            <a:r>
              <a:rPr lang="sv-SE" dirty="0" err="1">
                <a:sym typeface="Wingdings" panose="05000000000000000000" pitchFamily="2" charset="2"/>
              </a:rPr>
              <a:t>bigger</a:t>
            </a:r>
            <a:r>
              <a:rPr lang="sv-SE" dirty="0">
                <a:sym typeface="Wingdings" panose="05000000000000000000" pitchFamily="2" charset="2"/>
              </a:rPr>
              <a:t> industry.</a:t>
            </a:r>
          </a:p>
          <a:p>
            <a:pPr marL="0" indent="0">
              <a:buNone/>
            </a:pPr>
            <a:r>
              <a:rPr lang="sv-SE" sz="2800" dirty="0">
                <a:sym typeface="Wingdings" panose="05000000000000000000" pitchFamily="2" charset="2"/>
              </a:rPr>
              <a:t>The </a:t>
            </a:r>
            <a:r>
              <a:rPr lang="sv-SE" sz="2800" dirty="0" err="1">
                <a:sym typeface="Wingdings" panose="05000000000000000000" pitchFamily="2" charset="2"/>
              </a:rPr>
              <a:t>network</a:t>
            </a:r>
            <a:r>
              <a:rPr lang="sv-SE" sz="2800" dirty="0">
                <a:sym typeface="Wingdings" panose="05000000000000000000" pitchFamily="2" charset="2"/>
              </a:rPr>
              <a:t> </a:t>
            </a:r>
            <a:r>
              <a:rPr lang="sv-SE" sz="2800" dirty="0" err="1">
                <a:sym typeface="Wingdings" panose="05000000000000000000" pitchFamily="2" charset="2"/>
              </a:rPr>
              <a:t>shall</a:t>
            </a:r>
            <a:r>
              <a:rPr lang="sv-SE" sz="2800" dirty="0">
                <a:sym typeface="Wingdings" panose="05000000000000000000" pitchFamily="2" charset="2"/>
              </a:rPr>
              <a:t> be a support tool in your EMS and audit work where you with the help of other organisations in the </a:t>
            </a:r>
            <a:r>
              <a:rPr lang="sv-SE" sz="2800" dirty="0" err="1">
                <a:sym typeface="Wingdings" panose="05000000000000000000" pitchFamily="2" charset="2"/>
              </a:rPr>
              <a:t>network</a:t>
            </a:r>
            <a:r>
              <a:rPr lang="sv-SE" sz="2800" dirty="0">
                <a:sym typeface="Wingdings" panose="05000000000000000000" pitchFamily="2" charset="2"/>
              </a:rPr>
              <a:t> can </a:t>
            </a:r>
            <a:r>
              <a:rPr lang="sv-SE" sz="2800" dirty="0" err="1">
                <a:sym typeface="Wingdings" panose="05000000000000000000" pitchFamily="2" charset="2"/>
              </a:rPr>
              <a:t>share</a:t>
            </a:r>
            <a:r>
              <a:rPr lang="sv-SE" sz="2800" dirty="0">
                <a:sym typeface="Wingdings" panose="05000000000000000000" pitchFamily="2" charset="2"/>
              </a:rPr>
              <a:t> </a:t>
            </a:r>
            <a:r>
              <a:rPr lang="sv-SE" sz="2800" dirty="0" err="1">
                <a:sym typeface="Wingdings" panose="05000000000000000000" pitchFamily="2" charset="2"/>
              </a:rPr>
              <a:t>ideas</a:t>
            </a:r>
            <a:r>
              <a:rPr lang="sv-SE" sz="2800" dirty="0">
                <a:sym typeface="Wingdings" panose="05000000000000000000" pitchFamily="2" charset="2"/>
              </a:rPr>
              <a:t>, exchange knowledge and thereby also increase the chance for collaboration within sustainability with organisations.</a:t>
            </a:r>
          </a:p>
          <a:p>
            <a:pPr marL="0" indent="0">
              <a:buNone/>
            </a:pPr>
            <a:r>
              <a:rPr lang="sv-SE" dirty="0">
                <a:sym typeface="Wingdings" panose="05000000000000000000" pitchFamily="2" charset="2"/>
              </a:rPr>
              <a:t>If you </a:t>
            </a:r>
            <a:r>
              <a:rPr lang="sv-SE" dirty="0" err="1">
                <a:sym typeface="Wingdings" panose="05000000000000000000" pitchFamily="2" charset="2"/>
              </a:rPr>
              <a:t>would</a:t>
            </a:r>
            <a:r>
              <a:rPr lang="sv-SE" dirty="0">
                <a:sym typeface="Wingdings" panose="05000000000000000000" pitchFamily="2" charset="2"/>
              </a:rPr>
              <a:t> like to join the </a:t>
            </a:r>
            <a:r>
              <a:rPr lang="sv-SE" dirty="0" err="1">
                <a:sym typeface="Wingdings" panose="05000000000000000000" pitchFamily="2" charset="2"/>
              </a:rPr>
              <a:t>network</a:t>
            </a:r>
            <a:r>
              <a:rPr lang="sv-SE" dirty="0">
                <a:sym typeface="Wingdings" panose="05000000000000000000" pitchFamily="2" charset="2"/>
              </a:rPr>
              <a:t> p</a:t>
            </a:r>
            <a:r>
              <a:rPr lang="sv-SE" sz="2800" dirty="0">
                <a:sym typeface="Wingdings" panose="05000000000000000000" pitchFamily="2" charset="2"/>
              </a:rPr>
              <a:t>lease contact us at: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br>
              <a:rPr lang="sv-SE" sz="2800" dirty="0">
                <a:sym typeface="Wingdings" panose="05000000000000000000" pitchFamily="2" charset="2"/>
              </a:rPr>
            </a:br>
            <a:endParaRPr lang="sv-SE" sz="2800" dirty="0">
              <a:sym typeface="Wingdings" panose="05000000000000000000" pitchFamily="2" charset="2"/>
            </a:endParaRPr>
          </a:p>
          <a:p>
            <a:pPr marL="0" indent="0">
              <a:buNone/>
            </a:pPr>
            <a:r>
              <a:rPr lang="sv-SE" sz="2800" dirty="0">
                <a:sym typeface="Wingdings" panose="05000000000000000000" pitchFamily="2" charset="2"/>
              </a:rPr>
              <a:t>Contact information:</a:t>
            </a:r>
          </a:p>
          <a:p>
            <a:pPr marL="0" indent="0">
              <a:buNone/>
            </a:pPr>
            <a:r>
              <a:rPr lang="sv-SE" sz="2800" dirty="0">
                <a:sym typeface="Wingdings" panose="05000000000000000000" pitchFamily="2" charset="2"/>
              </a:rPr>
              <a:t>One Planet email address: </a:t>
            </a:r>
            <a:r>
              <a:rPr lang="sv-SE" sz="2800" dirty="0">
                <a:sym typeface="Wingdings" panose="05000000000000000000" pitchFamily="2" charset="2"/>
                <a:hlinkClick r:id="rId2"/>
              </a:rPr>
              <a:t>forplanettellus@gmail.com</a:t>
            </a:r>
            <a:r>
              <a:rPr lang="sv-SE" sz="2800" dirty="0">
                <a:sym typeface="Wingdings" panose="05000000000000000000" pitchFamily="2" charset="2"/>
              </a:rPr>
              <a:t> </a:t>
            </a:r>
          </a:p>
          <a:p>
            <a:pPr marL="0" indent="0">
              <a:buNone/>
            </a:pPr>
            <a:r>
              <a:rPr lang="en-GB" sz="2800" dirty="0">
                <a:sym typeface="Wingdings" panose="05000000000000000000" pitchFamily="2" charset="2"/>
              </a:rPr>
              <a:t>Network web address: </a:t>
            </a:r>
            <a:r>
              <a:rPr lang="en-GB" sz="2800" dirty="0">
                <a:sym typeface="Wingdings" panose="05000000000000000000" pitchFamily="2" charset="2"/>
                <a:hlinkClick r:id="rId3"/>
              </a:rPr>
              <a:t>www.one-planet.se</a:t>
            </a:r>
            <a:r>
              <a:rPr lang="en-GB" sz="2800" dirty="0">
                <a:sym typeface="Wingdings" panose="05000000000000000000" pitchFamily="2" charset="2"/>
              </a:rPr>
              <a:t> </a:t>
            </a:r>
            <a:endParaRPr lang="sv-SE" sz="2800" dirty="0">
              <a:sym typeface="Wingdings" panose="05000000000000000000" pitchFamily="2" charset="2"/>
            </a:endParaRPr>
          </a:p>
          <a:p>
            <a:pPr marL="0" indent="0">
              <a:buNone/>
            </a:pPr>
            <a:endParaRPr lang="sv-SE" dirty="0"/>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65944" y="0"/>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3140" y="5875110"/>
            <a:ext cx="3057525" cy="873579"/>
          </a:xfrm>
          <a:prstGeom prst="rect">
            <a:avLst/>
          </a:prstGeom>
        </p:spPr>
      </p:pic>
    </p:spTree>
    <p:extLst>
      <p:ext uri="{BB962C8B-B14F-4D97-AF65-F5344CB8AC3E}">
        <p14:creationId xmlns:p14="http://schemas.microsoft.com/office/powerpoint/2010/main" val="300339734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88458-16B0-4325-8A0B-87AFBBFE90F1}"/>
              </a:ext>
            </a:extLst>
          </p:cNvPr>
          <p:cNvSpPr>
            <a:spLocks noGrp="1"/>
          </p:cNvSpPr>
          <p:nvPr>
            <p:ph idx="1"/>
          </p:nvPr>
        </p:nvSpPr>
        <p:spPr>
          <a:xfrm>
            <a:off x="838200" y="1895000"/>
            <a:ext cx="10515600" cy="3820573"/>
          </a:xfrm>
        </p:spPr>
        <p:txBody>
          <a:bodyPr>
            <a:normAutofit/>
          </a:bodyPr>
          <a:lstStyle/>
          <a:p>
            <a:pPr marL="0" indent="0" algn="ctr">
              <a:buNone/>
            </a:pPr>
            <a:endParaRPr lang="sv-SE" sz="5400" i="1" dirty="0">
              <a:latin typeface="+mj-lt"/>
            </a:endParaRPr>
          </a:p>
          <a:p>
            <a:pPr marL="0" indent="0" algn="ctr">
              <a:buNone/>
            </a:pPr>
            <a:r>
              <a:rPr lang="sv-SE" sz="5400" b="1" i="1" dirty="0">
                <a:latin typeface="+mj-lt"/>
              </a:rPr>
              <a:t>Good Luck Forward!</a:t>
            </a: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9327F69B-C3A3-407E-A851-854167096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4617" y="4711824"/>
            <a:ext cx="2455364" cy="206562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AFDC3115-9B8A-4AC0-B342-3980A3CB39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31" y="5513603"/>
            <a:ext cx="3057525" cy="873579"/>
          </a:xfrm>
          <a:prstGeom prst="rect">
            <a:avLst/>
          </a:prstGeom>
        </p:spPr>
      </p:pic>
      <p:pic>
        <p:nvPicPr>
          <p:cNvPr id="9" name="Content Placeholder 12" descr="Logo, company name&#10;&#10;Description automatically generated">
            <a:extLst>
              <a:ext uri="{FF2B5EF4-FFF2-40B4-BE49-F238E27FC236}">
                <a16:creationId xmlns:a16="http://schemas.microsoft.com/office/drawing/2014/main" id="{D71EA476-32B9-85CB-1954-C08452EE0D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310" y="166607"/>
            <a:ext cx="1524794" cy="1524794"/>
          </a:xfrm>
          <a:prstGeom prst="rect">
            <a:avLst/>
          </a:prstGeom>
        </p:spPr>
      </p:pic>
      <p:pic>
        <p:nvPicPr>
          <p:cNvPr id="10" name="Picture 9" descr="Logo&#10;&#10;Description automatically generated">
            <a:extLst>
              <a:ext uri="{FF2B5EF4-FFF2-40B4-BE49-F238E27FC236}">
                <a16:creationId xmlns:a16="http://schemas.microsoft.com/office/drawing/2014/main" id="{F608E0F6-0035-0119-41DF-0387506363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45705" y="435458"/>
            <a:ext cx="1319672" cy="1325563"/>
          </a:xfrm>
          <a:prstGeom prst="rect">
            <a:avLst/>
          </a:prstGeom>
        </p:spPr>
      </p:pic>
      <p:pic>
        <p:nvPicPr>
          <p:cNvPr id="11" name="Picture 10" descr="A picture containing company name&#10;&#10;Description automatically generated">
            <a:extLst>
              <a:ext uri="{FF2B5EF4-FFF2-40B4-BE49-F238E27FC236}">
                <a16:creationId xmlns:a16="http://schemas.microsoft.com/office/drawing/2014/main" id="{5991D8F5-E646-68F9-E927-7ABDFBC86B8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7044" y="214529"/>
            <a:ext cx="1971560" cy="1209040"/>
          </a:xfrm>
          <a:prstGeom prst="rect">
            <a:avLst/>
          </a:prstGeom>
        </p:spPr>
      </p:pic>
      <p:pic>
        <p:nvPicPr>
          <p:cNvPr id="12" name="Picture 8" descr="Comune di Ravenna – Istituzione Biblioteca Classense">
            <a:extLst>
              <a:ext uri="{FF2B5EF4-FFF2-40B4-BE49-F238E27FC236}">
                <a16:creationId xmlns:a16="http://schemas.microsoft.com/office/drawing/2014/main" id="{8E185E31-08D7-3AE8-8D27-902D94CDE8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98604" y="242916"/>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CARDET (CY) – generativity.eu">
            <a:extLst>
              <a:ext uri="{FF2B5EF4-FFF2-40B4-BE49-F238E27FC236}">
                <a16:creationId xmlns:a16="http://schemas.microsoft.com/office/drawing/2014/main" id="{1F05F212-006B-27B2-D231-F3B4A8D136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9296" y="-77161"/>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2" descr="Provincia di Parma | Brands of the World™ | Download vector logos and  logotypes">
            <a:extLst>
              <a:ext uri="{FF2B5EF4-FFF2-40B4-BE49-F238E27FC236}">
                <a16:creationId xmlns:a16="http://schemas.microsoft.com/office/drawing/2014/main" id="{EBD70504-440A-2272-57BA-2A7B347BA9F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167305" y="185534"/>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Diagram&#10;&#10;Description automatically generated with medium confidence">
            <a:extLst>
              <a:ext uri="{FF2B5EF4-FFF2-40B4-BE49-F238E27FC236}">
                <a16:creationId xmlns:a16="http://schemas.microsoft.com/office/drawing/2014/main" id="{12E34667-E9DA-3139-5B7C-A4461D4BB2D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99644" y="326261"/>
            <a:ext cx="1056451" cy="1051163"/>
          </a:xfrm>
          <a:prstGeom prst="rect">
            <a:avLst/>
          </a:prstGeom>
        </p:spPr>
      </p:pic>
    </p:spTree>
    <p:extLst>
      <p:ext uri="{BB962C8B-B14F-4D97-AF65-F5344CB8AC3E}">
        <p14:creationId xmlns:p14="http://schemas.microsoft.com/office/powerpoint/2010/main" val="1004712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p:txBody>
          <a:bodyPr/>
          <a:lstStyle/>
          <a:p>
            <a:r>
              <a:rPr lang="sv-SE" dirty="0" err="1"/>
              <a:t>Water</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4B6E85C-AB20-460A-9CA4-499D02F1E5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9471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330021"/>
            <a:ext cx="9144000" cy="2197958"/>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Water is not a commercial product like any other but,</a:t>
            </a:r>
            <a:b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rather, a heritage which must be protected, defended</a:t>
            </a:r>
            <a:br>
              <a:rPr kumimoji="0" lang="en-US"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and </a:t>
            </a:r>
            <a:r>
              <a:rPr kumimoji="0" lang="sv-SE" sz="3200"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Calibri"/>
                <a:ea typeface="+mn-ea"/>
                <a:cs typeface="+mn-cs"/>
              </a:rPr>
              <a:t>treated</a:t>
            </a:r>
            <a: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 as </a:t>
            </a:r>
            <a:r>
              <a:rPr kumimoji="0" lang="sv-SE" sz="3200" i="0" u="none" strike="noStrike" kern="1200" cap="none" spc="0" normalizeH="0" baseline="0" noProof="0" dirty="0" err="1">
                <a:ln>
                  <a:noFill/>
                </a:ln>
                <a:solidFill>
                  <a:prstClr val="black"/>
                </a:solidFill>
                <a:effectLst>
                  <a:outerShdw blurRad="38100" dist="38100" dir="2700000" algn="tl">
                    <a:srgbClr val="000000">
                      <a:alpha val="43137"/>
                    </a:srgbClr>
                  </a:outerShdw>
                </a:effectLst>
                <a:uLnTx/>
                <a:uFillTx/>
                <a:latin typeface="Calibri"/>
                <a:ea typeface="+mn-ea"/>
                <a:cs typeface="+mn-cs"/>
              </a:rPr>
              <a:t>such</a:t>
            </a:r>
            <a: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a:t>
            </a:r>
            <a:br>
              <a:rPr kumimoji="0" lang="sv-SE" sz="32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br>
            <a:r>
              <a:rPr kumimoji="0" lang="sv-SE" sz="3200" i="1" u="none" strike="noStrike" kern="1200" cap="none" spc="0" normalizeH="0" baseline="0" noProof="0" dirty="0">
                <a:ln>
                  <a:noFill/>
                </a:ln>
                <a:solidFill>
                  <a:prstClr val="black"/>
                </a:solidFill>
                <a:effectLst/>
                <a:uLnTx/>
                <a:uFillTx/>
                <a:latin typeface="Calibri"/>
                <a:ea typeface="+mn-ea"/>
                <a:cs typeface="+mn-cs"/>
              </a:rPr>
              <a:t>Directive 2000/60/EG </a:t>
            </a:r>
            <a:r>
              <a:rPr kumimoji="0" lang="sv-SE" sz="3200" i="1" u="none" strike="noStrike" kern="1200" cap="none" spc="0" normalizeH="0" baseline="0" noProof="0" dirty="0" err="1">
                <a:ln>
                  <a:noFill/>
                </a:ln>
                <a:solidFill>
                  <a:prstClr val="black"/>
                </a:solidFill>
                <a:effectLst/>
                <a:uLnTx/>
                <a:uFillTx/>
                <a:latin typeface="Calibri"/>
                <a:ea typeface="+mn-ea"/>
                <a:cs typeface="+mn-cs"/>
              </a:rPr>
              <a:t>preambel</a:t>
            </a:r>
            <a:endParaRPr kumimoji="0" lang="sv-SE" sz="3200" i="1" u="none" strike="noStrike" kern="1200" cap="none" spc="0" normalizeH="0" baseline="0" noProof="0" dirty="0">
              <a:ln>
                <a:noFill/>
              </a:ln>
              <a:solidFill>
                <a:prstClr val="black"/>
              </a:solidFill>
              <a:effectLst/>
              <a:uLnTx/>
              <a:uFillTx/>
              <a:latin typeface="Calibri"/>
              <a:ea typeface="+mn-ea"/>
              <a:cs typeface="+mn-cs"/>
            </a:endParaRPr>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71A2D3C-F396-4CFD-86E3-AEEDF226F1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86873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err="1"/>
              <a:t>Water</a:t>
            </a:r>
            <a:r>
              <a:rPr lang="sv-SE" dirty="0"/>
              <a:t>, source of </a:t>
            </a:r>
            <a:r>
              <a:rPr lang="sv-SE" dirty="0" err="1"/>
              <a:t>conflicts</a:t>
            </a:r>
            <a:r>
              <a:rPr lang="sv-SE" dirty="0"/>
              <a:t>?</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p:txBody>
          <a:bodyPr/>
          <a:lstStyle/>
          <a:p>
            <a:pPr marL="0" indent="0">
              <a:buNone/>
            </a:pPr>
            <a:r>
              <a:rPr kumimoji="0" lang="sv-SE" sz="2800" b="1" i="0" u="none" strike="noStrike" kern="1200" cap="none" spc="0" normalizeH="0" baseline="0" noProof="0" dirty="0">
                <a:ln>
                  <a:noFill/>
                </a:ln>
                <a:solidFill>
                  <a:prstClr val="black"/>
                </a:solidFill>
                <a:effectLst/>
                <a:uLnTx/>
                <a:uFillTx/>
                <a:ea typeface="+mn-ea"/>
                <a:cs typeface="+mn-cs"/>
              </a:rPr>
              <a:t>In </a:t>
            </a:r>
            <a:r>
              <a:rPr kumimoji="0" lang="sv-SE" sz="2800" b="1" i="0" u="none" strike="noStrike" kern="1200" cap="none" spc="0" normalizeH="0" baseline="0" noProof="0" dirty="0" err="1">
                <a:ln>
                  <a:noFill/>
                </a:ln>
                <a:solidFill>
                  <a:prstClr val="black"/>
                </a:solidFill>
                <a:effectLst/>
                <a:uLnTx/>
                <a:uFillTx/>
                <a:ea typeface="+mn-ea"/>
                <a:cs typeface="+mn-cs"/>
              </a:rPr>
              <a:t>dry</a:t>
            </a:r>
            <a:r>
              <a:rPr kumimoji="0" lang="sv-SE" sz="2800" b="1" i="0" u="none" strike="noStrike" kern="1200" cap="none" spc="0" normalizeH="0" baseline="0" noProof="0" dirty="0">
                <a:ln>
                  <a:noFill/>
                </a:ln>
                <a:solidFill>
                  <a:prstClr val="black"/>
                </a:solidFill>
                <a:effectLst/>
                <a:uLnTx/>
                <a:uFillTx/>
                <a:ea typeface="+mn-ea"/>
                <a:cs typeface="+mn-cs"/>
              </a:rPr>
              <a:t> regions </a:t>
            </a:r>
            <a:r>
              <a:rPr kumimoji="0" lang="sv-SE" sz="2800" b="1" i="0" u="none" strike="noStrike" kern="1200" cap="none" spc="0" normalizeH="0" baseline="0" noProof="0" dirty="0" err="1">
                <a:ln>
                  <a:noFill/>
                </a:ln>
                <a:solidFill>
                  <a:prstClr val="black"/>
                </a:solidFill>
                <a:effectLst/>
                <a:uLnTx/>
                <a:uFillTx/>
                <a:ea typeface="+mn-ea"/>
                <a:cs typeface="+mn-cs"/>
              </a:rPr>
              <a:t>control</a:t>
            </a:r>
            <a:r>
              <a:rPr kumimoji="0" lang="sv-SE" sz="2800" b="1" i="0" u="none" strike="noStrike" kern="1200" cap="none" spc="0" normalizeH="0" baseline="0" noProof="0" dirty="0">
                <a:ln>
                  <a:noFill/>
                </a:ln>
                <a:solidFill>
                  <a:prstClr val="black"/>
                </a:solidFill>
                <a:effectLst/>
                <a:uLnTx/>
                <a:uFillTx/>
                <a:ea typeface="+mn-ea"/>
                <a:cs typeface="+mn-cs"/>
              </a:rPr>
              <a:t> of </a:t>
            </a:r>
            <a:r>
              <a:rPr kumimoji="0" lang="sv-SE" sz="2800" b="1" i="0" u="none" strike="noStrike" kern="1200" cap="none" spc="0" normalizeH="0" baseline="0" noProof="0" dirty="0" err="1">
                <a:ln>
                  <a:noFill/>
                </a:ln>
                <a:solidFill>
                  <a:prstClr val="black"/>
                </a:solidFill>
                <a:effectLst/>
                <a:uLnTx/>
                <a:uFillTx/>
                <a:ea typeface="+mn-ea"/>
                <a:cs typeface="+mn-cs"/>
              </a:rPr>
              <a:t>water</a:t>
            </a:r>
            <a:r>
              <a:rPr kumimoji="0" lang="sv-SE" sz="2800" b="1" i="0" u="none" strike="noStrike" kern="1200" cap="none" spc="0" normalizeH="0" baseline="0" noProof="0" dirty="0">
                <a:ln>
                  <a:noFill/>
                </a:ln>
                <a:solidFill>
                  <a:prstClr val="black"/>
                </a:solidFill>
                <a:effectLst/>
                <a:uLnTx/>
                <a:uFillTx/>
                <a:ea typeface="+mn-ea"/>
                <a:cs typeface="+mn-cs"/>
              </a:rPr>
              <a:t> could result in </a:t>
            </a:r>
            <a:r>
              <a:rPr kumimoji="0" lang="sv-SE" sz="2800" b="1" i="0" u="none" strike="noStrike" kern="1200" cap="none" spc="0" normalizeH="0" baseline="0" noProof="0" dirty="0" err="1">
                <a:ln>
                  <a:noFill/>
                </a:ln>
                <a:solidFill>
                  <a:prstClr val="black"/>
                </a:solidFill>
                <a:effectLst/>
                <a:uLnTx/>
                <a:uFillTx/>
                <a:ea typeface="+mn-ea"/>
                <a:cs typeface="+mn-cs"/>
              </a:rPr>
              <a:t>conflicts</a:t>
            </a:r>
            <a:r>
              <a:rPr kumimoji="0" lang="sv-SE" sz="2800" b="1" i="0" u="none" strike="noStrike" kern="1200" cap="none" spc="0" normalizeH="0" baseline="0" noProof="0" dirty="0">
                <a:ln>
                  <a:noFill/>
                </a:ln>
                <a:solidFill>
                  <a:prstClr val="black"/>
                </a:solidFill>
                <a:effectLst/>
                <a:uLnTx/>
                <a:uFillTx/>
                <a:ea typeface="+mn-ea"/>
                <a:cs typeface="+mn-cs"/>
              </a:rPr>
              <a:t>?</a:t>
            </a:r>
          </a:p>
          <a:p>
            <a:pPr marL="0" indent="0" algn="l">
              <a:buNone/>
            </a:pPr>
            <a:endParaRPr lang="en-US" b="1" i="0" dirty="0">
              <a:solidFill>
                <a:srgbClr val="000000"/>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1.5 billion </a:t>
            </a:r>
            <a:r>
              <a:rPr kumimoji="0" lang="sv-SE" sz="2800" i="0" u="none" strike="noStrike" kern="1200" cap="none" spc="0" normalizeH="0" baseline="0" noProof="0" dirty="0" err="1">
                <a:ln>
                  <a:noFill/>
                </a:ln>
                <a:solidFill>
                  <a:prstClr val="black"/>
                </a:solidFill>
                <a:effectLst/>
                <a:uLnTx/>
                <a:uFillTx/>
                <a:ea typeface="+mn-ea"/>
                <a:cs typeface="+mn-cs"/>
              </a:rPr>
              <a:t>people</a:t>
            </a:r>
            <a:r>
              <a:rPr kumimoji="0" lang="sv-SE" sz="2800" i="0" u="none" strike="noStrike" kern="1200" cap="none" spc="0" normalizeH="0" baseline="0" noProof="0" dirty="0">
                <a:ln>
                  <a:noFill/>
                </a:ln>
                <a:solidFill>
                  <a:prstClr val="black"/>
                </a:solidFill>
                <a:effectLst/>
                <a:uLnTx/>
                <a:uFillTx/>
                <a:ea typeface="+mn-ea"/>
                <a:cs typeface="+mn-cs"/>
              </a:rPr>
              <a:t> do not have access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to </a:t>
            </a:r>
            <a:r>
              <a:rPr kumimoji="0" lang="sv-SE" sz="2800" i="0" u="none" strike="noStrike" kern="1200" cap="none" spc="0" normalizeH="0" baseline="0" noProof="0" dirty="0" err="1">
                <a:ln>
                  <a:noFill/>
                </a:ln>
                <a:solidFill>
                  <a:prstClr val="black"/>
                </a:solidFill>
                <a:effectLst/>
                <a:uLnTx/>
                <a:uFillTx/>
                <a:ea typeface="+mn-ea"/>
                <a:cs typeface="+mn-cs"/>
              </a:rPr>
              <a:t>clean</a:t>
            </a:r>
            <a:r>
              <a:rPr kumimoji="0" lang="sv-SE" sz="2800" i="0" u="none" strike="noStrike" kern="1200" cap="none" spc="0" normalizeH="0" baseline="0" noProof="0" dirty="0">
                <a:ln>
                  <a:noFill/>
                </a:ln>
                <a:solidFill>
                  <a:prstClr val="black"/>
                </a:solidFill>
                <a:effectLst/>
                <a:uLnTx/>
                <a:uFillTx/>
                <a:ea typeface="+mn-ea"/>
                <a:cs typeface="+mn-cs"/>
              </a:rPr>
              <a:t> </a:t>
            </a:r>
            <a:r>
              <a:rPr kumimoji="0" lang="sv-SE" sz="2800" i="0" u="none" strike="noStrike" kern="1200" cap="none" spc="0" normalizeH="0" baseline="0" noProof="0" dirty="0" err="1">
                <a:ln>
                  <a:noFill/>
                </a:ln>
                <a:solidFill>
                  <a:prstClr val="black"/>
                </a:solidFill>
                <a:effectLst/>
                <a:uLnTx/>
                <a:uFillTx/>
                <a:ea typeface="+mn-ea"/>
                <a:cs typeface="+mn-cs"/>
              </a:rPr>
              <a:t>water</a:t>
            </a:r>
            <a:r>
              <a:rPr kumimoji="0" lang="sv-SE" sz="2800" i="0" u="none" strike="noStrike" kern="1200" cap="none" spc="0" normalizeH="0" baseline="0" noProof="0" dirty="0">
                <a:ln>
                  <a:noFill/>
                </a:ln>
                <a:solidFill>
                  <a:prstClr val="black"/>
                </a:solidFill>
                <a:effectLst/>
                <a:uLnTx/>
                <a:uFillTx/>
                <a:ea typeface="+mn-ea"/>
                <a:cs typeface="+mn-cs"/>
              </a:rPr>
              <a:t> (6.7 </a:t>
            </a:r>
            <a:r>
              <a:rPr kumimoji="0" lang="sv-SE" sz="2800" i="0" u="none" strike="noStrike" kern="1200" cap="none" spc="0" normalizeH="0" baseline="0" noProof="0" dirty="0" err="1">
                <a:ln>
                  <a:noFill/>
                </a:ln>
                <a:solidFill>
                  <a:prstClr val="black"/>
                </a:solidFill>
                <a:effectLst/>
                <a:uLnTx/>
                <a:uFillTx/>
                <a:ea typeface="+mn-ea"/>
                <a:cs typeface="+mn-cs"/>
              </a:rPr>
              <a:t>billon</a:t>
            </a:r>
            <a:r>
              <a:rPr kumimoji="0" lang="sv-SE" sz="2800" i="0" u="none" strike="noStrike" kern="1200" cap="none" spc="0" normalizeH="0" baseline="0" noProof="0" dirty="0">
                <a:ln>
                  <a:noFill/>
                </a:ln>
                <a:solidFill>
                  <a:prstClr val="black"/>
                </a:solidFill>
                <a:effectLst/>
                <a:uLnTx/>
                <a:uFillTx/>
                <a:ea typeface="+mn-ea"/>
                <a:cs typeface="+mn-cs"/>
              </a:rPr>
              <a:t> </a:t>
            </a:r>
            <a:r>
              <a:rPr kumimoji="0" lang="sv-SE" sz="2800" i="0" u="none" strike="noStrike" kern="1200" cap="none" spc="0" normalizeH="0" baseline="0" noProof="0" dirty="0" err="1">
                <a:ln>
                  <a:noFill/>
                </a:ln>
                <a:solidFill>
                  <a:prstClr val="black"/>
                </a:solidFill>
                <a:effectLst/>
                <a:uLnTx/>
                <a:uFillTx/>
                <a:ea typeface="+mn-ea"/>
                <a:cs typeface="+mn-cs"/>
              </a:rPr>
              <a:t>people</a:t>
            </a:r>
            <a:r>
              <a:rPr kumimoji="0" lang="sv-SE" sz="2800" i="0" u="none" strike="noStrike" kern="1200" cap="none" spc="0" normalizeH="0" baseline="0" noProof="0" dirty="0">
                <a:ln>
                  <a:noFill/>
                </a:ln>
                <a:solidFill>
                  <a:prstClr val="black"/>
                </a:solidFill>
                <a:effectLst/>
                <a:uLnTx/>
                <a:uFillTx/>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2 billion </a:t>
            </a:r>
            <a:r>
              <a:rPr kumimoji="0" lang="sv-SE" sz="2800" i="0" u="none" strike="noStrike" kern="1200" cap="none" spc="0" normalizeH="0" baseline="0" noProof="0" dirty="0" err="1">
                <a:ln>
                  <a:noFill/>
                </a:ln>
                <a:solidFill>
                  <a:prstClr val="black"/>
                </a:solidFill>
                <a:effectLst/>
                <a:uLnTx/>
                <a:uFillTx/>
                <a:ea typeface="+mn-ea"/>
                <a:cs typeface="+mn-cs"/>
              </a:rPr>
              <a:t>people</a:t>
            </a:r>
            <a:r>
              <a:rPr kumimoji="0" lang="sv-SE" sz="2800" i="0" u="none" strike="noStrike" kern="1200" cap="none" spc="0" normalizeH="0" baseline="0" noProof="0" dirty="0">
                <a:ln>
                  <a:noFill/>
                </a:ln>
                <a:solidFill>
                  <a:prstClr val="black"/>
                </a:solidFill>
                <a:effectLst/>
                <a:uLnTx/>
                <a:uFillTx/>
                <a:ea typeface="+mn-ea"/>
                <a:cs typeface="+mn-cs"/>
              </a:rPr>
              <a:t> do not have access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to </a:t>
            </a:r>
            <a:r>
              <a:rPr kumimoji="0" lang="sv-SE" sz="2800" i="0" u="none" strike="noStrike" kern="1200" cap="none" spc="0" normalizeH="0" baseline="0" noProof="0" dirty="0" err="1">
                <a:ln>
                  <a:noFill/>
                </a:ln>
                <a:solidFill>
                  <a:prstClr val="black"/>
                </a:solidFill>
                <a:effectLst/>
                <a:uLnTx/>
                <a:uFillTx/>
                <a:ea typeface="+mn-ea"/>
                <a:cs typeface="+mn-cs"/>
              </a:rPr>
              <a:t>satisfactory</a:t>
            </a:r>
            <a:r>
              <a:rPr kumimoji="0" lang="sv-SE" sz="2800" i="0" u="none" strike="noStrike" kern="1200" cap="none" spc="0" normalizeH="0" baseline="0" noProof="0" dirty="0">
                <a:ln>
                  <a:noFill/>
                </a:ln>
                <a:solidFill>
                  <a:prstClr val="black"/>
                </a:solidFill>
                <a:effectLst/>
                <a:uLnTx/>
                <a:uFillTx/>
                <a:ea typeface="+mn-ea"/>
                <a:cs typeface="+mn-cs"/>
              </a:rPr>
              <a:t> </a:t>
            </a:r>
            <a:r>
              <a:rPr kumimoji="0" lang="sv-SE" sz="2800" i="0" u="none" strike="noStrike" kern="1200" cap="none" spc="0" normalizeH="0" baseline="0" noProof="0" dirty="0" err="1">
                <a:ln>
                  <a:noFill/>
                </a:ln>
                <a:solidFill>
                  <a:prstClr val="black"/>
                </a:solidFill>
                <a:effectLst/>
                <a:uLnTx/>
                <a:uFillTx/>
                <a:ea typeface="+mn-ea"/>
                <a:cs typeface="+mn-cs"/>
              </a:rPr>
              <a:t>sanitation</a:t>
            </a:r>
            <a:endParaRPr kumimoji="0" lang="sv-SE" sz="2800" i="0" u="none" strike="noStrike" kern="1200" cap="none" spc="0" normalizeH="0" baseline="0" noProof="0" dirty="0">
              <a:ln>
                <a:noFill/>
              </a:ln>
              <a:solidFill>
                <a:prstClr val="black"/>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800" i="0" u="none" strike="noStrike" kern="1200" cap="none" spc="0" normalizeH="0" baseline="0" noProof="0" dirty="0">
                <a:ln>
                  <a:noFill/>
                </a:ln>
                <a:solidFill>
                  <a:prstClr val="black"/>
                </a:solidFill>
                <a:effectLst/>
                <a:uLnTx/>
                <a:uFillTx/>
                <a:ea typeface="+mn-ea"/>
                <a:cs typeface="+mn-cs"/>
              </a:rPr>
              <a:t>2.5 % of all </a:t>
            </a:r>
            <a:r>
              <a:rPr kumimoji="0" lang="sv-SE" sz="2800" i="0" u="none" strike="noStrike" kern="1200" cap="none" spc="0" normalizeH="0" baseline="0" noProof="0" dirty="0" err="1">
                <a:ln>
                  <a:noFill/>
                </a:ln>
                <a:solidFill>
                  <a:prstClr val="black"/>
                </a:solidFill>
                <a:effectLst/>
                <a:uLnTx/>
                <a:uFillTx/>
                <a:ea typeface="+mn-ea"/>
                <a:cs typeface="+mn-cs"/>
              </a:rPr>
              <a:t>water</a:t>
            </a:r>
            <a:r>
              <a:rPr kumimoji="0" lang="sv-SE" sz="2800" i="0" u="none" strike="noStrike" kern="1200" cap="none" spc="0" normalizeH="0" baseline="0" noProof="0" dirty="0">
                <a:ln>
                  <a:noFill/>
                </a:ln>
                <a:solidFill>
                  <a:prstClr val="black"/>
                </a:solidFill>
                <a:effectLst/>
                <a:uLnTx/>
                <a:uFillTx/>
                <a:ea typeface="+mn-ea"/>
                <a:cs typeface="+mn-cs"/>
              </a:rPr>
              <a:t> is sweet </a:t>
            </a:r>
            <a:r>
              <a:rPr kumimoji="0" lang="sv-SE" sz="2800" i="0" u="none" strike="noStrike" kern="1200" cap="none" spc="0" normalizeH="0" baseline="0" noProof="0" dirty="0" err="1">
                <a:ln>
                  <a:noFill/>
                </a:ln>
                <a:solidFill>
                  <a:prstClr val="black"/>
                </a:solidFill>
                <a:effectLst/>
                <a:uLnTx/>
                <a:uFillTx/>
                <a:ea typeface="+mn-ea"/>
                <a:cs typeface="+mn-cs"/>
              </a:rPr>
              <a:t>water</a:t>
            </a:r>
            <a:endParaRPr kumimoji="0" lang="sv-SE" sz="2800" i="0" u="none" strike="noStrike" kern="1200" cap="none" spc="0" normalizeH="0" baseline="0" noProof="0" dirty="0">
              <a:ln>
                <a:noFill/>
              </a:ln>
              <a:solidFill>
                <a:prstClr val="black"/>
              </a:solidFill>
              <a:effectLst/>
              <a:uLnTx/>
              <a:uFillTx/>
              <a:ea typeface="+mn-ea"/>
              <a:cs typeface="+mn-cs"/>
            </a:endParaRPr>
          </a:p>
          <a:p>
            <a:pPr marL="0" indent="0" algn="l">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22AA196-C336-485F-BD2F-0DF88CBFC1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903049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55803"/>
            <a:ext cx="10515600" cy="4351338"/>
          </a:xfrm>
        </p:spPr>
        <p:txBody>
          <a:bodyPr/>
          <a:lstStyle/>
          <a:p>
            <a:r>
              <a:rPr lang="en-US" sz="2800" dirty="0"/>
              <a:t>More than 97% of all water is salty, of which 1% is</a:t>
            </a:r>
            <a:br>
              <a:rPr lang="en-US" sz="2800" dirty="0"/>
            </a:br>
            <a:r>
              <a:rPr lang="en-US" sz="2800" dirty="0"/>
              <a:t>brackish water. </a:t>
            </a:r>
          </a:p>
          <a:p>
            <a:r>
              <a:rPr lang="en-US" sz="2800" dirty="0"/>
              <a:t>Only 0.25% of the world's water is sweet. </a:t>
            </a:r>
            <a:br>
              <a:rPr lang="en-US" sz="2800" dirty="0"/>
            </a:br>
            <a:r>
              <a:rPr lang="en-US" sz="2800" dirty="0"/>
              <a:t>About two-thirds of the sweet water.</a:t>
            </a:r>
            <a:endParaRPr lang="en-US" dirty="0"/>
          </a:p>
          <a:p>
            <a:r>
              <a:rPr lang="en-US" sz="2800" dirty="0"/>
              <a:t>It is available in frozen form. </a:t>
            </a:r>
            <a:br>
              <a:rPr lang="en-US" sz="2800" dirty="0"/>
            </a:br>
            <a:r>
              <a:rPr lang="en-US" sz="2800" dirty="0"/>
              <a:t>The rest is surface water and groundwater. </a:t>
            </a:r>
          </a:p>
          <a:p>
            <a:r>
              <a:rPr lang="en-US" sz="2800" dirty="0"/>
              <a:t>In arid regions, the availability of water is a power factor</a:t>
            </a:r>
            <a:br>
              <a:rPr lang="en-US" dirty="0"/>
            </a:b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7EB0577-103C-4399-9D5F-712499B33A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97338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err="1"/>
              <a:t>Water</a:t>
            </a:r>
            <a:r>
              <a:rPr lang="sv-SE" dirty="0"/>
              <a:t> </a:t>
            </a:r>
            <a:r>
              <a:rPr lang="sv-SE" dirty="0" err="1"/>
              <a:t>scarcity</a:t>
            </a:r>
            <a:r>
              <a:rPr lang="sv-SE" dirty="0"/>
              <a:t> and </a:t>
            </a:r>
            <a:r>
              <a:rPr lang="sv-SE" dirty="0" err="1"/>
              <a:t>drought</a:t>
            </a:r>
            <a:r>
              <a:rPr lang="sv-SE" dirty="0"/>
              <a:t>  in Europe</a:t>
            </a:r>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504335"/>
            <a:ext cx="10515600" cy="4802806"/>
          </a:xfrm>
        </p:spPr>
        <p:txBody>
          <a:bodyPr>
            <a:normAutofit/>
          </a:bodyPr>
          <a:lstStyle/>
          <a:p>
            <a:pPr marL="0" indent="0">
              <a:buNone/>
            </a:pPr>
            <a:r>
              <a:rPr lang="en-US" dirty="0"/>
              <a:t>European water</a:t>
            </a:r>
          </a:p>
          <a:p>
            <a:r>
              <a:rPr lang="en-US" dirty="0"/>
              <a:t>Water Frame Directive</a:t>
            </a:r>
          </a:p>
          <a:p>
            <a:r>
              <a:rPr lang="en-US" dirty="0"/>
              <a:t>Water scarcity</a:t>
            </a:r>
          </a:p>
          <a:p>
            <a:r>
              <a:rPr lang="en-US" dirty="0"/>
              <a:t>Drought</a:t>
            </a:r>
          </a:p>
          <a:p>
            <a:pPr>
              <a:buFont typeface="Wingdings" panose="05000000000000000000" pitchFamily="2" charset="2"/>
              <a:buChar char="§"/>
            </a:pPr>
            <a:r>
              <a:rPr lang="en-US" dirty="0"/>
              <a:t>Desalination</a:t>
            </a:r>
          </a:p>
          <a:p>
            <a:pPr>
              <a:buFont typeface="Wingdings" panose="05000000000000000000" pitchFamily="2" charset="2"/>
              <a:buChar char="§"/>
            </a:pPr>
            <a:r>
              <a:rPr lang="en-US" dirty="0"/>
              <a:t>Irrigation of golf courses</a:t>
            </a:r>
          </a:p>
          <a:p>
            <a:pPr>
              <a:buFont typeface="Wingdings" panose="05000000000000000000" pitchFamily="2" charset="2"/>
              <a:buChar char="§"/>
            </a:pPr>
            <a:r>
              <a:rPr lang="en-US" dirty="0"/>
              <a:t>Tourism </a:t>
            </a:r>
          </a:p>
          <a:p>
            <a:r>
              <a:rPr lang="en-US" dirty="0"/>
              <a:t>Agreement between states</a:t>
            </a:r>
          </a:p>
          <a:p>
            <a:pPr lvl="1"/>
            <a:r>
              <a:rPr lang="en-US" dirty="0"/>
              <a:t>Albufeira Convention</a:t>
            </a:r>
          </a:p>
          <a:p>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968" y="59844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FDE8ABF-1AE1-41DF-89F2-AF091352C7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107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BC9FB-230B-4E28-8C7E-94C464FFAE47}"/>
              </a:ext>
            </a:extLst>
          </p:cNvPr>
          <p:cNvSpPr>
            <a:spLocks noGrp="1"/>
          </p:cNvSpPr>
          <p:nvPr>
            <p:ph type="title"/>
          </p:nvPr>
        </p:nvSpPr>
        <p:spPr/>
        <p:txBody>
          <a:bodyPr/>
          <a:lstStyle/>
          <a:p>
            <a:r>
              <a:rPr lang="sv-SE" sz="4400" dirty="0">
                <a:latin typeface="+mn-lt"/>
              </a:rPr>
              <a:t>What does this presentation </a:t>
            </a:r>
            <a:r>
              <a:rPr lang="sv-SE" sz="4400" dirty="0" err="1">
                <a:latin typeface="+mn-lt"/>
              </a:rPr>
              <a:t>involves</a:t>
            </a:r>
            <a:r>
              <a:rPr lang="sv-SE" sz="4400" dirty="0">
                <a:latin typeface="+mn-lt"/>
              </a:rPr>
              <a:t> </a:t>
            </a:r>
            <a:br>
              <a:rPr lang="sv-SE" sz="4400" dirty="0">
                <a:latin typeface="+mn-lt"/>
              </a:rPr>
            </a:br>
            <a:r>
              <a:rPr lang="sv-SE" sz="4400" dirty="0">
                <a:latin typeface="+mn-lt"/>
              </a:rPr>
              <a:t>and how can I use it?</a:t>
            </a:r>
            <a:endParaRPr lang="en-GB" dirty="0"/>
          </a:p>
        </p:txBody>
      </p:sp>
      <p:sp>
        <p:nvSpPr>
          <p:cNvPr id="3" name="Content Placeholder 2">
            <a:extLst>
              <a:ext uri="{FF2B5EF4-FFF2-40B4-BE49-F238E27FC236}">
                <a16:creationId xmlns:a16="http://schemas.microsoft.com/office/drawing/2014/main" id="{85F2255F-2F84-43D3-A554-989F3C0BB653}"/>
              </a:ext>
            </a:extLst>
          </p:cNvPr>
          <p:cNvSpPr>
            <a:spLocks noGrp="1"/>
          </p:cNvSpPr>
          <p:nvPr>
            <p:ph idx="1"/>
          </p:nvPr>
        </p:nvSpPr>
        <p:spPr/>
        <p:txBody>
          <a:bodyPr>
            <a:normAutofit fontScale="92500" lnSpcReduction="20000"/>
          </a:bodyPr>
          <a:lstStyle/>
          <a:p>
            <a:pPr marL="0" indent="0">
              <a:buNone/>
            </a:pPr>
            <a:br>
              <a:rPr lang="sv-SE" sz="2800" dirty="0">
                <a:latin typeface="+mn-lt"/>
              </a:rPr>
            </a:br>
            <a:r>
              <a:rPr lang="sv-SE" sz="1600" dirty="0">
                <a:latin typeface="+mn-lt"/>
              </a:rPr>
              <a:t>This presentation is prepared as a possibility for a multidisciplinary set of organisations to take usage from when learning about and teaching forward knowledge about environmental management and environmental audits</a:t>
            </a:r>
            <a:r>
              <a:rPr lang="sv-SE" sz="1600" dirty="0"/>
              <a:t> </a:t>
            </a:r>
            <a:r>
              <a:rPr lang="sv-SE" sz="1600" dirty="0">
                <a:latin typeface="+mn-lt"/>
              </a:rPr>
              <a:t>from an interdisciplinary perspective, toward the organisation. </a:t>
            </a:r>
            <a:br>
              <a:rPr lang="sv-SE" sz="1600" dirty="0">
                <a:latin typeface="+mn-lt"/>
              </a:rPr>
            </a:br>
            <a:br>
              <a:rPr lang="sv-SE" sz="1600" dirty="0">
                <a:latin typeface="+mn-lt"/>
              </a:rPr>
            </a:br>
            <a:r>
              <a:rPr lang="sv-SE" sz="1600" dirty="0">
                <a:latin typeface="+mn-lt"/>
              </a:rPr>
              <a:t>The knowledge in the presentation have been elaborated by partner organisations in the Synergy Audit project and is based on previous knowledge and experience from each of the partner organisations, together with knowledge input from data gathering and State of the art assessment in the ERASMUS+ Synergy Audit project (2019-2022).</a:t>
            </a:r>
            <a:br>
              <a:rPr lang="sv-SE" sz="1600" dirty="0">
                <a:latin typeface="+mn-lt"/>
              </a:rPr>
            </a:br>
            <a:br>
              <a:rPr lang="sv-SE" sz="1600" dirty="0">
                <a:latin typeface="+mn-lt"/>
              </a:rPr>
            </a:br>
            <a:r>
              <a:rPr lang="sv-SE" sz="1600" dirty="0">
                <a:latin typeface="+mn-lt"/>
              </a:rPr>
              <a:t>The presentation is adviced to use as a sort of encyclopedia which point out </a:t>
            </a:r>
            <a:r>
              <a:rPr lang="sv-SE" sz="1600" dirty="0"/>
              <a:t>c</a:t>
            </a:r>
            <a:r>
              <a:rPr lang="sv-SE" sz="1600" dirty="0">
                <a:latin typeface="+mn-lt"/>
              </a:rPr>
              <a:t>ertain relevant areas of knowledge within environmental science, environmental management, energy audits, </a:t>
            </a:r>
            <a:r>
              <a:rPr lang="sv-SE" sz="1600" dirty="0" err="1">
                <a:latin typeface="+mn-lt"/>
              </a:rPr>
              <a:t>contemporary</a:t>
            </a:r>
            <a:r>
              <a:rPr lang="sv-SE" sz="1600" dirty="0">
                <a:latin typeface="+mn-lt"/>
              </a:rPr>
              <a:t> history, teaching pedagogics and more as a help to </a:t>
            </a:r>
            <a:r>
              <a:rPr lang="sv-SE" sz="1600" dirty="0" err="1">
                <a:latin typeface="+mn-lt"/>
              </a:rPr>
              <a:t>grasp</a:t>
            </a:r>
            <a:r>
              <a:rPr lang="sv-SE" sz="1600" dirty="0">
                <a:latin typeface="+mn-lt"/>
              </a:rPr>
              <a:t> a holistic </a:t>
            </a:r>
            <a:r>
              <a:rPr lang="sv-SE" sz="1600" dirty="0" err="1">
                <a:latin typeface="+mn-lt"/>
              </a:rPr>
              <a:t>understanding</a:t>
            </a:r>
            <a:r>
              <a:rPr lang="sv-SE" sz="1600" dirty="0">
                <a:latin typeface="+mn-lt"/>
              </a:rPr>
              <a:t> about </a:t>
            </a:r>
            <a:r>
              <a:rPr lang="sv-SE" sz="1600" dirty="0" err="1">
                <a:latin typeface="+mn-lt"/>
              </a:rPr>
              <a:t>reasons</a:t>
            </a:r>
            <a:r>
              <a:rPr lang="sv-SE" sz="1600" dirty="0">
                <a:latin typeface="+mn-lt"/>
              </a:rPr>
              <a:t> for working with environmental management and its internal environmental audits. </a:t>
            </a:r>
            <a:br>
              <a:rPr lang="sv-SE" sz="1600" dirty="0">
                <a:latin typeface="+mn-lt"/>
              </a:rPr>
            </a:br>
            <a:br>
              <a:rPr lang="sv-SE" sz="1600" dirty="0">
                <a:latin typeface="+mn-lt"/>
              </a:rPr>
            </a:br>
            <a:r>
              <a:rPr lang="sv-SE" sz="1600" dirty="0">
                <a:latin typeface="+mn-lt"/>
              </a:rPr>
              <a:t>It is </a:t>
            </a:r>
            <a:r>
              <a:rPr lang="sv-SE" sz="1600" dirty="0" err="1">
                <a:latin typeface="+mn-lt"/>
              </a:rPr>
              <a:t>our</a:t>
            </a:r>
            <a:r>
              <a:rPr lang="sv-SE" sz="1600" dirty="0">
                <a:latin typeface="+mn-lt"/>
              </a:rPr>
              <a:t> </a:t>
            </a:r>
            <a:r>
              <a:rPr lang="sv-SE" sz="1600" dirty="0" err="1">
                <a:latin typeface="+mn-lt"/>
              </a:rPr>
              <a:t>wish</a:t>
            </a:r>
            <a:r>
              <a:rPr lang="sv-SE" sz="1600" dirty="0">
                <a:latin typeface="+mn-lt"/>
              </a:rPr>
              <a:t> that this presentation will </a:t>
            </a:r>
            <a:r>
              <a:rPr lang="sv-SE" sz="1600" dirty="0" err="1">
                <a:latin typeface="+mn-lt"/>
              </a:rPr>
              <a:t>create</a:t>
            </a:r>
            <a:r>
              <a:rPr lang="sv-SE" sz="1600" dirty="0">
                <a:latin typeface="+mn-lt"/>
              </a:rPr>
              <a:t> </a:t>
            </a:r>
            <a:r>
              <a:rPr lang="sv-SE" sz="1600" dirty="0" err="1">
                <a:latin typeface="+mn-lt"/>
              </a:rPr>
              <a:t>curiosity</a:t>
            </a:r>
            <a:r>
              <a:rPr lang="sv-SE" sz="1600" dirty="0">
                <a:latin typeface="+mn-lt"/>
              </a:rPr>
              <a:t> for one or more areas of knowledge in the presentation and thereby </a:t>
            </a:r>
            <a:r>
              <a:rPr lang="sv-SE" sz="1600" dirty="0" err="1">
                <a:latin typeface="+mn-lt"/>
              </a:rPr>
              <a:t>inspire</a:t>
            </a:r>
            <a:r>
              <a:rPr lang="sv-SE" sz="1600" dirty="0">
                <a:latin typeface="+mn-lt"/>
              </a:rPr>
              <a:t> for further knowledge </a:t>
            </a:r>
            <a:r>
              <a:rPr lang="sv-SE" sz="1600" dirty="0" err="1">
                <a:latin typeface="+mn-lt"/>
              </a:rPr>
              <a:t>intake</a:t>
            </a:r>
            <a:r>
              <a:rPr lang="sv-SE" sz="1600" dirty="0">
                <a:latin typeface="+mn-lt"/>
              </a:rPr>
              <a:t> </a:t>
            </a:r>
            <a:r>
              <a:rPr lang="sv-SE" sz="1600" dirty="0"/>
              <a:t>within</a:t>
            </a:r>
            <a:r>
              <a:rPr lang="sv-SE" sz="1600" dirty="0">
                <a:latin typeface="+mn-lt"/>
              </a:rPr>
              <a:t> specific areas. </a:t>
            </a:r>
            <a:br>
              <a:rPr lang="sv-SE" sz="1600" dirty="0">
                <a:latin typeface="+mn-lt"/>
              </a:rPr>
            </a:br>
            <a:r>
              <a:rPr lang="sv-SE" sz="1600" dirty="0">
                <a:latin typeface="+mn-lt"/>
              </a:rPr>
              <a:t>Also, it is </a:t>
            </a:r>
            <a:r>
              <a:rPr lang="sv-SE" sz="1600" dirty="0" err="1">
                <a:latin typeface="+mn-lt"/>
              </a:rPr>
              <a:t>our</a:t>
            </a:r>
            <a:r>
              <a:rPr lang="sv-SE" sz="1600" dirty="0">
                <a:latin typeface="+mn-lt"/>
              </a:rPr>
              <a:t> </a:t>
            </a:r>
            <a:r>
              <a:rPr lang="sv-SE" sz="1600" dirty="0" err="1">
                <a:latin typeface="+mn-lt"/>
              </a:rPr>
              <a:t>main</a:t>
            </a:r>
            <a:r>
              <a:rPr lang="sv-SE" sz="1600" dirty="0">
                <a:latin typeface="+mn-lt"/>
              </a:rPr>
              <a:t> </a:t>
            </a:r>
            <a:r>
              <a:rPr lang="sv-SE" sz="1600" dirty="0" err="1">
                <a:latin typeface="+mn-lt"/>
              </a:rPr>
              <a:t>wish</a:t>
            </a:r>
            <a:r>
              <a:rPr lang="sv-SE" sz="1600" dirty="0">
                <a:latin typeface="+mn-lt"/>
              </a:rPr>
              <a:t> that this presentation will </a:t>
            </a:r>
            <a:r>
              <a:rPr lang="sv-SE" sz="1600" dirty="0" err="1">
                <a:latin typeface="+mn-lt"/>
              </a:rPr>
              <a:t>inspire</a:t>
            </a:r>
            <a:r>
              <a:rPr lang="sv-SE" sz="1600" dirty="0">
                <a:latin typeface="+mn-lt"/>
              </a:rPr>
              <a:t> you and your organisation to start up, and </a:t>
            </a:r>
            <a:r>
              <a:rPr lang="sv-SE" sz="1600" dirty="0" err="1">
                <a:latin typeface="+mn-lt"/>
              </a:rPr>
              <a:t>carry</a:t>
            </a:r>
            <a:r>
              <a:rPr lang="sv-SE" sz="1600" dirty="0">
                <a:latin typeface="+mn-lt"/>
              </a:rPr>
              <a:t> out environmental management and internal environmental audits in your organisation, for the chance to decrease environmental and </a:t>
            </a:r>
            <a:r>
              <a:rPr lang="sv-SE" sz="1600" dirty="0" err="1">
                <a:latin typeface="+mn-lt"/>
              </a:rPr>
              <a:t>climatic</a:t>
            </a:r>
            <a:r>
              <a:rPr lang="sv-SE" sz="1600" dirty="0">
                <a:latin typeface="+mn-lt"/>
              </a:rPr>
              <a:t> negative impact from activities </a:t>
            </a:r>
            <a:r>
              <a:rPr lang="sv-SE" sz="1600" dirty="0" err="1">
                <a:latin typeface="+mn-lt"/>
              </a:rPr>
              <a:t>performed</a:t>
            </a:r>
            <a:r>
              <a:rPr lang="sv-SE" sz="1600" dirty="0">
                <a:latin typeface="+mn-lt"/>
              </a:rPr>
              <a:t> by the organisation. </a:t>
            </a:r>
            <a:br>
              <a:rPr lang="sv-SE" sz="1600" dirty="0">
                <a:latin typeface="+mn-lt"/>
              </a:rPr>
            </a:br>
            <a:r>
              <a:rPr lang="sv-SE" sz="1600" dirty="0">
                <a:latin typeface="+mn-lt"/>
              </a:rPr>
              <a:t>In this we all have a role to play, and we </a:t>
            </a:r>
            <a:r>
              <a:rPr lang="sv-SE" sz="1600" dirty="0" err="1">
                <a:latin typeface="+mn-lt"/>
              </a:rPr>
              <a:t>wish</a:t>
            </a:r>
            <a:r>
              <a:rPr lang="sv-SE" sz="1600" dirty="0">
                <a:latin typeface="+mn-lt"/>
              </a:rPr>
              <a:t> you all the best of </a:t>
            </a:r>
            <a:r>
              <a:rPr lang="sv-SE" sz="1600" dirty="0" err="1">
                <a:latin typeface="+mn-lt"/>
              </a:rPr>
              <a:t>luck</a:t>
            </a:r>
            <a:r>
              <a:rPr lang="sv-SE" sz="1600" dirty="0">
                <a:latin typeface="+mn-lt"/>
              </a:rPr>
              <a:t> on your </a:t>
            </a:r>
            <a:r>
              <a:rPr lang="sv-SE" sz="1600" dirty="0" err="1">
                <a:latin typeface="+mn-lt"/>
              </a:rPr>
              <a:t>journey</a:t>
            </a:r>
            <a:r>
              <a:rPr lang="sv-SE" sz="1600" dirty="0">
                <a:latin typeface="+mn-lt"/>
              </a:rPr>
              <a:t> forward with this mission. </a:t>
            </a:r>
            <a:br>
              <a:rPr lang="sv-SE" sz="1600" dirty="0">
                <a:latin typeface="+mn-lt"/>
              </a:rPr>
            </a:br>
            <a:br>
              <a:rPr lang="sv-SE" sz="1600" dirty="0">
                <a:latin typeface="+mn-lt"/>
              </a:rPr>
            </a:br>
            <a:r>
              <a:rPr lang="sv-SE" sz="1600" dirty="0">
                <a:latin typeface="+mn-lt"/>
              </a:rPr>
              <a:t>The project partners of Synergy Audit </a:t>
            </a:r>
            <a:br>
              <a:rPr lang="sv-SE" sz="1600" dirty="0">
                <a:latin typeface="+mn-lt"/>
              </a:rPr>
            </a:br>
            <a:br>
              <a:rPr lang="sv-SE" sz="1600" dirty="0">
                <a:latin typeface="+mn-lt"/>
              </a:rPr>
            </a:br>
            <a:endParaRPr lang="en-GB" sz="1600" dirty="0"/>
          </a:p>
        </p:txBody>
      </p:sp>
      <p:pic>
        <p:nvPicPr>
          <p:cNvPr id="4" name="Picture 3" descr="Logo, company name&#10;&#10;Description automatically generated">
            <a:extLst>
              <a:ext uri="{FF2B5EF4-FFF2-40B4-BE49-F238E27FC236}">
                <a16:creationId xmlns:a16="http://schemas.microsoft.com/office/drawing/2014/main" id="{86EEC059-E00E-4F45-B209-0B2CED3F0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4223" y="0"/>
            <a:ext cx="2522212" cy="2121862"/>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E3530219-6E02-4011-8F2D-02A0FA6E0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29863091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sv-SE" dirty="0"/>
              <a:t>The </a:t>
            </a:r>
            <a:r>
              <a:rPr lang="sv-SE" dirty="0" err="1"/>
              <a:t>threats</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690688"/>
            <a:ext cx="10515600" cy="4159046"/>
          </a:xfrm>
        </p:spPr>
        <p:txBody>
          <a:bodyPr>
            <a:normAutofit/>
          </a:bodyPr>
          <a:lstStyle/>
          <a:p>
            <a:r>
              <a:rPr lang="sv-SE" sz="2800" dirty="0" err="1"/>
              <a:t>Eutrophication</a:t>
            </a:r>
            <a:r>
              <a:rPr lang="sv-SE" sz="2800" dirty="0"/>
              <a:t> </a:t>
            </a:r>
          </a:p>
          <a:p>
            <a:r>
              <a:rPr lang="sv-SE" sz="2800" dirty="0"/>
              <a:t>Environmental </a:t>
            </a:r>
            <a:r>
              <a:rPr lang="sv-SE" sz="2800" dirty="0" err="1"/>
              <a:t>pollutants</a:t>
            </a:r>
            <a:endParaRPr lang="sv-SE" sz="2800" dirty="0"/>
          </a:p>
          <a:p>
            <a:r>
              <a:rPr lang="sv-SE" sz="2800" dirty="0"/>
              <a:t>Alien species  </a:t>
            </a:r>
          </a:p>
          <a:p>
            <a:r>
              <a:rPr lang="sv-SE" sz="2800" dirty="0"/>
              <a:t>Physical </a:t>
            </a:r>
            <a:r>
              <a:rPr lang="sv-SE" sz="2800" dirty="0" err="1"/>
              <a:t>disturbance</a:t>
            </a:r>
            <a:r>
              <a:rPr lang="sv-SE" sz="2800" dirty="0"/>
              <a:t>  </a:t>
            </a:r>
          </a:p>
          <a:p>
            <a:r>
              <a:rPr lang="sv-SE" sz="2800" dirty="0" err="1"/>
              <a:t>Exploitation</a:t>
            </a:r>
            <a:r>
              <a:rPr lang="sv-SE" sz="2800" dirty="0"/>
              <a:t>  </a:t>
            </a:r>
          </a:p>
          <a:p>
            <a:r>
              <a:rPr lang="sv-SE" sz="2800" dirty="0" err="1"/>
              <a:t>Shredding</a:t>
            </a:r>
            <a:r>
              <a:rPr lang="sv-SE" sz="2800" dirty="0"/>
              <a:t>  </a:t>
            </a:r>
          </a:p>
          <a:p>
            <a:r>
              <a:rPr lang="sv-SE" dirty="0"/>
              <a:t>Flash </a:t>
            </a:r>
            <a:r>
              <a:rPr lang="sv-SE" dirty="0" err="1"/>
              <a:t>drought</a:t>
            </a:r>
            <a:endParaRPr lang="en-US"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174" y="5619296"/>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31397C-0512-4820-92B7-2C20DD3D73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584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35200"/>
            <a:ext cx="9144000" cy="2387600"/>
          </a:xfrm>
        </p:spPr>
        <p:txBody>
          <a:bodyPr>
            <a:normAutofit fontScale="90000"/>
          </a:bodyPr>
          <a:lstStyle/>
          <a:p>
            <a:r>
              <a:rPr lang="en-US" sz="6000" b="1" dirty="0"/>
              <a:t>Aral lake syndrome one of the worst mistakes in modern history</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74C3717-0356-4CDD-9856-CDD87D18E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71028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955803"/>
            <a:ext cx="9144000" cy="3088968"/>
          </a:xfrm>
        </p:spPr>
        <p:txBody>
          <a:bodyPr>
            <a:normAutofit fontScale="90000"/>
          </a:bodyPr>
          <a:lstStyle/>
          <a:p>
            <a:r>
              <a:rPr lang="en-US" sz="6000" kern="1200" dirty="0">
                <a:latin typeface="+mj-lt"/>
                <a:ea typeface="+mj-ea"/>
                <a:cs typeface="+mj-cs"/>
              </a:rPr>
              <a:t>Climate change: the silent threat that could cause 50% of the world's species to disappear by the year 2100</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AAA2B1C-ED46-4ACC-BB53-6CF6BEB7CD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180962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83134"/>
            <a:ext cx="9144000" cy="2291732"/>
          </a:xfrm>
        </p:spPr>
        <p:txBody>
          <a:bodyPr>
            <a:normAutofit/>
          </a:bodyPr>
          <a:lstStyle/>
          <a:p>
            <a:r>
              <a:rPr lang="en-US" sz="6000" dirty="0">
                <a:latin typeface="+mn-lt"/>
              </a:rPr>
              <a:t>Climate and biodiversity are interdependent</a:t>
            </a: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08BFC12-88CC-4D88-8CB7-0E05243488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1906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2227007"/>
            <a:ext cx="9144000" cy="3026285"/>
          </a:xfrm>
        </p:spPr>
        <p:txBody>
          <a:bodyPr>
            <a:normAutofit fontScale="90000"/>
          </a:bodyPr>
          <a:lstStyle/>
          <a:p>
            <a:r>
              <a:rPr lang="en-US" b="0" i="0" dirty="0">
                <a:solidFill>
                  <a:srgbClr val="222222"/>
                </a:solidFill>
                <a:effectLst/>
                <a:latin typeface="+mn-lt"/>
              </a:rPr>
              <a:t>What is biodiversity and how </a:t>
            </a:r>
            <a:r>
              <a:rPr lang="en-US" dirty="0">
                <a:solidFill>
                  <a:srgbClr val="222222"/>
                </a:solidFill>
                <a:latin typeface="+mn-lt"/>
              </a:rPr>
              <a:t>d</a:t>
            </a:r>
            <a:r>
              <a:rPr lang="en-US" b="0" i="0" dirty="0">
                <a:solidFill>
                  <a:srgbClr val="222222"/>
                </a:solidFill>
                <a:effectLst/>
                <a:latin typeface="+mn-lt"/>
              </a:rPr>
              <a:t>oes </a:t>
            </a:r>
            <a:r>
              <a:rPr lang="en-US" dirty="0">
                <a:solidFill>
                  <a:srgbClr val="222222"/>
                </a:solidFill>
                <a:latin typeface="+mn-lt"/>
              </a:rPr>
              <a:t>c</a:t>
            </a:r>
            <a:r>
              <a:rPr lang="en-US" b="0" i="0" dirty="0">
                <a:solidFill>
                  <a:srgbClr val="222222"/>
                </a:solidFill>
                <a:effectLst/>
                <a:latin typeface="+mn-lt"/>
              </a:rPr>
              <a:t>limate </a:t>
            </a:r>
            <a:r>
              <a:rPr lang="en-US" dirty="0">
                <a:solidFill>
                  <a:srgbClr val="222222"/>
                </a:solidFill>
                <a:latin typeface="+mn-lt"/>
              </a:rPr>
              <a:t>c</a:t>
            </a:r>
            <a:r>
              <a:rPr lang="en-US" b="0" i="0" dirty="0">
                <a:solidFill>
                  <a:srgbClr val="222222"/>
                </a:solidFill>
                <a:effectLst/>
                <a:latin typeface="+mn-lt"/>
              </a:rPr>
              <a:t>hange affect </a:t>
            </a:r>
            <a:r>
              <a:rPr lang="en-US" dirty="0">
                <a:solidFill>
                  <a:srgbClr val="222222"/>
                </a:solidFill>
                <a:latin typeface="+mn-lt"/>
              </a:rPr>
              <a:t>i</a:t>
            </a:r>
            <a:r>
              <a:rPr lang="en-US" b="0" i="0" dirty="0">
                <a:solidFill>
                  <a:srgbClr val="222222"/>
                </a:solidFill>
                <a:effectLst/>
                <a:latin typeface="+mn-lt"/>
              </a:rPr>
              <a:t>t?</a:t>
            </a:r>
            <a:br>
              <a:rPr lang="en-US" b="0"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164510E-4AC2-4D30-BF75-6E0A4E3E9A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593346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D58C-9356-4171-9259-D49A7020A164}"/>
              </a:ext>
            </a:extLst>
          </p:cNvPr>
          <p:cNvSpPr>
            <a:spLocks noGrp="1"/>
          </p:cNvSpPr>
          <p:nvPr>
            <p:ph type="ctrTitle"/>
          </p:nvPr>
        </p:nvSpPr>
        <p:spPr>
          <a:xfrm>
            <a:off x="1524000" y="1732936"/>
            <a:ext cx="9144000" cy="3392128"/>
          </a:xfrm>
        </p:spPr>
        <p:txBody>
          <a:bodyPr>
            <a:normAutofit/>
          </a:bodyPr>
          <a:lstStyle/>
          <a:p>
            <a: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t>What is an ecosystem?</a:t>
            </a:r>
            <a:br>
              <a:rPr kumimoji="0" lang="en-US" sz="6000" i="0" u="none" strike="noStrike" kern="1200" cap="none" spc="0" normalizeH="0" baseline="0" noProof="0" dirty="0">
                <a:ln>
                  <a:noFill/>
                </a:ln>
                <a:solidFill>
                  <a:schemeClr val="tx1">
                    <a:lumMod val="85000"/>
                    <a:lumOff val="15000"/>
                  </a:schemeClr>
                </a:solidFill>
                <a:effectLst/>
                <a:uLnTx/>
                <a:uFillTx/>
                <a:latin typeface="Calibri" panose="020F0502020204030204"/>
                <a:ea typeface="+mn-ea"/>
                <a:cs typeface="+mn-cs"/>
              </a:rPr>
            </a:br>
            <a:br>
              <a:rPr lang="en-US" i="0" dirty="0">
                <a:solidFill>
                  <a:srgbClr val="222222"/>
                </a:solidFill>
                <a:effectLst/>
                <a:latin typeface="Open Sans" panose="020B0606030504020204" pitchFamily="34" charset="0"/>
              </a:rPr>
            </a:br>
            <a:endParaRPr lang="en-GB" dirty="0"/>
          </a:p>
        </p:txBody>
      </p:sp>
      <p:pic>
        <p:nvPicPr>
          <p:cNvPr id="4" name="Picture 3" descr="Logo, company name&#10;&#10;Description automatically generated">
            <a:extLst>
              <a:ext uri="{FF2B5EF4-FFF2-40B4-BE49-F238E27FC236}">
                <a16:creationId xmlns:a16="http://schemas.microsoft.com/office/drawing/2014/main" id="{4E28D057-17F0-4D39-83A8-27844E885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795D57E6-C30B-4F5E-B291-0D206B753D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168" y="573563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4AB45887-01F6-41BD-9F14-D1FCE497D5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79304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en-US" dirty="0"/>
              <a:t>What are ecosystem services and </a:t>
            </a:r>
            <a:br>
              <a:rPr lang="en-US" dirty="0"/>
            </a:br>
            <a:r>
              <a:rPr lang="en-US" dirty="0"/>
              <a:t>why are they needed?</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1924665"/>
          </a:xfrm>
        </p:spPr>
        <p:txBody>
          <a:bodyPr>
            <a:normAutofit/>
          </a:bodyPr>
          <a:lstStyle/>
          <a:p>
            <a:r>
              <a:rPr lang="sv-SE" dirty="0"/>
              <a:t>What are </a:t>
            </a:r>
            <a:r>
              <a:rPr lang="sv-SE" dirty="0" err="1"/>
              <a:t>ecosystem</a:t>
            </a:r>
            <a:r>
              <a:rPr lang="sv-SE" dirty="0"/>
              <a:t> services?</a:t>
            </a:r>
          </a:p>
          <a:p>
            <a:r>
              <a:rPr lang="en-US" dirty="0"/>
              <a:t>The impact of climate on ecosystems</a:t>
            </a:r>
          </a:p>
          <a:p>
            <a:r>
              <a:rPr lang="en-US" dirty="0"/>
              <a:t>Land use is central to both climate and biodiversity</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13D617F-E27E-4943-A508-FB0A3F06213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57134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lstStyle/>
          <a:p>
            <a:r>
              <a:rPr lang="en-US" sz="4400" b="1" dirty="0"/>
              <a:t>EU Biodiversity Strategy for 2030</a:t>
            </a:r>
            <a:br>
              <a:rPr lang="en-US" sz="4400" b="1" dirty="0"/>
            </a:br>
            <a:r>
              <a:rPr lang="en-US" sz="4400" b="1" dirty="0"/>
              <a:t> Give nature a greater place in our lives </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fontScale="77500" lnSpcReduction="20000"/>
          </a:bodyPr>
          <a:lstStyle/>
          <a:p>
            <a:pPr marL="0" indent="0">
              <a:lnSpc>
                <a:spcPct val="90000"/>
              </a:lnSpc>
              <a:buNone/>
            </a:pPr>
            <a:r>
              <a:rPr kumimoji="0" lang="sv-SE" sz="4100" b="1" i="0" u="none" strike="noStrike" kern="1200" cap="none" spc="0" normalizeH="0" baseline="0" noProof="0" dirty="0">
                <a:ln>
                  <a:noFill/>
                </a:ln>
                <a:effectLst>
                  <a:outerShdw blurRad="63500" dist="38100" dir="5400000" algn="t" rotWithShape="0">
                    <a:prstClr val="black">
                      <a:alpha val="25000"/>
                    </a:prstClr>
                  </a:outerShdw>
                </a:effectLst>
                <a:uLnTx/>
                <a:uFillTx/>
                <a:ea typeface="+mj-ea"/>
                <a:cs typeface="+mj-cs"/>
              </a:rPr>
              <a:t>The MISSION</a:t>
            </a:r>
            <a:endParaRPr lang="en-US" sz="4100" dirty="0"/>
          </a:p>
          <a:p>
            <a:pPr marL="0" indent="0">
              <a:lnSpc>
                <a:spcPct val="90000"/>
              </a:lnSpc>
              <a:buNone/>
            </a:pPr>
            <a:endParaRPr lang="en-US" sz="4100" dirty="0">
              <a:solidFill>
                <a:schemeClr val="tx1"/>
              </a:solidFill>
            </a:endParaRPr>
          </a:p>
          <a:p>
            <a:pPr marL="0" indent="0">
              <a:lnSpc>
                <a:spcPct val="90000"/>
              </a:lnSpc>
              <a:buNone/>
            </a:pPr>
            <a:r>
              <a:rPr lang="en-US" sz="4100" dirty="0">
                <a:solidFill>
                  <a:schemeClr val="tx1"/>
                </a:solidFill>
              </a:rPr>
              <a:t>“Take effective and urgent action to halt the loss of biodiversity in order to ensure that by 2020 ecosystems are resilient and continue to provide essential services, thereby securing the planet’s variety of life, and contributing to human well-being, and poverty eradication.”</a:t>
            </a: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275D0CD-F188-4F97-A388-49649A32AB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9082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p:txBody>
          <a:bodyPr>
            <a:normAutofit fontScale="90000"/>
          </a:bodyPr>
          <a:lstStyle/>
          <a:p>
            <a:r>
              <a:rPr lang="sv-SE" sz="5400" b="1" dirty="0"/>
              <a:t>The VISION</a:t>
            </a:r>
            <a:br>
              <a:rPr lang="sv-SE" sz="4400" b="1" dirty="0"/>
            </a:br>
            <a:r>
              <a:rPr lang="en-US" sz="4400" b="1" dirty="0"/>
              <a:t>Living in harmony with nature</a:t>
            </a: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466667"/>
            <a:ext cx="10515600" cy="3045805"/>
          </a:xfrm>
        </p:spPr>
        <p:txBody>
          <a:bodyPr>
            <a:normAutofit lnSpcReduction="10000"/>
          </a:bodyPr>
          <a:lstStyle/>
          <a:p>
            <a:pPr marL="0" indent="0">
              <a:buNone/>
            </a:pPr>
            <a:r>
              <a:rPr lang="en-US" sz="4400" dirty="0">
                <a:solidFill>
                  <a:schemeClr val="tx1"/>
                </a:solidFill>
              </a:rPr>
              <a:t>“By 2050, biodiversity is valued, conserved, restored and wisely used, maintaining ecosystem services, sustaining a healthy planet and delivering benefits essential for all people.”</a:t>
            </a:r>
            <a:endParaRPr lang="sv-SE" sz="4400" dirty="0">
              <a:solidFill>
                <a:schemeClr val="tx1"/>
              </a:solidFill>
            </a:endParaRPr>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30153E6-5027-4911-B171-FA2324039F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91630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pPr algn="ctr"/>
            <a:r>
              <a:rPr lang="sv-SE" sz="5400" dirty="0">
                <a:latin typeface="+mn-lt"/>
              </a:rPr>
              <a:t>Can </a:t>
            </a:r>
            <a:r>
              <a:rPr lang="sv-SE" sz="5400" dirty="0" err="1">
                <a:latin typeface="+mn-lt"/>
              </a:rPr>
              <a:t>nature</a:t>
            </a:r>
            <a:r>
              <a:rPr lang="sv-SE" sz="5400" dirty="0">
                <a:latin typeface="+mn-lt"/>
              </a:rPr>
              <a:t> get it right?</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1994672"/>
            <a:ext cx="10515600" cy="3821784"/>
          </a:xfrm>
        </p:spPr>
        <p:txBody>
          <a:bodyPr>
            <a:normAutofit/>
          </a:bodyPr>
          <a:lstStyle/>
          <a:p>
            <a:pPr marL="0" indent="0">
              <a:buNone/>
            </a:pPr>
            <a:r>
              <a:rPr lang="en-US" sz="3200" dirty="0"/>
              <a:t>Earth, our common home in the universe, also has rights</a:t>
            </a:r>
            <a:endParaRPr lang="sv-SE" sz="3600" dirty="0"/>
          </a:p>
          <a:p>
            <a:r>
              <a:rPr lang="sv-SE" dirty="0"/>
              <a:t>Nature has legal </a:t>
            </a:r>
            <a:r>
              <a:rPr lang="sv-SE" dirty="0" err="1"/>
              <a:t>rights</a:t>
            </a:r>
            <a:r>
              <a:rPr lang="sv-SE" dirty="0"/>
              <a:t>?</a:t>
            </a:r>
          </a:p>
          <a:p>
            <a:r>
              <a:rPr lang="sv-SE" sz="2800" dirty="0"/>
              <a:t>The </a:t>
            </a:r>
            <a:r>
              <a:rPr lang="sv-SE" sz="2800" dirty="0" err="1"/>
              <a:t>Rights</a:t>
            </a:r>
            <a:r>
              <a:rPr lang="sv-SE" sz="2800" dirty="0"/>
              <a:t> of </a:t>
            </a:r>
            <a:r>
              <a:rPr lang="sv-SE" sz="2800" dirty="0" err="1"/>
              <a:t>Mother</a:t>
            </a:r>
            <a:r>
              <a:rPr lang="sv-SE" sz="2800" dirty="0"/>
              <a:t> Earth</a:t>
            </a:r>
          </a:p>
          <a:p>
            <a:r>
              <a:rPr lang="sv-SE" sz="2800" dirty="0"/>
              <a:t>Panama gives </a:t>
            </a:r>
            <a:r>
              <a:rPr lang="sv-SE" sz="2800" dirty="0" err="1"/>
              <a:t>nature</a:t>
            </a:r>
            <a:r>
              <a:rPr lang="sv-SE" sz="2800" dirty="0"/>
              <a:t> </a:t>
            </a:r>
            <a:r>
              <a:rPr lang="sv-SE" sz="2800" dirty="0" err="1"/>
              <a:t>rights</a:t>
            </a:r>
            <a:endParaRPr lang="sv-SE" sz="2800" dirty="0"/>
          </a:p>
          <a:p>
            <a:r>
              <a:rPr lang="en-US" sz="2800" dirty="0"/>
              <a:t>Large river in Canada has been granted legal rights</a:t>
            </a:r>
          </a:p>
          <a:p>
            <a:r>
              <a:rPr lang="en-US" sz="2800" dirty="0"/>
              <a:t>Whanganui river in New Zeeland</a:t>
            </a:r>
            <a:endParaRPr lang="sv-SE" sz="2800" dirty="0"/>
          </a:p>
          <a:p>
            <a:pPr marL="0" indent="0">
              <a:buNone/>
            </a:pPr>
            <a:endParaRPr lang="sv-SE" sz="3600" dirty="0"/>
          </a:p>
          <a:p>
            <a:pPr marL="0" indent="0">
              <a:buNone/>
            </a:pP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666"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512472"/>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0CA104A-7F10-45B3-BEA5-C0D11D5332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8250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0F1A-2F8C-4940-9208-3FBA62CBC190}"/>
              </a:ext>
            </a:extLst>
          </p:cNvPr>
          <p:cNvSpPr>
            <a:spLocks noGrp="1"/>
          </p:cNvSpPr>
          <p:nvPr>
            <p:ph type="title"/>
          </p:nvPr>
        </p:nvSpPr>
        <p:spPr/>
        <p:txBody>
          <a:bodyPr/>
          <a:lstStyle/>
          <a:p>
            <a:r>
              <a:rPr lang="sv-SE" dirty="0"/>
              <a:t>Partner </a:t>
            </a:r>
            <a:r>
              <a:rPr lang="sv-SE" dirty="0" err="1"/>
              <a:t>Collaborator</a:t>
            </a:r>
            <a:endParaRPr lang="en-GB" dirty="0"/>
          </a:p>
        </p:txBody>
      </p:sp>
      <p:pic>
        <p:nvPicPr>
          <p:cNvPr id="13" name="Content Placeholder 12" descr="Logo, company name&#10;&#10;Description automatically generated">
            <a:extLst>
              <a:ext uri="{FF2B5EF4-FFF2-40B4-BE49-F238E27FC236}">
                <a16:creationId xmlns:a16="http://schemas.microsoft.com/office/drawing/2014/main" id="{2032C046-0AFC-4635-9EB4-EE93931C99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346" y="2666603"/>
            <a:ext cx="1524794" cy="1524794"/>
          </a:xfrm>
        </p:spPr>
      </p:pic>
      <p:pic>
        <p:nvPicPr>
          <p:cNvPr id="15" name="Picture 14" descr="Logo&#10;&#10;Description automatically generated">
            <a:extLst>
              <a:ext uri="{FF2B5EF4-FFF2-40B4-BE49-F238E27FC236}">
                <a16:creationId xmlns:a16="http://schemas.microsoft.com/office/drawing/2014/main" id="{EABDD8F0-BF9B-4C68-B3CA-6D202D128C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3928" y="2555239"/>
            <a:ext cx="1319672" cy="1325563"/>
          </a:xfrm>
          <a:prstGeom prst="rect">
            <a:avLst/>
          </a:prstGeom>
        </p:spPr>
      </p:pic>
      <p:pic>
        <p:nvPicPr>
          <p:cNvPr id="17" name="Picture 16" descr="A picture containing company name&#10;&#10;Description automatically generated">
            <a:extLst>
              <a:ext uri="{FF2B5EF4-FFF2-40B4-BE49-F238E27FC236}">
                <a16:creationId xmlns:a16="http://schemas.microsoft.com/office/drawing/2014/main" id="{9152896D-6874-40E3-893E-2F627702DA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3600" y="2666603"/>
            <a:ext cx="1971560" cy="1209040"/>
          </a:xfrm>
          <a:prstGeom prst="rect">
            <a:avLst/>
          </a:prstGeom>
        </p:spPr>
      </p:pic>
      <p:pic>
        <p:nvPicPr>
          <p:cNvPr id="18" name="Picture 8" descr="Comune di Ravenna – Istituzione Biblioteca Classense">
            <a:extLst>
              <a:ext uri="{FF2B5EF4-FFF2-40B4-BE49-F238E27FC236}">
                <a16:creationId xmlns:a16="http://schemas.microsoft.com/office/drawing/2014/main" id="{37AD432E-FF79-4A4C-9571-032B0AE2BD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5160" y="2684879"/>
            <a:ext cx="1879080" cy="115226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ARDET (CY) – generativity.eu">
            <a:extLst>
              <a:ext uri="{FF2B5EF4-FFF2-40B4-BE49-F238E27FC236}">
                <a16:creationId xmlns:a16="http://schemas.microsoft.com/office/drawing/2014/main" id="{17955A45-CBA4-4222-916D-C7DAC7F9294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7791" y="2499995"/>
            <a:ext cx="1858009" cy="185800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rovincia di Parma | Brands of the World™ | Download vector logos and  logotypes">
            <a:extLst>
              <a:ext uri="{FF2B5EF4-FFF2-40B4-BE49-F238E27FC236}">
                <a16:creationId xmlns:a16="http://schemas.microsoft.com/office/drawing/2014/main" id="{5BF120F5-A118-4939-8027-1C0ABE46DC1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46871" y="2666603"/>
            <a:ext cx="1486940" cy="148694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descr="Diagram&#10;&#10;Description automatically generated with medium confidence">
            <a:extLst>
              <a:ext uri="{FF2B5EF4-FFF2-40B4-BE49-F238E27FC236}">
                <a16:creationId xmlns:a16="http://schemas.microsoft.com/office/drawing/2014/main" id="{77EB4679-FFFD-40D2-8C50-8300FEF713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690205" y="2824480"/>
            <a:ext cx="1056451" cy="1051163"/>
          </a:xfrm>
          <a:prstGeom prst="rect">
            <a:avLst/>
          </a:prstGeom>
        </p:spPr>
      </p:pic>
      <p:pic>
        <p:nvPicPr>
          <p:cNvPr id="22" name="Picture 21" descr="Logo, company name&#10;&#10;Description automatically generated">
            <a:extLst>
              <a:ext uri="{FF2B5EF4-FFF2-40B4-BE49-F238E27FC236}">
                <a16:creationId xmlns:a16="http://schemas.microsoft.com/office/drawing/2014/main" id="{D19687E1-D16D-49E3-A314-E244F640FBD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930471" y="130822"/>
            <a:ext cx="2816185" cy="2369173"/>
          </a:xfrm>
          <a:prstGeom prst="rect">
            <a:avLst/>
          </a:prstGeom>
        </p:spPr>
      </p:pic>
      <p:pic>
        <p:nvPicPr>
          <p:cNvPr id="11" name="Picture 10" descr="Graphical user interface, text, application&#10;&#10;Description automatically generated">
            <a:extLst>
              <a:ext uri="{FF2B5EF4-FFF2-40B4-BE49-F238E27FC236}">
                <a16:creationId xmlns:a16="http://schemas.microsoft.com/office/drawing/2014/main" id="{E4670184-3B2C-482B-E652-B5107FDD012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42949" y="5875110"/>
            <a:ext cx="3057525" cy="873579"/>
          </a:xfrm>
          <a:prstGeom prst="rect">
            <a:avLst/>
          </a:prstGeom>
        </p:spPr>
      </p:pic>
    </p:spTree>
    <p:extLst>
      <p:ext uri="{BB962C8B-B14F-4D97-AF65-F5344CB8AC3E}">
        <p14:creationId xmlns:p14="http://schemas.microsoft.com/office/powerpoint/2010/main" val="739445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123751D9-9CBD-459E-93BD-C7B40D6753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7263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312894"/>
            <a:ext cx="9144000" cy="2387600"/>
          </a:xfrm>
        </p:spPr>
        <p:txBody>
          <a:bodyPr>
            <a:normAutofit fontScale="90000"/>
          </a:bodyPr>
          <a:lstStyle/>
          <a:p>
            <a:r>
              <a:rPr lang="it-IT" sz="6000" dirty="0"/>
              <a:t>From environmental consciousness to enviromental law</a:t>
            </a:r>
            <a:endParaRPr lang="en-GB" b="1" dirty="0"/>
          </a:p>
        </p:txBody>
      </p:sp>
      <p:sp>
        <p:nvSpPr>
          <p:cNvPr id="3" name="Underrubrik 2"/>
          <p:cNvSpPr>
            <a:spLocks noGrp="1"/>
          </p:cNvSpPr>
          <p:nvPr>
            <p:ph type="subTitle" idx="1"/>
          </p:nvPr>
        </p:nvSpPr>
        <p:spPr>
          <a:xfrm>
            <a:off x="1524000" y="4418826"/>
            <a:ext cx="9144000" cy="1655762"/>
          </a:xfrm>
        </p:spPr>
        <p:txBody>
          <a:bodyPr>
            <a:normAutofit/>
          </a:bodyPr>
          <a:lstStyle/>
          <a:p>
            <a:endParaRPr lang="en-GB" sz="2400" dirty="0"/>
          </a:p>
          <a:p>
            <a:r>
              <a:rPr lang="en-GB" sz="2400" dirty="0"/>
              <a:t>Why </a:t>
            </a:r>
            <a:r>
              <a:rPr lang="en-GB" dirty="0"/>
              <a:t>history matters</a:t>
            </a:r>
            <a:r>
              <a:rPr lang="en-GB" sz="2400" dirty="0"/>
              <a:t>?</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0D0575DA-B39E-4244-A664-45654E3C25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1854835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8FE472-3711-4F5C-A8DC-3F88099C7181}"/>
              </a:ext>
            </a:extLst>
          </p:cNvPr>
          <p:cNvSpPr>
            <a:spLocks noGrp="1"/>
          </p:cNvSpPr>
          <p:nvPr>
            <p:ph type="title"/>
          </p:nvPr>
        </p:nvSpPr>
        <p:spPr>
          <a:xfrm>
            <a:off x="838200" y="630240"/>
            <a:ext cx="10515600" cy="1325563"/>
          </a:xfrm>
        </p:spPr>
        <p:txBody>
          <a:bodyPr>
            <a:normAutofit fontScale="90000"/>
          </a:bodyPr>
          <a:lstStyle/>
          <a:p>
            <a:r>
              <a:rPr lang="it-IT" sz="5400" dirty="0">
                <a:solidFill>
                  <a:srgbClr val="FFFFFF"/>
                </a:solidFill>
              </a:rPr>
              <a:t>From environmental conscious</a:t>
            </a:r>
            <a:br>
              <a:rPr lang="it-IT" sz="5400" dirty="0">
                <a:solidFill>
                  <a:srgbClr val="FFFFFF"/>
                </a:solidFill>
              </a:rPr>
            </a:br>
            <a:r>
              <a:rPr lang="it-IT" sz="5400" dirty="0"/>
              <a:t>Mankind and nature: Premodern times</a:t>
            </a:r>
            <a:r>
              <a:rPr lang="it-IT" sz="5400" dirty="0">
                <a:solidFill>
                  <a:srgbClr val="FFFFFF"/>
                </a:solidFill>
              </a:rPr>
              <a:t>romental law</a:t>
            </a:r>
            <a:br>
              <a:rPr lang="sv-SE" sz="5400" dirty="0"/>
            </a:br>
            <a:endParaRPr lang="sv-SE" dirty="0"/>
          </a:p>
        </p:txBody>
      </p:sp>
      <p:sp>
        <p:nvSpPr>
          <p:cNvPr id="3" name="Platshållare för innehåll 2">
            <a:extLst>
              <a:ext uri="{FF2B5EF4-FFF2-40B4-BE49-F238E27FC236}">
                <a16:creationId xmlns:a16="http://schemas.microsoft.com/office/drawing/2014/main" id="{6AA9D5EE-3618-4F96-80B0-76F8D5988E03}"/>
              </a:ext>
            </a:extLst>
          </p:cNvPr>
          <p:cNvSpPr>
            <a:spLocks noGrp="1"/>
          </p:cNvSpPr>
          <p:nvPr>
            <p:ph idx="1"/>
          </p:nvPr>
        </p:nvSpPr>
        <p:spPr>
          <a:xfrm>
            <a:off x="838200" y="2358657"/>
            <a:ext cx="10515600" cy="1855795"/>
          </a:xfrm>
        </p:spPr>
        <p:txBody>
          <a:bodyPr>
            <a:normAutofit/>
          </a:bodyPr>
          <a:lstStyle/>
          <a:p>
            <a:r>
              <a:rPr lang="it-IT" sz="3200" dirty="0"/>
              <a:t>A moral universe</a:t>
            </a:r>
          </a:p>
          <a:p>
            <a:r>
              <a:rPr lang="it-IT" sz="3200" dirty="0"/>
              <a:t>Anthropocentrism</a:t>
            </a:r>
          </a:p>
          <a:p>
            <a:r>
              <a:rPr lang="it-IT" sz="3200" dirty="0"/>
              <a:t>metaphors</a:t>
            </a:r>
            <a:endParaRPr lang="en-US" b="1" i="0" dirty="0">
              <a:solidFill>
                <a:srgbClr val="000000"/>
              </a:solidFill>
              <a:effectLst/>
              <a:latin typeface="Open Sans" panose="020B0606030504020204" pitchFamily="34" charset="0"/>
            </a:endParaRPr>
          </a:p>
        </p:txBody>
      </p:sp>
      <p:pic>
        <p:nvPicPr>
          <p:cNvPr id="4" name="Picture 3" descr="Logo, company name&#10;&#10;Description automatically generated">
            <a:extLst>
              <a:ext uri="{FF2B5EF4-FFF2-40B4-BE49-F238E27FC236}">
                <a16:creationId xmlns:a16="http://schemas.microsoft.com/office/drawing/2014/main" id="{E8361F8E-0E5B-4F71-8D85-E9287A8B4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41EFDDF-E723-496B-88FD-E935074283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5263897"/>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2668731-E74C-427E-831B-6EB0CABC886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273865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Mankind and nature: modern times</a:t>
            </a:r>
          </a:p>
        </p:txBody>
      </p:sp>
      <p:sp>
        <p:nvSpPr>
          <p:cNvPr id="3" name="Segnaposto contenuto 2"/>
          <p:cNvSpPr>
            <a:spLocks noGrp="1"/>
          </p:cNvSpPr>
          <p:nvPr>
            <p:ph idx="1"/>
          </p:nvPr>
        </p:nvSpPr>
        <p:spPr/>
        <p:txBody>
          <a:bodyPr/>
          <a:lstStyle/>
          <a:p>
            <a:r>
              <a:rPr lang="it-IT" dirty="0" err="1"/>
              <a:t>Carthesian</a:t>
            </a:r>
            <a:r>
              <a:rPr lang="it-IT" dirty="0"/>
              <a:t> </a:t>
            </a:r>
            <a:r>
              <a:rPr lang="it-IT" dirty="0" err="1"/>
              <a:t>Truth</a:t>
            </a:r>
            <a:endParaRPr lang="it-IT" dirty="0"/>
          </a:p>
          <a:p>
            <a:r>
              <a:rPr lang="it-IT" dirty="0"/>
              <a:t>From </a:t>
            </a:r>
            <a:r>
              <a:rPr lang="it-IT" dirty="0" err="1"/>
              <a:t>Linneus</a:t>
            </a:r>
            <a:r>
              <a:rPr lang="it-IT" dirty="0"/>
              <a:t> to Darwin</a:t>
            </a:r>
          </a:p>
          <a:p>
            <a:r>
              <a:rPr lang="it-IT" dirty="0" err="1"/>
              <a:t>Romanticism</a:t>
            </a:r>
            <a:endParaRPr lang="it-IT" dirty="0"/>
          </a:p>
          <a:p>
            <a:r>
              <a:rPr lang="it-IT" dirty="0" err="1"/>
              <a:t>Utopian</a:t>
            </a:r>
            <a:r>
              <a:rPr lang="it-IT" dirty="0"/>
              <a:t> </a:t>
            </a:r>
            <a:r>
              <a:rPr lang="it-IT" dirty="0" err="1"/>
              <a:t>socialism</a:t>
            </a:r>
            <a:endParaRPr lang="it-IT" dirty="0"/>
          </a:p>
          <a:p>
            <a:r>
              <a:rPr lang="it-IT" dirty="0" err="1"/>
              <a:t>Ecocentric</a:t>
            </a:r>
            <a:r>
              <a:rPr lang="it-IT" dirty="0"/>
              <a:t> </a:t>
            </a:r>
            <a:r>
              <a:rPr lang="it-IT" dirty="0" err="1"/>
              <a:t>ethics</a:t>
            </a:r>
            <a:r>
              <a:rPr lang="it-IT" dirty="0"/>
              <a:t>: 1930s &amp; 1940s</a:t>
            </a:r>
          </a:p>
        </p:txBody>
      </p:sp>
      <p:pic>
        <p:nvPicPr>
          <p:cNvPr id="4" name="Picture 3" descr="Logo, company name&#10;&#10;Description automatically generated">
            <a:extLst>
              <a:ext uri="{FF2B5EF4-FFF2-40B4-BE49-F238E27FC236}">
                <a16:creationId xmlns:a16="http://schemas.microsoft.com/office/drawing/2014/main" id="{F0E18C79-EB8B-410C-AB14-5EDA503AAD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9868" y="138877"/>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F2F5386-97C0-4BFA-9E93-72F7E4A43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50"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7C5D483-4B68-4835-95E8-B7418E2A77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466924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3428" y="365125"/>
            <a:ext cx="10515600" cy="1325563"/>
          </a:xfrm>
        </p:spPr>
        <p:txBody>
          <a:bodyPr>
            <a:normAutofit/>
          </a:bodyPr>
          <a:lstStyle/>
          <a:p>
            <a:r>
              <a:rPr lang="it-IT" dirty="0" err="1"/>
              <a:t>Environmental</a:t>
            </a:r>
            <a:r>
              <a:rPr lang="it-IT" dirty="0"/>
              <a:t> </a:t>
            </a:r>
            <a:r>
              <a:rPr lang="it-IT" dirty="0" err="1"/>
              <a:t>consciouness</a:t>
            </a:r>
            <a:r>
              <a:rPr lang="it-IT" dirty="0"/>
              <a:t>: 1962-1968</a:t>
            </a:r>
          </a:p>
        </p:txBody>
      </p:sp>
      <p:sp>
        <p:nvSpPr>
          <p:cNvPr id="3" name="Segnaposto contenuto 2"/>
          <p:cNvSpPr>
            <a:spLocks noGrp="1"/>
          </p:cNvSpPr>
          <p:nvPr>
            <p:ph idx="1"/>
          </p:nvPr>
        </p:nvSpPr>
        <p:spPr/>
        <p:txBody>
          <a:bodyPr/>
          <a:lstStyle/>
          <a:p>
            <a:r>
              <a:rPr lang="it-IT" dirty="0" err="1"/>
              <a:t>Literature</a:t>
            </a:r>
            <a:r>
              <a:rPr lang="it-IT" dirty="0"/>
              <a:t>, </a:t>
            </a:r>
            <a:r>
              <a:rPr lang="it-IT" dirty="0" err="1"/>
              <a:t>not</a:t>
            </a:r>
            <a:r>
              <a:rPr lang="it-IT" dirty="0"/>
              <a:t> </a:t>
            </a:r>
            <a:r>
              <a:rPr lang="it-IT" dirty="0" err="1"/>
              <a:t>action</a:t>
            </a:r>
            <a:r>
              <a:rPr lang="it-IT" dirty="0"/>
              <a:t>.</a:t>
            </a:r>
          </a:p>
          <a:p>
            <a:r>
              <a:rPr lang="it-IT" dirty="0"/>
              <a:t>Science, </a:t>
            </a:r>
            <a:r>
              <a:rPr lang="it-IT" dirty="0" err="1"/>
              <a:t>deep</a:t>
            </a:r>
            <a:r>
              <a:rPr lang="it-IT" dirty="0"/>
              <a:t> </a:t>
            </a:r>
            <a:r>
              <a:rPr lang="it-IT" dirty="0" err="1"/>
              <a:t>but</a:t>
            </a:r>
            <a:r>
              <a:rPr lang="it-IT" dirty="0"/>
              <a:t> </a:t>
            </a:r>
            <a:r>
              <a:rPr lang="it-IT" dirty="0" err="1"/>
              <a:t>confined</a:t>
            </a:r>
            <a:r>
              <a:rPr lang="it-IT" dirty="0"/>
              <a:t> to </a:t>
            </a:r>
            <a:r>
              <a:rPr lang="it-IT" dirty="0" err="1"/>
              <a:t>libraries</a:t>
            </a:r>
            <a:r>
              <a:rPr lang="it-IT" dirty="0"/>
              <a:t>.</a:t>
            </a:r>
          </a:p>
          <a:p>
            <a:r>
              <a:rPr lang="it-IT" dirty="0" err="1"/>
              <a:t>Silent</a:t>
            </a:r>
            <a:r>
              <a:rPr lang="it-IT" dirty="0"/>
              <a:t> Spring (1962) and </a:t>
            </a:r>
            <a:r>
              <a:rPr lang="it-IT" dirty="0" err="1"/>
              <a:t>its</a:t>
            </a:r>
            <a:r>
              <a:rPr lang="it-IT" dirty="0"/>
              <a:t> impact.</a:t>
            </a:r>
          </a:p>
          <a:p>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5263372-DB55-4A2A-9387-3FF3EE4D1B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3511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766218"/>
            <a:ext cx="10515600" cy="1325563"/>
          </a:xfrm>
        </p:spPr>
        <p:txBody>
          <a:bodyPr>
            <a:normAutofit/>
          </a:bodyPr>
          <a:lstStyle/>
          <a:p>
            <a:r>
              <a:rPr lang="en-US" sz="4400" dirty="0">
                <a:solidFill>
                  <a:schemeClr val="tx1">
                    <a:lumMod val="85000"/>
                    <a:lumOff val="15000"/>
                  </a:schemeClr>
                </a:solidFill>
              </a:rPr>
              <a:t>Environmental consciousness: 1969-1973</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864BB94B-465C-4805-BF6C-C78CC7775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A76A849A-A30E-4ADE-9E8D-B8B79D5A70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A46E0DAF-A6C8-4240-9D21-AF48800557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33835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4316" y="382880"/>
            <a:ext cx="10515600" cy="1325563"/>
          </a:xfrm>
        </p:spPr>
        <p:txBody>
          <a:bodyPr>
            <a:normAutofit/>
          </a:bodyPr>
          <a:lstStyle/>
          <a:p>
            <a:r>
              <a:rPr lang="it-IT" dirty="0" err="1"/>
              <a:t>Environmental</a:t>
            </a:r>
            <a:r>
              <a:rPr lang="it-IT" dirty="0"/>
              <a:t> </a:t>
            </a:r>
            <a:r>
              <a:rPr lang="it-IT" dirty="0" err="1"/>
              <a:t>consciousness</a:t>
            </a:r>
            <a:r>
              <a:rPr lang="it-IT" dirty="0"/>
              <a:t>: 1974-1980s</a:t>
            </a:r>
          </a:p>
        </p:txBody>
      </p:sp>
      <p:sp>
        <p:nvSpPr>
          <p:cNvPr id="3" name="Segnaposto contenuto 2"/>
          <p:cNvSpPr>
            <a:spLocks noGrp="1"/>
          </p:cNvSpPr>
          <p:nvPr>
            <p:ph idx="1"/>
          </p:nvPr>
        </p:nvSpPr>
        <p:spPr>
          <a:xfrm>
            <a:off x="838200" y="3050743"/>
            <a:ext cx="10515600" cy="1855795"/>
          </a:xfrm>
        </p:spPr>
        <p:txBody>
          <a:bodyPr/>
          <a:lstStyle/>
          <a:p>
            <a:r>
              <a:rPr lang="it-IT" dirty="0"/>
              <a:t>A moment of </a:t>
            </a:r>
            <a:r>
              <a:rPr lang="it-IT" dirty="0" err="1"/>
              <a:t>specialization</a:t>
            </a:r>
            <a:r>
              <a:rPr lang="it-IT" dirty="0"/>
              <a:t> in </a:t>
            </a:r>
            <a:r>
              <a:rPr lang="it-IT" dirty="0" err="1"/>
              <a:t>enviromental</a:t>
            </a:r>
            <a:r>
              <a:rPr lang="it-IT" dirty="0"/>
              <a:t> </a:t>
            </a:r>
            <a:r>
              <a:rPr lang="it-IT" dirty="0" err="1"/>
              <a:t>activism</a:t>
            </a:r>
            <a:endParaRPr lang="it-IT" dirty="0"/>
          </a:p>
          <a:p>
            <a:r>
              <a:rPr lang="it-IT" dirty="0" err="1"/>
              <a:t>Turning</a:t>
            </a:r>
            <a:r>
              <a:rPr lang="it-IT" dirty="0"/>
              <a:t> </a:t>
            </a:r>
            <a:r>
              <a:rPr lang="it-IT" dirty="0" err="1"/>
              <a:t>points</a:t>
            </a:r>
            <a:r>
              <a:rPr lang="it-IT" dirty="0"/>
              <a:t>: Three Miles Island (1979) and Chernobyl (1986)</a:t>
            </a:r>
          </a:p>
        </p:txBody>
      </p:sp>
      <p:pic>
        <p:nvPicPr>
          <p:cNvPr id="4" name="Picture 3" descr="Logo, company name&#10;&#10;Description automatically generated">
            <a:extLst>
              <a:ext uri="{FF2B5EF4-FFF2-40B4-BE49-F238E27FC236}">
                <a16:creationId xmlns:a16="http://schemas.microsoft.com/office/drawing/2014/main" id="{3313CE1D-E3E7-479A-9FE0-922969EA3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B04F0550-FE03-439A-8AE4-73A58B8B97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78B380-1BE6-4EEE-8F22-8193357F33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28903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International Environmental Law: </a:t>
            </a:r>
            <a:br>
              <a:rPr lang="it-IT" dirty="0"/>
            </a:br>
            <a:r>
              <a:rPr lang="it-IT" dirty="0"/>
              <a:t>From the UN to Stockholm 1972</a:t>
            </a:r>
          </a:p>
        </p:txBody>
      </p:sp>
      <p:sp>
        <p:nvSpPr>
          <p:cNvPr id="3" name="Segnaposto contenuto 2"/>
          <p:cNvSpPr>
            <a:spLocks noGrp="1"/>
          </p:cNvSpPr>
          <p:nvPr>
            <p:ph idx="1"/>
          </p:nvPr>
        </p:nvSpPr>
        <p:spPr>
          <a:xfrm>
            <a:off x="838200" y="2080397"/>
            <a:ext cx="10515600" cy="2317750"/>
          </a:xfrm>
        </p:spPr>
        <p:txBody>
          <a:bodyPr/>
          <a:lstStyle/>
          <a:p>
            <a:r>
              <a:rPr lang="it-IT" dirty="0" err="1"/>
              <a:t>Pre</a:t>
            </a:r>
            <a:r>
              <a:rPr lang="it-IT" dirty="0"/>
              <a:t>-UN </a:t>
            </a:r>
            <a:r>
              <a:rPr lang="it-IT" dirty="0" err="1"/>
              <a:t>treaties</a:t>
            </a:r>
            <a:r>
              <a:rPr lang="it-IT" dirty="0"/>
              <a:t>’ </a:t>
            </a:r>
            <a:r>
              <a:rPr lang="it-IT" dirty="0" err="1"/>
              <a:t>impace</a:t>
            </a:r>
            <a:r>
              <a:rPr lang="it-IT" dirty="0"/>
              <a:t>: none.</a:t>
            </a:r>
          </a:p>
          <a:p>
            <a:r>
              <a:rPr lang="en-GB" dirty="0"/>
              <a:t>Stockholm Conference on the Human Environment: it sets the </a:t>
            </a:r>
            <a:r>
              <a:rPr lang="en-GB" dirty="0" err="1"/>
              <a:t>enviroment</a:t>
            </a:r>
            <a:r>
              <a:rPr lang="en-GB" dirty="0"/>
              <a:t> on the global agenda.</a:t>
            </a:r>
          </a:p>
          <a:p>
            <a:r>
              <a:rPr lang="en-GB" dirty="0"/>
              <a:t>The story continues…</a:t>
            </a:r>
            <a:endParaRPr lang="it-IT" dirty="0"/>
          </a:p>
        </p:txBody>
      </p:sp>
      <p:pic>
        <p:nvPicPr>
          <p:cNvPr id="4" name="Picture 3" descr="Graphical user interface, text, application&#10;&#10;Description automatically generated">
            <a:extLst>
              <a:ext uri="{FF2B5EF4-FFF2-40B4-BE49-F238E27FC236}">
                <a16:creationId xmlns:a16="http://schemas.microsoft.com/office/drawing/2014/main" id="{A3274D78-4A62-490A-8B49-44830BF72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5D56D9E-49F6-4F7A-A1B4-948139E7C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FAA90E4-EC2B-49C7-99ED-9370A43FE6B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973602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International </a:t>
            </a:r>
            <a:r>
              <a:rPr lang="it-IT" dirty="0" err="1"/>
              <a:t>Environmental</a:t>
            </a:r>
            <a:r>
              <a:rPr lang="it-IT" dirty="0"/>
              <a:t> Law: From </a:t>
            </a:r>
            <a:r>
              <a:rPr lang="it-IT" dirty="0" err="1"/>
              <a:t>Stockholm</a:t>
            </a:r>
            <a:r>
              <a:rPr lang="it-IT" dirty="0"/>
              <a:t> to Paris</a:t>
            </a:r>
          </a:p>
        </p:txBody>
      </p:sp>
      <p:sp>
        <p:nvSpPr>
          <p:cNvPr id="3" name="Segnaposto contenuto 2"/>
          <p:cNvSpPr>
            <a:spLocks noGrp="1"/>
          </p:cNvSpPr>
          <p:nvPr>
            <p:ph idx="1"/>
          </p:nvPr>
        </p:nvSpPr>
        <p:spPr/>
        <p:txBody>
          <a:bodyPr/>
          <a:lstStyle/>
          <a:p>
            <a:r>
              <a:rPr lang="it-IT" dirty="0"/>
              <a:t>Direct and </a:t>
            </a:r>
            <a:r>
              <a:rPr lang="it-IT" dirty="0" err="1"/>
              <a:t>indirect</a:t>
            </a:r>
            <a:r>
              <a:rPr lang="it-IT" dirty="0"/>
              <a:t> impact of </a:t>
            </a:r>
            <a:r>
              <a:rPr lang="it-IT" dirty="0" err="1"/>
              <a:t>Stockholm</a:t>
            </a:r>
            <a:r>
              <a:rPr lang="it-IT" dirty="0"/>
              <a:t> conference</a:t>
            </a:r>
          </a:p>
          <a:p>
            <a:r>
              <a:rPr lang="it-IT" dirty="0"/>
              <a:t>Non-</a:t>
            </a:r>
            <a:r>
              <a:rPr lang="it-IT" dirty="0" err="1"/>
              <a:t>binding</a:t>
            </a:r>
            <a:r>
              <a:rPr lang="it-IT" dirty="0"/>
              <a:t> </a:t>
            </a:r>
            <a:r>
              <a:rPr lang="it-IT" dirty="0" err="1"/>
              <a:t>principles</a:t>
            </a:r>
            <a:r>
              <a:rPr lang="it-IT" dirty="0"/>
              <a:t>…</a:t>
            </a:r>
          </a:p>
          <a:p>
            <a:r>
              <a:rPr lang="it-IT" dirty="0" err="1"/>
              <a:t>Brundtland</a:t>
            </a:r>
            <a:r>
              <a:rPr lang="it-IT" dirty="0"/>
              <a:t> Report 1987 (UN)</a:t>
            </a:r>
          </a:p>
          <a:p>
            <a:r>
              <a:rPr lang="it-IT" dirty="0"/>
              <a:t>Rio de Janeiro (1992)</a:t>
            </a:r>
          </a:p>
          <a:p>
            <a:r>
              <a:rPr lang="it-IT" dirty="0"/>
              <a:t>Kyoto (1997)</a:t>
            </a:r>
          </a:p>
          <a:p>
            <a:r>
              <a:rPr lang="it-IT" dirty="0"/>
              <a:t>Paris (2015)</a:t>
            </a:r>
          </a:p>
        </p:txBody>
      </p:sp>
      <p:pic>
        <p:nvPicPr>
          <p:cNvPr id="4" name="Picture 3" descr="Logo, company name&#10;&#10;Description automatically generated">
            <a:extLst>
              <a:ext uri="{FF2B5EF4-FFF2-40B4-BE49-F238E27FC236}">
                <a16:creationId xmlns:a16="http://schemas.microsoft.com/office/drawing/2014/main" id="{CBF6306F-C232-4336-84AF-528774DF0B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5FE37D3-7187-49C0-B497-076DE04B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52C16D2-87E9-4FDB-ABB2-701B7BE3BA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12287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Environmental</a:t>
            </a:r>
            <a:r>
              <a:rPr lang="it-IT" dirty="0"/>
              <a:t> Impact </a:t>
            </a:r>
            <a:r>
              <a:rPr lang="it-IT" dirty="0" err="1"/>
              <a:t>Assessment</a:t>
            </a:r>
            <a:endParaRPr lang="it-IT" dirty="0"/>
          </a:p>
        </p:txBody>
      </p:sp>
      <p:sp>
        <p:nvSpPr>
          <p:cNvPr id="3" name="Segnaposto contenuto 2"/>
          <p:cNvSpPr>
            <a:spLocks noGrp="1"/>
          </p:cNvSpPr>
          <p:nvPr>
            <p:ph idx="1"/>
          </p:nvPr>
        </p:nvSpPr>
        <p:spPr/>
        <p:txBody>
          <a:bodyPr/>
          <a:lstStyle/>
          <a:p>
            <a:r>
              <a:rPr lang="it-IT" dirty="0" err="1"/>
              <a:t>Born</a:t>
            </a:r>
            <a:r>
              <a:rPr lang="it-IT" dirty="0"/>
              <a:t> in the USA</a:t>
            </a:r>
          </a:p>
          <a:p>
            <a:r>
              <a:rPr lang="it-IT" dirty="0" err="1"/>
              <a:t>Stockholm</a:t>
            </a:r>
            <a:r>
              <a:rPr lang="it-IT" dirty="0"/>
              <a:t> 1972</a:t>
            </a:r>
          </a:p>
          <a:p>
            <a:r>
              <a:rPr lang="it-IT" dirty="0"/>
              <a:t>UNEP (1978)</a:t>
            </a:r>
          </a:p>
          <a:p>
            <a:r>
              <a:rPr lang="it-IT" dirty="0"/>
              <a:t>World Charter for Nature (1982), UNCLOS (1982), Agenda 21</a:t>
            </a:r>
          </a:p>
          <a:p>
            <a:r>
              <a:rPr lang="it-IT" dirty="0"/>
              <a:t>EC (1988) =&gt; EU (2001)</a:t>
            </a:r>
          </a:p>
        </p:txBody>
      </p:sp>
      <p:pic>
        <p:nvPicPr>
          <p:cNvPr id="4" name="Picture 3" descr="Graphical user interface, text, application&#10;&#10;Description automatically generated">
            <a:extLst>
              <a:ext uri="{FF2B5EF4-FFF2-40B4-BE49-F238E27FC236}">
                <a16:creationId xmlns:a16="http://schemas.microsoft.com/office/drawing/2014/main" id="{E95BC3DE-CDCA-4CC7-A8FE-2B826938B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034A26CA-07D7-401F-ACEC-BE7D8C8C05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65CF5CE-5CE7-4C87-B313-272E3EE030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75260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4032891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Reflect</a:t>
            </a:r>
            <a:r>
              <a:rPr lang="it-IT" dirty="0"/>
              <a:t> on:</a:t>
            </a:r>
          </a:p>
        </p:txBody>
      </p:sp>
      <p:sp>
        <p:nvSpPr>
          <p:cNvPr id="3" name="Segnaposto contenuto 2"/>
          <p:cNvSpPr>
            <a:spLocks noGrp="1"/>
          </p:cNvSpPr>
          <p:nvPr>
            <p:ph idx="1"/>
          </p:nvPr>
        </p:nvSpPr>
        <p:spPr/>
        <p:txBody>
          <a:bodyPr/>
          <a:lstStyle/>
          <a:p>
            <a:r>
              <a:rPr lang="it-IT" dirty="0"/>
              <a:t>Human-nature </a:t>
            </a:r>
            <a:r>
              <a:rPr lang="it-IT" dirty="0" err="1"/>
              <a:t>relationship</a:t>
            </a:r>
            <a:r>
              <a:rPr lang="it-IT" dirty="0"/>
              <a:t> </a:t>
            </a:r>
            <a:r>
              <a:rPr lang="it-IT" dirty="0" err="1"/>
              <a:t>viewed</a:t>
            </a:r>
            <a:r>
              <a:rPr lang="it-IT" dirty="0"/>
              <a:t> in </a:t>
            </a:r>
            <a:r>
              <a:rPr lang="it-IT" dirty="0" err="1"/>
              <a:t>historical</a:t>
            </a:r>
            <a:r>
              <a:rPr lang="it-IT" dirty="0"/>
              <a:t> </a:t>
            </a:r>
            <a:r>
              <a:rPr lang="it-IT" dirty="0" err="1"/>
              <a:t>perspective</a:t>
            </a:r>
            <a:endParaRPr lang="it-IT" dirty="0"/>
          </a:p>
          <a:p>
            <a:r>
              <a:rPr lang="it-IT" dirty="0" err="1"/>
              <a:t>Environmental</a:t>
            </a:r>
            <a:r>
              <a:rPr lang="it-IT" dirty="0"/>
              <a:t> </a:t>
            </a:r>
            <a:r>
              <a:rPr lang="it-IT" dirty="0" err="1"/>
              <a:t>consciouness</a:t>
            </a:r>
            <a:r>
              <a:rPr lang="it-IT" dirty="0"/>
              <a:t> and </a:t>
            </a:r>
            <a:r>
              <a:rPr lang="it-IT" dirty="0" err="1"/>
              <a:t>international</a:t>
            </a:r>
            <a:r>
              <a:rPr lang="it-IT" dirty="0"/>
              <a:t> law of the </a:t>
            </a:r>
            <a:r>
              <a:rPr lang="it-IT" dirty="0" err="1"/>
              <a:t>present</a:t>
            </a:r>
            <a:r>
              <a:rPr lang="it-IT" dirty="0"/>
              <a:t> </a:t>
            </a:r>
            <a:r>
              <a:rPr lang="it-IT" dirty="0" err="1"/>
              <a:t>times</a:t>
            </a:r>
            <a:r>
              <a:rPr lang="it-IT" dirty="0"/>
              <a:t> from a </a:t>
            </a:r>
            <a:r>
              <a:rPr lang="it-IT" dirty="0" err="1"/>
              <a:t>historical</a:t>
            </a:r>
            <a:r>
              <a:rPr lang="it-IT" dirty="0"/>
              <a:t> </a:t>
            </a:r>
            <a:r>
              <a:rPr lang="it-IT"/>
              <a:t>perspective</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325" y="5438321"/>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92E38B08-45AF-4C75-B5C7-BC0AD40D2F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780414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2</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24191802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3</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AE6CF908-DF96-476C-AF5D-C12C7EFA8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039745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a:xfrm>
            <a:off x="1523999" y="2527232"/>
            <a:ext cx="9144000" cy="2387600"/>
          </a:xfrm>
        </p:spPr>
        <p:txBody>
          <a:bodyPr>
            <a:normAutofit fontScale="90000"/>
          </a:bodyPr>
          <a:lstStyle/>
          <a:p>
            <a:r>
              <a:rPr lang="sv-SE" dirty="0"/>
              <a:t>Introduction of </a:t>
            </a:r>
            <a:r>
              <a:rPr lang="sv-SE" b="1" dirty="0"/>
              <a:t>work groups </a:t>
            </a:r>
            <a:r>
              <a:rPr lang="sv-SE" dirty="0"/>
              <a:t>and discussion about the </a:t>
            </a:r>
            <a:r>
              <a:rPr lang="sv-SE" b="1" dirty="0"/>
              <a:t>outcome of LTTA 1 </a:t>
            </a:r>
            <a:r>
              <a:rPr lang="sv-SE" dirty="0"/>
              <a:t>for each partner organisation</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4A3607B-0668-4D34-B450-BDCEA175E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43B9C9F-3BBB-4B9B-A41D-0D7CC1119C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6309957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4</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AE6CF908-DF96-476C-AF5D-C12C7EFA8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971972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Introduction to 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out and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14A3607B-0668-4D34-B450-BDCEA175E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43B9C9F-3BBB-4B9B-A41D-0D7CC1119C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78967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sv-SE" sz="4400" dirty="0"/>
              <a:t>Introduction to environmental audits – </a:t>
            </a:r>
            <a:br>
              <a:rPr lang="sv-SE" sz="4400" dirty="0"/>
            </a:br>
            <a:r>
              <a:rPr lang="sv-SE" sz="4400" dirty="0"/>
              <a:t>A zoom out perspective</a:t>
            </a:r>
            <a:endParaRPr lang="it-IT" dirty="0"/>
          </a:p>
        </p:txBody>
      </p:sp>
      <p:sp>
        <p:nvSpPr>
          <p:cNvPr id="3" name="Segnaposto contenuto 2"/>
          <p:cNvSpPr>
            <a:spLocks noGrp="1"/>
          </p:cNvSpPr>
          <p:nvPr>
            <p:ph idx="1"/>
          </p:nvPr>
        </p:nvSpPr>
        <p:spPr/>
        <p:txBody>
          <a:bodyPr/>
          <a:lstStyle/>
          <a:p>
            <a:pPr marL="0" indent="0">
              <a:buNone/>
            </a:pPr>
            <a:r>
              <a:rPr lang="sv-SE" sz="2800" dirty="0"/>
              <a:t>General knowledge necessary </a:t>
            </a:r>
            <a:r>
              <a:rPr lang="sv-SE" dirty="0"/>
              <a:t>in</a:t>
            </a:r>
            <a:r>
              <a:rPr lang="sv-SE" sz="2800" dirty="0"/>
              <a:t> for example:</a:t>
            </a:r>
          </a:p>
          <a:p>
            <a:r>
              <a:rPr lang="sv-SE" sz="2800" dirty="0"/>
              <a:t>Climate change, global warming, energy efficiency, circularity, waste management …</a:t>
            </a:r>
          </a:p>
          <a:p>
            <a:r>
              <a:rPr lang="sv-SE" sz="2800" dirty="0"/>
              <a:t>Multidisciplinary challenge – a need for both public and private orgs.</a:t>
            </a:r>
          </a:p>
          <a:p>
            <a:r>
              <a:rPr lang="sv-SE" sz="2800" dirty="0"/>
              <a:t>Environmental Management Work</a:t>
            </a:r>
          </a:p>
          <a:p>
            <a:r>
              <a:rPr lang="sv-SE" sz="2800" dirty="0"/>
              <a:t>Environmental certification by,</a:t>
            </a:r>
          </a:p>
          <a:p>
            <a:pPr>
              <a:buFont typeface="Wingdings" panose="05000000000000000000" pitchFamily="2" charset="2"/>
              <a:buChar char="Ø"/>
            </a:pPr>
            <a:r>
              <a:rPr lang="sv-SE" sz="2800" dirty="0"/>
              <a:t> ISO 14001:2015</a:t>
            </a:r>
          </a:p>
          <a:p>
            <a:pPr>
              <a:buFont typeface="Wingdings" panose="05000000000000000000" pitchFamily="2" charset="2"/>
              <a:buChar char="Ø"/>
            </a:pPr>
            <a:r>
              <a:rPr lang="sv-SE" sz="2800" dirty="0"/>
              <a:t>EMAS</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224602"/>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27839B2-B372-43F2-80D6-57DACDC0A3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37013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fontScale="85000" lnSpcReduction="20000"/>
          </a:bodyPr>
          <a:lstStyle/>
          <a:p>
            <a:pPr marL="0" indent="0">
              <a:buNone/>
            </a:pPr>
            <a:r>
              <a:rPr lang="en-GB" sz="2800" dirty="0">
                <a:effectLst/>
                <a:ea typeface="Calibri" panose="020F0502020204030204" pitchFamily="34" charset="0"/>
              </a:rPr>
              <a:t>1. Leadership decision about integration of EMS into the organisation.</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2. Planning of an EMS organisation in which responsibility is clarified within each activity area.</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3. Knowledge gain about the reason for EMS work and the tool as such.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4. Communication plan for the EMS work.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5. Environmental investigation which consist of a review of all environmental aspects that the organisation creates with an assessment of environmental impact from the activities toward the organisation and the surrounding society. The assessment shall be performed in a quantitative and qualitative manner (usually updated every 5</a:t>
            </a:r>
            <a:r>
              <a:rPr lang="en-GB" sz="2800" baseline="30000" dirty="0">
                <a:effectLst/>
                <a:ea typeface="Calibri" panose="020F0502020204030204" pitchFamily="34" charset="0"/>
              </a:rPr>
              <a:t>th</a:t>
            </a:r>
            <a:r>
              <a:rPr lang="en-GB" sz="2800" dirty="0">
                <a:effectLst/>
                <a:ea typeface="Calibri" panose="020F0502020204030204" pitchFamily="34" charset="0"/>
              </a:rPr>
              <a:t> year in accordance with obligations from ISO and EMAS Standards).</a:t>
            </a:r>
            <a:br>
              <a:rPr lang="en-GB" sz="2800" dirty="0">
                <a:effectLst/>
                <a:ea typeface="Calibri" panose="020F0502020204030204" pitchFamily="34" charset="0"/>
              </a:rPr>
            </a:br>
            <a:endParaRPr lang="sv-SE"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2A345A04-645F-4452-8784-49B6FD65E6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392600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fontScale="92500" lnSpcReduction="20000"/>
          </a:bodyPr>
          <a:lstStyle/>
          <a:p>
            <a:pPr marL="0" indent="0">
              <a:buNone/>
            </a:pPr>
            <a:r>
              <a:rPr lang="en-GB" sz="2800" dirty="0">
                <a:effectLst/>
                <a:ea typeface="Calibri" panose="020F0502020204030204" pitchFamily="34" charset="0"/>
              </a:rPr>
              <a:t>6. Elaboration of an environmental policy for the organisation for communication internally in the organisations and toward the surrounding society, for example stakeholder and interests.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7. Planning of an Environmental Goals and Action Plan (usually updated every 3</a:t>
            </a:r>
            <a:r>
              <a:rPr lang="en-GB" sz="2800" baseline="30000" dirty="0">
                <a:effectLst/>
                <a:ea typeface="Calibri" panose="020F0502020204030204" pitchFamily="34" charset="0"/>
              </a:rPr>
              <a:t>rd</a:t>
            </a:r>
            <a:r>
              <a:rPr lang="en-GB" sz="2800" dirty="0">
                <a:effectLst/>
                <a:ea typeface="Calibri" panose="020F0502020204030204" pitchFamily="34" charset="0"/>
              </a:rPr>
              <a:t> year in accordance with obligations from ISO and EMAS Standards).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Planning and management of EMS documentation.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Planning and management of routines in support of the EMS.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Communication support of the EMS work to each person in the organisation.</a:t>
            </a:r>
            <a:br>
              <a:rPr lang="en-GB" sz="2800" dirty="0">
                <a:effectLst/>
                <a:ea typeface="Calibri" panose="020F0502020204030204" pitchFamily="34" charset="0"/>
              </a:rPr>
            </a:br>
            <a:endParaRPr lang="en-GB" sz="2800"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1C9B5A6-1F84-4893-9C70-8EDA4AE6E9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94329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The EMS in brief – a zoom out perspective</a:t>
            </a:r>
            <a:endParaRPr lang="it-IT" sz="4000" dirty="0"/>
          </a:p>
        </p:txBody>
      </p:sp>
      <p:sp>
        <p:nvSpPr>
          <p:cNvPr id="3" name="Segnaposto contenuto 2"/>
          <p:cNvSpPr>
            <a:spLocks noGrp="1"/>
          </p:cNvSpPr>
          <p:nvPr>
            <p:ph idx="1"/>
          </p:nvPr>
        </p:nvSpPr>
        <p:spPr/>
        <p:txBody>
          <a:bodyPr>
            <a:normAutofit/>
          </a:bodyPr>
          <a:lstStyle/>
          <a:p>
            <a:pPr marL="0" indent="0">
              <a:lnSpc>
                <a:spcPct val="115000"/>
              </a:lnSpc>
              <a:spcAft>
                <a:spcPts val="800"/>
              </a:spcAft>
              <a:buNone/>
            </a:pPr>
            <a:r>
              <a:rPr lang="en-GB" sz="2800" dirty="0">
                <a:effectLst/>
                <a:ea typeface="Calibri" panose="020F0502020204030204" pitchFamily="34" charset="0"/>
                <a:cs typeface="Times New Roman" panose="02020603050405020304" pitchFamily="18" charset="0"/>
              </a:rPr>
              <a:t>11. Educative support of the EMS work toward each person in the organisation.</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12. Follow-up on the EMS work in the organisation.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13. Organisation- and management of environmental audits.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14. Organisation – and management of a yearly management review.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15. Analysis of the EMS work with a management review for development of the EMS and therefore continuous improvement. </a:t>
            </a:r>
            <a:br>
              <a:rPr lang="en-GB" sz="2800" dirty="0">
                <a:effectLst/>
                <a:ea typeface="Calibri" panose="020F0502020204030204" pitchFamily="34" charset="0"/>
                <a:cs typeface="Times New Roman" panose="02020603050405020304" pitchFamily="18" charset="0"/>
              </a:rPr>
            </a:br>
            <a:r>
              <a:rPr lang="en-GB" sz="2800" dirty="0">
                <a:effectLst/>
                <a:ea typeface="Calibri" panose="020F0502020204030204" pitchFamily="34" charset="0"/>
                <a:cs typeface="Times New Roman" panose="02020603050405020304" pitchFamily="18" charset="0"/>
              </a:rPr>
              <a:t>16. Budget organisation and management at yearly occasions. </a:t>
            </a:r>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4EB719-FDD8-4169-A3F1-5BA4AA30B0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662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F5D27-3D22-4193-8B16-9C4BAD4CD62F}"/>
              </a:ext>
            </a:extLst>
          </p:cNvPr>
          <p:cNvSpPr>
            <a:spLocks noGrp="1"/>
          </p:cNvSpPr>
          <p:nvPr>
            <p:ph type="title"/>
          </p:nvPr>
        </p:nvSpPr>
        <p:spPr/>
        <p:txBody>
          <a:bodyPr/>
          <a:lstStyle/>
          <a:p>
            <a:r>
              <a:rPr lang="sv-SE" dirty="0"/>
              <a:t>Introduction to the Synergy Audit </a:t>
            </a:r>
            <a:br>
              <a:rPr lang="sv-SE" dirty="0"/>
            </a:br>
            <a:r>
              <a:rPr lang="sv-SE" dirty="0"/>
              <a:t>Online Course</a:t>
            </a:r>
            <a:endParaRPr lang="en-GB" dirty="0"/>
          </a:p>
        </p:txBody>
      </p:sp>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a:lnSpc>
                <a:spcPct val="107000"/>
              </a:lnSpc>
              <a:spcAft>
                <a:spcPts val="800"/>
              </a:spcAft>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cs typeface="Times New Roman" panose="02020603050405020304" pitchFamily="18" charset="0"/>
              </a:rPr>
              <a:t>Elaborated by the project partners of the Synergy Audit ERASMUS+ Project (2019-2022) </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This learning, teaching and training education have been performed as a </a:t>
            </a:r>
            <a:r>
              <a:rPr lang="en-GB" sz="1800" b="1" dirty="0">
                <a:latin typeface="Calibri" panose="020F0502020204030204" pitchFamily="34" charset="0"/>
                <a:ea typeface="Calibri" panose="020F0502020204030204" pitchFamily="34" charset="0"/>
                <a:cs typeface="Times New Roman" panose="02020603050405020304" pitchFamily="18" charset="0"/>
              </a:rPr>
              <a:t>pilot and now as a finalized online </a:t>
            </a:r>
            <a:r>
              <a:rPr lang="en-GB" sz="1800" dirty="0">
                <a:latin typeface="Calibri" panose="020F0502020204030204" pitchFamily="34" charset="0"/>
                <a:ea typeface="Calibri" panose="020F0502020204030204" pitchFamily="34" charset="0"/>
                <a:cs typeface="Times New Roman" panose="02020603050405020304" pitchFamily="18" charset="0"/>
              </a:rPr>
              <a:t>training in the project.</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The course involve lectures, seminars and workshops together with “real” environmental audit training toward organisations.</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Course Aim: to make sure that you get more knowledge about environmental audits by an interdisciplinary perspective to make sure that you will be ready to perform internal environmental audits in your home organisation after the course ending.</a:t>
            </a:r>
          </a:p>
          <a:p>
            <a:pPr>
              <a:lnSpc>
                <a:spcPct val="107000"/>
              </a:lnSpc>
              <a:spcAft>
                <a:spcPts val="800"/>
              </a:spcAft>
              <a:buFont typeface="Courier New" panose="02070309020205020404" pitchFamily="49" charset="0"/>
              <a:buChar char="o"/>
            </a:pPr>
            <a:r>
              <a:rPr lang="en-GB" sz="1800" dirty="0">
                <a:latin typeface="Calibri" panose="020F0502020204030204" pitchFamily="34" charset="0"/>
                <a:ea typeface="Calibri" panose="020F0502020204030204" pitchFamily="34" charset="0"/>
                <a:cs typeface="Times New Roman" panose="02020603050405020304" pitchFamily="18" charset="0"/>
              </a:rPr>
              <a:t>Help to improve the chance for your home organisation to be environmentally certified.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4EAB2A8-43B5-4F96-B0E8-9D00F502F5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068163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ISO 14001</a:t>
            </a:r>
            <a:endParaRPr lang="it-IT" sz="4000" dirty="0"/>
          </a:p>
        </p:txBody>
      </p:sp>
      <p:sp>
        <p:nvSpPr>
          <p:cNvPr id="3" name="Segnaposto contenuto 2"/>
          <p:cNvSpPr>
            <a:spLocks noGrp="1"/>
          </p:cNvSpPr>
          <p:nvPr>
            <p:ph idx="1"/>
          </p:nvPr>
        </p:nvSpPr>
        <p:spPr>
          <a:xfrm>
            <a:off x="838200" y="1825625"/>
            <a:ext cx="10515600" cy="2773008"/>
          </a:xfrm>
        </p:spPr>
        <p:txBody>
          <a:bodyPr>
            <a:normAutofit/>
          </a:bodyPr>
          <a:lstStyle/>
          <a:p>
            <a:r>
              <a:rPr lang="sv-SE" dirty="0"/>
              <a:t>Invented by the industry </a:t>
            </a:r>
          </a:p>
          <a:p>
            <a:r>
              <a:rPr lang="sv-SE" dirty="0"/>
              <a:t>Global standard used in a multidisciplinary set of organisations</a:t>
            </a:r>
          </a:p>
          <a:p>
            <a:r>
              <a:rPr lang="sv-SE" dirty="0"/>
              <a:t>Involve requirements to manage a strategic and effective EMS</a:t>
            </a:r>
          </a:p>
          <a:p>
            <a:r>
              <a:rPr lang="sv-SE" dirty="0"/>
              <a:t>Interest from stakeholders and customers</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B182A4B-706A-491A-AE31-A4A4B795BE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742426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4000" dirty="0"/>
              <a:t>EMAS</a:t>
            </a:r>
            <a:endParaRPr lang="it-IT" sz="4000" dirty="0"/>
          </a:p>
        </p:txBody>
      </p:sp>
      <p:sp>
        <p:nvSpPr>
          <p:cNvPr id="3" name="Segnaposto contenuto 2"/>
          <p:cNvSpPr>
            <a:spLocks noGrp="1"/>
          </p:cNvSpPr>
          <p:nvPr>
            <p:ph idx="1"/>
          </p:nvPr>
        </p:nvSpPr>
        <p:spPr>
          <a:xfrm>
            <a:off x="838200" y="1825625"/>
            <a:ext cx="10515600" cy="2773008"/>
          </a:xfrm>
        </p:spPr>
        <p:txBody>
          <a:bodyPr>
            <a:normAutofit fontScale="92500" lnSpcReduction="10000"/>
          </a:bodyPr>
          <a:lstStyle/>
          <a:p>
            <a:r>
              <a:rPr lang="sv-SE" dirty="0"/>
              <a:t>Implemented by the EU in 2009</a:t>
            </a:r>
          </a:p>
          <a:p>
            <a:r>
              <a:rPr lang="sv-SE" dirty="0"/>
              <a:t>Very similar to the ISO 14001 standard</a:t>
            </a:r>
          </a:p>
          <a:p>
            <a:r>
              <a:rPr lang="sv-SE" dirty="0"/>
              <a:t>Global usage </a:t>
            </a:r>
          </a:p>
          <a:p>
            <a:r>
              <a:rPr lang="sv-SE" dirty="0"/>
              <a:t>Differentiates with the ISO standard by for example need of:</a:t>
            </a:r>
          </a:p>
          <a:p>
            <a:pPr>
              <a:buFont typeface="Wingdings" panose="05000000000000000000" pitchFamily="2" charset="2"/>
              <a:buChar char="Ø"/>
            </a:pPr>
            <a:r>
              <a:rPr lang="sv-SE" dirty="0"/>
              <a:t>Full legal compliance</a:t>
            </a:r>
          </a:p>
          <a:p>
            <a:pPr>
              <a:buFont typeface="Wingdings" panose="05000000000000000000" pitchFamily="2" charset="2"/>
              <a:buChar char="Ø"/>
            </a:pPr>
            <a:r>
              <a:rPr lang="sv-SE" dirty="0"/>
              <a:t>Full transparency externally of the EMS</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EE2314A-FB95-4583-AB14-FB3AC825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14907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5"/>
            <a:ext cx="10515600" cy="2773008"/>
          </a:xfrm>
        </p:spPr>
        <p:txBody>
          <a:bodyPr>
            <a:normAutofit fontScale="70000" lnSpcReduction="20000"/>
          </a:bodyPr>
          <a:lstStyle/>
          <a:p>
            <a:pPr marL="0" indent="0">
              <a:buNone/>
            </a:pPr>
            <a:r>
              <a:rPr lang="en-GB" sz="2800" b="1" dirty="0">
                <a:effectLst/>
                <a:ea typeface="Calibri" panose="020F0502020204030204" pitchFamily="34" charset="0"/>
              </a:rPr>
              <a:t>Plan</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 Leadership decision about integration of EMS into the organisation</a:t>
            </a:r>
            <a:r>
              <a:rPr lang="en-GB" sz="2800" dirty="0">
                <a:ea typeface="Calibri" panose="020F0502020204030204" pitchFamily="34" charset="0"/>
              </a:rPr>
              <a:t> (IEA check the documents)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2. Planning of an EMS organisation in which responsibility is clarified within each activity area. </a:t>
            </a:r>
            <a:r>
              <a:rPr lang="en-GB" sz="2800" dirty="0">
                <a:ea typeface="Calibri" panose="020F0502020204030204" pitchFamily="34" charset="0"/>
              </a:rPr>
              <a:t>(IEA check the documents)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3. Knowledge gain about the reason for EMS work and the tool as such</a:t>
            </a:r>
            <a:r>
              <a:rPr lang="en-GB" sz="2800" dirty="0">
                <a:ea typeface="Calibri" panose="020F0502020204030204" pitchFamily="34" charset="0"/>
              </a:rPr>
              <a:t> (IEA check the activities)</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4. Communication plan for the EMS work</a:t>
            </a:r>
            <a:r>
              <a:rPr lang="en-GB" sz="2800" dirty="0">
                <a:ea typeface="Calibri" panose="020F0502020204030204" pitchFamily="34" charset="0"/>
              </a:rPr>
              <a:t> (IEA check whether this work)</a:t>
            </a:r>
            <a:br>
              <a:rPr lang="en-GB" sz="2800" dirty="0">
                <a:effectLst/>
                <a:ea typeface="Calibri" panose="020F0502020204030204" pitchFamily="34" charset="0"/>
              </a:rPr>
            </a:br>
            <a:endParaRPr lang="en-GB" sz="2800" dirty="0">
              <a:effectLst/>
              <a:ea typeface="Calibri" panose="020F0502020204030204" pitchFamily="34" charset="0"/>
            </a:endParaRP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E31C9ABC-54AF-4C4E-9779-B2F8EA0F1E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90086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4"/>
            <a:ext cx="10515600" cy="4049485"/>
          </a:xfrm>
        </p:spPr>
        <p:txBody>
          <a:bodyPr>
            <a:normAutofit fontScale="55000" lnSpcReduction="20000"/>
          </a:bodyPr>
          <a:lstStyle/>
          <a:p>
            <a:pPr marL="0" indent="0">
              <a:buNone/>
            </a:pPr>
            <a:r>
              <a:rPr lang="en-GB" sz="2800" b="1" dirty="0">
                <a:effectLst/>
                <a:ea typeface="Calibri" panose="020F0502020204030204" pitchFamily="34" charset="0"/>
              </a:rPr>
              <a:t>Do</a:t>
            </a:r>
            <a:br>
              <a:rPr lang="en-GB" sz="2800" b="1"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5. Environmental investigation which consists of a review of all environmental aspects that the organisation creates with an assessment of environmental impact from the activities toward the organisation and the surrounding society. The assessment shall be performed in a quantitative and qualitative manner (usually updated </a:t>
            </a:r>
            <a:r>
              <a:rPr lang="en-GB" sz="2800" b="1" dirty="0">
                <a:effectLst/>
                <a:ea typeface="Calibri" panose="020F0502020204030204" pitchFamily="34" charset="0"/>
              </a:rPr>
              <a:t>every 5</a:t>
            </a:r>
            <a:r>
              <a:rPr lang="en-GB" sz="2800" b="1" baseline="30000" dirty="0">
                <a:effectLst/>
                <a:ea typeface="Calibri" panose="020F0502020204030204" pitchFamily="34" charset="0"/>
              </a:rPr>
              <a:t>th</a:t>
            </a:r>
            <a:r>
              <a:rPr lang="en-GB" sz="2800" b="1" dirty="0">
                <a:effectLst/>
                <a:ea typeface="Calibri" panose="020F0502020204030204" pitchFamily="34" charset="0"/>
              </a:rPr>
              <a:t> year</a:t>
            </a:r>
            <a:r>
              <a:rPr lang="en-GB" sz="2800" dirty="0">
                <a:effectLst/>
                <a:ea typeface="Calibri" panose="020F0502020204030204" pitchFamily="34" charset="0"/>
              </a:rPr>
              <a:t> in accordance with obligations from ISO and EMAS Standards).</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6. Elaboration of an environmental policy for the organisation for communication internally in the organisations and toward the surrounding society, for example stakeholder and interests. </a:t>
            </a:r>
            <a:r>
              <a:rPr lang="en-GB" sz="2800" dirty="0">
                <a:ea typeface="Calibri" panose="020F0502020204030204" pitchFamily="34" charset="0"/>
              </a:rPr>
              <a:t>(IEA check the document, update </a:t>
            </a:r>
            <a:r>
              <a:rPr lang="en-GB" sz="2800" b="1" dirty="0">
                <a:ea typeface="Calibri" panose="020F0502020204030204" pitchFamily="34" charset="0"/>
              </a:rPr>
              <a:t>every 3</a:t>
            </a:r>
            <a:r>
              <a:rPr lang="en-GB" sz="2800" b="1" baseline="30000" dirty="0">
                <a:ea typeface="Calibri" panose="020F0502020204030204" pitchFamily="34" charset="0"/>
              </a:rPr>
              <a:t>rd</a:t>
            </a:r>
            <a:r>
              <a:rPr lang="en-GB" sz="2800" b="1" dirty="0">
                <a:ea typeface="Calibri" panose="020F0502020204030204" pitchFamily="34" charset="0"/>
              </a:rPr>
              <a:t> year</a:t>
            </a:r>
            <a:r>
              <a:rPr lang="en-GB" sz="2800" dirty="0">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7. Planning of an Environmental Goals and Action Plan (usually updated </a:t>
            </a:r>
            <a:r>
              <a:rPr lang="en-GB" sz="2800" b="1" dirty="0">
                <a:effectLst/>
                <a:ea typeface="Calibri" panose="020F0502020204030204" pitchFamily="34" charset="0"/>
              </a:rPr>
              <a:t>every 3</a:t>
            </a:r>
            <a:r>
              <a:rPr lang="en-GB" sz="2800" b="1" baseline="30000" dirty="0">
                <a:effectLst/>
                <a:ea typeface="Calibri" panose="020F0502020204030204" pitchFamily="34" charset="0"/>
              </a:rPr>
              <a:t>rd</a:t>
            </a:r>
            <a:r>
              <a:rPr lang="en-GB" sz="2800" b="1" dirty="0">
                <a:effectLst/>
                <a:ea typeface="Calibri" panose="020F0502020204030204" pitchFamily="34" charset="0"/>
              </a:rPr>
              <a:t> </a:t>
            </a:r>
            <a:r>
              <a:rPr lang="en-GB" sz="2800" dirty="0">
                <a:effectLst/>
                <a:ea typeface="Calibri" panose="020F0502020204030204" pitchFamily="34" charset="0"/>
              </a:rPr>
              <a:t>year in accordance with obligations from ISO and EMAS Standards). </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8. Planning and management of EMS documentation. </a:t>
            </a:r>
            <a:r>
              <a:rPr lang="en-GB" sz="2800" dirty="0">
                <a:ea typeface="Calibri" panose="020F0502020204030204" pitchFamily="34" charset="0"/>
              </a:rPr>
              <a:t>(IEA check e.g., the law list and so on…)</a:t>
            </a:r>
            <a:br>
              <a:rPr lang="en-GB" sz="2800" dirty="0">
                <a:effectLst/>
                <a:ea typeface="Calibri" panose="020F0502020204030204" pitchFamily="34" charset="0"/>
              </a:rPr>
            </a:b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9. Planning and management of routines in support of the EMS </a:t>
            </a:r>
            <a:r>
              <a:rPr lang="en-GB" sz="2800" dirty="0">
                <a:ea typeface="Calibri" panose="020F0502020204030204" pitchFamily="34" charset="0"/>
              </a:rPr>
              <a:t>(IEA check the possible routine documents)</a:t>
            </a:r>
            <a:r>
              <a:rPr lang="en-GB" sz="2800" dirty="0">
                <a:effectLst/>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10. Communication support of the EMS work to each person in the organisation. </a:t>
            </a:r>
            <a:r>
              <a:rPr lang="en-GB" sz="2800" dirty="0">
                <a:ea typeface="Calibri" panose="020F0502020204030204" pitchFamily="34" charset="0"/>
              </a:rPr>
              <a:t>(IEA check the usability)</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11. Educative support of the EMS work toward each person in the organisation </a:t>
            </a:r>
            <a:r>
              <a:rPr lang="en-GB" sz="2800" dirty="0">
                <a:ea typeface="Calibri" panose="020F0502020204030204" pitchFamily="34" charset="0"/>
              </a:rPr>
              <a:t>(IEA check the usability)</a:t>
            </a:r>
            <a:r>
              <a:rPr lang="en-GB" sz="2800" dirty="0">
                <a:effectLst/>
                <a:ea typeface="Calibri" panose="020F0502020204030204" pitchFamily="34" charset="0"/>
              </a:rPr>
              <a:t>.</a:t>
            </a:r>
            <a:br>
              <a:rPr lang="en-GB" sz="2800" dirty="0">
                <a:effectLst/>
                <a:ea typeface="Calibri" panose="020F0502020204030204" pitchFamily="34" charset="0"/>
              </a:rPr>
            </a:br>
            <a:br>
              <a:rPr lang="en-GB" sz="2800" dirty="0">
                <a:effectLst/>
                <a:ea typeface="Calibri" panose="020F0502020204030204" pitchFamily="34" charset="0"/>
              </a:rPr>
            </a:br>
            <a:r>
              <a:rPr lang="en-GB" sz="2800" dirty="0">
                <a:effectLst/>
                <a:ea typeface="Calibri" panose="020F0502020204030204" pitchFamily="34" charset="0"/>
              </a:rPr>
              <a:t>12. Follow-up on the EMS work in the organisation </a:t>
            </a:r>
            <a:r>
              <a:rPr lang="en-GB" sz="2800" dirty="0">
                <a:ea typeface="Calibri" panose="020F0502020204030204" pitchFamily="34" charset="0"/>
              </a:rPr>
              <a:t>(IEA check the usability related to the requirements)</a:t>
            </a:r>
            <a:r>
              <a:rPr lang="en-GB" sz="2800" dirty="0">
                <a:effectLst/>
                <a:ea typeface="Calibri" panose="020F0502020204030204" pitchFamily="34" charset="0"/>
              </a:rPr>
              <a:t>. </a:t>
            </a:r>
            <a:endParaRPr lang="en-US" sz="2800"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2131FCE-E1CC-4E46-9A52-4039BE5A1A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83677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5"/>
            <a:ext cx="10515600" cy="1855796"/>
          </a:xfrm>
        </p:spPr>
        <p:txBody>
          <a:bodyPr>
            <a:normAutofit/>
          </a:bodyPr>
          <a:lstStyle/>
          <a:p>
            <a:pPr marL="0" indent="0">
              <a:spcAft>
                <a:spcPts val="800"/>
              </a:spcAft>
              <a:buNone/>
            </a:pPr>
            <a:r>
              <a:rPr lang="en-GB" b="1" dirty="0">
                <a:effectLst/>
                <a:ea typeface="Calibri" panose="020F0502020204030204" pitchFamily="34" charset="0"/>
                <a:cs typeface="Times New Roman" panose="02020603050405020304" pitchFamily="18" charset="0"/>
              </a:rPr>
              <a:t>Check</a:t>
            </a:r>
            <a:br>
              <a:rPr lang="en-GB" b="1"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13. Organisation- and management of environmental audits, </a:t>
            </a:r>
            <a:r>
              <a:rPr lang="en-GB" b="1" dirty="0">
                <a:effectLst/>
                <a:ea typeface="Calibri" panose="020F0502020204030204" pitchFamily="34" charset="0"/>
                <a:cs typeface="Times New Roman" panose="02020603050405020304" pitchFamily="18" charset="0"/>
              </a:rPr>
              <a:t>yearly and every 3</a:t>
            </a:r>
            <a:r>
              <a:rPr lang="en-GB" b="1" baseline="30000" dirty="0">
                <a:effectLst/>
                <a:ea typeface="Calibri" panose="020F0502020204030204" pitchFamily="34" charset="0"/>
                <a:cs typeface="Times New Roman" panose="02020603050405020304" pitchFamily="18" charset="0"/>
              </a:rPr>
              <a:t>rd</a:t>
            </a:r>
            <a:r>
              <a:rPr lang="en-GB" b="1" dirty="0">
                <a:effectLst/>
                <a:ea typeface="Calibri" panose="020F0502020204030204" pitchFamily="34" charset="0"/>
                <a:cs typeface="Times New Roman" panose="02020603050405020304" pitchFamily="18" charset="0"/>
              </a:rPr>
              <a:t> year</a:t>
            </a:r>
            <a:r>
              <a:rPr lang="en-GB" dirty="0">
                <a:effectLst/>
                <a:ea typeface="Calibri" panose="020F0502020204030204" pitchFamily="34" charset="0"/>
                <a:cs typeface="Times New Roman" panose="02020603050405020304" pitchFamily="18" charset="0"/>
              </a:rPr>
              <a:t>.</a:t>
            </a:r>
            <a:br>
              <a:rPr lang="en-GB" dirty="0">
                <a:effectLst/>
                <a:ea typeface="Calibri" panose="020F0502020204030204" pitchFamily="34" charset="0"/>
                <a:cs typeface="Times New Roman" panose="02020603050405020304" pitchFamily="18" charset="0"/>
              </a:rPr>
            </a:br>
            <a:r>
              <a:rPr lang="en-GB" dirty="0">
                <a:ea typeface="Calibri" panose="020F0502020204030204" pitchFamily="34" charset="0"/>
              </a:rPr>
              <a:t>(IEA check above)</a:t>
            </a:r>
            <a:r>
              <a:rPr lang="en-GB" dirty="0">
                <a:effectLst/>
                <a:ea typeface="Calibri" panose="020F0502020204030204" pitchFamily="34" charset="0"/>
                <a:cs typeface="Times New Roman" panose="02020603050405020304" pitchFamily="18" charset="0"/>
              </a:rPr>
              <a:t>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7AE763B-E1FB-401E-B522-9FEA7154E7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6251710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Environmental management system – A zoom in perspective</a:t>
            </a:r>
            <a:endParaRPr lang="it-IT" sz="3600" dirty="0"/>
          </a:p>
        </p:txBody>
      </p:sp>
      <p:sp>
        <p:nvSpPr>
          <p:cNvPr id="3" name="Segnaposto contenuto 2"/>
          <p:cNvSpPr>
            <a:spLocks noGrp="1"/>
          </p:cNvSpPr>
          <p:nvPr>
            <p:ph idx="1"/>
          </p:nvPr>
        </p:nvSpPr>
        <p:spPr>
          <a:xfrm>
            <a:off x="838200" y="1825624"/>
            <a:ext cx="10515600" cy="3598631"/>
          </a:xfrm>
        </p:spPr>
        <p:txBody>
          <a:bodyPr>
            <a:normAutofit fontScale="92500" lnSpcReduction="10000"/>
          </a:bodyPr>
          <a:lstStyle/>
          <a:p>
            <a:pPr marL="0" indent="0">
              <a:spcAft>
                <a:spcPts val="800"/>
              </a:spcAft>
              <a:buNone/>
            </a:pPr>
            <a:r>
              <a:rPr lang="en-GB" b="1" dirty="0">
                <a:effectLst/>
                <a:ea typeface="Calibri" panose="020F0502020204030204" pitchFamily="34" charset="0"/>
                <a:cs typeface="Times New Roman" panose="02020603050405020304" pitchFamily="18" charset="0"/>
              </a:rPr>
              <a:t>Act</a:t>
            </a:r>
            <a:br>
              <a:rPr lang="en-GB" b="1"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14. Organisation – and management of a yearly management review (IEA check of national requirements). </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15. Analysis of the EMS work with a management review for development of the EMS and therefore continuous improvement</a:t>
            </a:r>
            <a:r>
              <a:rPr lang="en-GB" dirty="0">
                <a:ea typeface="Calibri" panose="020F0502020204030204" pitchFamily="34" charset="0"/>
                <a:cs typeface="Times New Roman" panose="02020603050405020304" pitchFamily="18" charset="0"/>
              </a:rPr>
              <a:t> (IEA check, deviation management)</a:t>
            </a:r>
            <a:br>
              <a:rPr lang="en-GB" dirty="0">
                <a:effectLst/>
                <a:ea typeface="Calibri" panose="020F0502020204030204" pitchFamily="34" charset="0"/>
                <a:cs typeface="Times New Roman" panose="02020603050405020304" pitchFamily="18" charset="0"/>
              </a:rPr>
            </a:br>
            <a:br>
              <a:rPr lang="en-GB" dirty="0">
                <a:effectLst/>
                <a:ea typeface="Calibri" panose="020F0502020204030204" pitchFamily="34" charset="0"/>
                <a:cs typeface="Times New Roman" panose="02020603050405020304" pitchFamily="18" charset="0"/>
              </a:rPr>
            </a:br>
            <a:r>
              <a:rPr lang="en-GB" dirty="0">
                <a:effectLst/>
                <a:ea typeface="Calibri" panose="020F0502020204030204" pitchFamily="34" charset="0"/>
                <a:cs typeface="Times New Roman" panose="02020603050405020304" pitchFamily="18" charset="0"/>
              </a:rPr>
              <a:t>16. Budget organisation and management at yearly occasions (IEA check). </a:t>
            </a:r>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04DF932-F63F-4175-8DB4-0543B78CC0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839725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How to get ready for an EMS standard – a SYAT </a:t>
            </a:r>
            <a:br>
              <a:rPr lang="sv-SE" sz="3600" dirty="0"/>
            </a:br>
            <a:r>
              <a:rPr lang="sv-SE" sz="3600" dirty="0"/>
              <a:t>(Synergy Audit) multidisciplinary perspective</a:t>
            </a:r>
            <a:endParaRPr lang="it-IT" sz="3600" dirty="0"/>
          </a:p>
        </p:txBody>
      </p:sp>
      <p:sp>
        <p:nvSpPr>
          <p:cNvPr id="3" name="Segnaposto contenuto 2"/>
          <p:cNvSpPr>
            <a:spLocks noGrp="1"/>
          </p:cNvSpPr>
          <p:nvPr>
            <p:ph idx="1"/>
          </p:nvPr>
        </p:nvSpPr>
        <p:spPr>
          <a:xfrm>
            <a:off x="838200" y="1825624"/>
            <a:ext cx="10515600" cy="3598631"/>
          </a:xfrm>
        </p:spPr>
        <p:txBody>
          <a:bodyPr>
            <a:normAutofit/>
          </a:bodyPr>
          <a:lstStyle/>
          <a:p>
            <a:r>
              <a:rPr lang="sv-SE" dirty="0"/>
              <a:t>Gain from building from the EMS and P-D-C-A perspective</a:t>
            </a:r>
          </a:p>
          <a:p>
            <a:r>
              <a:rPr lang="sv-SE" dirty="0"/>
              <a:t>Read up on the ISO and/or EMAS standard in the EMS Construction</a:t>
            </a:r>
          </a:p>
          <a:p>
            <a:r>
              <a:rPr lang="sv-SE" dirty="0"/>
              <a:t>Monitoring of legislative compliance</a:t>
            </a:r>
          </a:p>
          <a:p>
            <a:r>
              <a:rPr lang="sv-SE" dirty="0"/>
              <a:t>EMS is an overall improvement help for organisations</a:t>
            </a:r>
          </a:p>
          <a:p>
            <a:r>
              <a:rPr lang="sv-SE" dirty="0"/>
              <a:t>Increased chance to find possible errors in processes</a:t>
            </a:r>
          </a:p>
          <a:p>
            <a:r>
              <a:rPr lang="sv-SE" dirty="0"/>
              <a:t>Reach out to and get inspired by certified organisations</a:t>
            </a:r>
          </a:p>
          <a:p>
            <a:r>
              <a:rPr lang="sv-SE" dirty="0"/>
              <a:t>Set off time and resources for preparation…</a:t>
            </a:r>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D6B78B1-5A44-4DBA-B289-964BDCD56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288010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641ADA0-9767-4D3F-9D85-B9CF18C179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72545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88EF7404-1B84-4C52-BA9D-71865A17C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0E45C94F-4FE5-48E4-8D3A-76DCEF9E19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190607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sv-SE" sz="3600" dirty="0"/>
              <a:t>Why do we perform IEA in organisations?</a:t>
            </a:r>
            <a:endParaRPr lang="it-IT" sz="3600" dirty="0"/>
          </a:p>
        </p:txBody>
      </p:sp>
      <p:sp>
        <p:nvSpPr>
          <p:cNvPr id="3" name="Segnaposto contenuto 2"/>
          <p:cNvSpPr>
            <a:spLocks noGrp="1"/>
          </p:cNvSpPr>
          <p:nvPr>
            <p:ph idx="1"/>
          </p:nvPr>
        </p:nvSpPr>
        <p:spPr>
          <a:xfrm>
            <a:off x="838200" y="1825624"/>
            <a:ext cx="10515600" cy="3598631"/>
          </a:xfrm>
        </p:spPr>
        <p:txBody>
          <a:bodyPr>
            <a:normAutofit/>
          </a:bodyPr>
          <a:lstStyle/>
          <a:p>
            <a:r>
              <a:rPr lang="sv-SE" dirty="0"/>
              <a:t>Check phase tool in the P-D-C-A for controlling requirements </a:t>
            </a:r>
          </a:p>
          <a:p>
            <a:r>
              <a:rPr lang="sv-SE" dirty="0"/>
              <a:t>Focus on change-work for organisational improvement</a:t>
            </a:r>
          </a:p>
          <a:p>
            <a:r>
              <a:rPr lang="sv-SE" dirty="0"/>
              <a:t>IEA is obliged on national level in some countries and in ISO and EMAS standards:</a:t>
            </a:r>
          </a:p>
          <a:p>
            <a:pPr>
              <a:buFont typeface="Wingdings" panose="05000000000000000000" pitchFamily="2" charset="2"/>
              <a:buChar char="Ø"/>
            </a:pPr>
            <a:r>
              <a:rPr lang="sv-SE" dirty="0"/>
              <a:t>Minimum once yearly and covering the full organisation within a 3-years period. </a:t>
            </a:r>
          </a:p>
          <a:p>
            <a:pPr marL="0" indent="0">
              <a:buNone/>
            </a:pPr>
            <a:endParaRPr lang="sv-SE" dirty="0"/>
          </a:p>
          <a:p>
            <a:endParaRPr lang="sv-SE" dirty="0"/>
          </a:p>
          <a:p>
            <a:pPr marL="0" indent="0">
              <a:buNone/>
            </a:pPr>
            <a:endParaRPr lang="sv-SE" dirty="0"/>
          </a:p>
        </p:txBody>
      </p:sp>
      <p:pic>
        <p:nvPicPr>
          <p:cNvPr id="4" name="Picture 3" descr="Logo, company name&#10;&#10;Description automatically generated">
            <a:extLst>
              <a:ext uri="{FF2B5EF4-FFF2-40B4-BE49-F238E27FC236}">
                <a16:creationId xmlns:a16="http://schemas.microsoft.com/office/drawing/2014/main" id="{5E8AAE70-3372-4710-BC36-D46003C14C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134FFC5-6401-4FA2-97E8-A005C13DDD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D62272F-9086-48A9-BF45-3CB964FE7F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5586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1</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BC1AD3-A459-4D37-8F08-0DFFBEDAAB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133711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2053763"/>
            <a:ext cx="10515600" cy="3687817"/>
          </a:xfrm>
        </p:spPr>
        <p:txBody>
          <a:bodyPr>
            <a:normAutofit fontScale="85000" lnSpcReduction="20000"/>
          </a:bodyPr>
          <a:lstStyle/>
          <a:p>
            <a:pPr marL="0" indent="0">
              <a:buNone/>
            </a:pPr>
            <a:r>
              <a:rPr lang="sv-SE" dirty="0"/>
              <a:t>Circular economy - </a:t>
            </a:r>
            <a:r>
              <a:rPr lang="en-GB" sz="1800" dirty="0">
                <a:effectLst/>
                <a:ea typeface="Calibri" panose="020F0502020204030204" pitchFamily="34" charset="0"/>
                <a:cs typeface="Times New Roman" panose="02020603050405020304" pitchFamily="18" charset="0"/>
              </a:rPr>
              <a:t>involve the possibility to increase the usage time of resources, materials and products (Gregson et al., 2015). Tools for reaching a circular economy involve recycling, reduction, reusage and recovering of resources, materials and products (Kristensen and Mosgaard, 2020). </a:t>
            </a:r>
          </a:p>
          <a:p>
            <a:pPr marL="0" indent="0">
              <a:buNone/>
            </a:pPr>
            <a:endParaRPr lang="en-GB" dirty="0"/>
          </a:p>
          <a:p>
            <a:pPr marL="0" indent="0">
              <a:buNone/>
            </a:pPr>
            <a:r>
              <a:rPr lang="en-GB" dirty="0"/>
              <a:t>Continuous Improvement - </a:t>
            </a:r>
            <a:r>
              <a:rPr lang="en-GB" sz="1800" dirty="0">
                <a:effectLst/>
                <a:ea typeface="Calibri" panose="020F0502020204030204" pitchFamily="34" charset="0"/>
              </a:rPr>
              <a:t>a principle which states that the EMS from implementation toward on-going state is upheld by a process thinking in which the idea of systematic capacity for improvement of the EMS is a red thread within each section of the EMS work. </a:t>
            </a:r>
          </a:p>
          <a:p>
            <a:pPr marL="0" indent="0">
              <a:buNone/>
            </a:pPr>
            <a:endParaRPr lang="en-GB" sz="1800" dirty="0"/>
          </a:p>
          <a:p>
            <a:pPr marL="0" indent="0">
              <a:buNone/>
            </a:pPr>
            <a:r>
              <a:rPr lang="en-GB" dirty="0">
                <a:effectLst/>
                <a:ea typeface="Calibri" panose="020F0502020204030204" pitchFamily="34" charset="0"/>
                <a:cs typeface="Times New Roman" panose="02020603050405020304" pitchFamily="18" charset="0"/>
              </a:rPr>
              <a:t>Deviation </a:t>
            </a:r>
            <a:r>
              <a:rPr lang="en-GB" dirty="0"/>
              <a:t>-</a:t>
            </a:r>
            <a:r>
              <a:rPr lang="en-GB"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is in the context of IEA referred to as something that have caused a situation where requirements have not been met during an IEA. There are three types of deviations used in the IEA and that is “Big deviation”, “Small deviation” and “notice/regard”. The deviations are reported as part of the IEA Report.</a:t>
            </a:r>
            <a:br>
              <a:rPr lang="en-GB" sz="1800" dirty="0">
                <a:effectLst/>
                <a:ea typeface="Calibri" panose="020F0502020204030204" pitchFamily="34" charset="0"/>
                <a:cs typeface="Times New Roman" panose="02020603050405020304" pitchFamily="18" charset="0"/>
              </a:rPr>
            </a:br>
            <a:r>
              <a:rPr lang="en-GB" sz="1800" dirty="0">
                <a:effectLst/>
                <a:ea typeface="Calibri" panose="020F0502020204030204" pitchFamily="34" charset="0"/>
                <a:cs typeface="Times New Roman" panose="02020603050405020304" pitchFamily="18" charset="0"/>
              </a:rPr>
              <a:t>Big deviation is a type of deviation where a legal requirement has been offended while small deviation is a type of deviation where a requirement on e.g., local organisational level has been offended e.g., a requirement in the Environmental Goal- and Action Plan. Finally, notice/regard is something that does not offend a legal or internal requirement but instead could be something that, in case it continues, can lead to a small or big deviation. </a:t>
            </a:r>
          </a:p>
          <a:p>
            <a:pPr marL="0" indent="0">
              <a:buNone/>
            </a:pPr>
            <a:endParaRPr lang="en-GB" dirty="0"/>
          </a:p>
        </p:txBody>
      </p:sp>
      <p:pic>
        <p:nvPicPr>
          <p:cNvPr id="4" name="Picture 3" descr="Logo, company name&#10;&#10;Description automatically generated">
            <a:extLst>
              <a:ext uri="{FF2B5EF4-FFF2-40B4-BE49-F238E27FC236}">
                <a16:creationId xmlns:a16="http://schemas.microsoft.com/office/drawing/2014/main" id="{1FBAD2C7-C923-479F-85EF-2E318BE151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6360CF5F-141E-47B0-9253-0F38945729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AFABF26D-E4F3-4262-84A7-ABB2230915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718822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p:txBody>
          <a:bodyPr>
            <a:normAutofit/>
          </a:bodyPr>
          <a:lstStyle/>
          <a:p>
            <a:pPr marL="0" indent="0">
              <a:lnSpc>
                <a:spcPct val="107000"/>
              </a:lnSpc>
              <a:spcAft>
                <a:spcPts val="800"/>
              </a:spcAft>
              <a:buNone/>
            </a:pPr>
            <a:r>
              <a:rPr lang="sv-SE" dirty="0"/>
              <a:t>Energy Audit - </a:t>
            </a:r>
            <a:r>
              <a:rPr lang="en-GB" sz="1800" dirty="0">
                <a:effectLst/>
                <a:ea typeface="Calibri" panose="020F0502020204030204" pitchFamily="34" charset="0"/>
                <a:cs typeface="Times New Roman" panose="02020603050405020304" pitchFamily="18" charset="0"/>
              </a:rPr>
              <a:t>is a systematic procedure with the purpose of obtaining adequate knowledge concerning the energy consumption profile of a building or group of buildings, an industrial or commercial operation or installation, or a private or public service, identifying and quantifying cost-effective energy saving opportunities, and reporting the findings.</a:t>
            </a:r>
          </a:p>
          <a:p>
            <a:pPr marL="0" indent="0">
              <a:lnSpc>
                <a:spcPct val="107000"/>
              </a:lnSpc>
              <a:spcAft>
                <a:spcPts val="800"/>
              </a:spcAft>
              <a:buNone/>
            </a:pPr>
            <a:r>
              <a:rPr lang="en-GB" dirty="0"/>
              <a:t>Energy Efficiency - </a:t>
            </a:r>
            <a:r>
              <a:rPr lang="en-GB" sz="1800" dirty="0">
                <a:effectLst/>
                <a:ea typeface="Calibri" panose="020F0502020204030204" pitchFamily="34" charset="0"/>
                <a:cs typeface="Times New Roman" panose="02020603050405020304" pitchFamily="18" charset="0"/>
              </a:rPr>
              <a:t>according to the definition used in the frame of the EU Energy Efficiency Directive, is described as “the ratio of output of performance, service, goods or energy, to input of energy”.</a:t>
            </a:r>
          </a:p>
          <a:p>
            <a:pPr marL="0" indent="0">
              <a:buNone/>
            </a:pPr>
            <a:r>
              <a:rPr lang="en-GB" dirty="0"/>
              <a:t>Environmental Aspect - </a:t>
            </a:r>
            <a:r>
              <a:rPr lang="en-GB" sz="1800" dirty="0">
                <a:effectLst/>
                <a:ea typeface="Calibri" panose="020F0502020204030204" pitchFamily="34" charset="0"/>
              </a:rPr>
              <a:t>anything that an organisation does that can have an impact on the environment e.g., land, water, air, vegetation and the interchange between human beings and nature. These aspects are gathered and measured by the environmental investigation where the environmental impact of the organisation is equal to all the aspects. </a:t>
            </a:r>
          </a:p>
          <a:p>
            <a:pPr marL="0" indent="0">
              <a:buNone/>
            </a:pPr>
            <a:endParaRPr lang="en-GB" dirty="0">
              <a:latin typeface="Times New Roman" panose="02020603050405020304" pitchFamily="18" charset="0"/>
            </a:endParaRPr>
          </a:p>
        </p:txBody>
      </p:sp>
      <p:pic>
        <p:nvPicPr>
          <p:cNvPr id="4" name="Picture 3" descr="Logo, company name&#10;&#10;Description automatically generated">
            <a:extLst>
              <a:ext uri="{FF2B5EF4-FFF2-40B4-BE49-F238E27FC236}">
                <a16:creationId xmlns:a16="http://schemas.microsoft.com/office/drawing/2014/main" id="{7AE78B5B-74BD-4A5B-B523-DC90750DC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C89D54BA-8154-4597-8E61-6DC6E75C2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95D6171-4164-4FC4-A905-A7320A413B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1345803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4049485"/>
          </a:xfrm>
        </p:spPr>
        <p:txBody>
          <a:bodyPr>
            <a:normAutofit lnSpcReduction="10000"/>
          </a:bodyPr>
          <a:lstStyle/>
          <a:p>
            <a:pPr marL="0" indent="0">
              <a:lnSpc>
                <a:spcPct val="107000"/>
              </a:lnSpc>
              <a:spcAft>
                <a:spcPts val="800"/>
              </a:spcAft>
              <a:buNone/>
            </a:pPr>
            <a:r>
              <a:rPr lang="sv-SE" dirty="0"/>
              <a:t>Environmental controller - </a:t>
            </a:r>
            <a:r>
              <a:rPr lang="en-GB" sz="1800" dirty="0">
                <a:effectLst/>
                <a:ea typeface="Calibri" panose="020F0502020204030204" pitchFamily="34" charset="0"/>
                <a:cs typeface="Times New Roman" panose="02020603050405020304" pitchFamily="18" charset="0"/>
              </a:rPr>
              <a:t>the person in an organisation who</a:t>
            </a:r>
            <a:r>
              <a:rPr lang="en-GB" sz="1800" b="1"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cs typeface="Times New Roman" panose="02020603050405020304" pitchFamily="18" charset="0"/>
              </a:rPr>
              <a:t>caretake for the work with implementing the environmental management system and within the task plan, coordinate and make the necessary follow-up in the EMS process. </a:t>
            </a:r>
          </a:p>
          <a:p>
            <a:pPr marL="0" indent="0">
              <a:buNone/>
            </a:pPr>
            <a:r>
              <a:rPr lang="en-GB" dirty="0"/>
              <a:t>Environmental Goal and Action Plan - </a:t>
            </a:r>
            <a:r>
              <a:rPr lang="en-GB" sz="1800" dirty="0">
                <a:effectLst/>
                <a:ea typeface="Calibri" panose="020F0502020204030204" pitchFamily="34" charset="0"/>
              </a:rPr>
              <a:t>the document where the goals elaborated from the previously made environmental policy (see below) are established for the coming 3 years in the organisation.</a:t>
            </a:r>
            <a:br>
              <a:rPr lang="en-GB" sz="1800" dirty="0">
                <a:effectLst/>
                <a:ea typeface="Calibri" panose="020F0502020204030204" pitchFamily="34" charset="0"/>
              </a:rPr>
            </a:br>
            <a:endParaRPr lang="en-GB" sz="1800" dirty="0"/>
          </a:p>
          <a:p>
            <a:pPr marL="0" indent="0">
              <a:buNone/>
            </a:pPr>
            <a:r>
              <a:rPr lang="en-GB" dirty="0">
                <a:ea typeface="Calibri" panose="020F0502020204030204" pitchFamily="34" charset="0"/>
                <a:cs typeface="Times New Roman" panose="02020603050405020304" pitchFamily="18" charset="0"/>
              </a:rPr>
              <a:t>Environmental impact</a:t>
            </a:r>
            <a:r>
              <a:rPr lang="en-GB" dirty="0">
                <a:effectLst/>
                <a:ea typeface="Calibri" panose="020F0502020204030204" pitchFamily="34" charset="0"/>
                <a:cs typeface="Times New Roman" panose="02020603050405020304" pitchFamily="18" charset="0"/>
              </a:rPr>
              <a:t> </a:t>
            </a:r>
            <a:r>
              <a:rPr lang="en-GB" dirty="0"/>
              <a:t>-</a:t>
            </a:r>
            <a:r>
              <a:rPr lang="en-GB" dirty="0">
                <a:effectLst/>
                <a:ea typeface="Calibri" panose="020F0502020204030204" pitchFamily="34" charset="0"/>
                <a:cs typeface="Times New Roman" panose="02020603050405020304" pitchFamily="18" charset="0"/>
              </a:rPr>
              <a:t>  </a:t>
            </a:r>
            <a:r>
              <a:rPr lang="en-GB" sz="1800" dirty="0">
                <a:effectLst/>
                <a:ea typeface="Calibri" panose="020F0502020204030204" pitchFamily="34" charset="0"/>
              </a:rPr>
              <a:t>the impact of an organisation which create change in the environment. It can be a positive or a negative impact and it is related to organisational activity, the possible production and final product and/or any kind of services provided by the organisation. </a:t>
            </a:r>
            <a:r>
              <a:rPr lang="en-GB" sz="1800" dirty="0">
                <a:ea typeface="Calibri" panose="020F0502020204030204" pitchFamily="34" charset="0"/>
              </a:rPr>
              <a:t>There are indirect and direct impacts.</a:t>
            </a:r>
            <a:endParaRPr lang="en-GB" sz="1800" dirty="0">
              <a:effectLst/>
              <a:ea typeface="Calibri" panose="020F0502020204030204" pitchFamily="34" charset="0"/>
            </a:endParaRPr>
          </a:p>
          <a:p>
            <a:pPr marL="0" indent="0">
              <a:buNone/>
            </a:pPr>
            <a:r>
              <a:rPr lang="en-GB" dirty="0"/>
              <a:t>Environmental investigation </a:t>
            </a:r>
            <a:r>
              <a:rPr lang="en-GB" sz="1800" dirty="0"/>
              <a:t>- </a:t>
            </a:r>
            <a:r>
              <a:rPr lang="en-GB" sz="1800" dirty="0">
                <a:effectLst/>
                <a:ea typeface="Calibri" panose="020F0502020204030204" pitchFamily="34" charset="0"/>
              </a:rPr>
              <a:t>is the report which covers and present the environmental impact assessment (see above). The environmental investigation must for an organisation who are environmentally certified by e.g., an ISO 14001 and/or EMAS standard be updated at minimum every 5</a:t>
            </a:r>
            <a:r>
              <a:rPr lang="en-GB" sz="1800" baseline="30000" dirty="0">
                <a:effectLst/>
                <a:ea typeface="Calibri" panose="020F0502020204030204" pitchFamily="34" charset="0"/>
              </a:rPr>
              <a:t>th</a:t>
            </a:r>
            <a:r>
              <a:rPr lang="en-GB" sz="1800" dirty="0">
                <a:effectLst/>
                <a:ea typeface="Calibri" panose="020F0502020204030204" pitchFamily="34" charset="0"/>
              </a:rPr>
              <a:t> year.</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C6882127-B5CC-486A-AD19-ACE0914CE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6B2E4569-BE6B-4176-9C97-875407F04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6C21075E-1F77-401F-8F71-E9B636616B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2815537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825625"/>
            <a:ext cx="10515600" cy="3915956"/>
          </a:xfrm>
        </p:spPr>
        <p:txBody>
          <a:bodyPr>
            <a:normAutofit fontScale="92500" lnSpcReduction="10000"/>
          </a:bodyPr>
          <a:lstStyle/>
          <a:p>
            <a:pPr marL="0" indent="0">
              <a:lnSpc>
                <a:spcPct val="107000"/>
              </a:lnSpc>
              <a:spcAft>
                <a:spcPts val="800"/>
              </a:spcAft>
              <a:buNone/>
            </a:pPr>
            <a:r>
              <a:rPr lang="sv-SE" dirty="0"/>
              <a:t>Environmental Policy - </a:t>
            </a:r>
            <a:r>
              <a:rPr lang="en-GB" sz="1800" dirty="0">
                <a:effectLst/>
                <a:ea typeface="Calibri" panose="020F0502020204030204" pitchFamily="34" charset="0"/>
              </a:rPr>
              <a:t>document that in short lines shall communicate the developmental plan for the organisation within the EMS work for the coming 3 years in a visionary way toward both internal and external groups. </a:t>
            </a:r>
          </a:p>
          <a:p>
            <a:pPr marL="0" indent="0">
              <a:lnSpc>
                <a:spcPct val="107000"/>
              </a:lnSpc>
              <a:spcAft>
                <a:spcPts val="800"/>
              </a:spcAft>
              <a:buNone/>
            </a:pPr>
            <a:r>
              <a:rPr lang="en-GB" dirty="0"/>
              <a:t>Internal Environmental Audit (IEA) - </a:t>
            </a:r>
            <a:r>
              <a:rPr lang="en-GB" sz="1800" dirty="0">
                <a:effectLst/>
                <a:ea typeface="Calibri" panose="020F0502020204030204" pitchFamily="34" charset="0"/>
              </a:rPr>
              <a:t>procedure to control whether the organisation is fulfilling the legal and internal requirements (see below) within the environmental management work. The audit is performed by staff at the organisation and needs to be unbiased. If an organisation is ISO 14001 and/or EMAS certified internal environmental audits must take place every year within the organisation and all areas of the organisation need to have been audited within a 3-years period. </a:t>
            </a:r>
          </a:p>
          <a:p>
            <a:pPr marL="0" indent="0">
              <a:lnSpc>
                <a:spcPct val="107000"/>
              </a:lnSpc>
              <a:spcAft>
                <a:spcPts val="800"/>
              </a:spcAft>
              <a:buNone/>
            </a:pPr>
            <a:r>
              <a:rPr lang="en-GB" dirty="0"/>
              <a:t>Internal Environmental Audit Report - </a:t>
            </a:r>
            <a:r>
              <a:rPr lang="en-GB" sz="1800" dirty="0">
                <a:effectLst/>
                <a:ea typeface="Calibri" panose="020F0502020204030204" pitchFamily="34" charset="0"/>
              </a:rPr>
              <a:t>the report which present the result of the IEA for the CEO and other areas of the organisation.</a:t>
            </a:r>
          </a:p>
          <a:p>
            <a:pPr marL="0" indent="0">
              <a:buNone/>
            </a:pPr>
            <a:r>
              <a:rPr lang="en-GB" dirty="0"/>
              <a:t>Internal Environmental Auditor - </a:t>
            </a:r>
            <a:r>
              <a:rPr lang="en-GB" sz="1800" dirty="0">
                <a:effectLst/>
                <a:ea typeface="Calibri" panose="020F0502020204030204" pitchFamily="34" charset="0"/>
              </a:rPr>
              <a:t>the person in the organisation who perform the IEA. </a:t>
            </a:r>
            <a:endParaRPr lang="en-GB" dirty="0"/>
          </a:p>
        </p:txBody>
      </p:sp>
      <p:pic>
        <p:nvPicPr>
          <p:cNvPr id="4" name="Picture 3" descr="Logo, company name&#10;&#10;Description automatically generated">
            <a:extLst>
              <a:ext uri="{FF2B5EF4-FFF2-40B4-BE49-F238E27FC236}">
                <a16:creationId xmlns:a16="http://schemas.microsoft.com/office/drawing/2014/main" id="{A00E0C0F-C031-4118-8AC4-50A41E8C62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3A37EAC3-737E-42B8-938F-5EF3860235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0249E9D-CEEE-45AD-AE6B-B80316FC43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85548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Concepts of importance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fontScale="85000" lnSpcReduction="20000"/>
          </a:bodyPr>
          <a:lstStyle/>
          <a:p>
            <a:pPr marL="0" indent="0">
              <a:lnSpc>
                <a:spcPct val="107000"/>
              </a:lnSpc>
              <a:spcAft>
                <a:spcPts val="800"/>
              </a:spcAft>
              <a:buNone/>
            </a:pPr>
            <a:r>
              <a:rPr lang="sv-SE" dirty="0"/>
              <a:t>Legal Requirements - </a:t>
            </a:r>
            <a:r>
              <a:rPr lang="en-GB" sz="1800" dirty="0">
                <a:effectLst/>
                <a:ea typeface="Calibri" panose="020F0502020204030204" pitchFamily="34" charset="0"/>
              </a:rPr>
              <a:t>requirement which is based on a law, directive or any other sort of ruling legal document and it must be followed by any organisation no matter if it is environmentally certified or not. The EMS works for law fulfilment and is therefore a support for the organisation in following legal requirements and thereby consequentially trying to avoid legal violations and the consequences of it. </a:t>
            </a:r>
          </a:p>
          <a:p>
            <a:pPr marL="0" indent="0">
              <a:lnSpc>
                <a:spcPct val="107000"/>
              </a:lnSpc>
              <a:spcAft>
                <a:spcPts val="800"/>
              </a:spcAft>
              <a:buNone/>
            </a:pPr>
            <a:r>
              <a:rPr lang="en-GB" dirty="0"/>
              <a:t>Life Cycle Perspective - </a:t>
            </a:r>
            <a:r>
              <a:rPr lang="en-GB" sz="1800" dirty="0">
                <a:effectLst/>
                <a:ea typeface="Calibri" panose="020F0502020204030204" pitchFamily="34" charset="0"/>
              </a:rPr>
              <a:t>a perspective which is based on a life cycle assessment method in which environmental impact from a products, service or process lifetime. A cradle-to-grave or cradle-to-cradle analysis can be made to assess the environmental impact for the processes in which the product appears during its lifetime. A product lifetime would for example assess the environmental impact from the extraction all the way toward its waste management and all necessary transportation in between its life. The life cycle perspective is used in ISO 14001 and EMAS standards and a certified organisation would need to use it as a tool to assess environmental aspects. </a:t>
            </a:r>
          </a:p>
          <a:p>
            <a:pPr marL="0" indent="0">
              <a:lnSpc>
                <a:spcPct val="107000"/>
              </a:lnSpc>
              <a:spcAft>
                <a:spcPts val="800"/>
              </a:spcAft>
              <a:buNone/>
            </a:pPr>
            <a:r>
              <a:rPr lang="en-GB" dirty="0"/>
              <a:t>Recommendations - </a:t>
            </a:r>
            <a:r>
              <a:rPr lang="en-GB" sz="1800" dirty="0">
                <a:effectLst/>
                <a:ea typeface="Calibri" panose="020F0502020204030204" pitchFamily="34" charset="0"/>
              </a:rPr>
              <a:t>a part of the audit report (see above) in which the IEA team and/or staff involved in the department/area of the auditee have space to communicate recommended actions inspired by the audit of the report. The recommendations should be communicated short and clear and are not obliged to take into consideration by the leadership if the organisation, whom are the outermost responsible for the EMS which is audited and communicated in the report. </a:t>
            </a: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D677B8F-06A3-4AA9-B2E6-A171CAB59F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508748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Pre-Audit State</a:t>
            </a:r>
            <a:br>
              <a:rPr lang="sv-SE" dirty="0"/>
            </a:br>
            <a:endParaRPr lang="sv-SE" dirty="0"/>
          </a:p>
          <a:p>
            <a:pPr>
              <a:buFont typeface="Wingdings" panose="05000000000000000000" pitchFamily="2" charset="2"/>
              <a:buChar char="Ø"/>
            </a:pPr>
            <a:r>
              <a:rPr lang="sv-SE" dirty="0"/>
              <a:t>The Team!</a:t>
            </a:r>
          </a:p>
          <a:p>
            <a:pPr>
              <a:buFont typeface="Wingdings" panose="05000000000000000000" pitchFamily="2" charset="2"/>
              <a:buChar char="Ø"/>
            </a:pPr>
            <a:r>
              <a:rPr lang="sv-SE" dirty="0"/>
              <a:t>3-years audit plan</a:t>
            </a:r>
          </a:p>
          <a:p>
            <a:pPr>
              <a:buFont typeface="Wingdings" panose="05000000000000000000" pitchFamily="2" charset="2"/>
              <a:buChar char="Ø"/>
            </a:pPr>
            <a:r>
              <a:rPr lang="sv-SE" dirty="0"/>
              <a:t>Communication to auditee approximately 2 months before audit</a:t>
            </a:r>
          </a:p>
          <a:p>
            <a:pPr>
              <a:buFont typeface="Wingdings" panose="05000000000000000000" pitchFamily="2" charset="2"/>
              <a:buChar char="Ø"/>
            </a:pPr>
            <a:r>
              <a:rPr lang="sv-SE" dirty="0"/>
              <a:t>Reading-in on the auditee</a:t>
            </a:r>
          </a:p>
          <a:p>
            <a:pPr>
              <a:buFont typeface="Wingdings" panose="05000000000000000000" pitchFamily="2" charset="2"/>
              <a:buChar char="Ø"/>
            </a:pPr>
            <a:r>
              <a:rPr lang="sv-SE" dirty="0"/>
              <a:t>Elaboration on a checklist for the audit day</a:t>
            </a:r>
          </a:p>
          <a:p>
            <a:pPr>
              <a:buFont typeface="Wingdings" panose="05000000000000000000" pitchFamily="2" charset="2"/>
              <a:buChar char="Ø"/>
            </a:pPr>
            <a:r>
              <a:rPr lang="sv-SE" dirty="0"/>
              <a:t>Elaboration of day schedule for the audit day</a:t>
            </a:r>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A9F7380-E7CE-4EE2-B16B-5D83650FB3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3508888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marL="0" indent="0">
              <a:buNone/>
            </a:pPr>
            <a:r>
              <a:rPr lang="sv-SE" b="1" dirty="0"/>
              <a:t>On-site Audit State</a:t>
            </a:r>
          </a:p>
          <a:p>
            <a:pPr marL="0" indent="0">
              <a:buNone/>
            </a:pPr>
            <a:endParaRPr lang="sv-SE" dirty="0"/>
          </a:p>
          <a:p>
            <a:pPr>
              <a:buFont typeface="Wingdings" panose="05000000000000000000" pitchFamily="2" charset="2"/>
              <a:buChar char="Ø"/>
            </a:pPr>
            <a:r>
              <a:rPr lang="sv-SE" dirty="0"/>
              <a:t>Interviews and tours in the area</a:t>
            </a:r>
          </a:p>
          <a:p>
            <a:pPr>
              <a:buFont typeface="Wingdings" panose="05000000000000000000" pitchFamily="2" charset="2"/>
              <a:buChar char="Ø"/>
            </a:pPr>
            <a:r>
              <a:rPr lang="sv-SE" dirty="0"/>
              <a:t>Taking notes by help of computer, pen and paper or dictaphone</a:t>
            </a:r>
          </a:p>
          <a:p>
            <a:pPr>
              <a:buFont typeface="Wingdings" panose="05000000000000000000" pitchFamily="2" charset="2"/>
              <a:buChar char="Ø"/>
            </a:pPr>
            <a:r>
              <a:rPr lang="sv-SE" dirty="0"/>
              <a:t>Ending talk with the leader of the auditee area/department</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39A419C1-3D29-4890-8DDC-AE9F82B9BB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914864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The work process</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lnSpcReduction="10000"/>
          </a:bodyPr>
          <a:lstStyle/>
          <a:p>
            <a:pPr marL="0" indent="0">
              <a:buNone/>
            </a:pPr>
            <a:r>
              <a:rPr lang="sv-SE" b="1" dirty="0"/>
              <a:t>Post-Audit/Finalization Phase</a:t>
            </a:r>
          </a:p>
          <a:p>
            <a:pPr marL="0" indent="0">
              <a:buNone/>
            </a:pPr>
            <a:endParaRPr lang="sv-SE" dirty="0"/>
          </a:p>
          <a:p>
            <a:pPr>
              <a:buFont typeface="Wingdings" panose="05000000000000000000" pitchFamily="2" charset="2"/>
              <a:buChar char="Ø"/>
            </a:pPr>
            <a:r>
              <a:rPr lang="sv-SE" dirty="0"/>
              <a:t>Elaboration of IEA Report</a:t>
            </a:r>
          </a:p>
          <a:p>
            <a:pPr>
              <a:buFont typeface="Wingdings" panose="05000000000000000000" pitchFamily="2" charset="2"/>
              <a:buChar char="Ø"/>
            </a:pPr>
            <a:r>
              <a:rPr lang="sv-SE" dirty="0"/>
              <a:t>Finalized report signed by audit team leader, archived and sent to the leadership/CEO of the organisation</a:t>
            </a:r>
          </a:p>
          <a:p>
            <a:pPr>
              <a:buFont typeface="Wingdings" panose="05000000000000000000" pitchFamily="2" charset="2"/>
              <a:buChar char="Ø"/>
            </a:pPr>
            <a:r>
              <a:rPr lang="sv-SE" dirty="0"/>
              <a:t>Deviation management</a:t>
            </a:r>
          </a:p>
          <a:p>
            <a:pPr>
              <a:buFont typeface="Wingdings" panose="05000000000000000000" pitchFamily="2" charset="2"/>
              <a:buChar char="Ø"/>
            </a:pPr>
            <a:r>
              <a:rPr lang="sv-SE" dirty="0"/>
              <a:t>If EMAS Certified the organisation needs to publish the full IEA Report externally on for example the web page of the organisation</a:t>
            </a:r>
          </a:p>
          <a:p>
            <a:pPr>
              <a:buFont typeface="Wingdings" panose="05000000000000000000" pitchFamily="2" charset="2"/>
              <a:buChar char="Ø"/>
            </a:pPr>
            <a:r>
              <a:rPr lang="sv-SE" dirty="0"/>
              <a:t>Now the IEA is officially completed</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48C0EB7-62C1-4D02-9474-5968586579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564734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lstStyle/>
          <a:p>
            <a:r>
              <a:rPr lang="sv-SE" dirty="0"/>
              <a:t>Continuous tasks in the IEA work</a:t>
            </a:r>
            <a:endParaRPr lang="en-GB"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pPr>
              <a:buFont typeface="Courier New" panose="02070309020205020404" pitchFamily="49" charset="0"/>
              <a:buChar char="o"/>
            </a:pPr>
            <a:r>
              <a:rPr lang="sv-SE" sz="2800" dirty="0"/>
              <a:t>Continuous education of new auditors to keep the work force</a:t>
            </a:r>
          </a:p>
          <a:p>
            <a:pPr>
              <a:buFont typeface="Courier New" panose="02070309020205020404" pitchFamily="49" charset="0"/>
              <a:buChar char="o"/>
            </a:pPr>
            <a:r>
              <a:rPr lang="sv-SE" sz="2800" dirty="0"/>
              <a:t>Budgeted money for the work, yearly budget talks</a:t>
            </a:r>
          </a:p>
          <a:p>
            <a:pPr>
              <a:buFont typeface="Courier New" panose="02070309020205020404" pitchFamily="49" charset="0"/>
              <a:buChar char="o"/>
            </a:pPr>
            <a:r>
              <a:rPr lang="sv-SE" sz="2800" dirty="0"/>
              <a:t>Planning of conferences for the IEA Team for planning</a:t>
            </a:r>
          </a:p>
          <a:p>
            <a:pPr>
              <a:buFont typeface="Courier New" panose="02070309020205020404" pitchFamily="49" charset="0"/>
              <a:buChar char="o"/>
            </a:pPr>
            <a:r>
              <a:rPr lang="sv-SE" sz="2800" dirty="0"/>
              <a:t>Participation in conferences, workshops, courses for knowledge gain</a:t>
            </a:r>
          </a:p>
          <a:p>
            <a:pPr>
              <a:buFont typeface="Courier New" panose="02070309020205020404" pitchFamily="49" charset="0"/>
              <a:buChar char="o"/>
            </a:pPr>
            <a:r>
              <a:rPr lang="sv-SE" sz="2800" dirty="0"/>
              <a:t>Knowledge exchange and exchange of favors between organisations </a:t>
            </a:r>
          </a:p>
          <a:p>
            <a:pPr>
              <a:buFont typeface="Courier New" panose="02070309020205020404" pitchFamily="49" charset="0"/>
              <a:buChar char="o"/>
            </a:pPr>
            <a:r>
              <a:rPr lang="sv-SE" sz="2800" dirty="0"/>
              <a:t>Joining IEA networks</a:t>
            </a:r>
          </a:p>
          <a:p>
            <a:pPr>
              <a:buFont typeface="Courier New" panose="02070309020205020404" pitchFamily="49" charset="0"/>
              <a:buChar char="o"/>
            </a:pPr>
            <a:r>
              <a:rPr lang="sv-SE" sz="2800" dirty="0"/>
              <a:t>Having an interdisciplinary IEA Team with several knowledge areas</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8E880CE-7D5F-4F6C-A8F6-F13E103EA4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4410494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03B45-4130-48C7-BCE5-95299E92198D}"/>
              </a:ext>
            </a:extLst>
          </p:cNvPr>
          <p:cNvSpPr>
            <a:spLocks noGrp="1"/>
          </p:cNvSpPr>
          <p:nvPr>
            <p:ph type="title"/>
          </p:nvPr>
        </p:nvSpPr>
        <p:spPr/>
        <p:txBody>
          <a:bodyPr>
            <a:normAutofit/>
          </a:bodyPr>
          <a:lstStyle/>
          <a:p>
            <a:r>
              <a:rPr lang="sv-SE" sz="4000" dirty="0"/>
              <a:t>Positive effects of performing IEA – a SYAT multidisciplinary perspective</a:t>
            </a:r>
            <a:endParaRPr lang="en-GB" sz="4000" dirty="0"/>
          </a:p>
        </p:txBody>
      </p:sp>
      <p:sp>
        <p:nvSpPr>
          <p:cNvPr id="3" name="Content Placeholder 2">
            <a:extLst>
              <a:ext uri="{FF2B5EF4-FFF2-40B4-BE49-F238E27FC236}">
                <a16:creationId xmlns:a16="http://schemas.microsoft.com/office/drawing/2014/main" id="{E50FAE38-4A2C-4D54-8645-EA60B6E2340E}"/>
              </a:ext>
            </a:extLst>
          </p:cNvPr>
          <p:cNvSpPr>
            <a:spLocks noGrp="1"/>
          </p:cNvSpPr>
          <p:nvPr>
            <p:ph idx="1"/>
          </p:nvPr>
        </p:nvSpPr>
        <p:spPr>
          <a:xfrm>
            <a:off x="838200" y="1935126"/>
            <a:ext cx="10515600" cy="3939984"/>
          </a:xfrm>
        </p:spPr>
        <p:txBody>
          <a:bodyPr>
            <a:normAutofit/>
          </a:bodyPr>
          <a:lstStyle/>
          <a:p>
            <a:r>
              <a:rPr lang="sv-SE" dirty="0"/>
              <a:t>Possibility to overview resources in budget and time in the organisation.</a:t>
            </a:r>
          </a:p>
          <a:p>
            <a:r>
              <a:rPr lang="sv-SE" dirty="0"/>
              <a:t>Increased knowledge and therefore, individual and organisational development. </a:t>
            </a:r>
          </a:p>
          <a:p>
            <a:r>
              <a:rPr lang="sv-SE" dirty="0"/>
              <a:t>Helps improving EMS work and thereby, the general objectives.</a:t>
            </a:r>
          </a:p>
          <a:p>
            <a:r>
              <a:rPr lang="sv-SE" dirty="0"/>
              <a:t>Important tool in disseminating best practises. </a:t>
            </a:r>
          </a:p>
          <a:p>
            <a:r>
              <a:rPr lang="sv-SE" dirty="0"/>
              <a:t>Finding mistakes before they become a serious risk/danger.</a:t>
            </a:r>
          </a:p>
          <a:p>
            <a:r>
              <a:rPr lang="sv-SE" dirty="0"/>
              <a:t>Helpful tool in collecting and managing data, and more …</a:t>
            </a:r>
          </a:p>
          <a:p>
            <a:pPr marL="0" indent="0">
              <a:buNone/>
            </a:pPr>
            <a:endParaRPr lang="sv-SE" dirty="0"/>
          </a:p>
        </p:txBody>
      </p:sp>
      <p:pic>
        <p:nvPicPr>
          <p:cNvPr id="4" name="Picture 3" descr="Graphical user interface, text, application&#10;&#10;Description automatically generated">
            <a:extLst>
              <a:ext uri="{FF2B5EF4-FFF2-40B4-BE49-F238E27FC236}">
                <a16:creationId xmlns:a16="http://schemas.microsoft.com/office/drawing/2014/main" id="{47CDF993-0989-42AC-85FD-90A49897A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713" y="5875110"/>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9ECEA5A5-062E-4A36-8651-09F8FAF4AC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86056" y="19796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B5D785A-39DB-40E6-B765-672266922A3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9964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b="1" dirty="0"/>
              <a:t>Climate change</a:t>
            </a:r>
          </a:p>
        </p:txBody>
      </p:sp>
      <p:sp>
        <p:nvSpPr>
          <p:cNvPr id="3" name="Underrubrik 2"/>
          <p:cNvSpPr>
            <a:spLocks noGrp="1"/>
          </p:cNvSpPr>
          <p:nvPr>
            <p:ph type="subTitle" idx="1"/>
          </p:nvPr>
        </p:nvSpPr>
        <p:spPr/>
        <p:txBody>
          <a:bodyPr>
            <a:normAutofit/>
          </a:bodyPr>
          <a:lstStyle/>
          <a:p>
            <a:endParaRPr lang="en-GB" sz="2400" dirty="0"/>
          </a:p>
          <a:p>
            <a:r>
              <a:rPr lang="en-GB" sz="2400" dirty="0"/>
              <a:t>Why do we perform audits?</a:t>
            </a:r>
          </a:p>
        </p:txBody>
      </p:sp>
      <p:pic>
        <p:nvPicPr>
          <p:cNvPr id="4" name="Picture 3" descr="Logo, company name&#10;&#10;Description automatically generated">
            <a:extLst>
              <a:ext uri="{FF2B5EF4-FFF2-40B4-BE49-F238E27FC236}">
                <a16:creationId xmlns:a16="http://schemas.microsoft.com/office/drawing/2014/main" id="{414B5A9B-A6CC-4257-8673-9093195FAD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F5F4572-90F4-4983-A176-5AD6E16C5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CCE0B723-5E3C-4664-9788-70494FFB1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1485853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5)</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B80D8B16-5B4D-43A3-B897-8C99403BF9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956568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8C953-EA93-4B45-A81F-82EF35014D86}"/>
              </a:ext>
            </a:extLst>
          </p:cNvPr>
          <p:cNvSpPr>
            <a:spLocks noGrp="1"/>
          </p:cNvSpPr>
          <p:nvPr>
            <p:ph type="ctrTitle"/>
          </p:nvPr>
        </p:nvSpPr>
        <p:spPr/>
        <p:txBody>
          <a:bodyPr/>
          <a:lstStyle/>
          <a:p>
            <a:r>
              <a:rPr lang="sv-SE" dirty="0"/>
              <a:t>(Environmental audits)</a:t>
            </a:r>
            <a:endParaRPr lang="en-GB" dirty="0"/>
          </a:p>
        </p:txBody>
      </p:sp>
      <p:sp>
        <p:nvSpPr>
          <p:cNvPr id="3" name="Subtitle 2">
            <a:extLst>
              <a:ext uri="{FF2B5EF4-FFF2-40B4-BE49-F238E27FC236}">
                <a16:creationId xmlns:a16="http://schemas.microsoft.com/office/drawing/2014/main" id="{8B2B3A9D-F5E1-4ED6-B267-D36B4558CD15}"/>
              </a:ext>
            </a:extLst>
          </p:cNvPr>
          <p:cNvSpPr>
            <a:spLocks noGrp="1"/>
          </p:cNvSpPr>
          <p:nvPr>
            <p:ph type="subTitle" idx="1"/>
          </p:nvPr>
        </p:nvSpPr>
        <p:spPr/>
        <p:txBody>
          <a:bodyPr/>
          <a:lstStyle/>
          <a:p>
            <a:r>
              <a:rPr lang="sv-SE" dirty="0"/>
              <a:t>A multidisciplinary zoom in perspective</a:t>
            </a:r>
            <a:endParaRPr lang="en-GB" dirty="0"/>
          </a:p>
        </p:txBody>
      </p:sp>
      <p:pic>
        <p:nvPicPr>
          <p:cNvPr id="5" name="Picture 4" descr="Logo, company name&#10;&#10;Description automatically generated">
            <a:extLst>
              <a:ext uri="{FF2B5EF4-FFF2-40B4-BE49-F238E27FC236}">
                <a16:creationId xmlns:a16="http://schemas.microsoft.com/office/drawing/2014/main" id="{23BD9713-DD56-4090-A1AB-205A623CD6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37C592E2-C237-4457-B28C-32DB5A9846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FBBDBA9F-8E6D-457A-85C7-BC482C6A2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7224707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2F21E-133F-4DBD-ACF9-8F31CAE3EB94}"/>
              </a:ext>
            </a:extLst>
          </p:cNvPr>
          <p:cNvSpPr>
            <a:spLocks noGrp="1"/>
          </p:cNvSpPr>
          <p:nvPr>
            <p:ph type="title"/>
          </p:nvPr>
        </p:nvSpPr>
        <p:spPr/>
        <p:txBody>
          <a:bodyPr/>
          <a:lstStyle/>
          <a:p>
            <a:r>
              <a:rPr lang="sv-SE" dirty="0"/>
              <a:t>The IEA Checklist</a:t>
            </a:r>
            <a:endParaRPr lang="en-GB" dirty="0"/>
          </a:p>
        </p:txBody>
      </p:sp>
      <p:sp>
        <p:nvSpPr>
          <p:cNvPr id="3" name="Content Placeholder 2">
            <a:extLst>
              <a:ext uri="{FF2B5EF4-FFF2-40B4-BE49-F238E27FC236}">
                <a16:creationId xmlns:a16="http://schemas.microsoft.com/office/drawing/2014/main" id="{93845E61-938F-44A0-BE3E-849D9B30B093}"/>
              </a:ext>
            </a:extLst>
          </p:cNvPr>
          <p:cNvSpPr>
            <a:spLocks noGrp="1"/>
          </p:cNvSpPr>
          <p:nvPr>
            <p:ph idx="1"/>
          </p:nvPr>
        </p:nvSpPr>
        <p:spPr/>
        <p:txBody>
          <a:bodyPr/>
          <a:lstStyle/>
          <a:p>
            <a:r>
              <a:rPr lang="sv-SE" dirty="0"/>
              <a:t>A document for gathering necessary information on a coming IEA</a:t>
            </a:r>
            <a:br>
              <a:rPr lang="sv-SE" dirty="0"/>
            </a:br>
            <a:endParaRPr lang="sv-SE" dirty="0"/>
          </a:p>
          <a:p>
            <a:r>
              <a:rPr lang="sv-SE" dirty="0"/>
              <a:t>Involve:</a:t>
            </a:r>
          </a:p>
          <a:p>
            <a:pPr>
              <a:buFont typeface="Wingdings" panose="05000000000000000000" pitchFamily="2" charset="2"/>
              <a:buChar char="Ø"/>
            </a:pPr>
            <a:r>
              <a:rPr lang="sv-SE" dirty="0"/>
              <a:t>Physical areas to audit</a:t>
            </a:r>
          </a:p>
          <a:p>
            <a:pPr>
              <a:buFont typeface="Wingdings" panose="05000000000000000000" pitchFamily="2" charset="2"/>
              <a:buChar char="Ø"/>
            </a:pPr>
            <a:r>
              <a:rPr lang="sv-SE" dirty="0"/>
              <a:t>Deep interview with Key-persons in the staff</a:t>
            </a:r>
          </a:p>
          <a:p>
            <a:pPr>
              <a:buFont typeface="Wingdings" panose="05000000000000000000" pitchFamily="2" charset="2"/>
              <a:buChar char="Ø"/>
            </a:pPr>
            <a:r>
              <a:rPr lang="sv-SE" dirty="0"/>
              <a:t>Sample interviews for check-up on the workability of the EMS</a:t>
            </a:r>
          </a:p>
          <a:p>
            <a:pPr marL="0" indent="0">
              <a:buNone/>
            </a:pPr>
            <a:br>
              <a:rPr lang="sv-SE" dirty="0"/>
            </a:br>
            <a:endParaRPr lang="en-GB" dirty="0"/>
          </a:p>
        </p:txBody>
      </p:sp>
      <p:pic>
        <p:nvPicPr>
          <p:cNvPr id="4" name="Picture 3" descr="Logo, company name&#10;&#10;Description automatically generated">
            <a:extLst>
              <a:ext uri="{FF2B5EF4-FFF2-40B4-BE49-F238E27FC236}">
                <a16:creationId xmlns:a16="http://schemas.microsoft.com/office/drawing/2014/main" id="{E9CD67A7-B731-4111-889D-02B78E0CF7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999DEF47-322F-4C9A-9A87-4CA43EAD7B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D1123B73-D966-4B08-9239-A34C1C9294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5483358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sv-SE" dirty="0"/>
              <a:t>The IEA Checklist</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92500" lnSpcReduction="10000"/>
          </a:bodyPr>
          <a:lstStyle/>
          <a:p>
            <a:r>
              <a:rPr lang="sv-SE" dirty="0"/>
              <a:t>Need to think from law and regulation when elaboration on the question</a:t>
            </a:r>
          </a:p>
          <a:p>
            <a:r>
              <a:rPr lang="sv-SE" dirty="0"/>
              <a:t>Need to ensure that law and regulation fulfillment is tested during the audit</a:t>
            </a:r>
          </a:p>
          <a:p>
            <a:r>
              <a:rPr lang="sv-SE" dirty="0"/>
              <a:t>There are law and regulation on several levels: </a:t>
            </a:r>
          </a:p>
          <a:p>
            <a:pPr>
              <a:buFont typeface="Wingdings" panose="05000000000000000000" pitchFamily="2" charset="2"/>
              <a:buChar char="Ø"/>
            </a:pPr>
            <a:r>
              <a:rPr lang="sv-SE" dirty="0"/>
              <a:t>Municipal</a:t>
            </a:r>
          </a:p>
          <a:p>
            <a:pPr>
              <a:buFont typeface="Wingdings" panose="05000000000000000000" pitchFamily="2" charset="2"/>
              <a:buChar char="Ø"/>
            </a:pPr>
            <a:r>
              <a:rPr lang="sv-SE" dirty="0"/>
              <a:t>National</a:t>
            </a:r>
          </a:p>
          <a:p>
            <a:pPr>
              <a:buFont typeface="Wingdings" panose="05000000000000000000" pitchFamily="2" charset="2"/>
              <a:buChar char="Ø"/>
            </a:pPr>
            <a:r>
              <a:rPr lang="sv-SE" b="1" dirty="0"/>
              <a:t>EU </a:t>
            </a:r>
          </a:p>
          <a:p>
            <a:pPr>
              <a:buFont typeface="Wingdings" panose="05000000000000000000" pitchFamily="2" charset="2"/>
              <a:buChar char="Ø"/>
            </a:pPr>
            <a:r>
              <a:rPr lang="sv-SE" b="1" dirty="0"/>
              <a:t>Global</a:t>
            </a:r>
          </a:p>
          <a:p>
            <a:pPr>
              <a:buFont typeface="Wingdings" panose="05000000000000000000" pitchFamily="2" charset="2"/>
              <a:buChar char="Ø"/>
            </a:pPr>
            <a:r>
              <a:rPr lang="sv-SE" dirty="0"/>
              <a:t>Environmental Standards </a:t>
            </a:r>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794B6372-5470-4228-8EE1-CF0AB7C6F09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6453641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32312-3693-4C49-843F-24510820F356}"/>
              </a:ext>
            </a:extLst>
          </p:cNvPr>
          <p:cNvSpPr>
            <a:spLocks noGrp="1"/>
          </p:cNvSpPr>
          <p:nvPr>
            <p:ph type="title"/>
          </p:nvPr>
        </p:nvSpPr>
        <p:spPr/>
        <p:txBody>
          <a:bodyPr/>
          <a:lstStyle/>
          <a:p>
            <a:r>
              <a:rPr lang="sv-SE" dirty="0"/>
              <a:t>IEA training practices – Elaboration of checklist</a:t>
            </a:r>
            <a:endParaRPr lang="en-GB" dirty="0"/>
          </a:p>
        </p:txBody>
      </p:sp>
      <p:sp>
        <p:nvSpPr>
          <p:cNvPr id="3" name="Content Placeholder 2">
            <a:extLst>
              <a:ext uri="{FF2B5EF4-FFF2-40B4-BE49-F238E27FC236}">
                <a16:creationId xmlns:a16="http://schemas.microsoft.com/office/drawing/2014/main" id="{CBE4F5EB-9DB8-4044-BAA4-5A6017FCE8CA}"/>
              </a:ext>
            </a:extLst>
          </p:cNvPr>
          <p:cNvSpPr>
            <a:spLocks noGrp="1"/>
          </p:cNvSpPr>
          <p:nvPr>
            <p:ph idx="1"/>
          </p:nvPr>
        </p:nvSpPr>
        <p:spPr>
          <a:xfrm>
            <a:off x="838200" y="1690688"/>
            <a:ext cx="10515600" cy="3895546"/>
          </a:xfrm>
        </p:spPr>
        <p:txBody>
          <a:bodyPr>
            <a:normAutofit fontScale="77500" lnSpcReduction="20000"/>
          </a:bodyPr>
          <a:lstStyle/>
          <a:p>
            <a:pPr marL="0" indent="0">
              <a:buNone/>
            </a:pPr>
            <a:r>
              <a:rPr lang="sv-SE" sz="2800" b="1" dirty="0"/>
              <a:t>Group work in break-out rooms</a:t>
            </a:r>
          </a:p>
          <a:p>
            <a:pPr marL="514350" indent="-514350">
              <a:buAutoNum type="arabicPeriod"/>
            </a:pPr>
            <a:r>
              <a:rPr lang="sv-SE" sz="2800" dirty="0"/>
              <a:t>Use prepared data about the organisation for your coming IEA (internal environmental audit) in the following session.</a:t>
            </a:r>
          </a:p>
          <a:p>
            <a:pPr marL="514350" indent="-514350">
              <a:buAutoNum type="arabicPeriod"/>
            </a:pPr>
            <a:r>
              <a:rPr lang="sv-SE" sz="2800" dirty="0"/>
              <a:t>Practice on creating 5 questions for a coming IEA interview toward your organisation.</a:t>
            </a:r>
          </a:p>
          <a:p>
            <a:pPr marL="514350" indent="-514350">
              <a:buAutoNum type="arabicPeriod"/>
            </a:pPr>
            <a:r>
              <a:rPr lang="sv-SE" sz="2800" dirty="0"/>
              <a:t>Work in groups and if needed, look at how checklist example questions can look like.</a:t>
            </a:r>
          </a:p>
          <a:p>
            <a:pPr marL="514350" indent="-514350">
              <a:buAutoNum type="arabicPeriod"/>
            </a:pPr>
            <a:r>
              <a:rPr lang="sv-SE" sz="2800" dirty="0"/>
              <a:t>The team leader have the responsibility for assuring that the team will reach its goal within time.</a:t>
            </a:r>
          </a:p>
          <a:p>
            <a:pPr marL="514350" indent="-514350">
              <a:buAutoNum type="arabicPeriod"/>
            </a:pPr>
            <a:r>
              <a:rPr lang="sv-SE" dirty="0"/>
              <a:t>Use up to 2 </a:t>
            </a:r>
            <a:r>
              <a:rPr lang="sv-SE" dirty="0" err="1"/>
              <a:t>hours</a:t>
            </a:r>
            <a:r>
              <a:rPr lang="sv-SE" dirty="0"/>
              <a:t> for this training.</a:t>
            </a:r>
          </a:p>
          <a:p>
            <a:pPr marL="0" indent="0">
              <a:buNone/>
            </a:pPr>
            <a:br>
              <a:rPr lang="sv-SE" sz="2800" dirty="0"/>
            </a:br>
            <a:r>
              <a:rPr lang="sv-SE" sz="2800" b="1" dirty="0"/>
              <a:t>Good Luck! </a:t>
            </a:r>
            <a:r>
              <a:rPr lang="sv-SE" sz="2800" b="1" dirty="0">
                <a:sym typeface="Wingdings" panose="05000000000000000000" pitchFamily="2" charset="2"/>
              </a:rPr>
              <a:t></a:t>
            </a:r>
            <a:endParaRPr lang="en-GB" sz="2800" b="1" dirty="0"/>
          </a:p>
          <a:p>
            <a:pPr>
              <a:buFont typeface="Wingdings" panose="05000000000000000000" pitchFamily="2" charset="2"/>
              <a:buChar char="Ø"/>
            </a:pPr>
            <a:endParaRPr lang="en-GB" dirty="0"/>
          </a:p>
        </p:txBody>
      </p:sp>
      <p:pic>
        <p:nvPicPr>
          <p:cNvPr id="4" name="Picture 3" descr="Graphical user interface, text, application&#10;&#10;Description automatically generated">
            <a:extLst>
              <a:ext uri="{FF2B5EF4-FFF2-40B4-BE49-F238E27FC236}">
                <a16:creationId xmlns:a16="http://schemas.microsoft.com/office/drawing/2014/main" id="{94C3AF9C-39AF-4164-975C-37FA715E51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229A73C7-655E-404B-AA76-9DAB5E62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4730" y="425797"/>
            <a:ext cx="1546539" cy="1301057"/>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10AF3EE4-7EFB-4EA6-8C6A-CE644CF7A9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9131480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Day 3</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spTree>
    <p:extLst>
      <p:ext uri="{BB962C8B-B14F-4D97-AF65-F5344CB8AC3E}">
        <p14:creationId xmlns:p14="http://schemas.microsoft.com/office/powerpoint/2010/main" val="10553126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&amp; Workshop 6</a:t>
            </a:r>
          </a:p>
        </p:txBody>
      </p:sp>
      <p:pic>
        <p:nvPicPr>
          <p:cNvPr id="5" name="Picture 4" descr="Logo, company name&#10;&#10;Description automatically generated">
            <a:extLst>
              <a:ext uri="{FF2B5EF4-FFF2-40B4-BE49-F238E27FC236}">
                <a16:creationId xmlns:a16="http://schemas.microsoft.com/office/drawing/2014/main" id="{BEFE685E-2CE7-4272-A913-3C3816EDA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08BDE8F6-4590-4C6C-A4D3-433E0EBA4B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7" name="Picture 6" descr="Diagram&#10;&#10;Description automatically generated with medium confidence">
            <a:extLst>
              <a:ext uri="{FF2B5EF4-FFF2-40B4-BE49-F238E27FC236}">
                <a16:creationId xmlns:a16="http://schemas.microsoft.com/office/drawing/2014/main" id="{CFFF33E1-10B7-4A71-BB9F-8AC1918523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539567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en-GB" dirty="0"/>
              <a:t>Teacher training</a:t>
            </a:r>
          </a:p>
        </p:txBody>
      </p:sp>
      <p:sp>
        <p:nvSpPr>
          <p:cNvPr id="3" name="Underrubrik 2"/>
          <p:cNvSpPr>
            <a:spLocks noGrp="1"/>
          </p:cNvSpPr>
          <p:nvPr>
            <p:ph type="subTitle" idx="1"/>
          </p:nvPr>
        </p:nvSpPr>
        <p:spPr/>
        <p:txBody>
          <a:bodyPr/>
          <a:lstStyle/>
          <a:p>
            <a:r>
              <a:rPr lang="en-GB" b="1" dirty="0"/>
              <a:t>Pedagogical principles for teaching sustainability</a:t>
            </a:r>
          </a:p>
        </p:txBody>
      </p:sp>
      <p:pic>
        <p:nvPicPr>
          <p:cNvPr id="4" name="Picture 3" descr="Logo, company name&#10;&#10;Description automatically generated">
            <a:extLst>
              <a:ext uri="{FF2B5EF4-FFF2-40B4-BE49-F238E27FC236}">
                <a16:creationId xmlns:a16="http://schemas.microsoft.com/office/drawing/2014/main" id="{7F782C50-CC53-42E3-B541-342635B24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2C6D8052-6552-44AB-A6E6-AE360226CF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BED09B5F-E6C7-4459-BB0A-932331502B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631285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The importance of motivation</a:t>
            </a:r>
          </a:p>
        </p:txBody>
      </p:sp>
      <p:sp>
        <p:nvSpPr>
          <p:cNvPr id="3" name="Platshållare för innehåll 2"/>
          <p:cNvSpPr>
            <a:spLocks noGrp="1"/>
          </p:cNvSpPr>
          <p:nvPr>
            <p:ph idx="1"/>
          </p:nvPr>
        </p:nvSpPr>
        <p:spPr/>
        <p:txBody>
          <a:bodyPr>
            <a:normAutofit/>
          </a:bodyPr>
          <a:lstStyle/>
          <a:p>
            <a:pPr>
              <a:lnSpc>
                <a:spcPct val="150000"/>
              </a:lnSpc>
            </a:pPr>
            <a:r>
              <a:rPr lang="en-GB" sz="2400" dirty="0"/>
              <a:t>Participants there of own accord</a:t>
            </a:r>
          </a:p>
          <a:p>
            <a:pPr>
              <a:lnSpc>
                <a:spcPct val="150000"/>
              </a:lnSpc>
            </a:pPr>
            <a:r>
              <a:rPr lang="en-GB" sz="2400" dirty="0"/>
              <a:t>Aware of goals, feel an incentive</a:t>
            </a:r>
          </a:p>
          <a:p>
            <a:pPr>
              <a:lnSpc>
                <a:spcPct val="150000"/>
              </a:lnSpc>
            </a:pPr>
            <a:r>
              <a:rPr lang="en-GB" sz="2400" dirty="0"/>
              <a:t>Active participation</a:t>
            </a:r>
          </a:p>
          <a:p>
            <a:pPr>
              <a:lnSpc>
                <a:spcPct val="150000"/>
              </a:lnSpc>
            </a:pPr>
            <a:r>
              <a:rPr lang="en-GB" sz="2400" dirty="0"/>
              <a:t>Reflection</a:t>
            </a:r>
          </a:p>
          <a:p>
            <a:pPr>
              <a:lnSpc>
                <a:spcPct val="150000"/>
              </a:lnSpc>
            </a:pPr>
            <a:r>
              <a:rPr lang="en-GB" sz="2400" dirty="0"/>
              <a:t>Adequate orientation and input</a:t>
            </a:r>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F8E6B16-BF8B-4693-8699-D12DE5C649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8286224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825625"/>
            <a:ext cx="10515600" cy="2124938"/>
          </a:xfrm>
        </p:spPr>
        <p:txBody>
          <a:bodyPr>
            <a:normAutofit/>
          </a:bodyPr>
          <a:lstStyle/>
          <a:p>
            <a:pPr lvl="0">
              <a:lnSpc>
                <a:spcPct val="100000"/>
              </a:lnSpc>
            </a:pPr>
            <a:r>
              <a:rPr lang="en-GB" sz="3600" b="1" u="sng" dirty="0"/>
              <a:t>START of the course</a:t>
            </a:r>
            <a:endParaRPr lang="en-US" sz="3600" dirty="0"/>
          </a:p>
          <a:p>
            <a:pPr lvl="0">
              <a:lnSpc>
                <a:spcPct val="100000"/>
              </a:lnSpc>
            </a:pPr>
            <a:r>
              <a:rPr lang="en-GB" sz="3600" dirty="0"/>
              <a:t>Participants’ own views and experiences</a:t>
            </a:r>
            <a:endParaRPr lang="en-US" sz="3600" dirty="0"/>
          </a:p>
          <a:p>
            <a:pPr lvl="0">
              <a:lnSpc>
                <a:spcPct val="100000"/>
              </a:lnSpc>
            </a:pPr>
            <a:r>
              <a:rPr lang="en-GB" sz="3600" b="1" dirty="0"/>
              <a:t>EXERCISE</a:t>
            </a:r>
            <a:endParaRPr lang="en-US" sz="3600" dirty="0"/>
          </a:p>
        </p:txBody>
      </p:sp>
      <p:pic>
        <p:nvPicPr>
          <p:cNvPr id="4" name="Picture 3" descr="Graphical user interface, text, application&#10;&#10;Description automatically generated">
            <a:extLst>
              <a:ext uri="{FF2B5EF4-FFF2-40B4-BE49-F238E27FC236}">
                <a16:creationId xmlns:a16="http://schemas.microsoft.com/office/drawing/2014/main" id="{FCC27A75-1666-4548-ACFC-E851380FD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8F70FC3F-C85A-4FDD-B80A-335B29750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C5D6BC21-6B3C-4446-BB06-4C2D6DC6C5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21592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F0DA9A-B7A3-4EF5-8529-AD2C64F82C7A}"/>
              </a:ext>
            </a:extLst>
          </p:cNvPr>
          <p:cNvSpPr>
            <a:spLocks noGrp="1"/>
          </p:cNvSpPr>
          <p:nvPr>
            <p:ph type="title"/>
          </p:nvPr>
        </p:nvSpPr>
        <p:spPr/>
        <p:txBody>
          <a:bodyPr>
            <a:normAutofit/>
          </a:bodyPr>
          <a:lstStyle/>
          <a:p>
            <a:pPr algn="ctr"/>
            <a:r>
              <a:rPr lang="en-US" b="0" i="0">
                <a:solidFill>
                  <a:srgbClr val="0A0A0A"/>
                </a:solidFill>
                <a:effectLst/>
              </a:rPr>
              <a:t>Effects Of Global Climate Change?</a:t>
            </a:r>
            <a:br>
              <a:rPr lang="en-US" b="1" i="0">
                <a:solidFill>
                  <a:srgbClr val="0A0A0A"/>
                </a:solidFill>
                <a:effectLst/>
              </a:rPr>
            </a:br>
            <a:endParaRPr lang="sv-SE" dirty="0"/>
          </a:p>
        </p:txBody>
      </p:sp>
      <p:sp>
        <p:nvSpPr>
          <p:cNvPr id="3" name="Platshållare för innehåll 2">
            <a:extLst>
              <a:ext uri="{FF2B5EF4-FFF2-40B4-BE49-F238E27FC236}">
                <a16:creationId xmlns:a16="http://schemas.microsoft.com/office/drawing/2014/main" id="{9679F83F-64F6-435C-B914-B458D6DAC885}"/>
              </a:ext>
            </a:extLst>
          </p:cNvPr>
          <p:cNvSpPr>
            <a:spLocks noGrp="1"/>
          </p:cNvSpPr>
          <p:nvPr>
            <p:ph idx="1"/>
          </p:nvPr>
        </p:nvSpPr>
        <p:spPr>
          <a:xfrm>
            <a:off x="669753" y="1286934"/>
            <a:ext cx="9420013" cy="5205941"/>
          </a:xfrm>
        </p:spPr>
        <p:txBody>
          <a:bodyPr>
            <a:normAutofit/>
          </a:bodyPr>
          <a:lstStyle/>
          <a:p>
            <a:r>
              <a:rPr lang="en-US" sz="2400" dirty="0"/>
              <a:t>Temperatures Will Continue To Rise</a:t>
            </a:r>
          </a:p>
          <a:p>
            <a:pPr algn="just"/>
            <a:r>
              <a:rPr lang="en-US" sz="2400" b="0" i="0" dirty="0">
                <a:effectLst/>
              </a:rPr>
              <a:t>The </a:t>
            </a:r>
            <a:r>
              <a:rPr lang="en-US" sz="2400" b="0" i="0" strike="noStrike" dirty="0">
                <a:effectLst/>
                <a:hlinkClick r:id="rId3">
                  <a:extLst>
                    <a:ext uri="{A12FA001-AC4F-418D-AE19-62706E023703}">
                      <ahyp:hlinkClr xmlns:ahyp="http://schemas.microsoft.com/office/drawing/2018/hyperlinkcolor" val="tx"/>
                    </a:ext>
                  </a:extLst>
                </a:hlinkClick>
              </a:rPr>
              <a:t>melting of polar ice caps</a:t>
            </a:r>
            <a:r>
              <a:rPr lang="en-US" sz="2400" b="0" i="0" dirty="0">
                <a:effectLst/>
              </a:rPr>
              <a:t>.</a:t>
            </a:r>
          </a:p>
          <a:p>
            <a:pPr algn="just"/>
            <a:r>
              <a:rPr lang="en-US" sz="2400" b="0" i="0" dirty="0">
                <a:effectLst/>
              </a:rPr>
              <a:t>Rising sea levels</a:t>
            </a:r>
          </a:p>
          <a:p>
            <a:pPr algn="just"/>
            <a:r>
              <a:rPr lang="en-US" sz="2400" b="0" i="0" dirty="0">
                <a:effectLst/>
              </a:rPr>
              <a:t>The increasing frequency and intensity of extreme weather events</a:t>
            </a:r>
          </a:p>
          <a:p>
            <a:pPr algn="just"/>
            <a:r>
              <a:rPr lang="en-US" sz="2400" b="0" i="0" dirty="0">
                <a:effectLst/>
              </a:rPr>
              <a:t>The extinction of animal and plant species</a:t>
            </a:r>
          </a:p>
          <a:p>
            <a:pPr algn="just"/>
            <a:r>
              <a:rPr lang="en-US" sz="2400" b="0" i="0" dirty="0">
                <a:effectLst/>
              </a:rPr>
              <a:t>More frequent heat waves</a:t>
            </a:r>
          </a:p>
          <a:p>
            <a:pPr algn="just"/>
            <a:r>
              <a:rPr lang="en-US" sz="2400" b="0" i="0" dirty="0">
                <a:effectLst/>
              </a:rPr>
              <a:t>The emergence of climate refugees</a:t>
            </a:r>
          </a:p>
          <a:p>
            <a:pPr algn="just"/>
            <a:r>
              <a:rPr lang="en-US" sz="2400" b="0" i="0" dirty="0">
                <a:effectLst/>
              </a:rPr>
              <a:t>Agriculture and livestock issues that could exacerbate hunger around the world</a:t>
            </a:r>
          </a:p>
          <a:p>
            <a:pPr algn="just"/>
            <a:r>
              <a:rPr lang="en-US" sz="2400" b="0" i="0" dirty="0">
                <a:effectLst/>
              </a:rPr>
              <a:t>The degradation of economic resource</a:t>
            </a:r>
          </a:p>
          <a:p>
            <a:endParaRPr lang="sv-SE" dirty="0"/>
          </a:p>
        </p:txBody>
      </p:sp>
      <p:pic>
        <p:nvPicPr>
          <p:cNvPr id="4" name="Picture 3" descr="Logo, company name&#10;&#10;Description automatically generated">
            <a:extLst>
              <a:ext uri="{FF2B5EF4-FFF2-40B4-BE49-F238E27FC236}">
                <a16:creationId xmlns:a16="http://schemas.microsoft.com/office/drawing/2014/main" id="{B424BC11-A053-415E-A907-077530EEB7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7" name="Picture 6" descr="Graphical user interface, text, application&#10;&#10;Description automatically generated">
            <a:extLst>
              <a:ext uri="{FF2B5EF4-FFF2-40B4-BE49-F238E27FC236}">
                <a16:creationId xmlns:a16="http://schemas.microsoft.com/office/drawing/2014/main" id="{9833ACC6-0FCC-42C1-A6CC-3ABD67D4F9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839" y="5881611"/>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F40F98B6-66CD-4CED-AE7D-CDFB41D50D8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44517402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563623" y="2142836"/>
            <a:ext cx="9070848" cy="701964"/>
          </a:xfrm>
        </p:spPr>
        <p:txBody>
          <a:bodyPr>
            <a:normAutofit fontScale="90000"/>
          </a:bodyPr>
          <a:lstStyle/>
          <a:p>
            <a:r>
              <a:rPr lang="en-GB" dirty="0"/>
              <a:t>Input</a:t>
            </a:r>
          </a:p>
        </p:txBody>
      </p:sp>
      <p:sp>
        <p:nvSpPr>
          <p:cNvPr id="3" name="Platshållare för text 2"/>
          <p:cNvSpPr>
            <a:spLocks noGrp="1"/>
          </p:cNvSpPr>
          <p:nvPr>
            <p:ph type="body" idx="1"/>
          </p:nvPr>
        </p:nvSpPr>
        <p:spPr>
          <a:xfrm>
            <a:off x="1563623" y="2992582"/>
            <a:ext cx="9070848" cy="2359117"/>
          </a:xfrm>
        </p:spPr>
        <p:txBody>
          <a:bodyPr/>
          <a:lstStyle/>
          <a:p>
            <a:pPr algn="l"/>
            <a:r>
              <a:rPr lang="en-GB" b="1" dirty="0">
                <a:solidFill>
                  <a:schemeClr val="tx1"/>
                </a:solidFill>
              </a:rPr>
              <a:t>Check knowledge base</a:t>
            </a:r>
          </a:p>
          <a:p>
            <a:pPr algn="l"/>
            <a:endParaRPr lang="en-GB" dirty="0">
              <a:solidFill>
                <a:schemeClr val="tx1"/>
              </a:solidFill>
            </a:endParaRPr>
          </a:p>
          <a:p>
            <a:pPr algn="l"/>
            <a:r>
              <a:rPr lang="en-GB" b="1" dirty="0">
                <a:solidFill>
                  <a:schemeClr val="tx1"/>
                </a:solidFill>
              </a:rPr>
              <a:t>FACTUAL</a:t>
            </a:r>
            <a:r>
              <a:rPr lang="en-GB" dirty="0">
                <a:solidFill>
                  <a:schemeClr val="tx1"/>
                </a:solidFill>
              </a:rPr>
              <a:t> </a:t>
            </a:r>
            <a:r>
              <a:rPr lang="en-SE" dirty="0">
                <a:solidFill>
                  <a:schemeClr val="tx1"/>
                </a:solidFill>
              </a:rPr>
              <a:t>–</a:t>
            </a:r>
            <a:r>
              <a:rPr lang="en-GB" dirty="0">
                <a:solidFill>
                  <a:schemeClr val="tx1"/>
                </a:solidFill>
              </a:rPr>
              <a:t> scientific, technical, societal</a:t>
            </a:r>
          </a:p>
          <a:p>
            <a:pPr algn="l"/>
            <a:endParaRPr lang="en-GB" dirty="0">
              <a:solidFill>
                <a:schemeClr val="tx1"/>
              </a:solidFill>
            </a:endParaRPr>
          </a:p>
          <a:p>
            <a:pPr algn="l"/>
            <a:r>
              <a:rPr lang="en-GB" b="1" dirty="0">
                <a:solidFill>
                  <a:schemeClr val="tx1"/>
                </a:solidFill>
              </a:rPr>
              <a:t>DISCURSIVE</a:t>
            </a:r>
            <a:r>
              <a:rPr lang="en-GB" dirty="0">
                <a:solidFill>
                  <a:schemeClr val="tx1"/>
                </a:solidFill>
              </a:rPr>
              <a:t>  </a:t>
            </a:r>
          </a:p>
        </p:txBody>
      </p:sp>
      <p:pic>
        <p:nvPicPr>
          <p:cNvPr id="4" name="Picture 3" descr="Logo, company name&#10;&#10;Description automatically generated">
            <a:extLst>
              <a:ext uri="{FF2B5EF4-FFF2-40B4-BE49-F238E27FC236}">
                <a16:creationId xmlns:a16="http://schemas.microsoft.com/office/drawing/2014/main" id="{7B702C9B-4444-4067-9994-9CD4E6334D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AA479C7B-BB88-4827-B2F9-FD95C45C81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553587A-21E4-4C52-A1FF-B9DA35E5A2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053394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GB" dirty="0"/>
              <a:t>Conceptions of environment</a:t>
            </a:r>
          </a:p>
        </p:txBody>
      </p:sp>
      <p:sp>
        <p:nvSpPr>
          <p:cNvPr id="3" name="Platshållare för innehåll 2"/>
          <p:cNvSpPr>
            <a:spLocks noGrp="1"/>
          </p:cNvSpPr>
          <p:nvPr>
            <p:ph idx="1"/>
          </p:nvPr>
        </p:nvSpPr>
        <p:spPr>
          <a:xfrm>
            <a:off x="838200" y="1690689"/>
            <a:ext cx="10515600" cy="3912670"/>
          </a:xfrm>
        </p:spPr>
        <p:txBody>
          <a:bodyPr>
            <a:normAutofit fontScale="92500" lnSpcReduction="10000"/>
          </a:bodyPr>
          <a:lstStyle/>
          <a:p>
            <a:pPr marL="0" indent="0">
              <a:buNone/>
            </a:pPr>
            <a:r>
              <a:rPr lang="en-GB" b="1" dirty="0"/>
              <a:t>Environment as</a:t>
            </a:r>
          </a:p>
          <a:p>
            <a:r>
              <a:rPr lang="en-GB" dirty="0"/>
              <a:t>Nature</a:t>
            </a:r>
          </a:p>
          <a:p>
            <a:r>
              <a:rPr lang="en-GB" dirty="0"/>
              <a:t>Resource</a:t>
            </a:r>
          </a:p>
          <a:p>
            <a:r>
              <a:rPr lang="en-GB" dirty="0"/>
              <a:t>Problem</a:t>
            </a:r>
          </a:p>
          <a:p>
            <a:r>
              <a:rPr lang="en-GB" dirty="0"/>
              <a:t>Place to live</a:t>
            </a:r>
          </a:p>
          <a:p>
            <a:r>
              <a:rPr lang="en-GB" dirty="0"/>
              <a:t>Biosphere</a:t>
            </a:r>
          </a:p>
          <a:p>
            <a:r>
              <a:rPr lang="en-GB" dirty="0"/>
              <a:t>Community project</a:t>
            </a:r>
          </a:p>
          <a:p>
            <a:pPr marL="0" indent="0">
              <a:buNone/>
            </a:pPr>
            <a:r>
              <a:rPr lang="en-GB" dirty="0"/>
              <a:t>Which lies closest to you? Which have been apparent so far during the course? Which do you think will be apparent later?</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F82E2C7-D77B-4D84-9865-B50BB9A561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23966347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kern="1200" dirty="0">
                <a:solidFill>
                  <a:schemeClr val="tx1"/>
                </a:solidFill>
                <a:latin typeface="+mj-lt"/>
                <a:ea typeface="+mj-ea"/>
                <a:cs typeface="+mj-cs"/>
              </a:rPr>
              <a:t>Activities</a:t>
            </a:r>
            <a:endParaRPr lang="en-GB" dirty="0"/>
          </a:p>
        </p:txBody>
      </p:sp>
      <p:sp>
        <p:nvSpPr>
          <p:cNvPr id="3" name="Platshållare för innehåll 2"/>
          <p:cNvSpPr>
            <a:spLocks noGrp="1"/>
          </p:cNvSpPr>
          <p:nvPr>
            <p:ph idx="1"/>
          </p:nvPr>
        </p:nvSpPr>
        <p:spPr>
          <a:xfrm>
            <a:off x="838200" y="1983652"/>
            <a:ext cx="10515600" cy="1855795"/>
          </a:xfrm>
        </p:spPr>
        <p:txBody>
          <a:bodyPr>
            <a:normAutofit/>
          </a:bodyPr>
          <a:lstStyle/>
          <a:p>
            <a:r>
              <a:rPr lang="en-US" sz="2800" kern="1200" dirty="0">
                <a:solidFill>
                  <a:schemeClr val="tx1"/>
                </a:solidFill>
                <a:latin typeface="+mn-lt"/>
                <a:ea typeface="+mn-ea"/>
                <a:cs typeface="+mn-cs"/>
              </a:rPr>
              <a:t>Focus on authentic problems</a:t>
            </a:r>
          </a:p>
          <a:p>
            <a:r>
              <a:rPr lang="en-US" sz="2800" kern="1200" dirty="0">
                <a:solidFill>
                  <a:schemeClr val="tx1"/>
                </a:solidFill>
                <a:latin typeface="+mn-lt"/>
                <a:ea typeface="+mn-ea"/>
                <a:cs typeface="+mn-cs"/>
              </a:rPr>
              <a:t>Direct environment learning resource</a:t>
            </a:r>
          </a:p>
          <a:p>
            <a:r>
              <a:rPr lang="en-US" sz="2800" kern="1200" dirty="0">
                <a:solidFill>
                  <a:schemeClr val="tx1"/>
                </a:solidFill>
                <a:latin typeface="+mn-lt"/>
                <a:ea typeface="+mn-ea"/>
                <a:cs typeface="+mn-cs"/>
              </a:rPr>
              <a:t>Concentrate on cause, rather than finding for symptoms</a:t>
            </a:r>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F5DC4856-F7C8-48FC-97F5-80FC4D1EAF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8853577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fontScale="92500" lnSpcReduction="20000"/>
          </a:bodyPr>
          <a:lstStyle/>
          <a:p>
            <a:r>
              <a:rPr lang="en-US" sz="2800" b="1" kern="1200" dirty="0">
                <a:solidFill>
                  <a:schemeClr val="tx1"/>
                </a:solidFill>
                <a:latin typeface="+mn-lt"/>
                <a:ea typeface="+mn-ea"/>
                <a:cs typeface="+mn-cs"/>
              </a:rPr>
              <a:t>Reflection</a:t>
            </a:r>
          </a:p>
          <a:p>
            <a:pPr lvl="0">
              <a:lnSpc>
                <a:spcPct val="100000"/>
              </a:lnSpc>
            </a:pPr>
            <a:r>
              <a:rPr lang="en-GB" dirty="0"/>
              <a:t>Focus not only on action</a:t>
            </a:r>
            <a:endParaRPr lang="en-US" dirty="0"/>
          </a:p>
          <a:p>
            <a:pPr lvl="0">
              <a:lnSpc>
                <a:spcPct val="100000"/>
              </a:lnSpc>
            </a:pPr>
            <a:r>
              <a:rPr lang="en-GB" dirty="0"/>
              <a:t>Systematic perspective</a:t>
            </a:r>
          </a:p>
          <a:p>
            <a:pPr>
              <a:lnSpc>
                <a:spcPct val="100000"/>
              </a:lnSpc>
            </a:pPr>
            <a:r>
              <a:rPr lang="en-GB" dirty="0"/>
              <a:t>Put insights in a larger perspective</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DD8BEB41-729D-4070-9DA6-D2BCF6EFFD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97578316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1983652"/>
            <a:ext cx="10515600" cy="1855795"/>
          </a:xfrm>
        </p:spPr>
        <p:txBody>
          <a:bodyPr>
            <a:normAutofit/>
          </a:bodyPr>
          <a:lstStyle/>
          <a:p>
            <a:pPr lvl="0">
              <a:lnSpc>
                <a:spcPct val="100000"/>
              </a:lnSpc>
            </a:pPr>
            <a:r>
              <a:rPr lang="en-GB" b="1" dirty="0"/>
              <a:t>Importance of social aspects</a:t>
            </a:r>
            <a:endParaRPr lang="en-US" dirty="0"/>
          </a:p>
          <a:p>
            <a:pPr lvl="0">
              <a:lnSpc>
                <a:spcPct val="100000"/>
              </a:lnSpc>
            </a:pPr>
            <a:r>
              <a:rPr lang="en-GB" dirty="0"/>
              <a:t>Strengthening the group</a:t>
            </a:r>
            <a:endParaRPr lang="en-US" dirty="0"/>
          </a:p>
          <a:p>
            <a:pPr lvl="0">
              <a:lnSpc>
                <a:spcPct val="100000"/>
              </a:lnSpc>
            </a:pPr>
            <a:r>
              <a:rPr lang="en-GB" dirty="0"/>
              <a:t>Social sustainability</a:t>
            </a:r>
            <a:endParaRPr lang="en-US" dirty="0"/>
          </a:p>
          <a:p>
            <a:pPr lvl="0">
              <a:lnSpc>
                <a:spcPct val="100000"/>
              </a:lnSpc>
            </a:pPr>
            <a:endParaRPr lang="en-US" dirty="0"/>
          </a:p>
        </p:txBody>
      </p:sp>
      <p:pic>
        <p:nvPicPr>
          <p:cNvPr id="4" name="Picture 3" descr="Graphical user interface, text, application&#10;&#10;Description automatically generated">
            <a:extLst>
              <a:ext uri="{FF2B5EF4-FFF2-40B4-BE49-F238E27FC236}">
                <a16:creationId xmlns:a16="http://schemas.microsoft.com/office/drawing/2014/main" id="{97737B02-498A-419B-8F7E-AA4B9F8F93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5" name="Picture 4" descr="Logo, company name&#10;&#10;Description automatically generated">
            <a:extLst>
              <a:ext uri="{FF2B5EF4-FFF2-40B4-BE49-F238E27FC236}">
                <a16:creationId xmlns:a16="http://schemas.microsoft.com/office/drawing/2014/main" id="{76A46E54-B025-4120-9EAD-5C110233E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5FC5B7BB-8904-4B2F-B5AC-AAEA2587D9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10130846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61708" y="2091263"/>
            <a:ext cx="9068586" cy="864373"/>
          </a:xfrm>
        </p:spPr>
        <p:txBody>
          <a:bodyPr/>
          <a:lstStyle/>
          <a:p>
            <a:r>
              <a:rPr lang="en-GB" sz="3600" dirty="0" err="1"/>
              <a:t>COnCLusion</a:t>
            </a:r>
            <a:r>
              <a:rPr lang="en-GB" sz="3600" dirty="0"/>
              <a:t> of lesson</a:t>
            </a:r>
          </a:p>
        </p:txBody>
      </p:sp>
      <p:sp>
        <p:nvSpPr>
          <p:cNvPr id="3" name="Underrubrik 2"/>
          <p:cNvSpPr>
            <a:spLocks noGrp="1"/>
          </p:cNvSpPr>
          <p:nvPr>
            <p:ph type="subTitle" idx="1"/>
          </p:nvPr>
        </p:nvSpPr>
        <p:spPr>
          <a:xfrm>
            <a:off x="1562100" y="2955636"/>
            <a:ext cx="9070848" cy="2183627"/>
          </a:xfrm>
        </p:spPr>
        <p:txBody>
          <a:bodyPr>
            <a:normAutofit/>
          </a:bodyPr>
          <a:lstStyle/>
          <a:p>
            <a:pPr algn="l">
              <a:lnSpc>
                <a:spcPct val="200000"/>
              </a:lnSpc>
            </a:pPr>
            <a:r>
              <a:rPr lang="en-GB" sz="2000" b="1" dirty="0"/>
              <a:t>Share insights and findings</a:t>
            </a:r>
          </a:p>
          <a:p>
            <a:pPr algn="l">
              <a:lnSpc>
                <a:spcPct val="200000"/>
              </a:lnSpc>
            </a:pPr>
            <a:r>
              <a:rPr lang="en-GB" sz="2000" b="1" dirty="0"/>
              <a:t>Give feedback</a:t>
            </a:r>
          </a:p>
        </p:txBody>
      </p:sp>
      <p:pic>
        <p:nvPicPr>
          <p:cNvPr id="4" name="Picture 3" descr="Logo, company name&#10;&#10;Description automatically generated">
            <a:extLst>
              <a:ext uri="{FF2B5EF4-FFF2-40B4-BE49-F238E27FC236}">
                <a16:creationId xmlns:a16="http://schemas.microsoft.com/office/drawing/2014/main" id="{9BFEFDDC-4020-42BD-B705-5642976873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3926" y="457099"/>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F5596B32-B154-46D7-947F-C319BEA3F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40173"/>
            <a:ext cx="3057525" cy="873579"/>
          </a:xfrm>
          <a:prstGeom prst="rect">
            <a:avLst/>
          </a:prstGeom>
        </p:spPr>
      </p:pic>
      <p:pic>
        <p:nvPicPr>
          <p:cNvPr id="6" name="Picture 5" descr="Graphical user interface, text, application&#10;&#10;Description automatically generated">
            <a:extLst>
              <a:ext uri="{FF2B5EF4-FFF2-40B4-BE49-F238E27FC236}">
                <a16:creationId xmlns:a16="http://schemas.microsoft.com/office/drawing/2014/main" id="{E904C171-44E7-4EEA-A152-7FA8007CF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5892573"/>
            <a:ext cx="3057525" cy="873579"/>
          </a:xfrm>
          <a:prstGeom prst="rect">
            <a:avLst/>
          </a:prstGeom>
        </p:spPr>
      </p:pic>
      <p:pic>
        <p:nvPicPr>
          <p:cNvPr id="8" name="Picture 7" descr="Diagram&#10;&#10;Description automatically generated with medium confidence">
            <a:extLst>
              <a:ext uri="{FF2B5EF4-FFF2-40B4-BE49-F238E27FC236}">
                <a16:creationId xmlns:a16="http://schemas.microsoft.com/office/drawing/2014/main" id="{057C6B20-8DDA-4296-BAD9-D3F1525D8AC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42782056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DDAF74-811F-4BC1-BE39-75D31BAEE976}"/>
              </a:ext>
            </a:extLst>
          </p:cNvPr>
          <p:cNvSpPr>
            <a:spLocks noGrp="1"/>
          </p:cNvSpPr>
          <p:nvPr>
            <p:ph idx="1"/>
          </p:nvPr>
        </p:nvSpPr>
        <p:spPr/>
        <p:txBody>
          <a:bodyPr>
            <a:normAutofit/>
          </a:bodyPr>
          <a:lstStyle/>
          <a:p>
            <a:pPr marL="0" indent="0">
              <a:buNone/>
            </a:pPr>
            <a:endParaRPr lang="sv-SE" dirty="0"/>
          </a:p>
          <a:p>
            <a:pPr marL="0" indent="0">
              <a:buNone/>
            </a:pPr>
            <a:endParaRPr lang="en-GB" dirty="0"/>
          </a:p>
          <a:p>
            <a:pPr marL="0" indent="0">
              <a:buNone/>
            </a:pPr>
            <a:endParaRPr lang="en-GB" dirty="0"/>
          </a:p>
          <a:p>
            <a:pPr marL="0" indent="0" algn="ctr">
              <a:buNone/>
            </a:pPr>
            <a:r>
              <a:rPr lang="en-GB" sz="6000" b="1" dirty="0">
                <a:latin typeface="+mj-lt"/>
              </a:rPr>
              <a:t>Lecture 7</a:t>
            </a:r>
          </a:p>
        </p:txBody>
      </p:sp>
      <p:pic>
        <p:nvPicPr>
          <p:cNvPr id="7" name="Kuva 6">
            <a:extLst>
              <a:ext uri="{FF2B5EF4-FFF2-40B4-BE49-F238E27FC236}">
                <a16:creationId xmlns:a16="http://schemas.microsoft.com/office/drawing/2014/main" id="{9E8B7DA4-B5E5-4CEF-931E-31D02D397D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8" name="Picture 5">
            <a:extLst>
              <a:ext uri="{FF2B5EF4-FFF2-40B4-BE49-F238E27FC236}">
                <a16:creationId xmlns:a16="http://schemas.microsoft.com/office/drawing/2014/main" id="{EDFB9015-E492-4404-849A-A2DADA78DB5C}"/>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9" name="Picture 4" descr="Logo, company name&#10;&#10;Description automatically generated">
            <a:extLst>
              <a:ext uri="{FF2B5EF4-FFF2-40B4-BE49-F238E27FC236}">
                <a16:creationId xmlns:a16="http://schemas.microsoft.com/office/drawing/2014/main" id="{3B690ED6-4717-4990-84E3-DF33102531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40033690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p:txBody>
          <a:bodyPr/>
          <a:lstStyle/>
          <a:p>
            <a:r>
              <a:rPr lang="fi-FI" dirty="0" err="1"/>
              <a:t>Circular</a:t>
            </a:r>
            <a:r>
              <a:rPr lang="fi-FI" dirty="0"/>
              <a:t> </a:t>
            </a:r>
            <a:r>
              <a:rPr lang="fi-FI" dirty="0" err="1"/>
              <a:t>economy</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Tree>
    <p:extLst>
      <p:ext uri="{BB962C8B-B14F-4D97-AF65-F5344CB8AC3E}">
        <p14:creationId xmlns:p14="http://schemas.microsoft.com/office/powerpoint/2010/main" val="5546348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sz="6000" kern="1200" dirty="0">
                <a:latin typeface="+mj-lt"/>
                <a:ea typeface="+mj-ea"/>
                <a:cs typeface="+mj-cs"/>
              </a:rPr>
              <a:t>What is a circular economy?</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37678" y="2086252"/>
            <a:ext cx="8558073" cy="4247317"/>
          </a:xfrm>
          <a:prstGeom prst="rect">
            <a:avLst/>
          </a:prstGeom>
          <a:noFill/>
        </p:spPr>
        <p:txBody>
          <a:bodyPr wrap="square" rtlCol="0">
            <a:spAutoFit/>
          </a:bodyPr>
          <a:lstStyle/>
          <a:p>
            <a:pPr marL="285750" indent="-285750">
              <a:buFont typeface="Arial" panose="020B0604020202020204" pitchFamily="34" charset="0"/>
              <a:buChar char="•"/>
            </a:pPr>
            <a:r>
              <a:rPr lang="en-US" sz="1800" b="0" i="0" dirty="0">
                <a:effectLst/>
              </a:rPr>
              <a:t>Circular economy </a:t>
            </a:r>
            <a:r>
              <a:rPr lang="en-US" sz="1800" dirty="0"/>
              <a:t>means that </a:t>
            </a:r>
            <a:r>
              <a:rPr lang="en-US" sz="1800" b="0" i="0" dirty="0">
                <a:effectLst/>
              </a:rPr>
              <a:t>the value of products, materials and resources is maintained in the economy for as long as possible</a:t>
            </a:r>
            <a:r>
              <a:rPr lang="en-US" sz="1800" dirty="0"/>
              <a:t> and </a:t>
            </a:r>
            <a:r>
              <a:rPr lang="en-US" sz="1800" b="0" i="0" dirty="0">
                <a:effectLst/>
              </a:rPr>
              <a:t>the generation of waste is minimized.</a:t>
            </a:r>
          </a:p>
          <a:p>
            <a:pPr marL="285750" indent="-285750">
              <a:buFont typeface="Arial" panose="020B0604020202020204" pitchFamily="34" charset="0"/>
              <a:buChar char="•"/>
            </a:pPr>
            <a:r>
              <a:rPr lang="en-US" sz="1800" dirty="0"/>
              <a:t>It is a new way of thinking that </a:t>
            </a:r>
            <a:r>
              <a:rPr lang="en-US" sz="1800" b="0" i="0" dirty="0">
                <a:effectLst/>
              </a:rPr>
              <a:t>waste is resource and raw-material, and the old linear concept of</a:t>
            </a:r>
            <a:r>
              <a:rPr lang="en-US" sz="1800" dirty="0"/>
              <a:t> ‘take, make, use and dispose’ must be transformed.</a:t>
            </a:r>
          </a:p>
          <a:p>
            <a:pPr marL="285750" indent="-285750">
              <a:buFont typeface="Arial" panose="020B0604020202020204" pitchFamily="34" charset="0"/>
              <a:buChar char="•"/>
            </a:pPr>
            <a:r>
              <a:rPr lang="en-US" sz="1800" dirty="0"/>
              <a:t>It is an economic model which does not focus on producing more goods, but the consumption is based on using services, sharing, renting and recycling, instead of owning. </a:t>
            </a:r>
          </a:p>
          <a:p>
            <a:r>
              <a:rPr lang="en-US" sz="1800" dirty="0"/>
              <a:t>The circular economy will </a:t>
            </a:r>
          </a:p>
          <a:p>
            <a:r>
              <a:rPr lang="en-US" dirty="0">
                <a:effectLst/>
              </a:rPr>
              <a:t>-</a:t>
            </a:r>
            <a:r>
              <a:rPr lang="en-US" sz="1800" dirty="0">
                <a:effectLst/>
              </a:rPr>
              <a:t>enable a healthier planet and reduce pollution </a:t>
            </a:r>
          </a:p>
          <a:p>
            <a:r>
              <a:rPr lang="en-US" dirty="0"/>
              <a:t>-</a:t>
            </a:r>
            <a:r>
              <a:rPr lang="en-US" sz="1800" dirty="0">
                <a:effectLst/>
              </a:rPr>
              <a:t>reduce pressure on natural resources such as water and land use</a:t>
            </a:r>
          </a:p>
          <a:p>
            <a:r>
              <a:rPr lang="en-US" sz="1800" dirty="0">
                <a:effectLst/>
              </a:rPr>
              <a:t>-reduce emissions </a:t>
            </a:r>
          </a:p>
          <a:p>
            <a:r>
              <a:rPr lang="en-US" sz="1800" dirty="0">
                <a:effectLst/>
              </a:rPr>
              <a:t>-create new business opportunities and local quality jobs</a:t>
            </a:r>
          </a:p>
          <a:p>
            <a:r>
              <a:rPr lang="en-US" sz="1800" dirty="0">
                <a:effectLst/>
              </a:rPr>
              <a:t>-enable more resilient value chains</a:t>
            </a:r>
          </a:p>
          <a:p>
            <a:endParaRPr lang="en-GB" dirty="0"/>
          </a:p>
        </p:txBody>
      </p:sp>
    </p:spTree>
    <p:extLst>
      <p:ext uri="{BB962C8B-B14F-4D97-AF65-F5344CB8AC3E}">
        <p14:creationId xmlns:p14="http://schemas.microsoft.com/office/powerpoint/2010/main" val="24456413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139321"/>
          </a:xfrm>
          <a:prstGeom prst="rect">
            <a:avLst/>
          </a:prstGeom>
          <a:noFill/>
        </p:spPr>
        <p:txBody>
          <a:bodyPr wrap="square" rtlCol="0">
            <a:spAutoFit/>
          </a:bodyPr>
          <a:lstStyle/>
          <a:p>
            <a:pPr marL="0" indent="0">
              <a:buNone/>
            </a:pPr>
            <a:r>
              <a:rPr lang="en-US" sz="1800" dirty="0"/>
              <a:t>Green Deal</a:t>
            </a:r>
          </a:p>
          <a:p>
            <a:pPr marL="0" indent="0">
              <a:buNone/>
            </a:pPr>
            <a:r>
              <a:rPr lang="en-US" sz="1800" dirty="0"/>
              <a:t>Circular economy action plan</a:t>
            </a:r>
          </a:p>
          <a:p>
            <a:pPr marL="0" indent="0">
              <a:buNone/>
            </a:pPr>
            <a:r>
              <a:rPr lang="en-US" sz="1800" dirty="0"/>
              <a:t>EU taxonomy for sustainable activities</a:t>
            </a:r>
          </a:p>
          <a:p>
            <a:pPr marL="0" indent="0">
              <a:buNone/>
            </a:pPr>
            <a:endParaRPr lang="en-US" sz="1800" dirty="0"/>
          </a:p>
          <a:p>
            <a:pPr marL="0" indent="0">
              <a:buNone/>
            </a:pPr>
            <a:r>
              <a:rPr lang="en-US" sz="1800" dirty="0"/>
              <a:t>Special policies include</a:t>
            </a:r>
          </a:p>
          <a:p>
            <a:r>
              <a:rPr lang="en-US" sz="1800" dirty="0">
                <a:effectLst/>
              </a:rPr>
              <a:t>-plastics,</a:t>
            </a:r>
          </a:p>
          <a:p>
            <a:r>
              <a:rPr lang="en-US" sz="1800" dirty="0"/>
              <a:t>-waste and recycling</a:t>
            </a:r>
          </a:p>
          <a:p>
            <a:r>
              <a:rPr lang="en-US" sz="1800" dirty="0">
                <a:effectLst/>
              </a:rPr>
              <a:t>-circular economy at the g</a:t>
            </a:r>
            <a:r>
              <a:rPr lang="en-US" sz="1800" dirty="0"/>
              <a:t>lobal level</a:t>
            </a:r>
          </a:p>
          <a:p>
            <a:r>
              <a:rPr lang="en-US" sz="1800" dirty="0">
                <a:effectLst/>
              </a:rPr>
              <a:t>-critical raw mate</a:t>
            </a:r>
            <a:r>
              <a:rPr lang="en-US" sz="1800" dirty="0"/>
              <a:t>rials</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2841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654618-BEE0-4456-B932-66AD44294541}"/>
              </a:ext>
            </a:extLst>
          </p:cNvPr>
          <p:cNvSpPr>
            <a:spLocks noGrp="1"/>
          </p:cNvSpPr>
          <p:nvPr>
            <p:ph type="title"/>
          </p:nvPr>
        </p:nvSpPr>
        <p:spPr/>
        <p:txBody>
          <a:bodyPr/>
          <a:lstStyle/>
          <a:p>
            <a:r>
              <a:rPr lang="en-US" dirty="0"/>
              <a:t>Consequences of a changing climate</a:t>
            </a:r>
            <a:endParaRPr lang="sv-SE" dirty="0"/>
          </a:p>
        </p:txBody>
      </p:sp>
      <p:sp>
        <p:nvSpPr>
          <p:cNvPr id="3" name="Platshållare för innehåll 2">
            <a:extLst>
              <a:ext uri="{FF2B5EF4-FFF2-40B4-BE49-F238E27FC236}">
                <a16:creationId xmlns:a16="http://schemas.microsoft.com/office/drawing/2014/main" id="{492C7F78-158A-4597-B671-F03EB72B118E}"/>
              </a:ext>
            </a:extLst>
          </p:cNvPr>
          <p:cNvSpPr>
            <a:spLocks noGrp="1"/>
          </p:cNvSpPr>
          <p:nvPr>
            <p:ph idx="1"/>
          </p:nvPr>
        </p:nvSpPr>
        <p:spPr/>
        <p:txBody>
          <a:bodyPr>
            <a:normAutofit/>
          </a:bodyPr>
          <a:lstStyle/>
          <a:p>
            <a:pPr algn="l"/>
            <a:r>
              <a:rPr lang="en-US" i="0" dirty="0">
                <a:solidFill>
                  <a:srgbClr val="2B2B2B"/>
                </a:solidFill>
                <a:effectLst/>
              </a:rPr>
              <a:t>Temperatures Will Continue to Rise</a:t>
            </a:r>
          </a:p>
          <a:p>
            <a:pPr algn="l"/>
            <a:r>
              <a:rPr lang="en-US" i="0" dirty="0">
                <a:solidFill>
                  <a:srgbClr val="2B2B2B"/>
                </a:solidFill>
                <a:effectLst/>
              </a:rPr>
              <a:t>Frost-free Season (and Growing Season) will Lengthen</a:t>
            </a:r>
          </a:p>
          <a:p>
            <a:pPr algn="l"/>
            <a:r>
              <a:rPr lang="sv-SE" i="0" dirty="0">
                <a:solidFill>
                  <a:srgbClr val="2B2B2B"/>
                </a:solidFill>
                <a:effectLst/>
              </a:rPr>
              <a:t>Changes in </a:t>
            </a:r>
            <a:r>
              <a:rPr lang="sv-SE" i="0" dirty="0" err="1">
                <a:solidFill>
                  <a:srgbClr val="2B2B2B"/>
                </a:solidFill>
                <a:effectLst/>
              </a:rPr>
              <a:t>Precipitation</a:t>
            </a:r>
            <a:r>
              <a:rPr lang="sv-SE" i="0" dirty="0">
                <a:solidFill>
                  <a:srgbClr val="2B2B2B"/>
                </a:solidFill>
                <a:effectLst/>
              </a:rPr>
              <a:t> </a:t>
            </a:r>
            <a:r>
              <a:rPr lang="sv-SE" i="0" dirty="0" err="1">
                <a:solidFill>
                  <a:srgbClr val="2B2B2B"/>
                </a:solidFill>
                <a:effectLst/>
              </a:rPr>
              <a:t>Patterns</a:t>
            </a:r>
            <a:endParaRPr lang="sv-SE" i="0" dirty="0">
              <a:solidFill>
                <a:srgbClr val="2B2B2B"/>
              </a:solidFill>
              <a:effectLst/>
            </a:endParaRPr>
          </a:p>
          <a:p>
            <a:pPr algn="l"/>
            <a:r>
              <a:rPr lang="en-US" i="0" dirty="0">
                <a:solidFill>
                  <a:srgbClr val="2B2B2B"/>
                </a:solidFill>
                <a:effectLst/>
              </a:rPr>
              <a:t>More Droughts and Heat Waves</a:t>
            </a:r>
          </a:p>
          <a:p>
            <a:pPr algn="l"/>
            <a:r>
              <a:rPr lang="en-US" i="0" dirty="0">
                <a:solidFill>
                  <a:srgbClr val="2B2B2B"/>
                </a:solidFill>
                <a:effectLst/>
              </a:rPr>
              <a:t>Hurricanes Will Become Stronger and More Intense</a:t>
            </a:r>
          </a:p>
          <a:p>
            <a:pPr algn="l"/>
            <a:r>
              <a:rPr lang="en-US" i="0" dirty="0">
                <a:solidFill>
                  <a:srgbClr val="2B2B2B"/>
                </a:solidFill>
                <a:effectLst/>
              </a:rPr>
              <a:t>Sea Level Will Rise 1-8 feet by 2100</a:t>
            </a:r>
          </a:p>
          <a:p>
            <a:pPr algn="l"/>
            <a:r>
              <a:rPr lang="en-US" i="0" dirty="0">
                <a:solidFill>
                  <a:srgbClr val="2B2B2B"/>
                </a:solidFill>
                <a:effectLst/>
              </a:rPr>
              <a:t>Arctic Likely to Become Ice-Free</a:t>
            </a:r>
          </a:p>
          <a:p>
            <a:pPr algn="l"/>
            <a:endParaRPr lang="en-US" i="0" dirty="0">
              <a:solidFill>
                <a:srgbClr val="2B2B2B"/>
              </a:solidFill>
              <a:effectLst/>
            </a:endParaRPr>
          </a:p>
          <a:p>
            <a:pPr algn="l"/>
            <a:endParaRPr lang="en-US" i="0" dirty="0">
              <a:solidFill>
                <a:srgbClr val="2B2B2B"/>
              </a:solidFill>
              <a:effectLst/>
            </a:endParaRPr>
          </a:p>
          <a:p>
            <a:pPr algn="l"/>
            <a:endParaRPr lang="en-US" b="1" i="0" dirty="0">
              <a:solidFill>
                <a:srgbClr val="2B2B2B"/>
              </a:solidFill>
              <a:effectLst/>
              <a:latin typeface="Helvetica" panose="020B0604020202020204" pitchFamily="34" charset="0"/>
            </a:endParaRPr>
          </a:p>
          <a:p>
            <a:endParaRPr lang="sv-SE" dirty="0"/>
          </a:p>
        </p:txBody>
      </p:sp>
      <p:pic>
        <p:nvPicPr>
          <p:cNvPr id="4" name="Picture 3" descr="Logo, company name&#10;&#10;Description automatically generated">
            <a:extLst>
              <a:ext uri="{FF2B5EF4-FFF2-40B4-BE49-F238E27FC236}">
                <a16:creationId xmlns:a16="http://schemas.microsoft.com/office/drawing/2014/main" id="{A22766A0-C652-49FD-9E27-0BDF8D78F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1319" y="100008"/>
            <a:ext cx="2205944" cy="1855795"/>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09E230A3-F1A1-45DB-BD0B-59B7B5DE87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06" y="5740173"/>
            <a:ext cx="3057525" cy="873579"/>
          </a:xfrm>
          <a:prstGeom prst="rect">
            <a:avLst/>
          </a:prstGeom>
        </p:spPr>
      </p:pic>
      <p:pic>
        <p:nvPicPr>
          <p:cNvPr id="6" name="Picture 5" descr="Diagram&#10;&#10;Description automatically generated with medium confidence">
            <a:extLst>
              <a:ext uri="{FF2B5EF4-FFF2-40B4-BE49-F238E27FC236}">
                <a16:creationId xmlns:a16="http://schemas.microsoft.com/office/drawing/2014/main" id="{8B11354B-B98E-4F0D-846E-F6822A56345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51804" y="5715211"/>
            <a:ext cx="1004777" cy="999747"/>
          </a:xfrm>
          <a:prstGeom prst="rect">
            <a:avLst/>
          </a:prstGeom>
        </p:spPr>
      </p:pic>
    </p:spTree>
    <p:extLst>
      <p:ext uri="{BB962C8B-B14F-4D97-AF65-F5344CB8AC3E}">
        <p14:creationId xmlns:p14="http://schemas.microsoft.com/office/powerpoint/2010/main" val="33535469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4247317"/>
          </a:xfrm>
          <a:prstGeom prst="rect">
            <a:avLst/>
          </a:prstGeom>
          <a:noFill/>
        </p:spPr>
        <p:txBody>
          <a:bodyPr wrap="square" rtlCol="0">
            <a:spAutoFit/>
          </a:bodyPr>
          <a:lstStyle/>
          <a:p>
            <a:pPr marL="0" indent="0">
              <a:buNone/>
            </a:pPr>
            <a:r>
              <a:rPr lang="en-US" sz="1800" dirty="0"/>
              <a:t>Tools and instruments</a:t>
            </a:r>
            <a:br>
              <a:rPr lang="en-US" sz="1800" dirty="0"/>
            </a:br>
            <a:endParaRPr lang="en-US" sz="1800" dirty="0"/>
          </a:p>
          <a:p>
            <a:pPr marL="285750" indent="-285750">
              <a:buFont typeface="Arial" panose="020B0604020202020204" pitchFamily="34" charset="0"/>
              <a:buChar char="•"/>
            </a:pPr>
            <a:r>
              <a:rPr lang="en-US" sz="1800" dirty="0">
                <a:effectLst/>
              </a:rPr>
              <a:t>EU Ecolabel</a:t>
            </a:r>
          </a:p>
          <a:p>
            <a:pPr marL="285750" indent="-285750">
              <a:buFont typeface="Arial" panose="020B0604020202020204" pitchFamily="34" charset="0"/>
              <a:buChar char="•"/>
            </a:pPr>
            <a:r>
              <a:rPr lang="en-US" sz="1800" dirty="0"/>
              <a:t>European Circular Economy Stakeholder Platform</a:t>
            </a:r>
          </a:p>
          <a:p>
            <a:pPr marL="285750" indent="-285750">
              <a:buFont typeface="Arial" panose="020B0604020202020204" pitchFamily="34" charset="0"/>
              <a:buChar char="•"/>
            </a:pPr>
            <a:r>
              <a:rPr lang="en-US" sz="1800" dirty="0">
                <a:effectLst/>
              </a:rPr>
              <a:t>Sustainable buildings</a:t>
            </a:r>
            <a:r>
              <a:rPr lang="en-US" sz="1800" dirty="0"/>
              <a:t> – Levels</a:t>
            </a:r>
          </a:p>
          <a:p>
            <a:pPr marL="285750" indent="-285750">
              <a:buFont typeface="Arial" panose="020B0604020202020204" pitchFamily="34" charset="0"/>
              <a:buChar char="•"/>
            </a:pPr>
            <a:r>
              <a:rPr lang="en-US" sz="1800" dirty="0">
                <a:effectLst/>
              </a:rPr>
              <a:t>EU Enviro</a:t>
            </a:r>
            <a:r>
              <a:rPr lang="en-US" sz="1800" dirty="0"/>
              <a:t>nmental Technology Verification</a:t>
            </a:r>
          </a:p>
          <a:p>
            <a:pPr marL="285750" indent="-285750">
              <a:buFont typeface="Arial" panose="020B0604020202020204" pitchFamily="34" charset="0"/>
              <a:buChar char="•"/>
            </a:pPr>
            <a:r>
              <a:rPr lang="en-US" sz="1800" dirty="0">
                <a:effectLst/>
              </a:rPr>
              <a:t>Eco-Management and </a:t>
            </a:r>
            <a:r>
              <a:rPr lang="en-US" sz="1800" dirty="0"/>
              <a:t>audit scheme</a:t>
            </a:r>
          </a:p>
          <a:p>
            <a:pPr marL="285750" indent="-285750">
              <a:buFont typeface="Arial" panose="020B0604020202020204" pitchFamily="34" charset="0"/>
              <a:buChar char="•"/>
            </a:pPr>
            <a:r>
              <a:rPr lang="en-US" sz="1800" dirty="0">
                <a:effectLst/>
              </a:rPr>
              <a:t>Green public procurement</a:t>
            </a:r>
          </a:p>
          <a:p>
            <a:pPr marL="285750" indent="-285750">
              <a:buFont typeface="Arial" panose="020B0604020202020204" pitchFamily="34" charset="0"/>
              <a:buChar char="•"/>
            </a:pPr>
            <a:r>
              <a:rPr lang="en-US" sz="1800" dirty="0"/>
              <a:t>Raw materials initiative</a:t>
            </a:r>
          </a:p>
          <a:p>
            <a:pPr marL="285750" indent="-285750">
              <a:buFont typeface="Arial" panose="020B0604020202020204" pitchFamily="34" charset="0"/>
              <a:buChar char="•"/>
            </a:pPr>
            <a:r>
              <a:rPr lang="en-US" sz="1800" dirty="0">
                <a:effectLst/>
              </a:rPr>
              <a:t>Eco-innovation action plan</a:t>
            </a:r>
          </a:p>
          <a:p>
            <a:pPr marL="285750" indent="-285750">
              <a:buFont typeface="Arial" panose="020B0604020202020204" pitchFamily="34" charset="0"/>
              <a:buChar char="•"/>
            </a:pPr>
            <a:r>
              <a:rPr lang="en-US" sz="1800" dirty="0"/>
              <a:t>Circular economy monitoring framework</a:t>
            </a:r>
          </a:p>
          <a:p>
            <a:pPr marL="285750" indent="-285750">
              <a:buFont typeface="Arial" panose="020B0604020202020204" pitchFamily="34" charset="0"/>
              <a:buChar char="•"/>
            </a:pPr>
            <a:r>
              <a:rPr lang="en-US" sz="1800" dirty="0">
                <a:effectLst/>
              </a:rPr>
              <a:t>European Innovation Partnership </a:t>
            </a:r>
            <a:r>
              <a:rPr lang="en-US" sz="1800" dirty="0"/>
              <a:t>on Raw Materials</a:t>
            </a:r>
          </a:p>
          <a:p>
            <a:pPr marL="285750" indent="-285750">
              <a:buFont typeface="Arial" panose="020B0604020202020204" pitchFamily="34" charset="0"/>
              <a:buChar char="•"/>
            </a:pPr>
            <a:r>
              <a:rPr lang="en-US" sz="1800" dirty="0">
                <a:effectLst/>
              </a:rPr>
              <a:t>Environmental footprint methods</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37331860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lstStyle/>
          <a:p>
            <a:r>
              <a:rPr lang="en-US" dirty="0"/>
              <a:t>C</a:t>
            </a:r>
            <a:r>
              <a:rPr lang="en-US" sz="6000" kern="1200" dirty="0">
                <a:latin typeface="+mj-lt"/>
                <a:ea typeface="+mj-ea"/>
                <a:cs typeface="+mj-cs"/>
              </a:rPr>
              <a:t>ircular economy in EU</a:t>
            </a:r>
            <a:endParaRPr lang="fi-FI"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2862322"/>
          </a:xfrm>
          <a:prstGeom prst="rect">
            <a:avLst/>
          </a:prstGeom>
          <a:noFill/>
        </p:spPr>
        <p:txBody>
          <a:bodyPr wrap="square" rtlCol="0">
            <a:spAutoFit/>
          </a:bodyPr>
          <a:lstStyle/>
          <a:p>
            <a:pPr marL="0" indent="0">
              <a:buNone/>
            </a:pPr>
            <a:r>
              <a:rPr lang="en-US" b="1" dirty="0"/>
              <a:t>90 % </a:t>
            </a:r>
          </a:p>
          <a:p>
            <a:pPr marL="0" indent="0">
              <a:buNone/>
            </a:pPr>
            <a:r>
              <a:rPr lang="en-US" dirty="0"/>
              <a:t>of biodiversity loss is caused by resource extraction and processing</a:t>
            </a:r>
          </a:p>
          <a:p>
            <a:pPr marL="0" indent="0">
              <a:buNone/>
            </a:pPr>
            <a:endParaRPr lang="en-US" dirty="0"/>
          </a:p>
          <a:p>
            <a:pPr marL="0" indent="0">
              <a:buNone/>
            </a:pPr>
            <a:r>
              <a:rPr lang="en-US" b="1" dirty="0"/>
              <a:t>Up to 80 % </a:t>
            </a:r>
          </a:p>
          <a:p>
            <a:pPr marL="0" indent="0">
              <a:buNone/>
            </a:pPr>
            <a:r>
              <a:rPr lang="en-US" dirty="0"/>
              <a:t>of products’ environmental impacts are determined at the design phase</a:t>
            </a:r>
          </a:p>
          <a:p>
            <a:pPr marL="0" indent="0">
              <a:buNone/>
            </a:pPr>
            <a:endParaRPr lang="en-US" dirty="0"/>
          </a:p>
          <a:p>
            <a:pPr marL="0" indent="0">
              <a:buNone/>
            </a:pPr>
            <a:r>
              <a:rPr lang="en-US" b="1" dirty="0"/>
              <a:t>Less than 12 %</a:t>
            </a:r>
          </a:p>
          <a:p>
            <a:pPr marL="0" indent="0">
              <a:buNone/>
            </a:pPr>
            <a:r>
              <a:rPr lang="en-US" dirty="0"/>
              <a:t>the current circular material use rate in the EU</a:t>
            </a:r>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209562666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a:bodyPr>
          <a:lstStyle/>
          <a:p>
            <a:r>
              <a:rPr lang="en-US" sz="4400" dirty="0"/>
              <a:t>C</a:t>
            </a:r>
            <a:r>
              <a:rPr lang="en-US" sz="4400" kern="1200" dirty="0">
                <a:latin typeface="+mj-lt"/>
                <a:ea typeface="+mj-ea"/>
                <a:cs typeface="+mj-cs"/>
              </a:rPr>
              <a:t>ircular economy </a:t>
            </a:r>
            <a:r>
              <a:rPr lang="en-US" sz="4400" dirty="0"/>
              <a:t>business models</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2290438"/>
            <a:ext cx="8558073" cy="3647152"/>
          </a:xfrm>
          <a:prstGeom prst="rect">
            <a:avLst/>
          </a:prstGeom>
          <a:noFill/>
        </p:spPr>
        <p:txBody>
          <a:bodyPr wrap="square" rtlCol="0">
            <a:spAutoFit/>
          </a:bodyPr>
          <a:lstStyle/>
          <a:p>
            <a:pPr marL="0"/>
            <a:r>
              <a:rPr lang="en-US" sz="1500" dirty="0"/>
              <a:t>Sharing economy concepts, sharing platform</a:t>
            </a:r>
          </a:p>
          <a:p>
            <a:pPr marL="742950" lvl="1" indent="-285750">
              <a:buFont typeface="Courier New" panose="02070309020205020404" pitchFamily="49" charset="0"/>
              <a:buChar char="o"/>
            </a:pPr>
            <a:r>
              <a:rPr lang="en-US" sz="1500" dirty="0"/>
              <a:t>Using sharing platforms in usage, access an ownership, collaboration among product users</a:t>
            </a:r>
          </a:p>
          <a:p>
            <a:pPr marL="0"/>
            <a:r>
              <a:rPr lang="en-US" sz="1500" dirty="0"/>
              <a:t>Product as a service</a:t>
            </a:r>
          </a:p>
          <a:p>
            <a:pPr marL="742950" lvl="1" indent="-285750">
              <a:buFont typeface="Courier New" panose="02070309020205020404" pitchFamily="49" charset="0"/>
              <a:buChar char="o"/>
            </a:pPr>
            <a:r>
              <a:rPr lang="en-US" sz="1500" dirty="0"/>
              <a:t>The customer shifts from owning materials or products towards using, sharing, borrowing and renting them.</a:t>
            </a:r>
          </a:p>
          <a:p>
            <a:pPr marL="0"/>
            <a:r>
              <a:rPr lang="en-US" sz="1500" dirty="0"/>
              <a:t>Product-life extension</a:t>
            </a:r>
          </a:p>
          <a:p>
            <a:pPr marL="742950" lvl="1" indent="-285750">
              <a:buFont typeface="Courier New" panose="02070309020205020404" pitchFamily="49" charset="0"/>
              <a:buChar char="o"/>
            </a:pPr>
            <a:r>
              <a:rPr lang="en-US" sz="1500" dirty="0"/>
              <a:t>Extending the life-cycle of the product though anticipatory maintenance, resale and remanufacture.</a:t>
            </a:r>
          </a:p>
          <a:p>
            <a:pPr marL="0"/>
            <a:r>
              <a:rPr lang="en-US" sz="1500" dirty="0"/>
              <a:t>Recovery and recycling</a:t>
            </a:r>
          </a:p>
          <a:p>
            <a:pPr marL="742950" lvl="1" indent="-285750">
              <a:buFont typeface="Courier New" panose="02070309020205020404" pitchFamily="49" charset="0"/>
              <a:buChar char="o"/>
            </a:pPr>
            <a:r>
              <a:rPr lang="en-US" sz="1500" dirty="0"/>
              <a:t>Recovery and reuse of products and raw materials that have reached the end of their useful life.</a:t>
            </a:r>
          </a:p>
          <a:p>
            <a:pPr marL="0"/>
            <a:r>
              <a:rPr lang="en-US" sz="1500" dirty="0"/>
              <a:t>Circular supply chain</a:t>
            </a:r>
          </a:p>
          <a:p>
            <a:pPr marL="742950" lvl="1" indent="-285750">
              <a:buFont typeface="Courier New" panose="02070309020205020404" pitchFamily="49" charset="0"/>
              <a:buChar char="o"/>
            </a:pPr>
            <a:r>
              <a:rPr lang="en-US" sz="1500" dirty="0"/>
              <a:t>Use of recyclable materials and renewable energy and solutions based on resource-efficient cycles.</a:t>
            </a:r>
          </a:p>
          <a:p>
            <a:pPr marL="228600" lvl="1"/>
            <a:endParaRPr lang="en-US" sz="1500" dirty="0"/>
          </a:p>
          <a:p>
            <a:pPr marL="0" indent="0">
              <a:buNone/>
            </a:pPr>
            <a:endParaRPr lang="en-US" sz="1800" dirty="0">
              <a:solidFill>
                <a:srgbClr val="595959"/>
              </a:solidFill>
              <a:effectLst/>
            </a:endParaRPr>
          </a:p>
          <a:p>
            <a:endParaRPr lang="en-GB" dirty="0"/>
          </a:p>
        </p:txBody>
      </p:sp>
    </p:spTree>
    <p:extLst>
      <p:ext uri="{BB962C8B-B14F-4D97-AF65-F5344CB8AC3E}">
        <p14:creationId xmlns:p14="http://schemas.microsoft.com/office/powerpoint/2010/main" val="16745757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1122363"/>
            <a:ext cx="9144000" cy="963889"/>
          </a:xfrm>
        </p:spPr>
        <p:txBody>
          <a:bodyPr>
            <a:normAutofit fontScale="90000"/>
          </a:bodyPr>
          <a:lstStyle/>
          <a:p>
            <a:r>
              <a:rPr lang="en-US" sz="4400" kern="1200" dirty="0">
                <a:latin typeface="+mj-lt"/>
                <a:ea typeface="+mj-ea"/>
                <a:cs typeface="+mj-cs"/>
              </a:rPr>
              <a:t>The role of municipals in the circular economy</a:t>
            </a: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4293483"/>
          </a:xfrm>
          <a:prstGeom prst="rect">
            <a:avLst/>
          </a:prstGeom>
          <a:noFill/>
        </p:spPr>
        <p:txBody>
          <a:bodyPr wrap="square" rtlCol="0">
            <a:spAutoFit/>
          </a:bodyPr>
          <a:lstStyle/>
          <a:p>
            <a:pPr marL="0"/>
            <a:r>
              <a:rPr lang="en-US" sz="1700" b="1" dirty="0"/>
              <a:t>Roles</a:t>
            </a:r>
          </a:p>
          <a:p>
            <a:pPr marL="285750" indent="-285750">
              <a:buFont typeface="Arial" panose="020B0604020202020204" pitchFamily="34" charset="0"/>
              <a:buChar char="•"/>
            </a:pPr>
            <a:r>
              <a:rPr lang="en-US" sz="1700" dirty="0"/>
              <a:t>Planner, buyer, customer, property developer and licensing authorities</a:t>
            </a:r>
          </a:p>
          <a:p>
            <a:pPr marL="285750" indent="-285750">
              <a:buFont typeface="Arial" panose="020B0604020202020204" pitchFamily="34" charset="0"/>
              <a:buChar char="•"/>
            </a:pPr>
            <a:r>
              <a:rPr lang="en-US" sz="1700" dirty="0"/>
              <a:t>Enabler, accelerator, activator</a:t>
            </a:r>
          </a:p>
          <a:p>
            <a:pPr marL="285750" indent="-285750">
              <a:buFont typeface="Arial" panose="020B0604020202020204" pitchFamily="34" charset="0"/>
              <a:buChar char="•"/>
            </a:pPr>
            <a:r>
              <a:rPr lang="en-US" sz="1700" dirty="0"/>
              <a:t>Public procurement, piloting</a:t>
            </a:r>
          </a:p>
          <a:p>
            <a:pPr marL="285750" indent="-285750">
              <a:buFont typeface="Arial" panose="020B0604020202020204" pitchFamily="34" charset="0"/>
              <a:buChar char="•"/>
            </a:pPr>
            <a:r>
              <a:rPr lang="en-US" sz="1700" dirty="0"/>
              <a:t>Creating and designing circular economy business models, creating new jobs</a:t>
            </a:r>
          </a:p>
          <a:p>
            <a:pPr marL="285750" indent="-285750">
              <a:buFont typeface="Arial" panose="020B0604020202020204" pitchFamily="34" charset="0"/>
              <a:buChar char="•"/>
            </a:pPr>
            <a:r>
              <a:rPr lang="en-US" sz="1700" dirty="0"/>
              <a:t>operating models</a:t>
            </a:r>
          </a:p>
          <a:p>
            <a:pPr marL="285750" indent="-285750">
              <a:buFont typeface="Arial" panose="020B0604020202020204" pitchFamily="34" charset="0"/>
              <a:buChar char="•"/>
            </a:pPr>
            <a:r>
              <a:rPr lang="en-US" sz="1700" dirty="0"/>
              <a:t>long-term partnership</a:t>
            </a:r>
          </a:p>
          <a:p>
            <a:pPr marL="285750" indent="-285750">
              <a:buFont typeface="Arial" panose="020B0604020202020204" pitchFamily="34" charset="0"/>
              <a:buChar char="•"/>
            </a:pPr>
            <a:r>
              <a:rPr lang="en-US" sz="1700" dirty="0"/>
              <a:t>platforms, testbeds</a:t>
            </a:r>
          </a:p>
          <a:p>
            <a:pPr marL="285750" indent="-285750">
              <a:buFont typeface="Arial" panose="020B0604020202020204" pitchFamily="34" charset="0"/>
              <a:buChar char="•"/>
            </a:pPr>
            <a:r>
              <a:rPr lang="en-US" sz="1700" dirty="0"/>
              <a:t>joint value</a:t>
            </a:r>
          </a:p>
          <a:p>
            <a:pPr marL="514350" lvl="1"/>
            <a:endParaRPr lang="en-US" sz="1700" dirty="0"/>
          </a:p>
          <a:p>
            <a:pPr marL="0"/>
            <a:r>
              <a:rPr lang="en-US" sz="1700" b="1" dirty="0"/>
              <a:t>Tools</a:t>
            </a:r>
          </a:p>
          <a:p>
            <a:pPr marL="285750" indent="-285750">
              <a:buFont typeface="Arial" panose="020B0604020202020204" pitchFamily="34" charset="0"/>
              <a:buChar char="•"/>
            </a:pPr>
            <a:r>
              <a:rPr lang="en-US" sz="1700" dirty="0"/>
              <a:t>Circular policies, long-term targets</a:t>
            </a:r>
          </a:p>
          <a:p>
            <a:pPr marL="285750" indent="-285750">
              <a:buFont typeface="Arial" panose="020B0604020202020204" pitchFamily="34" charset="0"/>
              <a:buChar char="•"/>
            </a:pPr>
            <a:r>
              <a:rPr lang="en-US" sz="1700" dirty="0"/>
              <a:t>Regulatory, economic and soft instruments</a:t>
            </a:r>
          </a:p>
          <a:p>
            <a:pPr marL="285750" indent="-285750">
              <a:buFont typeface="Arial" panose="020B0604020202020204" pitchFamily="34" charset="0"/>
              <a:buChar char="•"/>
            </a:pPr>
            <a:r>
              <a:rPr lang="en-US" sz="1700" dirty="0"/>
              <a:t>Collaboration, networking and information sharing</a:t>
            </a:r>
          </a:p>
          <a:p>
            <a:pPr marL="285750" indent="-285750">
              <a:buFont typeface="Arial" panose="020B0604020202020204" pitchFamily="34" charset="0"/>
              <a:buChar char="•"/>
            </a:pPr>
            <a:r>
              <a:rPr lang="en-US" sz="1700" dirty="0"/>
              <a:t>Projects and piloting</a:t>
            </a:r>
          </a:p>
          <a:p>
            <a:endParaRPr lang="en-GB" dirty="0"/>
          </a:p>
        </p:txBody>
      </p:sp>
    </p:spTree>
    <p:extLst>
      <p:ext uri="{BB962C8B-B14F-4D97-AF65-F5344CB8AC3E}">
        <p14:creationId xmlns:p14="http://schemas.microsoft.com/office/powerpoint/2010/main" val="12432926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816429"/>
          </a:xfrm>
          <a:prstGeom prst="rect">
            <a:avLst/>
          </a:prstGeom>
          <a:noFill/>
        </p:spPr>
        <p:txBody>
          <a:bodyPr wrap="square" rtlCol="0">
            <a:spAutoFit/>
          </a:bodyPr>
          <a:lstStyle/>
          <a:p>
            <a:r>
              <a:rPr lang="en-US" sz="1600" dirty="0"/>
              <a:t>Value proposition</a:t>
            </a:r>
          </a:p>
          <a:p>
            <a:pPr marL="628650" lvl="1" indent="-171450">
              <a:buFont typeface="Arial" panose="020B0604020202020204" pitchFamily="34" charset="0"/>
              <a:buChar char="•"/>
            </a:pPr>
            <a:r>
              <a:rPr lang="en-US" sz="1600" dirty="0"/>
              <a:t>Extended product life, product disassembly for parts, materials cycling or reuse, extended warranty, regeneration, safe disposal, virtual product, increasing customer awareness regarding sustainable consumption</a:t>
            </a:r>
          </a:p>
          <a:p>
            <a:pPr marL="0"/>
            <a:r>
              <a:rPr lang="en-US" sz="1600" dirty="0"/>
              <a:t>Key partners</a:t>
            </a:r>
          </a:p>
          <a:p>
            <a:pPr marL="628650" lvl="1" indent="-171450">
              <a:buFont typeface="Arial" panose="020B0604020202020204" pitchFamily="34" charset="0"/>
              <a:buChar char="•"/>
            </a:pPr>
            <a:r>
              <a:rPr lang="en-US" sz="1600" dirty="0"/>
              <a:t>Co-operative production, recycling waste, parts by third parties, cooperation within the service network, collection for end-of-life products, product components after their end of use</a:t>
            </a:r>
          </a:p>
          <a:p>
            <a:pPr marL="0"/>
            <a:r>
              <a:rPr lang="en-US" sz="1600" dirty="0"/>
              <a:t>Key resources</a:t>
            </a:r>
          </a:p>
          <a:p>
            <a:pPr marL="628650" lvl="1" indent="-171450">
              <a:buFont typeface="Arial" panose="020B0604020202020204" pitchFamily="34" charset="0"/>
              <a:buChar char="•"/>
            </a:pPr>
            <a:r>
              <a:rPr lang="en-US" sz="1600" dirty="0"/>
              <a:t>Use of raw materials, resources originating from recycling, other forms of recovery</a:t>
            </a:r>
          </a:p>
          <a:p>
            <a:pPr marL="628650" lvl="1" indent="-171450">
              <a:buFont typeface="Arial" panose="020B0604020202020204" pitchFamily="34" charset="0"/>
              <a:buChar char="•"/>
            </a:pPr>
            <a:r>
              <a:rPr lang="en-US" sz="1600" dirty="0"/>
              <a:t>Use of better technical quality materials, less harmful to the environment, more efficient in use</a:t>
            </a:r>
          </a:p>
          <a:p>
            <a:pPr marL="628650" lvl="1" indent="-171450">
              <a:buFont typeface="Arial" panose="020B0604020202020204" pitchFamily="34" charset="0"/>
              <a:buChar char="•"/>
            </a:pPr>
            <a:r>
              <a:rPr lang="en-US" sz="1600" dirty="0"/>
              <a:t>Protection of natural resources, renewable energy use, water, energy and material saving</a:t>
            </a:r>
          </a:p>
          <a:p>
            <a:pPr marL="628650" lvl="1" indent="-171450">
              <a:buFont typeface="Arial" panose="020B0604020202020204" pitchFamily="34" charset="0"/>
              <a:buChar char="•"/>
            </a:pPr>
            <a:r>
              <a:rPr lang="en-US" sz="1600" dirty="0"/>
              <a:t>Human capital</a:t>
            </a:r>
          </a:p>
          <a:p>
            <a:endParaRPr lang="en-GB" dirty="0"/>
          </a:p>
        </p:txBody>
      </p:sp>
    </p:spTree>
    <p:extLst>
      <p:ext uri="{BB962C8B-B14F-4D97-AF65-F5344CB8AC3E}">
        <p14:creationId xmlns:p14="http://schemas.microsoft.com/office/powerpoint/2010/main" val="14276464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pPr marL="0"/>
            <a:r>
              <a:rPr lang="en-US" sz="1600" dirty="0"/>
              <a:t>Key activities</a:t>
            </a:r>
          </a:p>
          <a:p>
            <a:pPr marL="628650" lvl="1" indent="-171450">
              <a:buFont typeface="Arial" panose="020B0604020202020204" pitchFamily="34" charset="0"/>
              <a:buChar char="•"/>
            </a:pPr>
            <a:r>
              <a:rPr lang="en-US" sz="1600" dirty="0"/>
              <a:t>Use of recyclable materials</a:t>
            </a:r>
          </a:p>
          <a:p>
            <a:pPr marL="628650" lvl="1" indent="-171450">
              <a:buFont typeface="Arial" panose="020B0604020202020204" pitchFamily="34" charset="0"/>
              <a:buChar char="•"/>
            </a:pPr>
            <a:r>
              <a:rPr lang="en-US" sz="1600" dirty="0"/>
              <a:t>Product design and extending the lifetime of the products</a:t>
            </a:r>
          </a:p>
          <a:p>
            <a:pPr marL="628650" lvl="1" indent="-171450">
              <a:buFont typeface="Arial" panose="020B0604020202020204" pitchFamily="34" charset="0"/>
              <a:buChar char="•"/>
            </a:pPr>
            <a:r>
              <a:rPr lang="en-US" sz="1600" dirty="0"/>
              <a:t>Maintenance, servicing, availability of spare parts</a:t>
            </a:r>
          </a:p>
          <a:p>
            <a:pPr marL="628650" lvl="1" indent="-171450">
              <a:buFont typeface="Arial" panose="020B0604020202020204" pitchFamily="34" charset="0"/>
              <a:buChar char="•"/>
            </a:pPr>
            <a:r>
              <a:rPr lang="en-US" sz="1600" dirty="0"/>
              <a:t>Logistics of returns</a:t>
            </a:r>
          </a:p>
          <a:p>
            <a:pPr marL="628650" lvl="1" indent="-171450">
              <a:buFont typeface="Arial" panose="020B0604020202020204" pitchFamily="34" charset="0"/>
              <a:buChar char="•"/>
            </a:pPr>
            <a:r>
              <a:rPr lang="en-US" sz="1600" dirty="0"/>
              <a:t>Increasing efficiency and performance, eliminating waste in the whole supply chain</a:t>
            </a:r>
          </a:p>
          <a:p>
            <a:pPr marL="0"/>
            <a:r>
              <a:rPr lang="en-US" sz="1600" dirty="0"/>
              <a:t>Customer relations</a:t>
            </a:r>
          </a:p>
          <a:p>
            <a:pPr marL="628650" lvl="1" indent="-171450">
              <a:buFont typeface="Arial" panose="020B0604020202020204" pitchFamily="34" charset="0"/>
              <a:buChar char="•"/>
            </a:pPr>
            <a:r>
              <a:rPr lang="en-US" sz="1600" dirty="0"/>
              <a:t>Production upon order</a:t>
            </a:r>
          </a:p>
          <a:p>
            <a:pPr marL="628650" lvl="1" indent="-171450">
              <a:buFont typeface="Arial" panose="020B0604020202020204" pitchFamily="34" charset="0"/>
              <a:buChar char="•"/>
            </a:pPr>
            <a:r>
              <a:rPr lang="en-US" sz="1600" dirty="0"/>
              <a:t>Long-term relationships</a:t>
            </a:r>
          </a:p>
          <a:p>
            <a:pPr marL="0"/>
            <a:r>
              <a:rPr lang="en-US" sz="1600" dirty="0"/>
              <a:t>Channels</a:t>
            </a:r>
          </a:p>
          <a:p>
            <a:pPr marL="628650" lvl="1" indent="-171450">
              <a:buFont typeface="Arial" panose="020B0604020202020204" pitchFamily="34" charset="0"/>
              <a:buChar char="•"/>
            </a:pPr>
            <a:r>
              <a:rPr lang="en-US" sz="1600" dirty="0"/>
              <a:t>Virtual communication with the customer, channel of returns, spare parts, materials</a:t>
            </a:r>
          </a:p>
          <a:p>
            <a:pPr marL="0"/>
            <a:r>
              <a:rPr lang="en-US" sz="1600" dirty="0"/>
              <a:t>Cost structure</a:t>
            </a:r>
          </a:p>
          <a:p>
            <a:pPr marL="628650" lvl="1" indent="-171450">
              <a:buFont typeface="Arial" panose="020B0604020202020204" pitchFamily="34" charset="0"/>
              <a:buChar char="•"/>
            </a:pPr>
            <a:r>
              <a:rPr lang="en-US" sz="1600" dirty="0"/>
              <a:t>Savings and costs of implementing the CE</a:t>
            </a:r>
            <a:endParaRPr lang="en-GB" sz="1600" dirty="0"/>
          </a:p>
        </p:txBody>
      </p:sp>
    </p:spTree>
    <p:extLst>
      <p:ext uri="{BB962C8B-B14F-4D97-AF65-F5344CB8AC3E}">
        <p14:creationId xmlns:p14="http://schemas.microsoft.com/office/powerpoint/2010/main" val="3728341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Various point of views of CE in business</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3293209"/>
          </a:xfrm>
          <a:prstGeom prst="rect">
            <a:avLst/>
          </a:prstGeom>
          <a:noFill/>
        </p:spPr>
        <p:txBody>
          <a:bodyPr wrap="square" rtlCol="0">
            <a:spAutoFit/>
          </a:bodyPr>
          <a:lstStyle/>
          <a:p>
            <a:pPr marL="0"/>
            <a:r>
              <a:rPr lang="en-US" sz="1600" dirty="0"/>
              <a:t>Key activities</a:t>
            </a:r>
          </a:p>
          <a:p>
            <a:pPr marL="628650" lvl="1" indent="-171450">
              <a:buFont typeface="Arial" panose="020B0604020202020204" pitchFamily="34" charset="0"/>
              <a:buChar char="•"/>
            </a:pPr>
            <a:r>
              <a:rPr lang="en-US" sz="1600" dirty="0"/>
              <a:t>Use of recyclable materials</a:t>
            </a:r>
          </a:p>
          <a:p>
            <a:pPr marL="628650" lvl="1" indent="-171450">
              <a:buFont typeface="Arial" panose="020B0604020202020204" pitchFamily="34" charset="0"/>
              <a:buChar char="•"/>
            </a:pPr>
            <a:r>
              <a:rPr lang="en-US" sz="1600" dirty="0"/>
              <a:t>Product design and extending the lifetime of the products</a:t>
            </a:r>
          </a:p>
          <a:p>
            <a:pPr marL="628650" lvl="1" indent="-171450">
              <a:buFont typeface="Arial" panose="020B0604020202020204" pitchFamily="34" charset="0"/>
              <a:buChar char="•"/>
            </a:pPr>
            <a:r>
              <a:rPr lang="en-US" sz="1600" dirty="0"/>
              <a:t>Maintenance, servicing, availability of spare parts</a:t>
            </a:r>
          </a:p>
          <a:p>
            <a:pPr marL="628650" lvl="1" indent="-171450">
              <a:buFont typeface="Arial" panose="020B0604020202020204" pitchFamily="34" charset="0"/>
              <a:buChar char="•"/>
            </a:pPr>
            <a:r>
              <a:rPr lang="en-US" sz="1600" dirty="0"/>
              <a:t>Logistics of returns</a:t>
            </a:r>
          </a:p>
          <a:p>
            <a:pPr marL="628650" lvl="1" indent="-171450">
              <a:buFont typeface="Arial" panose="020B0604020202020204" pitchFamily="34" charset="0"/>
              <a:buChar char="•"/>
            </a:pPr>
            <a:r>
              <a:rPr lang="en-US" sz="1600" dirty="0"/>
              <a:t>Increasing efficiency and performance, eliminating waste in the whole supply chain</a:t>
            </a:r>
          </a:p>
          <a:p>
            <a:pPr marL="0"/>
            <a:r>
              <a:rPr lang="en-US" sz="1600" dirty="0"/>
              <a:t>Customer relations</a:t>
            </a:r>
          </a:p>
          <a:p>
            <a:pPr marL="628650" lvl="1" indent="-171450">
              <a:buFont typeface="Arial" panose="020B0604020202020204" pitchFamily="34" charset="0"/>
              <a:buChar char="•"/>
            </a:pPr>
            <a:r>
              <a:rPr lang="en-US" sz="1600" dirty="0"/>
              <a:t>Production upon order</a:t>
            </a:r>
          </a:p>
          <a:p>
            <a:pPr marL="628650" lvl="1" indent="-171450">
              <a:buFont typeface="Arial" panose="020B0604020202020204" pitchFamily="34" charset="0"/>
              <a:buChar char="•"/>
            </a:pPr>
            <a:r>
              <a:rPr lang="en-US" sz="1600" dirty="0"/>
              <a:t>Long-term relationships</a:t>
            </a:r>
          </a:p>
          <a:p>
            <a:pPr marL="0"/>
            <a:r>
              <a:rPr lang="en-US" sz="1600" dirty="0"/>
              <a:t>Channels</a:t>
            </a:r>
          </a:p>
          <a:p>
            <a:pPr marL="628650" lvl="1" indent="-171450">
              <a:buFont typeface="Arial" panose="020B0604020202020204" pitchFamily="34" charset="0"/>
              <a:buChar char="•"/>
            </a:pPr>
            <a:r>
              <a:rPr lang="en-US" sz="1600" dirty="0"/>
              <a:t>Virtual communication with the customer, channel of returns, spare parts, materials</a:t>
            </a:r>
          </a:p>
          <a:p>
            <a:pPr marL="0"/>
            <a:r>
              <a:rPr lang="en-US" sz="1600" dirty="0"/>
              <a:t>Cost structure</a:t>
            </a:r>
          </a:p>
          <a:p>
            <a:pPr marL="628650" lvl="1" indent="-171450">
              <a:buFont typeface="Arial" panose="020B0604020202020204" pitchFamily="34" charset="0"/>
              <a:buChar char="•"/>
            </a:pPr>
            <a:r>
              <a:rPr lang="en-US" sz="1600" dirty="0"/>
              <a:t>Savings and costs of implementing the CE</a:t>
            </a:r>
            <a:endParaRPr lang="en-GB" sz="1600" dirty="0"/>
          </a:p>
        </p:txBody>
      </p:sp>
    </p:spTree>
    <p:extLst>
      <p:ext uri="{BB962C8B-B14F-4D97-AF65-F5344CB8AC3E}">
        <p14:creationId xmlns:p14="http://schemas.microsoft.com/office/powerpoint/2010/main" val="42646061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924708" y="2691667"/>
            <a:ext cx="4353116" cy="1474666"/>
          </a:xfrm>
        </p:spPr>
        <p:txBody>
          <a:bodyPr vert="horz" lIns="91440" tIns="45720" rIns="91440" bIns="45720" rtlCol="0" anchor="b">
            <a:normAutofit/>
          </a:bodyPr>
          <a:lstStyle/>
          <a:p>
            <a:pPr algn="ctr"/>
            <a:r>
              <a:rPr lang="en-US" sz="3200" dirty="0"/>
              <a:t>Various point of views of CE in business</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sz="half" idx="1"/>
          </p:nvPr>
        </p:nvSpPr>
        <p:spPr>
          <a:xfrm>
            <a:off x="0" y="1605834"/>
            <a:ext cx="5826642" cy="5120998"/>
          </a:xfrm>
        </p:spPr>
        <p:txBody>
          <a:bodyPr vert="horz" lIns="91440" tIns="45720" rIns="91440" bIns="45720" rtlCol="0" anchor="t">
            <a:normAutofit/>
          </a:bodyPr>
          <a:lstStyle/>
          <a:p>
            <a:pPr marL="0"/>
            <a:endParaRPr lang="en-US" sz="1800" dirty="0">
              <a:solidFill>
                <a:srgbClr val="595959"/>
              </a:solidFill>
            </a:endParaRPr>
          </a:p>
          <a:p>
            <a:pPr marL="0"/>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sp>
        <p:nvSpPr>
          <p:cNvPr id="7" name="Tekstiruutu 6">
            <a:extLst>
              <a:ext uri="{FF2B5EF4-FFF2-40B4-BE49-F238E27FC236}">
                <a16:creationId xmlns:a16="http://schemas.microsoft.com/office/drawing/2014/main" id="{0372A00F-0665-4CA1-9AD1-CB0C35884BAE}"/>
              </a:ext>
            </a:extLst>
          </p:cNvPr>
          <p:cNvSpPr txBox="1"/>
          <p:nvPr/>
        </p:nvSpPr>
        <p:spPr>
          <a:xfrm>
            <a:off x="9459046" y="1766654"/>
            <a:ext cx="1587063" cy="646331"/>
          </a:xfrm>
          <a:prstGeom prst="rect">
            <a:avLst/>
          </a:prstGeom>
          <a:solidFill>
            <a:schemeClr val="bg1"/>
          </a:solidFill>
        </p:spPr>
        <p:txBody>
          <a:bodyPr wrap="square" rtlCol="0">
            <a:spAutoFit/>
          </a:bodyPr>
          <a:lstStyle/>
          <a:p>
            <a:r>
              <a:rPr lang="en-US" sz="1200" b="1" dirty="0"/>
              <a:t>Cleaner </a:t>
            </a:r>
          </a:p>
          <a:p>
            <a:r>
              <a:rPr lang="en-US" sz="1200" b="1" dirty="0"/>
              <a:t>production</a:t>
            </a:r>
          </a:p>
          <a:p>
            <a:r>
              <a:rPr lang="en-US" sz="1200" dirty="0"/>
              <a:t>using fewer resources</a:t>
            </a:r>
          </a:p>
        </p:txBody>
      </p:sp>
      <p:sp>
        <p:nvSpPr>
          <p:cNvPr id="8" name="Tekstiruutu 7">
            <a:extLst>
              <a:ext uri="{FF2B5EF4-FFF2-40B4-BE49-F238E27FC236}">
                <a16:creationId xmlns:a16="http://schemas.microsoft.com/office/drawing/2014/main" id="{F41C84E1-AB14-4103-918C-BB9E2B9C360C}"/>
              </a:ext>
            </a:extLst>
          </p:cNvPr>
          <p:cNvSpPr txBox="1"/>
          <p:nvPr/>
        </p:nvSpPr>
        <p:spPr>
          <a:xfrm>
            <a:off x="10141235" y="3375622"/>
            <a:ext cx="1061381" cy="646331"/>
          </a:xfrm>
          <a:prstGeom prst="rect">
            <a:avLst/>
          </a:prstGeom>
          <a:solidFill>
            <a:schemeClr val="bg1"/>
          </a:solidFill>
        </p:spPr>
        <p:txBody>
          <a:bodyPr wrap="none" rtlCol="0">
            <a:spAutoFit/>
          </a:bodyPr>
          <a:lstStyle/>
          <a:p>
            <a:r>
              <a:rPr lang="en-US" sz="1200" b="1" dirty="0"/>
              <a:t>Better service</a:t>
            </a:r>
          </a:p>
          <a:p>
            <a:r>
              <a:rPr lang="en-US" sz="1200" dirty="0"/>
              <a:t>to extend </a:t>
            </a:r>
          </a:p>
          <a:p>
            <a:r>
              <a:rPr lang="en-US" sz="1200" dirty="0"/>
              <a:t>lifespan</a:t>
            </a:r>
          </a:p>
        </p:txBody>
      </p:sp>
      <p:sp>
        <p:nvSpPr>
          <p:cNvPr id="9" name="Tekstiruutu 8">
            <a:extLst>
              <a:ext uri="{FF2B5EF4-FFF2-40B4-BE49-F238E27FC236}">
                <a16:creationId xmlns:a16="http://schemas.microsoft.com/office/drawing/2014/main" id="{516253FB-2CBF-46EE-8453-E7D37F569BDE}"/>
              </a:ext>
            </a:extLst>
          </p:cNvPr>
          <p:cNvSpPr txBox="1"/>
          <p:nvPr/>
        </p:nvSpPr>
        <p:spPr>
          <a:xfrm>
            <a:off x="8623705" y="4310849"/>
            <a:ext cx="881422" cy="461665"/>
          </a:xfrm>
          <a:prstGeom prst="rect">
            <a:avLst/>
          </a:prstGeom>
          <a:solidFill>
            <a:schemeClr val="bg1"/>
          </a:solidFill>
        </p:spPr>
        <p:txBody>
          <a:bodyPr wrap="square" rtlCol="0">
            <a:spAutoFit/>
          </a:bodyPr>
          <a:lstStyle/>
          <a:p>
            <a:r>
              <a:rPr lang="en-US" sz="1200" b="1" dirty="0"/>
              <a:t>Collect at</a:t>
            </a:r>
          </a:p>
          <a:p>
            <a:r>
              <a:rPr lang="en-US" sz="1200" b="1" dirty="0"/>
              <a:t>end-of-life</a:t>
            </a:r>
          </a:p>
        </p:txBody>
      </p:sp>
      <p:sp>
        <p:nvSpPr>
          <p:cNvPr id="10" name="Tekstiruutu 9">
            <a:extLst>
              <a:ext uri="{FF2B5EF4-FFF2-40B4-BE49-F238E27FC236}">
                <a16:creationId xmlns:a16="http://schemas.microsoft.com/office/drawing/2014/main" id="{4BC9BBF4-734C-476B-BC5C-0F7FBFB694BC}"/>
              </a:ext>
            </a:extLst>
          </p:cNvPr>
          <p:cNvSpPr txBox="1"/>
          <p:nvPr/>
        </p:nvSpPr>
        <p:spPr>
          <a:xfrm>
            <a:off x="8577755" y="4697660"/>
            <a:ext cx="1132490" cy="276999"/>
          </a:xfrm>
          <a:prstGeom prst="rect">
            <a:avLst/>
          </a:prstGeom>
          <a:solidFill>
            <a:schemeClr val="bg1"/>
          </a:solidFill>
        </p:spPr>
        <p:txBody>
          <a:bodyPr wrap="none" rtlCol="0">
            <a:spAutoFit/>
          </a:bodyPr>
          <a:lstStyle/>
          <a:p>
            <a:r>
              <a:rPr lang="en-US" sz="1200" b="1" dirty="0"/>
              <a:t>remanufacture</a:t>
            </a:r>
          </a:p>
        </p:txBody>
      </p:sp>
      <p:sp>
        <p:nvSpPr>
          <p:cNvPr id="11" name="Tekstiruutu 10">
            <a:extLst>
              <a:ext uri="{FF2B5EF4-FFF2-40B4-BE49-F238E27FC236}">
                <a16:creationId xmlns:a16="http://schemas.microsoft.com/office/drawing/2014/main" id="{706F1BD0-A3EE-4097-8BF0-C3B38B59526F}"/>
              </a:ext>
            </a:extLst>
          </p:cNvPr>
          <p:cNvSpPr txBox="1"/>
          <p:nvPr/>
        </p:nvSpPr>
        <p:spPr>
          <a:xfrm>
            <a:off x="7082724" y="3399524"/>
            <a:ext cx="987193" cy="646331"/>
          </a:xfrm>
          <a:prstGeom prst="rect">
            <a:avLst/>
          </a:prstGeom>
          <a:solidFill>
            <a:schemeClr val="bg1"/>
          </a:solidFill>
        </p:spPr>
        <p:txBody>
          <a:bodyPr wrap="none" rtlCol="0">
            <a:spAutoFit/>
          </a:bodyPr>
          <a:lstStyle/>
          <a:p>
            <a:r>
              <a:rPr lang="en-US" sz="1200" b="1" dirty="0"/>
              <a:t>Recycle</a:t>
            </a:r>
          </a:p>
          <a:p>
            <a:r>
              <a:rPr lang="en-US" sz="1200" b="1" dirty="0"/>
              <a:t>waste, reuse</a:t>
            </a:r>
          </a:p>
          <a:p>
            <a:r>
              <a:rPr lang="en-US" sz="1200" b="1" dirty="0"/>
              <a:t>resources</a:t>
            </a:r>
          </a:p>
        </p:txBody>
      </p:sp>
      <p:sp>
        <p:nvSpPr>
          <p:cNvPr id="12" name="Tekstiruutu 11">
            <a:extLst>
              <a:ext uri="{FF2B5EF4-FFF2-40B4-BE49-F238E27FC236}">
                <a16:creationId xmlns:a16="http://schemas.microsoft.com/office/drawing/2014/main" id="{DC2D835E-C137-4B49-975F-A52DF205B023}"/>
              </a:ext>
            </a:extLst>
          </p:cNvPr>
          <p:cNvSpPr txBox="1"/>
          <p:nvPr/>
        </p:nvSpPr>
        <p:spPr>
          <a:xfrm>
            <a:off x="7430037" y="1914120"/>
            <a:ext cx="1171731" cy="276999"/>
          </a:xfrm>
          <a:prstGeom prst="rect">
            <a:avLst/>
          </a:prstGeom>
          <a:solidFill>
            <a:schemeClr val="bg1"/>
          </a:solidFill>
        </p:spPr>
        <p:txBody>
          <a:bodyPr wrap="none" rtlCol="0">
            <a:spAutoFit/>
          </a:bodyPr>
          <a:lstStyle/>
          <a:p>
            <a:r>
              <a:rPr lang="fi-FI" sz="1200" b="1" dirty="0"/>
              <a:t>Green products</a:t>
            </a:r>
          </a:p>
        </p:txBody>
      </p:sp>
      <p:sp>
        <p:nvSpPr>
          <p:cNvPr id="13" name="Tekstiruutu 12">
            <a:extLst>
              <a:ext uri="{FF2B5EF4-FFF2-40B4-BE49-F238E27FC236}">
                <a16:creationId xmlns:a16="http://schemas.microsoft.com/office/drawing/2014/main" id="{8EE6D2D9-2413-4832-808B-690E66F0EFE5}"/>
              </a:ext>
            </a:extLst>
          </p:cNvPr>
          <p:cNvSpPr txBox="1"/>
          <p:nvPr/>
        </p:nvSpPr>
        <p:spPr>
          <a:xfrm>
            <a:off x="6864586" y="2154658"/>
            <a:ext cx="1423467" cy="461665"/>
          </a:xfrm>
          <a:prstGeom prst="rect">
            <a:avLst/>
          </a:prstGeom>
          <a:solidFill>
            <a:schemeClr val="bg1"/>
          </a:solidFill>
        </p:spPr>
        <p:txBody>
          <a:bodyPr wrap="none" rtlCol="0">
            <a:spAutoFit/>
          </a:bodyPr>
          <a:lstStyle/>
          <a:p>
            <a:r>
              <a:rPr lang="en-US" sz="1200" dirty="0"/>
              <a:t>non-toxic, long-life, </a:t>
            </a:r>
          </a:p>
          <a:p>
            <a:r>
              <a:rPr lang="en-US" sz="1200" dirty="0"/>
              <a:t>recyclable</a:t>
            </a:r>
          </a:p>
        </p:txBody>
      </p:sp>
      <p:sp>
        <p:nvSpPr>
          <p:cNvPr id="14" name="Tekstiruutu 13">
            <a:extLst>
              <a:ext uri="{FF2B5EF4-FFF2-40B4-BE49-F238E27FC236}">
                <a16:creationId xmlns:a16="http://schemas.microsoft.com/office/drawing/2014/main" id="{E104040B-A118-4459-8551-EEA9E0AF03EB}"/>
              </a:ext>
            </a:extLst>
          </p:cNvPr>
          <p:cNvSpPr txBox="1"/>
          <p:nvPr/>
        </p:nvSpPr>
        <p:spPr>
          <a:xfrm>
            <a:off x="10274496" y="1248595"/>
            <a:ext cx="930896" cy="738664"/>
          </a:xfrm>
          <a:prstGeom prst="rect">
            <a:avLst/>
          </a:prstGeom>
          <a:solidFill>
            <a:schemeClr val="bg1"/>
          </a:solidFill>
        </p:spPr>
        <p:txBody>
          <a:bodyPr wrap="none" rtlCol="0">
            <a:spAutoFit/>
          </a:bodyPr>
          <a:lstStyle/>
          <a:p>
            <a:r>
              <a:rPr lang="en-US" sz="1400" dirty="0">
                <a:solidFill>
                  <a:srgbClr val="002060"/>
                </a:solidFill>
              </a:rPr>
              <a:t>Generate</a:t>
            </a:r>
          </a:p>
          <a:p>
            <a:r>
              <a:rPr lang="en-US" sz="1400" dirty="0">
                <a:solidFill>
                  <a:srgbClr val="002060"/>
                </a:solidFill>
              </a:rPr>
              <a:t>Increased </a:t>
            </a:r>
          </a:p>
          <a:p>
            <a:r>
              <a:rPr lang="en-US" sz="1400" dirty="0">
                <a:solidFill>
                  <a:srgbClr val="002060"/>
                </a:solidFill>
              </a:rPr>
              <a:t>Income</a:t>
            </a:r>
          </a:p>
        </p:txBody>
      </p:sp>
      <p:sp>
        <p:nvSpPr>
          <p:cNvPr id="15" name="Tekstiruutu 14">
            <a:extLst>
              <a:ext uri="{FF2B5EF4-FFF2-40B4-BE49-F238E27FC236}">
                <a16:creationId xmlns:a16="http://schemas.microsoft.com/office/drawing/2014/main" id="{1288B647-A834-45EF-A5E4-BC62BD174500}"/>
              </a:ext>
            </a:extLst>
          </p:cNvPr>
          <p:cNvSpPr txBox="1"/>
          <p:nvPr/>
        </p:nvSpPr>
        <p:spPr>
          <a:xfrm>
            <a:off x="10164266" y="4380442"/>
            <a:ext cx="1099981" cy="738664"/>
          </a:xfrm>
          <a:prstGeom prst="rect">
            <a:avLst/>
          </a:prstGeom>
          <a:solidFill>
            <a:schemeClr val="bg1"/>
          </a:solidFill>
        </p:spPr>
        <p:txBody>
          <a:bodyPr wrap="none" rtlCol="0">
            <a:spAutoFit/>
          </a:bodyPr>
          <a:lstStyle/>
          <a:p>
            <a:r>
              <a:rPr lang="en-US" sz="1400" dirty="0">
                <a:solidFill>
                  <a:srgbClr val="002060"/>
                </a:solidFill>
              </a:rPr>
              <a:t>Reduce</a:t>
            </a:r>
          </a:p>
          <a:p>
            <a:r>
              <a:rPr lang="en-US" sz="1400" dirty="0">
                <a:solidFill>
                  <a:srgbClr val="002060"/>
                </a:solidFill>
              </a:rPr>
              <a:t>Resource</a:t>
            </a:r>
          </a:p>
          <a:p>
            <a:r>
              <a:rPr lang="en-US" sz="1400" dirty="0">
                <a:solidFill>
                  <a:srgbClr val="002060"/>
                </a:solidFill>
              </a:rPr>
              <a:t>Dependency</a:t>
            </a:r>
          </a:p>
        </p:txBody>
      </p:sp>
      <p:sp>
        <p:nvSpPr>
          <p:cNvPr id="16" name="Tekstiruutu 15">
            <a:extLst>
              <a:ext uri="{FF2B5EF4-FFF2-40B4-BE49-F238E27FC236}">
                <a16:creationId xmlns:a16="http://schemas.microsoft.com/office/drawing/2014/main" id="{DBF6292E-23F0-4A85-B1C5-1EADC4BF4F5D}"/>
              </a:ext>
            </a:extLst>
          </p:cNvPr>
          <p:cNvSpPr txBox="1"/>
          <p:nvPr/>
        </p:nvSpPr>
        <p:spPr>
          <a:xfrm>
            <a:off x="6923687" y="4427559"/>
            <a:ext cx="857094" cy="523220"/>
          </a:xfrm>
          <a:prstGeom prst="rect">
            <a:avLst/>
          </a:prstGeom>
          <a:solidFill>
            <a:schemeClr val="bg1"/>
          </a:solidFill>
        </p:spPr>
        <p:txBody>
          <a:bodyPr wrap="none" rtlCol="0">
            <a:spAutoFit/>
          </a:bodyPr>
          <a:lstStyle/>
          <a:p>
            <a:r>
              <a:rPr lang="en-US" sz="1400" dirty="0">
                <a:solidFill>
                  <a:srgbClr val="002060"/>
                </a:solidFill>
              </a:rPr>
              <a:t>Minimize</a:t>
            </a:r>
          </a:p>
          <a:p>
            <a:r>
              <a:rPr lang="en-US" sz="1400" dirty="0">
                <a:solidFill>
                  <a:srgbClr val="002060"/>
                </a:solidFill>
              </a:rPr>
              <a:t>Waste</a:t>
            </a:r>
          </a:p>
        </p:txBody>
      </p:sp>
      <p:sp>
        <p:nvSpPr>
          <p:cNvPr id="17" name="Tekstiruutu 16">
            <a:extLst>
              <a:ext uri="{FF2B5EF4-FFF2-40B4-BE49-F238E27FC236}">
                <a16:creationId xmlns:a16="http://schemas.microsoft.com/office/drawing/2014/main" id="{A0545933-A270-4B98-8B6B-40A76D0DC7FC}"/>
              </a:ext>
            </a:extLst>
          </p:cNvPr>
          <p:cNvSpPr txBox="1"/>
          <p:nvPr/>
        </p:nvSpPr>
        <p:spPr>
          <a:xfrm>
            <a:off x="6991472" y="1265123"/>
            <a:ext cx="1248996" cy="738664"/>
          </a:xfrm>
          <a:prstGeom prst="rect">
            <a:avLst/>
          </a:prstGeom>
          <a:solidFill>
            <a:schemeClr val="bg1"/>
          </a:solidFill>
        </p:spPr>
        <p:txBody>
          <a:bodyPr wrap="none" rtlCol="0">
            <a:spAutoFit/>
          </a:bodyPr>
          <a:lstStyle/>
          <a:p>
            <a:r>
              <a:rPr lang="en-US" sz="1400" dirty="0">
                <a:solidFill>
                  <a:srgbClr val="002060"/>
                </a:solidFill>
              </a:rPr>
              <a:t>Reduce</a:t>
            </a:r>
          </a:p>
          <a:p>
            <a:r>
              <a:rPr lang="en-US" sz="1400" dirty="0">
                <a:solidFill>
                  <a:srgbClr val="002060"/>
                </a:solidFill>
              </a:rPr>
              <a:t>Environmental</a:t>
            </a:r>
          </a:p>
          <a:p>
            <a:r>
              <a:rPr lang="en-US" sz="1400" dirty="0">
                <a:solidFill>
                  <a:srgbClr val="002060"/>
                </a:solidFill>
              </a:rPr>
              <a:t>Footprint</a:t>
            </a:r>
          </a:p>
        </p:txBody>
      </p:sp>
      <p:pic>
        <p:nvPicPr>
          <p:cNvPr id="18" name="Kuva 6">
            <a:extLst>
              <a:ext uri="{FF2B5EF4-FFF2-40B4-BE49-F238E27FC236}">
                <a16:creationId xmlns:a16="http://schemas.microsoft.com/office/drawing/2014/main" id="{A778EC93-6B43-41B2-BAF7-93B193002B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19" name="Picture 5">
            <a:extLst>
              <a:ext uri="{FF2B5EF4-FFF2-40B4-BE49-F238E27FC236}">
                <a16:creationId xmlns:a16="http://schemas.microsoft.com/office/drawing/2014/main" id="{F721912F-C184-4D66-B168-432224D7C772}"/>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20" name="Picture 4" descr="Logo, company name&#10;&#10;Description automatically generated">
            <a:extLst>
              <a:ext uri="{FF2B5EF4-FFF2-40B4-BE49-F238E27FC236}">
                <a16:creationId xmlns:a16="http://schemas.microsoft.com/office/drawing/2014/main" id="{5D805629-E092-4931-B38C-229B0BEF39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314727446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B5003E7-D62D-4EFB-8C8F-1D832C5EBAF5}"/>
              </a:ext>
            </a:extLst>
          </p:cNvPr>
          <p:cNvSpPr>
            <a:spLocks noGrp="1"/>
          </p:cNvSpPr>
          <p:nvPr>
            <p:ph type="title"/>
          </p:nvPr>
        </p:nvSpPr>
        <p:spPr>
          <a:xfrm>
            <a:off x="838200" y="365125"/>
            <a:ext cx="10515600" cy="854075"/>
          </a:xfrm>
        </p:spPr>
        <p:txBody>
          <a:bodyPr vert="horz" lIns="91440" tIns="45720" rIns="91440" bIns="45720" rtlCol="0" anchor="b">
            <a:normAutofit fontScale="90000"/>
          </a:bodyPr>
          <a:lstStyle/>
          <a:p>
            <a:pPr algn="ctr"/>
            <a:r>
              <a:rPr lang="en-US" sz="3200" dirty="0"/>
              <a:t>Some tools and instruments to proceed with CE</a:t>
            </a:r>
            <a:br>
              <a:rPr lang="en-US" sz="3200" dirty="0"/>
            </a:br>
            <a:endParaRPr lang="en-US" sz="3200" kern="1200" dirty="0">
              <a:latin typeface="+mj-lt"/>
              <a:ea typeface="+mj-ea"/>
              <a:cs typeface="+mj-cs"/>
            </a:endParaRPr>
          </a:p>
        </p:txBody>
      </p:sp>
      <p:sp>
        <p:nvSpPr>
          <p:cNvPr id="5" name="Sisällön paikkamerkki 4">
            <a:extLst>
              <a:ext uri="{FF2B5EF4-FFF2-40B4-BE49-F238E27FC236}">
                <a16:creationId xmlns:a16="http://schemas.microsoft.com/office/drawing/2014/main" id="{EBE7B61C-9839-48E8-AB1F-CF1F49603A77}"/>
              </a:ext>
            </a:extLst>
          </p:cNvPr>
          <p:cNvSpPr>
            <a:spLocks noGrp="1"/>
          </p:cNvSpPr>
          <p:nvPr>
            <p:ph idx="1"/>
          </p:nvPr>
        </p:nvSpPr>
        <p:spPr>
          <a:xfrm>
            <a:off x="838200" y="1219201"/>
            <a:ext cx="10515600" cy="4746594"/>
          </a:xfrm>
        </p:spPr>
        <p:txBody>
          <a:bodyPr vert="horz" lIns="91440" tIns="45720" rIns="91440" bIns="45720" rtlCol="0" anchor="t">
            <a:normAutofit fontScale="55000" lnSpcReduction="20000"/>
          </a:bodyPr>
          <a:lstStyle/>
          <a:p>
            <a:pPr marL="285750" indent="-285750"/>
            <a:r>
              <a:rPr lang="en-US" sz="2000" dirty="0">
                <a:solidFill>
                  <a:srgbClr val="595959"/>
                </a:solidFill>
              </a:rPr>
              <a:t>EMAS</a:t>
            </a:r>
          </a:p>
          <a:p>
            <a:pPr marL="742950" lvl="1" indent="-285750"/>
            <a:r>
              <a:rPr lang="en-US" sz="2000" dirty="0">
                <a:solidFill>
                  <a:srgbClr val="595959"/>
                </a:solidFill>
                <a:hlinkClick r:id="rId2"/>
              </a:rPr>
              <a:t>https://ec.europa.eu/environment/emas/index_en.htm</a:t>
            </a:r>
            <a:r>
              <a:rPr lang="en-US" sz="2000" dirty="0">
                <a:solidFill>
                  <a:srgbClr val="595959"/>
                </a:solidFill>
              </a:rPr>
              <a:t> </a:t>
            </a:r>
          </a:p>
          <a:p>
            <a:pPr marL="285750" indent="-285750"/>
            <a:r>
              <a:rPr lang="en-US" sz="2000" dirty="0">
                <a:solidFill>
                  <a:srgbClr val="595959"/>
                </a:solidFill>
              </a:rPr>
              <a:t>PEF-OEF-Product Environmental Footprint and </a:t>
            </a:r>
            <a:r>
              <a:rPr lang="en-US" sz="2000" dirty="0" err="1">
                <a:solidFill>
                  <a:srgbClr val="595959"/>
                </a:solidFill>
              </a:rPr>
              <a:t>Organisation</a:t>
            </a:r>
            <a:r>
              <a:rPr lang="en-US" sz="2000" dirty="0">
                <a:solidFill>
                  <a:srgbClr val="595959"/>
                </a:solidFill>
              </a:rPr>
              <a:t> Environmental Footprint</a:t>
            </a:r>
          </a:p>
          <a:p>
            <a:pPr marL="742950" lvl="1" indent="-285750"/>
            <a:r>
              <a:rPr lang="en-US" sz="2000" dirty="0">
                <a:solidFill>
                  <a:srgbClr val="595959"/>
                </a:solidFill>
                <a:hlinkClick r:id="rId3"/>
              </a:rPr>
              <a:t>https://ec.europa.eu/environment/eussd/smgp/dev_methods.htm</a:t>
            </a:r>
            <a:r>
              <a:rPr lang="en-US" sz="2000" dirty="0">
                <a:solidFill>
                  <a:srgbClr val="595959"/>
                </a:solidFill>
              </a:rPr>
              <a:t> </a:t>
            </a:r>
          </a:p>
          <a:p>
            <a:pPr marL="742950" lvl="1" indent="-285750"/>
            <a:r>
              <a:rPr lang="en-US" sz="2000" dirty="0">
                <a:solidFill>
                  <a:srgbClr val="595959"/>
                </a:solidFill>
                <a:hlinkClick r:id="rId4"/>
              </a:rPr>
              <a:t>https://www.footprintnetwork.org/resources/footprint-calculator/</a:t>
            </a:r>
            <a:r>
              <a:rPr lang="en-US" sz="2000" dirty="0">
                <a:solidFill>
                  <a:srgbClr val="595959"/>
                </a:solidFill>
              </a:rPr>
              <a:t> </a:t>
            </a:r>
          </a:p>
          <a:p>
            <a:pPr marL="285750" indent="-285750"/>
            <a:r>
              <a:rPr lang="en-US" sz="2000" dirty="0">
                <a:solidFill>
                  <a:srgbClr val="595959"/>
                </a:solidFill>
              </a:rPr>
              <a:t>BS 8001:2017 Framework for implementing the principles of the circular economy in organizations</a:t>
            </a:r>
          </a:p>
          <a:p>
            <a:pPr marL="742950" lvl="1" indent="-285750"/>
            <a:r>
              <a:rPr lang="en-US" sz="2000" dirty="0">
                <a:solidFill>
                  <a:srgbClr val="595959"/>
                </a:solidFill>
                <a:hlinkClick r:id="rId5"/>
              </a:rPr>
              <a:t>https://www.bsigroup.com/en-GB/standards/benefits-of-using-standards/becoming-more-sustainable-with-standards/BS8001-Circular-Economy/</a:t>
            </a:r>
            <a:r>
              <a:rPr lang="en-US" sz="2000" dirty="0">
                <a:solidFill>
                  <a:srgbClr val="595959"/>
                </a:solidFill>
              </a:rPr>
              <a:t> </a:t>
            </a:r>
          </a:p>
          <a:p>
            <a:pPr marL="285750" indent="-285750"/>
            <a:r>
              <a:rPr lang="en-US" sz="2000" dirty="0">
                <a:solidFill>
                  <a:srgbClr val="595959"/>
                </a:solidFill>
              </a:rPr>
              <a:t>ISO/WD 59004 Circular economy – Framework and principles for implementation</a:t>
            </a:r>
          </a:p>
          <a:p>
            <a:pPr marL="742950" lvl="1" indent="-285750"/>
            <a:r>
              <a:rPr lang="en-US" sz="2000" dirty="0">
                <a:solidFill>
                  <a:srgbClr val="595959"/>
                </a:solidFill>
                <a:hlinkClick r:id="rId6"/>
              </a:rPr>
              <a:t>https://www.iso.org/standard/80648.html</a:t>
            </a:r>
            <a:r>
              <a:rPr lang="en-US" sz="2000" dirty="0">
                <a:solidFill>
                  <a:srgbClr val="595959"/>
                </a:solidFill>
              </a:rPr>
              <a:t> </a:t>
            </a:r>
          </a:p>
          <a:p>
            <a:pPr marL="285750" indent="-285750"/>
            <a:r>
              <a:rPr lang="en-US" sz="2000" dirty="0">
                <a:solidFill>
                  <a:srgbClr val="595959"/>
                </a:solidFill>
              </a:rPr>
              <a:t>Green Public Procurement</a:t>
            </a:r>
          </a:p>
          <a:p>
            <a:pPr marL="742950" lvl="1" indent="-285750"/>
            <a:r>
              <a:rPr lang="en-US" sz="2000" dirty="0">
                <a:solidFill>
                  <a:srgbClr val="595959"/>
                </a:solidFill>
                <a:hlinkClick r:id="rId7"/>
              </a:rPr>
              <a:t>https://ec.europa.eu/environment/gpp/index_en.htm</a:t>
            </a:r>
            <a:endParaRPr lang="en-US" sz="2000" dirty="0">
              <a:solidFill>
                <a:srgbClr val="595959"/>
              </a:solidFill>
            </a:endParaRPr>
          </a:p>
          <a:p>
            <a:pPr marL="285750" indent="-285750"/>
            <a:r>
              <a:rPr lang="en-US" sz="2000" dirty="0">
                <a:solidFill>
                  <a:srgbClr val="595959"/>
                </a:solidFill>
              </a:rPr>
              <a:t>EU Ecolabel</a:t>
            </a:r>
          </a:p>
          <a:p>
            <a:pPr marL="742950" lvl="1" indent="-285750"/>
            <a:r>
              <a:rPr lang="en-US" sz="2000" dirty="0">
                <a:solidFill>
                  <a:srgbClr val="595959"/>
                </a:solidFill>
                <a:hlinkClick r:id="rId8"/>
              </a:rPr>
              <a:t>https://ec.europa.eu/environment/ecolabel/</a:t>
            </a:r>
            <a:r>
              <a:rPr lang="en-US" sz="2000" dirty="0">
                <a:solidFill>
                  <a:srgbClr val="595959"/>
                </a:solidFill>
              </a:rPr>
              <a:t> </a:t>
            </a:r>
          </a:p>
          <a:p>
            <a:pPr marL="285750" indent="-285750"/>
            <a:r>
              <a:rPr lang="en-US" sz="2000" dirty="0">
                <a:solidFill>
                  <a:srgbClr val="595959"/>
                </a:solidFill>
              </a:rPr>
              <a:t>Level(s) – Building sustainable performance</a:t>
            </a:r>
          </a:p>
          <a:p>
            <a:pPr marL="742950" lvl="1" indent="-285750"/>
            <a:r>
              <a:rPr lang="en-US" sz="2000" dirty="0">
                <a:solidFill>
                  <a:srgbClr val="595959"/>
                </a:solidFill>
                <a:hlinkClick r:id="rId9"/>
              </a:rPr>
              <a:t>https://ec.europa.eu/environment/levels_en</a:t>
            </a:r>
            <a:r>
              <a:rPr lang="en-US" sz="2000" dirty="0">
                <a:solidFill>
                  <a:srgbClr val="595959"/>
                </a:solidFill>
              </a:rPr>
              <a:t> 	</a:t>
            </a:r>
          </a:p>
          <a:p>
            <a:pPr marL="285750" indent="-285750"/>
            <a:r>
              <a:rPr lang="en-US" sz="2000" dirty="0">
                <a:solidFill>
                  <a:srgbClr val="595959"/>
                </a:solidFill>
              </a:rPr>
              <a:t>EU Environmental Technology Verification (ETV)</a:t>
            </a:r>
          </a:p>
          <a:p>
            <a:pPr marL="742950" lvl="1" indent="-285750"/>
            <a:r>
              <a:rPr lang="en-US" sz="2000" dirty="0">
                <a:solidFill>
                  <a:srgbClr val="595959"/>
                </a:solidFill>
                <a:hlinkClick r:id="rId10"/>
              </a:rPr>
              <a:t>https://ec.europa.eu/environment/ecoap/etv_en</a:t>
            </a:r>
            <a:r>
              <a:rPr lang="en-US" sz="2000" dirty="0">
                <a:solidFill>
                  <a:srgbClr val="595959"/>
                </a:solidFill>
              </a:rPr>
              <a:t> </a:t>
            </a:r>
          </a:p>
          <a:p>
            <a:pPr marL="285750" indent="-285750">
              <a:buFont typeface="Arial" panose="020B0604020202020204" pitchFamily="34" charset="0"/>
              <a:buChar char="•"/>
            </a:pPr>
            <a:r>
              <a:rPr lang="en-US" sz="2000" dirty="0">
                <a:solidFill>
                  <a:srgbClr val="595959"/>
                </a:solidFill>
              </a:rPr>
              <a:t>CE business models for Finnish SMEs in the manufacturing industries by </a:t>
            </a:r>
            <a:r>
              <a:rPr lang="en-US" sz="2000" dirty="0" err="1">
                <a:solidFill>
                  <a:srgbClr val="595959"/>
                </a:solidFill>
              </a:rPr>
              <a:t>Sitra</a:t>
            </a:r>
            <a:r>
              <a:rPr lang="en-US" sz="2000" dirty="0">
                <a:solidFill>
                  <a:srgbClr val="595959"/>
                </a:solidFill>
              </a:rPr>
              <a:t>, Technology Industries of Finland and Accenture Strategy</a:t>
            </a:r>
          </a:p>
          <a:p>
            <a:pPr marL="742950" lvl="1" indent="-285750"/>
            <a:r>
              <a:rPr lang="en-US" sz="2000" dirty="0">
                <a:solidFill>
                  <a:srgbClr val="595959"/>
                </a:solidFill>
                <a:hlinkClick r:id="rId11"/>
              </a:rPr>
              <a:t>https://teknologiateollisuus.fi/fi/circular-economy-playbook</a:t>
            </a:r>
            <a:endParaRPr lang="en-US" sz="2000" dirty="0">
              <a:solidFill>
                <a:srgbClr val="595959"/>
              </a:solidFill>
            </a:endParaRPr>
          </a:p>
          <a:p>
            <a:pPr marL="285750" indent="-285750">
              <a:buFont typeface="Arial" panose="020B0604020202020204" pitchFamily="34" charset="0"/>
              <a:buChar char="•"/>
            </a:pPr>
            <a:r>
              <a:rPr lang="en-US" sz="2000" dirty="0">
                <a:solidFill>
                  <a:srgbClr val="595959"/>
                </a:solidFill>
              </a:rPr>
              <a:t>Circular economy teaching materials for primary school, upper secondary school and vocational school</a:t>
            </a:r>
          </a:p>
          <a:p>
            <a:pPr marL="742950" lvl="1" indent="-285750"/>
            <a:r>
              <a:rPr lang="en-US" sz="2000" dirty="0">
                <a:solidFill>
                  <a:srgbClr val="595959"/>
                </a:solidFill>
                <a:hlinkClick r:id="rId12"/>
              </a:rPr>
              <a:t>https://www.sitra.fi/en/articles/circular-economy-teaching-materials-for-primary-school-upper-secondary-school-and-vocational-school/</a:t>
            </a:r>
            <a:r>
              <a:rPr lang="en-US" sz="2000" dirty="0">
                <a:solidFill>
                  <a:srgbClr val="595959"/>
                </a:solidFill>
              </a:rPr>
              <a:t>  </a:t>
            </a:r>
          </a:p>
          <a:p>
            <a:pPr marL="285750" indent="-285750">
              <a:buFont typeface="Arial" panose="020B0604020202020204" pitchFamily="34" charset="0"/>
              <a:buChar char="•"/>
            </a:pPr>
            <a:endParaRPr lang="en-US" sz="1800" dirty="0">
              <a:solidFill>
                <a:srgbClr val="595959"/>
              </a:solidFill>
            </a:endParaRPr>
          </a:p>
          <a:p>
            <a:pPr marL="228600" lvl="1" indent="0">
              <a:buNone/>
            </a:pPr>
            <a:endParaRPr lang="en-US" sz="1400" dirty="0">
              <a:solidFill>
                <a:srgbClr val="595959"/>
              </a:solidFill>
            </a:endParaRPr>
          </a:p>
          <a:p>
            <a:pPr marL="0"/>
            <a:endParaRPr lang="en-US" sz="1000" b="0" i="0" dirty="0">
              <a:solidFill>
                <a:srgbClr val="595959"/>
              </a:solidFill>
              <a:effectLst/>
            </a:endParaRPr>
          </a:p>
        </p:txBody>
      </p:sp>
      <p:pic>
        <p:nvPicPr>
          <p:cNvPr id="6" name="Kuva 6">
            <a:extLst>
              <a:ext uri="{FF2B5EF4-FFF2-40B4-BE49-F238E27FC236}">
                <a16:creationId xmlns:a16="http://schemas.microsoft.com/office/drawing/2014/main" id="{B813680F-4E89-41AC-B380-5130921D38A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pic>
        <p:nvPicPr>
          <p:cNvPr id="7" name="Picture 5">
            <a:extLst>
              <a:ext uri="{FF2B5EF4-FFF2-40B4-BE49-F238E27FC236}">
                <a16:creationId xmlns:a16="http://schemas.microsoft.com/office/drawing/2014/main" id="{217471A2-9FC5-4C93-B1DC-4C6D1C375882}"/>
              </a:ext>
            </a:extLst>
          </p:cNvPr>
          <p:cNvPicPr/>
          <p:nvPr/>
        </p:nvPicPr>
        <p:blipFill>
          <a:blip r:embed="rId14"/>
          <a:srcRect/>
          <a:stretch>
            <a:fillRect/>
          </a:stretch>
        </p:blipFill>
        <p:spPr bwMode="auto">
          <a:xfrm>
            <a:off x="5433664" y="5852695"/>
            <a:ext cx="1813560" cy="525780"/>
          </a:xfrm>
          <a:prstGeom prst="rect">
            <a:avLst/>
          </a:prstGeom>
          <a:noFill/>
          <a:ln>
            <a:noFill/>
          </a:ln>
        </p:spPr>
      </p:pic>
      <p:pic>
        <p:nvPicPr>
          <p:cNvPr id="8" name="Picture 4" descr="Logo, company name&#10;&#10;Description automatically generated">
            <a:extLst>
              <a:ext uri="{FF2B5EF4-FFF2-40B4-BE49-F238E27FC236}">
                <a16:creationId xmlns:a16="http://schemas.microsoft.com/office/drawing/2014/main" id="{B774BDAC-F2F8-47AE-9DD8-9D0ACB175FA4}"/>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spTree>
    <p:extLst>
      <p:ext uri="{BB962C8B-B14F-4D97-AF65-F5344CB8AC3E}">
        <p14:creationId xmlns:p14="http://schemas.microsoft.com/office/powerpoint/2010/main" val="29932207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E9F9DA-0D79-4933-B0AA-82DBEB85A260}"/>
              </a:ext>
            </a:extLst>
          </p:cNvPr>
          <p:cNvSpPr>
            <a:spLocks noGrp="1"/>
          </p:cNvSpPr>
          <p:nvPr>
            <p:ph type="ctrTitle"/>
          </p:nvPr>
        </p:nvSpPr>
        <p:spPr>
          <a:xfrm>
            <a:off x="1524000" y="816747"/>
            <a:ext cx="9144000" cy="1242872"/>
          </a:xfrm>
        </p:spPr>
        <p:txBody>
          <a:bodyPr>
            <a:normAutofit fontScale="90000"/>
          </a:bodyPr>
          <a:lstStyle/>
          <a:p>
            <a:r>
              <a:rPr lang="en-US" sz="4400" dirty="0"/>
              <a:t>What can anyone do?</a:t>
            </a:r>
            <a:br>
              <a:rPr lang="en-US" sz="4400" dirty="0"/>
            </a:br>
            <a:endParaRPr lang="fi-FI" sz="4400" dirty="0"/>
          </a:p>
        </p:txBody>
      </p:sp>
      <p:sp>
        <p:nvSpPr>
          <p:cNvPr id="3" name="Alaotsikko 2">
            <a:extLst>
              <a:ext uri="{FF2B5EF4-FFF2-40B4-BE49-F238E27FC236}">
                <a16:creationId xmlns:a16="http://schemas.microsoft.com/office/drawing/2014/main" id="{3C386334-6565-4E0B-8335-3C68AE5228E4}"/>
              </a:ext>
            </a:extLst>
          </p:cNvPr>
          <p:cNvSpPr>
            <a:spLocks noGrp="1"/>
          </p:cNvSpPr>
          <p:nvPr>
            <p:ph type="subTitle" idx="1"/>
          </p:nvPr>
        </p:nvSpPr>
        <p:spPr/>
        <p:txBody>
          <a:bodyPr/>
          <a:lstStyle/>
          <a:p>
            <a:r>
              <a:rPr lang="fi-FI" dirty="0"/>
              <a:t> </a:t>
            </a:r>
          </a:p>
        </p:txBody>
      </p:sp>
      <p:pic>
        <p:nvPicPr>
          <p:cNvPr id="4" name="Picture 4" descr="Logo, company name&#10;&#10;Description automatically generated">
            <a:extLst>
              <a:ext uri="{FF2B5EF4-FFF2-40B4-BE49-F238E27FC236}">
                <a16:creationId xmlns:a16="http://schemas.microsoft.com/office/drawing/2014/main" id="{61099464-23E1-49F2-9518-760913974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5842" y="5556943"/>
            <a:ext cx="1546539" cy="1301057"/>
          </a:xfrm>
          <a:prstGeom prst="rect">
            <a:avLst/>
          </a:prstGeom>
        </p:spPr>
      </p:pic>
      <p:pic>
        <p:nvPicPr>
          <p:cNvPr id="5" name="Picture 5">
            <a:extLst>
              <a:ext uri="{FF2B5EF4-FFF2-40B4-BE49-F238E27FC236}">
                <a16:creationId xmlns:a16="http://schemas.microsoft.com/office/drawing/2014/main" id="{82022863-7C6E-4957-9B94-F9AF20EBF544}"/>
              </a:ext>
            </a:extLst>
          </p:cNvPr>
          <p:cNvPicPr/>
          <p:nvPr/>
        </p:nvPicPr>
        <p:blipFill>
          <a:blip r:embed="rId3"/>
          <a:srcRect/>
          <a:stretch>
            <a:fillRect/>
          </a:stretch>
        </p:blipFill>
        <p:spPr bwMode="auto">
          <a:xfrm>
            <a:off x="5433664" y="5852695"/>
            <a:ext cx="1813560" cy="525780"/>
          </a:xfrm>
          <a:prstGeom prst="rect">
            <a:avLst/>
          </a:prstGeom>
          <a:noFill/>
          <a:ln>
            <a:noFill/>
          </a:ln>
        </p:spPr>
      </p:pic>
      <p:pic>
        <p:nvPicPr>
          <p:cNvPr id="7" name="Kuva 6">
            <a:extLst>
              <a:ext uri="{FF2B5EF4-FFF2-40B4-BE49-F238E27FC236}">
                <a16:creationId xmlns:a16="http://schemas.microsoft.com/office/drawing/2014/main" id="{8D25FDD3-661E-4EB6-B438-E2D031168C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451" y="5673447"/>
            <a:ext cx="884275" cy="884275"/>
          </a:xfrm>
          <a:prstGeom prst="rect">
            <a:avLst/>
          </a:prstGeom>
        </p:spPr>
      </p:pic>
      <p:sp>
        <p:nvSpPr>
          <p:cNvPr id="6" name="TextBox 5">
            <a:extLst>
              <a:ext uri="{FF2B5EF4-FFF2-40B4-BE49-F238E27FC236}">
                <a16:creationId xmlns:a16="http://schemas.microsoft.com/office/drawing/2014/main" id="{6FF455CC-8586-4DC3-AD70-085751CE3A8C}"/>
              </a:ext>
            </a:extLst>
          </p:cNvPr>
          <p:cNvSpPr txBox="1"/>
          <p:nvPr/>
        </p:nvSpPr>
        <p:spPr>
          <a:xfrm>
            <a:off x="1816963" y="1913988"/>
            <a:ext cx="8558073" cy="2308324"/>
          </a:xfrm>
          <a:prstGeom prst="rect">
            <a:avLst/>
          </a:prstGeom>
          <a:noFill/>
        </p:spPr>
        <p:txBody>
          <a:bodyPr wrap="square" rtlCol="0">
            <a:spAutoFit/>
          </a:bodyPr>
          <a:lstStyle/>
          <a:p>
            <a:pPr marL="571500" lvl="1" indent="-342900">
              <a:buAutoNum type="arabicPeriod"/>
            </a:pPr>
            <a:r>
              <a:rPr lang="en-US" sz="1600" dirty="0"/>
              <a:t>Do I have to purchase anything?</a:t>
            </a:r>
          </a:p>
          <a:p>
            <a:pPr marL="571500" lvl="1" indent="-342900">
              <a:buAutoNum type="arabicPeriod"/>
            </a:pPr>
            <a:r>
              <a:rPr lang="en-US" sz="1600" dirty="0"/>
              <a:t>If ‘yes’, buy long-lasting and fixable</a:t>
            </a:r>
          </a:p>
          <a:p>
            <a:pPr marL="571500" lvl="1" indent="-342900">
              <a:buFont typeface="Arial" panose="020B0604020202020204" pitchFamily="34" charset="0"/>
              <a:buAutoNum type="arabicPeriod"/>
            </a:pPr>
            <a:r>
              <a:rPr lang="en-US" sz="1600" dirty="0"/>
              <a:t>Use life-cycle assessment</a:t>
            </a:r>
          </a:p>
          <a:p>
            <a:pPr marL="571500" lvl="1" indent="-342900">
              <a:buAutoNum type="arabicPeriod"/>
            </a:pPr>
            <a:r>
              <a:rPr lang="en-US" sz="1600" dirty="0"/>
              <a:t>Take care of maintenance in advance, check spare parts availability</a:t>
            </a:r>
          </a:p>
          <a:p>
            <a:pPr marL="571500" lvl="1" indent="-342900">
              <a:buAutoNum type="arabicPeriod"/>
            </a:pPr>
            <a:r>
              <a:rPr lang="en-US" sz="1600" dirty="0"/>
              <a:t>Emphasize material and energy efficiency, and material qualities</a:t>
            </a:r>
          </a:p>
          <a:p>
            <a:pPr marL="571500" lvl="1" indent="-342900">
              <a:buAutoNum type="arabicPeriod"/>
            </a:pPr>
            <a:r>
              <a:rPr lang="en-US" sz="1600" dirty="0"/>
              <a:t>Ensure material cycles</a:t>
            </a:r>
          </a:p>
          <a:p>
            <a:pPr marL="571500" lvl="1" indent="-342900">
              <a:buAutoNum type="arabicPeriod"/>
            </a:pPr>
            <a:r>
              <a:rPr lang="en-US" sz="1600" dirty="0"/>
              <a:t>Instead of product buy service, promote local economy</a:t>
            </a:r>
          </a:p>
          <a:p>
            <a:pPr marL="571500" lvl="1" indent="-342900">
              <a:buAutoNum type="arabicPeriod"/>
            </a:pPr>
            <a:endParaRPr lang="en-US" sz="1600" dirty="0"/>
          </a:p>
          <a:p>
            <a:pPr lvl="1"/>
            <a:endParaRPr lang="en-GB" sz="1600" dirty="0"/>
          </a:p>
        </p:txBody>
      </p:sp>
    </p:spTree>
    <p:extLst>
      <p:ext uri="{BB962C8B-B14F-4D97-AF65-F5344CB8AC3E}">
        <p14:creationId xmlns:p14="http://schemas.microsoft.com/office/powerpoint/2010/main" val="1923777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6995</TotalTime>
  <Words>8220</Words>
  <Application>Microsoft Office PowerPoint</Application>
  <PresentationFormat>Widescreen</PresentationFormat>
  <Paragraphs>862</Paragraphs>
  <Slides>146</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146</vt:i4>
      </vt:variant>
    </vt:vector>
  </HeadingPairs>
  <TitlesOfParts>
    <vt:vector size="155" baseType="lpstr">
      <vt:lpstr>Arial</vt:lpstr>
      <vt:lpstr>Calibri</vt:lpstr>
      <vt:lpstr>Calibri Light</vt:lpstr>
      <vt:lpstr>Courier New</vt:lpstr>
      <vt:lpstr>Helvetica</vt:lpstr>
      <vt:lpstr>Open Sans</vt:lpstr>
      <vt:lpstr>Times New Roman</vt:lpstr>
      <vt:lpstr>Wingdings</vt:lpstr>
      <vt:lpstr>Office Theme</vt:lpstr>
      <vt:lpstr>Synergy Audit Online Education</vt:lpstr>
      <vt:lpstr>What does this presentation involves  and how can I use it?</vt:lpstr>
      <vt:lpstr>Partner Collaborator</vt:lpstr>
      <vt:lpstr>PowerPoint Presentation</vt:lpstr>
      <vt:lpstr>Introduction to the Synergy Audit  Online Course</vt:lpstr>
      <vt:lpstr>PowerPoint Presentation</vt:lpstr>
      <vt:lpstr>Climate change</vt:lpstr>
      <vt:lpstr>Effects Of Global Climate Change? </vt:lpstr>
      <vt:lpstr>Consequences of a changing climate</vt:lpstr>
      <vt:lpstr>Most emissions come from just a few countries</vt:lpstr>
      <vt:lpstr>Global warming tipping points will push us over climate cliff</vt:lpstr>
      <vt:lpstr>Tipping points effects and domino effects</vt:lpstr>
      <vt:lpstr>Meeting Climate Change</vt:lpstr>
      <vt:lpstr>EU Adaptation Strategy</vt:lpstr>
      <vt:lpstr>Water</vt:lpstr>
      <vt:lpstr>Water is not a commercial product like any other but, rather, a heritage which must be protected, defended and treated as such. Directive 2000/60/EG preambel</vt:lpstr>
      <vt:lpstr>Water, source of conflicts?</vt:lpstr>
      <vt:lpstr>PowerPoint Presentation</vt:lpstr>
      <vt:lpstr>Water scarcity and drought  in Europe</vt:lpstr>
      <vt:lpstr>The threats</vt:lpstr>
      <vt:lpstr>Aral lake syndrome one of the worst mistakes in modern history</vt:lpstr>
      <vt:lpstr>Climate change: the silent threat that could cause 50% of the world's species to disappear by the year 2100</vt:lpstr>
      <vt:lpstr>Climate and biodiversity are interdependent</vt:lpstr>
      <vt:lpstr>What is biodiversity and how does climate change affect it? </vt:lpstr>
      <vt:lpstr>What is an ecosystem?  </vt:lpstr>
      <vt:lpstr>What are ecosystem services and  why are they needed?</vt:lpstr>
      <vt:lpstr>EU Biodiversity Strategy for 2030  Give nature a greater place in our lives </vt:lpstr>
      <vt:lpstr>The VISION Living in harmony with nature</vt:lpstr>
      <vt:lpstr>Can nature get it right? </vt:lpstr>
      <vt:lpstr>PowerPoint Presentation</vt:lpstr>
      <vt:lpstr>From environmental consciousness to enviromental law</vt:lpstr>
      <vt:lpstr>From environmental conscious Mankind and nature: Premodern timesromental law </vt:lpstr>
      <vt:lpstr>Mankind and nature: modern times</vt:lpstr>
      <vt:lpstr>Environmental consciouness: 1962-1968</vt:lpstr>
      <vt:lpstr>Environmental consciousness: 1969-1973</vt:lpstr>
      <vt:lpstr>Environmental consciousness: 1974-1980s</vt:lpstr>
      <vt:lpstr>International Environmental Law:  From the UN to Stockholm 1972</vt:lpstr>
      <vt:lpstr>International Environmental Law: From Stockholm to Paris</vt:lpstr>
      <vt:lpstr>Environmental Impact Assessment</vt:lpstr>
      <vt:lpstr>Reflect on:</vt:lpstr>
      <vt:lpstr>PowerPoint Presentation</vt:lpstr>
      <vt:lpstr>PowerPoint Presentation</vt:lpstr>
      <vt:lpstr>Introduction of work groups and discussion about the outcome of LTTA 1 for each partner organisation</vt:lpstr>
      <vt:lpstr>PowerPoint Presentation</vt:lpstr>
      <vt:lpstr>Introduction to environmental audits</vt:lpstr>
      <vt:lpstr>Introduction to environmental audits –  A zoom out perspective</vt:lpstr>
      <vt:lpstr>The EMS in brief – a zoom out perspective</vt:lpstr>
      <vt:lpstr>The EMS in brief – a zoom out perspective</vt:lpstr>
      <vt:lpstr>The EMS in brief – a zoom out perspective</vt:lpstr>
      <vt:lpstr>ISO 14001</vt:lpstr>
      <vt:lpstr>EMAS</vt:lpstr>
      <vt:lpstr>Environmental management system – A zoom in perspective</vt:lpstr>
      <vt:lpstr>Environmental management system – A zoom in perspective</vt:lpstr>
      <vt:lpstr>Environmental management system – A zoom in perspective</vt:lpstr>
      <vt:lpstr>Environmental management system – A zoom in perspective</vt:lpstr>
      <vt:lpstr>How to get ready for an EMS standard – a SYAT  (Synergy Audit) multidisciplinary perspective</vt:lpstr>
      <vt:lpstr>PowerPoint Presentation</vt:lpstr>
      <vt:lpstr>Environmental audits</vt:lpstr>
      <vt:lpstr>Why do we perform IEA in organisations?</vt:lpstr>
      <vt:lpstr>Concepts of importance in the IEA work</vt:lpstr>
      <vt:lpstr>Concepts of importance in the IEA work</vt:lpstr>
      <vt:lpstr>Concepts of importance in the IEA work</vt:lpstr>
      <vt:lpstr>Concepts of importance in the IEA work</vt:lpstr>
      <vt:lpstr>Concepts of importance in the IEA work</vt:lpstr>
      <vt:lpstr>The work process</vt:lpstr>
      <vt:lpstr>The work process</vt:lpstr>
      <vt:lpstr>The work process</vt:lpstr>
      <vt:lpstr>Continuous tasks in the IEA work</vt:lpstr>
      <vt:lpstr>Positive effects of performing IEA – a SYAT multidisciplinary perspective</vt:lpstr>
      <vt:lpstr>PowerPoint Presentation</vt:lpstr>
      <vt:lpstr>(Environmental audits)</vt:lpstr>
      <vt:lpstr>The IEA Checklist</vt:lpstr>
      <vt:lpstr>The IEA Checklist</vt:lpstr>
      <vt:lpstr>IEA training practices – Elaboration of checklist</vt:lpstr>
      <vt:lpstr>PowerPoint Presentation</vt:lpstr>
      <vt:lpstr>PowerPoint Presentation</vt:lpstr>
      <vt:lpstr>Teacher training</vt:lpstr>
      <vt:lpstr>The importance of motivation</vt:lpstr>
      <vt:lpstr>PowerPoint Presentation</vt:lpstr>
      <vt:lpstr>Input</vt:lpstr>
      <vt:lpstr>Conceptions of environment</vt:lpstr>
      <vt:lpstr>Activities</vt:lpstr>
      <vt:lpstr>PowerPoint Presentation</vt:lpstr>
      <vt:lpstr>PowerPoint Presentation</vt:lpstr>
      <vt:lpstr>COnCLusion of lesson</vt:lpstr>
      <vt:lpstr>PowerPoint Presentation</vt:lpstr>
      <vt:lpstr>Circular economy</vt:lpstr>
      <vt:lpstr>What is a circular economy?</vt:lpstr>
      <vt:lpstr>Circular economy in EU</vt:lpstr>
      <vt:lpstr>Circular economy in EU</vt:lpstr>
      <vt:lpstr>Circular economy in EU</vt:lpstr>
      <vt:lpstr>Circular economy business models</vt:lpstr>
      <vt:lpstr>The role of municipals in the circular economy</vt:lpstr>
      <vt:lpstr>Various point of views of CE in business </vt:lpstr>
      <vt:lpstr>Various point of views of CE in business </vt:lpstr>
      <vt:lpstr>Various point of views of CE in business </vt:lpstr>
      <vt:lpstr>Various point of views of CE in business </vt:lpstr>
      <vt:lpstr>Some tools and instruments to proceed with CE </vt:lpstr>
      <vt:lpstr>What can anyone do? </vt:lpstr>
      <vt:lpstr>PowerPoint Presentation</vt:lpstr>
      <vt:lpstr>EU and Global directives in audits</vt:lpstr>
      <vt:lpstr>The Paris Agreement and IEA</vt:lpstr>
      <vt:lpstr>Energy Roadmap 2050</vt:lpstr>
      <vt:lpstr>Cloosing the loop – An EU action plan for the circular economy</vt:lpstr>
      <vt:lpstr>Transforming our world: The 2030 agenda for sustainable development</vt:lpstr>
      <vt:lpstr>IEA training practices – IEA toward the 17 SDG</vt:lpstr>
      <vt:lpstr>The EU Waste Framework Directive</vt:lpstr>
      <vt:lpstr>The EU toxic-free hierarchy </vt:lpstr>
      <vt:lpstr>IEA training practices – the Waste Hierarchy </vt:lpstr>
      <vt:lpstr>PowerPoint Presentation</vt:lpstr>
      <vt:lpstr>PowerPoint Presentation</vt:lpstr>
      <vt:lpstr>PowerPoint Presentation</vt:lpstr>
      <vt:lpstr>Energy Audits</vt:lpstr>
      <vt:lpstr>PowerPoint Presentation</vt:lpstr>
      <vt:lpstr>PowerPoint Presentation</vt:lpstr>
      <vt:lpstr>Main steps of an Energy Audits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Interview technique and audits ethics</vt:lpstr>
      <vt:lpstr>Interview technique</vt:lpstr>
      <vt:lpstr>Interview technique</vt:lpstr>
      <vt:lpstr>IEA Ethics</vt:lpstr>
      <vt:lpstr>IEA Ethics</vt:lpstr>
      <vt:lpstr>IEA training practise – Interview technique</vt:lpstr>
      <vt:lpstr>IEA training practise – Interview technique</vt:lpstr>
      <vt:lpstr>PowerPoint Presentation</vt:lpstr>
      <vt:lpstr>Internal environmental audits practise in groups</vt:lpstr>
      <vt:lpstr>Performance of an Internal environmental audit</vt:lpstr>
      <vt:lpstr>PowerPoint Presentation</vt:lpstr>
      <vt:lpstr>PowerPoint Presentation</vt:lpstr>
      <vt:lpstr>Deviation analysis</vt:lpstr>
      <vt:lpstr>Internal environmental audits practise in groups</vt:lpstr>
      <vt:lpstr>PowerPoint Presentation</vt:lpstr>
      <vt:lpstr>PowerPoint Presentation</vt:lpstr>
      <vt:lpstr>Ending of the presentation… and New Beginnings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Synergy Audit Online Education</dc:title>
  <dc:creator>Eleonora Bru</dc:creator>
  <cp:lastModifiedBy>Eleonora Bru</cp:lastModifiedBy>
  <cp:revision>35</cp:revision>
  <dcterms:created xsi:type="dcterms:W3CDTF">2022-02-05T12:23:36Z</dcterms:created>
  <dcterms:modified xsi:type="dcterms:W3CDTF">2022-08-24T12:17:14Z</dcterms:modified>
</cp:coreProperties>
</file>