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7"/>
  </p:notesMasterIdLst>
  <p:sldIdLst>
    <p:sldId id="256" r:id="rId2"/>
    <p:sldId id="404" r:id="rId3"/>
    <p:sldId id="257" r:id="rId4"/>
    <p:sldId id="380" r:id="rId5"/>
    <p:sldId id="405" r:id="rId6"/>
    <p:sldId id="309" r:id="rId7"/>
    <p:sldId id="406" r:id="rId8"/>
    <p:sldId id="407" r:id="rId9"/>
    <p:sldId id="408" r:id="rId10"/>
    <p:sldId id="409" r:id="rId11"/>
    <p:sldId id="410" r:id="rId12"/>
    <p:sldId id="411" r:id="rId13"/>
    <p:sldId id="412" r:id="rId14"/>
    <p:sldId id="413" r:id="rId15"/>
    <p:sldId id="414" r:id="rId16"/>
    <p:sldId id="494" r:id="rId17"/>
    <p:sldId id="416" r:id="rId18"/>
    <p:sldId id="417" r:id="rId19"/>
    <p:sldId id="418" r:id="rId20"/>
    <p:sldId id="419" r:id="rId21"/>
    <p:sldId id="420" r:id="rId22"/>
    <p:sldId id="421" r:id="rId23"/>
    <p:sldId id="423" r:id="rId24"/>
    <p:sldId id="422" r:id="rId25"/>
    <p:sldId id="424" r:id="rId26"/>
    <p:sldId id="425" r:id="rId27"/>
    <p:sldId id="426" r:id="rId28"/>
    <p:sldId id="427" r:id="rId29"/>
    <p:sldId id="428" r:id="rId30"/>
    <p:sldId id="429" r:id="rId31"/>
    <p:sldId id="430" r:id="rId32"/>
    <p:sldId id="346" r:id="rId33"/>
    <p:sldId id="347" r:id="rId34"/>
    <p:sldId id="431" r:id="rId35"/>
    <p:sldId id="349" r:id="rId36"/>
    <p:sldId id="350" r:id="rId37"/>
    <p:sldId id="351" r:id="rId38"/>
    <p:sldId id="352" r:id="rId39"/>
    <p:sldId id="353" r:id="rId40"/>
    <p:sldId id="432" r:id="rId41"/>
    <p:sldId id="263" r:id="rId42"/>
    <p:sldId id="433" r:id="rId43"/>
    <p:sldId id="434" r:id="rId44"/>
    <p:sldId id="435" r:id="rId45"/>
    <p:sldId id="436" r:id="rId46"/>
    <p:sldId id="437" r:id="rId47"/>
    <p:sldId id="438" r:id="rId48"/>
    <p:sldId id="439" r:id="rId49"/>
    <p:sldId id="440" r:id="rId50"/>
    <p:sldId id="441" r:id="rId51"/>
    <p:sldId id="442" r:id="rId52"/>
    <p:sldId id="443" r:id="rId53"/>
    <p:sldId id="444" r:id="rId54"/>
    <p:sldId id="274" r:id="rId55"/>
    <p:sldId id="445" r:id="rId56"/>
    <p:sldId id="276" r:id="rId57"/>
    <p:sldId id="278" r:id="rId58"/>
    <p:sldId id="279" r:id="rId59"/>
    <p:sldId id="280" r:id="rId60"/>
    <p:sldId id="281" r:id="rId61"/>
    <p:sldId id="446" r:id="rId62"/>
    <p:sldId id="447" r:id="rId63"/>
    <p:sldId id="448" r:id="rId64"/>
    <p:sldId id="449" r:id="rId65"/>
    <p:sldId id="450" r:id="rId66"/>
    <p:sldId id="451" r:id="rId67"/>
    <p:sldId id="286" r:id="rId68"/>
    <p:sldId id="385" r:id="rId69"/>
    <p:sldId id="386" r:id="rId70"/>
    <p:sldId id="452" r:id="rId71"/>
    <p:sldId id="453" r:id="rId72"/>
    <p:sldId id="315" r:id="rId73"/>
    <p:sldId id="317" r:id="rId74"/>
    <p:sldId id="454" r:id="rId75"/>
    <p:sldId id="319" r:id="rId76"/>
    <p:sldId id="320" r:id="rId77"/>
    <p:sldId id="455" r:id="rId78"/>
    <p:sldId id="456" r:id="rId79"/>
    <p:sldId id="457" r:id="rId80"/>
    <p:sldId id="324" r:id="rId81"/>
    <p:sldId id="458" r:id="rId82"/>
    <p:sldId id="354" r:id="rId83"/>
    <p:sldId id="459" r:id="rId84"/>
    <p:sldId id="460" r:id="rId85"/>
    <p:sldId id="461" r:id="rId86"/>
    <p:sldId id="462" r:id="rId87"/>
    <p:sldId id="463" r:id="rId88"/>
    <p:sldId id="464" r:id="rId89"/>
    <p:sldId id="465" r:id="rId90"/>
    <p:sldId id="466" r:id="rId91"/>
    <p:sldId id="359" r:id="rId92"/>
    <p:sldId id="360" r:id="rId93"/>
    <p:sldId id="468" r:id="rId94"/>
    <p:sldId id="469" r:id="rId95"/>
    <p:sldId id="288" r:id="rId96"/>
    <p:sldId id="470" r:id="rId97"/>
    <p:sldId id="471" r:id="rId98"/>
    <p:sldId id="472" r:id="rId99"/>
    <p:sldId id="473" r:id="rId100"/>
    <p:sldId id="474" r:id="rId101"/>
    <p:sldId id="475" r:id="rId102"/>
    <p:sldId id="476" r:id="rId103"/>
    <p:sldId id="477" r:id="rId104"/>
    <p:sldId id="478" r:id="rId105"/>
    <p:sldId id="387" r:id="rId106"/>
    <p:sldId id="388" r:id="rId107"/>
    <p:sldId id="389" r:id="rId108"/>
    <p:sldId id="479" r:id="rId109"/>
    <p:sldId id="391" r:id="rId110"/>
    <p:sldId id="392" r:id="rId111"/>
    <p:sldId id="394" r:id="rId112"/>
    <p:sldId id="395" r:id="rId113"/>
    <p:sldId id="396" r:id="rId114"/>
    <p:sldId id="397" r:id="rId115"/>
    <p:sldId id="398" r:id="rId116"/>
    <p:sldId id="393" r:id="rId117"/>
    <p:sldId id="305" r:id="rId118"/>
    <p:sldId id="399" r:id="rId119"/>
    <p:sldId id="400" r:id="rId120"/>
    <p:sldId id="480" r:id="rId121"/>
    <p:sldId id="296" r:id="rId122"/>
    <p:sldId id="481" r:id="rId123"/>
    <p:sldId id="482" r:id="rId124"/>
    <p:sldId id="483" r:id="rId125"/>
    <p:sldId id="484" r:id="rId126"/>
    <p:sldId id="485" r:id="rId127"/>
    <p:sldId id="486" r:id="rId128"/>
    <p:sldId id="487" r:id="rId129"/>
    <p:sldId id="488" r:id="rId130"/>
    <p:sldId id="489" r:id="rId131"/>
    <p:sldId id="490" r:id="rId132"/>
    <p:sldId id="402" r:id="rId133"/>
    <p:sldId id="491" r:id="rId134"/>
    <p:sldId id="492" r:id="rId135"/>
    <p:sldId id="493" r:id="rId1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45" autoAdjust="0"/>
    <p:restoredTop sz="94660"/>
  </p:normalViewPr>
  <p:slideViewPr>
    <p:cSldViewPr snapToGrid="0">
      <p:cViewPr varScale="1">
        <p:scale>
          <a:sx n="86" d="100"/>
          <a:sy n="86" d="100"/>
        </p:scale>
        <p:origin x="18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290B8-C3A7-4A0A-A0B4-ECBE76C4A334}" type="datetimeFigureOut">
              <a:rPr lang="en-GB" smtClean="0"/>
              <a:t>02/08/2022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0A7B21-5B9C-4806-BE1F-DD30036B3FD1}" type="slidenum">
              <a:rPr lang="en-GB" smtClean="0"/>
              <a:t>‹#›</a:t>
            </a:fld>
            <a:endParaRPr lang="en-GB"/>
          </a:p>
        </p:txBody>
      </p:sp>
    </p:spTree>
    <p:extLst>
      <p:ext uri="{BB962C8B-B14F-4D97-AF65-F5344CB8AC3E}">
        <p14:creationId xmlns:p14="http://schemas.microsoft.com/office/powerpoint/2010/main" val="474718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1475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3374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586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02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48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245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64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0046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4022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7181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132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8DC6A-0313-4A59-BAF3-F6F56EE318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8DE084-0166-4B0C-AD4B-7A5F96965F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F7EB69-E8DD-4A7F-9CE5-6161970D2704}"/>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5" name="Footer Placeholder 4">
            <a:extLst>
              <a:ext uri="{FF2B5EF4-FFF2-40B4-BE49-F238E27FC236}">
                <a16:creationId xmlns:a16="http://schemas.microsoft.com/office/drawing/2014/main" id="{C1105FC9-371C-4D67-8254-DF906DDBF8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B04413-2151-4941-AE0B-89DD34EDC292}"/>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11069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506E1-84C3-42A7-A17B-0DACFB4CFA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E1B389-C5EA-4319-90C2-AA7147C13C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134060-701E-4866-8C5E-31B17E952ADF}"/>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5" name="Footer Placeholder 4">
            <a:extLst>
              <a:ext uri="{FF2B5EF4-FFF2-40B4-BE49-F238E27FC236}">
                <a16:creationId xmlns:a16="http://schemas.microsoft.com/office/drawing/2014/main" id="{5AD59A37-40E2-43B0-B787-3D76168B6F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FC718-3625-4EB8-BAA9-1D589577D62A}"/>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34726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66684-A125-4914-9EF4-44E6BAA553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F7F4EC-3859-4294-9F69-C77A5B3946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5030F3-3CE3-4BD5-AE37-D78AC7A5FC24}"/>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5" name="Footer Placeholder 4">
            <a:extLst>
              <a:ext uri="{FF2B5EF4-FFF2-40B4-BE49-F238E27FC236}">
                <a16:creationId xmlns:a16="http://schemas.microsoft.com/office/drawing/2014/main" id="{E945E9F3-070F-49AB-AC6D-614F0FA2BE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DF72C2-A28F-4354-8053-A6A61BF0567D}"/>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396337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768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5F733-BE80-43AF-B566-75CCDEDA8F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4DF215-5218-4600-8371-04293B00C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1441FE-E5CE-4879-86D0-0FD7C5318F5F}"/>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5" name="Footer Placeholder 4">
            <a:extLst>
              <a:ext uri="{FF2B5EF4-FFF2-40B4-BE49-F238E27FC236}">
                <a16:creationId xmlns:a16="http://schemas.microsoft.com/office/drawing/2014/main" id="{EB5D58B7-F072-4D57-9BC3-CAC747EE02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500586-1393-44CF-9359-033533366964}"/>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9988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19C8-5DEF-4782-B580-6B03B509DD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A4C80D7-70C4-4153-9AE1-94F839737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0764DB-F5C3-458E-AD16-30FEF466BAB1}"/>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5" name="Footer Placeholder 4">
            <a:extLst>
              <a:ext uri="{FF2B5EF4-FFF2-40B4-BE49-F238E27FC236}">
                <a16:creationId xmlns:a16="http://schemas.microsoft.com/office/drawing/2014/main" id="{DDD7802C-63B1-4247-AA04-4D057F8B10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4F6A8E-5BC3-49B8-9CE9-A020FF5736FF}"/>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18273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7546E-FF97-4E2E-883E-65962A9DE1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392915-A151-437A-A0DE-766CFC0B04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79DEB7-2E0C-40B2-9811-9E3EB76D27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9B1FE9-C6E5-4F47-8597-006FE7F32CE3}"/>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6" name="Footer Placeholder 5">
            <a:extLst>
              <a:ext uri="{FF2B5EF4-FFF2-40B4-BE49-F238E27FC236}">
                <a16:creationId xmlns:a16="http://schemas.microsoft.com/office/drawing/2014/main" id="{58CC8F5A-F8C5-4931-961E-C5576AA21E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9495EE-5DCA-4916-9948-7883A0C051B1}"/>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37516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29160-A883-4F42-AC6B-233358D10B1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E41C85-9F7F-4323-999C-7EEF440F4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2ADEC0-63F8-4CFC-B14E-D4B3F464D1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D7EC00-9297-46FA-B954-31E61CFE32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026D64-1032-494B-89DA-F559B1E390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CBEBE2-5FCC-4EA6-A24C-4D9E2BE7D107}"/>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8" name="Footer Placeholder 7">
            <a:extLst>
              <a:ext uri="{FF2B5EF4-FFF2-40B4-BE49-F238E27FC236}">
                <a16:creationId xmlns:a16="http://schemas.microsoft.com/office/drawing/2014/main" id="{6962AC6F-214B-4C4F-82D4-488253DE179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7C53F25-C6AA-48D2-9945-511CA470BD16}"/>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356921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65CF6-EA91-4056-BCDD-0010993762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BD2DF3-9F25-4764-AE74-2F96988F5BE5}"/>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4" name="Footer Placeholder 3">
            <a:extLst>
              <a:ext uri="{FF2B5EF4-FFF2-40B4-BE49-F238E27FC236}">
                <a16:creationId xmlns:a16="http://schemas.microsoft.com/office/drawing/2014/main" id="{7536CA19-F0B1-4B9F-8132-1BB784A5BA6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6686D8-A9C1-4F41-899C-22720527522D}"/>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76909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490602-7EB0-4C2D-88A0-49839669D99B}"/>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3" name="Footer Placeholder 2">
            <a:extLst>
              <a:ext uri="{FF2B5EF4-FFF2-40B4-BE49-F238E27FC236}">
                <a16:creationId xmlns:a16="http://schemas.microsoft.com/office/drawing/2014/main" id="{5C0DD126-9441-4139-B89A-60A959683D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224FE0-9D7F-4F64-A899-34D80891ACC6}"/>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4939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E9E5-248F-4EB0-B906-891A8554C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9BB2C3-F570-4F6D-819E-43EAEEAD4E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D1B158-8DEC-459D-9AF2-F382F79C9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6E48E4-989D-4C51-A082-18F181293DB8}"/>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6" name="Footer Placeholder 5">
            <a:extLst>
              <a:ext uri="{FF2B5EF4-FFF2-40B4-BE49-F238E27FC236}">
                <a16:creationId xmlns:a16="http://schemas.microsoft.com/office/drawing/2014/main" id="{75BE6EC4-E919-40A4-95CF-8CFA92C76E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942B35-AEE1-46B6-A544-A985EA3FB887}"/>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70503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6F89-D1A5-492E-9569-B218FDFB2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79B454-1EC2-4902-AFF4-BB1404E10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7424A09-B61C-4F89-A066-F24EB4783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D23F9-52C5-42C5-86E2-D0DEFA10B526}"/>
              </a:ext>
            </a:extLst>
          </p:cNvPr>
          <p:cNvSpPr>
            <a:spLocks noGrp="1"/>
          </p:cNvSpPr>
          <p:nvPr>
            <p:ph type="dt" sz="half" idx="10"/>
          </p:nvPr>
        </p:nvSpPr>
        <p:spPr/>
        <p:txBody>
          <a:bodyPr/>
          <a:lstStyle/>
          <a:p>
            <a:fld id="{1C514CEA-F22B-4FA8-A09E-A2375A605FB5}" type="datetimeFigureOut">
              <a:rPr lang="en-GB" smtClean="0"/>
              <a:t>02/08/2022</a:t>
            </a:fld>
            <a:endParaRPr lang="en-GB"/>
          </a:p>
        </p:txBody>
      </p:sp>
      <p:sp>
        <p:nvSpPr>
          <p:cNvPr id="6" name="Footer Placeholder 5">
            <a:extLst>
              <a:ext uri="{FF2B5EF4-FFF2-40B4-BE49-F238E27FC236}">
                <a16:creationId xmlns:a16="http://schemas.microsoft.com/office/drawing/2014/main" id="{F539A523-D6E9-48CA-832D-7F16B00667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3710FE-E97B-4FDE-BF78-9B358D981C62}"/>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74461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4D086-3B83-4E2C-B668-17202A3590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729B44-3681-4FDB-A7E5-BA31446EEC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1A0E09-46AA-45F0-B8AA-3CA7CCBFD3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14CEA-F22B-4FA8-A09E-A2375A605FB5}" type="datetimeFigureOut">
              <a:rPr lang="en-GB" smtClean="0"/>
              <a:t>02/08/2022</a:t>
            </a:fld>
            <a:endParaRPr lang="en-GB"/>
          </a:p>
        </p:txBody>
      </p:sp>
      <p:sp>
        <p:nvSpPr>
          <p:cNvPr id="5" name="Footer Placeholder 4">
            <a:extLst>
              <a:ext uri="{FF2B5EF4-FFF2-40B4-BE49-F238E27FC236}">
                <a16:creationId xmlns:a16="http://schemas.microsoft.com/office/drawing/2014/main" id="{0E749311-1147-449A-84E2-9D15C02F27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186DC9-33FE-4403-8C27-94576A5026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E448A-7935-4FC2-BA11-F332F5A25732}" type="slidenum">
              <a:rPr lang="en-GB" smtClean="0"/>
              <a:t>‹#›</a:t>
            </a:fld>
            <a:endParaRPr lang="en-GB"/>
          </a:p>
        </p:txBody>
      </p:sp>
    </p:spTree>
    <p:extLst>
      <p:ext uri="{BB962C8B-B14F-4D97-AF65-F5344CB8AC3E}">
        <p14:creationId xmlns:p14="http://schemas.microsoft.com/office/powerpoint/2010/main" val="503213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0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1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4.xml.rels><?xml version="1.0" encoding="UTF-8" standalone="yes"?>
<Relationships xmlns="http://schemas.openxmlformats.org/package/2006/relationships"><Relationship Id="rId3" Type="http://schemas.openxmlformats.org/officeDocument/2006/relationships/hyperlink" Target="http://www.one-planet.se/" TargetMode="External"/><Relationship Id="rId2" Type="http://schemas.openxmlformats.org/officeDocument/2006/relationships/hyperlink" Target="mailto:forplanettellus@gmail.c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13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png"/></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8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9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9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92.xml.rels><?xml version="1.0" encoding="UTF-8" standalone="yes"?>
<Relationships xmlns="http://schemas.openxmlformats.org/package/2006/relationships"><Relationship Id="rId8" Type="http://schemas.openxmlformats.org/officeDocument/2006/relationships/hyperlink" Target="https://ec.europa.eu/environment/ecolabel/" TargetMode="External"/><Relationship Id="rId13" Type="http://schemas.openxmlformats.org/officeDocument/2006/relationships/image" Target="../media/image12.png"/><Relationship Id="rId3" Type="http://schemas.openxmlformats.org/officeDocument/2006/relationships/hyperlink" Target="https://ec.europa.eu/environment/eussd/smgp/dev_methods.htm" TargetMode="External"/><Relationship Id="rId7" Type="http://schemas.openxmlformats.org/officeDocument/2006/relationships/hyperlink" Target="https://ec.europa.eu/environment/gpp/index_en.htm" TargetMode="External"/><Relationship Id="rId12" Type="http://schemas.openxmlformats.org/officeDocument/2006/relationships/hyperlink" Target="https://www.sitra.fi/en/articles/circular-economy-teaching-materials-for-primary-school-upper-secondary-school-and-vocational-school/" TargetMode="External"/><Relationship Id="rId2" Type="http://schemas.openxmlformats.org/officeDocument/2006/relationships/hyperlink" Target="https://ec.europa.eu/environment/emas/index_en.htm" TargetMode="External"/><Relationship Id="rId1" Type="http://schemas.openxmlformats.org/officeDocument/2006/relationships/slideLayout" Target="../slideLayouts/slideLayout2.xml"/><Relationship Id="rId6" Type="http://schemas.openxmlformats.org/officeDocument/2006/relationships/hyperlink" Target="https://www.iso.org/standard/80648.html" TargetMode="External"/><Relationship Id="rId11" Type="http://schemas.openxmlformats.org/officeDocument/2006/relationships/hyperlink" Target="https://teknologiateollisuus.fi/fi/circular-economy-playbook" TargetMode="External"/><Relationship Id="rId5" Type="http://schemas.openxmlformats.org/officeDocument/2006/relationships/hyperlink" Target="https://www.bsigroup.com/en-GB/standards/benefits-of-using-standards/becoming-more-sustainable-with-standards/BS8001-Circular-Economy/" TargetMode="External"/><Relationship Id="rId15" Type="http://schemas.openxmlformats.org/officeDocument/2006/relationships/image" Target="../media/image1.png"/><Relationship Id="rId10" Type="http://schemas.openxmlformats.org/officeDocument/2006/relationships/hyperlink" Target="https://ec.europa.eu/environment/ecoap/etv_en" TargetMode="External"/><Relationship Id="rId4" Type="http://schemas.openxmlformats.org/officeDocument/2006/relationships/hyperlink" Target="https://www.footprintnetwork.org/resources/footprint-calculator/" TargetMode="External"/><Relationship Id="rId9" Type="http://schemas.openxmlformats.org/officeDocument/2006/relationships/hyperlink" Target="https://ec.europa.eu/environment/levels_en" TargetMode="External"/><Relationship Id="rId14" Type="http://schemas.openxmlformats.org/officeDocument/2006/relationships/image" Target="../media/image13.png"/></Relationships>
</file>

<file path=ppt/slides/_rels/slide9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47360-FA47-4752-8DC5-87C998C28B8E}"/>
              </a:ext>
            </a:extLst>
          </p:cNvPr>
          <p:cNvSpPr>
            <a:spLocks noGrp="1"/>
          </p:cNvSpPr>
          <p:nvPr>
            <p:ph type="ctrTitle"/>
          </p:nvPr>
        </p:nvSpPr>
        <p:spPr/>
        <p:txBody>
          <a:bodyPr>
            <a:normAutofit fontScale="90000"/>
          </a:bodyPr>
          <a:lstStyle/>
          <a:p>
            <a:r>
              <a:rPr lang="it-IT" dirty="0"/>
              <a:t>Presentazione della formazione online di </a:t>
            </a:r>
            <a:r>
              <a:rPr lang="it-IT" dirty="0" err="1"/>
              <a:t>Synergy</a:t>
            </a:r>
            <a:r>
              <a:rPr lang="it-IT" dirty="0"/>
              <a:t> Audit </a:t>
            </a:r>
            <a:endParaRPr lang="en-GB" dirty="0"/>
          </a:p>
        </p:txBody>
      </p:sp>
      <p:sp>
        <p:nvSpPr>
          <p:cNvPr id="3" name="Subtitle 2">
            <a:extLst>
              <a:ext uri="{FF2B5EF4-FFF2-40B4-BE49-F238E27FC236}">
                <a16:creationId xmlns:a16="http://schemas.microsoft.com/office/drawing/2014/main" id="{DC97385A-EB2E-4355-AFA0-D782FF1A911F}"/>
              </a:ext>
            </a:extLst>
          </p:cNvPr>
          <p:cNvSpPr>
            <a:spLocks noGrp="1"/>
          </p:cNvSpPr>
          <p:nvPr>
            <p:ph type="subTitle" idx="1"/>
          </p:nvPr>
        </p:nvSpPr>
        <p:spPr/>
        <p:txBody>
          <a:bodyPr/>
          <a:lstStyle/>
          <a:p>
            <a:r>
              <a:rPr lang="it-IT" dirty="0"/>
              <a:t>Apprendimento, insegnamento e formazione nell'ambito del progetto ERASMUS+ KA2 </a:t>
            </a:r>
            <a:r>
              <a:rPr lang="it-IT" dirty="0" err="1"/>
              <a:t>Synergy</a:t>
            </a:r>
            <a:r>
              <a:rPr lang="it-IT" dirty="0"/>
              <a:t> Audit</a:t>
            </a:r>
          </a:p>
        </p:txBody>
      </p:sp>
      <p:pic>
        <p:nvPicPr>
          <p:cNvPr id="5" name="Picture 4" descr="Logo, company name&#10;&#10;Description automatically generated">
            <a:extLst>
              <a:ext uri="{FF2B5EF4-FFF2-40B4-BE49-F238E27FC236}">
                <a16:creationId xmlns:a16="http://schemas.microsoft.com/office/drawing/2014/main" id="{3EAC8680-C9E0-44E5-BF3E-8C5DCBC9C4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497" y="263871"/>
            <a:ext cx="2116527" cy="1780571"/>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569F8896-E291-4514-BB12-ECE66CB1A7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249" y="5504995"/>
            <a:ext cx="3057525" cy="873579"/>
          </a:xfrm>
          <a:prstGeom prst="rect">
            <a:avLst/>
          </a:prstGeom>
        </p:spPr>
      </p:pic>
    </p:spTree>
    <p:extLst>
      <p:ext uri="{BB962C8B-B14F-4D97-AF65-F5344CB8AC3E}">
        <p14:creationId xmlns:p14="http://schemas.microsoft.com/office/powerpoint/2010/main" val="968837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normAutofit fontScale="90000"/>
          </a:bodyPr>
          <a:lstStyle/>
          <a:p>
            <a:br>
              <a:rPr lang="it-IT" sz="4800" dirty="0"/>
            </a:br>
            <a:r>
              <a:rPr lang="it-IT" sz="4800" dirty="0"/>
              <a:t>I punti salienti del riscaldamento globale ci spingeranno oltre il precipizio climatico</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2793" y="100008"/>
            <a:ext cx="2034470" cy="1711539"/>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97BEEB6-2308-4E01-B5A0-66917A4FB52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1181955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it-IT" sz="3200"/>
              <a:t>Pratiche di formazione AIE - L'AIE verso i 17 SDG</a:t>
            </a:r>
            <a:endParaRPr lang="en-GB" sz="3200" dirty="0"/>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514350" indent="-514350" algn="l">
              <a:buAutoNum type="arabicPeriod"/>
            </a:pPr>
            <a:r>
              <a:rPr lang="it-IT" dirty="0"/>
              <a:t>Tracciate una mappa degli SDG rilevanti per la vostra organizzazione per lavorare in modo mirato.</a:t>
            </a:r>
          </a:p>
          <a:p>
            <a:pPr marL="514350" indent="-514350" algn="l">
              <a:buAutoNum type="arabicPeriod"/>
            </a:pPr>
            <a:r>
              <a:rPr lang="it-IT" dirty="0"/>
              <a:t>Scegliere gli SDG mappati per l'organizzazione ed elaborare gli obiettivi per i successivi tre anni insieme alle attività per la gestione degli obiettivi.</a:t>
            </a:r>
          </a:p>
          <a:p>
            <a:pPr marL="514350" indent="-514350" algn="l">
              <a:buAutoNum type="arabicPeriod"/>
            </a:pPr>
            <a:r>
              <a:rPr lang="it-IT" dirty="0"/>
              <a:t>Elaborare 1-2 domande AIE da porre all'organizzazione per la successiva intervista AIE per valutare il possibile raggiungimento dell'obiettivo o degli obiettivi di sviluppo sostenibile scelti nell'organizzazione.</a:t>
            </a:r>
          </a:p>
          <a:p>
            <a:pPr marL="514350" indent="-514350" algn="l">
              <a:buAutoNum type="arabicPeriod"/>
            </a:pPr>
            <a:r>
              <a:rPr lang="it-IT" dirty="0"/>
              <a:t>Impiegare circa 2 ore per svolgere il compito sopra descritto.</a:t>
            </a:r>
          </a:p>
          <a:p>
            <a:pPr marL="0" indent="0" algn="l">
              <a:buNone/>
            </a:pPr>
            <a:br>
              <a:rPr lang="en-GB" sz="2400" b="1" dirty="0"/>
            </a:br>
            <a:r>
              <a:rPr lang="en-GB" sz="2400" b="1" dirty="0" err="1"/>
              <a:t>Buona</a:t>
            </a:r>
            <a:r>
              <a:rPr lang="en-GB" sz="2400" b="1" dirty="0"/>
              <a:t> Fortuna! </a:t>
            </a:r>
            <a:r>
              <a:rPr lang="en-GB" sz="2400" b="1" dirty="0">
                <a:sym typeface="Wingdings" panose="05000000000000000000" pitchFamily="2" charset="2"/>
              </a:rPr>
              <a:t></a:t>
            </a: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0468223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it-IT" sz="3200" dirty="0"/>
              <a:t>La direttiva quadro sui rifiuti dell'UE</a:t>
            </a:r>
            <a:endParaRPr lang="en-GB" sz="3200" dirty="0"/>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342900" indent="-342900" algn="l">
              <a:buFont typeface="Arial" panose="020B0604020202020204" pitchFamily="34" charset="0"/>
              <a:buChar char="•"/>
            </a:pPr>
            <a:r>
              <a:rPr lang="it-IT" dirty="0"/>
              <a:t>Insieme di principi sulla gestione dei rifiuti nell'UE</a:t>
            </a:r>
          </a:p>
          <a:p>
            <a:pPr marL="342900" indent="-342900" algn="l">
              <a:buFont typeface="Arial" panose="020B0604020202020204" pitchFamily="34" charset="0"/>
              <a:buChar char="•"/>
            </a:pPr>
            <a:r>
              <a:rPr lang="it-IT" dirty="0"/>
              <a:t>Riduzione dei danni all' ambiente, alla salute umana e alle aree di interesse specifico, nonché alle aree rurali.</a:t>
            </a:r>
          </a:p>
          <a:p>
            <a:pPr marL="342900" indent="-342900" algn="l">
              <a:buFont typeface="Arial" panose="020B0604020202020204" pitchFamily="34" charset="0"/>
              <a:buChar char="•"/>
            </a:pPr>
            <a:r>
              <a:rPr lang="it-IT" dirty="0"/>
              <a:t>Aumento del riutilizzo e del riciclaggio dei materiali </a:t>
            </a:r>
          </a:p>
          <a:p>
            <a:pPr marL="342900" indent="-342900" algn="l">
              <a:buFont typeface="Arial" panose="020B0604020202020204" pitchFamily="34" charset="0"/>
              <a:buChar char="•"/>
            </a:pPr>
            <a:r>
              <a:rPr lang="it-IT" dirty="0"/>
              <a:t>Valutazione e monitoraggio dei rifiuti pericolosi "dalla culla alla tomba". </a:t>
            </a:r>
          </a:p>
          <a:p>
            <a:pPr marL="342900" indent="-342900" algn="l">
              <a:buFont typeface="Arial" panose="020B0604020202020204" pitchFamily="34" charset="0"/>
              <a:buChar char="•"/>
            </a:pPr>
            <a:r>
              <a:rPr lang="it-IT" dirty="0"/>
              <a:t>Danno ambientale da sottoprodotti</a:t>
            </a:r>
          </a:p>
          <a:p>
            <a:pPr marL="342900" indent="-342900" algn="l">
              <a:buFont typeface="Arial" panose="020B0604020202020204" pitchFamily="34" charset="0"/>
              <a:buChar char="•"/>
            </a:pPr>
            <a:r>
              <a:rPr lang="it-IT" dirty="0"/>
              <a:t>Criterio della fine dei rifiuti</a:t>
            </a:r>
          </a:p>
          <a:p>
            <a:pPr marL="342900" indent="-342900" algn="l">
              <a:buFont typeface="Arial" panose="020B0604020202020204" pitchFamily="34" charset="0"/>
              <a:buChar char="•"/>
            </a:pPr>
            <a:r>
              <a:rPr lang="it-IT" dirty="0"/>
              <a:t>Metodo SYAT per l'AIE verso la Gerarchia dei Rifiuti</a:t>
            </a:r>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7717510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it-IT" sz="4000" dirty="0"/>
              <a:t>La lista dei prodotti privi di sostanze tossiche dell'UE </a:t>
            </a:r>
            <a:endParaRPr lang="en-GB" sz="4000" dirty="0"/>
          </a:p>
        </p:txBody>
      </p:sp>
      <p:sp>
        <p:nvSpPr>
          <p:cNvPr id="3" name="Underrubrik 2"/>
          <p:cNvSpPr>
            <a:spLocks noGrp="1"/>
          </p:cNvSpPr>
          <p:nvPr>
            <p:ph type="subTitle" idx="1"/>
          </p:nvPr>
        </p:nvSpPr>
        <p:spPr>
          <a:xfrm>
            <a:off x="1562100" y="2396972"/>
            <a:ext cx="9070848" cy="2742292"/>
          </a:xfrm>
        </p:spPr>
        <p:txBody>
          <a:bodyPr>
            <a:normAutofit fontScale="70000" lnSpcReduction="20000"/>
          </a:bodyPr>
          <a:lstStyle/>
          <a:p>
            <a:pPr marL="342900" indent="-342900" algn="l">
              <a:buFont typeface="Arial" panose="020B0604020202020204" pitchFamily="34" charset="0"/>
              <a:buChar char="•"/>
            </a:pPr>
            <a:r>
              <a:rPr lang="it-IT" dirty="0"/>
              <a:t>Le sostanze chimiche possono danneggiare la salute umana, la salute della Terra attraverso l'inquinamento, aumentare la crisi planetaria come il cambiamento climatico, la diminuzione degli ecosistemi e la riduzione della biodiversità.</a:t>
            </a:r>
          </a:p>
          <a:p>
            <a:pPr marL="342900" indent="-342900" algn="l">
              <a:buFont typeface="Arial" panose="020B0604020202020204" pitchFamily="34" charset="0"/>
              <a:buChar char="•"/>
            </a:pPr>
            <a:r>
              <a:rPr lang="it-IT" dirty="0"/>
              <a:t>Produzione chimica - "uno dei settori più inquinanti, ad alta intensità di energia e di risorse" (EEA, 2020).</a:t>
            </a:r>
          </a:p>
          <a:p>
            <a:pPr marL="342900" indent="-342900" algn="l">
              <a:buFont typeface="Arial" panose="020B0604020202020204" pitchFamily="34" charset="0"/>
              <a:buChar char="•"/>
            </a:pPr>
            <a:r>
              <a:rPr lang="it-IT" dirty="0"/>
              <a:t>Un sistema di gestione delle sostanze chimiche che fa coesistere le sostanze chimiche con un'umanità sana e con il suolo del pianeta - con la protezione dalle sostanze chimiche pericolose. </a:t>
            </a:r>
          </a:p>
          <a:p>
            <a:pPr marL="342900" indent="-342900" algn="l">
              <a:buFont typeface="Arial" panose="020B0604020202020204" pitchFamily="34" charset="0"/>
              <a:buChar char="•"/>
            </a:pPr>
            <a:r>
              <a:rPr lang="it-IT" dirty="0"/>
              <a:t>Una nuova scala gerarchica nella gestione delle sostanze chimiche con l'ambizione di un inquinamento zero (2050) - verso la transizione verde dell'UE.</a:t>
            </a:r>
          </a:p>
          <a:p>
            <a:pPr marL="342900" indent="-342900" algn="l">
              <a:buFont typeface="Arial" panose="020B0604020202020204" pitchFamily="34" charset="0"/>
              <a:buChar char="•"/>
            </a:pPr>
            <a:r>
              <a:rPr lang="it-IT" dirty="0"/>
              <a:t>Prima priorità - non utilizzo e massima priorità - protezione</a:t>
            </a:r>
          </a:p>
          <a:p>
            <a:pPr algn="l"/>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517163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it-IT" sz="3600" dirty="0"/>
              <a:t>Pratiche di formazione dell'AIE - La gerarchia dei rifiuti </a:t>
            </a:r>
            <a:endParaRPr lang="en-GB" sz="3600" dirty="0"/>
          </a:p>
        </p:txBody>
      </p:sp>
      <p:sp>
        <p:nvSpPr>
          <p:cNvPr id="3" name="Underrubrik 2"/>
          <p:cNvSpPr>
            <a:spLocks noGrp="1"/>
          </p:cNvSpPr>
          <p:nvPr>
            <p:ph type="subTitle" idx="1"/>
          </p:nvPr>
        </p:nvSpPr>
        <p:spPr>
          <a:xfrm>
            <a:off x="1562100" y="2396972"/>
            <a:ext cx="9070848" cy="2974018"/>
          </a:xfrm>
        </p:spPr>
        <p:txBody>
          <a:bodyPr>
            <a:normAutofit fontScale="70000" lnSpcReduction="20000"/>
          </a:bodyPr>
          <a:lstStyle/>
          <a:p>
            <a:pPr algn="l"/>
            <a:r>
              <a:rPr lang="it-IT" b="1" dirty="0"/>
              <a:t>Lavori di gruppo in sale di riunione</a:t>
            </a:r>
          </a:p>
          <a:p>
            <a:pPr algn="l"/>
            <a:r>
              <a:rPr lang="sv-SE" sz="2400" dirty="0"/>
              <a:t>1. </a:t>
            </a:r>
            <a:r>
              <a:rPr lang="it-IT" dirty="0"/>
              <a:t>Valutare i materiali della propria organizzazione che contribuiscono all'impatto ambientale più negativo.</a:t>
            </a:r>
          </a:p>
          <a:p>
            <a:pPr algn="l"/>
            <a:r>
              <a:rPr lang="en-GB" sz="2400" dirty="0"/>
              <a:t>2. </a:t>
            </a:r>
            <a:r>
              <a:rPr lang="it-IT" dirty="0"/>
              <a:t>Scegliere i materiali che sono stati valutati come quelli che contribuiscono all'impatto ambientale più negativo nell'organizzazione per prepararsi a un successivo colloquio con l'AIE nell'organizzazione.</a:t>
            </a:r>
          </a:p>
          <a:p>
            <a:pPr algn="l"/>
            <a:r>
              <a:rPr lang="en-GB" sz="2400" dirty="0"/>
              <a:t>3. </a:t>
            </a:r>
            <a:r>
              <a:rPr lang="it-IT" dirty="0"/>
              <a:t>Valutare il risultato attuale per il materiale scelto in base alle informazioni fornite dall'organizzazione: Il materiale scelto potrebbe salire nell'elenco della Gerarchia dei rifiuti?</a:t>
            </a:r>
          </a:p>
          <a:p>
            <a:pPr algn="l"/>
            <a:r>
              <a:rPr lang="en-GB" sz="2400" dirty="0"/>
              <a:t>4. </a:t>
            </a:r>
            <a:r>
              <a:rPr lang="it-IT" dirty="0"/>
              <a:t>Preparate 1-2 domande sull'uso e la gestione dei rifiuti del materiale scelto per una successiva intervista all'AIE.</a:t>
            </a:r>
          </a:p>
          <a:p>
            <a:pPr algn="l"/>
            <a:r>
              <a:rPr lang="it-IT" dirty="0"/>
              <a:t>Utilizzare circa 2 ore per questo esercizio.</a:t>
            </a:r>
          </a:p>
          <a:p>
            <a:pPr marL="0" indent="0" algn="l">
              <a:buNone/>
            </a:pPr>
            <a:r>
              <a:rPr lang="en-GB" sz="2400" b="1" dirty="0" err="1"/>
              <a:t>Buona</a:t>
            </a:r>
            <a:r>
              <a:rPr lang="en-GB" sz="2400" b="1" dirty="0"/>
              <a:t> Fortuna! </a:t>
            </a:r>
            <a:r>
              <a:rPr lang="en-GB" sz="2400" b="1" dirty="0">
                <a:sym typeface="Wingdings" panose="05000000000000000000" pitchFamily="2" charset="2"/>
              </a:rPr>
              <a:t></a:t>
            </a:r>
            <a:endParaRPr lang="en-GB" sz="2400" b="1"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7176993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9</a:t>
            </a:r>
          </a:p>
        </p:txBody>
      </p:sp>
      <p:pic>
        <p:nvPicPr>
          <p:cNvPr id="8" name="Picture 2">
            <a:extLst>
              <a:ext uri="{FF2B5EF4-FFF2-40B4-BE49-F238E27FC236}">
                <a16:creationId xmlns:a16="http://schemas.microsoft.com/office/drawing/2014/main" id="{8E261E46-F5C4-4A9F-A3CB-15803D440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306049143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1372529"/>
            <a:ext cx="9144000" cy="1543199"/>
          </a:xfrm>
        </p:spPr>
        <p:txBody>
          <a:bodyPr/>
          <a:lstStyle/>
          <a:p>
            <a:pPr algn="ctr"/>
            <a:r>
              <a:rPr lang="sv-SE" dirty="0"/>
              <a:t> Audit energetici</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789871" y="2915728"/>
            <a:ext cx="4111924" cy="1107996"/>
          </a:xfrm>
          <a:prstGeom prst="rect">
            <a:avLst/>
          </a:prstGeom>
        </p:spPr>
        <p:txBody>
          <a:bodyPr wrap="square">
            <a:spAutoFit/>
          </a:bodyPr>
          <a:lstStyle/>
          <a:p>
            <a:pPr algn="ctr"/>
            <a:r>
              <a:rPr lang="en-US" sz="2200" i="1" dirty="0">
                <a:solidFill>
                  <a:schemeClr val="accent6">
                    <a:lumMod val="75000"/>
                  </a:schemeClr>
                </a:solidFill>
                <a:latin typeface="+mj-lt"/>
              </a:rPr>
              <a:t>Georgia </a:t>
            </a:r>
            <a:r>
              <a:rPr lang="en-US" sz="2200" i="1" dirty="0" err="1">
                <a:solidFill>
                  <a:schemeClr val="accent6">
                    <a:lumMod val="75000"/>
                  </a:schemeClr>
                </a:solidFill>
                <a:latin typeface="+mj-lt"/>
              </a:rPr>
              <a:t>Veziryianni</a:t>
            </a:r>
            <a:endParaRPr lang="en-US" sz="2200" i="1" dirty="0">
              <a:solidFill>
                <a:schemeClr val="accent6">
                  <a:lumMod val="75000"/>
                </a:schemeClr>
              </a:solidFill>
              <a:latin typeface="+mj-lt"/>
            </a:endParaRPr>
          </a:p>
          <a:p>
            <a:pPr algn="ctr"/>
            <a:r>
              <a:rPr lang="en-US" sz="2200" i="1" dirty="0">
                <a:solidFill>
                  <a:schemeClr val="accent6">
                    <a:lumMod val="75000"/>
                  </a:schemeClr>
                </a:solidFill>
                <a:latin typeface="+mj-lt"/>
              </a:rPr>
              <a:t>CRES Training Department,</a:t>
            </a:r>
          </a:p>
          <a:p>
            <a:pPr algn="ctr"/>
            <a:r>
              <a:rPr lang="en-US" sz="2200" i="1" dirty="0">
                <a:solidFill>
                  <a:schemeClr val="accent6">
                    <a:lumMod val="75000"/>
                  </a:schemeClr>
                </a:solidFill>
                <a:latin typeface="+mj-lt"/>
              </a:rPr>
              <a:t>gvezir@cres.gr</a:t>
            </a:r>
          </a:p>
        </p:txBody>
      </p:sp>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2509329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452" y="2942159"/>
            <a:ext cx="11840044" cy="1815882"/>
          </a:xfrm>
          <a:prstGeom prst="rect">
            <a:avLst/>
          </a:prstGeom>
          <a:noFill/>
        </p:spPr>
        <p:txBody>
          <a:bodyPr wrap="square" rtlCol="0">
            <a:spAutoFit/>
          </a:bodyPr>
          <a:lstStyle/>
          <a:p>
            <a:pPr marL="342900" indent="-342900" algn="just">
              <a:buFont typeface="Wingdings" panose="05000000000000000000" pitchFamily="2" charset="2"/>
              <a:buChar char="ü"/>
            </a:pPr>
            <a:r>
              <a:rPr lang="it-IT" sz="1600" dirty="0"/>
              <a:t>identificare le maggiori opportunità di risparmio energetico. Offrono l'opportunità di ridurre i costi energetici di un'organizzazione. Ciò migliora la redditività e aumenta la competitività;</a:t>
            </a:r>
          </a:p>
          <a:p>
            <a:pPr marL="342900" indent="-342900" algn="just">
              <a:buFont typeface="Wingdings" panose="05000000000000000000" pitchFamily="2" charset="2"/>
              <a:buChar char="ü"/>
            </a:pPr>
            <a:r>
              <a:rPr lang="it-IT" sz="1600" dirty="0"/>
              <a:t>identificare il potenziale di miglioramento dei processi aziendali/produttivi; contribuire a migliorare la produttività;</a:t>
            </a:r>
          </a:p>
          <a:p>
            <a:pPr marL="342900" indent="-342900" algn="just">
              <a:buFont typeface="Wingdings" panose="05000000000000000000" pitchFamily="2" charset="2"/>
              <a:buChar char="ü"/>
            </a:pPr>
            <a:r>
              <a:rPr lang="it-IT" sz="1600" dirty="0"/>
              <a:t>aiutare le organizzazioni a ridurre l'impatto ambientale delle loro attività;</a:t>
            </a:r>
          </a:p>
          <a:p>
            <a:pPr marL="342900" indent="-342900" algn="just">
              <a:buFont typeface="Wingdings" panose="05000000000000000000" pitchFamily="2" charset="2"/>
              <a:buChar char="ü"/>
            </a:pPr>
            <a:r>
              <a:rPr lang="it-IT" sz="1600" dirty="0"/>
              <a:t>aiutare alcune organizzazioni ad adempiere agli obblighi previsti dalla normativa nazionale in materia di emissioni nell'aria e di controllo dell'inquinamento;</a:t>
            </a:r>
          </a:p>
          <a:p>
            <a:pPr marL="342900" indent="-342900" algn="just">
              <a:buFont typeface="Wingdings" panose="05000000000000000000" pitchFamily="2" charset="2"/>
              <a:buChar char="ü"/>
            </a:pPr>
            <a:r>
              <a:rPr lang="it-IT" sz="1600" dirty="0"/>
              <a:t>contribuire a migliorare la soddisfazione dei dipendenti e a dare un'immagine positiva ai clienti e alla comunità in generale.</a:t>
            </a:r>
          </a:p>
        </p:txBody>
      </p:sp>
      <p:sp>
        <p:nvSpPr>
          <p:cNvPr id="8" name="Rectangle 7"/>
          <p:cNvSpPr/>
          <p:nvPr/>
        </p:nvSpPr>
        <p:spPr>
          <a:xfrm>
            <a:off x="202604" y="887012"/>
            <a:ext cx="11766892" cy="1508105"/>
          </a:xfrm>
          <a:prstGeom prst="rect">
            <a:avLst/>
          </a:prstGeom>
        </p:spPr>
        <p:txBody>
          <a:bodyPr wrap="square">
            <a:spAutoFit/>
          </a:bodyPr>
          <a:lstStyle/>
          <a:p>
            <a:pPr algn="just"/>
            <a:endParaRPr lang="en-US" sz="2000" dirty="0">
              <a:latin typeface="+mj-lt"/>
            </a:endParaRPr>
          </a:p>
          <a:p>
            <a:pPr algn="just"/>
            <a:r>
              <a:rPr lang="it-IT" b="1" i="1" dirty="0">
                <a:solidFill>
                  <a:schemeClr val="accent2">
                    <a:lumMod val="75000"/>
                  </a:schemeClr>
                </a:solidFill>
              </a:rPr>
              <a:t>Audit energetico</a:t>
            </a:r>
            <a:r>
              <a:rPr lang="it-IT" dirty="0"/>
              <a:t>: "una procedura sistematica finalizzata a ottenere un'adeguata conoscenza del profilo di consumo energetico di un edificio o di un gruppo di edifici, di una attività o di un impianto industriale o commerciale, o di un servizio pubblico o privato, a identificare e quantificare le opportunità di risparmio energetico efficaci sotto il profilo dei costi e a riferire i risultati". </a:t>
            </a:r>
          </a:p>
        </p:txBody>
      </p:sp>
      <p:sp>
        <p:nvSpPr>
          <p:cNvPr id="9" name="Inhaltsplatzhalter 2">
            <a:extLst>
              <a:ext uri="{FF2B5EF4-FFF2-40B4-BE49-F238E27FC236}">
                <a16:creationId xmlns:a16="http://schemas.microsoft.com/office/drawing/2014/main" id="{942BFF28-25DA-4ABE-8284-984A066D9557}"/>
              </a:ext>
            </a:extLst>
          </p:cNvPr>
          <p:cNvSpPr txBox="1">
            <a:spLocks/>
          </p:cNvSpPr>
          <p:nvPr/>
        </p:nvSpPr>
        <p:spPr>
          <a:xfrm>
            <a:off x="3460293" y="494059"/>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4988" indent="-534988" algn="just">
              <a:buFont typeface="Wingdings" pitchFamily="2" charset="2"/>
              <a:buChar char="Ø"/>
            </a:pPr>
            <a:r>
              <a:rPr lang="de-DE" sz="2600" b="1" dirty="0">
                <a:solidFill>
                  <a:schemeClr val="accent2">
                    <a:lumMod val="75000"/>
                  </a:schemeClr>
                </a:solidFill>
                <a:effectLst>
                  <a:outerShdw blurRad="38100" dist="38100" dir="2700000" algn="tl">
                    <a:srgbClr val="000000">
                      <a:alpha val="43137"/>
                    </a:srgbClr>
                  </a:outerShdw>
                </a:effectLst>
                <a:latin typeface="+mj-lt"/>
              </a:rPr>
              <a:t>Audit </a:t>
            </a:r>
            <a:r>
              <a:rPr lang="de-DE" sz="2600" b="1" dirty="0" err="1">
                <a:solidFill>
                  <a:schemeClr val="accent2">
                    <a:lumMod val="75000"/>
                  </a:schemeClr>
                </a:solidFill>
                <a:effectLst>
                  <a:outerShdw blurRad="38100" dist="38100" dir="2700000" algn="tl">
                    <a:srgbClr val="000000">
                      <a:alpha val="43137"/>
                    </a:srgbClr>
                  </a:outerShdw>
                </a:effectLst>
                <a:latin typeface="+mj-lt"/>
              </a:rPr>
              <a:t>energetici</a:t>
            </a:r>
            <a:r>
              <a:rPr lang="de-DE" sz="2600" b="1" dirty="0">
                <a:solidFill>
                  <a:schemeClr val="accent2">
                    <a:lumMod val="75000"/>
                  </a:schemeClr>
                </a:solidFill>
                <a:effectLst>
                  <a:outerShdw blurRad="38100" dist="38100" dir="2700000" algn="tl">
                    <a:srgbClr val="000000">
                      <a:alpha val="43137"/>
                    </a:srgbClr>
                  </a:outerShdw>
                </a:effectLst>
                <a:latin typeface="+mj-lt"/>
              </a:rPr>
              <a:t> - </a:t>
            </a:r>
            <a:r>
              <a:rPr lang="de-DE" sz="2600" b="1" dirty="0" err="1">
                <a:solidFill>
                  <a:schemeClr val="accent2">
                    <a:lumMod val="75000"/>
                  </a:schemeClr>
                </a:solidFill>
                <a:effectLst>
                  <a:outerShdw blurRad="38100" dist="38100" dir="2700000" algn="tl">
                    <a:srgbClr val="000000">
                      <a:alpha val="43137"/>
                    </a:srgbClr>
                  </a:outerShdw>
                </a:effectLst>
                <a:latin typeface="+mj-lt"/>
              </a:rPr>
              <a:t>Definizione</a:t>
            </a:r>
            <a:endParaRPr lang="de-DE" sz="2600" b="1" dirty="0">
              <a:solidFill>
                <a:schemeClr val="accent2">
                  <a:lumMod val="75000"/>
                </a:schemeClr>
              </a:solidFill>
              <a:effectLst>
                <a:outerShdw blurRad="38100" dist="38100" dir="2700000" algn="tl">
                  <a:srgbClr val="000000">
                    <a:alpha val="43137"/>
                  </a:srgbClr>
                </a:outerShdw>
              </a:effectLst>
              <a:latin typeface="+mj-lt"/>
            </a:endParaRPr>
          </a:p>
        </p:txBody>
      </p:sp>
      <p:sp>
        <p:nvSpPr>
          <p:cNvPr id="10" name="Inhaltsplatzhalter 2">
            <a:extLst>
              <a:ext uri="{FF2B5EF4-FFF2-40B4-BE49-F238E27FC236}">
                <a16:creationId xmlns:a16="http://schemas.microsoft.com/office/drawing/2014/main" id="{942BFF28-25DA-4ABE-8284-984A066D9557}"/>
              </a:ext>
            </a:extLst>
          </p:cNvPr>
          <p:cNvSpPr txBox="1">
            <a:spLocks/>
          </p:cNvSpPr>
          <p:nvPr/>
        </p:nvSpPr>
        <p:spPr>
          <a:xfrm>
            <a:off x="3460293" y="2362872"/>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9263" indent="-449263" algn="just">
              <a:buFont typeface="Wingdings" pitchFamily="2" charset="2"/>
              <a:buChar char="Ø"/>
            </a:pPr>
            <a:r>
              <a:rPr lang="de-DE" sz="2600" b="1" dirty="0">
                <a:solidFill>
                  <a:schemeClr val="accent2">
                    <a:lumMod val="75000"/>
                  </a:schemeClr>
                </a:solidFill>
                <a:effectLst>
                  <a:outerShdw blurRad="38100" dist="38100" dir="2700000" algn="tl">
                    <a:srgbClr val="000000">
                      <a:alpha val="43137"/>
                    </a:srgbClr>
                  </a:outerShdw>
                </a:effectLst>
                <a:latin typeface="+mj-lt"/>
              </a:rPr>
              <a:t>Audit </a:t>
            </a:r>
            <a:r>
              <a:rPr lang="de-DE" sz="2600" b="1" dirty="0" err="1">
                <a:solidFill>
                  <a:schemeClr val="accent2">
                    <a:lumMod val="75000"/>
                  </a:schemeClr>
                </a:solidFill>
                <a:effectLst>
                  <a:outerShdw blurRad="38100" dist="38100" dir="2700000" algn="tl">
                    <a:srgbClr val="000000">
                      <a:alpha val="43137"/>
                    </a:srgbClr>
                  </a:outerShdw>
                </a:effectLst>
                <a:latin typeface="+mj-lt"/>
              </a:rPr>
              <a:t>energetici</a:t>
            </a:r>
            <a:r>
              <a:rPr lang="de-DE" sz="2600" b="1" dirty="0">
                <a:solidFill>
                  <a:schemeClr val="accent2">
                    <a:lumMod val="75000"/>
                  </a:schemeClr>
                </a:solidFill>
                <a:effectLst>
                  <a:outerShdw blurRad="38100" dist="38100" dir="2700000" algn="tl">
                    <a:srgbClr val="000000">
                      <a:alpha val="43137"/>
                    </a:srgbClr>
                  </a:outerShdw>
                </a:effectLst>
                <a:latin typeface="+mj-lt"/>
              </a:rPr>
              <a:t> - </a:t>
            </a:r>
            <a:r>
              <a:rPr lang="de-DE" sz="2600" b="1" dirty="0" err="1">
                <a:solidFill>
                  <a:schemeClr val="accent2">
                    <a:lumMod val="75000"/>
                  </a:schemeClr>
                </a:solidFill>
                <a:effectLst>
                  <a:outerShdw blurRad="38100" dist="38100" dir="2700000" algn="tl">
                    <a:srgbClr val="000000">
                      <a:alpha val="43137"/>
                    </a:srgbClr>
                  </a:outerShdw>
                </a:effectLst>
                <a:latin typeface="+mj-lt"/>
              </a:rPr>
              <a:t>Vantaggi</a:t>
            </a:r>
            <a:endParaRPr lang="de-DE" sz="2600" b="1" dirty="0">
              <a:solidFill>
                <a:schemeClr val="accent2">
                  <a:lumMod val="75000"/>
                </a:schemeClr>
              </a:solidFill>
              <a:effectLst>
                <a:outerShdw blurRad="38100" dist="38100" dir="2700000" algn="tl">
                  <a:srgbClr val="000000">
                    <a:alpha val="43137"/>
                  </a:srgbClr>
                </a:outerShdw>
              </a:effectLst>
              <a:latin typeface="+mj-lt"/>
            </a:endParaRPr>
          </a:p>
        </p:txBody>
      </p:sp>
      <p:sp>
        <p:nvSpPr>
          <p:cNvPr id="11" name="TextBox 10"/>
          <p:cNvSpPr txBox="1"/>
          <p:nvPr/>
        </p:nvSpPr>
        <p:spPr>
          <a:xfrm>
            <a:off x="129452" y="4924889"/>
            <a:ext cx="11619725" cy="1200329"/>
          </a:xfrm>
          <a:prstGeom prst="rect">
            <a:avLst/>
          </a:prstGeom>
          <a:noFill/>
        </p:spPr>
        <p:txBody>
          <a:bodyPr wrap="square" rtlCol="0">
            <a:spAutoFit/>
          </a:bodyPr>
          <a:lstStyle/>
          <a:p>
            <a:pPr marL="342900" indent="-342900" algn="just">
              <a:buFont typeface="Wingdings" panose="05000000000000000000" pitchFamily="2" charset="2"/>
              <a:buChar char="Ø"/>
            </a:pPr>
            <a:r>
              <a:rPr lang="it-IT" b="1" i="1" dirty="0">
                <a:solidFill>
                  <a:schemeClr val="accent2">
                    <a:lumMod val="75000"/>
                  </a:schemeClr>
                </a:solidFill>
              </a:rPr>
              <a:t>La norma europea EN 16247-1:2012 Requisiti generali degli audit energetici </a:t>
            </a:r>
            <a:r>
              <a:rPr lang="it-IT" i="1" dirty="0"/>
              <a:t>definisce le proprietà di un audit energetico di buona qualità. Specifica i requisiti dell'audit, una metodologia comune e definisce i risultati da fornire. Si applica a tutte le forme di organizzazioni e a tutti i tipi di consumo energetico, escluso il consumo di energia nelle abitazioni private. </a:t>
            </a:r>
          </a:p>
        </p:txBody>
      </p:sp>
      <p:pic>
        <p:nvPicPr>
          <p:cNvPr id="12" name="Picture 2">
            <a:extLst>
              <a:ext uri="{FF2B5EF4-FFF2-40B4-BE49-F238E27FC236}">
                <a16:creationId xmlns:a16="http://schemas.microsoft.com/office/drawing/2014/main" id="{E334116B-F886-4D46-8F4B-1AD0FB643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descr="Logo, company name&#10;&#10;Description automatically generated">
            <a:extLst>
              <a:ext uri="{FF2B5EF4-FFF2-40B4-BE49-F238E27FC236}">
                <a16:creationId xmlns:a16="http://schemas.microsoft.com/office/drawing/2014/main" id="{83D9C8FF-0CFD-4CC4-8164-5C5E484AC1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4" name="Picture 13" descr="Graphical user interface, text, application&#10;&#10;Description automatically generated">
            <a:extLst>
              <a:ext uri="{FF2B5EF4-FFF2-40B4-BE49-F238E27FC236}">
                <a16:creationId xmlns:a16="http://schemas.microsoft.com/office/drawing/2014/main" id="{7AFFADBC-56A8-4000-9AC7-366B1CCF8C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94781391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12132" y="264945"/>
            <a:ext cx="7314351" cy="478272"/>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err="1">
                <a:solidFill>
                  <a:schemeClr val="accent6">
                    <a:lumMod val="75000"/>
                  </a:schemeClr>
                </a:solidFill>
                <a:effectLst>
                  <a:outerShdw blurRad="38100" dist="38100" dir="2700000" algn="tl">
                    <a:srgbClr val="000000">
                      <a:alpha val="43137"/>
                    </a:srgbClr>
                  </a:outerShdw>
                </a:effectLst>
                <a:latin typeface="+mj-lt"/>
              </a:rPr>
              <a:t>Che</a:t>
            </a:r>
            <a:r>
              <a:rPr lang="en-US" sz="2400" i="1" dirty="0">
                <a:solidFill>
                  <a:schemeClr val="accent6">
                    <a:lumMod val="75000"/>
                  </a:schemeClr>
                </a:solidFill>
                <a:effectLst>
                  <a:outerShdw blurRad="38100" dist="38100" dir="2700000" algn="tl">
                    <a:srgbClr val="000000">
                      <a:alpha val="43137"/>
                    </a:srgbClr>
                  </a:outerShdw>
                </a:effectLst>
                <a:latin typeface="+mj-lt"/>
              </a:rPr>
              <a:t> </a:t>
            </a:r>
            <a:r>
              <a:rPr lang="en-US" sz="2400" i="1" dirty="0" err="1">
                <a:solidFill>
                  <a:schemeClr val="accent6">
                    <a:lumMod val="75000"/>
                  </a:schemeClr>
                </a:solidFill>
                <a:effectLst>
                  <a:outerShdw blurRad="38100" dist="38100" dir="2700000" algn="tl">
                    <a:srgbClr val="000000">
                      <a:alpha val="43137"/>
                    </a:srgbClr>
                  </a:outerShdw>
                </a:effectLst>
                <a:latin typeface="+mj-lt"/>
              </a:rPr>
              <a:t>cos’è</a:t>
            </a:r>
            <a:r>
              <a:rPr lang="en-US" sz="2400" i="1" dirty="0">
                <a:solidFill>
                  <a:schemeClr val="accent6">
                    <a:lumMod val="75000"/>
                  </a:schemeClr>
                </a:solidFill>
                <a:effectLst>
                  <a:outerShdw blurRad="38100" dist="38100" dir="2700000" algn="tl">
                    <a:srgbClr val="000000">
                      <a:alpha val="43137"/>
                    </a:srgbClr>
                  </a:outerShdw>
                </a:effectLst>
                <a:latin typeface="+mj-lt"/>
              </a:rPr>
              <a:t> un audit </a:t>
            </a:r>
            <a:r>
              <a:rPr lang="en-US" sz="2400" i="1" dirty="0" err="1">
                <a:solidFill>
                  <a:schemeClr val="accent6">
                    <a:lumMod val="75000"/>
                  </a:schemeClr>
                </a:solidFill>
                <a:effectLst>
                  <a:outerShdw blurRad="38100" dist="38100" dir="2700000" algn="tl">
                    <a:srgbClr val="000000">
                      <a:alpha val="43137"/>
                    </a:srgbClr>
                  </a:outerShdw>
                </a:effectLst>
                <a:latin typeface="+mj-lt"/>
              </a:rPr>
              <a:t>energetico</a:t>
            </a:r>
            <a:r>
              <a:rPr lang="en-US" sz="2400" i="1" dirty="0">
                <a:solidFill>
                  <a:schemeClr val="accent6">
                    <a:lumMod val="75000"/>
                  </a:schemeClr>
                </a:solidFill>
                <a:effectLst>
                  <a:outerShdw blurRad="38100" dist="38100" dir="2700000" algn="tl">
                    <a:srgbClr val="000000">
                      <a:alpha val="43137"/>
                    </a:srgbClr>
                  </a:outerShdw>
                </a:effectLst>
                <a:latin typeface="+mj-lt"/>
              </a:rPr>
              <a:t> ?</a:t>
            </a:r>
          </a:p>
        </p:txBody>
      </p:sp>
      <p:sp>
        <p:nvSpPr>
          <p:cNvPr id="2" name="TextBox 1"/>
          <p:cNvSpPr txBox="1"/>
          <p:nvPr/>
        </p:nvSpPr>
        <p:spPr>
          <a:xfrm>
            <a:off x="207882" y="1002743"/>
            <a:ext cx="11118601" cy="584775"/>
          </a:xfrm>
          <a:prstGeom prst="rect">
            <a:avLst/>
          </a:prstGeom>
          <a:noFill/>
        </p:spPr>
        <p:txBody>
          <a:bodyPr wrap="square" rtlCol="0">
            <a:spAutoFit/>
          </a:bodyPr>
          <a:lstStyle/>
          <a:p>
            <a:pPr algn="just"/>
            <a:r>
              <a:rPr lang="it-IT" sz="1600" dirty="0">
                <a:latin typeface="+mj-lt"/>
              </a:rPr>
              <a:t>Un'ispezione, un'indagine e un'analisi dei flussi energetici per identificare le opportunità di risparmio energetico in un edificio, un processo o un sistema, con l'obiettivo di ridurre la quantità di energia immessa nel sistema, senza influire negativamente sui risultati.</a:t>
            </a:r>
          </a:p>
        </p:txBody>
      </p:sp>
      <p:sp>
        <p:nvSpPr>
          <p:cNvPr id="5" name="Rectangle 4"/>
          <p:cNvSpPr/>
          <p:nvPr/>
        </p:nvSpPr>
        <p:spPr>
          <a:xfrm>
            <a:off x="5059697" y="1937544"/>
            <a:ext cx="2932133" cy="478272"/>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err="1">
                <a:solidFill>
                  <a:schemeClr val="accent6">
                    <a:lumMod val="75000"/>
                  </a:schemeClr>
                </a:solidFill>
                <a:effectLst>
                  <a:outerShdw blurRad="38100" dist="38100" dir="2700000" algn="tl">
                    <a:srgbClr val="000000">
                      <a:alpha val="43137"/>
                    </a:srgbClr>
                  </a:outerShdw>
                </a:effectLst>
                <a:latin typeface="+mj-lt"/>
              </a:rPr>
              <a:t>Perchè</a:t>
            </a:r>
            <a:r>
              <a:rPr lang="en-US" sz="2400" i="1" dirty="0">
                <a:solidFill>
                  <a:schemeClr val="accent6">
                    <a:lumMod val="75000"/>
                  </a:schemeClr>
                </a:solidFill>
                <a:effectLst>
                  <a:outerShdw blurRad="38100" dist="38100" dir="2700000" algn="tl">
                    <a:srgbClr val="000000">
                      <a:alpha val="43137"/>
                    </a:srgbClr>
                  </a:outerShdw>
                </a:effectLst>
                <a:latin typeface="+mj-lt"/>
              </a:rPr>
              <a:t>?</a:t>
            </a:r>
          </a:p>
        </p:txBody>
      </p:sp>
      <p:sp>
        <p:nvSpPr>
          <p:cNvPr id="3" name="TextBox 2"/>
          <p:cNvSpPr txBox="1"/>
          <p:nvPr/>
        </p:nvSpPr>
        <p:spPr>
          <a:xfrm>
            <a:off x="138869" y="2436142"/>
            <a:ext cx="11549923" cy="4425827"/>
          </a:xfrm>
          <a:prstGeom prst="rect">
            <a:avLst/>
          </a:prstGeom>
          <a:noFill/>
        </p:spPr>
        <p:txBody>
          <a:bodyPr wrap="square" rtlCol="0">
            <a:spAutoFit/>
          </a:bodyPr>
          <a:lstStyle/>
          <a:p>
            <a:pPr marL="285750" indent="-285750" algn="just">
              <a:lnSpc>
                <a:spcPct val="110000"/>
              </a:lnSpc>
              <a:buFont typeface="Wingdings" panose="05000000000000000000" pitchFamily="2" charset="2"/>
              <a:buChar char="C"/>
            </a:pPr>
            <a:r>
              <a:rPr lang="it-IT" sz="1600" dirty="0">
                <a:latin typeface="+mj-lt"/>
              </a:rPr>
              <a:t>Migliorare le prestazioni energetiche e ridurre al minimo l'impatto ambientale delle attività dell' organizzazione.</a:t>
            </a:r>
          </a:p>
          <a:p>
            <a:pPr marL="285750" indent="-285750" algn="just">
              <a:lnSpc>
                <a:spcPct val="110000"/>
              </a:lnSpc>
              <a:buFont typeface="Wingdings" panose="05000000000000000000" pitchFamily="2" charset="2"/>
              <a:buChar char="C"/>
            </a:pPr>
            <a:r>
              <a:rPr lang="it-IT" sz="1600" dirty="0">
                <a:latin typeface="+mj-lt"/>
              </a:rPr>
              <a:t>Identificare le opportunità di cambiamento comportamentale valutando le attuali pratiche operative e di manutenzione.</a:t>
            </a:r>
          </a:p>
          <a:p>
            <a:pPr marL="285750" indent="-285750" algn="just">
              <a:lnSpc>
                <a:spcPct val="110000"/>
              </a:lnSpc>
              <a:buFont typeface="Wingdings" panose="05000000000000000000" pitchFamily="2" charset="2"/>
              <a:buChar char="C"/>
            </a:pPr>
            <a:r>
              <a:rPr lang="it-IT" sz="1600" dirty="0">
                <a:latin typeface="+mj-lt"/>
              </a:rPr>
              <a:t>Identificare le opportunità tecniche valutando i componenti o le utenze che consumano energia nei processi, tra cui caldaie, impianti di refrigerazione, sistemi di ventilazione, prestazioni degli edifici ed efficienza del parco macchine.</a:t>
            </a:r>
          </a:p>
          <a:p>
            <a:pPr marL="285750" indent="-285750" algn="just">
              <a:lnSpc>
                <a:spcPct val="110000"/>
              </a:lnSpc>
              <a:buFont typeface="Wingdings" panose="05000000000000000000" pitchFamily="2" charset="2"/>
              <a:buChar char="C"/>
            </a:pPr>
            <a:r>
              <a:rPr lang="it-IT" sz="1600" dirty="0">
                <a:latin typeface="+mj-lt"/>
              </a:rPr>
              <a:t>Fornire informazioni finanziarie chiare sulle opportunità di risparmio energetico per dare priorità a questi elementi nel processo decisionale dell'organizzazione.</a:t>
            </a:r>
          </a:p>
          <a:p>
            <a:pPr marL="285750" indent="-285750" algn="just">
              <a:lnSpc>
                <a:spcPct val="110000"/>
              </a:lnSpc>
              <a:buFont typeface="Wingdings" panose="05000000000000000000" pitchFamily="2" charset="2"/>
              <a:buChar char="C"/>
            </a:pPr>
            <a:r>
              <a:rPr lang="it-IT" sz="1600" dirty="0">
                <a:latin typeface="+mj-lt"/>
              </a:rPr>
              <a:t>Acquisire una maggiore comprensione di una parte o di tutti i modelli di utilizzo delle risorse energetiche dell'organizzazione.</a:t>
            </a:r>
          </a:p>
          <a:p>
            <a:pPr marL="285750" indent="-285750" algn="just">
              <a:lnSpc>
                <a:spcPct val="110000"/>
              </a:lnSpc>
              <a:buFont typeface="Wingdings" panose="05000000000000000000" pitchFamily="2" charset="2"/>
              <a:buChar char="C"/>
            </a:pPr>
            <a:r>
              <a:rPr lang="it-IT" sz="1600" dirty="0">
                <a:latin typeface="+mj-lt"/>
              </a:rPr>
              <a:t>Identificare il potenziale di utilizzo di tecnologie di fornitura di energia rinnovabile.</a:t>
            </a:r>
          </a:p>
          <a:p>
            <a:pPr marL="285750" indent="-285750" algn="just">
              <a:lnSpc>
                <a:spcPct val="110000"/>
              </a:lnSpc>
              <a:buFont typeface="Wingdings" panose="05000000000000000000" pitchFamily="2" charset="2"/>
              <a:buChar char="C"/>
            </a:pPr>
            <a:r>
              <a:rPr lang="it-IT" sz="1600" dirty="0">
                <a:latin typeface="+mj-lt"/>
              </a:rPr>
              <a:t>Ottenere la conformità ai requisiti di legge, come la Direttiva sull'efficienza energetica, la Direttiva sulle emissioni industriali o i requisiti di licenza sui rifiuti dell'Agenzia per la protezione ambientale. Rispettare gli obiettivi di responsabilità sociale dell'azienda.</a:t>
            </a:r>
          </a:p>
          <a:p>
            <a:pPr marL="285750" indent="-285750" algn="just">
              <a:lnSpc>
                <a:spcPct val="110000"/>
              </a:lnSpc>
              <a:buFont typeface="Wingdings" panose="05000000000000000000" pitchFamily="2" charset="2"/>
              <a:buChar char="C"/>
            </a:pPr>
            <a:r>
              <a:rPr lang="it-IT" sz="1600" dirty="0">
                <a:latin typeface="+mj-lt"/>
              </a:rPr>
              <a:t>Soddisfare le aspettative dei clienti e degli azionisti.</a:t>
            </a:r>
          </a:p>
          <a:p>
            <a:pPr marL="285750" indent="-285750" algn="just">
              <a:lnSpc>
                <a:spcPct val="110000"/>
              </a:lnSpc>
              <a:buFont typeface="Wingdings" panose="05000000000000000000" pitchFamily="2" charset="2"/>
              <a:buChar char="C"/>
            </a:pPr>
            <a:r>
              <a:rPr lang="it-IT" sz="1600" dirty="0">
                <a:latin typeface="+mj-lt"/>
              </a:rPr>
              <a:t>Elaborare un piano strategico volto a ridurre al minimo le emissioni di anidride carbonica dell'organizzazione.</a:t>
            </a:r>
          </a:p>
          <a:p>
            <a:pPr marL="285750" indent="-285750" algn="just">
              <a:lnSpc>
                <a:spcPct val="110000"/>
              </a:lnSpc>
              <a:buFont typeface="Wingdings" panose="05000000000000000000" pitchFamily="2" charset="2"/>
              <a:buChar char="C"/>
            </a:pPr>
            <a:r>
              <a:rPr lang="it-IT" sz="1600" dirty="0">
                <a:latin typeface="+mj-lt"/>
              </a:rPr>
              <a:t>Contribuire al processo di certificazione di un sistema formale di gestione dell'energia, come previsto dalla norma ISO 50001.</a:t>
            </a:r>
          </a:p>
          <a:p>
            <a:pPr marL="285750" indent="-285750" algn="just">
              <a:lnSpc>
                <a:spcPct val="110000"/>
              </a:lnSpc>
              <a:buFont typeface="Wingdings" panose="05000000000000000000" pitchFamily="2" charset="2"/>
              <a:buChar char="C"/>
            </a:pPr>
            <a:endParaRPr lang="it-IT" sz="1600" dirty="0">
              <a:latin typeface="+mj-lt"/>
            </a:endParaRPr>
          </a:p>
          <a:p>
            <a:pPr marL="285750" indent="-285750" algn="just">
              <a:lnSpc>
                <a:spcPct val="110000"/>
              </a:lnSpc>
              <a:buFont typeface="Wingdings" panose="05000000000000000000" pitchFamily="2" charset="2"/>
              <a:buChar char="C"/>
            </a:pPr>
            <a:endParaRPr lang="it-IT" sz="1600" dirty="0">
              <a:latin typeface="+mj-lt"/>
            </a:endParaRPr>
          </a:p>
          <a:p>
            <a:pPr algn="just">
              <a:lnSpc>
                <a:spcPct val="110000"/>
              </a:lnSpc>
            </a:pPr>
            <a:endParaRPr lang="en-US" sz="1600" dirty="0">
              <a:latin typeface="+mj-lt"/>
            </a:endParaRPr>
          </a:p>
        </p:txBody>
      </p:sp>
      <p:pic>
        <p:nvPicPr>
          <p:cNvPr id="6" name="Picture 2">
            <a:extLst>
              <a:ext uri="{FF2B5EF4-FFF2-40B4-BE49-F238E27FC236}">
                <a16:creationId xmlns:a16="http://schemas.microsoft.com/office/drawing/2014/main" id="{9EA10610-657D-4F33-A524-745AC52F4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554" y="26494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23BF695E-47C2-4629-9398-98F8698563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12968318-C0F9-4FC2-896B-19EE17B646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64589686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2657400"/>
            <a:ext cx="9144000" cy="1543199"/>
          </a:xfrm>
        </p:spPr>
        <p:txBody>
          <a:bodyPr/>
          <a:lstStyle/>
          <a:p>
            <a:pPr algn="ctr"/>
            <a:r>
              <a:rPr lang="it-IT" dirty="0"/>
              <a:t>Le fasi principali di un audit energetico</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403471835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0936" y="1301698"/>
            <a:ext cx="11406570" cy="1508105"/>
          </a:xfrm>
          <a:prstGeom prst="rect">
            <a:avLst/>
          </a:prstGeom>
        </p:spPr>
        <p:txBody>
          <a:bodyPr wrap="square">
            <a:spAutoFit/>
          </a:bodyPr>
          <a:lstStyle/>
          <a:p>
            <a:r>
              <a:rPr lang="en-US" sz="2000" dirty="0" err="1">
                <a:latin typeface="+mj-lt"/>
              </a:rPr>
              <a:t>Passaggi</a:t>
            </a:r>
            <a:r>
              <a:rPr lang="en-US" sz="2000" dirty="0">
                <a:latin typeface="+mj-lt"/>
              </a:rPr>
              <a:t> </a:t>
            </a:r>
            <a:r>
              <a:rPr lang="en-US" sz="2000" dirty="0" err="1">
                <a:latin typeface="+mj-lt"/>
              </a:rPr>
              <a:t>principali</a:t>
            </a:r>
            <a:r>
              <a:rPr lang="en-US" sz="2000" dirty="0">
                <a:latin typeface="+mj-lt"/>
              </a:rPr>
              <a:t>:</a:t>
            </a:r>
          </a:p>
          <a:p>
            <a:pPr marL="342900" indent="-342900">
              <a:buFont typeface="Wingdings" panose="05000000000000000000" pitchFamily="2" charset="2"/>
              <a:buChar char="ü"/>
            </a:pPr>
            <a:r>
              <a:rPr lang="it-IT" dirty="0">
                <a:latin typeface="+mj-lt"/>
              </a:rPr>
              <a:t>Pianificare e organizzare la procedura di audit</a:t>
            </a:r>
          </a:p>
          <a:p>
            <a:pPr marL="342900" indent="-342900">
              <a:buFont typeface="Wingdings" panose="05000000000000000000" pitchFamily="2" charset="2"/>
              <a:buChar char="ü"/>
            </a:pPr>
            <a:r>
              <a:rPr lang="it-IT" dirty="0">
                <a:latin typeface="+mj-lt"/>
              </a:rPr>
              <a:t>Attuare un audit </a:t>
            </a:r>
            <a:r>
              <a:rPr lang="it-IT" dirty="0" err="1">
                <a:latin typeface="+mj-lt"/>
              </a:rPr>
              <a:t>walk-through</a:t>
            </a:r>
            <a:r>
              <a:rPr lang="it-IT" dirty="0">
                <a:latin typeface="+mj-lt"/>
              </a:rPr>
              <a:t> / analisi </a:t>
            </a:r>
            <a:r>
              <a:rPr lang="it-IT" dirty="0" err="1">
                <a:latin typeface="+mj-lt"/>
              </a:rPr>
              <a:t>walk-through</a:t>
            </a:r>
            <a:endParaRPr lang="it-IT" dirty="0">
              <a:latin typeface="+mj-lt"/>
            </a:endParaRPr>
          </a:p>
          <a:p>
            <a:pPr marL="342900" indent="-342900">
              <a:buFont typeface="Wingdings" panose="05000000000000000000" pitchFamily="2" charset="2"/>
              <a:buChar char="ü"/>
            </a:pPr>
            <a:r>
              <a:rPr lang="it-IT" dirty="0">
                <a:latin typeface="+mj-lt"/>
              </a:rPr>
              <a:t>Procedere a un colloquio informale con l'Energy Manager o il Responsabile di produzione/impianto</a:t>
            </a:r>
          </a:p>
          <a:p>
            <a:pPr marL="342900" indent="-342900">
              <a:buFont typeface="Wingdings" panose="05000000000000000000" pitchFamily="2" charset="2"/>
              <a:buChar char="ü"/>
            </a:pPr>
            <a:r>
              <a:rPr lang="it-IT" dirty="0">
                <a:latin typeface="+mj-lt"/>
              </a:rPr>
              <a:t>Condurre un breve incontro / programma di sensibilizzazione con tutti i capi dipartimento e le persone coinvolte </a:t>
            </a:r>
          </a:p>
        </p:txBody>
      </p:sp>
      <p:sp>
        <p:nvSpPr>
          <p:cNvPr id="5" name="Rectangle 4"/>
          <p:cNvSpPr/>
          <p:nvPr/>
        </p:nvSpPr>
        <p:spPr>
          <a:xfrm>
            <a:off x="3467605" y="166688"/>
            <a:ext cx="5788538" cy="498598"/>
          </a:xfrm>
          <a:prstGeom prst="rect">
            <a:avLst/>
          </a:prstGeom>
        </p:spPr>
        <p:txBody>
          <a:bodyPr wrap="square">
            <a:spAutoFit/>
          </a:bodyPr>
          <a:lstStyle/>
          <a:p>
            <a:pPr marL="342900" indent="-342900">
              <a:lnSpc>
                <a:spcPct val="110000"/>
              </a:lnSpc>
              <a:buFont typeface="Wingdings" panose="05000000000000000000" pitchFamily="2" charset="2"/>
              <a:buChar char="Ø"/>
            </a:pPr>
            <a:r>
              <a:rPr lang="it-IT" sz="2400" i="1" dirty="0">
                <a:solidFill>
                  <a:schemeClr val="accent2">
                    <a:lumMod val="75000"/>
                  </a:schemeClr>
                </a:solidFill>
                <a:effectLst>
                  <a:outerShdw blurRad="38100" dist="38100" dir="2700000" algn="tl">
                    <a:srgbClr val="000000">
                      <a:alpha val="43137"/>
                    </a:srgbClr>
                  </a:outerShdw>
                </a:effectLst>
                <a:latin typeface="+mj-lt"/>
              </a:rPr>
              <a:t>Le fasi principali di un audit  energetico</a:t>
            </a:r>
            <a:endParaRPr lang="en-US" sz="2400" i="1" dirty="0">
              <a:solidFill>
                <a:schemeClr val="accent2">
                  <a:lumMod val="75000"/>
                </a:schemeClr>
              </a:solidFill>
              <a:effectLst>
                <a:outerShdw blurRad="38100" dist="38100" dir="2700000" algn="tl">
                  <a:srgbClr val="000000">
                    <a:alpha val="43137"/>
                  </a:srgbClr>
                </a:outerShdw>
              </a:effectLst>
              <a:latin typeface="+mj-lt"/>
            </a:endParaRPr>
          </a:p>
        </p:txBody>
      </p:sp>
      <p:sp>
        <p:nvSpPr>
          <p:cNvPr id="6" name="TextBox 5"/>
          <p:cNvSpPr txBox="1"/>
          <p:nvPr/>
        </p:nvSpPr>
        <p:spPr>
          <a:xfrm>
            <a:off x="195105" y="3025985"/>
            <a:ext cx="11631707" cy="3200876"/>
          </a:xfrm>
          <a:prstGeom prst="rect">
            <a:avLst/>
          </a:prstGeom>
          <a:noFill/>
        </p:spPr>
        <p:txBody>
          <a:bodyPr wrap="square" rtlCol="0">
            <a:spAutoFit/>
          </a:bodyPr>
          <a:lstStyle/>
          <a:p>
            <a:r>
              <a:rPr lang="en-US" sz="2000" dirty="0" err="1">
                <a:latin typeface="+mj-lt"/>
              </a:rPr>
              <a:t>Una</a:t>
            </a:r>
            <a:r>
              <a:rPr lang="en-US" sz="2000" dirty="0">
                <a:latin typeface="+mj-lt"/>
              </a:rPr>
              <a:t> </a:t>
            </a:r>
            <a:r>
              <a:rPr lang="en-US" sz="2000" dirty="0" err="1">
                <a:solidFill>
                  <a:srgbClr val="C00000"/>
                </a:solidFill>
                <a:effectLst>
                  <a:outerShdw blurRad="38100" dist="38100" dir="2700000" algn="tl">
                    <a:srgbClr val="000000">
                      <a:alpha val="43137"/>
                    </a:srgbClr>
                  </a:outerShdw>
                </a:effectLst>
                <a:latin typeface="+mj-lt"/>
              </a:rPr>
              <a:t>visita</a:t>
            </a:r>
            <a:r>
              <a:rPr lang="en-US" sz="2000" dirty="0">
                <a:solidFill>
                  <a:srgbClr val="C00000"/>
                </a:solidFill>
                <a:effectLst>
                  <a:outerShdw blurRad="38100" dist="38100" dir="2700000" algn="tl">
                    <a:srgbClr val="000000">
                      <a:alpha val="43137"/>
                    </a:srgbClr>
                  </a:outerShdw>
                </a:effectLst>
                <a:latin typeface="+mj-lt"/>
              </a:rPr>
              <a:t> </a:t>
            </a:r>
            <a:r>
              <a:rPr lang="en-US" sz="2000" dirty="0" err="1">
                <a:solidFill>
                  <a:srgbClr val="C00000"/>
                </a:solidFill>
                <a:effectLst>
                  <a:outerShdw blurRad="38100" dist="38100" dir="2700000" algn="tl">
                    <a:srgbClr val="000000">
                      <a:alpha val="43137"/>
                    </a:srgbClr>
                  </a:outerShdw>
                </a:effectLst>
                <a:latin typeface="+mj-lt"/>
              </a:rPr>
              <a:t>iniziale</a:t>
            </a:r>
            <a:r>
              <a:rPr lang="en-US" sz="2000" dirty="0">
                <a:solidFill>
                  <a:srgbClr val="C00000"/>
                </a:solidFill>
                <a:effectLst>
                  <a:outerShdw blurRad="38100" dist="38100" dir="2700000" algn="tl">
                    <a:srgbClr val="000000">
                      <a:alpha val="43137"/>
                    </a:srgbClr>
                  </a:outerShdw>
                </a:effectLst>
                <a:latin typeface="+mj-lt"/>
              </a:rPr>
              <a:t> del </a:t>
            </a:r>
            <a:r>
              <a:rPr lang="en-US" sz="2000" dirty="0" err="1">
                <a:solidFill>
                  <a:srgbClr val="C00000"/>
                </a:solidFill>
                <a:effectLst>
                  <a:outerShdw blurRad="38100" dist="38100" dir="2700000" algn="tl">
                    <a:srgbClr val="000000">
                      <a:alpha val="43137"/>
                    </a:srgbClr>
                  </a:outerShdw>
                </a:effectLst>
                <a:latin typeface="+mj-lt"/>
              </a:rPr>
              <a:t>sito</a:t>
            </a:r>
            <a:r>
              <a:rPr lang="en-US" sz="2000" dirty="0">
                <a:solidFill>
                  <a:srgbClr val="C00000"/>
                </a:solidFill>
                <a:effectLst>
                  <a:outerShdw blurRad="38100" dist="38100" dir="2700000" algn="tl">
                    <a:srgbClr val="000000">
                      <a:alpha val="43137"/>
                    </a:srgbClr>
                  </a:outerShdw>
                </a:effectLst>
                <a:latin typeface="+mj-lt"/>
              </a:rPr>
              <a:t> </a:t>
            </a:r>
            <a:r>
              <a:rPr lang="it-IT" sz="2000" dirty="0">
                <a:latin typeface="+mj-lt"/>
              </a:rPr>
              <a:t>può durare un giorno e offre al certificatore energetico/ingegnere l'opportunità di incontrare il personale interessato, di familiarizzare con il sito e di valutare le procedure necessarie per eseguire l'audit energetico.</a:t>
            </a:r>
          </a:p>
          <a:p>
            <a:r>
              <a:rPr lang="en-US" sz="2000" dirty="0">
                <a:latin typeface="+mj-lt"/>
              </a:rPr>
              <a:t>Durante </a:t>
            </a:r>
            <a:r>
              <a:rPr lang="en-US" sz="2000" dirty="0" err="1">
                <a:latin typeface="+mj-lt"/>
              </a:rPr>
              <a:t>questa</a:t>
            </a:r>
            <a:r>
              <a:rPr lang="en-US" sz="2000" dirty="0">
                <a:latin typeface="+mj-lt"/>
              </a:rPr>
              <a:t> </a:t>
            </a:r>
            <a:r>
              <a:rPr lang="en-US" sz="2000" dirty="0" err="1">
                <a:latin typeface="+mj-lt"/>
              </a:rPr>
              <a:t>visita</a:t>
            </a:r>
            <a:r>
              <a:rPr lang="en-US" sz="2000" dirty="0">
                <a:latin typeface="+mj-lt"/>
              </a:rPr>
              <a:t> </a:t>
            </a:r>
            <a:r>
              <a:rPr lang="en-US" sz="2000" dirty="0" err="1">
                <a:latin typeface="+mj-lt"/>
              </a:rPr>
              <a:t>iniziale</a:t>
            </a:r>
            <a:r>
              <a:rPr lang="en-US" sz="2000" dirty="0">
                <a:latin typeface="+mj-lt"/>
              </a:rPr>
              <a:t> del </a:t>
            </a:r>
            <a:r>
              <a:rPr lang="en-US" sz="2000" dirty="0" err="1">
                <a:latin typeface="+mj-lt"/>
              </a:rPr>
              <a:t>sito</a:t>
            </a:r>
            <a:r>
              <a:rPr lang="en-US" sz="2000" dirty="0">
                <a:latin typeface="+mj-lt"/>
              </a:rPr>
              <a:t> </a:t>
            </a:r>
            <a:r>
              <a:rPr lang="en-US" sz="2000" dirty="0" err="1">
                <a:latin typeface="+mj-lt"/>
              </a:rPr>
              <a:t>il</a:t>
            </a:r>
            <a:r>
              <a:rPr lang="en-US" sz="2000" dirty="0">
                <a:latin typeface="+mj-lt"/>
              </a:rPr>
              <a:t> </a:t>
            </a:r>
            <a:r>
              <a:rPr lang="it-IT" sz="2000" dirty="0">
                <a:solidFill>
                  <a:srgbClr val="C00000"/>
                </a:solidFill>
              </a:rPr>
              <a:t>certificatore energetico/ingegnere </a:t>
            </a:r>
            <a:r>
              <a:rPr lang="en-US" sz="2000" dirty="0">
                <a:solidFill>
                  <a:srgbClr val="C00000"/>
                </a:solidFill>
                <a:latin typeface="+mj-lt"/>
              </a:rPr>
              <a:t> </a:t>
            </a:r>
            <a:r>
              <a:rPr lang="it-IT" sz="2000" dirty="0">
                <a:latin typeface="+mj-lt"/>
              </a:rPr>
              <a:t>dovrebbe eseguire le seguenti azioni: </a:t>
            </a:r>
          </a:p>
          <a:p>
            <a:pPr marL="342900" indent="-342900">
              <a:buFont typeface="Wingdings" panose="05000000000000000000" pitchFamily="2" charset="2"/>
              <a:buChar char="ü"/>
            </a:pPr>
            <a:r>
              <a:rPr lang="it-IT" sz="2000" i="1" dirty="0">
                <a:solidFill>
                  <a:schemeClr val="accent6">
                    <a:lumMod val="50000"/>
                  </a:schemeClr>
                </a:solidFill>
                <a:latin typeface="+mj-lt"/>
              </a:rPr>
              <a:t>Discutere con la direzione del sito gli obiettivi dell'audit energetico.</a:t>
            </a:r>
          </a:p>
          <a:p>
            <a:pPr marL="342900" indent="-342900">
              <a:buFont typeface="Wingdings" panose="05000000000000000000" pitchFamily="2" charset="2"/>
              <a:buChar char="ü"/>
            </a:pPr>
            <a:r>
              <a:rPr lang="it-IT" sz="2000" i="1" dirty="0">
                <a:solidFill>
                  <a:schemeClr val="accent6">
                    <a:lumMod val="50000"/>
                  </a:schemeClr>
                </a:solidFill>
                <a:latin typeface="+mj-lt"/>
              </a:rPr>
              <a:t>Discutere le linee guida economiche associate alle raccomandazioni dell'audit.</a:t>
            </a:r>
          </a:p>
          <a:p>
            <a:pPr marL="342900" indent="-342900">
              <a:buFont typeface="Wingdings" panose="05000000000000000000" pitchFamily="2" charset="2"/>
              <a:buChar char="ü"/>
            </a:pPr>
            <a:r>
              <a:rPr lang="it-IT" sz="2000" i="1" dirty="0">
                <a:solidFill>
                  <a:schemeClr val="accent6">
                    <a:lumMod val="50000"/>
                  </a:schemeClr>
                </a:solidFill>
                <a:latin typeface="+mj-lt"/>
              </a:rPr>
              <a:t>Analizzare i principali dati di consumo energetico con il personale interessato.</a:t>
            </a:r>
          </a:p>
          <a:p>
            <a:pPr marL="342900" indent="-342900">
              <a:buFont typeface="Wingdings" panose="05000000000000000000" pitchFamily="2" charset="2"/>
              <a:buChar char="ü"/>
            </a:pPr>
            <a:r>
              <a:rPr lang="it-IT" sz="2000" i="1" dirty="0">
                <a:solidFill>
                  <a:schemeClr val="accent6">
                    <a:lumMod val="50000"/>
                  </a:schemeClr>
                </a:solidFill>
                <a:latin typeface="+mj-lt"/>
              </a:rPr>
              <a:t>Ottenere i disegni del sito, se disponibili: layout dell'edificio, distribuzione del vapore, distribuzione dell'aria compressa, distribuzione dell'elettricità, ecc.</a:t>
            </a:r>
          </a:p>
          <a:p>
            <a:pPr marL="342900" indent="-342900">
              <a:buFont typeface="Wingdings" panose="05000000000000000000" pitchFamily="2" charset="2"/>
              <a:buChar char="ü"/>
            </a:pPr>
            <a:r>
              <a:rPr lang="it-IT" sz="2000" i="1" dirty="0">
                <a:solidFill>
                  <a:schemeClr val="accent6">
                    <a:lumMod val="50000"/>
                  </a:schemeClr>
                </a:solidFill>
                <a:latin typeface="+mj-lt"/>
              </a:rPr>
              <a:t>Visitare il sito accompagnati da personale specializzato in ingegneria/produzione.</a:t>
            </a:r>
          </a:p>
        </p:txBody>
      </p:sp>
      <p:sp>
        <p:nvSpPr>
          <p:cNvPr id="2" name="Rectangle 1"/>
          <p:cNvSpPr/>
          <p:nvPr/>
        </p:nvSpPr>
        <p:spPr>
          <a:xfrm>
            <a:off x="195107" y="840033"/>
            <a:ext cx="9371587" cy="461665"/>
          </a:xfrm>
          <a:prstGeom prst="rect">
            <a:avLst/>
          </a:prstGeom>
        </p:spPr>
        <p:txBody>
          <a:bodyPr wrap="square">
            <a:spAutoFit/>
          </a:bodyPr>
          <a:lstStyle/>
          <a:p>
            <a:pPr lvl="0"/>
            <a:r>
              <a:rPr lang="en-US" sz="2400" dirty="0">
                <a:solidFill>
                  <a:srgbClr val="FF0000"/>
                </a:solidFill>
                <a:effectLst>
                  <a:outerShdw blurRad="38100" dist="38100" dir="2700000" algn="tl">
                    <a:srgbClr val="000000">
                      <a:alpha val="43137"/>
                    </a:srgbClr>
                  </a:outerShdw>
                </a:effectLst>
                <a:latin typeface="Calibri Light" panose="020F0302020204030204"/>
              </a:rPr>
              <a:t>1. </a:t>
            </a:r>
            <a:r>
              <a:rPr lang="en-US" sz="2400" dirty="0" err="1">
                <a:solidFill>
                  <a:srgbClr val="FF0000"/>
                </a:solidFill>
                <a:effectLst>
                  <a:outerShdw blurRad="38100" dist="38100" dir="2700000" algn="tl">
                    <a:srgbClr val="000000">
                      <a:alpha val="43137"/>
                    </a:srgbClr>
                  </a:outerShdw>
                </a:effectLst>
                <a:latin typeface="Calibri Light" panose="020F0302020204030204"/>
              </a:rPr>
              <a:t>Fase</a:t>
            </a:r>
            <a:r>
              <a:rPr lang="en-US" sz="2400" dirty="0">
                <a:solidFill>
                  <a:srgbClr val="FF0000"/>
                </a:solidFill>
                <a:effectLst>
                  <a:outerShdw blurRad="38100" dist="38100" dir="2700000" algn="tl">
                    <a:srgbClr val="000000">
                      <a:alpha val="43137"/>
                    </a:srgbClr>
                  </a:outerShdw>
                </a:effectLst>
                <a:latin typeface="Calibri Light" panose="020F0302020204030204"/>
              </a:rPr>
              <a:t> I : </a:t>
            </a:r>
            <a:r>
              <a:rPr lang="en-US" sz="2400" dirty="0" err="1">
                <a:solidFill>
                  <a:srgbClr val="FF0000"/>
                </a:solidFill>
                <a:effectLst>
                  <a:outerShdw blurRad="38100" dist="38100" dir="2700000" algn="tl">
                    <a:srgbClr val="000000">
                      <a:alpha val="43137"/>
                    </a:srgbClr>
                  </a:outerShdw>
                </a:effectLst>
                <a:latin typeface="Calibri Light" panose="020F0302020204030204"/>
              </a:rPr>
              <a:t>Fase</a:t>
            </a:r>
            <a:r>
              <a:rPr lang="en-US" sz="2400" dirty="0">
                <a:solidFill>
                  <a:srgbClr val="FF0000"/>
                </a:solidFill>
                <a:effectLst>
                  <a:outerShdw blurRad="38100" dist="38100" dir="2700000" algn="tl">
                    <a:srgbClr val="000000">
                      <a:alpha val="43137"/>
                    </a:srgbClr>
                  </a:outerShdw>
                </a:effectLst>
                <a:latin typeface="Calibri Light" panose="020F0302020204030204"/>
              </a:rPr>
              <a:t> di “Pre-Audit”</a:t>
            </a:r>
            <a:r>
              <a:rPr lang="en-US" sz="2400" dirty="0">
                <a:solidFill>
                  <a:srgbClr val="FF0000"/>
                </a:solidFill>
                <a:latin typeface="Calibri Light" panose="020F0302020204030204"/>
              </a:rPr>
              <a:t>: </a:t>
            </a:r>
            <a:r>
              <a:rPr lang="en-US" sz="2400" dirty="0">
                <a:solidFill>
                  <a:srgbClr val="C00000"/>
                </a:solidFill>
                <a:latin typeface="Calibri Light" panose="020F0302020204030204"/>
              </a:rPr>
              <a:t>la </a:t>
            </a:r>
            <a:r>
              <a:rPr lang="en-US" sz="2400" dirty="0" err="1">
                <a:solidFill>
                  <a:srgbClr val="C00000"/>
                </a:solidFill>
                <a:latin typeface="Calibri Light" panose="020F0302020204030204"/>
              </a:rPr>
              <a:t>fase</a:t>
            </a:r>
            <a:r>
              <a:rPr lang="en-US" sz="2400" dirty="0">
                <a:solidFill>
                  <a:srgbClr val="C00000"/>
                </a:solidFill>
                <a:latin typeface="Calibri Light" panose="020F0302020204030204"/>
              </a:rPr>
              <a:t> di  </a:t>
            </a:r>
            <a:r>
              <a:rPr lang="en-US" sz="2400" i="1" dirty="0" err="1">
                <a:solidFill>
                  <a:srgbClr val="FF0000"/>
                </a:solidFill>
                <a:effectLst>
                  <a:outerShdw blurRad="38100" dist="38100" dir="2700000" algn="tl">
                    <a:srgbClr val="000000">
                      <a:alpha val="43137"/>
                    </a:srgbClr>
                  </a:outerShdw>
                </a:effectLst>
                <a:latin typeface="Calibri Light" panose="020F0302020204030204"/>
              </a:rPr>
              <a:t>Preparazione</a:t>
            </a:r>
            <a:r>
              <a:rPr lang="en-US" sz="2400" i="1" dirty="0">
                <a:solidFill>
                  <a:srgbClr val="FF0000"/>
                </a:solidFill>
                <a:effectLst>
                  <a:outerShdw blurRad="38100" dist="38100" dir="2700000" algn="tl">
                    <a:srgbClr val="000000">
                      <a:alpha val="43137"/>
                    </a:srgbClr>
                  </a:outerShdw>
                </a:effectLst>
                <a:latin typeface="Calibri Light" panose="020F0302020204030204"/>
              </a:rPr>
              <a:t> e pre-</a:t>
            </a:r>
            <a:r>
              <a:rPr lang="en-US" sz="2400" i="1" dirty="0" err="1">
                <a:solidFill>
                  <a:srgbClr val="FF0000"/>
                </a:solidFill>
                <a:effectLst>
                  <a:outerShdw blurRad="38100" dist="38100" dir="2700000" algn="tl">
                    <a:srgbClr val="000000">
                      <a:alpha val="43137"/>
                    </a:srgbClr>
                  </a:outerShdw>
                </a:effectLst>
                <a:latin typeface="Calibri Light" panose="020F0302020204030204"/>
              </a:rPr>
              <a:t>analisi</a:t>
            </a:r>
            <a:endParaRPr lang="en-US" sz="2400" i="1" dirty="0">
              <a:solidFill>
                <a:srgbClr val="FF0000"/>
              </a:solidFill>
              <a:effectLst>
                <a:outerShdw blurRad="38100" dist="38100" dir="2700000" algn="tl">
                  <a:srgbClr val="000000">
                    <a:alpha val="43137"/>
                  </a:srgbClr>
                </a:outerShdw>
              </a:effectLst>
              <a:latin typeface="Calibri Light" panose="020F0302020204030204"/>
            </a:endParaRPr>
          </a:p>
        </p:txBody>
      </p:sp>
      <p:pic>
        <p:nvPicPr>
          <p:cNvPr id="7" name="Picture 2">
            <a:extLst>
              <a:ext uri="{FF2B5EF4-FFF2-40B4-BE49-F238E27FC236}">
                <a16:creationId xmlns:a16="http://schemas.microsoft.com/office/drawing/2014/main" id="{D1FBD1A4-1791-4CCC-9FCF-B3B37E469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6" y="228852"/>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93F8136A-8F58-460A-B7C0-A70465DAC4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0224" y="0"/>
            <a:ext cx="1436669" cy="1208627"/>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72F04D97-F022-498C-A63A-13D9A6D641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105" y="6226861"/>
            <a:ext cx="1879950" cy="537129"/>
          </a:xfrm>
          <a:prstGeom prst="rect">
            <a:avLst/>
          </a:prstGeom>
        </p:spPr>
      </p:pic>
    </p:spTree>
    <p:extLst>
      <p:ext uri="{BB962C8B-B14F-4D97-AF65-F5344CB8AC3E}">
        <p14:creationId xmlns:p14="http://schemas.microsoft.com/office/powerpoint/2010/main" val="2323124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sv-SE" sz="5400" dirty="0"/>
              <a:t>Gli effetti salienti e gli effetti domino </a:t>
            </a:r>
            <a:endParaRPr lang="en-GB" sz="5400"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507524" y="2792627"/>
            <a:ext cx="8888627" cy="2031325"/>
          </a:xfrm>
          <a:prstGeom prst="rect">
            <a:avLst/>
          </a:prstGeom>
          <a:noFill/>
        </p:spPr>
        <p:txBody>
          <a:bodyPr wrap="square" rtlCol="0">
            <a:spAutoFit/>
          </a:bodyPr>
          <a:lstStyle/>
          <a:p>
            <a:pPr marL="285750" indent="-285750">
              <a:buFont typeface="Arial" panose="020B0604020202020204" pitchFamily="34" charset="0"/>
              <a:buChar char="•"/>
            </a:pPr>
            <a:r>
              <a:rPr lang="it-IT" dirty="0"/>
              <a:t>Foresta amazzonica</a:t>
            </a:r>
          </a:p>
          <a:p>
            <a:pPr marL="285750" indent="-285750">
              <a:buFont typeface="Arial" panose="020B0604020202020204" pitchFamily="34" charset="0"/>
              <a:buChar char="•"/>
            </a:pPr>
            <a:r>
              <a:rPr lang="it-IT" dirty="0"/>
              <a:t>Ghiaccio marino artico</a:t>
            </a:r>
          </a:p>
          <a:p>
            <a:pPr marL="285750" indent="-285750">
              <a:buFont typeface="Arial" panose="020B0604020202020204" pitchFamily="34" charset="0"/>
              <a:buChar char="•"/>
            </a:pPr>
            <a:r>
              <a:rPr lang="it-IT" dirty="0"/>
              <a:t>Circolazione atlantica</a:t>
            </a:r>
          </a:p>
          <a:p>
            <a:pPr marL="285750" indent="-285750">
              <a:buFont typeface="Arial" panose="020B0604020202020204" pitchFamily="34" charset="0"/>
              <a:buChar char="•"/>
            </a:pPr>
            <a:r>
              <a:rPr lang="it-IT" dirty="0"/>
              <a:t>Foresta boreale</a:t>
            </a:r>
          </a:p>
          <a:p>
            <a:pPr marL="285750" indent="-285750">
              <a:buFont typeface="Arial" panose="020B0604020202020204" pitchFamily="34" charset="0"/>
              <a:buChar char="•"/>
            </a:pPr>
            <a:r>
              <a:rPr lang="it-IT" dirty="0"/>
              <a:t>Barriere coralline </a:t>
            </a:r>
          </a:p>
          <a:p>
            <a:pPr marL="285750" indent="-285750">
              <a:buFont typeface="Arial" panose="020B0604020202020204" pitchFamily="34" charset="0"/>
              <a:buChar char="•"/>
            </a:pPr>
            <a:r>
              <a:rPr lang="it-IT" dirty="0"/>
              <a:t>E ancora, e ancora ....</a:t>
            </a:r>
          </a:p>
          <a:p>
            <a:pPr marL="285750" indent="-285750">
              <a:buFont typeface="Arial" panose="020B0604020202020204" pitchFamily="34" charset="0"/>
              <a:buChar char="•"/>
            </a:pPr>
            <a:endParaRPr lang="it-IT" dirty="0"/>
          </a:p>
        </p:txBody>
      </p:sp>
      <p:pic>
        <p:nvPicPr>
          <p:cNvPr id="6" name="Picture 5" descr="Diagram&#10;&#10;Description automatically generated with medium confidence">
            <a:extLst>
              <a:ext uri="{FF2B5EF4-FFF2-40B4-BE49-F238E27FC236}">
                <a16:creationId xmlns:a16="http://schemas.microsoft.com/office/drawing/2014/main" id="{C70263A9-A3DA-47A3-8F3B-17FCCF24314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95015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9690" y="916675"/>
            <a:ext cx="10702506" cy="5241435"/>
          </a:xfrm>
          <a:prstGeom prst="rect">
            <a:avLst/>
          </a:prstGeom>
        </p:spPr>
        <p:txBody>
          <a:bodyPr wrap="square">
            <a:spAutoFit/>
          </a:bodyPr>
          <a:lstStyle/>
          <a:p>
            <a:r>
              <a:rPr lang="it-IT" sz="2000" dirty="0"/>
              <a:t>Gli obiettivi principali della </a:t>
            </a:r>
            <a:r>
              <a:rPr lang="it-IT" sz="2000" b="1" dirty="0"/>
              <a:t>visita iniziale sul posto </a:t>
            </a:r>
            <a:r>
              <a:rPr lang="it-IT" sz="2000" dirty="0"/>
              <a:t>sono</a:t>
            </a:r>
            <a:r>
              <a:rPr lang="it-IT" dirty="0"/>
              <a:t>:</a:t>
            </a:r>
          </a:p>
          <a:p>
            <a:pPr marL="342900" indent="-342900">
              <a:lnSpc>
                <a:spcPct val="130000"/>
              </a:lnSpc>
              <a:buFont typeface="Wingdings" panose="05000000000000000000" pitchFamily="2" charset="2"/>
              <a:buChar char="q"/>
            </a:pPr>
            <a:r>
              <a:rPr lang="en-US" sz="2200" dirty="0" err="1">
                <a:latin typeface="+mj-lt"/>
              </a:rPr>
              <a:t>Finalizzare</a:t>
            </a:r>
            <a:r>
              <a:rPr lang="en-US" sz="2200" dirty="0">
                <a:latin typeface="+mj-lt"/>
              </a:rPr>
              <a:t> </a:t>
            </a:r>
            <a:r>
              <a:rPr lang="en-US" sz="2200" dirty="0" err="1">
                <a:latin typeface="+mj-lt"/>
              </a:rPr>
              <a:t>il</a:t>
            </a:r>
            <a:r>
              <a:rPr lang="en-US" sz="2200" dirty="0">
                <a:latin typeface="+mj-lt"/>
              </a:rPr>
              <a:t> team;</a:t>
            </a:r>
          </a:p>
          <a:p>
            <a:pPr marL="342900" indent="-342900">
              <a:lnSpc>
                <a:spcPct val="130000"/>
              </a:lnSpc>
              <a:buFont typeface="Wingdings" panose="05000000000000000000" pitchFamily="2" charset="2"/>
              <a:buChar char="q"/>
            </a:pPr>
            <a:r>
              <a:rPr lang="it-IT" sz="2200" dirty="0">
                <a:latin typeface="+mj-lt"/>
              </a:rPr>
              <a:t>Identificare le principali aree/elementi dell'impianto che consumano energia da esaminare durante l'audit.</a:t>
            </a:r>
          </a:p>
          <a:p>
            <a:pPr marL="342900" indent="-342900">
              <a:lnSpc>
                <a:spcPct val="130000"/>
              </a:lnSpc>
              <a:buFont typeface="Wingdings" panose="05000000000000000000" pitchFamily="2" charset="2"/>
              <a:buChar char="q"/>
            </a:pPr>
            <a:r>
              <a:rPr lang="it-IT" sz="2200" dirty="0">
                <a:latin typeface="+mj-lt"/>
              </a:rPr>
              <a:t>Identificare ogni strumento e metro di misura necessari;</a:t>
            </a:r>
          </a:p>
          <a:p>
            <a:pPr marL="342900" indent="-342900">
              <a:lnSpc>
                <a:spcPct val="130000"/>
              </a:lnSpc>
              <a:buFont typeface="Wingdings" panose="05000000000000000000" pitchFamily="2" charset="2"/>
              <a:buChar char="q"/>
            </a:pPr>
            <a:r>
              <a:rPr lang="it-IT" sz="2200" dirty="0">
                <a:latin typeface="+mj-lt"/>
              </a:rPr>
              <a:t>Decidere se è necessario installare dei contatori prima dell'audit, ad esempio contatori di kWh, vapore, olio o gas;</a:t>
            </a:r>
          </a:p>
          <a:p>
            <a:pPr marL="342900" indent="-342900">
              <a:lnSpc>
                <a:spcPct val="130000"/>
              </a:lnSpc>
              <a:buFont typeface="Wingdings" panose="05000000000000000000" pitchFamily="2" charset="2"/>
              <a:buChar char="q"/>
            </a:pPr>
            <a:r>
              <a:rPr lang="en-US" sz="2200" dirty="0" err="1">
                <a:latin typeface="+mj-lt"/>
              </a:rPr>
              <a:t>Identificare</a:t>
            </a:r>
            <a:r>
              <a:rPr lang="en-US" sz="2200" dirty="0">
                <a:latin typeface="+mj-lt"/>
              </a:rPr>
              <a:t> la </a:t>
            </a:r>
            <a:r>
              <a:rPr lang="en-US" sz="2200" dirty="0" err="1">
                <a:latin typeface="+mj-lt"/>
              </a:rPr>
              <a:t>strumentazione</a:t>
            </a:r>
            <a:r>
              <a:rPr lang="en-US" sz="2200" dirty="0">
                <a:latin typeface="+mj-lt"/>
              </a:rPr>
              <a:t> </a:t>
            </a:r>
            <a:r>
              <a:rPr lang="en-US" sz="2200" dirty="0" err="1">
                <a:latin typeface="+mj-lt"/>
              </a:rPr>
              <a:t>necessaria</a:t>
            </a:r>
            <a:r>
              <a:rPr lang="en-US" sz="2200" dirty="0">
                <a:latin typeface="+mj-lt"/>
              </a:rPr>
              <a:t>;</a:t>
            </a:r>
          </a:p>
          <a:p>
            <a:pPr marL="342900" indent="-342900">
              <a:lnSpc>
                <a:spcPct val="130000"/>
              </a:lnSpc>
              <a:buFont typeface="Wingdings" panose="05000000000000000000" pitchFamily="2" charset="2"/>
              <a:buChar char="q"/>
            </a:pPr>
            <a:r>
              <a:rPr lang="en-US" sz="2200" dirty="0" err="1">
                <a:latin typeface="+mj-lt"/>
              </a:rPr>
              <a:t>Pianificare</a:t>
            </a:r>
            <a:r>
              <a:rPr lang="en-US" sz="2200" dirty="0">
                <a:latin typeface="+mj-lt"/>
              </a:rPr>
              <a:t> le </a:t>
            </a:r>
            <a:r>
              <a:rPr lang="en-US" sz="2200" dirty="0" err="1">
                <a:latin typeface="+mj-lt"/>
              </a:rPr>
              <a:t>tempistiche</a:t>
            </a:r>
            <a:endParaRPr lang="en-US" sz="2200" dirty="0">
              <a:latin typeface="+mj-lt"/>
            </a:endParaRPr>
          </a:p>
          <a:p>
            <a:pPr marL="342900" indent="-342900">
              <a:lnSpc>
                <a:spcPct val="130000"/>
              </a:lnSpc>
              <a:buFont typeface="Wingdings" panose="05000000000000000000" pitchFamily="2" charset="2"/>
              <a:buChar char="q"/>
            </a:pPr>
            <a:r>
              <a:rPr lang="it-IT" sz="2200" dirty="0">
                <a:latin typeface="+mj-lt"/>
              </a:rPr>
              <a:t>Raccogliere </a:t>
            </a:r>
            <a:r>
              <a:rPr lang="it-IT" sz="2200" dirty="0" err="1">
                <a:latin typeface="+mj-lt"/>
              </a:rPr>
              <a:t>macrodati</a:t>
            </a:r>
            <a:r>
              <a:rPr lang="it-IT" sz="2200" dirty="0">
                <a:latin typeface="+mj-lt"/>
              </a:rPr>
              <a:t> sulle risorse energetiche degli impianti, sui principali centri di consumo energetico;</a:t>
            </a:r>
          </a:p>
          <a:p>
            <a:pPr marL="342900" indent="-342900">
              <a:lnSpc>
                <a:spcPct val="130000"/>
              </a:lnSpc>
              <a:buFont typeface="Wingdings" panose="05000000000000000000" pitchFamily="2" charset="2"/>
              <a:buChar char="q"/>
            </a:pPr>
            <a:r>
              <a:rPr lang="en-US" sz="2200" dirty="0" err="1">
                <a:latin typeface="+mj-lt"/>
              </a:rPr>
              <a:t>Creare</a:t>
            </a:r>
            <a:r>
              <a:rPr lang="en-US" sz="2200" dirty="0">
                <a:latin typeface="+mj-lt"/>
              </a:rPr>
              <a:t> </a:t>
            </a:r>
            <a:r>
              <a:rPr lang="en-US" sz="2200" dirty="0" err="1">
                <a:latin typeface="+mj-lt"/>
              </a:rPr>
              <a:t>consapevolezza</a:t>
            </a:r>
            <a:r>
              <a:rPr lang="en-US" sz="2200" dirty="0">
                <a:latin typeface="+mj-lt"/>
              </a:rPr>
              <a:t> </a:t>
            </a:r>
            <a:r>
              <a:rPr lang="en-US" sz="2200" dirty="0" err="1">
                <a:latin typeface="+mj-lt"/>
              </a:rPr>
              <a:t>attraverso</a:t>
            </a:r>
            <a:r>
              <a:rPr lang="en-US" sz="2200" dirty="0">
                <a:latin typeface="+mj-lt"/>
              </a:rPr>
              <a:t> </a:t>
            </a:r>
            <a:r>
              <a:rPr lang="en-US" sz="2200" dirty="0" err="1">
                <a:latin typeface="+mj-lt"/>
              </a:rPr>
              <a:t>incontri</a:t>
            </a:r>
            <a:r>
              <a:rPr lang="en-US" sz="2200" dirty="0">
                <a:latin typeface="+mj-lt"/>
              </a:rPr>
              <a:t>/</a:t>
            </a:r>
            <a:r>
              <a:rPr lang="en-US" sz="2200" dirty="0" err="1">
                <a:latin typeface="+mj-lt"/>
              </a:rPr>
              <a:t>programmi</a:t>
            </a:r>
            <a:r>
              <a:rPr lang="en-US" sz="2200" dirty="0">
                <a:latin typeface="+mj-lt"/>
              </a:rPr>
              <a:t>.</a:t>
            </a:r>
          </a:p>
        </p:txBody>
      </p:sp>
      <p:pic>
        <p:nvPicPr>
          <p:cNvPr id="3" name="Picture 2">
            <a:extLst>
              <a:ext uri="{FF2B5EF4-FFF2-40B4-BE49-F238E27FC236}">
                <a16:creationId xmlns:a16="http://schemas.microsoft.com/office/drawing/2014/main" id="{6A5B42BF-9A69-4ACD-AA92-96E831574A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435BA158-51E8-485E-A980-CB342B7EF6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753EB09-65A1-4EA9-A16D-6F8FC4D02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30745472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7547" y="1272859"/>
            <a:ext cx="11616906" cy="4401205"/>
          </a:xfrm>
          <a:prstGeom prst="rect">
            <a:avLst/>
          </a:prstGeom>
        </p:spPr>
        <p:txBody>
          <a:bodyPr wrap="square">
            <a:spAutoFit/>
          </a:bodyPr>
          <a:lstStyle/>
          <a:p>
            <a:pPr marL="342900" indent="-342900" algn="just">
              <a:buFont typeface="Wingdings" panose="05000000000000000000" pitchFamily="2" charset="2"/>
              <a:buChar char="§"/>
            </a:pPr>
            <a:r>
              <a:rPr lang="it-IT" sz="2000" dirty="0">
                <a:latin typeface="+mj-lt"/>
              </a:rPr>
              <a:t>A seconda della natura e della complessità del luogo, il completamento di un audit completo può richiedere da alcune settimane a diversi mesi.</a:t>
            </a:r>
          </a:p>
          <a:p>
            <a:pPr marL="342900" indent="-342900" algn="just">
              <a:buFont typeface="Wingdings" panose="05000000000000000000" pitchFamily="2" charset="2"/>
              <a:buChar char="§"/>
            </a:pPr>
            <a:r>
              <a:rPr lang="it-IT" sz="2000" dirty="0">
                <a:latin typeface="+mj-lt"/>
              </a:rPr>
              <a:t>Vengono effettuati studi dettagliati per stabilire e indagare i bilanci energetici e dei materiali per specifici reparti dell'impianto o elementi delle apparecchiature di processo.</a:t>
            </a:r>
          </a:p>
          <a:p>
            <a:pPr marL="342900" indent="-342900" algn="just">
              <a:buFont typeface="Wingdings" panose="05000000000000000000" pitchFamily="2" charset="2"/>
              <a:buChar char="§"/>
            </a:pPr>
            <a:r>
              <a:rPr lang="it-IT" sz="2000" dirty="0">
                <a:latin typeface="+mj-lt"/>
              </a:rPr>
              <a:t>Quando possibile, i controlli delle operazioni dell'impianto vengono effettuati per lunghi periodi di tempo, di notte e nei fine settimana, oltre che durante il normale orario di lavoro, per garantire che nulla venga trascurato.</a:t>
            </a:r>
          </a:p>
          <a:p>
            <a:pPr marL="342900" indent="-342900" algn="just">
              <a:buFont typeface="Wingdings" panose="05000000000000000000" pitchFamily="2" charset="2"/>
              <a:buChar char="§"/>
            </a:pPr>
            <a:r>
              <a:rPr lang="it-IT" sz="2000" dirty="0">
                <a:latin typeface="+mj-lt"/>
              </a:rPr>
              <a:t>Il rapporto di audit includerà una descrizione degli input energetici e dei prodotti in uscita per i principali reparti o per le principali funzioni di lavorazione e valuterà l'efficienza di ogni fase del processo di produzione. </a:t>
            </a:r>
          </a:p>
          <a:p>
            <a:pPr marL="342900" indent="-342900" algn="just">
              <a:buFont typeface="Wingdings" panose="05000000000000000000" pitchFamily="2" charset="2"/>
              <a:buChar char="§"/>
            </a:pPr>
            <a:r>
              <a:rPr lang="it-IT" sz="2000" dirty="0">
                <a:latin typeface="+mj-lt"/>
              </a:rPr>
              <a:t>Saranno elencati i mezzi per migliorare tali efficienze e sarà effettuata almeno una valutazione preliminare del costo dei miglioramenti, per indicare il ritorno previsto su qualsiasi investimento di capitale necessario.</a:t>
            </a:r>
          </a:p>
          <a:p>
            <a:pPr marL="342900" indent="-342900" algn="just">
              <a:buFont typeface="Wingdings" panose="05000000000000000000" pitchFamily="2" charset="2"/>
              <a:buChar char="§"/>
            </a:pPr>
            <a:r>
              <a:rPr lang="it-IT" sz="2000" dirty="0">
                <a:latin typeface="+mj-lt"/>
              </a:rPr>
              <a:t>Il rapporto di audit dovrebbe concludersi con raccomandazioni specifiche per studi ingegneristici dettagliati e analisi di fattibilità, che dovranno essere eseguiti per giustificare l'attuazione delle misure di conservazione che richiedono investimenti.</a:t>
            </a:r>
            <a:endParaRPr lang="en-US" sz="2000" dirty="0">
              <a:latin typeface="+mj-lt"/>
            </a:endParaRPr>
          </a:p>
        </p:txBody>
      </p:sp>
      <p:pic>
        <p:nvPicPr>
          <p:cNvPr id="3" name="Picture 2">
            <a:extLst>
              <a:ext uri="{FF2B5EF4-FFF2-40B4-BE49-F238E27FC236}">
                <a16:creationId xmlns:a16="http://schemas.microsoft.com/office/drawing/2014/main" id="{F2EC45B4-A70D-4A82-B6FA-E4C29E2CF0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8A81286C-B841-488A-AB81-1CBBA8652B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F21ADEF-E48E-4D1B-80A4-0DC7998179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91989255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0234" y="1063900"/>
            <a:ext cx="11159705" cy="4188839"/>
          </a:xfrm>
          <a:prstGeom prst="rect">
            <a:avLst/>
          </a:prstGeom>
        </p:spPr>
        <p:txBody>
          <a:bodyPr wrap="square">
            <a:spAutoFit/>
          </a:bodyPr>
          <a:lstStyle/>
          <a:p>
            <a:pPr>
              <a:lnSpc>
                <a:spcPct val="110000"/>
              </a:lnSpc>
            </a:pPr>
            <a:r>
              <a:rPr lang="it-IT" sz="2200" dirty="0">
                <a:solidFill>
                  <a:srgbClr val="C00000"/>
                </a:solidFill>
                <a:effectLst>
                  <a:outerShdw blurRad="38100" dist="38100" dir="2700000" algn="tl">
                    <a:srgbClr val="000000">
                      <a:alpha val="43137"/>
                    </a:srgbClr>
                  </a:outerShdw>
                </a:effectLst>
                <a:latin typeface="+mj-lt"/>
              </a:rPr>
              <a:t>Informazioni da raccogliere nell’audit dettagliato:</a:t>
            </a:r>
            <a:endParaRPr lang="en-US" sz="2200" dirty="0">
              <a:latin typeface="+mj-lt"/>
            </a:endParaRPr>
          </a:p>
          <a:p>
            <a:pPr marL="457200" indent="-457200">
              <a:lnSpc>
                <a:spcPct val="110000"/>
              </a:lnSpc>
              <a:buFont typeface="+mj-lt"/>
              <a:buAutoNum type="alphaLcParenR"/>
            </a:pPr>
            <a:r>
              <a:rPr lang="it-IT" sz="2200" dirty="0">
                <a:latin typeface="+mj-lt"/>
              </a:rPr>
              <a:t>Consumo di energia per tipo di energia, per reparto, per i principali elementi delle attrezzature di processo, per uso finale.</a:t>
            </a:r>
          </a:p>
          <a:p>
            <a:pPr marL="457200" indent="-457200">
              <a:lnSpc>
                <a:spcPct val="110000"/>
              </a:lnSpc>
              <a:buFont typeface="+mj-lt"/>
              <a:buAutoNum type="alphaLcParenR"/>
            </a:pPr>
            <a:r>
              <a:rPr lang="it-IT" sz="2200" dirty="0">
                <a:latin typeface="+mj-lt"/>
              </a:rPr>
              <a:t>Dati di bilancio dei materiali (materie prime, prodotti intermedi e finali, materiali riciclati, utilizzo di scarti o rifiuti, produzione di sottoprodotti da riutilizzare in altre industrie, ecc.);</a:t>
            </a:r>
          </a:p>
          <a:p>
            <a:pPr marL="457200" indent="-457200">
              <a:lnSpc>
                <a:spcPct val="110000"/>
              </a:lnSpc>
              <a:buFont typeface="+mj-lt"/>
              <a:buAutoNum type="alphaLcParenR"/>
            </a:pPr>
            <a:r>
              <a:rPr lang="it-IT" sz="2200" dirty="0">
                <a:latin typeface="+mj-lt"/>
              </a:rPr>
              <a:t>Dati sui costi energetici e sulle tariffe;</a:t>
            </a:r>
          </a:p>
          <a:p>
            <a:pPr marL="457200" indent="-457200">
              <a:lnSpc>
                <a:spcPct val="110000"/>
              </a:lnSpc>
              <a:buFont typeface="+mj-lt"/>
              <a:buAutoNum type="alphaLcParenR"/>
            </a:pPr>
            <a:r>
              <a:rPr lang="it-IT" sz="2200" dirty="0">
                <a:latin typeface="+mj-lt"/>
              </a:rPr>
              <a:t>Diagrammi di flusso dei processi e dei materiali;</a:t>
            </a:r>
          </a:p>
          <a:p>
            <a:pPr marL="457200" indent="-457200">
              <a:lnSpc>
                <a:spcPct val="110000"/>
              </a:lnSpc>
              <a:buFont typeface="+mj-lt"/>
              <a:buAutoNum type="alphaLcParenR"/>
            </a:pPr>
            <a:r>
              <a:rPr lang="it-IT" sz="2200" dirty="0">
                <a:latin typeface="+mj-lt"/>
              </a:rPr>
              <a:t>Generazione e distribuzione dei servizi del sito (ad esempio, aria compressa, vapore);</a:t>
            </a:r>
          </a:p>
          <a:p>
            <a:pPr marL="457200" indent="-457200">
              <a:lnSpc>
                <a:spcPct val="110000"/>
              </a:lnSpc>
              <a:buFont typeface="+mj-lt"/>
              <a:buAutoNum type="alphaLcParenR"/>
            </a:pPr>
            <a:r>
              <a:rPr lang="it-IT" sz="2200" dirty="0">
                <a:latin typeface="+mj-lt"/>
              </a:rPr>
              <a:t>Fonti di approvvigionamento energetico (ad esempio, elettricità dalla rete o autoproduzione)</a:t>
            </a:r>
          </a:p>
          <a:p>
            <a:pPr marL="457200" indent="-457200">
              <a:lnSpc>
                <a:spcPct val="110000"/>
              </a:lnSpc>
              <a:buFont typeface="+mj-lt"/>
              <a:buAutoNum type="alphaLcParenR"/>
            </a:pPr>
            <a:r>
              <a:rPr lang="it-IT" sz="2200" dirty="0">
                <a:latin typeface="+mj-lt"/>
              </a:rPr>
              <a:t>Potenziale di sostituzione dei combustibili, modifiche dei processi e utilizzo di sistemi di cogenerazione (generazione combinata di calore ed energia)</a:t>
            </a:r>
            <a:r>
              <a:rPr lang="en-US" sz="2200" dirty="0">
                <a:latin typeface="+mj-lt"/>
              </a:rPr>
              <a:t>.</a:t>
            </a:r>
          </a:p>
        </p:txBody>
      </p:sp>
      <p:pic>
        <p:nvPicPr>
          <p:cNvPr id="3" name="Picture 2">
            <a:extLst>
              <a:ext uri="{FF2B5EF4-FFF2-40B4-BE49-F238E27FC236}">
                <a16:creationId xmlns:a16="http://schemas.microsoft.com/office/drawing/2014/main" id="{B897AEC1-C02A-4CA9-91E2-78F6A6377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716511A1-948F-491F-A9DC-0E7D496445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38C3592-582F-4314-B941-7D0BD71D6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34" y="5935757"/>
            <a:ext cx="1879950" cy="537129"/>
          </a:xfrm>
          <a:prstGeom prst="rect">
            <a:avLst/>
          </a:prstGeom>
        </p:spPr>
      </p:pic>
    </p:spTree>
    <p:extLst>
      <p:ext uri="{BB962C8B-B14F-4D97-AF65-F5344CB8AC3E}">
        <p14:creationId xmlns:p14="http://schemas.microsoft.com/office/powerpoint/2010/main" val="31603459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753" y="2879093"/>
            <a:ext cx="7722340" cy="369332"/>
          </a:xfrm>
          <a:prstGeom prst="rect">
            <a:avLst/>
          </a:prstGeom>
        </p:spPr>
        <p:txBody>
          <a:bodyPr wrap="square">
            <a:spAutoFit/>
          </a:bodyPr>
          <a:lstStyle/>
          <a:p>
            <a:pPr algn="r"/>
            <a:r>
              <a:rPr lang="it-IT" dirty="0">
                <a:latin typeface="+mj-lt"/>
              </a:rPr>
              <a:t>60% degli impianti ispezionati: molte superfici non adeguatamente isolate</a:t>
            </a:r>
            <a:endParaRPr lang="en-US" dirty="0">
              <a:latin typeface="+mj-lt"/>
            </a:endParaRPr>
          </a:p>
        </p:txBody>
      </p:sp>
      <p:sp>
        <p:nvSpPr>
          <p:cNvPr id="5" name="TextBox 4"/>
          <p:cNvSpPr txBox="1"/>
          <p:nvPr/>
        </p:nvSpPr>
        <p:spPr>
          <a:xfrm>
            <a:off x="423816" y="2137087"/>
            <a:ext cx="37528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 ISOLAMENTO INSUFFICIENTE</a:t>
            </a:r>
          </a:p>
        </p:txBody>
      </p:sp>
      <p:sp>
        <p:nvSpPr>
          <p:cNvPr id="8" name="Rectangle 7"/>
          <p:cNvSpPr/>
          <p:nvPr/>
        </p:nvSpPr>
        <p:spPr>
          <a:xfrm>
            <a:off x="942974" y="5089825"/>
            <a:ext cx="2240173" cy="369332"/>
          </a:xfrm>
          <a:prstGeom prst="rect">
            <a:avLst/>
          </a:prstGeom>
        </p:spPr>
        <p:txBody>
          <a:bodyPr wrap="square">
            <a:spAutoFit/>
          </a:bodyPr>
          <a:lstStyle/>
          <a:p>
            <a:pPr algn="ctr"/>
            <a:r>
              <a:rPr lang="en-US" dirty="0" err="1">
                <a:latin typeface="+mj-lt"/>
              </a:rPr>
              <a:t>Caldaie</a:t>
            </a:r>
            <a:r>
              <a:rPr lang="en-US" dirty="0">
                <a:latin typeface="+mj-lt"/>
              </a:rPr>
              <a:t> non isolate</a:t>
            </a:r>
          </a:p>
        </p:txBody>
      </p:sp>
      <p:sp>
        <p:nvSpPr>
          <p:cNvPr id="9" name="Rectangle 8"/>
          <p:cNvSpPr/>
          <p:nvPr/>
        </p:nvSpPr>
        <p:spPr>
          <a:xfrm>
            <a:off x="1128274" y="4520214"/>
            <a:ext cx="2914324" cy="369332"/>
          </a:xfrm>
          <a:prstGeom prst="rect">
            <a:avLst/>
          </a:prstGeom>
        </p:spPr>
        <p:txBody>
          <a:bodyPr wrap="none">
            <a:spAutoFit/>
          </a:bodyPr>
          <a:lstStyle/>
          <a:p>
            <a:r>
              <a:rPr lang="it-IT" dirty="0">
                <a:latin typeface="+mj-lt"/>
              </a:rPr>
              <a:t>Collettori e valvole non isolati</a:t>
            </a:r>
          </a:p>
        </p:txBody>
      </p:sp>
      <p:sp>
        <p:nvSpPr>
          <p:cNvPr id="10" name="Rectangle 9"/>
          <p:cNvSpPr/>
          <p:nvPr/>
        </p:nvSpPr>
        <p:spPr>
          <a:xfrm>
            <a:off x="1128274" y="5659436"/>
            <a:ext cx="1966885" cy="369332"/>
          </a:xfrm>
          <a:prstGeom prst="rect">
            <a:avLst/>
          </a:prstGeom>
        </p:spPr>
        <p:txBody>
          <a:bodyPr wrap="none">
            <a:spAutoFit/>
          </a:bodyPr>
          <a:lstStyle/>
          <a:p>
            <a:r>
              <a:rPr lang="en-US" dirty="0" err="1">
                <a:latin typeface="+mj-lt"/>
              </a:rPr>
              <a:t>Serbatoi</a:t>
            </a:r>
            <a:r>
              <a:rPr lang="en-US" dirty="0">
                <a:latin typeface="+mj-lt"/>
              </a:rPr>
              <a:t> non </a:t>
            </a:r>
            <a:r>
              <a:rPr lang="en-US" dirty="0" err="1">
                <a:latin typeface="+mj-lt"/>
              </a:rPr>
              <a:t>isolati</a:t>
            </a:r>
            <a:endParaRPr lang="en-US" dirty="0">
              <a:latin typeface="+mj-lt"/>
            </a:endParaRPr>
          </a:p>
        </p:txBody>
      </p:sp>
      <p:sp>
        <p:nvSpPr>
          <p:cNvPr id="13" name="TextBox 12"/>
          <p:cNvSpPr txBox="1"/>
          <p:nvPr/>
        </p:nvSpPr>
        <p:spPr>
          <a:xfrm>
            <a:off x="180974" y="1456637"/>
            <a:ext cx="7474467" cy="369332"/>
          </a:xfrm>
          <a:prstGeom prst="rect">
            <a:avLst/>
          </a:prstGeom>
          <a:noFill/>
        </p:spPr>
        <p:txBody>
          <a:bodyPr wrap="square" rtlCol="0">
            <a:spAutoFit/>
          </a:bodyPr>
          <a:lstStyle/>
          <a:p>
            <a:pPr algn="r"/>
            <a:r>
              <a:rPr lang="it-IT" dirty="0">
                <a:latin typeface="+mj-lt"/>
              </a:rPr>
              <a:t>40% degli impianti analizzati ha perdite di vapore non sigillate</a:t>
            </a:r>
            <a:endParaRPr lang="en-US" dirty="0">
              <a:latin typeface="+mj-lt"/>
            </a:endParaRPr>
          </a:p>
        </p:txBody>
      </p:sp>
      <p:sp>
        <p:nvSpPr>
          <p:cNvPr id="14" name="Rectangle 13"/>
          <p:cNvSpPr/>
          <p:nvPr/>
        </p:nvSpPr>
        <p:spPr>
          <a:xfrm>
            <a:off x="542260" y="3765937"/>
            <a:ext cx="4840623" cy="646331"/>
          </a:xfrm>
          <a:prstGeom prst="rect">
            <a:avLst/>
          </a:prstGeom>
        </p:spPr>
        <p:txBody>
          <a:bodyPr wrap="square">
            <a:spAutoFit/>
          </a:bodyPr>
          <a:lstStyle/>
          <a:p>
            <a:pPr algn="ctr"/>
            <a:r>
              <a:rPr lang="it-IT" dirty="0">
                <a:latin typeface="+mj-lt"/>
              </a:rPr>
              <a:t>Caldaie, tubazioni e collettori di vapore</a:t>
            </a:r>
          </a:p>
          <a:p>
            <a:pPr algn="ctr"/>
            <a:endParaRPr lang="en-US" dirty="0">
              <a:latin typeface="+mj-lt"/>
            </a:endParaRPr>
          </a:p>
        </p:txBody>
      </p:sp>
      <p:sp>
        <p:nvSpPr>
          <p:cNvPr id="15" name="TextBox 14"/>
          <p:cNvSpPr txBox="1"/>
          <p:nvPr/>
        </p:nvSpPr>
        <p:spPr>
          <a:xfrm>
            <a:off x="423816" y="925450"/>
            <a:ext cx="12001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PERDITE</a:t>
            </a:r>
          </a:p>
        </p:txBody>
      </p:sp>
      <p:pic>
        <p:nvPicPr>
          <p:cNvPr id="11" name="Picture 10">
            <a:extLst>
              <a:ext uri="{FF2B5EF4-FFF2-40B4-BE49-F238E27FC236}">
                <a16:creationId xmlns:a16="http://schemas.microsoft.com/office/drawing/2014/main" id="{8A480281-D366-4FD7-96A5-D4EABE179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BC934CDD-CE45-441C-AC81-86A4514DD5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6" name="Picture 15" descr="Graphical user interface, text, application&#10;&#10;Description automatically generated">
            <a:extLst>
              <a:ext uri="{FF2B5EF4-FFF2-40B4-BE49-F238E27FC236}">
                <a16:creationId xmlns:a16="http://schemas.microsoft.com/office/drawing/2014/main" id="{F228926C-C6EB-4664-92E3-12CC1DDF8A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172356254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187" y="2472075"/>
            <a:ext cx="11161945" cy="1209562"/>
          </a:xfrm>
          <a:prstGeom prst="rect">
            <a:avLst/>
          </a:prstGeom>
        </p:spPr>
        <p:txBody>
          <a:bodyPr wrap="square">
            <a:spAutoFit/>
          </a:bodyPr>
          <a:lstStyle/>
          <a:p>
            <a:pPr algn="just">
              <a:lnSpc>
                <a:spcPct val="110000"/>
              </a:lnSpc>
            </a:pPr>
            <a:r>
              <a:rPr lang="it-IT" sz="2200" dirty="0">
                <a:solidFill>
                  <a:schemeClr val="accent6">
                    <a:lumMod val="75000"/>
                  </a:schemeClr>
                </a:solidFill>
                <a:latin typeface="+mj-lt"/>
              </a:rPr>
              <a:t>Fase dell’implementazione e follow-up. L’obiettivo è:</a:t>
            </a:r>
          </a:p>
          <a:p>
            <a:pPr algn="just">
              <a:lnSpc>
                <a:spcPct val="110000"/>
              </a:lnSpc>
            </a:pPr>
            <a:r>
              <a:rPr lang="it-IT" sz="2200" dirty="0">
                <a:latin typeface="+mj-lt"/>
              </a:rPr>
              <a:t>✔	supportare  ed implementare le misure di conservazione dell’energia raccomandate;</a:t>
            </a:r>
          </a:p>
          <a:p>
            <a:pPr algn="just">
              <a:lnSpc>
                <a:spcPct val="110000"/>
              </a:lnSpc>
            </a:pPr>
            <a:r>
              <a:rPr lang="it-IT" sz="2200" dirty="0">
                <a:latin typeface="+mj-lt"/>
              </a:rPr>
              <a:t>✔	Monitorare la performance</a:t>
            </a:r>
            <a:endParaRPr lang="en-US" sz="2200" dirty="0">
              <a:latin typeface="+mj-lt"/>
            </a:endParaRPr>
          </a:p>
        </p:txBody>
      </p:sp>
      <p:sp>
        <p:nvSpPr>
          <p:cNvPr id="5" name="Rectangle 4"/>
          <p:cNvSpPr/>
          <p:nvPr/>
        </p:nvSpPr>
        <p:spPr>
          <a:xfrm>
            <a:off x="311187" y="1818045"/>
            <a:ext cx="3642536" cy="461665"/>
          </a:xfrm>
          <a:prstGeom prst="rect">
            <a:avLst/>
          </a:prstGeom>
        </p:spPr>
        <p:txBody>
          <a:bodyPr wrap="none">
            <a:spAutoFit/>
          </a:bodyPr>
          <a:lstStyle/>
          <a:p>
            <a:r>
              <a:rPr lang="el-GR" sz="2400" dirty="0">
                <a:solidFill>
                  <a:srgbClr val="FF0000"/>
                </a:solidFill>
                <a:effectLst>
                  <a:outerShdw blurRad="38100" dist="38100" dir="2700000" algn="tl">
                    <a:srgbClr val="000000">
                      <a:alpha val="43137"/>
                    </a:srgbClr>
                  </a:outerShdw>
                </a:effectLst>
                <a:latin typeface="+mj-lt"/>
              </a:rPr>
              <a:t>3. </a:t>
            </a:r>
            <a:r>
              <a:rPr lang="it-IT" sz="2400" dirty="0">
                <a:solidFill>
                  <a:srgbClr val="FF0000"/>
                </a:solidFill>
                <a:effectLst>
                  <a:outerShdw blurRad="38100" dist="38100" dir="2700000" algn="tl">
                    <a:srgbClr val="000000">
                      <a:alpha val="43137"/>
                    </a:srgbClr>
                  </a:outerShdw>
                </a:effectLst>
                <a:latin typeface="+mj-lt"/>
              </a:rPr>
              <a:t>Fase</a:t>
            </a:r>
            <a:r>
              <a:rPr lang="en-US" sz="2400" dirty="0">
                <a:solidFill>
                  <a:srgbClr val="FF0000"/>
                </a:solidFill>
                <a:effectLst>
                  <a:outerShdw blurRad="38100" dist="38100" dir="2700000" algn="tl">
                    <a:srgbClr val="000000">
                      <a:alpha val="43137"/>
                    </a:srgbClr>
                  </a:outerShdw>
                </a:effectLst>
                <a:latin typeface="+mj-lt"/>
              </a:rPr>
              <a:t> III: </a:t>
            </a:r>
            <a:r>
              <a:rPr lang="en-US" sz="2400" dirty="0" err="1">
                <a:solidFill>
                  <a:srgbClr val="FF0000"/>
                </a:solidFill>
                <a:effectLst>
                  <a:outerShdw blurRad="38100" dist="38100" dir="2700000" algn="tl">
                    <a:srgbClr val="000000">
                      <a:alpha val="43137"/>
                    </a:srgbClr>
                  </a:outerShdw>
                </a:effectLst>
                <a:latin typeface="+mj-lt"/>
              </a:rPr>
              <a:t>Fase</a:t>
            </a:r>
            <a:r>
              <a:rPr lang="en-US" sz="2400" dirty="0">
                <a:solidFill>
                  <a:srgbClr val="FF0000"/>
                </a:solidFill>
                <a:effectLst>
                  <a:outerShdw blurRad="38100" dist="38100" dir="2700000" algn="tl">
                    <a:srgbClr val="000000">
                      <a:alpha val="43137"/>
                    </a:srgbClr>
                  </a:outerShdw>
                </a:effectLst>
                <a:latin typeface="+mj-lt"/>
              </a:rPr>
              <a:t> Post – Audit </a:t>
            </a:r>
          </a:p>
        </p:txBody>
      </p:sp>
      <p:pic>
        <p:nvPicPr>
          <p:cNvPr id="6" name="Picture 5">
            <a:extLst>
              <a:ext uri="{FF2B5EF4-FFF2-40B4-BE49-F238E27FC236}">
                <a16:creationId xmlns:a16="http://schemas.microsoft.com/office/drawing/2014/main" id="{E2C92FB2-A3F7-4833-ABE1-54D2835B9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FC2A9BD7-716D-4176-AAA2-24A38169BF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40E85986-AEA9-46E2-8496-27A1F69C74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147956948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6423" y="1394256"/>
            <a:ext cx="11063963" cy="3173176"/>
          </a:xfrm>
          <a:prstGeom prst="rect">
            <a:avLst/>
          </a:prstGeom>
          <a:noFill/>
        </p:spPr>
        <p:txBody>
          <a:bodyPr wrap="square" rtlCol="0">
            <a:spAutoFit/>
          </a:bodyPr>
          <a:lstStyle/>
          <a:p>
            <a:pPr marL="285750" indent="-285750" algn="just">
              <a:lnSpc>
                <a:spcPct val="130000"/>
              </a:lnSpc>
              <a:buFont typeface="Wingdings" panose="05000000000000000000" pitchFamily="2" charset="2"/>
              <a:buChar char="§"/>
            </a:pPr>
            <a:r>
              <a:rPr lang="it-IT" sz="2200" dirty="0">
                <a:latin typeface="+mj-lt"/>
              </a:rPr>
              <a:t>Uno </a:t>
            </a:r>
            <a:r>
              <a:rPr lang="it-IT" sz="2200" dirty="0" err="1">
                <a:latin typeface="+mj-lt"/>
              </a:rPr>
              <a:t>step</a:t>
            </a:r>
            <a:r>
              <a:rPr lang="it-IT" sz="2200" dirty="0">
                <a:latin typeface="+mj-lt"/>
              </a:rPr>
              <a:t> chiave del processo, che riguarda il miglioramento dell’efficienza energetica. Il livello di analisi dipende dal tipo di opportunità, dall’entità dell’investimento e dal livello di rischio associato alle varie opportunità.</a:t>
            </a:r>
            <a:endParaRPr lang="en-US" sz="2200" dirty="0">
              <a:latin typeface="+mj-lt"/>
            </a:endParaRPr>
          </a:p>
          <a:p>
            <a:pPr marL="342900" indent="-342900" algn="just">
              <a:lnSpc>
                <a:spcPct val="130000"/>
              </a:lnSpc>
              <a:buFont typeface="Wingdings" panose="05000000000000000000" pitchFamily="2" charset="2"/>
              <a:buChar char="Ø"/>
            </a:pPr>
            <a:r>
              <a:rPr lang="it-IT" sz="2200" i="1" dirty="0">
                <a:solidFill>
                  <a:srgbClr val="C00000"/>
                </a:solidFill>
                <a:effectLst>
                  <a:outerShdw blurRad="38100" dist="38100" dir="2700000" algn="tl">
                    <a:srgbClr val="000000">
                      <a:alpha val="43137"/>
                    </a:srgbClr>
                  </a:outerShdw>
                </a:effectLst>
                <a:latin typeface="+mj-lt"/>
              </a:rPr>
              <a:t>Scelta dello strumento più adatto </a:t>
            </a:r>
            <a:r>
              <a:rPr lang="en-US" sz="2200" i="1" dirty="0">
                <a:solidFill>
                  <a:srgbClr val="C00000"/>
                </a:solidFill>
                <a:effectLst>
                  <a:outerShdw blurRad="38100" dist="38100" dir="2700000" algn="tl">
                    <a:srgbClr val="000000">
                      <a:alpha val="43137"/>
                    </a:srgbClr>
                  </a:outerShdw>
                </a:effectLst>
                <a:latin typeface="+mj-lt"/>
              </a:rPr>
              <a:t>(</a:t>
            </a:r>
            <a:r>
              <a:rPr lang="it-IT" sz="2200" i="1" dirty="0">
                <a:effectLst>
                  <a:outerShdw blurRad="38100" dist="38100" dir="2700000" algn="tl">
                    <a:srgbClr val="000000">
                      <a:alpha val="43137"/>
                    </a:srgbClr>
                  </a:outerShdw>
                </a:effectLst>
                <a:latin typeface="+mj-lt"/>
              </a:rPr>
              <a:t>piccoli o grandi investimenti, altre considerazioni</a:t>
            </a:r>
            <a:r>
              <a:rPr lang="en-US" sz="2200" i="1" dirty="0">
                <a:solidFill>
                  <a:srgbClr val="C00000"/>
                </a:solidFill>
                <a:effectLst>
                  <a:outerShdw blurRad="38100" dist="38100" dir="2700000" algn="tl">
                    <a:srgbClr val="000000">
                      <a:alpha val="43137"/>
                    </a:srgbClr>
                  </a:outerShdw>
                </a:effectLst>
                <a:latin typeface="+mj-lt"/>
              </a:rPr>
              <a:t>)</a:t>
            </a:r>
          </a:p>
          <a:p>
            <a:pPr marL="342900" indent="-342900" algn="just">
              <a:lnSpc>
                <a:spcPct val="130000"/>
              </a:lnSpc>
              <a:buFont typeface="Wingdings" panose="05000000000000000000" pitchFamily="2" charset="2"/>
              <a:buChar char="Ø"/>
            </a:pPr>
            <a:r>
              <a:rPr lang="en-US" sz="2200" i="1" dirty="0" err="1">
                <a:solidFill>
                  <a:srgbClr val="C00000"/>
                </a:solidFill>
                <a:effectLst>
                  <a:outerShdw blurRad="38100" dist="38100" dir="2700000" algn="tl">
                    <a:srgbClr val="000000">
                      <a:alpha val="43137"/>
                    </a:srgbClr>
                  </a:outerShdw>
                </a:effectLst>
                <a:latin typeface="+mj-lt"/>
              </a:rPr>
              <a:t>Calcoli</a:t>
            </a:r>
            <a:r>
              <a:rPr lang="en-US" sz="2200" i="1" dirty="0">
                <a:solidFill>
                  <a:srgbClr val="C00000"/>
                </a:solidFill>
                <a:effectLst>
                  <a:outerShdw blurRad="38100" dist="38100" dir="2700000" algn="tl">
                    <a:srgbClr val="000000">
                      <a:alpha val="43137"/>
                    </a:srgbClr>
                  </a:outerShdw>
                </a:effectLst>
                <a:latin typeface="+mj-lt"/>
              </a:rPr>
              <a:t> </a:t>
            </a:r>
            <a:r>
              <a:rPr lang="en-US" sz="2200" i="1" dirty="0" err="1">
                <a:solidFill>
                  <a:srgbClr val="C00000"/>
                </a:solidFill>
                <a:effectLst>
                  <a:outerShdw blurRad="38100" dist="38100" dir="2700000" algn="tl">
                    <a:srgbClr val="000000">
                      <a:alpha val="43137"/>
                    </a:srgbClr>
                  </a:outerShdw>
                </a:effectLst>
                <a:latin typeface="+mj-lt"/>
              </a:rPr>
              <a:t>convalidati</a:t>
            </a:r>
            <a:endParaRPr lang="en-US" sz="2200" i="1" dirty="0">
              <a:solidFill>
                <a:srgbClr val="C00000"/>
              </a:solidFill>
              <a:effectLst>
                <a:outerShdw blurRad="38100" dist="38100" dir="2700000" algn="tl">
                  <a:srgbClr val="000000">
                    <a:alpha val="43137"/>
                  </a:srgbClr>
                </a:outerShdw>
              </a:effectLst>
              <a:latin typeface="+mj-lt"/>
            </a:endParaRPr>
          </a:p>
          <a:p>
            <a:pPr marL="342900" indent="-342900" algn="just">
              <a:lnSpc>
                <a:spcPct val="130000"/>
              </a:lnSpc>
              <a:buFont typeface="Wingdings" panose="05000000000000000000" pitchFamily="2" charset="2"/>
              <a:buChar char="Ø"/>
            </a:pPr>
            <a:r>
              <a:rPr lang="en-US" sz="2200" i="1" dirty="0" err="1">
                <a:solidFill>
                  <a:srgbClr val="C00000"/>
                </a:solidFill>
                <a:effectLst>
                  <a:outerShdw blurRad="38100" dist="38100" dir="2700000" algn="tl">
                    <a:srgbClr val="000000">
                      <a:alpha val="43137"/>
                    </a:srgbClr>
                  </a:outerShdw>
                </a:effectLst>
                <a:latin typeface="+mj-lt"/>
              </a:rPr>
              <a:t>Metodo</a:t>
            </a:r>
            <a:r>
              <a:rPr lang="en-US" sz="2200" i="1" dirty="0">
                <a:solidFill>
                  <a:srgbClr val="C00000"/>
                </a:solidFill>
                <a:effectLst>
                  <a:outerShdw blurRad="38100" dist="38100" dir="2700000" algn="tl">
                    <a:srgbClr val="000000">
                      <a:alpha val="43137"/>
                    </a:srgbClr>
                  </a:outerShdw>
                </a:effectLst>
                <a:latin typeface="+mj-lt"/>
              </a:rPr>
              <a:t> di </a:t>
            </a:r>
            <a:r>
              <a:rPr lang="en-US" sz="2200" i="1" dirty="0" err="1">
                <a:solidFill>
                  <a:srgbClr val="C00000"/>
                </a:solidFill>
                <a:effectLst>
                  <a:outerShdw blurRad="38100" dist="38100" dir="2700000" algn="tl">
                    <a:srgbClr val="000000">
                      <a:alpha val="43137"/>
                    </a:srgbClr>
                  </a:outerShdw>
                </a:effectLst>
                <a:latin typeface="+mj-lt"/>
              </a:rPr>
              <a:t>analisi</a:t>
            </a:r>
            <a:r>
              <a:rPr lang="en-US" sz="2200" i="1" dirty="0">
                <a:solidFill>
                  <a:srgbClr val="C00000"/>
                </a:solidFill>
                <a:effectLst>
                  <a:outerShdw blurRad="38100" dist="38100" dir="2700000" algn="tl">
                    <a:srgbClr val="000000">
                      <a:alpha val="43137"/>
                    </a:srgbClr>
                  </a:outerShdw>
                </a:effectLst>
                <a:latin typeface="+mj-lt"/>
              </a:rPr>
              <a:t> </a:t>
            </a:r>
            <a:r>
              <a:rPr lang="en-US" sz="2200" i="1" dirty="0" err="1">
                <a:solidFill>
                  <a:srgbClr val="C00000"/>
                </a:solidFill>
                <a:effectLst>
                  <a:outerShdw blurRad="38100" dist="38100" dir="2700000" algn="tl">
                    <a:srgbClr val="000000">
                      <a:alpha val="43137"/>
                    </a:srgbClr>
                  </a:outerShdw>
                </a:effectLst>
                <a:latin typeface="+mj-lt"/>
              </a:rPr>
              <a:t>finanziaria</a:t>
            </a:r>
            <a:r>
              <a:rPr lang="en-US" sz="2200" i="1" dirty="0">
                <a:solidFill>
                  <a:srgbClr val="C00000"/>
                </a:solidFill>
                <a:effectLst>
                  <a:outerShdw blurRad="38100" dist="38100" dir="2700000" algn="tl">
                    <a:srgbClr val="000000">
                      <a:alpha val="43137"/>
                    </a:srgbClr>
                  </a:outerShdw>
                </a:effectLst>
                <a:latin typeface="+mj-lt"/>
              </a:rPr>
              <a:t> (</a:t>
            </a:r>
            <a:r>
              <a:rPr lang="it-IT" sz="2200" i="1" dirty="0" err="1">
                <a:effectLst>
                  <a:outerShdw blurRad="38100" dist="38100" dir="2700000" algn="tl">
                    <a:srgbClr val="000000">
                      <a:alpha val="43137"/>
                    </a:srgbClr>
                  </a:outerShdw>
                </a:effectLst>
                <a:latin typeface="+mj-lt"/>
              </a:rPr>
              <a:t>payback</a:t>
            </a:r>
            <a:r>
              <a:rPr lang="it-IT" sz="2200" i="1" dirty="0">
                <a:effectLst>
                  <a:outerShdw blurRad="38100" dist="38100" dir="2700000" algn="tl">
                    <a:srgbClr val="000000">
                      <a:alpha val="43137"/>
                    </a:srgbClr>
                  </a:outerShdw>
                </a:effectLst>
                <a:latin typeface="+mj-lt"/>
              </a:rPr>
              <a:t> semplice, valore attuale netto, tasso di rendimento interno, costo del ciclo di vita</a:t>
            </a:r>
            <a:r>
              <a:rPr lang="en-US" sz="2200" i="1" dirty="0">
                <a:solidFill>
                  <a:srgbClr val="C00000"/>
                </a:solidFill>
                <a:effectLst>
                  <a:outerShdw blurRad="38100" dist="38100" dir="2700000" algn="tl">
                    <a:srgbClr val="000000">
                      <a:alpha val="43137"/>
                    </a:srgbClr>
                  </a:outerShdw>
                </a:effectLst>
                <a:latin typeface="+mj-lt"/>
              </a:rPr>
              <a:t>)</a:t>
            </a:r>
          </a:p>
        </p:txBody>
      </p:sp>
      <p:sp>
        <p:nvSpPr>
          <p:cNvPr id="2" name="Rectangle 1"/>
          <p:cNvSpPr/>
          <p:nvPr/>
        </p:nvSpPr>
        <p:spPr>
          <a:xfrm>
            <a:off x="297026" y="843382"/>
            <a:ext cx="4955524" cy="461665"/>
          </a:xfrm>
          <a:prstGeom prst="rect">
            <a:avLst/>
          </a:prstGeom>
        </p:spPr>
        <p:txBody>
          <a:bodyPr wrap="none">
            <a:spAutoFit/>
          </a:bodyPr>
          <a:lstStyle/>
          <a:p>
            <a:pPr marL="342900" indent="-342900">
              <a:buFont typeface="Wingdings" panose="05000000000000000000" pitchFamily="2" charset="2"/>
              <a:buChar char="Ø"/>
            </a:pPr>
            <a:r>
              <a:rPr lang="en-US" sz="2400" dirty="0" err="1">
                <a:solidFill>
                  <a:srgbClr val="FF0000"/>
                </a:solidFill>
                <a:effectLst>
                  <a:outerShdw blurRad="38100" dist="38100" dir="2700000" algn="tl">
                    <a:srgbClr val="000000">
                      <a:alpha val="43137"/>
                    </a:srgbClr>
                  </a:outerShdw>
                </a:effectLst>
                <a:latin typeface="+mj-lt"/>
              </a:rPr>
              <a:t>Analisi</a:t>
            </a:r>
            <a:r>
              <a:rPr lang="en-US" sz="2400" dirty="0">
                <a:solidFill>
                  <a:srgbClr val="FF0000"/>
                </a:solidFill>
                <a:effectLst>
                  <a:outerShdw blurRad="38100" dist="38100" dir="2700000" algn="tl">
                    <a:srgbClr val="000000">
                      <a:alpha val="43137"/>
                    </a:srgbClr>
                  </a:outerShdw>
                </a:effectLst>
                <a:latin typeface="+mj-lt"/>
              </a:rPr>
              <a:t> </a:t>
            </a:r>
            <a:r>
              <a:rPr lang="en-US" sz="2400" dirty="0" err="1">
                <a:solidFill>
                  <a:srgbClr val="FF0000"/>
                </a:solidFill>
                <a:effectLst>
                  <a:outerShdw blurRad="38100" dist="38100" dir="2700000" algn="tl">
                    <a:srgbClr val="000000">
                      <a:alpha val="43137"/>
                    </a:srgbClr>
                  </a:outerShdw>
                </a:effectLst>
                <a:latin typeface="+mj-lt"/>
              </a:rPr>
              <a:t>finanziaria</a:t>
            </a:r>
            <a:r>
              <a:rPr lang="en-US" sz="2400" dirty="0">
                <a:solidFill>
                  <a:srgbClr val="FF0000"/>
                </a:solidFill>
                <a:effectLst>
                  <a:outerShdw blurRad="38100" dist="38100" dir="2700000" algn="tl">
                    <a:srgbClr val="000000">
                      <a:alpha val="43137"/>
                    </a:srgbClr>
                  </a:outerShdw>
                </a:effectLst>
                <a:latin typeface="+mj-lt"/>
              </a:rPr>
              <a:t> </a:t>
            </a:r>
            <a:r>
              <a:rPr lang="en-US" sz="2400" dirty="0" err="1">
                <a:solidFill>
                  <a:srgbClr val="FF0000"/>
                </a:solidFill>
                <a:effectLst>
                  <a:outerShdw blurRad="38100" dist="38100" dir="2700000" algn="tl">
                    <a:srgbClr val="000000">
                      <a:alpha val="43137"/>
                    </a:srgbClr>
                  </a:outerShdw>
                </a:effectLst>
                <a:latin typeface="+mj-lt"/>
              </a:rPr>
              <a:t>delle</a:t>
            </a:r>
            <a:r>
              <a:rPr lang="en-US" sz="2400" dirty="0">
                <a:solidFill>
                  <a:srgbClr val="FF0000"/>
                </a:solidFill>
                <a:effectLst>
                  <a:outerShdw blurRad="38100" dist="38100" dir="2700000" algn="tl">
                    <a:srgbClr val="000000">
                      <a:alpha val="43137"/>
                    </a:srgbClr>
                  </a:outerShdw>
                </a:effectLst>
                <a:latin typeface="+mj-lt"/>
              </a:rPr>
              <a:t> </a:t>
            </a:r>
            <a:r>
              <a:rPr lang="en-US" sz="2400" dirty="0" err="1">
                <a:solidFill>
                  <a:srgbClr val="FF0000"/>
                </a:solidFill>
                <a:effectLst>
                  <a:outerShdw blurRad="38100" dist="38100" dir="2700000" algn="tl">
                    <a:srgbClr val="000000">
                      <a:alpha val="43137"/>
                    </a:srgbClr>
                  </a:outerShdw>
                </a:effectLst>
                <a:latin typeface="+mj-lt"/>
              </a:rPr>
              <a:t>opportunità</a:t>
            </a:r>
            <a:r>
              <a:rPr lang="en-US" sz="2400" dirty="0">
                <a:solidFill>
                  <a:srgbClr val="FF0000"/>
                </a:solidFill>
                <a:effectLst>
                  <a:outerShdw blurRad="38100" dist="38100" dir="2700000" algn="tl">
                    <a:srgbClr val="000000">
                      <a:alpha val="43137"/>
                    </a:srgbClr>
                  </a:outerShdw>
                </a:effectLst>
                <a:latin typeface="+mj-lt"/>
              </a:rPr>
              <a:t> </a:t>
            </a:r>
          </a:p>
        </p:txBody>
      </p:sp>
      <p:pic>
        <p:nvPicPr>
          <p:cNvPr id="5" name="Picture 4">
            <a:extLst>
              <a:ext uri="{FF2B5EF4-FFF2-40B4-BE49-F238E27FC236}">
                <a16:creationId xmlns:a16="http://schemas.microsoft.com/office/drawing/2014/main" id="{D411F5A6-AC8E-474A-B76D-51D9644302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Logo, company name&#10;&#10;Description automatically generated">
            <a:extLst>
              <a:ext uri="{FF2B5EF4-FFF2-40B4-BE49-F238E27FC236}">
                <a16:creationId xmlns:a16="http://schemas.microsoft.com/office/drawing/2014/main" id="{5225BD29-80E0-4C6D-8323-04995786E0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53DEFCAD-B1A3-44A6-9A8A-3BB98CC7F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412321827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0402" y="867782"/>
            <a:ext cx="7398590" cy="461665"/>
          </a:xfrm>
          <a:prstGeom prst="rect">
            <a:avLst/>
          </a:prstGeom>
        </p:spPr>
        <p:txBody>
          <a:bodyPr wrap="square">
            <a:spAutoFit/>
          </a:bodyPr>
          <a:lstStyle/>
          <a:p>
            <a:r>
              <a:rPr lang="en-US" sz="2400" dirty="0">
                <a:solidFill>
                  <a:srgbClr val="FF0000"/>
                </a:solidFill>
                <a:effectLst>
                  <a:outerShdw blurRad="38100" dist="38100" dir="2700000" algn="tl">
                    <a:srgbClr val="000000">
                      <a:alpha val="43137"/>
                    </a:srgbClr>
                  </a:outerShdw>
                </a:effectLst>
                <a:latin typeface="+mj-lt"/>
              </a:rPr>
              <a:t>2. </a:t>
            </a:r>
            <a:r>
              <a:rPr lang="en-US" sz="2400" dirty="0" err="1">
                <a:solidFill>
                  <a:srgbClr val="FF0000"/>
                </a:solidFill>
                <a:effectLst>
                  <a:outerShdw blurRad="38100" dist="38100" dir="2700000" algn="tl">
                    <a:srgbClr val="000000">
                      <a:alpha val="43137"/>
                    </a:srgbClr>
                  </a:outerShdw>
                </a:effectLst>
                <a:latin typeface="+mj-lt"/>
              </a:rPr>
              <a:t>Fase</a:t>
            </a:r>
            <a:r>
              <a:rPr lang="en-US" sz="2400" dirty="0">
                <a:solidFill>
                  <a:srgbClr val="FF0000"/>
                </a:solidFill>
                <a:effectLst>
                  <a:outerShdw blurRad="38100" dist="38100" dir="2700000" algn="tl">
                    <a:srgbClr val="000000">
                      <a:alpha val="43137"/>
                    </a:srgbClr>
                  </a:outerShdw>
                </a:effectLst>
                <a:latin typeface="+mj-lt"/>
              </a:rPr>
              <a:t> II: Audit (</a:t>
            </a:r>
            <a:r>
              <a:rPr lang="it-IT" sz="2400" dirty="0">
                <a:solidFill>
                  <a:srgbClr val="FF0000"/>
                </a:solidFill>
                <a:effectLst>
                  <a:outerShdw blurRad="38100" dist="38100" dir="2700000" algn="tl">
                    <a:srgbClr val="000000">
                      <a:alpha val="43137"/>
                    </a:srgbClr>
                  </a:outerShdw>
                </a:effectLst>
                <a:latin typeface="+mj-lt"/>
              </a:rPr>
              <a:t>Attività di audit energetico dettagliate</a:t>
            </a:r>
            <a:r>
              <a:rPr lang="en-US" sz="2400" dirty="0">
                <a:solidFill>
                  <a:srgbClr val="FF0000"/>
                </a:solidFill>
                <a:effectLst>
                  <a:outerShdw blurRad="38100" dist="38100" dir="2700000" algn="tl">
                    <a:srgbClr val="000000">
                      <a:alpha val="43137"/>
                    </a:srgbClr>
                  </a:outerShdw>
                </a:effectLst>
                <a:latin typeface="+mj-lt"/>
              </a:rPr>
              <a:t>)</a:t>
            </a:r>
          </a:p>
        </p:txBody>
      </p:sp>
      <p:sp>
        <p:nvSpPr>
          <p:cNvPr id="7" name="Rectangle 6"/>
          <p:cNvSpPr/>
          <p:nvPr/>
        </p:nvSpPr>
        <p:spPr>
          <a:xfrm>
            <a:off x="339305" y="1497031"/>
            <a:ext cx="11427125" cy="3444020"/>
          </a:xfrm>
          <a:prstGeom prst="rect">
            <a:avLst/>
          </a:prstGeom>
        </p:spPr>
        <p:txBody>
          <a:bodyPr wrap="square">
            <a:spAutoFit/>
          </a:bodyPr>
          <a:lstStyle/>
          <a:p>
            <a:pPr>
              <a:lnSpc>
                <a:spcPct val="110000"/>
              </a:lnSpc>
            </a:pPr>
            <a:r>
              <a:rPr lang="en-US" sz="2200" dirty="0" err="1">
                <a:latin typeface="+mj-lt"/>
              </a:rPr>
              <a:t>Passaggi</a:t>
            </a:r>
            <a:r>
              <a:rPr lang="en-US" sz="2200" dirty="0">
                <a:latin typeface="+mj-lt"/>
              </a:rPr>
              <a:t> </a:t>
            </a:r>
            <a:r>
              <a:rPr lang="en-US" sz="2200" dirty="0" err="1">
                <a:latin typeface="+mj-lt"/>
              </a:rPr>
              <a:t>principali</a:t>
            </a:r>
            <a:r>
              <a:rPr lang="en-US" sz="2200" dirty="0">
                <a:latin typeface="+mj-lt"/>
              </a:rPr>
              <a:t>:</a:t>
            </a:r>
          </a:p>
          <a:p>
            <a:pPr>
              <a:lnSpc>
                <a:spcPct val="110000"/>
              </a:lnSpc>
            </a:pPr>
            <a:endParaRPr lang="en-US" sz="2200" dirty="0">
              <a:latin typeface="+mj-lt"/>
            </a:endParaRPr>
          </a:p>
          <a:p>
            <a:pPr marL="342900" indent="-342900">
              <a:lnSpc>
                <a:spcPct val="110000"/>
              </a:lnSpc>
              <a:buFont typeface="Wingdings" panose="05000000000000000000" pitchFamily="2" charset="2"/>
              <a:buChar char="ü"/>
            </a:pPr>
            <a:r>
              <a:rPr lang="it-IT" sz="2200" dirty="0">
                <a:latin typeface="+mj-lt"/>
              </a:rPr>
              <a:t>Raccolta dati, schema di processo, diagramma dell’utilità energetica</a:t>
            </a:r>
          </a:p>
          <a:p>
            <a:pPr marL="342900" indent="-342900">
              <a:lnSpc>
                <a:spcPct val="110000"/>
              </a:lnSpc>
              <a:buFont typeface="Wingdings" panose="05000000000000000000" pitchFamily="2" charset="2"/>
              <a:buChar char="ü"/>
            </a:pPr>
            <a:r>
              <a:rPr lang="en-US" sz="2200" dirty="0" err="1">
                <a:latin typeface="+mj-lt"/>
              </a:rPr>
              <a:t>Monitoraggio</a:t>
            </a:r>
            <a:r>
              <a:rPr lang="en-US" sz="2200" dirty="0">
                <a:latin typeface="+mj-lt"/>
              </a:rPr>
              <a:t> e </a:t>
            </a:r>
            <a:r>
              <a:rPr lang="en-US" sz="2200" dirty="0" err="1">
                <a:latin typeface="+mj-lt"/>
              </a:rPr>
              <a:t>sondaggi</a:t>
            </a:r>
            <a:endParaRPr lang="en-US" sz="2200" dirty="0">
              <a:latin typeface="+mj-lt"/>
            </a:endParaRPr>
          </a:p>
          <a:p>
            <a:pPr marL="342900" indent="-342900">
              <a:lnSpc>
                <a:spcPct val="110000"/>
              </a:lnSpc>
              <a:buFont typeface="Wingdings" panose="05000000000000000000" pitchFamily="2" charset="2"/>
              <a:buChar char="ü"/>
            </a:pPr>
            <a:r>
              <a:rPr lang="it-IT" sz="2200" dirty="0">
                <a:latin typeface="+mj-lt"/>
              </a:rPr>
              <a:t>Conduzione di prove/esperimenti dettagliati per alcuni dispositivi di risparmio energetico</a:t>
            </a:r>
          </a:p>
          <a:p>
            <a:pPr marL="342900" indent="-342900">
              <a:lnSpc>
                <a:spcPct val="110000"/>
              </a:lnSpc>
              <a:buFont typeface="Wingdings" panose="05000000000000000000" pitchFamily="2" charset="2"/>
              <a:buChar char="ü"/>
            </a:pPr>
            <a:r>
              <a:rPr lang="it-IT" sz="2200" dirty="0">
                <a:latin typeface="+mj-lt"/>
              </a:rPr>
              <a:t>Analisi del consumo di energia</a:t>
            </a:r>
          </a:p>
          <a:p>
            <a:pPr marL="342900" indent="-342900">
              <a:lnSpc>
                <a:spcPct val="110000"/>
              </a:lnSpc>
              <a:buFont typeface="Wingdings" panose="05000000000000000000" pitchFamily="2" charset="2"/>
              <a:buChar char="ü"/>
            </a:pPr>
            <a:r>
              <a:rPr lang="it-IT" sz="2200" dirty="0">
                <a:latin typeface="+mj-lt"/>
              </a:rPr>
              <a:t>Identificazione e sviluppo di Opportunità di conservazione Energetica (ENCON)</a:t>
            </a:r>
          </a:p>
          <a:p>
            <a:pPr marL="342900" indent="-342900">
              <a:lnSpc>
                <a:spcPct val="110000"/>
              </a:lnSpc>
              <a:buFont typeface="Wingdings" panose="05000000000000000000" pitchFamily="2" charset="2"/>
              <a:buChar char="ü"/>
            </a:pPr>
            <a:r>
              <a:rPr lang="en-US" sz="2200" dirty="0" err="1">
                <a:latin typeface="+mj-lt"/>
              </a:rPr>
              <a:t>Analisi</a:t>
            </a:r>
            <a:r>
              <a:rPr lang="en-US" sz="2200" dirty="0">
                <a:latin typeface="+mj-lt"/>
              </a:rPr>
              <a:t> </a:t>
            </a:r>
            <a:r>
              <a:rPr lang="en-US" sz="2200" dirty="0" err="1">
                <a:latin typeface="+mj-lt"/>
              </a:rPr>
              <a:t>costi-benefici</a:t>
            </a:r>
            <a:endParaRPr lang="en-US" sz="2200" dirty="0">
              <a:latin typeface="+mj-lt"/>
            </a:endParaRPr>
          </a:p>
          <a:p>
            <a:pPr marL="342900" indent="-342900">
              <a:lnSpc>
                <a:spcPct val="110000"/>
              </a:lnSpc>
              <a:buFont typeface="Wingdings" panose="05000000000000000000" pitchFamily="2" charset="2"/>
              <a:buChar char="ü"/>
            </a:pPr>
            <a:r>
              <a:rPr lang="it-IT" sz="2200" dirty="0">
                <a:latin typeface="+mj-lt"/>
              </a:rPr>
              <a:t>Relazioni e presentazioni al vertice aziendale </a:t>
            </a:r>
          </a:p>
        </p:txBody>
      </p:sp>
      <p:pic>
        <p:nvPicPr>
          <p:cNvPr id="4" name="Picture 3" descr="Graphical user interface, text, application&#10;&#10;Description automatically generated">
            <a:extLst>
              <a:ext uri="{FF2B5EF4-FFF2-40B4-BE49-F238E27FC236}">
                <a16:creationId xmlns:a16="http://schemas.microsoft.com/office/drawing/2014/main" id="{BA6821F2-FE25-45DC-950E-965974D7D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pic>
        <p:nvPicPr>
          <p:cNvPr id="6" name="Picture 5">
            <a:extLst>
              <a:ext uri="{FF2B5EF4-FFF2-40B4-BE49-F238E27FC236}">
                <a16:creationId xmlns:a16="http://schemas.microsoft.com/office/drawing/2014/main" id="{FC6AA99A-440E-4C83-946D-93852B0D38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02C83420-BD43-4766-87B9-8E82047595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204852419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976" y="1535217"/>
            <a:ext cx="11616052" cy="2308324"/>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it-IT" sz="2000" dirty="0">
                <a:latin typeface="+mj-lt"/>
              </a:rPr>
              <a:t> Audit energetico per identificare le opportunità di miglioramento dell’efficienza energetica.</a:t>
            </a:r>
          </a:p>
          <a:p>
            <a:pPr marL="342900" indent="-342900" algn="just">
              <a:lnSpc>
                <a:spcPct val="120000"/>
              </a:lnSpc>
              <a:buFont typeface="Wingdings" panose="05000000000000000000" pitchFamily="2" charset="2"/>
              <a:buChar char="ü"/>
            </a:pPr>
            <a:r>
              <a:rPr lang="it-IT" sz="2000" dirty="0">
                <a:solidFill>
                  <a:schemeClr val="accent6">
                    <a:lumMod val="50000"/>
                  </a:schemeClr>
                </a:solidFill>
                <a:effectLst>
                  <a:outerShdw blurRad="38100" dist="38100" dir="2700000" algn="tl">
                    <a:srgbClr val="000000">
                      <a:alpha val="43137"/>
                    </a:srgbClr>
                  </a:outerShdw>
                </a:effectLst>
                <a:latin typeface="+mj-lt"/>
              </a:rPr>
              <a:t>È utile registrare gli utilizzatori di energia significativi dell'organizzazione già nelle prime fasi del processo.</a:t>
            </a:r>
            <a:r>
              <a:rPr lang="en-US" sz="2000" dirty="0">
                <a:latin typeface="+mj-lt"/>
              </a:rPr>
              <a:t> </a:t>
            </a:r>
          </a:p>
          <a:p>
            <a:pPr marL="342900" indent="-342900" algn="just">
              <a:lnSpc>
                <a:spcPct val="120000"/>
              </a:lnSpc>
              <a:buFont typeface="Wingdings" panose="05000000000000000000" pitchFamily="2" charset="2"/>
              <a:buChar char="ü"/>
            </a:pPr>
            <a:r>
              <a:rPr lang="it-IT" sz="2000" dirty="0">
                <a:latin typeface="+mj-lt"/>
              </a:rPr>
              <a:t>Le opportunità identificate si concentrano sulle aree con il maggior impatto a livello di consumo di energia, emissioni e costi.</a:t>
            </a:r>
          </a:p>
          <a:p>
            <a:pPr marL="342900" indent="-342900" algn="just">
              <a:lnSpc>
                <a:spcPct val="120000"/>
              </a:lnSpc>
              <a:buFont typeface="Wingdings" panose="05000000000000000000" pitchFamily="2" charset="2"/>
              <a:buChar char="ü"/>
            </a:pPr>
            <a:r>
              <a:rPr lang="it-IT" sz="2000" dirty="0">
                <a:latin typeface="+mj-lt"/>
              </a:rPr>
              <a:t>Una volta identificati i principali utilizzatori di energia, è possibile identificare i driver (o le variabili rilevanti) per il consumo di energia.</a:t>
            </a:r>
          </a:p>
        </p:txBody>
      </p:sp>
      <p:sp>
        <p:nvSpPr>
          <p:cNvPr id="5" name="Rectangle 4"/>
          <p:cNvSpPr/>
          <p:nvPr/>
        </p:nvSpPr>
        <p:spPr>
          <a:xfrm>
            <a:off x="3277632" y="172334"/>
            <a:ext cx="6370462" cy="461665"/>
          </a:xfrm>
          <a:prstGeom prst="rect">
            <a:avLst/>
          </a:prstGeom>
        </p:spPr>
        <p:txBody>
          <a:bodyPr wrap="none">
            <a:spAutoFit/>
          </a:bodyPr>
          <a:lstStyle/>
          <a:p>
            <a:pPr marL="342900" indent="-342900">
              <a:buFont typeface="Wingdings" panose="05000000000000000000" pitchFamily="2" charset="2"/>
              <a:buChar char="Ø"/>
            </a:pPr>
            <a:r>
              <a:rPr lang="it-IT" sz="2400" dirty="0">
                <a:solidFill>
                  <a:srgbClr val="FF0000"/>
                </a:solidFill>
                <a:effectLst>
                  <a:outerShdw blurRad="38100" dist="38100" dir="2700000" algn="tl">
                    <a:srgbClr val="000000">
                      <a:alpha val="43137"/>
                    </a:srgbClr>
                  </a:outerShdw>
                </a:effectLst>
                <a:latin typeface="+mj-lt"/>
              </a:rPr>
              <a:t>Identificare le opportunità e stabilire le priorità</a:t>
            </a:r>
            <a:r>
              <a:rPr lang="en-US" sz="2400" dirty="0">
                <a:solidFill>
                  <a:srgbClr val="FF0000"/>
                </a:solidFill>
                <a:effectLst>
                  <a:outerShdw blurRad="38100" dist="38100" dir="2700000" algn="tl">
                    <a:srgbClr val="000000">
                      <a:alpha val="43137"/>
                    </a:srgbClr>
                  </a:outerShdw>
                </a:effectLst>
                <a:latin typeface="+mj-lt"/>
              </a:rPr>
              <a:t>:</a:t>
            </a:r>
          </a:p>
        </p:txBody>
      </p:sp>
      <p:sp>
        <p:nvSpPr>
          <p:cNvPr id="7" name="Rectangle 6"/>
          <p:cNvSpPr/>
          <p:nvPr/>
        </p:nvSpPr>
        <p:spPr>
          <a:xfrm>
            <a:off x="176258" y="3879282"/>
            <a:ext cx="5085855" cy="532453"/>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it-IT" sz="2200" i="1">
                <a:solidFill>
                  <a:srgbClr val="C00000"/>
                </a:solidFill>
                <a:effectLst>
                  <a:outerShdw blurRad="38100" dist="38100" dir="2700000" algn="tl">
                    <a:srgbClr val="000000">
                      <a:alpha val="43137"/>
                    </a:srgbClr>
                  </a:outerShdw>
                </a:effectLst>
                <a:latin typeface="Calibri Light" panose="020F0302020204030204"/>
              </a:rPr>
              <a:t>Generare un registro delle opportunità</a:t>
            </a:r>
            <a:endParaRPr lang="it-IT" sz="2200" i="1" dirty="0">
              <a:solidFill>
                <a:srgbClr val="C00000"/>
              </a:solidFill>
              <a:effectLst>
                <a:outerShdw blurRad="38100" dist="38100" dir="2700000" algn="tl">
                  <a:srgbClr val="000000">
                    <a:alpha val="43137"/>
                  </a:srgbClr>
                </a:outerShdw>
              </a:effectLst>
              <a:latin typeface="Calibri Light" panose="020F0302020204030204"/>
            </a:endParaRPr>
          </a:p>
        </p:txBody>
      </p:sp>
      <p:sp>
        <p:nvSpPr>
          <p:cNvPr id="8" name="TextBox 7"/>
          <p:cNvSpPr txBox="1"/>
          <p:nvPr/>
        </p:nvSpPr>
        <p:spPr>
          <a:xfrm>
            <a:off x="176258" y="4472098"/>
            <a:ext cx="11550770" cy="1421928"/>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en-US" dirty="0" err="1">
                <a:latin typeface="+mj-lt"/>
              </a:rPr>
              <a:t>Comportamentali</a:t>
            </a:r>
            <a:r>
              <a:rPr lang="en-US" dirty="0">
                <a:latin typeface="+mj-lt"/>
              </a:rPr>
              <a:t>, </a:t>
            </a:r>
            <a:r>
              <a:rPr lang="en-US" dirty="0" err="1">
                <a:latin typeface="+mj-lt"/>
              </a:rPr>
              <a:t>organizzative</a:t>
            </a:r>
            <a:r>
              <a:rPr lang="en-US" dirty="0">
                <a:latin typeface="+mj-lt"/>
              </a:rPr>
              <a:t> o </a:t>
            </a:r>
            <a:r>
              <a:rPr lang="en-US" dirty="0" err="1">
                <a:latin typeface="+mj-lt"/>
              </a:rPr>
              <a:t>tecniche</a:t>
            </a:r>
            <a:endParaRPr lang="en-US" dirty="0">
              <a:latin typeface="+mj-lt"/>
            </a:endParaRPr>
          </a:p>
          <a:p>
            <a:pPr marL="342900" indent="-342900" algn="just">
              <a:lnSpc>
                <a:spcPct val="120000"/>
              </a:lnSpc>
              <a:buFont typeface="Wingdings" panose="05000000000000000000" pitchFamily="2" charset="2"/>
              <a:buChar char="ü"/>
            </a:pPr>
            <a:r>
              <a:rPr lang="it-IT" dirty="0">
                <a:latin typeface="+mj-lt"/>
              </a:rPr>
              <a:t>Opportunità identificate attraverso l'analisi delle spese energetiche e l'analisi di regressione.</a:t>
            </a:r>
          </a:p>
          <a:p>
            <a:pPr marL="342900" indent="-342900" algn="just">
              <a:lnSpc>
                <a:spcPct val="120000"/>
              </a:lnSpc>
              <a:buFont typeface="Wingdings" panose="05000000000000000000" pitchFamily="2" charset="2"/>
              <a:buChar char="ü"/>
            </a:pPr>
            <a:r>
              <a:rPr lang="it-IT" dirty="0">
                <a:latin typeface="+mj-lt"/>
              </a:rPr>
              <a:t>Il personale operativo può essere intervistato nell'ambito dell'audit, al fine di stabilire se esistono opportunità di risparmio energetico in relazione a questioni di manutenzione o a problemi con le apparecchiature utilizzate. </a:t>
            </a:r>
          </a:p>
        </p:txBody>
      </p:sp>
      <p:sp>
        <p:nvSpPr>
          <p:cNvPr id="9" name="Rectangle 8"/>
          <p:cNvSpPr/>
          <p:nvPr/>
        </p:nvSpPr>
        <p:spPr>
          <a:xfrm>
            <a:off x="176257" y="933379"/>
            <a:ext cx="5543055" cy="464743"/>
          </a:xfrm>
          <a:prstGeom prst="rect">
            <a:avLst/>
          </a:prstGeom>
        </p:spPr>
        <p:txBody>
          <a:bodyPr wrap="square">
            <a:spAutoFit/>
          </a:bodyPr>
          <a:lstStyle/>
          <a:p>
            <a:pPr marL="342900" lvl="0" indent="-342900" algn="just">
              <a:lnSpc>
                <a:spcPct val="110000"/>
              </a:lnSpc>
              <a:buFont typeface="Wingdings" panose="05000000000000000000" pitchFamily="2" charset="2"/>
              <a:buChar char="§"/>
            </a:pPr>
            <a:r>
              <a:rPr lang="it-IT" sz="2200" i="1" dirty="0">
                <a:solidFill>
                  <a:srgbClr val="C00000"/>
                </a:solidFill>
                <a:effectLst>
                  <a:outerShdw blurRad="38100" dist="38100" dir="2700000" algn="tl">
                    <a:srgbClr val="000000">
                      <a:alpha val="43137"/>
                    </a:srgbClr>
                  </a:outerShdw>
                </a:effectLst>
                <a:latin typeface="Calibri Light" panose="020F0302020204030204"/>
              </a:rPr>
              <a:t>Identificare le opportunità di miglioramento</a:t>
            </a:r>
            <a:endParaRPr lang="en-US" sz="2200" i="1" dirty="0">
              <a:solidFill>
                <a:srgbClr val="C00000"/>
              </a:solidFill>
              <a:effectLst>
                <a:outerShdw blurRad="38100" dist="38100" dir="2700000" algn="tl">
                  <a:srgbClr val="000000">
                    <a:alpha val="43137"/>
                  </a:srgbClr>
                </a:outerShdw>
              </a:effectLst>
              <a:latin typeface="Calibri Light" panose="020F0302020204030204"/>
            </a:endParaRPr>
          </a:p>
        </p:txBody>
      </p:sp>
      <p:pic>
        <p:nvPicPr>
          <p:cNvPr id="10" name="Picture 9" descr="Logo, company name&#10;&#10;Description automatically generated">
            <a:extLst>
              <a:ext uri="{FF2B5EF4-FFF2-40B4-BE49-F238E27FC236}">
                <a16:creationId xmlns:a16="http://schemas.microsoft.com/office/drawing/2014/main" id="{2972C5AA-2BDB-46EB-95A1-0EE659289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1" name="Picture 10">
            <a:extLst>
              <a:ext uri="{FF2B5EF4-FFF2-40B4-BE49-F238E27FC236}">
                <a16:creationId xmlns:a16="http://schemas.microsoft.com/office/drawing/2014/main" id="{9639BBD8-5D09-40E4-81C1-1EDC79F391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Graphical user interface, text, application&#10;&#10;Description automatically generated">
            <a:extLst>
              <a:ext uri="{FF2B5EF4-FFF2-40B4-BE49-F238E27FC236}">
                <a16:creationId xmlns:a16="http://schemas.microsoft.com/office/drawing/2014/main" id="{ACC4594D-086E-4B32-ACF1-F7CDA67CD3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339531053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075" y="5009857"/>
            <a:ext cx="3012885" cy="496931"/>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en-US" sz="2200" i="1" dirty="0" err="1">
                <a:solidFill>
                  <a:srgbClr val="C00000"/>
                </a:solidFill>
                <a:effectLst>
                  <a:outerShdw blurRad="38100" dist="38100" dir="2700000" algn="tl">
                    <a:srgbClr val="000000">
                      <a:alpha val="43137"/>
                    </a:srgbClr>
                  </a:outerShdw>
                </a:effectLst>
                <a:latin typeface="Calibri Light" panose="020F0302020204030204"/>
              </a:rPr>
              <a:t>Conservazione</a:t>
            </a:r>
            <a:r>
              <a:rPr lang="en-US" sz="2200" i="1" dirty="0">
                <a:solidFill>
                  <a:srgbClr val="C00000"/>
                </a:solidFill>
                <a:effectLst>
                  <a:outerShdw blurRad="38100" dist="38100" dir="2700000" algn="tl">
                    <a:srgbClr val="000000">
                      <a:alpha val="43137"/>
                    </a:srgbClr>
                  </a:outerShdw>
                </a:effectLst>
                <a:latin typeface="Calibri Light" panose="020F0302020204030204"/>
              </a:rPr>
              <a:t> </a:t>
            </a:r>
            <a:r>
              <a:rPr lang="en-US" sz="2200" i="1" dirty="0" err="1">
                <a:solidFill>
                  <a:srgbClr val="C00000"/>
                </a:solidFill>
                <a:effectLst>
                  <a:outerShdw blurRad="38100" dist="38100" dir="2700000" algn="tl">
                    <a:srgbClr val="000000">
                      <a:alpha val="43137"/>
                    </a:srgbClr>
                  </a:outerShdw>
                </a:effectLst>
                <a:latin typeface="Calibri Light" panose="020F0302020204030204"/>
              </a:rPr>
              <a:t>dei</a:t>
            </a:r>
            <a:r>
              <a:rPr lang="en-US" sz="2200" i="1" dirty="0">
                <a:solidFill>
                  <a:srgbClr val="C00000"/>
                </a:solidFill>
                <a:effectLst>
                  <a:outerShdw blurRad="38100" dist="38100" dir="2700000" algn="tl">
                    <a:srgbClr val="000000">
                      <a:alpha val="43137"/>
                    </a:srgbClr>
                  </a:outerShdw>
                </a:effectLst>
                <a:latin typeface="Calibri Light" panose="020F0302020204030204"/>
              </a:rPr>
              <a:t> </a:t>
            </a:r>
            <a:r>
              <a:rPr lang="en-US" sz="2200" i="1" dirty="0" err="1">
                <a:solidFill>
                  <a:srgbClr val="C00000"/>
                </a:solidFill>
                <a:effectLst>
                  <a:outerShdw blurRad="38100" dist="38100" dir="2700000" algn="tl">
                    <a:srgbClr val="000000">
                      <a:alpha val="43137"/>
                    </a:srgbClr>
                  </a:outerShdw>
                </a:effectLst>
                <a:latin typeface="Calibri Light" panose="020F0302020204030204"/>
              </a:rPr>
              <a:t>dati</a:t>
            </a:r>
            <a:endParaRPr lang="en-US" sz="2200" i="1" dirty="0">
              <a:solidFill>
                <a:srgbClr val="C00000"/>
              </a:solidFill>
              <a:effectLst>
                <a:outerShdw blurRad="38100" dist="38100" dir="2700000" algn="tl">
                  <a:srgbClr val="000000">
                    <a:alpha val="43137"/>
                  </a:srgbClr>
                </a:outerShdw>
              </a:effectLst>
              <a:latin typeface="Calibri Light" panose="020F0302020204030204"/>
            </a:endParaRPr>
          </a:p>
        </p:txBody>
      </p:sp>
      <p:sp>
        <p:nvSpPr>
          <p:cNvPr id="5" name="Rectangle 4"/>
          <p:cNvSpPr/>
          <p:nvPr/>
        </p:nvSpPr>
        <p:spPr>
          <a:xfrm>
            <a:off x="-63124" y="690223"/>
            <a:ext cx="4709751" cy="496931"/>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it-IT" sz="2200" i="1" dirty="0">
                <a:solidFill>
                  <a:srgbClr val="C00000"/>
                </a:solidFill>
                <a:effectLst>
                  <a:outerShdw blurRad="38100" dist="38100" dir="2700000" algn="tl">
                    <a:srgbClr val="000000">
                      <a:alpha val="43137"/>
                    </a:srgbClr>
                  </a:outerShdw>
                </a:effectLst>
                <a:latin typeface="Calibri Light" panose="020F0302020204030204"/>
              </a:rPr>
              <a:t>Metodi per identificare le opportunità</a:t>
            </a:r>
            <a:endParaRPr lang="en-US" sz="2200" i="1" dirty="0">
              <a:solidFill>
                <a:srgbClr val="C00000"/>
              </a:solidFill>
              <a:effectLst>
                <a:outerShdw blurRad="38100" dist="38100" dir="2700000" algn="tl">
                  <a:srgbClr val="000000">
                    <a:alpha val="43137"/>
                  </a:srgbClr>
                </a:outerShdw>
              </a:effectLst>
              <a:latin typeface="Calibri Light" panose="020F0302020204030204"/>
            </a:endParaRPr>
          </a:p>
        </p:txBody>
      </p:sp>
      <p:sp>
        <p:nvSpPr>
          <p:cNvPr id="6" name="TextBox 5"/>
          <p:cNvSpPr txBox="1"/>
          <p:nvPr/>
        </p:nvSpPr>
        <p:spPr>
          <a:xfrm>
            <a:off x="169920" y="1122750"/>
            <a:ext cx="11639641" cy="1354217"/>
          </a:xfrm>
          <a:prstGeom prst="rect">
            <a:avLst/>
          </a:prstGeom>
          <a:noFill/>
        </p:spPr>
        <p:txBody>
          <a:bodyPr wrap="square" rtlCol="0">
            <a:spAutoFit/>
          </a:bodyPr>
          <a:lstStyle/>
          <a:p>
            <a:pPr algn="just"/>
            <a:r>
              <a:rPr lang="en-US" dirty="0">
                <a:latin typeface="+mj-lt"/>
              </a:rPr>
              <a:t>E.g.: </a:t>
            </a:r>
            <a:r>
              <a:rPr lang="it-IT" sz="1600" dirty="0">
                <a:latin typeface="+mj-lt"/>
              </a:rPr>
              <a:t>Controllo delle prestazioni energetiche, controllo dell'uso di energia durante i periodi di calma (ad esempio, quando l'edificio è chiuso, di notte e nei fine settimana, o nei periodi di bassa produzione), applicazione di tecniche di diagrammi energetici, revisione dei metodi per ridurre i carichi, revisione dei problemi di manutenzione, revisione del comportamento dei controlli, revisione del feedback/input del personale addetto alla manutenzione e alle operazioni, revisione delle opportunità di risparmio energetico identificate dall'analisi delle bollette</a:t>
            </a:r>
            <a:r>
              <a:rPr lang="en-US" sz="1600" dirty="0">
                <a:latin typeface="+mj-lt"/>
              </a:rPr>
              <a:t>.</a:t>
            </a:r>
          </a:p>
        </p:txBody>
      </p:sp>
      <p:sp>
        <p:nvSpPr>
          <p:cNvPr id="7" name="Rectangle 6"/>
          <p:cNvSpPr/>
          <p:nvPr/>
        </p:nvSpPr>
        <p:spPr>
          <a:xfrm>
            <a:off x="-81409" y="2187352"/>
            <a:ext cx="3387017" cy="496931"/>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en-US" sz="2200" i="1" dirty="0" err="1">
                <a:solidFill>
                  <a:srgbClr val="C00000"/>
                </a:solidFill>
                <a:effectLst>
                  <a:outerShdw blurRad="38100" dist="38100" dir="2700000" algn="tl">
                    <a:srgbClr val="000000">
                      <a:alpha val="43137"/>
                    </a:srgbClr>
                  </a:outerShdw>
                </a:effectLst>
                <a:latin typeface="Calibri Light" panose="020F0302020204030204"/>
              </a:rPr>
              <a:t>Privilegiare</a:t>
            </a:r>
            <a:r>
              <a:rPr lang="en-US" sz="2200" i="1" dirty="0">
                <a:solidFill>
                  <a:srgbClr val="C00000"/>
                </a:solidFill>
                <a:effectLst>
                  <a:outerShdw blurRad="38100" dist="38100" dir="2700000" algn="tl">
                    <a:srgbClr val="000000">
                      <a:alpha val="43137"/>
                    </a:srgbClr>
                  </a:outerShdw>
                </a:effectLst>
                <a:latin typeface="Calibri Light" panose="020F0302020204030204"/>
              </a:rPr>
              <a:t> le </a:t>
            </a:r>
            <a:r>
              <a:rPr lang="en-US" sz="2200" i="1" dirty="0" err="1">
                <a:solidFill>
                  <a:srgbClr val="C00000"/>
                </a:solidFill>
                <a:effectLst>
                  <a:outerShdw blurRad="38100" dist="38100" dir="2700000" algn="tl">
                    <a:srgbClr val="000000">
                      <a:alpha val="43137"/>
                    </a:srgbClr>
                  </a:outerShdw>
                </a:effectLst>
                <a:latin typeface="Calibri Light" panose="020F0302020204030204"/>
              </a:rPr>
              <a:t>opportunità</a:t>
            </a:r>
            <a:endParaRPr lang="en-US" sz="2200" i="1" dirty="0">
              <a:solidFill>
                <a:srgbClr val="C00000"/>
              </a:solidFill>
              <a:effectLst>
                <a:outerShdw blurRad="38100" dist="38100" dir="2700000" algn="tl">
                  <a:srgbClr val="000000">
                    <a:alpha val="43137"/>
                  </a:srgbClr>
                </a:outerShdw>
              </a:effectLst>
              <a:latin typeface="Calibri Light" panose="020F0302020204030204"/>
            </a:endParaRPr>
          </a:p>
        </p:txBody>
      </p:sp>
      <p:sp>
        <p:nvSpPr>
          <p:cNvPr id="8" name="TextBox 7"/>
          <p:cNvSpPr txBox="1"/>
          <p:nvPr/>
        </p:nvSpPr>
        <p:spPr>
          <a:xfrm>
            <a:off x="169920" y="2633928"/>
            <a:ext cx="11803544" cy="2585323"/>
          </a:xfrm>
          <a:prstGeom prst="rect">
            <a:avLst/>
          </a:prstGeom>
          <a:noFill/>
        </p:spPr>
        <p:txBody>
          <a:bodyPr wrap="square" rtlCol="0">
            <a:spAutoFit/>
          </a:bodyPr>
          <a:lstStyle/>
          <a:p>
            <a:pPr algn="just"/>
            <a:r>
              <a:rPr lang="it-IT" dirty="0">
                <a:latin typeface="+mj-lt"/>
              </a:rPr>
              <a:t>Opportunità di risparmio energetico suddivise in due categorie: a) raccomandazioni tecnicamente fattibili b) raccomandazioni finanziariamente fattibili (La definizione delle priorità può basarsi sulle ragioni principali per cui si effettua l'audit, ad esempio la generazione del maggior risparmio possibile di CO2, del maggior risparmio di kWh di energia primaria, del più breve periodo di ammortamento, del più alto VAN o del più alto TIR).</a:t>
            </a:r>
          </a:p>
          <a:p>
            <a:pPr algn="just"/>
            <a:r>
              <a:rPr lang="en-US" b="1" dirty="0" err="1">
                <a:solidFill>
                  <a:srgbClr val="C00000"/>
                </a:solidFill>
                <a:latin typeface="+mj-lt"/>
              </a:rPr>
              <a:t>Considerazioni</a:t>
            </a:r>
            <a:r>
              <a:rPr lang="en-US" b="1" dirty="0">
                <a:solidFill>
                  <a:srgbClr val="C00000"/>
                </a:solidFill>
                <a:latin typeface="+mj-lt"/>
              </a:rPr>
              <a:t> </a:t>
            </a:r>
            <a:r>
              <a:rPr lang="en-US" b="1" dirty="0" err="1">
                <a:solidFill>
                  <a:srgbClr val="C00000"/>
                </a:solidFill>
                <a:latin typeface="+mj-lt"/>
              </a:rPr>
              <a:t>principali</a:t>
            </a:r>
            <a:r>
              <a:rPr lang="en-US" dirty="0">
                <a:latin typeface="+mj-lt"/>
              </a:rPr>
              <a:t>:</a:t>
            </a:r>
          </a:p>
          <a:p>
            <a:pPr marL="342900" indent="-342900" algn="just">
              <a:buFont typeface="Wingdings" panose="05000000000000000000" pitchFamily="2" charset="2"/>
              <a:buChar char="ü"/>
            </a:pPr>
            <a:r>
              <a:rPr lang="en-US" i="1" dirty="0">
                <a:solidFill>
                  <a:schemeClr val="accent6">
                    <a:lumMod val="50000"/>
                  </a:schemeClr>
                </a:solidFill>
                <a:latin typeface="+mj-lt"/>
              </a:rPr>
              <a:t>Scala del </a:t>
            </a:r>
            <a:r>
              <a:rPr lang="en-US" i="1" dirty="0" err="1">
                <a:solidFill>
                  <a:schemeClr val="accent6">
                    <a:lumMod val="50000"/>
                  </a:schemeClr>
                </a:solidFill>
                <a:latin typeface="+mj-lt"/>
              </a:rPr>
              <a:t>risparmio</a:t>
            </a:r>
            <a:endParaRPr lang="en-US" i="1" dirty="0">
              <a:solidFill>
                <a:schemeClr val="accent6">
                  <a:lumMod val="50000"/>
                </a:schemeClr>
              </a:solidFill>
              <a:latin typeface="+mj-lt"/>
            </a:endParaRPr>
          </a:p>
          <a:p>
            <a:pPr marL="342900" indent="-342900" algn="just">
              <a:buFont typeface="Wingdings" panose="05000000000000000000" pitchFamily="2" charset="2"/>
              <a:buChar char="ü"/>
            </a:pPr>
            <a:r>
              <a:rPr lang="en-US" i="1" dirty="0" err="1">
                <a:solidFill>
                  <a:schemeClr val="accent6">
                    <a:lumMod val="50000"/>
                  </a:schemeClr>
                </a:solidFill>
                <a:latin typeface="+mj-lt"/>
              </a:rPr>
              <a:t>Costi</a:t>
            </a:r>
            <a:r>
              <a:rPr lang="en-US" i="1" dirty="0">
                <a:solidFill>
                  <a:schemeClr val="accent6">
                    <a:lumMod val="50000"/>
                  </a:schemeClr>
                </a:solidFill>
                <a:latin typeface="+mj-lt"/>
              </a:rPr>
              <a:t> </a:t>
            </a:r>
            <a:r>
              <a:rPr lang="en-US" i="1" dirty="0" err="1">
                <a:solidFill>
                  <a:schemeClr val="accent6">
                    <a:lumMod val="50000"/>
                  </a:schemeClr>
                </a:solidFill>
                <a:latin typeface="+mj-lt"/>
              </a:rPr>
              <a:t>della</a:t>
            </a:r>
            <a:r>
              <a:rPr lang="en-US" i="1" dirty="0">
                <a:solidFill>
                  <a:schemeClr val="accent6">
                    <a:lumMod val="50000"/>
                  </a:schemeClr>
                </a:solidFill>
                <a:latin typeface="+mj-lt"/>
              </a:rPr>
              <a:t> </a:t>
            </a:r>
            <a:r>
              <a:rPr lang="en-US" i="1" dirty="0" err="1">
                <a:solidFill>
                  <a:schemeClr val="accent6">
                    <a:lumMod val="50000"/>
                  </a:schemeClr>
                </a:solidFill>
                <a:latin typeface="+mj-lt"/>
              </a:rPr>
              <a:t>misurazione</a:t>
            </a:r>
            <a:endParaRPr lang="en-US" i="1" dirty="0">
              <a:solidFill>
                <a:schemeClr val="accent6">
                  <a:lumMod val="50000"/>
                </a:schemeClr>
              </a:solidFill>
              <a:latin typeface="+mj-lt"/>
            </a:endParaRPr>
          </a:p>
          <a:p>
            <a:pPr marL="342900" indent="-342900" algn="just">
              <a:buFont typeface="Wingdings" panose="05000000000000000000" pitchFamily="2" charset="2"/>
              <a:buChar char="ü"/>
            </a:pPr>
            <a:r>
              <a:rPr lang="en-US" i="1" dirty="0" err="1">
                <a:solidFill>
                  <a:schemeClr val="accent6">
                    <a:lumMod val="50000"/>
                  </a:schemeClr>
                </a:solidFill>
                <a:latin typeface="+mj-lt"/>
              </a:rPr>
              <a:t>Facilità</a:t>
            </a:r>
            <a:r>
              <a:rPr lang="en-US" i="1" dirty="0">
                <a:solidFill>
                  <a:schemeClr val="accent6">
                    <a:lumMod val="50000"/>
                  </a:schemeClr>
                </a:solidFill>
                <a:latin typeface="+mj-lt"/>
              </a:rPr>
              <a:t> di </a:t>
            </a:r>
            <a:r>
              <a:rPr lang="en-US" i="1" dirty="0" err="1">
                <a:solidFill>
                  <a:schemeClr val="accent6">
                    <a:lumMod val="50000"/>
                  </a:schemeClr>
                </a:solidFill>
                <a:latin typeface="+mj-lt"/>
              </a:rPr>
              <a:t>implementazione</a:t>
            </a:r>
            <a:endParaRPr lang="en-US" i="1" dirty="0">
              <a:solidFill>
                <a:schemeClr val="accent6">
                  <a:lumMod val="50000"/>
                </a:schemeClr>
              </a:solidFill>
              <a:latin typeface="+mj-lt"/>
            </a:endParaRPr>
          </a:p>
          <a:p>
            <a:pPr marL="342900" indent="-342900" algn="just">
              <a:buFont typeface="Wingdings" panose="05000000000000000000" pitchFamily="2" charset="2"/>
              <a:buChar char="ü"/>
            </a:pPr>
            <a:r>
              <a:rPr lang="it-IT" i="1" dirty="0">
                <a:solidFill>
                  <a:schemeClr val="accent6">
                    <a:lumMod val="50000"/>
                  </a:schemeClr>
                </a:solidFill>
                <a:latin typeface="+mj-lt"/>
              </a:rPr>
              <a:t>interdipendenza delle opportunità e del loro impatto sul risparmio</a:t>
            </a:r>
          </a:p>
        </p:txBody>
      </p:sp>
      <p:sp>
        <p:nvSpPr>
          <p:cNvPr id="9" name="Rectangle 8"/>
          <p:cNvSpPr/>
          <p:nvPr/>
        </p:nvSpPr>
        <p:spPr>
          <a:xfrm>
            <a:off x="224421" y="5428645"/>
            <a:ext cx="11694542" cy="1292662"/>
          </a:xfrm>
          <a:prstGeom prst="rect">
            <a:avLst/>
          </a:prstGeom>
        </p:spPr>
        <p:txBody>
          <a:bodyPr wrap="square">
            <a:spAutoFit/>
          </a:bodyPr>
          <a:lstStyle/>
          <a:p>
            <a:pPr algn="just"/>
            <a:r>
              <a:rPr lang="it-IT" sz="1400" dirty="0">
                <a:latin typeface="+mj-lt"/>
              </a:rPr>
              <a:t>Dati conservati (in formato elettronico o cartaceo) e che possono essere recuperati per conformarsi a qualsiasi normativa, verificare le conclusioni dell'audit, facilitare ulteriori analisi o tracciare le prestazioni (il periodo di conservazione adeguato viene determinato nella fase di pianificazione dell'audit, tenendo conto delle politiche e delle procedure di conservazione dei dati dell'organizzazione, degli obblighi legali, ecc.)</a:t>
            </a:r>
          </a:p>
          <a:p>
            <a:pPr algn="just"/>
            <a:endParaRPr lang="it-IT" dirty="0">
              <a:latin typeface="+mj-lt"/>
            </a:endParaRPr>
          </a:p>
          <a:p>
            <a:pPr algn="just"/>
            <a:endParaRPr lang="it-IT" dirty="0">
              <a:latin typeface="+mj-lt"/>
            </a:endParaRPr>
          </a:p>
        </p:txBody>
      </p:sp>
      <p:pic>
        <p:nvPicPr>
          <p:cNvPr id="10" name="Picture 9" descr="Graphical user interface, text, application&#10;&#10;Description automatically generated">
            <a:extLst>
              <a:ext uri="{FF2B5EF4-FFF2-40B4-BE49-F238E27FC236}">
                <a16:creationId xmlns:a16="http://schemas.microsoft.com/office/drawing/2014/main" id="{BB457A9A-0282-4F8D-9B23-DFDEFC70D2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037" y="6292804"/>
            <a:ext cx="1879950" cy="537129"/>
          </a:xfrm>
          <a:prstGeom prst="rect">
            <a:avLst/>
          </a:prstGeom>
        </p:spPr>
      </p:pic>
      <p:pic>
        <p:nvPicPr>
          <p:cNvPr id="11" name="Picture 10">
            <a:extLst>
              <a:ext uri="{FF2B5EF4-FFF2-40B4-BE49-F238E27FC236}">
                <a16:creationId xmlns:a16="http://schemas.microsoft.com/office/drawing/2014/main" id="{0E713436-91ED-495A-85A1-6274D3EDA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A7623C88-074D-4BE1-8678-54310E163B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930675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8856" y="2295754"/>
            <a:ext cx="6418173" cy="2246769"/>
          </a:xfrm>
          <a:prstGeom prst="rect">
            <a:avLst/>
          </a:prstGeom>
          <a:noFill/>
        </p:spPr>
        <p:txBody>
          <a:bodyPr wrap="square" rtlCol="0">
            <a:spAutoFit/>
          </a:bodyPr>
          <a:lstStyle/>
          <a:p>
            <a:pPr algn="ctr"/>
            <a:r>
              <a:rPr lang="en-US" sz="2800" i="1" dirty="0">
                <a:solidFill>
                  <a:srgbClr val="C00000"/>
                </a:solidFill>
                <a:effectLst>
                  <a:outerShdw blurRad="38100" dist="38100" dir="2700000" algn="tl">
                    <a:srgbClr val="000000">
                      <a:alpha val="43137"/>
                    </a:srgbClr>
                  </a:outerShdw>
                </a:effectLst>
              </a:rPr>
              <a:t>Grazie per </a:t>
            </a:r>
            <a:r>
              <a:rPr lang="en-US" sz="2800" i="1" dirty="0" err="1">
                <a:solidFill>
                  <a:srgbClr val="C00000"/>
                </a:solidFill>
                <a:effectLst>
                  <a:outerShdw blurRad="38100" dist="38100" dir="2700000" algn="tl">
                    <a:srgbClr val="000000">
                      <a:alpha val="43137"/>
                    </a:srgbClr>
                  </a:outerShdw>
                </a:effectLst>
              </a:rPr>
              <a:t>l’attenzione</a:t>
            </a:r>
            <a:r>
              <a:rPr lang="en-US" sz="2800" i="1" dirty="0">
                <a:solidFill>
                  <a:srgbClr val="C00000"/>
                </a:solidFill>
                <a:effectLst>
                  <a:outerShdw blurRad="38100" dist="38100" dir="2700000" algn="tl">
                    <a:srgbClr val="000000">
                      <a:alpha val="43137"/>
                    </a:srgbClr>
                  </a:outerShdw>
                </a:effectLst>
              </a:rPr>
              <a:t>!</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Georgia Veziryianni   - gvezir@cres.gr</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www.cres.gr</a:t>
            </a:r>
            <a:endParaRPr lang="el-GR" sz="2800" i="1" dirty="0">
              <a:solidFill>
                <a:srgbClr val="C00000"/>
              </a:solidFill>
              <a:effectLst>
                <a:outerShdw blurRad="38100" dist="38100" dir="2700000" algn="tl">
                  <a:srgbClr val="000000">
                    <a:alpha val="43137"/>
                  </a:srgbClr>
                </a:outerShdw>
              </a:effectLst>
            </a:endParaRPr>
          </a:p>
        </p:txBody>
      </p:sp>
      <p:pic>
        <p:nvPicPr>
          <p:cNvPr id="3" name="Picture 2">
            <a:extLst>
              <a:ext uri="{FF2B5EF4-FFF2-40B4-BE49-F238E27FC236}">
                <a16:creationId xmlns:a16="http://schemas.microsoft.com/office/drawing/2014/main" id="{A6D85256-28EB-4A84-90D0-72806A7DE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D0858159-51CB-4FBC-990B-547ACA6CB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A43B05B-CB42-43B2-9568-7134CED825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77" y="6069520"/>
            <a:ext cx="1879950" cy="537129"/>
          </a:xfrm>
          <a:prstGeom prst="rect">
            <a:avLst/>
          </a:prstGeom>
        </p:spPr>
      </p:pic>
    </p:spTree>
    <p:extLst>
      <p:ext uri="{BB962C8B-B14F-4D97-AF65-F5344CB8AC3E}">
        <p14:creationId xmlns:p14="http://schemas.microsoft.com/office/powerpoint/2010/main" val="2098996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sv-SE" dirty="0"/>
              <a:t>Affrontare il cambiamento climatico</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507524" y="2792627"/>
            <a:ext cx="8888627" cy="1477328"/>
          </a:xfrm>
          <a:prstGeom prst="rect">
            <a:avLst/>
          </a:prstGeom>
          <a:noFill/>
        </p:spPr>
        <p:txBody>
          <a:bodyPr wrap="square" rtlCol="0">
            <a:spAutoFit/>
          </a:bodyPr>
          <a:lstStyle/>
          <a:p>
            <a:pPr marL="285750" indent="-285750">
              <a:buFont typeface="Arial" panose="020B0604020202020204" pitchFamily="34" charset="0"/>
              <a:buChar char="•"/>
            </a:pPr>
            <a:r>
              <a:rPr lang="sv-SE" dirty="0"/>
              <a:t>Adattamento</a:t>
            </a:r>
          </a:p>
          <a:p>
            <a:pPr marL="285750" indent="-285750">
              <a:buFont typeface="Arial" panose="020B0604020202020204" pitchFamily="34" charset="0"/>
              <a:buChar char="•"/>
            </a:pPr>
            <a:r>
              <a:rPr lang="sv-SE" dirty="0"/>
              <a:t>Mitigazione</a:t>
            </a:r>
          </a:p>
          <a:p>
            <a:pPr marL="285750" indent="-285750">
              <a:buFont typeface="Arial" panose="020B0604020202020204" pitchFamily="34" charset="0"/>
              <a:buChar char="•"/>
            </a:pPr>
            <a:r>
              <a:rPr lang="sv-SE" dirty="0"/>
              <a:t>Resilienza</a:t>
            </a:r>
          </a:p>
          <a:p>
            <a:pPr marL="285750" indent="-285750">
              <a:buFont typeface="Arial" panose="020B0604020202020204" pitchFamily="34" charset="0"/>
              <a:buChar char="•"/>
            </a:pPr>
            <a:r>
              <a:rPr lang="sv-SE" dirty="0"/>
              <a:t>Trasformazione</a:t>
            </a:r>
          </a:p>
          <a:p>
            <a:pPr marL="285750" indent="-285750">
              <a:buFont typeface="Arial" panose="020B0604020202020204" pitchFamily="34" charset="0"/>
              <a:buChar char="•"/>
            </a:pPr>
            <a:endParaRPr lang="sv-SE" dirty="0"/>
          </a:p>
        </p:txBody>
      </p:sp>
      <p:pic>
        <p:nvPicPr>
          <p:cNvPr id="6" name="Picture 5" descr="Diagram&#10;&#10;Description automatically generated with medium confidence">
            <a:extLst>
              <a:ext uri="{FF2B5EF4-FFF2-40B4-BE49-F238E27FC236}">
                <a16:creationId xmlns:a16="http://schemas.microsoft.com/office/drawing/2014/main" id="{6235748B-1A14-476B-B762-EB2E829172F4}"/>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83048993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&amp; Workshop 10</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658875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it-IT" dirty="0"/>
              <a:t>Tecnica dell’intervista ed etica dell’audit</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6E7CCF05-8D48-4B87-8667-268CC28FD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A05434D-5641-4D5D-8A90-DA804A6E55E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47223228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Tecnica dell’intervista</a:t>
            </a:r>
            <a:endParaRPr lang="en-GB" sz="3600" dirty="0"/>
          </a:p>
        </p:txBody>
      </p:sp>
      <p:sp>
        <p:nvSpPr>
          <p:cNvPr id="3" name="Underrubrik 2"/>
          <p:cNvSpPr>
            <a:spLocks noGrp="1"/>
          </p:cNvSpPr>
          <p:nvPr>
            <p:ph type="subTitle" idx="1"/>
          </p:nvPr>
        </p:nvSpPr>
        <p:spPr>
          <a:xfrm>
            <a:off x="1562100" y="2396972"/>
            <a:ext cx="9070848" cy="2974018"/>
          </a:xfrm>
        </p:spPr>
        <p:txBody>
          <a:bodyPr>
            <a:normAutofit/>
          </a:bodyPr>
          <a:lstStyle/>
          <a:p>
            <a:pPr marL="342900" indent="-342900" algn="l">
              <a:buFont typeface="Arial" panose="020B0604020202020204" pitchFamily="34" charset="0"/>
              <a:buChar char="•"/>
            </a:pPr>
            <a:r>
              <a:rPr lang="sv-SE" dirty="0"/>
              <a:t>Uso degli strumenti</a:t>
            </a:r>
          </a:p>
          <a:p>
            <a:pPr marL="342900" indent="-342900" algn="l">
              <a:buFont typeface="Arial" panose="020B0604020202020204" pitchFamily="34" charset="0"/>
              <a:buChar char="•"/>
            </a:pPr>
            <a:r>
              <a:rPr lang="en-GB" dirty="0" err="1"/>
              <a:t>Colloquio</a:t>
            </a:r>
            <a:r>
              <a:rPr lang="en-GB" dirty="0"/>
              <a:t> </a:t>
            </a:r>
            <a:r>
              <a:rPr lang="en-GB" dirty="0" err="1"/>
              <a:t>dettagliato</a:t>
            </a:r>
            <a:endParaRPr lang="en-GB" dirty="0"/>
          </a:p>
          <a:p>
            <a:pPr marL="342900" indent="-342900" algn="l">
              <a:buFont typeface="Arial" panose="020B0604020202020204" pitchFamily="34" charset="0"/>
              <a:buChar char="•"/>
            </a:pPr>
            <a:r>
              <a:rPr lang="en-GB" dirty="0" err="1"/>
              <a:t>Intervista</a:t>
            </a:r>
            <a:r>
              <a:rPr lang="en-GB" dirty="0"/>
              <a:t> di </a:t>
            </a:r>
            <a:r>
              <a:rPr lang="en-GB" dirty="0" err="1"/>
              <a:t>gruppo</a:t>
            </a:r>
            <a:endParaRPr lang="en-GB" dirty="0"/>
          </a:p>
          <a:p>
            <a:pPr marL="342900" indent="-342900" algn="l">
              <a:buFont typeface="Arial" panose="020B0604020202020204" pitchFamily="34" charset="0"/>
              <a:buChar char="•"/>
            </a:pPr>
            <a:r>
              <a:rPr lang="en-GB" dirty="0" err="1"/>
              <a:t>Intervista</a:t>
            </a:r>
            <a:r>
              <a:rPr lang="en-GB" dirty="0"/>
              <a:t> a </a:t>
            </a:r>
            <a:r>
              <a:rPr lang="en-GB" dirty="0" err="1"/>
              <a:t>campione</a:t>
            </a:r>
            <a:endParaRPr lang="en-GB" dirty="0"/>
          </a:p>
          <a:p>
            <a:pPr marL="342900" indent="-342900" algn="l">
              <a:buFont typeface="Arial" panose="020B0604020202020204" pitchFamily="34" charset="0"/>
              <a:buChar char="•"/>
            </a:pPr>
            <a:r>
              <a:rPr lang="it-IT" dirty="0"/>
              <a:t>Ambienti per un  colloquio più o meno di successo</a:t>
            </a:r>
          </a:p>
          <a:p>
            <a:pPr marL="342900" indent="-342900" algn="l">
              <a:buFont typeface="Arial" panose="020B0604020202020204" pitchFamily="34" charset="0"/>
              <a:buChar char="•"/>
            </a:pPr>
            <a:r>
              <a:rPr lang="en-GB" dirty="0" err="1"/>
              <a:t>Semplificare</a:t>
            </a:r>
            <a:r>
              <a:rPr lang="en-GB" dirty="0"/>
              <a:t> </a:t>
            </a:r>
            <a:r>
              <a:rPr lang="en-GB" dirty="0" err="1"/>
              <a:t>i</a:t>
            </a:r>
            <a:r>
              <a:rPr lang="en-GB" dirty="0"/>
              <a:t> </a:t>
            </a:r>
            <a:r>
              <a:rPr lang="en-GB" dirty="0" err="1"/>
              <a:t>fatti</a:t>
            </a: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020679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Tecnica dell’intervista</a:t>
            </a:r>
            <a:endParaRPr lang="en-GB" sz="3600" dirty="0"/>
          </a:p>
        </p:txBody>
      </p:sp>
      <p:sp>
        <p:nvSpPr>
          <p:cNvPr id="3" name="Underrubrik 2"/>
          <p:cNvSpPr>
            <a:spLocks noGrp="1"/>
          </p:cNvSpPr>
          <p:nvPr>
            <p:ph type="subTitle" idx="1"/>
          </p:nvPr>
        </p:nvSpPr>
        <p:spPr>
          <a:xfrm>
            <a:off x="1562100" y="2396972"/>
            <a:ext cx="9070848" cy="1748900"/>
          </a:xfrm>
        </p:spPr>
        <p:txBody>
          <a:bodyPr>
            <a:normAutofit/>
          </a:bodyPr>
          <a:lstStyle/>
          <a:p>
            <a:pPr marL="342900" indent="-342900" algn="l">
              <a:buFont typeface="Arial" panose="020B0604020202020204" pitchFamily="34" charset="0"/>
              <a:buChar char="•"/>
            </a:pPr>
            <a:r>
              <a:rPr lang="sv-SE" dirty="0"/>
              <a:t>Il revisore timido</a:t>
            </a:r>
          </a:p>
          <a:p>
            <a:pPr marL="342900" indent="-342900" algn="l">
              <a:buFont typeface="Arial" panose="020B0604020202020204" pitchFamily="34" charset="0"/>
              <a:buChar char="•"/>
            </a:pPr>
            <a:r>
              <a:rPr lang="en-GB" dirty="0"/>
              <a:t>Il </a:t>
            </a:r>
            <a:r>
              <a:rPr lang="en-GB" dirty="0" err="1"/>
              <a:t>revisore</a:t>
            </a:r>
            <a:r>
              <a:rPr lang="en-GB" dirty="0"/>
              <a:t> </a:t>
            </a:r>
            <a:r>
              <a:rPr lang="en-GB" dirty="0" err="1"/>
              <a:t>loquace</a:t>
            </a:r>
            <a:endParaRPr lang="en-GB" dirty="0"/>
          </a:p>
          <a:p>
            <a:pPr marL="342900" indent="-342900" algn="l">
              <a:buFont typeface="Arial" panose="020B0604020202020204" pitchFamily="34" charset="0"/>
              <a:buChar char="•"/>
            </a:pPr>
            <a:r>
              <a:rPr lang="it-IT" dirty="0"/>
              <a:t>La cosa più importante: il vostro atteggiamento come auditor</a:t>
            </a:r>
            <a:r>
              <a:rPr lang="en-GB" dirty="0"/>
              <a:t>!</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55049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Etica dell'AIE</a:t>
            </a:r>
            <a:endParaRPr lang="en-GB" sz="3600" dirty="0"/>
          </a:p>
        </p:txBody>
      </p:sp>
      <p:sp>
        <p:nvSpPr>
          <p:cNvPr id="3" name="Underrubrik 2"/>
          <p:cNvSpPr>
            <a:spLocks noGrp="1"/>
          </p:cNvSpPr>
          <p:nvPr>
            <p:ph type="subTitle" idx="1"/>
          </p:nvPr>
        </p:nvSpPr>
        <p:spPr>
          <a:xfrm>
            <a:off x="1562100" y="2396971"/>
            <a:ext cx="9070848" cy="2254927"/>
          </a:xfrm>
        </p:spPr>
        <p:txBody>
          <a:bodyPr>
            <a:normAutofit/>
          </a:bodyPr>
          <a:lstStyle/>
          <a:p>
            <a:pPr marL="342900" lvl="0" indent="-342900" algn="l">
              <a:buFont typeface="Courier New" panose="02070309020205020404" pitchFamily="49" charset="0"/>
              <a:buChar char="o"/>
            </a:pPr>
            <a:r>
              <a:rPr lang="it-IT" dirty="0"/>
              <a:t>Comunicazione efficiente con tutti i gruppi di un’organizzazione</a:t>
            </a:r>
          </a:p>
          <a:p>
            <a:pPr marL="342900" lvl="0" indent="-342900" algn="l">
              <a:buFont typeface="Courier New" panose="02070309020205020404" pitchFamily="49" charset="0"/>
              <a:buChar char="o"/>
            </a:pPr>
            <a:r>
              <a:rPr lang="it-IT" dirty="0"/>
              <a:t>Creare fiducia</a:t>
            </a:r>
          </a:p>
          <a:p>
            <a:pPr marL="342900" lvl="0" indent="-342900" algn="l">
              <a:buFont typeface="Courier New" panose="02070309020205020404" pitchFamily="49" charset="0"/>
              <a:buChar char="o"/>
            </a:pPr>
            <a:r>
              <a:rPr lang="it-IT" dirty="0"/>
              <a:t>Necessità di avere i dati corretti</a:t>
            </a:r>
          </a:p>
          <a:p>
            <a:pPr marL="342900" lvl="0" indent="-342900" algn="l">
              <a:buFont typeface="Courier New" panose="02070309020205020404" pitchFamily="49" charset="0"/>
              <a:buChar char="o"/>
            </a:pPr>
            <a:r>
              <a:rPr lang="it-IT" dirty="0"/>
              <a:t>Comunicazione chiara</a:t>
            </a:r>
          </a:p>
          <a:p>
            <a:pPr marL="342900" lvl="0" indent="-342900" algn="l">
              <a:buFont typeface="Courier New" panose="02070309020205020404" pitchFamily="49" charset="0"/>
              <a:buChar char="o"/>
            </a:pPr>
            <a:r>
              <a:rPr lang="it-IT" dirty="0"/>
              <a:t>Creare un’intesa</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3653530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Etica dell'AIE</a:t>
            </a:r>
            <a:endParaRPr lang="en-GB" sz="3600" dirty="0"/>
          </a:p>
        </p:txBody>
      </p:sp>
      <p:sp>
        <p:nvSpPr>
          <p:cNvPr id="3" name="Underrubrik 2"/>
          <p:cNvSpPr>
            <a:spLocks noGrp="1"/>
          </p:cNvSpPr>
          <p:nvPr>
            <p:ph type="subTitle" idx="1"/>
          </p:nvPr>
        </p:nvSpPr>
        <p:spPr>
          <a:xfrm>
            <a:off x="1562100" y="2396971"/>
            <a:ext cx="9070848" cy="2254927"/>
          </a:xfrm>
        </p:spPr>
        <p:txBody>
          <a:bodyPr>
            <a:normAutofit fontScale="92500" lnSpcReduction="10000"/>
          </a:bodyPr>
          <a:lstStyle/>
          <a:p>
            <a:pPr marL="342900" lvl="0" indent="-342900" algn="l">
              <a:buFont typeface="Courier New" panose="02070309020205020404" pitchFamily="49" charset="0"/>
              <a:buChar char="o"/>
            </a:pPr>
            <a:r>
              <a:rPr lang="en-US" dirty="0" err="1"/>
              <a:t>Comunicazione</a:t>
            </a:r>
            <a:r>
              <a:rPr lang="en-US" dirty="0"/>
              <a:t> di </a:t>
            </a:r>
            <a:r>
              <a:rPr lang="en-US" dirty="0" err="1"/>
              <a:t>responsabilità</a:t>
            </a:r>
            <a:endParaRPr lang="en-US" dirty="0"/>
          </a:p>
          <a:p>
            <a:pPr marL="342900" lvl="0" indent="-342900" algn="l">
              <a:buFont typeface="Courier New" panose="02070309020205020404" pitchFamily="49" charset="0"/>
              <a:buChar char="o"/>
            </a:pPr>
            <a:r>
              <a:rPr lang="it-IT" dirty="0"/>
              <a:t>Piena trasparenza nei confronti del soggetto verificato</a:t>
            </a:r>
          </a:p>
          <a:p>
            <a:pPr marL="342900" lvl="0" indent="-342900" algn="l">
              <a:buFont typeface="Courier New" panose="02070309020205020404" pitchFamily="49" charset="0"/>
              <a:buChar char="o"/>
            </a:pPr>
            <a:r>
              <a:rPr lang="en-US" dirty="0" err="1"/>
              <a:t>Imparzialità</a:t>
            </a:r>
            <a:r>
              <a:rPr lang="en-US" dirty="0"/>
              <a:t> </a:t>
            </a:r>
          </a:p>
          <a:p>
            <a:pPr marL="342900" lvl="0" indent="-342900" algn="l">
              <a:buFont typeface="Courier New" panose="02070309020205020404" pitchFamily="49" charset="0"/>
              <a:buChar char="o"/>
            </a:pPr>
            <a:r>
              <a:rPr lang="it-IT" dirty="0"/>
              <a:t>Silenzio assoluto nella comunicazione - discrezione professionale </a:t>
            </a:r>
          </a:p>
          <a:p>
            <a:pPr marL="342900" lvl="0" indent="-342900" algn="l">
              <a:buFont typeface="Courier New" panose="02070309020205020404" pitchFamily="49" charset="0"/>
              <a:buChar char="o"/>
            </a:pPr>
            <a:r>
              <a:rPr lang="it-IT" dirty="0"/>
              <a:t>Approccio gentile, professionale, aperto e non giudicante = possibilità di grande collaborazione per un miglioramento costante</a:t>
            </a:r>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427572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164566" y="875023"/>
            <a:ext cx="8530242" cy="864373"/>
          </a:xfrm>
        </p:spPr>
        <p:txBody>
          <a:bodyPr>
            <a:noAutofit/>
          </a:bodyPr>
          <a:lstStyle/>
          <a:p>
            <a:r>
              <a:rPr lang="it-IT" sz="3600" dirty="0"/>
              <a:t>Esercitazioni di formazione AIE - Tecnica del colloquio</a:t>
            </a:r>
            <a:endParaRPr lang="en-GB" sz="3600" dirty="0"/>
          </a:p>
        </p:txBody>
      </p:sp>
      <p:sp>
        <p:nvSpPr>
          <p:cNvPr id="3" name="Underrubrik 2"/>
          <p:cNvSpPr>
            <a:spLocks noGrp="1"/>
          </p:cNvSpPr>
          <p:nvPr>
            <p:ph type="subTitle" idx="1"/>
          </p:nvPr>
        </p:nvSpPr>
        <p:spPr>
          <a:xfrm>
            <a:off x="1562100" y="2396971"/>
            <a:ext cx="9070848" cy="2654423"/>
          </a:xfrm>
        </p:spPr>
        <p:txBody>
          <a:bodyPr>
            <a:normAutofit/>
          </a:bodyPr>
          <a:lstStyle/>
          <a:p>
            <a:pPr algn="l"/>
            <a:r>
              <a:rPr lang="it-IT" b="1" dirty="0"/>
              <a:t>Lavoro di gruppo in apposite stanze separate</a:t>
            </a:r>
            <a:endParaRPr lang="sv-SE" sz="2400" dirty="0"/>
          </a:p>
          <a:p>
            <a:pPr marL="514350" indent="-514350" algn="l">
              <a:buAutoNum type="arabicPeriod"/>
            </a:pPr>
            <a:r>
              <a:rPr lang="it-IT" dirty="0"/>
              <a:t>Scegliere 1-2 auditors, 1 manager and 1 auditor dentro il gruppo</a:t>
            </a:r>
          </a:p>
          <a:p>
            <a:pPr marL="514350" indent="-514350" algn="l">
              <a:buAutoNum type="arabicPeriod"/>
            </a:pPr>
            <a:r>
              <a:rPr lang="it-IT" dirty="0"/>
              <a:t>Scegliere 5-10 domande dall’elaborato precedente.</a:t>
            </a:r>
          </a:p>
          <a:p>
            <a:pPr marL="514350" indent="-514350" algn="l">
              <a:buAutoNum type="arabicPeriod"/>
            </a:pPr>
            <a:r>
              <a:rPr lang="it-IT" dirty="0"/>
              <a:t>Avete 30 minuti di tempo.</a:t>
            </a:r>
          </a:p>
          <a:p>
            <a:pPr algn="l"/>
            <a:r>
              <a:rPr lang="sv-SE" sz="2400" b="1" dirty="0"/>
              <a:t>Good Luck! </a:t>
            </a:r>
            <a:r>
              <a:rPr lang="sv-SE" sz="2400" b="1" dirty="0">
                <a:sym typeface="Wingdings" panose="05000000000000000000" pitchFamily="2" charset="2"/>
              </a:rPr>
              <a:t></a:t>
            </a:r>
            <a:endParaRPr lang="sv-SE" sz="2400" b="1" dirty="0"/>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1220"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3609769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354347" y="875023"/>
            <a:ext cx="8340461" cy="1040041"/>
          </a:xfrm>
        </p:spPr>
        <p:txBody>
          <a:bodyPr>
            <a:noAutofit/>
          </a:bodyPr>
          <a:lstStyle/>
          <a:p>
            <a:r>
              <a:rPr lang="it-IT" sz="3600" dirty="0"/>
              <a:t>Esercitazioni di formazione AIE - Tecnica del colloquio</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70000" lnSpcReduction="20000"/>
          </a:bodyPr>
          <a:lstStyle/>
          <a:p>
            <a:pPr algn="l"/>
            <a:r>
              <a:rPr lang="sv-SE" sz="2400" b="1" dirty="0"/>
              <a:t>Valutazione dell’intervista</a:t>
            </a:r>
            <a:br>
              <a:rPr lang="sv-SE" sz="2400" b="1" dirty="0"/>
            </a:br>
            <a:br>
              <a:rPr lang="en-GB" sz="2400" dirty="0"/>
            </a:br>
            <a:r>
              <a:rPr lang="en-GB" dirty="0" err="1"/>
              <a:t>Rispondere</a:t>
            </a:r>
            <a:r>
              <a:rPr lang="en-GB" dirty="0"/>
              <a:t> </a:t>
            </a:r>
            <a:r>
              <a:rPr lang="en-GB" dirty="0" err="1"/>
              <a:t>alle</a:t>
            </a:r>
            <a:r>
              <a:rPr lang="en-GB" dirty="0"/>
              <a:t> </a:t>
            </a:r>
            <a:r>
              <a:rPr lang="en-GB" dirty="0" err="1"/>
              <a:t>seguenti</a:t>
            </a:r>
            <a:r>
              <a:rPr lang="en-GB" dirty="0"/>
              <a:t> </a:t>
            </a:r>
            <a:r>
              <a:rPr lang="en-GB" dirty="0" err="1"/>
              <a:t>domande</a:t>
            </a:r>
            <a:r>
              <a:rPr lang="en-GB" dirty="0"/>
              <a:t> </a:t>
            </a:r>
            <a:r>
              <a:rPr lang="en-GB" dirty="0" err="1"/>
              <a:t>all’interno</a:t>
            </a:r>
            <a:r>
              <a:rPr lang="en-GB" dirty="0"/>
              <a:t> di </a:t>
            </a:r>
            <a:r>
              <a:rPr lang="en-GB" dirty="0" err="1"/>
              <a:t>ciascun</a:t>
            </a:r>
            <a:r>
              <a:rPr lang="en-GB" dirty="0"/>
              <a:t> </a:t>
            </a:r>
            <a:r>
              <a:rPr lang="en-GB" dirty="0" err="1"/>
              <a:t>gruppo</a:t>
            </a:r>
            <a:r>
              <a:rPr lang="en-GB" sz="2400" dirty="0"/>
              <a:t>: </a:t>
            </a:r>
          </a:p>
          <a:p>
            <a:pPr marL="514350" indent="-514350" algn="l">
              <a:buAutoNum type="arabicPeriod"/>
            </a:pPr>
            <a:r>
              <a:rPr lang="it-IT" dirty="0"/>
              <a:t>Hai avuto modo di avere le risposte a tutte le domande entro il tempo prestabilito?</a:t>
            </a:r>
          </a:p>
          <a:p>
            <a:pPr marL="514350" indent="-514350" algn="l">
              <a:buAutoNum type="arabicPeriod"/>
            </a:pPr>
            <a:r>
              <a:rPr lang="it-IT" dirty="0"/>
              <a:t>Come auditor, avete avuto la possibilità di comprendere tutte le domande entro i tempi previsti?</a:t>
            </a:r>
          </a:p>
          <a:p>
            <a:pPr marL="514350" indent="-514350" algn="l">
              <a:buAutoNum type="arabicPeriod"/>
            </a:pPr>
            <a:r>
              <a:rPr lang="it-IT" dirty="0"/>
              <a:t>Come responsabile delle note, ha avuto il tempo di raccogliere gli appunti necessari per poterli comprendere in seguito?</a:t>
            </a:r>
          </a:p>
          <a:p>
            <a:pPr algn="l"/>
            <a:r>
              <a:rPr lang="it-IT" dirty="0"/>
              <a:t>Se una qualsiasi delle risposte precedenti è NO, prendetevi un momento e rifate la prova prima dell'audit in tempo reale nella vostra organizzazione.</a:t>
            </a:r>
          </a:p>
          <a:p>
            <a:pPr marL="0" indent="0" algn="l">
              <a:buNone/>
            </a:pPr>
            <a:r>
              <a:rPr lang="en-GB" sz="2400" dirty="0"/>
              <a:t> </a:t>
            </a:r>
            <a:br>
              <a:rPr lang="en-GB" sz="2400" dirty="0"/>
            </a:br>
            <a:r>
              <a:rPr lang="en-GB" sz="2400" b="1" dirty="0" err="1"/>
              <a:t>Buona</a:t>
            </a:r>
            <a:r>
              <a:rPr lang="en-GB" sz="2400" b="1" dirty="0"/>
              <a:t> </a:t>
            </a:r>
            <a:r>
              <a:rPr lang="en-GB" sz="2400" b="1" dirty="0" err="1"/>
              <a:t>fortuna</a:t>
            </a:r>
            <a:r>
              <a:rPr lang="en-GB" sz="2400" b="1" dirty="0"/>
              <a:t>!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9450" y="457099"/>
            <a:ext cx="2030419" cy="1708131"/>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474400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Esercitazione</a:t>
            </a:r>
            <a:r>
              <a:rPr lang="en-GB" sz="6000" b="1" dirty="0">
                <a:latin typeface="+mj-lt"/>
              </a:rPr>
              <a:t> del </a:t>
            </a:r>
            <a:r>
              <a:rPr lang="en-GB" sz="6000" b="1" dirty="0" err="1">
                <a:latin typeface="+mj-lt"/>
              </a:rPr>
              <a:t>laboratorio</a:t>
            </a:r>
            <a:r>
              <a:rPr lang="en-GB" sz="6000" b="1" dirty="0">
                <a:latin typeface="+mj-lt"/>
              </a:rPr>
              <a:t> 11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055762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233577" y="875023"/>
            <a:ext cx="8461231" cy="864373"/>
          </a:xfrm>
        </p:spPr>
        <p:txBody>
          <a:bodyPr>
            <a:noAutofit/>
          </a:bodyPr>
          <a:lstStyle/>
          <a:p>
            <a:r>
              <a:rPr lang="sv-SE" sz="3600" dirty="0"/>
              <a:t>Pratica in gruppo degli audit ambientali interni</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85000" lnSpcReduction="20000"/>
          </a:bodyPr>
          <a:lstStyle/>
          <a:p>
            <a:pPr algn="l"/>
            <a:r>
              <a:rPr lang="it-IT" dirty="0"/>
              <a:t>Svolgimento di un'intervista con l'organizzazione in cui il vostro gruppo sta lavorando</a:t>
            </a:r>
            <a:r>
              <a:rPr lang="sv-SE" sz="2400" dirty="0"/>
              <a:t>:</a:t>
            </a:r>
          </a:p>
          <a:p>
            <a:pPr marL="457200" indent="-457200" algn="l">
              <a:buAutoNum type="arabicPeriod"/>
            </a:pPr>
            <a:r>
              <a:rPr lang="it-IT" dirty="0"/>
              <a:t>Organizzate un incontro con le persone chiave dell'organizzazione per svolgere un'intervista pratica di audit ambientale interno (AIE);</a:t>
            </a:r>
          </a:p>
          <a:p>
            <a:pPr marL="457200" indent="-457200" algn="l">
              <a:buAutoNum type="arabicPeriod"/>
            </a:pPr>
            <a:r>
              <a:rPr lang="it-IT" dirty="0"/>
              <a:t>Scegliere la persona o le persone all'interno del team AIE che faranno le domande durante l'intervista di circa 30 minuti;</a:t>
            </a:r>
          </a:p>
          <a:p>
            <a:pPr marL="457200" indent="-457200" algn="l">
              <a:buFont typeface="+mj-lt"/>
              <a:buAutoNum type="arabicPeriod"/>
            </a:pPr>
            <a:r>
              <a:rPr lang="it-IT" dirty="0"/>
              <a:t>Scegliere la persona o le persone del team AIE che prenderanno appunti durante l'intervista;</a:t>
            </a:r>
          </a:p>
          <a:p>
            <a:pPr marL="457200" indent="-457200" algn="l">
              <a:buFont typeface="+mj-lt"/>
              <a:buAutoNum type="arabicPeriod"/>
            </a:pPr>
            <a:r>
              <a:rPr lang="sv-SE" dirty="0"/>
              <a:t>Effetture l'intervista.</a:t>
            </a:r>
            <a:br>
              <a:rPr lang="sv-SE" sz="2400" dirty="0"/>
            </a:br>
            <a:br>
              <a:rPr lang="en-GB" sz="2400" dirty="0"/>
            </a:br>
            <a:r>
              <a:rPr lang="en-GB" sz="2400" b="1" dirty="0"/>
              <a:t>Good Luck!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420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Strategia di adattamento dell'UE</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p:txBody>
          <a:bodyPr/>
          <a:lstStyle/>
          <a:p>
            <a:r>
              <a:rPr lang="it-IT" dirty="0"/>
              <a:t>La minaccia del maltempo estremo rende l'adattamento al cambiamento climatico una priorità assoluta</a:t>
            </a:r>
          </a:p>
          <a:p>
            <a:r>
              <a:rPr lang="it-IT" dirty="0"/>
              <a:t>Adattamento più intelligente</a:t>
            </a:r>
          </a:p>
          <a:p>
            <a:r>
              <a:rPr lang="it-IT" dirty="0"/>
              <a:t>Adattamento più rapido</a:t>
            </a:r>
          </a:p>
          <a:p>
            <a:r>
              <a:rPr lang="it-IT" dirty="0"/>
              <a:t>Adattamento più sistematico</a:t>
            </a:r>
          </a:p>
          <a:p>
            <a:r>
              <a:rPr lang="it-IT" dirty="0"/>
              <a:t>Intensificare l'azione internazionale per la resilienza climatica</a:t>
            </a:r>
          </a:p>
          <a:p>
            <a:endParaRPr lang="it-IT" dirty="0"/>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CF05B40-CE42-4BAE-86DB-CA48DF7F8868}"/>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6645927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it-IT" sz="3600" dirty="0"/>
              <a:t>Esecuzione di un audit ambientale interno</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92500" lnSpcReduction="10000"/>
          </a:bodyPr>
          <a:lstStyle/>
          <a:p>
            <a:pPr algn="l"/>
            <a:r>
              <a:rPr lang="it-IT" dirty="0"/>
              <a:t>Esecuzione di un'intervista con l'organizzazione per la quale il vostro gruppo sta lavorando</a:t>
            </a:r>
            <a:r>
              <a:rPr lang="sv-SE" sz="2400" dirty="0"/>
              <a:t>:</a:t>
            </a:r>
          </a:p>
          <a:p>
            <a:pPr algn="l"/>
            <a:r>
              <a:rPr lang="sv-SE" sz="2400" dirty="0"/>
              <a:t>-</a:t>
            </a:r>
            <a:r>
              <a:rPr lang="it-IT" dirty="0"/>
              <a:t>Ricordate di prendere appunti durante il colloquio di prova</a:t>
            </a:r>
            <a:r>
              <a:rPr lang="sv-SE" sz="2400" dirty="0"/>
              <a:t>!</a:t>
            </a:r>
          </a:p>
          <a:p>
            <a:pPr algn="l"/>
            <a:r>
              <a:rPr lang="sv-SE" sz="2400" dirty="0"/>
              <a:t>-</a:t>
            </a:r>
            <a:r>
              <a:rPr lang="it-IT" dirty="0"/>
              <a:t>Riunire il team dell'AIE al termine dell'audit ed esaminare quanto segue</a:t>
            </a:r>
            <a:r>
              <a:rPr lang="sv-SE" sz="2400" dirty="0"/>
              <a:t>: </a:t>
            </a:r>
          </a:p>
          <a:p>
            <a:pPr algn="l">
              <a:buFont typeface="Wingdings" panose="05000000000000000000" pitchFamily="2" charset="2"/>
              <a:buChar char="Ø"/>
            </a:pPr>
            <a:r>
              <a:rPr lang="it-IT" dirty="0"/>
              <a:t>Riuscite già ora a vedere possibili non conformità, note e raccomandazioni rispetto alla risposta?</a:t>
            </a:r>
            <a:br>
              <a:rPr lang="sv-SE" sz="2400" dirty="0"/>
            </a:br>
            <a:br>
              <a:rPr lang="sv-SE" sz="2400" dirty="0"/>
            </a:br>
            <a:r>
              <a:rPr lang="it-IT" dirty="0"/>
              <a:t>In caso affermativo, scrivete delle note al riguardo per memorizzarle e utilizzarle nelle prossime esercitazioni di redazione del rapporto di audit.</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686377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e Workshop 12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9390284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sv-SE" dirty="0"/>
              <a:t>Analisi delle deviazioni</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p:txBody>
          <a:bodyPr>
            <a:normAutofit/>
          </a:bodyPr>
          <a:lstStyle/>
          <a:p>
            <a:pPr marL="0" indent="0">
              <a:buNone/>
            </a:pPr>
            <a:r>
              <a:rPr lang="it-IT" dirty="0"/>
              <a:t>Deviazione rilevante - Non conformità a leggi, regolamenti e requisiti standard</a:t>
            </a:r>
          </a:p>
          <a:p>
            <a:pPr marL="0" indent="0">
              <a:buNone/>
            </a:pPr>
            <a:r>
              <a:rPr lang="it-IT" dirty="0"/>
              <a:t>Deviazione minore- Non conformità ai requisiti del sistema di gestione ambientale (documenti interni)</a:t>
            </a:r>
          </a:p>
          <a:p>
            <a:pPr marL="0" indent="0">
              <a:buNone/>
            </a:pPr>
            <a:r>
              <a:rPr lang="it-IT" dirty="0"/>
              <a:t>Note - Tutto ciò che potrebbe portare a una non conformità rispetto a quanto sopra nel breve e/o nel lungo periodo</a:t>
            </a:r>
          </a:p>
          <a:p>
            <a:pPr marL="0" indent="0">
              <a:buNone/>
            </a:pPr>
            <a:r>
              <a:rPr lang="it-IT" dirty="0"/>
              <a:t>Raccomandazione - Attività che potrebbero aumentare l'impatto ambientale positivo e/o negativo, diretto e/o indiretto, analizzato dall'AIE.</a:t>
            </a: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653604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a:xfrm>
            <a:off x="838200" y="365126"/>
            <a:ext cx="9613604" cy="1187630"/>
          </a:xfrm>
        </p:spPr>
        <p:txBody>
          <a:bodyPr>
            <a:normAutofit fontScale="90000"/>
          </a:bodyPr>
          <a:lstStyle/>
          <a:p>
            <a:r>
              <a:rPr lang="it-IT" dirty="0"/>
              <a:t>Audit ambientali interni praticati in gruppo</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lnSpcReduction="10000"/>
          </a:bodyPr>
          <a:lstStyle/>
          <a:p>
            <a:pPr marL="0" indent="0">
              <a:buNone/>
            </a:pPr>
            <a:r>
              <a:rPr lang="it-IT" dirty="0"/>
              <a:t>Stesura di un rapporto di audit ambientale interno con il vostro gruppo</a:t>
            </a:r>
            <a:r>
              <a:rPr lang="sv-SE" sz="2800" dirty="0"/>
              <a:t>:</a:t>
            </a:r>
          </a:p>
          <a:p>
            <a:pPr marL="0" indent="0">
              <a:buNone/>
            </a:pPr>
            <a:r>
              <a:rPr lang="sv-SE" sz="2800" dirty="0"/>
              <a:t>-</a:t>
            </a:r>
            <a:r>
              <a:rPr lang="it-IT" dirty="0"/>
              <a:t>Analizzare la risposta dell'intervista precedente in relazione alle direttive globali e dell'UE, ad esempio la direttiva UE sui rifiuti, i 17 SDG e così via...</a:t>
            </a:r>
          </a:p>
          <a:p>
            <a:pPr marL="0" indent="0">
              <a:buNone/>
            </a:pPr>
            <a:r>
              <a:rPr lang="sv-SE" sz="2800" dirty="0"/>
              <a:t>-</a:t>
            </a:r>
            <a:r>
              <a:rPr lang="it-IT" dirty="0"/>
              <a:t>Risolvere le possibili deviazioni grandi e piccole rispetto all'audit precedente, con eventuali note e raccomandazioni.</a:t>
            </a:r>
          </a:p>
          <a:p>
            <a:pPr marL="0" indent="0">
              <a:buNone/>
            </a:pPr>
            <a:r>
              <a:rPr lang="sv-SE" sz="2800" dirty="0"/>
              <a:t>-</a:t>
            </a:r>
            <a:r>
              <a:rPr lang="it-IT" dirty="0"/>
              <a:t>Utilizzare il modello di audit e inserire le deviazioni, le note, le raccomandazioni e altri dati necessari sull'organizzazione oggetto dell'audit insieme a un commento (vedere il modello). </a:t>
            </a:r>
            <a:endParaRPr lang="sv-SE" sz="2800" dirty="0"/>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8426092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it-IT" dirty="0"/>
              <a:t>Fine della presentazione...e nuovi inizi</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fontScale="70000" lnSpcReduction="20000"/>
          </a:bodyPr>
          <a:lstStyle/>
          <a:p>
            <a:r>
              <a:rPr lang="it-IT" dirty="0"/>
              <a:t>Benvenuti nel </a:t>
            </a:r>
            <a:r>
              <a:rPr lang="it-IT" dirty="0" err="1"/>
              <a:t>Synergy</a:t>
            </a:r>
            <a:r>
              <a:rPr lang="it-IT" dirty="0"/>
              <a:t> Audit Network</a:t>
            </a:r>
            <a:r>
              <a:rPr lang="sv-SE" sz="2800" dirty="0"/>
              <a:t>! </a:t>
            </a:r>
            <a:r>
              <a:rPr lang="sv-SE" sz="2800" dirty="0">
                <a:sym typeface="Wingdings" panose="05000000000000000000" pitchFamily="2" charset="2"/>
              </a:rPr>
              <a:t></a:t>
            </a:r>
          </a:p>
          <a:p>
            <a:pPr marL="0" indent="0">
              <a:buNone/>
            </a:pPr>
            <a:r>
              <a:rPr lang="it-IT" dirty="0">
                <a:sym typeface="Wingdings" panose="05000000000000000000" pitchFamily="2" charset="2"/>
              </a:rPr>
              <a:t>La rete </a:t>
            </a:r>
            <a:r>
              <a:rPr lang="it-IT" dirty="0" err="1">
                <a:sym typeface="Wingdings" panose="05000000000000000000" pitchFamily="2" charset="2"/>
              </a:rPr>
              <a:t>Synergy</a:t>
            </a:r>
            <a:r>
              <a:rPr lang="it-IT" dirty="0">
                <a:sym typeface="Wingdings" panose="05000000000000000000" pitchFamily="2" charset="2"/>
              </a:rPr>
              <a:t> Audit Network è una rete globale di auditor ambientali interni, manager della sostenibilità, stakeholder e interessati per aiutare tutti i tipi di organizzazioni, dalle piccole ONG alle grandi industrie.</a:t>
            </a:r>
          </a:p>
          <a:p>
            <a:pPr marL="0" indent="0">
              <a:buNone/>
            </a:pPr>
            <a:r>
              <a:rPr lang="it-IT" dirty="0">
                <a:sym typeface="Wingdings" panose="05000000000000000000" pitchFamily="2" charset="2"/>
              </a:rPr>
              <a:t>La rete sarà uno strumento di supporto nel vostro lavoro di SGA e di audit, grazie al quale, con l'aiuto di altre organizzazioni della rete, potrete condividere idee, scambiare conoscenze e quindi aumentare le possibilità di collaborazione nell'ambito della sostenibilità delle organizzazioni.</a:t>
            </a:r>
          </a:p>
          <a:p>
            <a:pPr marL="0" indent="0">
              <a:buNone/>
            </a:pPr>
            <a:r>
              <a:rPr lang="it-IT" dirty="0">
                <a:sym typeface="Wingdings" panose="05000000000000000000" pitchFamily="2" charset="2"/>
              </a:rPr>
              <a:t>Se desiderate entrare a far parte della rete, contattate</a:t>
            </a:r>
            <a:r>
              <a:rPr lang="sv-SE" sz="2800" dirty="0">
                <a:sym typeface="Wingdings" panose="05000000000000000000" pitchFamily="2" charset="2"/>
              </a:rPr>
              <a:t>: </a:t>
            </a:r>
            <a:r>
              <a:rPr lang="sv-SE" sz="2800" dirty="0">
                <a:sym typeface="Wingdings" panose="05000000000000000000" pitchFamily="2" charset="2"/>
                <a:hlinkClick r:id="rId2"/>
              </a:rPr>
              <a:t>forplanettellus@gmail.com</a:t>
            </a:r>
            <a:r>
              <a:rPr lang="sv-SE" sz="2800" dirty="0">
                <a:sym typeface="Wingdings" panose="05000000000000000000" pitchFamily="2" charset="2"/>
              </a:rPr>
              <a:t> </a:t>
            </a:r>
            <a:br>
              <a:rPr lang="sv-SE" sz="2800" dirty="0">
                <a:sym typeface="Wingdings" panose="05000000000000000000" pitchFamily="2" charset="2"/>
              </a:rPr>
            </a:br>
            <a:endParaRPr lang="sv-SE" sz="2800" dirty="0">
              <a:sym typeface="Wingdings" panose="05000000000000000000" pitchFamily="2" charset="2"/>
            </a:endParaRPr>
          </a:p>
          <a:p>
            <a:pPr marL="0" indent="0">
              <a:buNone/>
            </a:pPr>
            <a:r>
              <a:rPr lang="sv-SE" sz="2800" dirty="0">
                <a:sym typeface="Wingdings" panose="05000000000000000000" pitchFamily="2" charset="2"/>
              </a:rPr>
              <a:t>Contatti per  informazioni:</a:t>
            </a:r>
          </a:p>
          <a:p>
            <a:pPr marL="0" indent="0">
              <a:buNone/>
            </a:pPr>
            <a:r>
              <a:rPr lang="sv-SE" sz="2800" dirty="0">
                <a:sym typeface="Wingdings" panose="05000000000000000000" pitchFamily="2" charset="2"/>
              </a:rPr>
              <a:t>E-mail One Planet: </a:t>
            </a:r>
            <a:r>
              <a:rPr lang="sv-SE" sz="2800" dirty="0">
                <a:sym typeface="Wingdings" panose="05000000000000000000" pitchFamily="2" charset="2"/>
                <a:hlinkClick r:id="rId2"/>
              </a:rPr>
              <a:t>forplanettellus@gmail.com</a:t>
            </a:r>
            <a:r>
              <a:rPr lang="sv-SE" sz="2800" dirty="0">
                <a:sym typeface="Wingdings" panose="05000000000000000000" pitchFamily="2" charset="2"/>
              </a:rPr>
              <a:t> </a:t>
            </a:r>
          </a:p>
          <a:p>
            <a:pPr marL="0" indent="0">
              <a:buNone/>
            </a:pPr>
            <a:r>
              <a:rPr lang="en-GB" sz="2800" dirty="0" err="1">
                <a:sym typeface="Wingdings" panose="05000000000000000000" pitchFamily="2" charset="2"/>
              </a:rPr>
              <a:t>Sito</a:t>
            </a:r>
            <a:r>
              <a:rPr lang="en-GB" sz="2800" dirty="0">
                <a:sym typeface="Wingdings" panose="05000000000000000000" pitchFamily="2" charset="2"/>
              </a:rPr>
              <a:t> web </a:t>
            </a:r>
            <a:r>
              <a:rPr lang="en-GB" sz="2800" dirty="0" err="1">
                <a:sym typeface="Wingdings" panose="05000000000000000000" pitchFamily="2" charset="2"/>
              </a:rPr>
              <a:t>della</a:t>
            </a:r>
            <a:r>
              <a:rPr lang="en-GB" sz="2800" dirty="0">
                <a:sym typeface="Wingdings" panose="05000000000000000000" pitchFamily="2" charset="2"/>
              </a:rPr>
              <a:t> rete: </a:t>
            </a:r>
            <a:r>
              <a:rPr lang="en-GB" sz="2800" dirty="0">
                <a:sym typeface="Wingdings" panose="05000000000000000000" pitchFamily="2" charset="2"/>
                <a:hlinkClick r:id="rId3"/>
              </a:rPr>
              <a:t>www.one-planet.se</a:t>
            </a:r>
            <a:r>
              <a:rPr lang="en-GB" sz="2800" dirty="0">
                <a:sym typeface="Wingdings" panose="05000000000000000000" pitchFamily="2" charset="2"/>
              </a:rPr>
              <a:t> </a:t>
            </a:r>
            <a:endParaRPr lang="sv-SE" sz="2800" dirty="0">
              <a:sym typeface="Wingdings" panose="05000000000000000000" pitchFamily="2" charset="2"/>
            </a:endParaRPr>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spTree>
    <p:extLst>
      <p:ext uri="{BB962C8B-B14F-4D97-AF65-F5344CB8AC3E}">
        <p14:creationId xmlns:p14="http://schemas.microsoft.com/office/powerpoint/2010/main" val="300339734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a:bodyPr>
          <a:lstStyle/>
          <a:p>
            <a:pPr marL="0" indent="0" algn="ctr">
              <a:buNone/>
            </a:pPr>
            <a:endParaRPr lang="sv-SE" sz="5400" i="1" dirty="0">
              <a:latin typeface="+mj-lt"/>
            </a:endParaRPr>
          </a:p>
          <a:p>
            <a:pPr marL="0" indent="0" algn="ctr">
              <a:buNone/>
            </a:pPr>
            <a:r>
              <a:rPr lang="sv-SE" sz="5400" b="1" i="1">
                <a:latin typeface="+mj-lt"/>
              </a:rPr>
              <a:t>Buona Fortuna per il futuro!</a:t>
            </a:r>
            <a:endParaRPr lang="sv-SE" sz="5400" b="1" i="1" dirty="0">
              <a:latin typeface="+mj-lt"/>
            </a:endParaRPr>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4617" y="4711824"/>
            <a:ext cx="2455364" cy="206562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31" y="5513603"/>
            <a:ext cx="3057525" cy="873579"/>
          </a:xfrm>
          <a:prstGeom prst="rect">
            <a:avLst/>
          </a:prstGeom>
        </p:spPr>
      </p:pic>
      <p:pic>
        <p:nvPicPr>
          <p:cNvPr id="9" name="Content Placeholder 12" descr="Logo, company name&#10;&#10;Description automatically generated">
            <a:extLst>
              <a:ext uri="{FF2B5EF4-FFF2-40B4-BE49-F238E27FC236}">
                <a16:creationId xmlns:a16="http://schemas.microsoft.com/office/drawing/2014/main" id="{D71EA476-32B9-85CB-1954-C08452EE0D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310" y="166607"/>
            <a:ext cx="1524794" cy="1524794"/>
          </a:xfrm>
          <a:prstGeom prst="rect">
            <a:avLst/>
          </a:prstGeom>
        </p:spPr>
      </p:pic>
      <p:pic>
        <p:nvPicPr>
          <p:cNvPr id="10" name="Picture 9" descr="Logo&#10;&#10;Description automatically generated">
            <a:extLst>
              <a:ext uri="{FF2B5EF4-FFF2-40B4-BE49-F238E27FC236}">
                <a16:creationId xmlns:a16="http://schemas.microsoft.com/office/drawing/2014/main" id="{F608E0F6-0035-0119-41DF-0387506363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45705" y="435458"/>
            <a:ext cx="1319672" cy="1325563"/>
          </a:xfrm>
          <a:prstGeom prst="rect">
            <a:avLst/>
          </a:prstGeom>
        </p:spPr>
      </p:pic>
      <p:pic>
        <p:nvPicPr>
          <p:cNvPr id="11" name="Picture 10" descr="A picture containing company name&#10;&#10;Description automatically generated">
            <a:extLst>
              <a:ext uri="{FF2B5EF4-FFF2-40B4-BE49-F238E27FC236}">
                <a16:creationId xmlns:a16="http://schemas.microsoft.com/office/drawing/2014/main" id="{5991D8F5-E646-68F9-E927-7ABDFBC86B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7044" y="214529"/>
            <a:ext cx="1971560" cy="1209040"/>
          </a:xfrm>
          <a:prstGeom prst="rect">
            <a:avLst/>
          </a:prstGeom>
        </p:spPr>
      </p:pic>
      <p:pic>
        <p:nvPicPr>
          <p:cNvPr id="12" name="Picture 8" descr="Comune di Ravenna – Istituzione Biblioteca Classense">
            <a:extLst>
              <a:ext uri="{FF2B5EF4-FFF2-40B4-BE49-F238E27FC236}">
                <a16:creationId xmlns:a16="http://schemas.microsoft.com/office/drawing/2014/main" id="{8E185E31-08D7-3AE8-8D27-902D94CDE8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8604" y="242916"/>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CARDET (CY) – generativity.eu">
            <a:extLst>
              <a:ext uri="{FF2B5EF4-FFF2-40B4-BE49-F238E27FC236}">
                <a16:creationId xmlns:a16="http://schemas.microsoft.com/office/drawing/2014/main" id="{1F05F212-006B-27B2-D231-F3B4A8D136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9296" y="-77161"/>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2" descr="Provincia di Parma | Brands of the World™ | Download vector logos and  logotypes">
            <a:extLst>
              <a:ext uri="{FF2B5EF4-FFF2-40B4-BE49-F238E27FC236}">
                <a16:creationId xmlns:a16="http://schemas.microsoft.com/office/drawing/2014/main" id="{EBD70504-440A-2272-57BA-2A7B347BA9F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167305" y="185534"/>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Diagram&#10;&#10;Description automatically generated with medium confidence">
            <a:extLst>
              <a:ext uri="{FF2B5EF4-FFF2-40B4-BE49-F238E27FC236}">
                <a16:creationId xmlns:a16="http://schemas.microsoft.com/office/drawing/2014/main" id="{12E34667-E9DA-3139-5B7C-A4461D4BB2D6}"/>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10699644" y="326261"/>
            <a:ext cx="1056451" cy="1051163"/>
          </a:xfrm>
          <a:prstGeom prst="rect">
            <a:avLst/>
          </a:prstGeom>
        </p:spPr>
      </p:pic>
    </p:spTree>
    <p:extLst>
      <p:ext uri="{BB962C8B-B14F-4D97-AF65-F5344CB8AC3E}">
        <p14:creationId xmlns:p14="http://schemas.microsoft.com/office/powerpoint/2010/main" val="1004712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lstStyle/>
          <a:p>
            <a:r>
              <a:rPr lang="sv-SE" dirty="0"/>
              <a:t>Acqua</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4B6E85C-AB20-460A-9CA4-499D02F1E5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9471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330021"/>
            <a:ext cx="9144000" cy="2197958"/>
          </a:xfrm>
        </p:spPr>
        <p:txBody>
          <a:bodyPr>
            <a:normAutofit fontScale="90000"/>
          </a:bodyPr>
          <a:lstStyle/>
          <a:p>
            <a:pPr lvl="0" algn="l">
              <a:lnSpc>
                <a:spcPct val="100000"/>
              </a:lnSpc>
              <a:spcBef>
                <a:spcPts val="0"/>
              </a:spcBef>
              <a:defRPr/>
            </a:pPr>
            <a:r>
              <a:rPr lang="it-IT" sz="3200" dirty="0">
                <a:solidFill>
                  <a:prstClr val="black"/>
                </a:solidFill>
                <a:effectLst>
                  <a:outerShdw blurRad="38100" dist="38100" dir="2700000" algn="tl">
                    <a:srgbClr val="000000">
                      <a:alpha val="43137"/>
                    </a:srgbClr>
                  </a:outerShdw>
                </a:effectLst>
                <a:latin typeface="Calibri"/>
                <a:ea typeface="+mn-ea"/>
                <a:cs typeface="+mn-cs"/>
              </a:rPr>
              <a:t>L'acqua non è un prodotto commerciale come un altro, ma piuttosto un patrimonio che deve essere protetto, difeso e trattato come tale. </a:t>
            </a:r>
            <a:br>
              <a:rPr lang="it-IT" sz="3200" dirty="0">
                <a:solidFill>
                  <a:prstClr val="black"/>
                </a:solidFill>
                <a:effectLst>
                  <a:outerShdw blurRad="38100" dist="38100" dir="2700000" algn="tl">
                    <a:srgbClr val="000000">
                      <a:alpha val="43137"/>
                    </a:srgbClr>
                  </a:outerShdw>
                </a:effectLst>
                <a:latin typeface="Calibri"/>
                <a:ea typeface="+mn-ea"/>
                <a:cs typeface="+mn-cs"/>
              </a:rPr>
            </a:br>
            <a:r>
              <a:rPr lang="it-IT" sz="3200" dirty="0">
                <a:solidFill>
                  <a:prstClr val="black"/>
                </a:solidFill>
                <a:effectLst>
                  <a:outerShdw blurRad="38100" dist="38100" dir="2700000" algn="tl">
                    <a:srgbClr val="000000">
                      <a:alpha val="43137"/>
                    </a:srgbClr>
                  </a:outerShdw>
                </a:effectLst>
                <a:latin typeface="Calibri"/>
                <a:ea typeface="+mn-ea"/>
                <a:cs typeface="+mn-cs"/>
              </a:rPr>
              <a:t>Direttiva 2000/60/EG preambolo</a:t>
            </a:r>
            <a:br>
              <a:rPr lang="it-IT" sz="3200" dirty="0">
                <a:solidFill>
                  <a:prstClr val="black"/>
                </a:solidFill>
                <a:effectLst>
                  <a:outerShdw blurRad="38100" dist="38100" dir="2700000" algn="tl">
                    <a:srgbClr val="000000">
                      <a:alpha val="43137"/>
                    </a:srgbClr>
                  </a:outerShdw>
                </a:effectLst>
                <a:latin typeface="Calibri"/>
                <a:ea typeface="+mn-ea"/>
                <a:cs typeface="+mn-cs"/>
              </a:rPr>
            </a:br>
            <a:endParaRPr lang="it-IT" sz="3200" dirty="0">
              <a:solidFill>
                <a:prstClr val="black"/>
              </a:solidFill>
              <a:effectLst>
                <a:outerShdw blurRad="38100" dist="38100" dir="2700000" algn="tl">
                  <a:srgbClr val="000000">
                    <a:alpha val="43137"/>
                  </a:srgbClr>
                </a:outerShdw>
              </a:effectLst>
              <a:latin typeface="Calibri"/>
              <a:ea typeface="+mn-ea"/>
              <a:cs typeface="+mn-cs"/>
            </a:endParaRP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71A2D3C-F396-4CFD-86E3-AEEDF226F16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86873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2280706" y="642918"/>
            <a:ext cx="7141955" cy="923330"/>
          </a:xfrm>
          <a:prstGeom prst="rect">
            <a:avLst/>
          </a:prstGeom>
          <a:noFill/>
        </p:spPr>
        <p:txBody>
          <a:bodyPr wrap="none">
            <a:spAutoFit/>
          </a:bodyPr>
          <a:lstStyle/>
          <a:p>
            <a:pPr algn="ctr">
              <a:defRPr/>
            </a:pPr>
            <a:r>
              <a:rPr lang="sv-SE" sz="4400" b="1" spc="300" dirty="0">
                <a:ln w="11430" cmpd="sng">
                  <a:solidFill>
                    <a:srgbClr val="4F81BD">
                      <a:tint val="10000"/>
                    </a:srgbClr>
                  </a:solidFill>
                  <a:prstDash val="solid"/>
                  <a:miter lim="800000"/>
                </a:ln>
                <a:solidFill>
                  <a:prstClr val="black"/>
                </a:solidFill>
                <a:effectLst>
                  <a:glow rad="45500">
                    <a:srgbClr val="4F81BD">
                      <a:satMod val="220000"/>
                      <a:alpha val="35000"/>
                    </a:srgbClr>
                  </a:glow>
                </a:effectLst>
                <a:latin typeface="Calibri"/>
              </a:rPr>
              <a:t>Acqua, Fonte di Conflitti</a:t>
            </a:r>
            <a:r>
              <a:rPr lang="sv-SE" sz="5400" b="1" spc="300" dirty="0">
                <a:ln w="11430" cmpd="sng">
                  <a:solidFill>
                    <a:srgbClr val="4F81BD">
                      <a:tint val="10000"/>
                    </a:srgbClr>
                  </a:solidFill>
                  <a:prstDash val="solid"/>
                  <a:miter lim="800000"/>
                </a:ln>
                <a:solidFill>
                  <a:prstClr val="black"/>
                </a:solidFill>
                <a:effectLst>
                  <a:glow rad="45500">
                    <a:srgbClr val="4F81BD">
                      <a:satMod val="220000"/>
                      <a:alpha val="35000"/>
                    </a:srgbClr>
                  </a:glow>
                </a:effectLst>
                <a:latin typeface="Calibri"/>
              </a:rPr>
              <a:t>?</a:t>
            </a:r>
          </a:p>
        </p:txBody>
      </p:sp>
      <p:sp>
        <p:nvSpPr>
          <p:cNvPr id="6" name="textruta 5"/>
          <p:cNvSpPr txBox="1">
            <a:spLocks noChangeArrowheads="1"/>
          </p:cNvSpPr>
          <p:nvPr/>
        </p:nvSpPr>
        <p:spPr bwMode="auto">
          <a:xfrm>
            <a:off x="1952626" y="3143250"/>
            <a:ext cx="9494907"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it-IT" sz="3600" b="1" dirty="0">
                <a:solidFill>
                  <a:prstClr val="black"/>
                </a:solidFill>
              </a:rPr>
              <a:t>1,5 miliardi di persone non hanno accesso</a:t>
            </a:r>
          </a:p>
          <a:p>
            <a:pPr eaLnBrk="1" hangingPunct="1">
              <a:defRPr/>
            </a:pPr>
            <a:r>
              <a:rPr lang="it-IT" sz="3600" b="1" dirty="0">
                <a:solidFill>
                  <a:prstClr val="black"/>
                </a:solidFill>
              </a:rPr>
              <a:t>all'acqua potabile </a:t>
            </a:r>
          </a:p>
          <a:p>
            <a:pPr eaLnBrk="1" hangingPunct="1">
              <a:defRPr/>
            </a:pPr>
            <a:r>
              <a:rPr lang="it-IT" sz="3600" b="1" dirty="0">
                <a:solidFill>
                  <a:prstClr val="black"/>
                </a:solidFill>
              </a:rPr>
              <a:t>2 miliardi di persone non hanno accesso</a:t>
            </a:r>
          </a:p>
          <a:p>
            <a:pPr eaLnBrk="1" hangingPunct="1">
              <a:defRPr/>
            </a:pPr>
            <a:r>
              <a:rPr lang="it-IT" sz="3600" b="1" dirty="0">
                <a:solidFill>
                  <a:prstClr val="black"/>
                </a:solidFill>
              </a:rPr>
              <a:t>a servizi igienici soddisfacenti</a:t>
            </a:r>
          </a:p>
          <a:p>
            <a:pPr eaLnBrk="1" hangingPunct="1">
              <a:defRPr/>
            </a:pPr>
            <a:endParaRPr lang="sv-SE" sz="3600" b="1" dirty="0">
              <a:solidFill>
                <a:prstClr val="black"/>
              </a:solidFill>
            </a:endParaRPr>
          </a:p>
        </p:txBody>
      </p:sp>
      <p:sp>
        <p:nvSpPr>
          <p:cNvPr id="7" name="textruta 6"/>
          <p:cNvSpPr txBox="1">
            <a:spLocks noChangeArrowheads="1"/>
          </p:cNvSpPr>
          <p:nvPr/>
        </p:nvSpPr>
        <p:spPr bwMode="auto">
          <a:xfrm>
            <a:off x="2273857" y="1566248"/>
            <a:ext cx="787241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it-IT" sz="3200" b="1" dirty="0">
                <a:solidFill>
                  <a:prstClr val="black"/>
                </a:solidFill>
              </a:rPr>
              <a:t>Nelle regioni aride il controllo dell'acqua potrebbe causare conflitti?</a:t>
            </a:r>
          </a:p>
        </p:txBody>
      </p:sp>
      <p:sp>
        <p:nvSpPr>
          <p:cNvPr id="8" name="Platshållare för bildnummer 7"/>
          <p:cNvSpPr>
            <a:spLocks noGrp="1"/>
          </p:cNvSpPr>
          <p:nvPr>
            <p:ph type="sldNum" sz="quarter" idx="12"/>
          </p:nvPr>
        </p:nvSpPr>
        <p:spPr/>
        <p:txBody>
          <a:bodyPr/>
          <a:lstStyle/>
          <a:p>
            <a:pPr>
              <a:defRPr/>
            </a:pPr>
            <a:fld id="{BD6EEEEE-6347-4ABD-8E46-0D9548A6E0D7}" type="slidenum">
              <a:rPr lang="sv-SE">
                <a:solidFill>
                  <a:prstClr val="black">
                    <a:tint val="75000"/>
                  </a:prstClr>
                </a:solidFill>
                <a:latin typeface="Calibri"/>
              </a:rPr>
              <a:pPr>
                <a:defRPr/>
              </a:pPr>
              <a:t>16</a:t>
            </a:fld>
            <a:endParaRPr lang="sv-SE">
              <a:solidFill>
                <a:prstClr val="black">
                  <a:tint val="75000"/>
                </a:prstClr>
              </a:solidFill>
              <a:latin typeface="Calibri"/>
            </a:endParaRPr>
          </a:p>
        </p:txBody>
      </p:sp>
      <p:sp>
        <p:nvSpPr>
          <p:cNvPr id="9" name="Platshållare för datum 8"/>
          <p:cNvSpPr>
            <a:spLocks noGrp="1"/>
          </p:cNvSpPr>
          <p:nvPr>
            <p:ph type="dt" sz="quarter" idx="10"/>
          </p:nvPr>
        </p:nvSpPr>
        <p:spPr/>
        <p:txBody>
          <a:bodyPr/>
          <a:lstStyle/>
          <a:p>
            <a:pPr>
              <a:defRPr/>
            </a:pPr>
            <a:fld id="{6114BAF0-B247-4EB7-A50E-603988D42838}" type="datetime1">
              <a:rPr lang="sv-SE">
                <a:solidFill>
                  <a:prstClr val="black">
                    <a:tint val="75000"/>
                  </a:prstClr>
                </a:solidFill>
                <a:latin typeface="Calibri"/>
              </a:rPr>
              <a:pPr>
                <a:defRPr/>
              </a:pPr>
              <a:t>2022-08-02</a:t>
            </a:fld>
            <a:endParaRPr lang="sv-SE">
              <a:solidFill>
                <a:prstClr val="black">
                  <a:tint val="75000"/>
                </a:prstClr>
              </a:solidFill>
              <a:latin typeface="Calibri"/>
            </a:endParaRPr>
          </a:p>
        </p:txBody>
      </p:sp>
      <p:pic>
        <p:nvPicPr>
          <p:cNvPr id="10"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3118" y="100008"/>
            <a:ext cx="1829390" cy="1539011"/>
          </a:xfrm>
          <a:prstGeom prst="rect">
            <a:avLst/>
          </a:prstGeom>
        </p:spPr>
      </p:pic>
    </p:spTree>
    <p:extLst>
      <p:ext uri="{BB962C8B-B14F-4D97-AF65-F5344CB8AC3E}">
        <p14:creationId xmlns:p14="http://schemas.microsoft.com/office/powerpoint/2010/main" val="30459606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2000"/>
                                        <p:tgtEl>
                                          <p:spTgt spid="5"/>
                                        </p:tgtEl>
                                      </p:cBhvr>
                                    </p:animEffect>
                                  </p:childTnLst>
                                </p:cTn>
                              </p:par>
                            </p:childTnLst>
                          </p:cTn>
                        </p:par>
                        <p:par>
                          <p:cTn id="8" fill="hold" nodeType="afterGroup">
                            <p:stCondLst>
                              <p:cond delay="2000"/>
                            </p:stCondLst>
                            <p:childTnLst>
                              <p:par>
                                <p:cTn id="9" presetID="24"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to="" calcmode="lin" valueType="num">
                                      <p:cBhvr>
                                        <p:cTn id="11" dur="1" fill="hold"/>
                                        <p:tgtEl>
                                          <p:spTgt spid="7"/>
                                        </p:tgtEl>
                                        <p:attrNameLst>
                                          <p:attrName/>
                                        </p:attrNameLst>
                                      </p:cBhvr>
                                    </p:anim>
                                  </p:childTnLst>
                                </p:cTn>
                              </p:par>
                            </p:childTnLst>
                          </p:cTn>
                        </p:par>
                        <p:par>
                          <p:cTn id="12" fill="hold" nodeType="afterGroup">
                            <p:stCondLst>
                              <p:cond delay="2000"/>
                            </p:stCondLst>
                            <p:childTnLst>
                              <p:par>
                                <p:cTn id="13" presetID="24"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 to="" calcmode="lin" valueType="num">
                                      <p:cBhvr>
                                        <p:cTn id="15"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55803"/>
            <a:ext cx="10515600" cy="4351338"/>
          </a:xfrm>
        </p:spPr>
        <p:txBody>
          <a:bodyPr/>
          <a:lstStyle/>
          <a:p>
            <a:r>
              <a:rPr lang="it-IT" dirty="0"/>
              <a:t>Più del 97% di tutta l'acqua è salata, di cui l'1% è acqua salmastra. </a:t>
            </a:r>
          </a:p>
          <a:p>
            <a:r>
              <a:rPr lang="it-IT" dirty="0"/>
              <a:t>Solo lo 0,25% dell'acqua del mondo è dolce. Circa due terzi dell'acqua dolce.</a:t>
            </a:r>
          </a:p>
          <a:p>
            <a:r>
              <a:rPr lang="it-IT" dirty="0"/>
              <a:t>È disponibile in forma congelata. Il resto è acqua di superficie e acqua freatica. </a:t>
            </a:r>
          </a:p>
          <a:p>
            <a:r>
              <a:rPr lang="it-IT" dirty="0"/>
              <a:t>Nelle regioni aride, la disponibilità di acqua è un fattore di potenza</a:t>
            </a:r>
          </a:p>
          <a:p>
            <a:endParaRPr lang="it-IT" dirty="0"/>
          </a:p>
          <a:p>
            <a:endParaRPr lang="it-IT" dirty="0"/>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7EB0577-103C-4399-9D5F-712499B33AB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97338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Scarsità d’acqua e siccità  in Europa</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504335"/>
            <a:ext cx="10515600" cy="4802806"/>
          </a:xfrm>
        </p:spPr>
        <p:txBody>
          <a:bodyPr>
            <a:normAutofit/>
          </a:bodyPr>
          <a:lstStyle/>
          <a:p>
            <a:pPr marL="0" indent="0">
              <a:buNone/>
            </a:pPr>
            <a:r>
              <a:rPr lang="en-US" dirty="0" err="1"/>
              <a:t>Acqua</a:t>
            </a:r>
            <a:r>
              <a:rPr lang="en-US" dirty="0"/>
              <a:t> </a:t>
            </a:r>
            <a:r>
              <a:rPr lang="en-US" dirty="0" err="1"/>
              <a:t>europea</a:t>
            </a:r>
            <a:endParaRPr lang="en-US" dirty="0"/>
          </a:p>
          <a:p>
            <a:pPr marL="0" indent="0">
              <a:buNone/>
            </a:pPr>
            <a:r>
              <a:rPr lang="en-US" dirty="0" err="1"/>
              <a:t>Direttiva</a:t>
            </a:r>
            <a:r>
              <a:rPr lang="en-US" dirty="0"/>
              <a:t> </a:t>
            </a:r>
            <a:r>
              <a:rPr lang="en-US" dirty="0" err="1"/>
              <a:t>quadro</a:t>
            </a:r>
            <a:r>
              <a:rPr lang="en-US" dirty="0"/>
              <a:t> per </a:t>
            </a:r>
            <a:r>
              <a:rPr lang="en-US" dirty="0" err="1"/>
              <a:t>l’azione</a:t>
            </a:r>
            <a:r>
              <a:rPr lang="en-US" dirty="0"/>
              <a:t> </a:t>
            </a:r>
            <a:r>
              <a:rPr lang="en-US" dirty="0" err="1"/>
              <a:t>comunitaria</a:t>
            </a:r>
            <a:r>
              <a:rPr lang="en-US" dirty="0"/>
              <a:t> in </a:t>
            </a:r>
            <a:r>
              <a:rPr lang="en-US" dirty="0" err="1"/>
              <a:t>materia</a:t>
            </a:r>
            <a:r>
              <a:rPr lang="en-US" dirty="0"/>
              <a:t> di </a:t>
            </a:r>
            <a:r>
              <a:rPr lang="en-US" dirty="0" err="1"/>
              <a:t>acqua</a:t>
            </a:r>
            <a:endParaRPr lang="en-US" dirty="0"/>
          </a:p>
          <a:p>
            <a:r>
              <a:rPr lang="en-US" dirty="0" err="1"/>
              <a:t>Scarsità</a:t>
            </a:r>
            <a:r>
              <a:rPr lang="en-US" dirty="0"/>
              <a:t> </a:t>
            </a:r>
            <a:r>
              <a:rPr lang="en-US" dirty="0" err="1"/>
              <a:t>d’acqua</a:t>
            </a:r>
            <a:endParaRPr lang="en-US" dirty="0"/>
          </a:p>
          <a:p>
            <a:r>
              <a:rPr lang="en-US" dirty="0" err="1"/>
              <a:t>Siccità</a:t>
            </a:r>
            <a:endParaRPr lang="en-US" dirty="0"/>
          </a:p>
          <a:p>
            <a:pPr>
              <a:buFont typeface="Wingdings" panose="05000000000000000000" pitchFamily="2" charset="2"/>
              <a:buChar char="§"/>
            </a:pPr>
            <a:r>
              <a:rPr lang="en-US" dirty="0" err="1"/>
              <a:t>Desalinizzazione</a:t>
            </a:r>
            <a:endParaRPr lang="en-US" dirty="0"/>
          </a:p>
          <a:p>
            <a:pPr>
              <a:buFont typeface="Wingdings" panose="05000000000000000000" pitchFamily="2" charset="2"/>
              <a:buChar char="§"/>
            </a:pPr>
            <a:r>
              <a:rPr lang="it-IT" dirty="0"/>
              <a:t> Irrigazione di campi da golf</a:t>
            </a:r>
          </a:p>
          <a:p>
            <a:pPr>
              <a:buFont typeface="Wingdings" panose="05000000000000000000" pitchFamily="2" charset="2"/>
              <a:buChar char="§"/>
            </a:pPr>
            <a:r>
              <a:rPr lang="en-US" dirty="0" err="1"/>
              <a:t>Turismo</a:t>
            </a:r>
            <a:endParaRPr lang="en-US" dirty="0"/>
          </a:p>
          <a:p>
            <a:r>
              <a:rPr lang="en-US" dirty="0" err="1"/>
              <a:t>Accordi</a:t>
            </a:r>
            <a:r>
              <a:rPr lang="en-US" dirty="0"/>
              <a:t> </a:t>
            </a:r>
            <a:r>
              <a:rPr lang="en-US" dirty="0" err="1"/>
              <a:t>tra</a:t>
            </a:r>
            <a:r>
              <a:rPr lang="en-US" dirty="0"/>
              <a:t> </a:t>
            </a:r>
            <a:r>
              <a:rPr lang="en-US" dirty="0" err="1"/>
              <a:t>stati</a:t>
            </a:r>
            <a:endParaRPr lang="en-US" dirty="0"/>
          </a:p>
          <a:p>
            <a:pPr lvl="1"/>
            <a:r>
              <a:rPr lang="en-US" dirty="0" err="1"/>
              <a:t>Convenzione</a:t>
            </a:r>
            <a:r>
              <a:rPr lang="en-US" dirty="0"/>
              <a:t> di </a:t>
            </a:r>
            <a:r>
              <a:rPr lang="en-US" dirty="0" err="1"/>
              <a:t>Albufeira</a:t>
            </a:r>
            <a:r>
              <a:rPr lang="en-US" dirty="0"/>
              <a:t> </a:t>
            </a:r>
          </a:p>
          <a:p>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968" y="59844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FDE8ABF-1AE1-41DF-89F2-AF091352C75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1075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normAutofit fontScale="90000"/>
          </a:bodyPr>
          <a:lstStyle/>
          <a:p>
            <a:br>
              <a:rPr lang="sv-SE" dirty="0"/>
            </a:br>
            <a:br>
              <a:rPr lang="sv-SE" dirty="0"/>
            </a:br>
            <a:br>
              <a:rPr lang="sv-SE" dirty="0"/>
            </a:br>
            <a:r>
              <a:rPr lang="sv-SE" dirty="0"/>
              <a:t>Le minacce</a:t>
            </a:r>
            <a:br>
              <a:rPr lang="sv-SE" dirty="0"/>
            </a:br>
            <a:br>
              <a:rPr lang="sv-SE" dirty="0"/>
            </a:br>
            <a:br>
              <a:rPr lang="sv-SE"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690688"/>
            <a:ext cx="10515600" cy="4159046"/>
          </a:xfrm>
        </p:spPr>
        <p:txBody>
          <a:bodyPr>
            <a:normAutofit/>
          </a:bodyPr>
          <a:lstStyle/>
          <a:p>
            <a:r>
              <a:rPr lang="sv-SE" sz="2800" dirty="0"/>
              <a:t>Eutrofizzazione </a:t>
            </a:r>
          </a:p>
          <a:p>
            <a:r>
              <a:rPr lang="it-IT" dirty="0"/>
              <a:t>Inquinanti ambientali</a:t>
            </a:r>
          </a:p>
          <a:p>
            <a:r>
              <a:rPr lang="it-IT" dirty="0"/>
              <a:t>Specie aliene  </a:t>
            </a:r>
          </a:p>
          <a:p>
            <a:r>
              <a:rPr lang="it-IT" dirty="0"/>
              <a:t>Danni fisici  </a:t>
            </a:r>
          </a:p>
          <a:p>
            <a:r>
              <a:rPr lang="it-IT" dirty="0"/>
              <a:t>Sfruttamento  </a:t>
            </a:r>
          </a:p>
          <a:p>
            <a:r>
              <a:rPr lang="it-IT" dirty="0"/>
              <a:t>Distruzione/abbattimento  </a:t>
            </a:r>
          </a:p>
          <a:p>
            <a:r>
              <a:rPr lang="it-IT" dirty="0"/>
              <a:t>Siccità improvvisa</a:t>
            </a:r>
          </a:p>
          <a:p>
            <a:endParaRPr lang="it-IT" dirty="0"/>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174" y="5619296"/>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31397C-0512-4820-92B7-2C20DD3D732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584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BC9FB-230B-4E28-8C7E-94C464FFAE47}"/>
              </a:ext>
            </a:extLst>
          </p:cNvPr>
          <p:cNvSpPr>
            <a:spLocks noGrp="1"/>
          </p:cNvSpPr>
          <p:nvPr>
            <p:ph type="title"/>
          </p:nvPr>
        </p:nvSpPr>
        <p:spPr/>
        <p:txBody>
          <a:bodyPr>
            <a:normAutofit/>
          </a:bodyPr>
          <a:lstStyle/>
          <a:p>
            <a:r>
              <a:rPr lang="it-IT" sz="2400" dirty="0">
                <a:latin typeface="+mn-lt"/>
              </a:rPr>
              <a:t>Cosa comporta questa presentazione e come posso usarla? Apprendimento, insegnamento e formazione nell'ambito del progetto ERASMUS+ KA2 </a:t>
            </a:r>
            <a:r>
              <a:rPr lang="it-IT" sz="2400" dirty="0" err="1">
                <a:latin typeface="+mn-lt"/>
              </a:rPr>
              <a:t>Synergy</a:t>
            </a:r>
            <a:r>
              <a:rPr lang="it-IT" sz="2400" dirty="0">
                <a:latin typeface="+mn-lt"/>
              </a:rPr>
              <a:t> Audit</a:t>
            </a:r>
          </a:p>
        </p:txBody>
      </p:sp>
      <p:sp>
        <p:nvSpPr>
          <p:cNvPr id="3" name="Content Placeholder 2">
            <a:extLst>
              <a:ext uri="{FF2B5EF4-FFF2-40B4-BE49-F238E27FC236}">
                <a16:creationId xmlns:a16="http://schemas.microsoft.com/office/drawing/2014/main" id="{85F2255F-2F84-43D3-A554-989F3C0BB653}"/>
              </a:ext>
            </a:extLst>
          </p:cNvPr>
          <p:cNvSpPr>
            <a:spLocks noGrp="1"/>
          </p:cNvSpPr>
          <p:nvPr>
            <p:ph idx="1"/>
          </p:nvPr>
        </p:nvSpPr>
        <p:spPr/>
        <p:txBody>
          <a:bodyPr>
            <a:normAutofit fontScale="77500" lnSpcReduction="20000"/>
          </a:bodyPr>
          <a:lstStyle/>
          <a:p>
            <a:pPr marL="0" indent="0">
              <a:buNone/>
            </a:pPr>
            <a:br>
              <a:rPr lang="sv-SE" sz="2800" dirty="0">
                <a:latin typeface="+mn-lt"/>
              </a:rPr>
            </a:br>
            <a:r>
              <a:rPr lang="it-IT" sz="1600" dirty="0"/>
              <a:t>Questa presentazione è preparata come una possibilità per un insieme multidisciplinare di organizzazioni da cui attingere per l'apprendimento e l'insegnamento riguardo alla conoscenza della gestione ambientale e degli audit ambientali da una prospettiva interdisciplinare, rivolta all'organizzazione. </a:t>
            </a:r>
          </a:p>
          <a:p>
            <a:pPr marL="0" indent="0">
              <a:buNone/>
            </a:pPr>
            <a:br>
              <a:rPr lang="sv-SE" sz="1600" dirty="0">
                <a:latin typeface="+mn-lt"/>
              </a:rPr>
            </a:br>
            <a:r>
              <a:rPr lang="it-IT" sz="1600" dirty="0"/>
              <a:t>Le informazioni contenute nella presentazione sono state elaborate dalle organizzazioni partner del progetto </a:t>
            </a:r>
            <a:r>
              <a:rPr lang="it-IT" sz="1600" dirty="0" err="1"/>
              <a:t>Synergy</a:t>
            </a:r>
            <a:r>
              <a:rPr lang="it-IT" sz="1600" dirty="0"/>
              <a:t> Audit e si basano su conoscenze ed esperienze precedenti di ciascuna delle organizzazioni partner, insieme all'apporto di conoscenze derivanti dalla raccolta di dati e dalla valutazione dello stato dell'arte nel progetto ERASMUS+ </a:t>
            </a:r>
            <a:r>
              <a:rPr lang="it-IT" sz="1600" dirty="0" err="1"/>
              <a:t>Synergy</a:t>
            </a:r>
            <a:r>
              <a:rPr lang="it-IT" sz="1600" dirty="0"/>
              <a:t> Audit (2019-2022).</a:t>
            </a:r>
          </a:p>
          <a:p>
            <a:pPr marL="0" indent="0">
              <a:buNone/>
            </a:pPr>
            <a:br>
              <a:rPr lang="sv-SE" sz="1600" dirty="0">
                <a:latin typeface="+mn-lt"/>
              </a:rPr>
            </a:br>
            <a:r>
              <a:rPr lang="it-IT" sz="1600" dirty="0"/>
              <a:t>La presentazione è consigliata come una sorta di enciclopedia che indica alcune settori rilevanti della conoscenza nell'ambito della scienza ambientale, della gestione ambientale, degli audit energetici, della storia contemporanea, della pedagogia dell'insegnamento e altro ancora come aiuto per acquisire una comprensione olistica delle ragioni per trattare la gestione ambientale e i suoi audit ambientali interni. </a:t>
            </a:r>
          </a:p>
          <a:p>
            <a:pPr marL="0" indent="0">
              <a:buNone/>
            </a:pPr>
            <a:r>
              <a:rPr lang="it-IT" sz="1600" dirty="0"/>
              <a:t>È nostro desiderio che questa presentazione crei curiosità per una o più aree di conoscenza nella presentazione e quindi ispiri un'ulteriore assunzione di conoscenza in aree specifiche. </a:t>
            </a:r>
          </a:p>
          <a:p>
            <a:pPr marL="0" indent="0">
              <a:buNone/>
            </a:pPr>
            <a:br>
              <a:rPr lang="sv-SE" sz="1600" dirty="0">
                <a:latin typeface="+mn-lt"/>
              </a:rPr>
            </a:br>
            <a:r>
              <a:rPr lang="it-IT" sz="1600" dirty="0"/>
              <a:t>Inoltre, è nostro desiderio principale che questa presentazione ispiri voi e la vostra organizzazione ad avviare e realizzare la gestione ambientale e gli audit ambientali interni nella vostra organizzazione, al fine di ridurre l'impatto ambientale e climatico negativo delle attività svolte dall'organizzazione. In questo abbiamo tutti un ruolo da svolgere, e vi auguriamo buona fortuna nel vostro viaggio verso questa missione.</a:t>
            </a:r>
          </a:p>
          <a:p>
            <a:pPr marL="0" indent="0">
              <a:buNone/>
            </a:pPr>
            <a:r>
              <a:rPr lang="it-IT" sz="1600" dirty="0"/>
              <a:t> I partner del progetto </a:t>
            </a:r>
            <a:r>
              <a:rPr lang="it-IT" sz="1600" dirty="0" err="1"/>
              <a:t>Synergy</a:t>
            </a:r>
            <a:r>
              <a:rPr lang="it-IT" sz="1600" dirty="0"/>
              <a:t> Audit </a:t>
            </a:r>
          </a:p>
          <a:p>
            <a:pPr marL="0" indent="0">
              <a:buNone/>
            </a:pPr>
            <a:endParaRPr lang="it-IT" sz="1600" dirty="0"/>
          </a:p>
          <a:p>
            <a:pPr marL="0" indent="0">
              <a:buNone/>
            </a:pPr>
            <a:br>
              <a:rPr lang="sv-SE" sz="1600" dirty="0">
                <a:latin typeface="+mn-lt"/>
              </a:rPr>
            </a:br>
            <a:endParaRPr lang="en-GB" sz="1600" dirty="0"/>
          </a:p>
        </p:txBody>
      </p:sp>
      <p:pic>
        <p:nvPicPr>
          <p:cNvPr id="4" name="Picture 3" descr="Logo, company name&#10;&#10;Description automatically generated">
            <a:extLst>
              <a:ext uri="{FF2B5EF4-FFF2-40B4-BE49-F238E27FC236}">
                <a16:creationId xmlns:a16="http://schemas.microsoft.com/office/drawing/2014/main" id="{86EEC059-E00E-4F45-B209-0B2CED3F01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4223" y="0"/>
            <a:ext cx="2522212" cy="2121862"/>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E3530219-6E02-4011-8F2D-02A0FA6E0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2986309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35200"/>
            <a:ext cx="9144000" cy="2387600"/>
          </a:xfrm>
        </p:spPr>
        <p:txBody>
          <a:bodyPr>
            <a:normAutofit fontScale="90000"/>
          </a:bodyPr>
          <a:lstStyle/>
          <a:p>
            <a:r>
              <a:rPr lang="it-IT" b="1" dirty="0"/>
              <a:t>La sindrome del lago d'Aral è uno dei peggiori errori della storia moderna</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74C3717-0356-4CDD-9856-CDD87D18ED0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1028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955803"/>
            <a:ext cx="9144000" cy="3088968"/>
          </a:xfrm>
        </p:spPr>
        <p:txBody>
          <a:bodyPr>
            <a:normAutofit/>
          </a:bodyPr>
          <a:lstStyle/>
          <a:p>
            <a:r>
              <a:rPr lang="it-IT" sz="4800" dirty="0"/>
              <a:t>Cambiamento climatico: la minaccia silenziosa che potrebbe far scomparire il 50% delle specie mondiali entro il 2100</a:t>
            </a:r>
            <a:endParaRPr lang="en-GB" sz="4800"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AAA2B1C-ED46-4ACC-BB53-6CF6BEB7CD4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180962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83134"/>
            <a:ext cx="9144000" cy="2291732"/>
          </a:xfrm>
        </p:spPr>
        <p:txBody>
          <a:bodyPr>
            <a:normAutofit/>
          </a:bodyPr>
          <a:lstStyle/>
          <a:p>
            <a:r>
              <a:rPr lang="it-IT" dirty="0">
                <a:latin typeface="+mn-lt"/>
              </a:rPr>
              <a:t>Clima e biodiversità sono correlati</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08BFC12-88CC-4D88-8CB7-0E05243488E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1906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27007"/>
            <a:ext cx="9144000" cy="3026285"/>
          </a:xfrm>
        </p:spPr>
        <p:txBody>
          <a:bodyPr>
            <a:normAutofit/>
          </a:bodyPr>
          <a:lstStyle/>
          <a:p>
            <a:r>
              <a:rPr lang="it-IT" dirty="0">
                <a:solidFill>
                  <a:srgbClr val="222222"/>
                </a:solidFill>
                <a:latin typeface="+mn-lt"/>
              </a:rPr>
              <a:t>Che cos'è la biodiversità e come influisce sul cambiamento climatico?</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164510E-4AC2-4D30-BF75-6E0A4E3E9AD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593346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732936"/>
            <a:ext cx="9144000" cy="3392128"/>
          </a:xfrm>
        </p:spPr>
        <p:txBody>
          <a:bodyPr>
            <a:normAutofit/>
          </a:bodyPr>
          <a:lstStyle/>
          <a:p>
            <a:r>
              <a:rPr kumimoji="0" lang="en-US" sz="6000" i="0" u="none" strike="noStrike" kern="1200" cap="none" spc="0" normalizeH="0" baseline="0" noProof="0" dirty="0" err="1">
                <a:ln>
                  <a:noFill/>
                </a:ln>
                <a:solidFill>
                  <a:schemeClr val="tx1">
                    <a:lumMod val="85000"/>
                    <a:lumOff val="15000"/>
                  </a:schemeClr>
                </a:solidFill>
                <a:effectLst/>
                <a:uLnTx/>
                <a:uFillTx/>
                <a:latin typeface="Calibri" panose="020F0502020204030204"/>
                <a:ea typeface="+mn-ea"/>
                <a:cs typeface="+mn-cs"/>
              </a:rPr>
              <a:t>Che</a:t>
            </a:r>
            <a: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t> </a:t>
            </a:r>
            <a:r>
              <a:rPr kumimoji="0" lang="en-US" sz="6000" i="0" u="none" strike="noStrike" kern="1200" cap="none" spc="0" normalizeH="0" baseline="0" noProof="0" dirty="0" err="1">
                <a:ln>
                  <a:noFill/>
                </a:ln>
                <a:solidFill>
                  <a:schemeClr val="tx1">
                    <a:lumMod val="85000"/>
                    <a:lumOff val="15000"/>
                  </a:schemeClr>
                </a:solidFill>
                <a:effectLst/>
                <a:uLnTx/>
                <a:uFillTx/>
                <a:latin typeface="Calibri" panose="020F0502020204030204"/>
                <a:ea typeface="+mn-ea"/>
                <a:cs typeface="+mn-cs"/>
              </a:rPr>
              <a:t>cosa</a:t>
            </a:r>
            <a: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t> è un </a:t>
            </a:r>
            <a:r>
              <a:rPr kumimoji="0" lang="en-US" sz="6000" i="0" u="none" strike="noStrike" kern="1200" cap="none" spc="0" normalizeH="0" baseline="0" noProof="0" dirty="0" err="1">
                <a:ln>
                  <a:noFill/>
                </a:ln>
                <a:solidFill>
                  <a:schemeClr val="tx1">
                    <a:lumMod val="85000"/>
                    <a:lumOff val="15000"/>
                  </a:schemeClr>
                </a:solidFill>
                <a:effectLst/>
                <a:uLnTx/>
                <a:uFillTx/>
                <a:latin typeface="Calibri" panose="020F0502020204030204"/>
                <a:ea typeface="+mn-ea"/>
                <a:cs typeface="+mn-cs"/>
              </a:rPr>
              <a:t>ecosistema</a:t>
            </a:r>
            <a: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t>?</a:t>
            </a:r>
            <a:b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br>
            <a:br>
              <a:rPr lang="en-US" i="0" dirty="0">
                <a:solidFill>
                  <a:srgbClr val="222222"/>
                </a:solidFill>
                <a:effectLst/>
                <a:latin typeface="Open Sans" panose="020B0606030504020204" pitchFamily="34" charset="0"/>
              </a:rPr>
            </a:b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AB45887-01F6-41BD-9F14-D1FCE497D54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79304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it-IT" dirty="0"/>
              <a:t>Cosa sono i servizi di ecosistema e perché sono necessari?</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1924665"/>
          </a:xfrm>
        </p:spPr>
        <p:txBody>
          <a:bodyPr>
            <a:normAutofit/>
          </a:bodyPr>
          <a:lstStyle/>
          <a:p>
            <a:r>
              <a:rPr lang="sv-SE" dirty="0"/>
              <a:t>Che cosa sono i servizi di ecosistema?</a:t>
            </a:r>
          </a:p>
          <a:p>
            <a:r>
              <a:rPr lang="en-US" dirty="0" err="1"/>
              <a:t>L’impatto</a:t>
            </a:r>
            <a:r>
              <a:rPr lang="en-US" dirty="0"/>
              <a:t> del </a:t>
            </a:r>
            <a:r>
              <a:rPr lang="en-US" dirty="0" err="1"/>
              <a:t>clima</a:t>
            </a:r>
            <a:r>
              <a:rPr lang="en-US" dirty="0"/>
              <a:t> </a:t>
            </a:r>
            <a:r>
              <a:rPr lang="en-US" dirty="0" err="1"/>
              <a:t>sugli</a:t>
            </a:r>
            <a:r>
              <a:rPr lang="en-US" dirty="0"/>
              <a:t> </a:t>
            </a:r>
            <a:r>
              <a:rPr lang="en-US" dirty="0" err="1"/>
              <a:t>ecosistemi</a:t>
            </a:r>
            <a:endParaRPr lang="en-US" dirty="0"/>
          </a:p>
          <a:p>
            <a:r>
              <a:rPr lang="it-IT" dirty="0"/>
              <a:t>Lo sfruttamento del suolo è fondamentale sia per il clima che per la biodiversità.</a:t>
            </a: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5088" y="100009"/>
            <a:ext cx="1480521" cy="1245518"/>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13D617F-E27E-4943-A508-FB0A3F06213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71346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normAutofit/>
          </a:bodyPr>
          <a:lstStyle/>
          <a:p>
            <a:r>
              <a:rPr lang="it-IT" sz="3600" b="1" dirty="0"/>
              <a:t>Strategia dell'UE sulla biodiversità per il 2030 Attribuire alla natura un posto maggiore nella nostra vita </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fontScale="77500" lnSpcReduction="20000"/>
          </a:bodyPr>
          <a:lstStyle/>
          <a:p>
            <a:pPr marL="0" indent="0">
              <a:lnSpc>
                <a:spcPct val="90000"/>
              </a:lnSpc>
              <a:buNone/>
            </a:pPr>
            <a:r>
              <a:rPr kumimoji="0" lang="sv-SE" sz="4100" b="1" i="0" u="none" strike="noStrike" kern="1200" cap="none" spc="0" normalizeH="0" baseline="0" noProof="0" dirty="0">
                <a:ln>
                  <a:noFill/>
                </a:ln>
                <a:effectLst>
                  <a:outerShdw blurRad="63500" dist="38100" dir="5400000" algn="t" rotWithShape="0">
                    <a:prstClr val="black">
                      <a:alpha val="25000"/>
                    </a:prstClr>
                  </a:outerShdw>
                </a:effectLst>
                <a:uLnTx/>
                <a:uFillTx/>
                <a:ea typeface="+mj-ea"/>
                <a:cs typeface="+mj-cs"/>
              </a:rPr>
              <a:t>La  MISSIONE</a:t>
            </a:r>
            <a:endParaRPr lang="en-US" sz="4100" dirty="0"/>
          </a:p>
          <a:p>
            <a:pPr marL="0" indent="0">
              <a:lnSpc>
                <a:spcPct val="90000"/>
              </a:lnSpc>
              <a:buNone/>
            </a:pPr>
            <a:endParaRPr lang="en-US" sz="4100" dirty="0">
              <a:solidFill>
                <a:schemeClr val="tx1"/>
              </a:solidFill>
            </a:endParaRPr>
          </a:p>
          <a:p>
            <a:pPr marL="0" indent="0">
              <a:buNone/>
            </a:pPr>
            <a:r>
              <a:rPr lang="it-IT" sz="4100" dirty="0"/>
              <a:t>"Adottare azioni efficaci e urgenti per arrestare la perdita di biodiversità, al fine di garantire che entro il 2020 gli ecosistemi siano resilienti e continuino a fornire servizi essenziali, assicurando così la varietà di vita del pianeta e contribuendo al benessere umano e all'eliminazione della povertà".</a:t>
            </a: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275D0CD-F188-4F97-A388-49649A32AB7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9082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normAutofit fontScale="90000"/>
          </a:bodyPr>
          <a:lstStyle/>
          <a:p>
            <a:r>
              <a:rPr lang="it-IT" sz="5400" b="1" dirty="0"/>
              <a:t>La VISIONE</a:t>
            </a:r>
            <a:br>
              <a:rPr lang="it-IT" sz="5400" b="1" dirty="0"/>
            </a:br>
            <a:r>
              <a:rPr lang="it-IT" sz="5400" b="1" dirty="0"/>
              <a:t>Vivere in armonia con la natura</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fontScale="92500"/>
          </a:bodyPr>
          <a:lstStyle/>
          <a:p>
            <a:pPr marL="0" indent="0">
              <a:buNone/>
            </a:pPr>
            <a:r>
              <a:rPr lang="it-IT" sz="4400" dirty="0"/>
              <a:t>"Entro il 2050, la biodiversità sarà valorizzata, conservata, ripristinata e utilizzata con saggezza, mantenendo i servizi degli ecosistemi, sostenendo un pianeta sano e fornendo servizi essenziali per tutte le persone."</a:t>
            </a:r>
          </a:p>
          <a:p>
            <a:pPr marL="0" indent="0">
              <a:buNone/>
            </a:pPr>
            <a:endParaRPr lang="it-IT" sz="4400" dirty="0"/>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30153E6-5027-4911-B171-FA2324039F17}"/>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691630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pPr algn="ctr"/>
            <a:br>
              <a:rPr lang="it-IT" sz="5400" dirty="0">
                <a:latin typeface="+mn-lt"/>
              </a:rPr>
            </a:br>
            <a:r>
              <a:rPr lang="it-IT" sz="5400" dirty="0">
                <a:latin typeface="+mn-lt"/>
              </a:rPr>
              <a:t>La natura è in grado di farlo ?</a:t>
            </a:r>
            <a:br>
              <a:rPr lang="it-IT" sz="5400" dirty="0">
                <a:latin typeface="+mn-lt"/>
              </a:rPr>
            </a:b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94672"/>
            <a:ext cx="10515600" cy="3821784"/>
          </a:xfrm>
        </p:spPr>
        <p:txBody>
          <a:bodyPr>
            <a:normAutofit/>
          </a:bodyPr>
          <a:lstStyle/>
          <a:p>
            <a:pPr marL="0" indent="0">
              <a:buNone/>
            </a:pPr>
            <a:r>
              <a:rPr lang="it-IT" sz="3200" dirty="0"/>
              <a:t>Anche la Terra, la nostra casa comune nell'universo, ha dei diritti</a:t>
            </a:r>
          </a:p>
          <a:p>
            <a:r>
              <a:rPr lang="it-IT" dirty="0"/>
              <a:t>La natura ha diritti legali?</a:t>
            </a:r>
          </a:p>
          <a:p>
            <a:r>
              <a:rPr lang="it-IT" dirty="0"/>
              <a:t>I diritti della Madre Terra</a:t>
            </a:r>
          </a:p>
          <a:p>
            <a:r>
              <a:rPr lang="it-IT" dirty="0"/>
              <a:t>Panama riconosce alla natura dei diritti</a:t>
            </a:r>
          </a:p>
          <a:p>
            <a:r>
              <a:rPr lang="it-IT" dirty="0"/>
              <a:t>Un grande fiume in Canada ha ottenuto diritti legali</a:t>
            </a:r>
          </a:p>
          <a:p>
            <a:r>
              <a:rPr lang="it-IT" dirty="0"/>
              <a:t>Il fiume </a:t>
            </a:r>
            <a:r>
              <a:rPr lang="it-IT" dirty="0" err="1"/>
              <a:t>Whanganui</a:t>
            </a:r>
            <a:r>
              <a:rPr lang="it-IT" dirty="0"/>
              <a:t> in Nuova Zelanda</a:t>
            </a:r>
          </a:p>
          <a:p>
            <a:pPr marL="0" indent="0">
              <a:buNone/>
            </a:pPr>
            <a:endParaRPr lang="it-IT" sz="3200" dirty="0"/>
          </a:p>
          <a:p>
            <a:pPr marL="0" indent="0">
              <a:buNone/>
            </a:pPr>
            <a:endParaRPr lang="sv-SE" sz="3600" dirty="0"/>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0CA104A-7F10-45B3-BEA5-C0D11D5332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8250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123751D9-9CBD-459E-93BD-C7B40D67530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7263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0F1A-2F8C-4940-9208-3FBA62CBC190}"/>
              </a:ext>
            </a:extLst>
          </p:cNvPr>
          <p:cNvSpPr>
            <a:spLocks noGrp="1"/>
          </p:cNvSpPr>
          <p:nvPr>
            <p:ph type="title"/>
          </p:nvPr>
        </p:nvSpPr>
        <p:spPr/>
        <p:txBody>
          <a:bodyPr/>
          <a:lstStyle/>
          <a:p>
            <a:r>
              <a:rPr lang="sv-SE" dirty="0"/>
              <a:t>Colleghi partner</a:t>
            </a:r>
            <a:endParaRPr lang="en-GB" dirty="0"/>
          </a:p>
        </p:txBody>
      </p:sp>
      <p:pic>
        <p:nvPicPr>
          <p:cNvPr id="13" name="Content Placeholder 12" descr="Logo, company name&#10;&#10;Description automatically generated">
            <a:extLst>
              <a:ext uri="{FF2B5EF4-FFF2-40B4-BE49-F238E27FC236}">
                <a16:creationId xmlns:a16="http://schemas.microsoft.com/office/drawing/2014/main" id="{2032C046-0AFC-4635-9EB4-EE93931C99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4346" y="2666603"/>
            <a:ext cx="1524794" cy="1524794"/>
          </a:xfrm>
        </p:spPr>
      </p:pic>
      <p:pic>
        <p:nvPicPr>
          <p:cNvPr id="15" name="Picture 14" descr="Logo&#10;&#10;Description automatically generated">
            <a:extLst>
              <a:ext uri="{FF2B5EF4-FFF2-40B4-BE49-F238E27FC236}">
                <a16:creationId xmlns:a16="http://schemas.microsoft.com/office/drawing/2014/main" id="{EABDD8F0-BF9B-4C68-B3CA-6D202D128C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3928" y="2555239"/>
            <a:ext cx="1319672" cy="1325563"/>
          </a:xfrm>
          <a:prstGeom prst="rect">
            <a:avLst/>
          </a:prstGeom>
        </p:spPr>
      </p:pic>
      <p:pic>
        <p:nvPicPr>
          <p:cNvPr id="17" name="Picture 16" descr="A picture containing company name&#10;&#10;Description automatically generated">
            <a:extLst>
              <a:ext uri="{FF2B5EF4-FFF2-40B4-BE49-F238E27FC236}">
                <a16:creationId xmlns:a16="http://schemas.microsoft.com/office/drawing/2014/main" id="{9152896D-6874-40E3-893E-2F627702DA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3600" y="2666603"/>
            <a:ext cx="1971560" cy="1209040"/>
          </a:xfrm>
          <a:prstGeom prst="rect">
            <a:avLst/>
          </a:prstGeom>
        </p:spPr>
      </p:pic>
      <p:pic>
        <p:nvPicPr>
          <p:cNvPr id="18" name="Picture 8" descr="Comune di Ravenna – Istituzione Biblioteca Classense">
            <a:extLst>
              <a:ext uri="{FF2B5EF4-FFF2-40B4-BE49-F238E27FC236}">
                <a16:creationId xmlns:a16="http://schemas.microsoft.com/office/drawing/2014/main" id="{37AD432E-FF79-4A4C-9571-032B0AE2BD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5160" y="2684879"/>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ARDET (CY) – generativity.eu">
            <a:extLst>
              <a:ext uri="{FF2B5EF4-FFF2-40B4-BE49-F238E27FC236}">
                <a16:creationId xmlns:a16="http://schemas.microsoft.com/office/drawing/2014/main" id="{17955A45-CBA4-4222-916D-C7DAC7F929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7791" y="2499995"/>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rovincia di Parma | Brands of the World™ | Download vector logos and  logotypes">
            <a:extLst>
              <a:ext uri="{FF2B5EF4-FFF2-40B4-BE49-F238E27FC236}">
                <a16:creationId xmlns:a16="http://schemas.microsoft.com/office/drawing/2014/main" id="{5BF120F5-A118-4939-8027-1C0ABE46DC1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46871" y="2666603"/>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Diagram&#10;&#10;Description automatically generated with medium confidence">
            <a:extLst>
              <a:ext uri="{FF2B5EF4-FFF2-40B4-BE49-F238E27FC236}">
                <a16:creationId xmlns:a16="http://schemas.microsoft.com/office/drawing/2014/main" id="{77EB4679-FFFD-40D2-8C50-8300FEF7134B}"/>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0690205" y="2824480"/>
            <a:ext cx="1056451" cy="1051163"/>
          </a:xfrm>
          <a:prstGeom prst="rect">
            <a:avLst/>
          </a:prstGeom>
        </p:spPr>
      </p:pic>
      <p:pic>
        <p:nvPicPr>
          <p:cNvPr id="22" name="Picture 21" descr="Logo, company name&#10;&#10;Description automatically generated">
            <a:extLst>
              <a:ext uri="{FF2B5EF4-FFF2-40B4-BE49-F238E27FC236}">
                <a16:creationId xmlns:a16="http://schemas.microsoft.com/office/drawing/2014/main" id="{D19687E1-D16D-49E3-A314-E244F640FBD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930471" y="130822"/>
            <a:ext cx="2816185" cy="2369173"/>
          </a:xfrm>
          <a:prstGeom prst="rect">
            <a:avLst/>
          </a:prstGeom>
        </p:spPr>
      </p:pic>
      <p:pic>
        <p:nvPicPr>
          <p:cNvPr id="11" name="Picture 10" descr="Graphical user interface, text, application&#10;&#10;Description automatically generated">
            <a:extLst>
              <a:ext uri="{FF2B5EF4-FFF2-40B4-BE49-F238E27FC236}">
                <a16:creationId xmlns:a16="http://schemas.microsoft.com/office/drawing/2014/main" id="{E4670184-3B2C-482B-E652-B5107FDD012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739445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2312894"/>
            <a:ext cx="9144000" cy="2387600"/>
          </a:xfrm>
        </p:spPr>
        <p:txBody>
          <a:bodyPr>
            <a:normAutofit/>
          </a:bodyPr>
          <a:lstStyle/>
          <a:p>
            <a:r>
              <a:rPr lang="it-IT" dirty="0"/>
              <a:t>Dalla coscienza ambientale al diritto ambientale</a:t>
            </a:r>
          </a:p>
        </p:txBody>
      </p:sp>
      <p:sp>
        <p:nvSpPr>
          <p:cNvPr id="3" name="Underrubrik 2"/>
          <p:cNvSpPr>
            <a:spLocks noGrp="1"/>
          </p:cNvSpPr>
          <p:nvPr>
            <p:ph type="subTitle" idx="1"/>
          </p:nvPr>
        </p:nvSpPr>
        <p:spPr>
          <a:xfrm>
            <a:off x="1524000" y="4418826"/>
            <a:ext cx="9144000" cy="1655762"/>
          </a:xfrm>
        </p:spPr>
        <p:txBody>
          <a:bodyPr>
            <a:normAutofit/>
          </a:bodyPr>
          <a:lstStyle/>
          <a:p>
            <a:endParaRPr lang="en-GB" sz="2400" dirty="0"/>
          </a:p>
          <a:p>
            <a:r>
              <a:rPr lang="it-IT" dirty="0"/>
              <a:t>Perché la storia è importante?</a:t>
            </a:r>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D0575DA-B39E-4244-A664-45654E3C253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85483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r>
              <a:rPr lang="it-IT" sz="5400" dirty="0">
                <a:solidFill>
                  <a:srgbClr val="FFFFFF"/>
                </a:solidFill>
              </a:rPr>
              <a:t>From environmental conscious</a:t>
            </a:r>
            <a:br>
              <a:rPr lang="it-IT" sz="5400" dirty="0">
                <a:solidFill>
                  <a:srgbClr val="FFFFFF"/>
                </a:solidFill>
              </a:rPr>
            </a:br>
            <a:r>
              <a:rPr lang="it-IT" sz="4900" dirty="0"/>
              <a:t>L'uomo e la natura: Tempi premoderni </a:t>
            </a:r>
            <a:br>
              <a:rPr lang="it-IT" sz="5400" dirty="0"/>
            </a:br>
            <a:r>
              <a:rPr lang="it-IT" sz="5400" dirty="0">
                <a:solidFill>
                  <a:srgbClr val="FFFFFF"/>
                </a:solidFill>
              </a:rPr>
              <a:t>law</a:t>
            </a: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358657"/>
            <a:ext cx="10515600" cy="1855795"/>
          </a:xfrm>
        </p:spPr>
        <p:txBody>
          <a:bodyPr>
            <a:normAutofit/>
          </a:bodyPr>
          <a:lstStyle/>
          <a:p>
            <a:r>
              <a:rPr lang="it-IT" sz="3200" dirty="0"/>
              <a:t>Un universo morale</a:t>
            </a:r>
          </a:p>
          <a:p>
            <a:r>
              <a:rPr lang="it-IT" sz="3200" dirty="0"/>
              <a:t>Antropocentrismo</a:t>
            </a:r>
          </a:p>
          <a:p>
            <a:r>
              <a:rPr lang="it-IT" sz="3200" dirty="0"/>
              <a:t>Metafore</a:t>
            </a: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26389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2668731-E74C-427E-831B-6EB0CABC886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7386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L'uomo e la natura: Tempi moderni </a:t>
            </a:r>
          </a:p>
        </p:txBody>
      </p:sp>
      <p:sp>
        <p:nvSpPr>
          <p:cNvPr id="3" name="Segnaposto contenuto 2"/>
          <p:cNvSpPr>
            <a:spLocks noGrp="1"/>
          </p:cNvSpPr>
          <p:nvPr>
            <p:ph idx="1"/>
          </p:nvPr>
        </p:nvSpPr>
        <p:spPr/>
        <p:txBody>
          <a:bodyPr/>
          <a:lstStyle/>
          <a:p>
            <a:r>
              <a:rPr lang="it-IT" dirty="0"/>
              <a:t>La verità cartesiana</a:t>
            </a:r>
          </a:p>
          <a:p>
            <a:r>
              <a:rPr lang="it-IT" dirty="0"/>
              <a:t>Da </a:t>
            </a:r>
            <a:r>
              <a:rPr lang="it-IT" dirty="0" err="1"/>
              <a:t>Linneo</a:t>
            </a:r>
            <a:r>
              <a:rPr lang="it-IT" dirty="0"/>
              <a:t> a Darwin</a:t>
            </a:r>
          </a:p>
          <a:p>
            <a:r>
              <a:rPr lang="it-IT" dirty="0"/>
              <a:t>Il romanticismo</a:t>
            </a:r>
          </a:p>
          <a:p>
            <a:r>
              <a:rPr lang="it-IT" dirty="0"/>
              <a:t>Socialismo utopico</a:t>
            </a:r>
          </a:p>
          <a:p>
            <a:r>
              <a:rPr lang="it-IT" dirty="0"/>
              <a:t>Etica </a:t>
            </a:r>
            <a:r>
              <a:rPr lang="it-IT" dirty="0" err="1"/>
              <a:t>ecocentrica</a:t>
            </a:r>
            <a:r>
              <a:rPr lang="it-IT" dirty="0"/>
              <a:t>: anni '30 e '40</a:t>
            </a:r>
          </a:p>
          <a:p>
            <a:pPr marL="0" indent="0">
              <a:buNone/>
            </a:pPr>
            <a:endParaRPr lang="it-IT" dirty="0"/>
          </a:p>
        </p:txBody>
      </p:sp>
      <p:pic>
        <p:nvPicPr>
          <p:cNvPr id="4" name="Picture 3" descr="Logo, company name&#10;&#10;Description automatically generated">
            <a:extLst>
              <a:ext uri="{FF2B5EF4-FFF2-40B4-BE49-F238E27FC236}">
                <a16:creationId xmlns:a16="http://schemas.microsoft.com/office/drawing/2014/main" id="{F0E18C79-EB8B-410C-AB14-5EDA503AAD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F2F5386-97C0-4BFA-9E93-72F7E4A438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7C5D483-4B68-4835-95E8-B7418E2A776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46692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3428" y="365125"/>
            <a:ext cx="10515600" cy="1325563"/>
          </a:xfrm>
        </p:spPr>
        <p:txBody>
          <a:bodyPr>
            <a:normAutofit/>
          </a:bodyPr>
          <a:lstStyle/>
          <a:p>
            <a:r>
              <a:rPr lang="it-IT" dirty="0"/>
              <a:t>Coscienza ambientale: 1962-1968</a:t>
            </a:r>
          </a:p>
        </p:txBody>
      </p:sp>
      <p:sp>
        <p:nvSpPr>
          <p:cNvPr id="3" name="Segnaposto contenuto 2"/>
          <p:cNvSpPr>
            <a:spLocks noGrp="1"/>
          </p:cNvSpPr>
          <p:nvPr>
            <p:ph idx="1"/>
          </p:nvPr>
        </p:nvSpPr>
        <p:spPr/>
        <p:txBody>
          <a:bodyPr/>
          <a:lstStyle/>
          <a:p>
            <a:r>
              <a:rPr lang="it-IT" dirty="0"/>
              <a:t>Letteratura, non azione.</a:t>
            </a:r>
          </a:p>
          <a:p>
            <a:r>
              <a:rPr lang="it-IT" dirty="0"/>
              <a:t>Scienza, profonda ma confinata nelle biblioteche.</a:t>
            </a:r>
          </a:p>
          <a:p>
            <a:r>
              <a:rPr lang="it-IT" dirty="0"/>
              <a:t>«Primavera Silenziosa» (1962) e il suo impatto.</a:t>
            </a:r>
          </a:p>
          <a:p>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5263372-DB55-4A2A-9387-3FF3EE4D1B6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35116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766218"/>
            <a:ext cx="10515600" cy="1325563"/>
          </a:xfrm>
        </p:spPr>
        <p:txBody>
          <a:bodyPr>
            <a:normAutofit/>
          </a:bodyPr>
          <a:lstStyle/>
          <a:p>
            <a:r>
              <a:rPr lang="en-US" sz="4400" dirty="0" err="1">
                <a:solidFill>
                  <a:schemeClr val="tx1">
                    <a:lumMod val="85000"/>
                    <a:lumOff val="15000"/>
                  </a:schemeClr>
                </a:solidFill>
              </a:rPr>
              <a:t>Coscienza</a:t>
            </a:r>
            <a:r>
              <a:rPr lang="en-US" sz="4400" dirty="0">
                <a:solidFill>
                  <a:schemeClr val="tx1">
                    <a:lumMod val="85000"/>
                    <a:lumOff val="15000"/>
                  </a:schemeClr>
                </a:solidFill>
              </a:rPr>
              <a:t> </a:t>
            </a:r>
            <a:r>
              <a:rPr lang="en-US" sz="4400" dirty="0" err="1">
                <a:solidFill>
                  <a:schemeClr val="tx1">
                    <a:lumMod val="85000"/>
                    <a:lumOff val="15000"/>
                  </a:schemeClr>
                </a:solidFill>
              </a:rPr>
              <a:t>ambientale</a:t>
            </a:r>
            <a:r>
              <a:rPr lang="en-US" sz="4400" dirty="0">
                <a:solidFill>
                  <a:schemeClr val="tx1">
                    <a:lumMod val="85000"/>
                    <a:lumOff val="15000"/>
                  </a:schemeClr>
                </a:solidFill>
              </a:rPr>
              <a:t>: 1969-1973</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A46E0DAF-A6C8-4240-9D21-AF48800557B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3835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4316" y="382880"/>
            <a:ext cx="10515600" cy="1325563"/>
          </a:xfrm>
        </p:spPr>
        <p:txBody>
          <a:bodyPr>
            <a:normAutofit/>
          </a:bodyPr>
          <a:lstStyle/>
          <a:p>
            <a:r>
              <a:rPr lang="it-IT" dirty="0"/>
              <a:t>Coscienza ambientale: anni 1974-1980</a:t>
            </a:r>
          </a:p>
        </p:txBody>
      </p:sp>
      <p:sp>
        <p:nvSpPr>
          <p:cNvPr id="3" name="Segnaposto contenuto 2"/>
          <p:cNvSpPr>
            <a:spLocks noGrp="1"/>
          </p:cNvSpPr>
          <p:nvPr>
            <p:ph idx="1"/>
          </p:nvPr>
        </p:nvSpPr>
        <p:spPr>
          <a:xfrm>
            <a:off x="838200" y="3050743"/>
            <a:ext cx="10515600" cy="1855795"/>
          </a:xfrm>
        </p:spPr>
        <p:txBody>
          <a:bodyPr/>
          <a:lstStyle/>
          <a:p>
            <a:r>
              <a:rPr lang="it-IT" dirty="0"/>
              <a:t>Un momento di specializzazione nell'attivismo ambientale</a:t>
            </a:r>
          </a:p>
          <a:p>
            <a:r>
              <a:rPr lang="it-IT" dirty="0"/>
              <a:t>Punti di svolta: Three Miles Island(1979) e Chernobyl (1986)</a:t>
            </a:r>
          </a:p>
          <a:p>
            <a:endParaRPr lang="it-IT" dirty="0"/>
          </a:p>
        </p:txBody>
      </p:sp>
      <p:pic>
        <p:nvPicPr>
          <p:cNvPr id="4" name="Picture 3" descr="Logo, company name&#10;&#10;Description automatically generated">
            <a:extLst>
              <a:ext uri="{FF2B5EF4-FFF2-40B4-BE49-F238E27FC236}">
                <a16:creationId xmlns:a16="http://schemas.microsoft.com/office/drawing/2014/main" id="{3313CE1D-E3E7-479A-9FE0-922969EA38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B04F0550-FE03-439A-8AE4-73A58B8B97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78B380-1BE6-4EEE-8F22-8193357F339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28903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dirty="0"/>
            </a:br>
            <a:r>
              <a:rPr lang="it-IT" sz="4000" dirty="0"/>
              <a:t>Diritto internazionale dell'ambiente: </a:t>
            </a:r>
            <a:br>
              <a:rPr lang="it-IT" sz="4000" dirty="0"/>
            </a:br>
            <a:r>
              <a:rPr lang="it-IT" sz="4000" dirty="0"/>
              <a:t>dalle Nazioni Unite a Stoccolma 1972</a:t>
            </a:r>
            <a:br>
              <a:rPr lang="it-IT" dirty="0"/>
            </a:br>
            <a:endParaRPr lang="it-IT" dirty="0"/>
          </a:p>
        </p:txBody>
      </p:sp>
      <p:sp>
        <p:nvSpPr>
          <p:cNvPr id="3" name="Segnaposto contenuto 2"/>
          <p:cNvSpPr>
            <a:spLocks noGrp="1"/>
          </p:cNvSpPr>
          <p:nvPr>
            <p:ph idx="1"/>
          </p:nvPr>
        </p:nvSpPr>
        <p:spPr>
          <a:xfrm>
            <a:off x="838200" y="2080397"/>
            <a:ext cx="10515600" cy="2317750"/>
          </a:xfrm>
        </p:spPr>
        <p:txBody>
          <a:bodyPr/>
          <a:lstStyle/>
          <a:p>
            <a:r>
              <a:rPr lang="it-IT" dirty="0"/>
              <a:t>L’impatto dei trattati preunitari: nessuno.</a:t>
            </a:r>
          </a:p>
          <a:p>
            <a:r>
              <a:rPr lang="en-GB" dirty="0" err="1"/>
              <a:t>Conferenza</a:t>
            </a:r>
            <a:r>
              <a:rPr lang="en-GB" dirty="0"/>
              <a:t> di </a:t>
            </a:r>
            <a:r>
              <a:rPr lang="en-GB" dirty="0" err="1"/>
              <a:t>Stoccolma</a:t>
            </a:r>
            <a:r>
              <a:rPr lang="en-GB" dirty="0"/>
              <a:t> </a:t>
            </a:r>
            <a:r>
              <a:rPr lang="en-GB" dirty="0" err="1"/>
              <a:t>sull’ambiente</a:t>
            </a:r>
            <a:r>
              <a:rPr lang="en-GB" dirty="0"/>
              <a:t> </a:t>
            </a:r>
            <a:r>
              <a:rPr lang="en-GB" dirty="0" err="1"/>
              <a:t>umano</a:t>
            </a:r>
            <a:r>
              <a:rPr lang="en-GB" dirty="0"/>
              <a:t>: </a:t>
            </a:r>
            <a:r>
              <a:rPr lang="it-IT" dirty="0"/>
              <a:t>pone l'ambiente all'ordine del giorno del dibattito globale.</a:t>
            </a:r>
            <a:endParaRPr lang="en-GB" dirty="0"/>
          </a:p>
          <a:p>
            <a:r>
              <a:rPr lang="en-GB" dirty="0"/>
              <a:t>La </a:t>
            </a:r>
            <a:r>
              <a:rPr lang="en-GB" dirty="0" err="1"/>
              <a:t>storia</a:t>
            </a:r>
            <a:r>
              <a:rPr lang="en-GB" dirty="0"/>
              <a:t> continua…</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A3274D78-4A62-490A-8B49-44830BF72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5D56D9E-49F6-4F7A-A1B4-948139E7C2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0596" y="224603"/>
            <a:ext cx="2306782" cy="194062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FAA90E4-EC2B-49C7-99ED-9370A43FE6B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7360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Diritto internazionale dell'ambiente: da Stoccolma a Parigi</a:t>
            </a:r>
          </a:p>
        </p:txBody>
      </p:sp>
      <p:sp>
        <p:nvSpPr>
          <p:cNvPr id="3" name="Segnaposto contenuto 2"/>
          <p:cNvSpPr>
            <a:spLocks noGrp="1"/>
          </p:cNvSpPr>
          <p:nvPr>
            <p:ph idx="1"/>
          </p:nvPr>
        </p:nvSpPr>
        <p:spPr/>
        <p:txBody>
          <a:bodyPr/>
          <a:lstStyle/>
          <a:p>
            <a:r>
              <a:rPr lang="it-IT" dirty="0"/>
              <a:t>Impatto diretto e indiretto della Conferenza di Stoccolma</a:t>
            </a:r>
          </a:p>
          <a:p>
            <a:r>
              <a:rPr lang="it-IT" dirty="0"/>
              <a:t>Principi non vincolanti...</a:t>
            </a:r>
          </a:p>
          <a:p>
            <a:r>
              <a:rPr lang="it-IT" dirty="0"/>
              <a:t>Rapporto </a:t>
            </a:r>
            <a:r>
              <a:rPr lang="it-IT" dirty="0" err="1"/>
              <a:t>Brundtland</a:t>
            </a:r>
            <a:r>
              <a:rPr lang="it-IT" dirty="0"/>
              <a:t> 1987 (ONU)</a:t>
            </a:r>
          </a:p>
          <a:p>
            <a:r>
              <a:rPr lang="it-IT" dirty="0"/>
              <a:t>Rio de Janeiro (1992)</a:t>
            </a:r>
          </a:p>
          <a:p>
            <a:r>
              <a:rPr lang="it-IT" dirty="0"/>
              <a:t>Kyoto (1997)</a:t>
            </a:r>
          </a:p>
          <a:p>
            <a:r>
              <a:rPr lang="it-IT" dirty="0"/>
              <a:t>Parigi (2015))</a:t>
            </a:r>
          </a:p>
        </p:txBody>
      </p:sp>
      <p:pic>
        <p:nvPicPr>
          <p:cNvPr id="4" name="Picture 3" descr="Logo, company name&#10;&#10;Description automatically generated">
            <a:extLst>
              <a:ext uri="{FF2B5EF4-FFF2-40B4-BE49-F238E27FC236}">
                <a16:creationId xmlns:a16="http://schemas.microsoft.com/office/drawing/2014/main" id="{CBF6306F-C232-4336-84AF-528774DF0B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5FE37D3-7187-49C0-B497-076DE04B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52C16D2-87E9-4FDB-ABB2-701B7BE3BA8E}"/>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12287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Valutazione dell’impatto ambientale</a:t>
            </a:r>
          </a:p>
        </p:txBody>
      </p:sp>
      <p:sp>
        <p:nvSpPr>
          <p:cNvPr id="3" name="Segnaposto contenuto 2"/>
          <p:cNvSpPr>
            <a:spLocks noGrp="1"/>
          </p:cNvSpPr>
          <p:nvPr>
            <p:ph idx="1"/>
          </p:nvPr>
        </p:nvSpPr>
        <p:spPr/>
        <p:txBody>
          <a:bodyPr/>
          <a:lstStyle/>
          <a:p>
            <a:r>
              <a:rPr lang="it-IT" dirty="0"/>
              <a:t>Nato in USA</a:t>
            </a:r>
          </a:p>
          <a:p>
            <a:r>
              <a:rPr lang="it-IT" dirty="0"/>
              <a:t>Stoccolma 1972</a:t>
            </a:r>
          </a:p>
          <a:p>
            <a:r>
              <a:rPr lang="it-IT" dirty="0"/>
              <a:t>UNEP (1978)</a:t>
            </a:r>
          </a:p>
          <a:p>
            <a:r>
              <a:rPr lang="it-IT" dirty="0"/>
              <a:t>Carta mondiale della natura (1982), UNCLOS (1982), Agenda 21</a:t>
            </a:r>
          </a:p>
          <a:p>
            <a:r>
              <a:rPr lang="it-IT" dirty="0"/>
              <a:t>EC (1988) =&gt; EU (2001)</a:t>
            </a:r>
          </a:p>
        </p:txBody>
      </p:sp>
      <p:pic>
        <p:nvPicPr>
          <p:cNvPr id="4" name="Picture 3" descr="Graphical user interface, text, application&#10;&#10;Description automatically generated">
            <a:extLst>
              <a:ext uri="{FF2B5EF4-FFF2-40B4-BE49-F238E27FC236}">
                <a16:creationId xmlns:a16="http://schemas.microsoft.com/office/drawing/2014/main" id="{E95BC3DE-CDCA-4CC7-A8FE-2B826938B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34A26CA-07D7-401F-ACEC-BE7D8C8C05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65CF5CE-5CE7-4C87-B313-272E3EE030A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752604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Reflettere</a:t>
            </a:r>
            <a:r>
              <a:rPr lang="it-IT" dirty="0"/>
              <a:t> su:</a:t>
            </a:r>
          </a:p>
        </p:txBody>
      </p:sp>
      <p:sp>
        <p:nvSpPr>
          <p:cNvPr id="3" name="Segnaposto contenuto 2"/>
          <p:cNvSpPr>
            <a:spLocks noGrp="1"/>
          </p:cNvSpPr>
          <p:nvPr>
            <p:ph idx="1"/>
          </p:nvPr>
        </p:nvSpPr>
        <p:spPr/>
        <p:txBody>
          <a:bodyPr/>
          <a:lstStyle/>
          <a:p>
            <a:endParaRPr lang="it-IT"/>
          </a:p>
          <a:p>
            <a:r>
              <a:rPr lang="it-IT"/>
              <a:t>Il </a:t>
            </a:r>
            <a:r>
              <a:rPr lang="it-IT" dirty="0"/>
              <a:t>rapporto uomo-natura vista da una prospettiva storica</a:t>
            </a:r>
          </a:p>
          <a:p>
            <a:r>
              <a:rPr lang="it-IT" dirty="0"/>
              <a:t>La coscienza ambientale e il diritto internazionale del  visto da una prospettiva storica</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2E38B08-45AF-4C75-B5C7-BC0AD40D2FA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04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F5D27-3D22-4193-8B16-9C4BAD4CD62F}"/>
              </a:ext>
            </a:extLst>
          </p:cNvPr>
          <p:cNvSpPr>
            <a:spLocks noGrp="1"/>
          </p:cNvSpPr>
          <p:nvPr>
            <p:ph type="title"/>
          </p:nvPr>
        </p:nvSpPr>
        <p:spPr/>
        <p:txBody>
          <a:bodyPr/>
          <a:lstStyle/>
          <a:p>
            <a:r>
              <a:rPr lang="sv-SE" dirty="0"/>
              <a:t>The Synergy Audit Online Course</a:t>
            </a:r>
            <a:endParaRPr lang="en-GB" dirty="0"/>
          </a:p>
        </p:txBody>
      </p:sp>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fontScale="70000" lnSpcReduction="20000"/>
          </a:bodyPr>
          <a:lstStyle/>
          <a:p>
            <a:pPr>
              <a:lnSpc>
                <a:spcPct val="107000"/>
              </a:lnSpc>
              <a:spcAft>
                <a:spcPts val="800"/>
              </a:spcAft>
              <a:buFont typeface="Courier New" panose="02070309020205020404" pitchFamily="49" charset="0"/>
              <a:buChar char="o"/>
            </a:pPr>
            <a:r>
              <a:rPr lang="it-IT" sz="3200" dirty="0">
                <a:latin typeface="Calibri" panose="020F0502020204030204" pitchFamily="34" charset="0"/>
                <a:ea typeface="Calibri" panose="020F0502020204030204" pitchFamily="34" charset="0"/>
                <a:cs typeface="Times New Roman" panose="02020603050405020304" pitchFamily="18" charset="0"/>
              </a:rPr>
              <a:t>Elaborato dai partner del progetto </a:t>
            </a:r>
            <a:r>
              <a:rPr lang="it-IT" sz="3200" dirty="0" err="1">
                <a:latin typeface="Calibri" panose="020F0502020204030204" pitchFamily="34" charset="0"/>
                <a:ea typeface="Calibri" panose="020F0502020204030204" pitchFamily="34" charset="0"/>
                <a:cs typeface="Times New Roman" panose="02020603050405020304" pitchFamily="18" charset="0"/>
              </a:rPr>
              <a:t>Synergy</a:t>
            </a:r>
            <a:r>
              <a:rPr lang="it-IT" sz="3200" dirty="0">
                <a:latin typeface="Calibri" panose="020F0502020204030204" pitchFamily="34" charset="0"/>
                <a:ea typeface="Calibri" panose="020F0502020204030204" pitchFamily="34" charset="0"/>
                <a:cs typeface="Times New Roman" panose="02020603050405020304" pitchFamily="18" charset="0"/>
              </a:rPr>
              <a:t> Audit ERASMUS+ (2019-2022) </a:t>
            </a:r>
          </a:p>
          <a:p>
            <a:pPr>
              <a:lnSpc>
                <a:spcPct val="107000"/>
              </a:lnSpc>
              <a:spcAft>
                <a:spcPts val="800"/>
              </a:spcAft>
              <a:buFont typeface="Courier New" panose="02070309020205020404" pitchFamily="49" charset="0"/>
              <a:buChar char="o"/>
            </a:pPr>
            <a:r>
              <a:rPr lang="it-IT" sz="3200" dirty="0">
                <a:latin typeface="Calibri" panose="020F0502020204030204" pitchFamily="34" charset="0"/>
                <a:ea typeface="Calibri" panose="020F0502020204030204" pitchFamily="34" charset="0"/>
                <a:cs typeface="Times New Roman" panose="02020603050405020304" pitchFamily="18" charset="0"/>
              </a:rPr>
              <a:t>Questo apprendimento, insegnamento e formazione sono stati eseguiti come pilota e come formazione online finalizzata nel progetto.</a:t>
            </a:r>
          </a:p>
          <a:p>
            <a:pPr>
              <a:lnSpc>
                <a:spcPct val="107000"/>
              </a:lnSpc>
              <a:spcAft>
                <a:spcPts val="800"/>
              </a:spcAft>
              <a:buFont typeface="Courier New" panose="02070309020205020404" pitchFamily="49" charset="0"/>
              <a:buChar char="o"/>
            </a:pPr>
            <a:r>
              <a:rPr lang="it-IT" sz="3200" dirty="0">
                <a:latin typeface="Calibri" panose="020F0502020204030204" pitchFamily="34" charset="0"/>
                <a:ea typeface="Calibri" panose="020F0502020204030204" pitchFamily="34" charset="0"/>
                <a:cs typeface="Times New Roman" panose="02020603050405020304" pitchFamily="18" charset="0"/>
              </a:rPr>
              <a:t>Il corso prevede lezioni, seminari e workshop insieme a una formazione "reale" di audit ambientale verso le organizzazioni.</a:t>
            </a:r>
          </a:p>
          <a:p>
            <a:pPr>
              <a:lnSpc>
                <a:spcPct val="107000"/>
              </a:lnSpc>
              <a:spcAft>
                <a:spcPts val="800"/>
              </a:spcAft>
              <a:buFont typeface="Courier New" panose="02070309020205020404" pitchFamily="49" charset="0"/>
              <a:buChar char="o"/>
            </a:pPr>
            <a:r>
              <a:rPr lang="it-IT" sz="3200" dirty="0">
                <a:latin typeface="Calibri" panose="020F0502020204030204" pitchFamily="34" charset="0"/>
                <a:ea typeface="Calibri" panose="020F0502020204030204" pitchFamily="34" charset="0"/>
                <a:cs typeface="Times New Roman" panose="02020603050405020304" pitchFamily="18" charset="0"/>
              </a:rPr>
              <a:t>Scopo del corso: assicurarsi di ottenere una maggiore conoscenza degli audit ambientali da una prospettiva interdisciplinare per assicurarsi di essere pronti ad eseguire audit ambientali interni nella propria organizzazione dopo la fine del corso.</a:t>
            </a:r>
          </a:p>
          <a:p>
            <a:pPr>
              <a:lnSpc>
                <a:spcPct val="107000"/>
              </a:lnSpc>
              <a:spcAft>
                <a:spcPts val="800"/>
              </a:spcAft>
              <a:buFont typeface="Courier New" panose="02070309020205020404" pitchFamily="49" charset="0"/>
              <a:buChar char="o"/>
            </a:pPr>
            <a:r>
              <a:rPr lang="it-IT" sz="3200" dirty="0">
                <a:latin typeface="Calibri" panose="020F0502020204030204" pitchFamily="34" charset="0"/>
                <a:ea typeface="Calibri" panose="020F0502020204030204" pitchFamily="34" charset="0"/>
                <a:cs typeface="Times New Roman" panose="02020603050405020304" pitchFamily="18" charset="0"/>
              </a:rPr>
              <a:t>Contribuire a migliorare la possibilità per la vostra organizzazione domestica di essere certificata dal punto di vista ambientale.</a:t>
            </a:r>
          </a:p>
          <a:p>
            <a:pPr>
              <a:lnSpc>
                <a:spcPct val="107000"/>
              </a:lnSpc>
              <a:spcAft>
                <a:spcPts val="800"/>
              </a:spcAft>
              <a:buFont typeface="Courier New" panose="02070309020205020404" pitchFamily="49" charset="0"/>
              <a:buChar char="o"/>
            </a:pPr>
            <a:endParaRPr lang="it-IT"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Courier New" panose="02070309020205020404" pitchFamily="49" charset="0"/>
              <a:buChar char="o"/>
            </a:pPr>
            <a:endParaRPr lang="it-IT" sz="1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4EAB2A8-43B5-4F96-B0E8-9D00F502F52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068163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3</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AE6CF908-DF96-476C-AF5D-C12C7EFA863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419180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Introduzione agli audits ambientali</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sv-SE" dirty="0"/>
              <a:t>A multidisciplinary zoom out and zoom in perspective</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4A3607B-0668-4D34-B450-BDCEA175E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43B9C9F-3BBB-4B9B-A41D-0D7CC1119CE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6309957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Introduzione agli audit ambientali - Una prospettiva di ampliamento</a:t>
            </a:r>
          </a:p>
        </p:txBody>
      </p:sp>
      <p:sp>
        <p:nvSpPr>
          <p:cNvPr id="3" name="Segnaposto contenuto 2"/>
          <p:cNvSpPr>
            <a:spLocks noGrp="1"/>
          </p:cNvSpPr>
          <p:nvPr>
            <p:ph idx="1"/>
          </p:nvPr>
        </p:nvSpPr>
        <p:spPr/>
        <p:txBody>
          <a:bodyPr>
            <a:normAutofit/>
          </a:bodyPr>
          <a:lstStyle/>
          <a:p>
            <a:pPr marL="0" indent="0">
              <a:buNone/>
            </a:pPr>
            <a:r>
              <a:rPr lang="it-IT" dirty="0"/>
              <a:t>Conoscenze generali necessarie, ad esempio, in materia di:</a:t>
            </a:r>
          </a:p>
          <a:p>
            <a:r>
              <a:rPr lang="it-IT" sz="2400" dirty="0"/>
              <a:t>Cambiamento climatico, riscaldamento globale, efficienza energetica, circolarità, gestione dei rifiuti...</a:t>
            </a:r>
          </a:p>
          <a:p>
            <a:r>
              <a:rPr lang="it-IT" sz="2400" dirty="0"/>
              <a:t>Sfida multidisciplinare - necessità per organizzazioni pubbliche e private.</a:t>
            </a:r>
          </a:p>
          <a:p>
            <a:r>
              <a:rPr lang="it-IT" sz="2400" dirty="0"/>
              <a:t>Lavoro di gestione ambientale</a:t>
            </a:r>
          </a:p>
          <a:p>
            <a:r>
              <a:rPr lang="it-IT" sz="2400" dirty="0"/>
              <a:t>Certificazione ambientale da parte di,</a:t>
            </a:r>
          </a:p>
          <a:p>
            <a:pPr>
              <a:buFont typeface="Wingdings" panose="05000000000000000000" pitchFamily="2" charset="2"/>
              <a:buChar char="Ø"/>
            </a:pPr>
            <a:r>
              <a:rPr lang="it-IT" sz="2400" dirty="0"/>
              <a:t> ISO 14001:2015</a:t>
            </a:r>
          </a:p>
          <a:p>
            <a:pPr>
              <a:buFont typeface="Wingdings" panose="05000000000000000000" pitchFamily="2" charset="2"/>
              <a:buChar char="Ø"/>
            </a:pPr>
            <a:r>
              <a:rPr lang="it-IT" sz="2400" dirty="0"/>
              <a:t>EMAS</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27839B2-B372-43F2-80D6-57DACDC0A38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3701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SGA in breve - una prospettiva di approfondimento</a:t>
            </a:r>
          </a:p>
        </p:txBody>
      </p:sp>
      <p:sp>
        <p:nvSpPr>
          <p:cNvPr id="3" name="Segnaposto contenuto 2"/>
          <p:cNvSpPr>
            <a:spLocks noGrp="1"/>
          </p:cNvSpPr>
          <p:nvPr>
            <p:ph idx="1"/>
          </p:nvPr>
        </p:nvSpPr>
        <p:spPr>
          <a:xfrm>
            <a:off x="838200" y="1690688"/>
            <a:ext cx="10515600" cy="4486275"/>
          </a:xfrm>
        </p:spPr>
        <p:txBody>
          <a:bodyPr>
            <a:normAutofit fontScale="92500" lnSpcReduction="20000"/>
          </a:bodyPr>
          <a:lstStyle/>
          <a:p>
            <a:pPr marL="514350" indent="-514350" algn="just">
              <a:buAutoNum type="arabicPeriod"/>
            </a:pPr>
            <a:r>
              <a:rPr lang="it-IT" dirty="0">
                <a:ea typeface="Calibri" panose="020F0502020204030204" pitchFamily="34" charset="0"/>
              </a:rPr>
              <a:t>Decisione della leadership sull'integrazione del sistema di gestione ambientale nell'organizzazione. </a:t>
            </a:r>
          </a:p>
          <a:p>
            <a:pPr marL="514350" indent="-514350" algn="just">
              <a:buAutoNum type="arabicPeriod"/>
            </a:pPr>
            <a:r>
              <a:rPr lang="it-IT" dirty="0">
                <a:ea typeface="Calibri" panose="020F0502020204030204" pitchFamily="34" charset="0"/>
              </a:rPr>
              <a:t>Pianificazione di un'organizzazione del sistema di gestione ambientale in cui la responsabilità è chiarita all'interno di ciascuna area di attività. </a:t>
            </a:r>
          </a:p>
          <a:p>
            <a:pPr marL="514350" indent="-514350" algn="just">
              <a:buAutoNum type="arabicPeriod"/>
            </a:pPr>
            <a:r>
              <a:rPr lang="it-IT" dirty="0">
                <a:ea typeface="Calibri" panose="020F0502020204030204" pitchFamily="34" charset="0"/>
              </a:rPr>
              <a:t>Acquisizione di conoscenze sulla ragione del lavoro del sistema di gestione ambientale e sullo strumento in quanto tale. </a:t>
            </a:r>
          </a:p>
          <a:p>
            <a:pPr marL="514350" indent="-514350" algn="just">
              <a:buAutoNum type="arabicPeriod"/>
            </a:pPr>
            <a:r>
              <a:rPr lang="it-IT" dirty="0">
                <a:ea typeface="Calibri" panose="020F0502020204030204" pitchFamily="34" charset="0"/>
              </a:rPr>
              <a:t>Piano di comunicazione per il lavoro sugli SGA. </a:t>
            </a:r>
          </a:p>
          <a:p>
            <a:pPr marL="514350" indent="-514350" algn="just">
              <a:buAutoNum type="arabicPeriod"/>
            </a:pPr>
            <a:r>
              <a:rPr lang="it-IT" dirty="0">
                <a:ea typeface="Calibri" panose="020F0502020204030204" pitchFamily="34" charset="0"/>
              </a:rPr>
              <a:t>Indagine ambientale che consiste in una revisione di tutti gli aspetti ambientali che l'organizzazione crea con una valutazione dell'impatto ambientale delle attività verso l'organizzazione e la società circostante. La valutazione deve essere effettuata in modo quantitativo e qualitativo (di solito viene aggiornata ogni 5 anni in conformità agli obblighi delle norme ISO ed EMAS).</a:t>
            </a:r>
          </a:p>
          <a:p>
            <a:pPr marL="0" indent="0">
              <a:buNone/>
            </a:pPr>
            <a:endParaRPr lang="it-IT" dirty="0">
              <a:ea typeface="Calibri" panose="020F0502020204030204" pitchFamily="34" charset="0"/>
            </a:endParaRP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A345A04-645F-4452-8784-49B6FD65E64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392600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SGA in breve - una prospettiva di approfondimento</a:t>
            </a:r>
          </a:p>
        </p:txBody>
      </p:sp>
      <p:sp>
        <p:nvSpPr>
          <p:cNvPr id="3" name="Segnaposto contenuto 2"/>
          <p:cNvSpPr>
            <a:spLocks noGrp="1"/>
          </p:cNvSpPr>
          <p:nvPr>
            <p:ph idx="1"/>
          </p:nvPr>
        </p:nvSpPr>
        <p:spPr/>
        <p:txBody>
          <a:bodyPr>
            <a:normAutofit fontScale="85000" lnSpcReduction="10000"/>
          </a:bodyPr>
          <a:lstStyle/>
          <a:p>
            <a:pPr marL="0" indent="0">
              <a:buNone/>
            </a:pPr>
            <a:r>
              <a:rPr lang="en-GB" sz="2800" dirty="0">
                <a:effectLst/>
                <a:ea typeface="Calibri" panose="020F0502020204030204" pitchFamily="34" charset="0"/>
              </a:rPr>
              <a:t>6. </a:t>
            </a:r>
            <a:r>
              <a:rPr lang="it-IT" dirty="0">
                <a:ea typeface="Calibri" panose="020F0502020204030204" pitchFamily="34" charset="0"/>
              </a:rPr>
              <a:t>Elaborazione di una politica ambientale per l'organizzazione della comunicazione interna agli enti e verso la società circostante, ad esempio gli stakeholder e gli interessati.</a:t>
            </a:r>
            <a:br>
              <a:rPr lang="en-GB" sz="2800" dirty="0">
                <a:effectLst/>
                <a:ea typeface="Calibri" panose="020F0502020204030204" pitchFamily="34" charset="0"/>
              </a:rPr>
            </a:br>
            <a:endParaRPr lang="en-GB" sz="2800" dirty="0">
              <a:effectLst/>
              <a:ea typeface="Calibri" panose="020F0502020204030204" pitchFamily="34" charset="0"/>
            </a:endParaRPr>
          </a:p>
          <a:p>
            <a:pPr marL="0" indent="0">
              <a:buNone/>
            </a:pPr>
            <a:r>
              <a:rPr lang="en-GB" sz="2800" dirty="0">
                <a:effectLst/>
                <a:ea typeface="Calibri" panose="020F0502020204030204" pitchFamily="34" charset="0"/>
              </a:rPr>
              <a:t>7. </a:t>
            </a:r>
            <a:r>
              <a:rPr lang="it-IT" dirty="0">
                <a:ea typeface="Calibri" panose="020F0502020204030204" pitchFamily="34" charset="0"/>
              </a:rPr>
              <a:t>Pianificazione di un piano di obiettivi e azioni ambientali (di solito aggiornato ogni 3 anni in conformità con gli obblighi delle norme ISO ed EMAS).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8. </a:t>
            </a:r>
            <a:r>
              <a:rPr lang="it-IT" dirty="0">
                <a:ea typeface="Calibri" panose="020F0502020204030204" pitchFamily="34" charset="0"/>
              </a:rPr>
              <a:t>Pianificazione e gestione della documentazione EMS.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9. </a:t>
            </a:r>
            <a:r>
              <a:rPr lang="it-IT" dirty="0">
                <a:ea typeface="Calibri" panose="020F0502020204030204" pitchFamily="34" charset="0"/>
              </a:rPr>
              <a:t>Pianificazione e gestione delle attività di routine a supporto dell'EMS.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10. </a:t>
            </a:r>
            <a:r>
              <a:rPr lang="it-IT" dirty="0">
                <a:ea typeface="Calibri" panose="020F0502020204030204" pitchFamily="34" charset="0"/>
              </a:rPr>
              <a:t>Supporto alla comunicazione del lavoro del SGA a ogni persona dell'organizzazione. </a:t>
            </a:r>
            <a:br>
              <a:rPr lang="en-GB" sz="2800" dirty="0">
                <a:effectLst/>
                <a:ea typeface="Calibri" panose="020F0502020204030204" pitchFamily="34" charset="0"/>
              </a:rPr>
            </a:br>
            <a:endParaRPr lang="en-GB" sz="2800"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1C9B5A6-1F84-4893-9C70-8EDA4AE6E9F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94329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SGA in breve - una prospettiva di </a:t>
            </a:r>
            <a:br>
              <a:rPr lang="it-IT" sz="4000" dirty="0"/>
            </a:br>
            <a:r>
              <a:rPr lang="it-IT" sz="4000" dirty="0"/>
              <a:t>approfondimento</a:t>
            </a:r>
          </a:p>
        </p:txBody>
      </p:sp>
      <p:sp>
        <p:nvSpPr>
          <p:cNvPr id="3" name="Segnaposto contenuto 2"/>
          <p:cNvSpPr>
            <a:spLocks noGrp="1"/>
          </p:cNvSpPr>
          <p:nvPr>
            <p:ph idx="1"/>
          </p:nvPr>
        </p:nvSpPr>
        <p:spPr>
          <a:xfrm>
            <a:off x="838200" y="1690688"/>
            <a:ext cx="10515600" cy="4486275"/>
          </a:xfrm>
        </p:spPr>
        <p:txBody>
          <a:bodyPr>
            <a:normAutofit/>
          </a:bodyPr>
          <a:lstStyle/>
          <a:p>
            <a:pPr marL="0" indent="0">
              <a:lnSpc>
                <a:spcPct val="100000"/>
              </a:lnSpc>
              <a:spcBef>
                <a:spcPts val="600"/>
              </a:spcBef>
              <a:spcAft>
                <a:spcPts val="800"/>
              </a:spcAft>
              <a:buNone/>
            </a:pPr>
            <a:r>
              <a:rPr lang="en-GB" sz="2800" dirty="0">
                <a:effectLst/>
                <a:ea typeface="Calibri" panose="020F0502020204030204" pitchFamily="34" charset="0"/>
                <a:cs typeface="Times New Roman" panose="02020603050405020304" pitchFamily="18" charset="0"/>
              </a:rPr>
              <a:t>11. </a:t>
            </a:r>
            <a:r>
              <a:rPr lang="it-IT" dirty="0">
                <a:ea typeface="Calibri" panose="020F0502020204030204" pitchFamily="34" charset="0"/>
                <a:cs typeface="Times New Roman" panose="02020603050405020304" pitchFamily="18" charset="0"/>
              </a:rPr>
              <a:t>Supporto formativo del lavoro del SGA verso ogni persona dell'organizzazione. </a:t>
            </a:r>
          </a:p>
          <a:p>
            <a:pPr marL="0" indent="0">
              <a:lnSpc>
                <a:spcPct val="115000"/>
              </a:lnSpc>
              <a:spcBef>
                <a:spcPts val="600"/>
              </a:spcBef>
              <a:spcAft>
                <a:spcPts val="800"/>
              </a:spcAft>
              <a:buNone/>
            </a:pPr>
            <a:r>
              <a:rPr lang="en-GB" sz="2800" dirty="0">
                <a:effectLst/>
                <a:ea typeface="Calibri" panose="020F0502020204030204" pitchFamily="34" charset="0"/>
                <a:cs typeface="Times New Roman" panose="02020603050405020304" pitchFamily="18" charset="0"/>
              </a:rPr>
              <a:t>12. </a:t>
            </a:r>
            <a:r>
              <a:rPr lang="it-IT" dirty="0">
                <a:ea typeface="Calibri" panose="020F0502020204030204" pitchFamily="34" charset="0"/>
                <a:cs typeface="Times New Roman" panose="02020603050405020304" pitchFamily="18" charset="0"/>
              </a:rPr>
              <a:t>Seguire il lavoro degli SGA nell'organizzazione.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13. </a:t>
            </a:r>
            <a:r>
              <a:rPr lang="it-IT" dirty="0">
                <a:ea typeface="Calibri" panose="020F0502020204030204" pitchFamily="34" charset="0"/>
                <a:cs typeface="Times New Roman" panose="02020603050405020304" pitchFamily="18" charset="0"/>
              </a:rPr>
              <a:t>Organizzazione e gestione degli audit ambientali.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14. </a:t>
            </a:r>
            <a:r>
              <a:rPr lang="it-IT" dirty="0">
                <a:ea typeface="Calibri" panose="020F0502020204030204" pitchFamily="34" charset="0"/>
                <a:cs typeface="Times New Roman" panose="02020603050405020304" pitchFamily="18" charset="0"/>
              </a:rPr>
              <a:t>Organizzazione e gestione di una revisione annuale della gestione.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15. </a:t>
            </a:r>
            <a:r>
              <a:rPr lang="it-IT" dirty="0">
                <a:ea typeface="Calibri" panose="020F0502020204030204" pitchFamily="34" charset="0"/>
                <a:cs typeface="Times New Roman" panose="02020603050405020304" pitchFamily="18" charset="0"/>
              </a:rPr>
              <a:t>Analisi del lavoro del SGA con un riesame della gestione per lo sviluppo del SGA e quindi il miglioramento continuo.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16. </a:t>
            </a:r>
            <a:r>
              <a:rPr lang="it-IT" dirty="0">
                <a:ea typeface="Calibri" panose="020F0502020204030204" pitchFamily="34" charset="0"/>
                <a:cs typeface="Times New Roman" panose="02020603050405020304" pitchFamily="18" charset="0"/>
              </a:rPr>
              <a:t>Organizzazione e gestione del budget in diversi periodi dell'anno. </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4EB719-FDD8-4169-A3F1-5BA4AA30B0A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6627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ISO 14001</a:t>
            </a:r>
            <a:endParaRPr lang="it-IT" sz="4000" dirty="0"/>
          </a:p>
        </p:txBody>
      </p:sp>
      <p:sp>
        <p:nvSpPr>
          <p:cNvPr id="3" name="Segnaposto contenuto 2"/>
          <p:cNvSpPr>
            <a:spLocks noGrp="1"/>
          </p:cNvSpPr>
          <p:nvPr>
            <p:ph idx="1"/>
          </p:nvPr>
        </p:nvSpPr>
        <p:spPr>
          <a:xfrm>
            <a:off x="838200" y="1825625"/>
            <a:ext cx="10515600" cy="2773008"/>
          </a:xfrm>
        </p:spPr>
        <p:txBody>
          <a:bodyPr>
            <a:normAutofit/>
          </a:bodyPr>
          <a:lstStyle/>
          <a:p>
            <a:r>
              <a:rPr lang="sv-SE" dirty="0"/>
              <a:t>Inventato dall'industria </a:t>
            </a:r>
          </a:p>
          <a:p>
            <a:r>
              <a:rPr lang="it-IT" dirty="0"/>
              <a:t>Standard globale utilizzato in un insieme multidisciplinare di organizzazioni</a:t>
            </a:r>
          </a:p>
          <a:p>
            <a:r>
              <a:rPr lang="it-IT" dirty="0"/>
              <a:t> Includere i requisiti per la gestione di un SGA strategico ed efficace</a:t>
            </a:r>
          </a:p>
          <a:p>
            <a:r>
              <a:rPr lang="it-IT" dirty="0"/>
              <a:t>Interesse da parte di stakeholder e clienti</a:t>
            </a:r>
          </a:p>
          <a:p>
            <a:pPr marL="0" indent="0">
              <a:buNone/>
            </a:pPr>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182A4B-706A-491A-AE31-A4A4B795BE1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742426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EMAS</a:t>
            </a:r>
            <a:endParaRPr lang="it-IT" sz="4000" dirty="0"/>
          </a:p>
        </p:txBody>
      </p:sp>
      <p:sp>
        <p:nvSpPr>
          <p:cNvPr id="3" name="Segnaposto contenuto 2"/>
          <p:cNvSpPr>
            <a:spLocks noGrp="1"/>
          </p:cNvSpPr>
          <p:nvPr>
            <p:ph idx="1"/>
          </p:nvPr>
        </p:nvSpPr>
        <p:spPr>
          <a:xfrm>
            <a:off x="838200" y="1825625"/>
            <a:ext cx="10515600" cy="2773008"/>
          </a:xfrm>
        </p:spPr>
        <p:txBody>
          <a:bodyPr>
            <a:normAutofit fontScale="92500" lnSpcReduction="10000"/>
          </a:bodyPr>
          <a:lstStyle/>
          <a:p>
            <a:r>
              <a:rPr lang="sv-SE" dirty="0"/>
              <a:t>Attuato dall'UE nel 2009</a:t>
            </a:r>
          </a:p>
          <a:p>
            <a:r>
              <a:rPr lang="it-IT" dirty="0"/>
              <a:t>Molto simile allo standard ISO 14001</a:t>
            </a:r>
          </a:p>
          <a:p>
            <a:r>
              <a:rPr lang="sv-SE" dirty="0"/>
              <a:t>Utilizzo globale </a:t>
            </a:r>
          </a:p>
          <a:p>
            <a:r>
              <a:rPr lang="it-IT" dirty="0"/>
              <a:t>Si differenzia dallo standard ISO per la necessità, ad esempio, di:</a:t>
            </a:r>
          </a:p>
          <a:p>
            <a:pPr>
              <a:buFont typeface="Wingdings" panose="05000000000000000000" pitchFamily="2" charset="2"/>
              <a:buChar char="Ø"/>
            </a:pPr>
            <a:r>
              <a:rPr lang="sv-SE" dirty="0"/>
              <a:t>Piena conformità alle leggi</a:t>
            </a:r>
          </a:p>
          <a:p>
            <a:pPr>
              <a:buFont typeface="Wingdings" panose="05000000000000000000" pitchFamily="2" charset="2"/>
              <a:buChar char="Ø"/>
            </a:pPr>
            <a:r>
              <a:rPr lang="it-IT" dirty="0"/>
              <a:t>Piena trasparenza verso l'esterno del SGA</a:t>
            </a:r>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EE2314A-FB95-4583-AB14-FB3AC82511A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14907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sz="3600" dirty="0"/>
            </a:br>
            <a:br>
              <a:rPr lang="it-IT" sz="3600" dirty="0"/>
            </a:br>
            <a:r>
              <a:rPr lang="it-IT" sz="3600" dirty="0"/>
              <a:t>Sistema di gestione ambientale - Uno sguardo in </a:t>
            </a:r>
            <a:br>
              <a:rPr lang="it-IT" sz="3600" dirty="0"/>
            </a:br>
            <a:r>
              <a:rPr lang="it-IT" sz="3600" dirty="0"/>
              <a:t>prospettiva</a:t>
            </a:r>
            <a:br>
              <a:rPr lang="it-IT" sz="3600" dirty="0"/>
            </a:br>
            <a:br>
              <a:rPr lang="it-IT" sz="3600" dirty="0"/>
            </a:br>
            <a:br>
              <a:rPr lang="it-IT" sz="3600" dirty="0"/>
            </a:br>
            <a:endParaRPr lang="it-IT" sz="3600" dirty="0"/>
          </a:p>
        </p:txBody>
      </p:sp>
      <p:sp>
        <p:nvSpPr>
          <p:cNvPr id="3" name="Segnaposto contenuto 2"/>
          <p:cNvSpPr>
            <a:spLocks noGrp="1"/>
          </p:cNvSpPr>
          <p:nvPr>
            <p:ph idx="1"/>
          </p:nvPr>
        </p:nvSpPr>
        <p:spPr>
          <a:xfrm>
            <a:off x="838200" y="1825625"/>
            <a:ext cx="10515600" cy="2773008"/>
          </a:xfrm>
        </p:spPr>
        <p:txBody>
          <a:bodyPr>
            <a:normAutofit fontScale="62500" lnSpcReduction="20000"/>
          </a:bodyPr>
          <a:lstStyle/>
          <a:p>
            <a:pPr marL="0" indent="0">
              <a:buNone/>
            </a:pPr>
            <a:r>
              <a:rPr lang="en-GB" b="1" dirty="0" err="1">
                <a:ea typeface="Calibri" panose="020F0502020204030204" pitchFamily="34" charset="0"/>
              </a:rPr>
              <a:t>Programma</a:t>
            </a:r>
            <a:br>
              <a:rPr lang="en-GB" sz="2800" b="1"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 </a:t>
            </a:r>
            <a:r>
              <a:rPr lang="it-IT" dirty="0">
                <a:ea typeface="Calibri" panose="020F0502020204030204" pitchFamily="34" charset="0"/>
              </a:rPr>
              <a:t>Decisione della leadership in merito all'integrazione del SGA nell'organizzazione (AIE controlla i documenti)</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2. </a:t>
            </a:r>
            <a:r>
              <a:rPr lang="it-IT" dirty="0">
                <a:ea typeface="Calibri" panose="020F0502020204030204" pitchFamily="34" charset="0"/>
              </a:rPr>
              <a:t>Pianificazione di un'organizzazione del SGA in cui la responsabilità sia chiarita all'interno di ogni area di attività. (AIE controlla i documenti)</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3. </a:t>
            </a:r>
            <a:r>
              <a:rPr lang="it-IT" dirty="0">
                <a:ea typeface="Calibri" panose="020F0502020204030204" pitchFamily="34" charset="0"/>
              </a:rPr>
              <a:t>Acquisizione di conoscenze sul motivo del lavoro degli SGA e sullo strumento in quanto tale (verifica delle attività da parte dell'AIE)</a:t>
            </a:r>
            <a:br>
              <a:rPr lang="en-GB" sz="2800" dirty="0">
                <a:effectLst/>
                <a:ea typeface="Calibri" panose="020F0502020204030204" pitchFamily="34" charset="0"/>
              </a:rPr>
            </a:b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4. </a:t>
            </a:r>
            <a:r>
              <a:rPr lang="it-IT" dirty="0">
                <a:ea typeface="Calibri" panose="020F0502020204030204" pitchFamily="34" charset="0"/>
              </a:rPr>
              <a:t>Piano di comunicazione per il lavoro del SGA (l'AIE verifica se questo funziona)</a:t>
            </a:r>
            <a:br>
              <a:rPr lang="en-GB" sz="2800" dirty="0">
                <a:effectLst/>
                <a:ea typeface="Calibri" panose="020F0502020204030204" pitchFamily="34" charset="0"/>
              </a:rPr>
            </a:br>
            <a:endParaRPr lang="en-GB" sz="2800" dirty="0">
              <a:effectLst/>
              <a:ea typeface="Calibri" panose="020F0502020204030204" pitchFamily="34" charset="0"/>
            </a:endParaRP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31C9ABC-54AF-4C4E-9779-B2F8EA0F1EF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9008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a:t>Sistema di gestione ambientale - Uno sguardo in </a:t>
            </a:r>
            <a:br>
              <a:rPr lang="it-IT" sz="3600" dirty="0"/>
            </a:br>
            <a:r>
              <a:rPr lang="it-IT" sz="3600" dirty="0"/>
              <a:t>prospettiva</a:t>
            </a:r>
            <a:br>
              <a:rPr lang="it-IT" sz="3600" dirty="0"/>
            </a:br>
            <a:endParaRPr lang="it-IT" sz="3600" dirty="0"/>
          </a:p>
        </p:txBody>
      </p:sp>
      <p:sp>
        <p:nvSpPr>
          <p:cNvPr id="3" name="Segnaposto contenuto 2"/>
          <p:cNvSpPr>
            <a:spLocks noGrp="1"/>
          </p:cNvSpPr>
          <p:nvPr>
            <p:ph idx="1"/>
          </p:nvPr>
        </p:nvSpPr>
        <p:spPr>
          <a:xfrm>
            <a:off x="838200" y="1825624"/>
            <a:ext cx="10515600" cy="4049485"/>
          </a:xfrm>
        </p:spPr>
        <p:txBody>
          <a:bodyPr>
            <a:normAutofit fontScale="55000" lnSpcReduction="20000"/>
          </a:bodyPr>
          <a:lstStyle/>
          <a:p>
            <a:pPr marL="0" indent="0">
              <a:buNone/>
            </a:pPr>
            <a:r>
              <a:rPr lang="en-GB" sz="2800" b="1" dirty="0">
                <a:effectLst/>
                <a:ea typeface="Calibri" panose="020F0502020204030204" pitchFamily="34" charset="0"/>
              </a:rPr>
              <a:t>Fare</a:t>
            </a:r>
            <a:br>
              <a:rPr lang="en-GB" sz="2800" b="1"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5. </a:t>
            </a:r>
            <a:r>
              <a:rPr lang="it-IT" dirty="0">
                <a:ea typeface="Calibri" panose="020F0502020204030204" pitchFamily="34" charset="0"/>
              </a:rPr>
              <a:t>Indagine ambientale che consiste in una revisione di tutti gli aspetti ambientali che l'organizzazione crea con una valutazione dell'impatto ambientale delle attività verso l'organizzazione e la società circostante. La valutazione deve essere effettuata in modo quantitativo e qualitativo (di solito viene aggiornata ogni 5 anni in conformità agli obblighi imposti dalle norme ISO ed EMAS).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6. </a:t>
            </a:r>
            <a:r>
              <a:rPr lang="it-IT" dirty="0">
                <a:ea typeface="Calibri" panose="020F0502020204030204" pitchFamily="34" charset="0"/>
              </a:rPr>
              <a:t>Elaborazione di una politica ambientale per l'organizzazione per la comunicazione interna all'organizzazione e verso la società circostante, ad esempio gli stakeholder e gli interessati. (L'AIE controlla il documento e lo aggiorna ogni 3 anni).</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7. </a:t>
            </a:r>
            <a:r>
              <a:rPr lang="it-IT" dirty="0">
                <a:ea typeface="Calibri" panose="020F0502020204030204" pitchFamily="34" charset="0"/>
              </a:rPr>
              <a:t>Pianificazione di un piano di obiettivi e azioni ambientali (di solito aggiornato ogni 3 anni in conformità con gli obblighi delle norme ISO ed EMAS).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8. </a:t>
            </a:r>
            <a:r>
              <a:rPr lang="it-IT" dirty="0">
                <a:ea typeface="Calibri" panose="020F0502020204030204" pitchFamily="34" charset="0"/>
              </a:rPr>
              <a:t>Pianificazione e gestione della documentazione SGA. (controllo dell'AIE, ad esempio, elenco delle leggi e così via).</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9. </a:t>
            </a:r>
            <a:r>
              <a:rPr lang="it-IT" dirty="0">
                <a:ea typeface="Calibri" panose="020F0502020204030204" pitchFamily="34" charset="0"/>
              </a:rPr>
              <a:t>Pianificazione e gestione delle attività di routine a supporto del Sistema di Gestione Ambientale (IEA controlla i possibili documenti di procedura).</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10. </a:t>
            </a:r>
            <a:r>
              <a:rPr lang="it-IT" dirty="0">
                <a:ea typeface="Calibri" panose="020F0502020204030204" pitchFamily="34" charset="0"/>
              </a:rPr>
              <a:t>Supporto alla comunicazione del lavoro del SGA a ogni persona nell'organizzazione. (L'AIE verifica il livello di fruibilità)</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11. </a:t>
            </a:r>
            <a:r>
              <a:rPr lang="it-IT" dirty="0">
                <a:ea typeface="Calibri" panose="020F0502020204030204" pitchFamily="34" charset="0"/>
              </a:rPr>
              <a:t>Supporto formativo del lavoro del SGA verso ogni persona dell'organizzazione (verifica della fruibilità da parte dell'AIE).</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12. Follow-up on the EMS work in the organisation </a:t>
            </a:r>
            <a:r>
              <a:rPr lang="en-GB" sz="2800" dirty="0">
                <a:ea typeface="Calibri" panose="020F0502020204030204" pitchFamily="34" charset="0"/>
              </a:rPr>
              <a:t>(IEA check the usability related to the requirements)</a:t>
            </a:r>
            <a:r>
              <a:rPr lang="en-GB" sz="2800" dirty="0">
                <a:effectLst/>
                <a:ea typeface="Calibri" panose="020F0502020204030204" pitchFamily="34" charset="0"/>
              </a:rPr>
              <a:t>. </a:t>
            </a:r>
            <a:endParaRPr lang="en-US" sz="2800"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2131FCE-E1CC-4E46-9A52-4039BE5A1A9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8367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BC1AD3-A459-4D37-8F08-0DFFBEDAABE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032891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a:t>Sistema di gestione ambientale - Uno sguardo in </a:t>
            </a:r>
            <a:br>
              <a:rPr lang="it-IT" sz="3600" dirty="0"/>
            </a:br>
            <a:r>
              <a:rPr lang="it-IT" sz="3600" dirty="0"/>
              <a:t>prospettiva</a:t>
            </a:r>
            <a:br>
              <a:rPr lang="it-IT" sz="3600" dirty="0"/>
            </a:br>
            <a:endParaRPr lang="it-IT" sz="3600" dirty="0"/>
          </a:p>
        </p:txBody>
      </p:sp>
      <p:sp>
        <p:nvSpPr>
          <p:cNvPr id="3" name="Segnaposto contenuto 2"/>
          <p:cNvSpPr>
            <a:spLocks noGrp="1"/>
          </p:cNvSpPr>
          <p:nvPr>
            <p:ph idx="1"/>
          </p:nvPr>
        </p:nvSpPr>
        <p:spPr>
          <a:xfrm>
            <a:off x="838200" y="1825625"/>
            <a:ext cx="10515600" cy="1855796"/>
          </a:xfrm>
        </p:spPr>
        <p:txBody>
          <a:bodyPr>
            <a:normAutofit/>
          </a:bodyPr>
          <a:lstStyle/>
          <a:p>
            <a:pPr marL="0" indent="0">
              <a:spcAft>
                <a:spcPts val="800"/>
              </a:spcAft>
              <a:buNone/>
            </a:pPr>
            <a:r>
              <a:rPr lang="en-GB" b="1" dirty="0" err="1">
                <a:ea typeface="Calibri" panose="020F0502020204030204" pitchFamily="34" charset="0"/>
                <a:cs typeface="Times New Roman" panose="02020603050405020304" pitchFamily="18" charset="0"/>
              </a:rPr>
              <a:t>Controllo</a:t>
            </a:r>
            <a:br>
              <a:rPr lang="en-GB" b="1"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13. </a:t>
            </a:r>
            <a:r>
              <a:rPr lang="en-GB" dirty="0" err="1">
                <a:effectLst/>
                <a:ea typeface="Calibri" panose="020F0502020204030204" pitchFamily="34" charset="0"/>
                <a:cs typeface="Times New Roman" panose="02020603050405020304" pitchFamily="18" charset="0"/>
              </a:rPr>
              <a:t>Organizzazione</a:t>
            </a:r>
            <a:r>
              <a:rPr lang="en-GB" dirty="0">
                <a:effectLst/>
                <a:ea typeface="Calibri" panose="020F0502020204030204" pitchFamily="34" charset="0"/>
                <a:cs typeface="Times New Roman" panose="02020603050405020304" pitchFamily="18" charset="0"/>
              </a:rPr>
              <a:t> e </a:t>
            </a:r>
            <a:r>
              <a:rPr lang="en-GB" dirty="0" err="1">
                <a:effectLst/>
                <a:ea typeface="Calibri" panose="020F0502020204030204" pitchFamily="34" charset="0"/>
                <a:cs typeface="Times New Roman" panose="02020603050405020304" pitchFamily="18" charset="0"/>
              </a:rPr>
              <a:t>gestione</a:t>
            </a:r>
            <a:r>
              <a:rPr lang="en-GB" dirty="0">
                <a:effectLst/>
                <a:ea typeface="Calibri" panose="020F0502020204030204" pitchFamily="34" charset="0"/>
                <a:cs typeface="Times New Roman" panose="02020603050405020304" pitchFamily="18" charset="0"/>
              </a:rPr>
              <a:t> </a:t>
            </a:r>
            <a:r>
              <a:rPr lang="en-GB" dirty="0" err="1">
                <a:effectLst/>
                <a:ea typeface="Calibri" panose="020F0502020204030204" pitchFamily="34" charset="0"/>
                <a:cs typeface="Times New Roman" panose="02020603050405020304" pitchFamily="18" charset="0"/>
              </a:rPr>
              <a:t>degli</a:t>
            </a:r>
            <a:r>
              <a:rPr lang="en-GB" dirty="0">
                <a:effectLst/>
                <a:ea typeface="Calibri" panose="020F0502020204030204" pitchFamily="34" charset="0"/>
                <a:cs typeface="Times New Roman" panose="02020603050405020304" pitchFamily="18" charset="0"/>
              </a:rPr>
              <a:t> audit </a:t>
            </a:r>
            <a:r>
              <a:rPr lang="en-GB" dirty="0" err="1">
                <a:effectLst/>
                <a:ea typeface="Calibri" panose="020F0502020204030204" pitchFamily="34" charset="0"/>
                <a:cs typeface="Times New Roman" panose="02020603050405020304" pitchFamily="18" charset="0"/>
              </a:rPr>
              <a:t>ambientali</a:t>
            </a:r>
            <a:r>
              <a:rPr lang="en-GB" dirty="0">
                <a:effectLst/>
                <a:ea typeface="Calibri" panose="020F0502020204030204" pitchFamily="34" charset="0"/>
                <a:cs typeface="Times New Roman" panose="02020603050405020304" pitchFamily="18" charset="0"/>
              </a:rPr>
              <a:t>, </a:t>
            </a:r>
            <a:r>
              <a:rPr lang="en-GB" b="1" dirty="0" err="1">
                <a:ea typeface="Calibri" panose="020F0502020204030204" pitchFamily="34" charset="0"/>
                <a:cs typeface="Times New Roman" panose="02020603050405020304" pitchFamily="18" charset="0"/>
              </a:rPr>
              <a:t>annuale</a:t>
            </a:r>
            <a:r>
              <a:rPr lang="en-GB" b="1" dirty="0">
                <a:ea typeface="Calibri" panose="020F0502020204030204" pitchFamily="34" charset="0"/>
                <a:cs typeface="Times New Roman" panose="02020603050405020304" pitchFamily="18" charset="0"/>
              </a:rPr>
              <a:t> e </a:t>
            </a:r>
            <a:r>
              <a:rPr lang="en-GB" b="1" dirty="0" err="1">
                <a:ea typeface="Calibri" panose="020F0502020204030204" pitchFamily="34" charset="0"/>
                <a:cs typeface="Times New Roman" panose="02020603050405020304" pitchFamily="18" charset="0"/>
              </a:rPr>
              <a:t>ogni</a:t>
            </a:r>
            <a:r>
              <a:rPr lang="en-GB" b="1" dirty="0">
                <a:ea typeface="Calibri" panose="020F0502020204030204" pitchFamily="34" charset="0"/>
                <a:cs typeface="Times New Roman" panose="02020603050405020304" pitchFamily="18" charset="0"/>
              </a:rPr>
              <a:t> 3  </a:t>
            </a:r>
            <a:r>
              <a:rPr lang="en-GB" b="1" dirty="0" err="1">
                <a:ea typeface="Calibri" panose="020F0502020204030204" pitchFamily="34" charset="0"/>
                <a:cs typeface="Times New Roman" panose="02020603050405020304" pitchFamily="18" charset="0"/>
              </a:rPr>
              <a:t>anni</a:t>
            </a:r>
            <a:r>
              <a:rPr lang="en-GB" dirty="0">
                <a:effectLst/>
                <a:ea typeface="Calibri" panose="020F0502020204030204" pitchFamily="34" charset="0"/>
                <a:cs typeface="Times New Roman" panose="02020603050405020304" pitchFamily="18" charset="0"/>
              </a:rPr>
              <a:t>.</a:t>
            </a:r>
            <a:br>
              <a:rPr lang="en-GB" dirty="0">
                <a:effectLst/>
                <a:ea typeface="Calibri" panose="020F0502020204030204" pitchFamily="34" charset="0"/>
                <a:cs typeface="Times New Roman" panose="02020603050405020304" pitchFamily="18" charset="0"/>
              </a:rPr>
            </a:br>
            <a:r>
              <a:rPr lang="en-GB" dirty="0">
                <a:ea typeface="Calibri" panose="020F0502020204030204" pitchFamily="34" charset="0"/>
              </a:rPr>
              <a:t>(IEA </a:t>
            </a:r>
            <a:r>
              <a:rPr lang="en-GB" dirty="0" err="1">
                <a:ea typeface="Calibri" panose="020F0502020204030204" pitchFamily="34" charset="0"/>
              </a:rPr>
              <a:t>vedi</a:t>
            </a:r>
            <a:r>
              <a:rPr lang="en-GB" dirty="0">
                <a:ea typeface="Calibri" panose="020F0502020204030204" pitchFamily="34" charset="0"/>
              </a:rPr>
              <a:t> </a:t>
            </a:r>
            <a:r>
              <a:rPr lang="en-GB" dirty="0" err="1">
                <a:ea typeface="Calibri" panose="020F0502020204030204" pitchFamily="34" charset="0"/>
              </a:rPr>
              <a:t>sopra</a:t>
            </a:r>
            <a:r>
              <a:rPr lang="en-GB" dirty="0">
                <a:ea typeface="Calibri" panose="020F0502020204030204" pitchFamily="34" charset="0"/>
              </a:rPr>
              <a:t>)</a:t>
            </a:r>
            <a:r>
              <a:rPr lang="en-GB" dirty="0">
                <a:effectLst/>
                <a:ea typeface="Calibri" panose="020F0502020204030204" pitchFamily="34" charset="0"/>
                <a:cs typeface="Times New Roman" panose="02020603050405020304" pitchFamily="18" charset="0"/>
              </a:rPr>
              <a:t> </a:t>
            </a: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7AE763B-E1FB-401E-B522-9FEA7154E77E}"/>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251710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a:t>Sistema di gestione ambientale - Uno sguardo in </a:t>
            </a:r>
            <a:br>
              <a:rPr lang="it-IT" sz="3600" dirty="0"/>
            </a:br>
            <a:r>
              <a:rPr lang="it-IT" sz="3600" dirty="0"/>
              <a:t>prospettiva</a:t>
            </a:r>
            <a:br>
              <a:rPr lang="it-IT" sz="3600" dirty="0"/>
            </a:br>
            <a:endParaRPr lang="it-IT" sz="3600" dirty="0"/>
          </a:p>
        </p:txBody>
      </p:sp>
      <p:sp>
        <p:nvSpPr>
          <p:cNvPr id="3" name="Segnaposto contenuto 2"/>
          <p:cNvSpPr>
            <a:spLocks noGrp="1"/>
          </p:cNvSpPr>
          <p:nvPr>
            <p:ph idx="1"/>
          </p:nvPr>
        </p:nvSpPr>
        <p:spPr>
          <a:xfrm>
            <a:off x="838200" y="1825624"/>
            <a:ext cx="10515600" cy="3598631"/>
          </a:xfrm>
        </p:spPr>
        <p:txBody>
          <a:bodyPr>
            <a:normAutofit fontScale="92500" lnSpcReduction="20000"/>
          </a:bodyPr>
          <a:lstStyle/>
          <a:p>
            <a:pPr marL="0" indent="0">
              <a:spcAft>
                <a:spcPts val="800"/>
              </a:spcAft>
              <a:buNone/>
            </a:pPr>
            <a:r>
              <a:rPr lang="en-GB" b="1" dirty="0" err="1">
                <a:effectLst/>
                <a:ea typeface="Calibri" panose="020F0502020204030204" pitchFamily="34" charset="0"/>
                <a:cs typeface="Times New Roman" panose="02020603050405020304" pitchFamily="18" charset="0"/>
              </a:rPr>
              <a:t>Azioni</a:t>
            </a:r>
            <a:br>
              <a:rPr lang="en-GB" b="1"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14. </a:t>
            </a:r>
            <a:r>
              <a:rPr lang="it-IT" dirty="0">
                <a:ea typeface="Calibri" panose="020F0502020204030204" pitchFamily="34" charset="0"/>
                <a:cs typeface="Times New Roman" panose="02020603050405020304" pitchFamily="18" charset="0"/>
              </a:rPr>
              <a:t>Organizzazione e gestione di un riesame annuale della gestione (verifica dei requisiti nazionali da parte dell'AIE). </a:t>
            </a:r>
            <a:br>
              <a:rPr lang="en-GB"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15. </a:t>
            </a:r>
            <a:r>
              <a:rPr lang="it-IT" dirty="0">
                <a:ea typeface="Calibri" panose="020F0502020204030204" pitchFamily="34" charset="0"/>
                <a:cs typeface="Times New Roman" panose="02020603050405020304" pitchFamily="18" charset="0"/>
              </a:rPr>
              <a:t>Analisi del lavoro del SGA con un riesame da parte della direzione per lo sviluppo del SGA e quindi il miglioramento continuo (controllo AIE, gestione delle difformità)</a:t>
            </a:r>
            <a:br>
              <a:rPr lang="en-GB"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16. </a:t>
            </a:r>
            <a:r>
              <a:rPr lang="it-IT" dirty="0">
                <a:ea typeface="Calibri" panose="020F0502020204030204" pitchFamily="34" charset="0"/>
                <a:cs typeface="Times New Roman" panose="02020603050405020304" pitchFamily="18" charset="0"/>
              </a:rPr>
              <a:t>Organizzazione e gestione del budget in alcuni periodi dell'anno (controllo AIE). </a:t>
            </a:r>
            <a:endParaRPr lang="en-GB" dirty="0">
              <a:effectLst/>
              <a:ea typeface="Calibri" panose="020F0502020204030204" pitchFamily="34" charset="0"/>
              <a:cs typeface="Times New Roman" panose="02020603050405020304" pitchFamily="18" charset="0"/>
            </a:endParaRP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04DF932-F63F-4175-8DB4-0543B78CC00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839725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Come prepararsi per uno standard SGA: </a:t>
            </a:r>
            <a:br>
              <a:rPr lang="it-IT" sz="3600" dirty="0"/>
            </a:br>
            <a:r>
              <a:rPr lang="it-IT" sz="3600" dirty="0"/>
              <a:t>una prospettiva multidisciplinare SYAT (</a:t>
            </a:r>
            <a:r>
              <a:rPr lang="it-IT" sz="3600" dirty="0" err="1"/>
              <a:t>Synergy</a:t>
            </a:r>
            <a:r>
              <a:rPr lang="it-IT" sz="3600" dirty="0"/>
              <a:t> Audit)</a:t>
            </a:r>
          </a:p>
        </p:txBody>
      </p:sp>
      <p:sp>
        <p:nvSpPr>
          <p:cNvPr id="3" name="Segnaposto contenuto 2"/>
          <p:cNvSpPr>
            <a:spLocks noGrp="1"/>
          </p:cNvSpPr>
          <p:nvPr>
            <p:ph idx="1"/>
          </p:nvPr>
        </p:nvSpPr>
        <p:spPr>
          <a:xfrm>
            <a:off x="838200" y="1857843"/>
            <a:ext cx="10618380" cy="3566412"/>
          </a:xfrm>
        </p:spPr>
        <p:txBody>
          <a:bodyPr>
            <a:normAutofit fontScale="92500"/>
          </a:bodyPr>
          <a:lstStyle/>
          <a:p>
            <a:r>
              <a:rPr lang="it-IT" dirty="0"/>
              <a:t>Trarre vantaggi dalla costruzione dal punto di vista dell'EMS e del P-D-C-A</a:t>
            </a:r>
          </a:p>
          <a:p>
            <a:r>
              <a:rPr lang="it-IT" dirty="0"/>
              <a:t>Leggere le norme ISO e/o EMAS nella Costruzione del SGA</a:t>
            </a:r>
          </a:p>
          <a:p>
            <a:r>
              <a:rPr lang="sv-SE" dirty="0"/>
              <a:t>Monitoraggio della conformità legislativa</a:t>
            </a:r>
          </a:p>
          <a:p>
            <a:r>
              <a:rPr lang="it-IT" dirty="0"/>
              <a:t>Gli SGA sono un aiuto per il miglioramento generale delle organizzazioni</a:t>
            </a:r>
          </a:p>
          <a:p>
            <a:r>
              <a:rPr lang="it-IT" dirty="0"/>
              <a:t>Maggiore possibilità di individuare eventuali errori nei processi</a:t>
            </a:r>
          </a:p>
          <a:p>
            <a:r>
              <a:rPr lang="it-IT" dirty="0"/>
              <a:t>Raggiungere e farsi ispirare da organizzazioni certificate</a:t>
            </a:r>
          </a:p>
          <a:p>
            <a:r>
              <a:rPr lang="it-IT" dirty="0"/>
              <a:t>Stabilire tempi e risorse per la preparazione...</a:t>
            </a:r>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3404" y="74169"/>
            <a:ext cx="1352283" cy="1341509"/>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D6B78B1-5A44-4DBA-B289-964BDCD564C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288010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4</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641ADA0-9767-4D3F-9D85-B9CF18C1796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72545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Audit ambientali</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it-IT" dirty="0"/>
              <a:t>Uno sguardo multidisciplinare in prospettiva</a:t>
            </a:r>
          </a:p>
          <a:p>
            <a:endParaRPr lang="it-IT" dirty="0"/>
          </a:p>
          <a:p>
            <a:endParaRPr lang="it-IT" dirty="0"/>
          </a:p>
          <a:p>
            <a:endParaRPr lang="it-IT" dirty="0"/>
          </a:p>
          <a:p>
            <a:endParaRPr lang="it-IT" dirty="0"/>
          </a:p>
          <a:p>
            <a:endParaRPr lang="it-IT" dirty="0"/>
          </a:p>
          <a:p>
            <a:endParaRPr lang="it-IT"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88EF7404-1B84-4C52-BA9D-71865A17C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E45C94F-4FE5-48E4-8D3A-76DCEF9E19FE}"/>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190607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Perché eseguiamo l'AIE nelle organizzazioni?</a:t>
            </a:r>
          </a:p>
        </p:txBody>
      </p:sp>
      <p:sp>
        <p:nvSpPr>
          <p:cNvPr id="3" name="Segnaposto contenuto 2"/>
          <p:cNvSpPr>
            <a:spLocks noGrp="1"/>
          </p:cNvSpPr>
          <p:nvPr>
            <p:ph idx="1"/>
          </p:nvPr>
        </p:nvSpPr>
        <p:spPr>
          <a:xfrm>
            <a:off x="838200" y="1825624"/>
            <a:ext cx="10515600" cy="3598631"/>
          </a:xfrm>
        </p:spPr>
        <p:txBody>
          <a:bodyPr>
            <a:normAutofit/>
          </a:bodyPr>
          <a:lstStyle/>
          <a:p>
            <a:r>
              <a:rPr lang="it-IT" dirty="0"/>
              <a:t>Controllare lo strumento di verifica delle fasi nel P-D-C-A per il controllo dei requisiti </a:t>
            </a:r>
          </a:p>
          <a:p>
            <a:r>
              <a:rPr lang="it-IT" dirty="0"/>
              <a:t>Focus sul lavoro di cambiamento per il miglioramento organizzativo</a:t>
            </a:r>
          </a:p>
          <a:p>
            <a:r>
              <a:rPr lang="it-IT" dirty="0"/>
              <a:t>L'AIE è obbligatoria a livello nazionale in alcuni Paesi e nelle norme ISO ed EMAS:</a:t>
            </a:r>
          </a:p>
          <a:p>
            <a:pPr>
              <a:buFont typeface="Wingdings" panose="05000000000000000000" pitchFamily="2" charset="2"/>
              <a:buChar char="Ø"/>
            </a:pPr>
            <a:r>
              <a:rPr lang="it-IT" dirty="0"/>
              <a:t>Minimo una volta all'anno e che copra l'intera organizzazione in un periodo di 3 anni. </a:t>
            </a:r>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a:buFont typeface="Wingdings" panose="05000000000000000000" pitchFamily="2" charset="2"/>
              <a:buChar char="Ø"/>
            </a:pPr>
            <a:endParaRPr lang="it-IT" dirty="0"/>
          </a:p>
          <a:p>
            <a:pPr marL="0" indent="0">
              <a:buNone/>
            </a:pPr>
            <a:endParaRPr lang="sv-SE"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D62272F-9086-48A9-BF45-3CB964FE7FC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558649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Concetti importanti nel lavoro dell’AIE</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2053763"/>
            <a:ext cx="10515600" cy="3687817"/>
          </a:xfrm>
        </p:spPr>
        <p:txBody>
          <a:bodyPr>
            <a:normAutofit fontScale="92500" lnSpcReduction="10000"/>
          </a:bodyPr>
          <a:lstStyle/>
          <a:p>
            <a:pPr marL="0" indent="0" algn="just">
              <a:buNone/>
            </a:pPr>
            <a:r>
              <a:rPr lang="it-IT" dirty="0"/>
              <a:t>Economia circolare - </a:t>
            </a:r>
            <a:r>
              <a:rPr lang="it-IT" sz="1900" dirty="0"/>
              <a:t>comporta la possibilità di aumentare il tempo di utilizzo di risorse, materiali e prodotti (</a:t>
            </a:r>
            <a:r>
              <a:rPr lang="it-IT" sz="1900" dirty="0" err="1"/>
              <a:t>Gregson</a:t>
            </a:r>
            <a:r>
              <a:rPr lang="it-IT" sz="1900" dirty="0"/>
              <a:t> et al., 2015). Gli strumenti per raggiungere un'economia circolare prevedono il riciclo, la riduzione, il riutilizzo e il recupero di risorse, materiali e prodotti (</a:t>
            </a:r>
            <a:r>
              <a:rPr lang="it-IT" sz="1900" dirty="0" err="1"/>
              <a:t>Kristensen</a:t>
            </a:r>
            <a:r>
              <a:rPr lang="it-IT" sz="1900" dirty="0"/>
              <a:t> e </a:t>
            </a:r>
            <a:r>
              <a:rPr lang="it-IT" sz="1900" dirty="0" err="1"/>
              <a:t>Mosgaard</a:t>
            </a:r>
            <a:r>
              <a:rPr lang="it-IT" sz="1900" dirty="0"/>
              <a:t>, 2020). </a:t>
            </a:r>
          </a:p>
          <a:p>
            <a:pPr marL="0" indent="0" algn="just">
              <a:buNone/>
            </a:pPr>
            <a:r>
              <a:rPr lang="it-IT" dirty="0"/>
              <a:t>Miglioramento continuo - </a:t>
            </a:r>
            <a:r>
              <a:rPr lang="it-IT" sz="1800" dirty="0"/>
              <a:t>un principio che afferma che il sistema di gestione ambientale, dall'implementazione allo stato continuo, è sostenuto da un pensiero di processo in cui l'idea di una capacità sistematica di miglioramento del sistema di gestione ambientale è un filo rosso all'interno di ogni sezione del lavoro del sistema di gestione ambientale. </a:t>
            </a:r>
          </a:p>
          <a:p>
            <a:pPr marL="0" indent="0" algn="just">
              <a:buNone/>
            </a:pPr>
            <a:r>
              <a:rPr lang="it-IT" dirty="0">
                <a:ea typeface="Calibri" panose="020F0502020204030204" pitchFamily="34" charset="0"/>
                <a:cs typeface="Times New Roman" panose="02020603050405020304" pitchFamily="18" charset="0"/>
              </a:rPr>
              <a:t>Deviazione - </a:t>
            </a:r>
            <a:r>
              <a:rPr lang="it-IT" sz="1800" dirty="0">
                <a:ea typeface="Calibri" panose="020F0502020204030204" pitchFamily="34" charset="0"/>
                <a:cs typeface="Times New Roman" panose="02020603050405020304" pitchFamily="18" charset="0"/>
              </a:rPr>
              <a:t>nel contesto dell'AIE si riferisce a qualcosa che ha causato una situazione in cui i requisiti non sono stati soddisfatti durante l'AIE. Ci sono tre tipi di deviazioni utilizzate nell'AIE: "Grande deviazione", "Piccola deviazione" e "avviso/osservazione". La deviazione grande è un tipo di deviazione in cui è stato violato un requisito legale, mentre la deviazione piccola è un tipo di deviazione in cui è stato violato un requisito a livello organizzativo locale, ad esempio un requisito del Piano di azione e obiettivi ambientali. Infine, l'avviso/osservazione è qualcosa che non offende un requisito legale o interno, ma che, se continua, può portare a una deviazione piccola o grande. Tradotto con www.DeepL.com/Translator (versione gratuita)</a:t>
            </a:r>
            <a:endParaRPr lang="en-GB" sz="1800" dirty="0"/>
          </a:p>
        </p:txBody>
      </p:sp>
      <p:pic>
        <p:nvPicPr>
          <p:cNvPr id="4" name="Picture 3" descr="Logo, company name&#10;&#10;Description automatically generated">
            <a:extLst>
              <a:ext uri="{FF2B5EF4-FFF2-40B4-BE49-F238E27FC236}">
                <a16:creationId xmlns:a16="http://schemas.microsoft.com/office/drawing/2014/main" id="{1FBAD2C7-C923-479F-85EF-2E318BE151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6360CF5F-141E-47B0-9253-0F38945729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FABF26D-E4F3-4262-84A7-ABB2230915C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718822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Concetti importanti nel lavoro dell’AIE</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739713" y="1518249"/>
            <a:ext cx="10614087" cy="4658714"/>
          </a:xfrm>
        </p:spPr>
        <p:txBody>
          <a:bodyPr>
            <a:normAutofit/>
          </a:bodyPr>
          <a:lstStyle/>
          <a:p>
            <a:pPr marL="0" indent="0">
              <a:lnSpc>
                <a:spcPct val="107000"/>
              </a:lnSpc>
              <a:spcAft>
                <a:spcPts val="800"/>
              </a:spcAft>
              <a:buNone/>
            </a:pPr>
            <a:r>
              <a:rPr lang="sv-SE" dirty="0"/>
              <a:t>Audit energetico- </a:t>
            </a:r>
            <a:r>
              <a:rPr lang="it-IT" sz="1800" dirty="0">
                <a:ea typeface="Calibri" panose="020F0502020204030204" pitchFamily="34" charset="0"/>
                <a:cs typeface="Times New Roman" panose="02020603050405020304" pitchFamily="18" charset="0"/>
              </a:rPr>
              <a:t>è una procedura sistematica finalizzata a ottenere un'adeguata conoscenza del profilo di consumo energetico di un edificio o di un gruppo di edifici, di una attività o di un impianto industriale o commerciale, di un servizio pubblico o privato, a identificare e quantificare le opportunità di risparmio energetico efficaci sotto il profilo dei costi e a riferire sui risultati ottenuti.</a:t>
            </a:r>
          </a:p>
          <a:p>
            <a:pPr marL="0" indent="0">
              <a:lnSpc>
                <a:spcPct val="107000"/>
              </a:lnSpc>
              <a:spcAft>
                <a:spcPts val="800"/>
              </a:spcAft>
              <a:buNone/>
            </a:pPr>
            <a:r>
              <a:rPr lang="en-GB" dirty="0" err="1"/>
              <a:t>Efficienza</a:t>
            </a:r>
            <a:r>
              <a:rPr lang="en-GB" dirty="0"/>
              <a:t> </a:t>
            </a:r>
            <a:r>
              <a:rPr lang="en-GB" dirty="0" err="1"/>
              <a:t>energetica</a:t>
            </a:r>
            <a:r>
              <a:rPr lang="en-GB" dirty="0"/>
              <a:t> - </a:t>
            </a:r>
            <a:r>
              <a:rPr lang="it-IT" sz="1800" dirty="0">
                <a:ea typeface="Calibri" panose="020F0502020204030204" pitchFamily="34" charset="0"/>
                <a:cs typeface="Times New Roman" panose="02020603050405020304" pitchFamily="18" charset="0"/>
              </a:rPr>
              <a:t>secondo la definizione utilizzata nell'ambito della Direttiva UE sull'efficienza energetica, è descritto come "il rapporto tra il rendimento, il servizio, i beni o l'energia prodotti e l'energia immessa".</a:t>
            </a:r>
          </a:p>
          <a:p>
            <a:pPr marL="0" indent="0">
              <a:lnSpc>
                <a:spcPct val="107000"/>
              </a:lnSpc>
              <a:spcAft>
                <a:spcPts val="800"/>
              </a:spcAft>
              <a:buNone/>
            </a:pPr>
            <a:r>
              <a:rPr lang="en-GB" dirty="0" err="1"/>
              <a:t>Aspetto</a:t>
            </a:r>
            <a:r>
              <a:rPr lang="en-GB" dirty="0"/>
              <a:t> </a:t>
            </a:r>
            <a:r>
              <a:rPr lang="en-GB" dirty="0" err="1"/>
              <a:t>ambientale</a:t>
            </a:r>
            <a:r>
              <a:rPr lang="en-GB" dirty="0"/>
              <a:t> - </a:t>
            </a:r>
            <a:r>
              <a:rPr lang="it-IT" sz="1800" dirty="0"/>
              <a:t>t</a:t>
            </a:r>
            <a:r>
              <a:rPr lang="it-IT" sz="1800" dirty="0">
                <a:ea typeface="Calibri" panose="020F0502020204030204" pitchFamily="34" charset="0"/>
              </a:rPr>
              <a:t>utto ciò che un'organizzazione fa e che può avere un impatto sull'ambiente, ad esempio la terra, l'acqua, l'aria, la vegetazione e gli scambi tra gli esseri umani e la natura. Questi aspetti vengono raccolti e misurati dall'indagine ambientale, dove l'impatto ambientale dell'organizzazione è pari a tutti gli aspetti. </a:t>
            </a:r>
            <a:endParaRPr lang="en-GB" dirty="0">
              <a:latin typeface="Times New Roman" panose="02020603050405020304" pitchFamily="18" charset="0"/>
            </a:endParaRPr>
          </a:p>
        </p:txBody>
      </p:sp>
      <p:pic>
        <p:nvPicPr>
          <p:cNvPr id="4" name="Picture 3" descr="Logo, company name&#10;&#10;Description automatically generated">
            <a:extLst>
              <a:ext uri="{FF2B5EF4-FFF2-40B4-BE49-F238E27FC236}">
                <a16:creationId xmlns:a16="http://schemas.microsoft.com/office/drawing/2014/main" id="{7AE78B5B-74BD-4A5B-B523-DC90750DCE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89D54BA-8154-4597-8E61-6DC6E75C24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95D6171-4164-4FC4-A905-A7320A413B0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345803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Concetti importanti nel lavoro dell’AIE</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825625"/>
            <a:ext cx="10515600" cy="4049485"/>
          </a:xfrm>
        </p:spPr>
        <p:txBody>
          <a:bodyPr>
            <a:normAutofit fontScale="92500" lnSpcReduction="20000"/>
          </a:bodyPr>
          <a:lstStyle/>
          <a:p>
            <a:pPr marL="0" indent="0">
              <a:lnSpc>
                <a:spcPct val="107000"/>
              </a:lnSpc>
              <a:spcAft>
                <a:spcPts val="800"/>
              </a:spcAft>
              <a:buNone/>
            </a:pPr>
            <a:r>
              <a:rPr lang="sv-SE" dirty="0"/>
              <a:t>Controllore ambientale - </a:t>
            </a:r>
            <a:r>
              <a:rPr lang="it-IT" sz="1800" dirty="0">
                <a:ea typeface="Calibri" panose="020F0502020204030204" pitchFamily="34" charset="0"/>
                <a:cs typeface="Times New Roman" panose="02020603050405020304" pitchFamily="18" charset="0"/>
              </a:rPr>
              <a:t>la persona che in un'organizzazione si occupa del lavoro di implementazione del sistema di gestione ambientale e che, nell'ambito del piano di lavoro, coordina e dà il necessario seguito al processo del SGA. </a:t>
            </a:r>
          </a:p>
          <a:p>
            <a:pPr marL="0" indent="0">
              <a:lnSpc>
                <a:spcPct val="107000"/>
              </a:lnSpc>
              <a:spcAft>
                <a:spcPts val="800"/>
              </a:spcAft>
              <a:buNone/>
            </a:pPr>
            <a:r>
              <a:rPr lang="it-IT" dirty="0"/>
              <a:t>Obiettivo ambientale e piano d'azione</a:t>
            </a:r>
            <a:r>
              <a:rPr lang="en-GB" dirty="0"/>
              <a:t>- </a:t>
            </a:r>
            <a:r>
              <a:rPr lang="it-IT" sz="1800" dirty="0">
                <a:ea typeface="Calibri" panose="020F0502020204030204" pitchFamily="34" charset="0"/>
              </a:rPr>
              <a:t>il documento in cui si stabiliscono gli obiettivi elaborati a partire dalla politica ambientale precedentemente elaborata dall'organizzazione (vedi sotto) per i successivi 3 anni .</a:t>
            </a:r>
          </a:p>
          <a:p>
            <a:pPr marL="0" indent="0">
              <a:lnSpc>
                <a:spcPct val="107000"/>
              </a:lnSpc>
              <a:spcAft>
                <a:spcPts val="800"/>
              </a:spcAft>
              <a:buNone/>
            </a:pPr>
            <a:r>
              <a:rPr lang="en-GB" dirty="0" err="1">
                <a:ea typeface="Calibri" panose="020F0502020204030204" pitchFamily="34" charset="0"/>
                <a:cs typeface="Times New Roman" panose="02020603050405020304" pitchFamily="18" charset="0"/>
              </a:rPr>
              <a:t>Impatto</a:t>
            </a:r>
            <a:r>
              <a:rPr lang="en-GB" dirty="0">
                <a:ea typeface="Calibri" panose="020F0502020204030204" pitchFamily="34" charset="0"/>
                <a:cs typeface="Times New Roman" panose="02020603050405020304" pitchFamily="18" charset="0"/>
              </a:rPr>
              <a:t> </a:t>
            </a:r>
            <a:r>
              <a:rPr lang="en-GB" dirty="0" err="1">
                <a:ea typeface="Calibri" panose="020F0502020204030204" pitchFamily="34" charset="0"/>
                <a:cs typeface="Times New Roman" panose="02020603050405020304" pitchFamily="18" charset="0"/>
              </a:rPr>
              <a:t>ambientale</a:t>
            </a:r>
            <a:r>
              <a:rPr lang="en-GB" dirty="0">
                <a:effectLst/>
                <a:ea typeface="Calibri" panose="020F0502020204030204" pitchFamily="34" charset="0"/>
                <a:cs typeface="Times New Roman" panose="02020603050405020304" pitchFamily="18" charset="0"/>
              </a:rPr>
              <a:t> </a:t>
            </a:r>
            <a:r>
              <a:rPr lang="en-GB" dirty="0"/>
              <a:t>-</a:t>
            </a:r>
            <a:r>
              <a:rPr lang="en-GB" dirty="0">
                <a:effectLst/>
                <a:ea typeface="Calibri" panose="020F0502020204030204" pitchFamily="34" charset="0"/>
                <a:cs typeface="Times New Roman" panose="02020603050405020304" pitchFamily="18" charset="0"/>
              </a:rPr>
              <a:t>  </a:t>
            </a:r>
            <a:r>
              <a:rPr lang="it-IT" sz="1800" dirty="0">
                <a:ea typeface="Calibri" panose="020F0502020204030204" pitchFamily="34" charset="0"/>
              </a:rPr>
              <a:t>l'impatto di un'organizzazione che crea un cambiamento nell'ambiente. Può essere un impatto positivo o negativo ed è legato all'attività organizzativa, alla possibile produzione e al prodotto finale e/o a qualsiasi tipo di servizio fornito dall'organizzazione. Esistono impatti indiretti e diretti.</a:t>
            </a:r>
          </a:p>
          <a:p>
            <a:pPr marL="0" indent="0">
              <a:lnSpc>
                <a:spcPct val="107000"/>
              </a:lnSpc>
              <a:spcAft>
                <a:spcPts val="800"/>
              </a:spcAft>
              <a:buNone/>
            </a:pPr>
            <a:r>
              <a:rPr lang="en-GB" dirty="0" err="1"/>
              <a:t>Indagine</a:t>
            </a:r>
            <a:r>
              <a:rPr lang="en-GB" dirty="0"/>
              <a:t> </a:t>
            </a:r>
            <a:r>
              <a:rPr lang="en-GB" dirty="0" err="1"/>
              <a:t>ambientale</a:t>
            </a:r>
            <a:r>
              <a:rPr lang="en-GB" dirty="0"/>
              <a:t> </a:t>
            </a:r>
            <a:r>
              <a:rPr lang="en-GB" sz="1800" dirty="0"/>
              <a:t>- </a:t>
            </a:r>
            <a:r>
              <a:rPr lang="it-IT" sz="1800" dirty="0">
                <a:ea typeface="Calibri" panose="020F0502020204030204" pitchFamily="34" charset="0"/>
              </a:rPr>
              <a:t>è il rapporto che copre e presenta la valutazione dell'impatto ambientale (vedi sopra). L'indagine ambientale deve essere aggiornata almeno ogni 5 anni per le organizzazioni che hanno ottenuto la certificazione ambientale, ad esempio, da una norma ISO 14001 e/o EMAS.</a:t>
            </a:r>
          </a:p>
          <a:p>
            <a:pPr marL="0" indent="0">
              <a:lnSpc>
                <a:spcPct val="107000"/>
              </a:lnSpc>
              <a:spcAft>
                <a:spcPts val="800"/>
              </a:spcAft>
              <a:buNone/>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C6882127-B5CC-486A-AD19-ACE0914CEB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6B2E4569-BE6B-4176-9C97-875407F045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C21075E-1F77-401F-8F71-E9B636616B3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815537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Concetti importanti nel lavoro dell’AIE</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825625"/>
            <a:ext cx="10515600" cy="3915956"/>
          </a:xfrm>
        </p:spPr>
        <p:txBody>
          <a:bodyPr>
            <a:normAutofit fontScale="92500" lnSpcReduction="10000"/>
          </a:bodyPr>
          <a:lstStyle/>
          <a:p>
            <a:pPr marL="0" indent="0">
              <a:lnSpc>
                <a:spcPct val="107000"/>
              </a:lnSpc>
              <a:spcAft>
                <a:spcPts val="800"/>
              </a:spcAft>
              <a:buNone/>
            </a:pPr>
            <a:r>
              <a:rPr lang="sv-SE" dirty="0"/>
              <a:t>Politica ambientale - </a:t>
            </a:r>
            <a:r>
              <a:rPr lang="it-IT" sz="1800" dirty="0">
                <a:ea typeface="Calibri" panose="020F0502020204030204" pitchFamily="34" charset="0"/>
              </a:rPr>
              <a:t>un documento che in poche righe comunichi il piano di sviluppo dell'organizzazione nell'ambito del lavoro del SGA per i successivi 3 anni in modo chiaro sia verso i gruppi interni che verso quelli esterni. </a:t>
            </a:r>
          </a:p>
          <a:p>
            <a:pPr marL="0" indent="0">
              <a:lnSpc>
                <a:spcPct val="107000"/>
              </a:lnSpc>
              <a:spcAft>
                <a:spcPts val="800"/>
              </a:spcAft>
              <a:buNone/>
            </a:pPr>
            <a:r>
              <a:rPr lang="en-GB" dirty="0"/>
              <a:t>Audit </a:t>
            </a:r>
            <a:r>
              <a:rPr lang="en-GB" dirty="0" err="1"/>
              <a:t>ambientale</a:t>
            </a:r>
            <a:r>
              <a:rPr lang="en-GB" dirty="0"/>
              <a:t> </a:t>
            </a:r>
            <a:r>
              <a:rPr lang="en-GB" dirty="0" err="1"/>
              <a:t>interno</a:t>
            </a:r>
            <a:r>
              <a:rPr lang="en-GB" dirty="0"/>
              <a:t> (AIE) - </a:t>
            </a:r>
            <a:r>
              <a:rPr lang="it-IT" sz="1800" dirty="0">
                <a:ea typeface="Calibri" panose="020F0502020204030204" pitchFamily="34" charset="0"/>
              </a:rPr>
              <a:t>procedura per controllare se l'organizzazione soddisfa i requisiti legali e interni (vedi sotto) nell'ambito del lavoro di gestione ambientale. L'audit viene eseguito dal personale dell'organizzazione e deve essere imparziale. Se un'organizzazione è certificata ISO 14001 e/o EMAS, gli audit ambientali interni devono avere luogo ogni anno all'interno dell'organizzazione e tutte le aree dell'organizzazione devono essere state sottoposte ad audit entro un periodo di tre anni. </a:t>
            </a:r>
          </a:p>
          <a:p>
            <a:pPr marL="0" indent="0">
              <a:lnSpc>
                <a:spcPct val="107000"/>
              </a:lnSpc>
              <a:spcAft>
                <a:spcPts val="800"/>
              </a:spcAft>
              <a:buNone/>
            </a:pPr>
            <a:r>
              <a:rPr lang="en-GB" dirty="0" err="1"/>
              <a:t>Relazione</a:t>
            </a:r>
            <a:r>
              <a:rPr lang="en-GB" dirty="0"/>
              <a:t> </a:t>
            </a:r>
            <a:r>
              <a:rPr lang="en-GB" dirty="0" err="1"/>
              <a:t>dell’audit</a:t>
            </a:r>
            <a:r>
              <a:rPr lang="en-GB" dirty="0"/>
              <a:t> </a:t>
            </a:r>
            <a:r>
              <a:rPr lang="en-GB" dirty="0" err="1"/>
              <a:t>ambientale</a:t>
            </a:r>
            <a:r>
              <a:rPr lang="en-GB" dirty="0"/>
              <a:t> </a:t>
            </a:r>
            <a:r>
              <a:rPr lang="en-GB" dirty="0" err="1"/>
              <a:t>interno</a:t>
            </a:r>
            <a:r>
              <a:rPr lang="en-GB" dirty="0"/>
              <a:t> - </a:t>
            </a:r>
            <a:r>
              <a:rPr lang="it-IT" sz="1800" dirty="0">
                <a:ea typeface="Calibri" panose="020F0502020204030204" pitchFamily="34" charset="0"/>
              </a:rPr>
              <a:t>il rapporto che presenta i risultati dell'AIE per il CEO e per altre aree dell'organizzazione.</a:t>
            </a:r>
            <a:endParaRPr lang="en-GB" sz="1800" dirty="0">
              <a:effectLst/>
              <a:ea typeface="Calibri" panose="020F0502020204030204" pitchFamily="34" charset="0"/>
            </a:endParaRPr>
          </a:p>
          <a:p>
            <a:pPr marL="0" indent="0">
              <a:buNone/>
            </a:pPr>
            <a:r>
              <a:rPr lang="en-GB" dirty="0" err="1"/>
              <a:t>Revisore</a:t>
            </a:r>
            <a:r>
              <a:rPr lang="en-GB" dirty="0"/>
              <a:t> </a:t>
            </a:r>
            <a:r>
              <a:rPr lang="en-GB" dirty="0" err="1"/>
              <a:t>ambientale</a:t>
            </a:r>
            <a:r>
              <a:rPr lang="en-GB" dirty="0"/>
              <a:t> </a:t>
            </a:r>
            <a:r>
              <a:rPr lang="en-GB" dirty="0" err="1"/>
              <a:t>interno</a:t>
            </a:r>
            <a:r>
              <a:rPr lang="en-GB" dirty="0"/>
              <a:t> - </a:t>
            </a:r>
            <a:r>
              <a:rPr lang="it-IT" sz="1800" dirty="0">
                <a:ea typeface="Calibri" panose="020F0502020204030204" pitchFamily="34" charset="0"/>
              </a:rPr>
              <a:t>la persona dell'organizzazione che esegue l'AIE.</a:t>
            </a:r>
            <a:endParaRPr lang="en-GB" dirty="0"/>
          </a:p>
        </p:txBody>
      </p:sp>
      <p:pic>
        <p:nvPicPr>
          <p:cNvPr id="4" name="Picture 3" descr="Logo, company name&#10;&#10;Description automatically generated">
            <a:extLst>
              <a:ext uri="{FF2B5EF4-FFF2-40B4-BE49-F238E27FC236}">
                <a16:creationId xmlns:a16="http://schemas.microsoft.com/office/drawing/2014/main" id="{A00E0C0F-C031-4118-8AC4-50A41E8C62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3A37EAC3-737E-42B8-938F-5EF3860235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0249E9D-CEEE-45AD-AE6B-B80316FC43D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5548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b="1" dirty="0" err="1"/>
              <a:t>Cambiamento</a:t>
            </a:r>
            <a:r>
              <a:rPr lang="en-GB" b="1" dirty="0"/>
              <a:t> </a:t>
            </a:r>
            <a:r>
              <a:rPr lang="en-GB" b="1" dirty="0" err="1"/>
              <a:t>climatico</a:t>
            </a:r>
            <a:endParaRPr lang="en-GB" b="1" dirty="0"/>
          </a:p>
        </p:txBody>
      </p:sp>
      <p:sp>
        <p:nvSpPr>
          <p:cNvPr id="3" name="Underrubrik 2"/>
          <p:cNvSpPr>
            <a:spLocks noGrp="1"/>
          </p:cNvSpPr>
          <p:nvPr>
            <p:ph type="subTitle" idx="1"/>
          </p:nvPr>
        </p:nvSpPr>
        <p:spPr/>
        <p:txBody>
          <a:bodyPr>
            <a:normAutofit/>
          </a:bodyPr>
          <a:lstStyle/>
          <a:p>
            <a:endParaRPr lang="en-GB" sz="2400" dirty="0"/>
          </a:p>
          <a:p>
            <a:r>
              <a:rPr lang="en-GB" dirty="0" err="1"/>
              <a:t>Perché</a:t>
            </a:r>
            <a:r>
              <a:rPr lang="en-GB" dirty="0"/>
              <a:t> </a:t>
            </a:r>
            <a:r>
              <a:rPr lang="en-GB" dirty="0" err="1"/>
              <a:t>facciamo</a:t>
            </a:r>
            <a:r>
              <a:rPr lang="en-GB" dirty="0"/>
              <a:t> </a:t>
            </a:r>
            <a:r>
              <a:rPr lang="en-GB" dirty="0" err="1"/>
              <a:t>gli</a:t>
            </a:r>
            <a:r>
              <a:rPr lang="en-GB" dirty="0"/>
              <a:t> audit?</a:t>
            </a:r>
            <a:endParaRPr lang="en-GB" sz="2400" dirty="0"/>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CE0B723-5E3C-4664-9788-70494FFB1BA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485853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Concetti importanti nel lavoro dell’AIE</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fontScale="85000" lnSpcReduction="20000"/>
          </a:bodyPr>
          <a:lstStyle/>
          <a:p>
            <a:pPr marL="0" indent="0">
              <a:lnSpc>
                <a:spcPct val="107000"/>
              </a:lnSpc>
              <a:spcAft>
                <a:spcPts val="800"/>
              </a:spcAft>
              <a:buNone/>
            </a:pPr>
            <a:r>
              <a:rPr lang="sv-SE" dirty="0"/>
              <a:t>Requisiti di legge - </a:t>
            </a:r>
            <a:r>
              <a:rPr lang="it-IT" sz="1800" dirty="0">
                <a:ea typeface="Calibri" panose="020F0502020204030204" pitchFamily="34" charset="0"/>
              </a:rPr>
              <a:t>requisito che si basa su una legge, una direttiva o qualsiasi altro tipo di documento di legge vincolante e deve essere seguito da qualsiasi organizzazione, indipendentemente dal fatto che sia certificata o meno dal punto di vista ambientale. Il Sistema di Gestione Ambientale lavora per l'adempimento della legge ed è quindi un supporto per l'organizzazione nel seguire i requisiti legali e, di conseguenza, nel cercare di evitare le violazioni legali e le relative conseguenze. </a:t>
            </a:r>
          </a:p>
          <a:p>
            <a:pPr marL="0" indent="0">
              <a:lnSpc>
                <a:spcPct val="107000"/>
              </a:lnSpc>
              <a:spcAft>
                <a:spcPts val="800"/>
              </a:spcAft>
              <a:buNone/>
            </a:pPr>
            <a:r>
              <a:rPr lang="it-IT" dirty="0"/>
              <a:t>Prospettiva del ciclo di vita </a:t>
            </a:r>
            <a:r>
              <a:rPr lang="en-GB" dirty="0"/>
              <a:t>- </a:t>
            </a:r>
            <a:r>
              <a:rPr lang="it-IT" sz="1800" dirty="0">
                <a:ea typeface="Calibri" panose="020F0502020204030204" pitchFamily="34" charset="0"/>
              </a:rPr>
              <a:t>una prospettiva che si basa su un metodo di valutazione del ciclo di vita in cui si valuta l'impatto ambientale di un prodotto, di un servizio o di un processo nel corso della sua vita. Un'analisi dalla «culla alla tomba» (dalla vita alla morte) o dalla tomba alla culla può essere effettuata per valutare l'impatto ambientale dei processi in cui il prodotto compare durante il suo ciclo di vita. Un ciclo di vita di un prodotto potrebbe ad esempio valutare l'impatto ambientale dall'estrazione fino alla gestione dei rifiuti e di tutti i trasporti necessari nel corso della sua vita. La prospettiva del ciclo di vita è utilizzata negli standard ISO 14001 ed EMAS e un'organizzazione certificata deve utilizzarla come strumento per valutare gli aspetti ambientali. </a:t>
            </a:r>
          </a:p>
          <a:p>
            <a:pPr marL="0" indent="0">
              <a:lnSpc>
                <a:spcPct val="107000"/>
              </a:lnSpc>
              <a:spcAft>
                <a:spcPts val="800"/>
              </a:spcAft>
              <a:buNone/>
            </a:pPr>
            <a:r>
              <a:rPr lang="en-GB" dirty="0" err="1"/>
              <a:t>Raccomandazioni</a:t>
            </a:r>
            <a:r>
              <a:rPr lang="en-GB" dirty="0"/>
              <a:t> - </a:t>
            </a:r>
            <a:r>
              <a:rPr lang="it-IT" sz="1800" dirty="0">
                <a:ea typeface="Calibri" panose="020F0502020204030204" pitchFamily="34" charset="0"/>
              </a:rPr>
              <a:t>una parte del rapporto di audit (vedi sopra) in cui il team AIE e/o il personale coinvolto nel dipartimento/area del soggetto verificato hanno la possibilità di comunicare le azioni raccomandate ispirate dall'audit del rapporto. Le raccomandazioni devono essere comunicate in modo breve e chiaro e non sono obbligate a essere prese in considerazione dalla leadership dell'organizzazione, che è la massima responsabile del SGA che è stato verificato e comunicato nel rapporto. </a:t>
            </a: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D677B8F-06A3-4AA9-B2E6-A171CAB59FA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08748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Il processo di lavoro</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marL="0" indent="0">
              <a:buNone/>
            </a:pPr>
            <a:r>
              <a:rPr lang="sv-SE" b="1" dirty="0"/>
              <a:t>Stato Pre-Audit </a:t>
            </a:r>
            <a:br>
              <a:rPr lang="sv-SE" dirty="0"/>
            </a:br>
            <a:endParaRPr lang="sv-SE" dirty="0"/>
          </a:p>
          <a:p>
            <a:pPr marL="0" indent="0">
              <a:buNone/>
            </a:pPr>
            <a:r>
              <a:rPr lang="sv-SE" dirty="0"/>
              <a:t>La Squadra!</a:t>
            </a:r>
          </a:p>
          <a:p>
            <a:pPr>
              <a:buFont typeface="Wingdings" panose="05000000000000000000" pitchFamily="2" charset="2"/>
              <a:buChar char="Ø"/>
            </a:pPr>
            <a:r>
              <a:rPr lang="sv-SE" dirty="0"/>
              <a:t>Piano triennale dell’audit </a:t>
            </a:r>
          </a:p>
          <a:p>
            <a:pPr>
              <a:buFont typeface="Wingdings" panose="05000000000000000000" pitchFamily="2" charset="2"/>
              <a:buChar char="Ø"/>
            </a:pPr>
            <a:r>
              <a:rPr lang="it-IT" dirty="0"/>
              <a:t>Comunicazione al soggetto verificato circa 2 mesi prima dell'audit.</a:t>
            </a:r>
          </a:p>
          <a:p>
            <a:pPr>
              <a:buFont typeface="Wingdings" panose="05000000000000000000" pitchFamily="2" charset="2"/>
              <a:buChar char="Ø"/>
            </a:pPr>
            <a:r>
              <a:rPr lang="it-IT" dirty="0"/>
              <a:t>Valutazione della persona sottoposta ad audit</a:t>
            </a:r>
          </a:p>
          <a:p>
            <a:pPr>
              <a:buFont typeface="Wingdings" panose="05000000000000000000" pitchFamily="2" charset="2"/>
              <a:buChar char="Ø"/>
            </a:pPr>
            <a:r>
              <a:rPr lang="it-IT" dirty="0"/>
              <a:t>Elaborazione di una lista di controllo per la giornata di audit</a:t>
            </a:r>
          </a:p>
          <a:p>
            <a:pPr>
              <a:buFont typeface="Wingdings" panose="05000000000000000000" pitchFamily="2" charset="2"/>
              <a:buChar char="Ø"/>
            </a:pPr>
            <a:r>
              <a:rPr lang="it-IT" dirty="0"/>
              <a:t>Elaborazione del programma della giornata di audit</a:t>
            </a: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A9F7380-E7CE-4EE2-B16B-5D83650FB36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508888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Il processo di lavoro</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marL="0" indent="0">
              <a:buNone/>
            </a:pPr>
            <a:r>
              <a:rPr lang="sv-SE" b="1" dirty="0"/>
              <a:t>Stato dell'audit in loco</a:t>
            </a:r>
          </a:p>
          <a:p>
            <a:pPr marL="0" indent="0">
              <a:buNone/>
            </a:pPr>
            <a:endParaRPr lang="sv-SE" dirty="0"/>
          </a:p>
          <a:p>
            <a:pPr>
              <a:buFont typeface="Wingdings" panose="05000000000000000000" pitchFamily="2" charset="2"/>
              <a:buChar char="Ø"/>
            </a:pPr>
            <a:r>
              <a:rPr lang="it-IT" dirty="0"/>
              <a:t>Interviste e percorsi nella zona</a:t>
            </a:r>
          </a:p>
          <a:p>
            <a:pPr>
              <a:buFont typeface="Wingdings" panose="05000000000000000000" pitchFamily="2" charset="2"/>
              <a:buChar char="Ø"/>
            </a:pPr>
            <a:r>
              <a:rPr lang="it-IT" dirty="0"/>
              <a:t>Prendere appunti con l'aiuto di computer, carta e penna o dittafono.</a:t>
            </a:r>
          </a:p>
          <a:p>
            <a:pPr>
              <a:buFont typeface="Wingdings" panose="05000000000000000000" pitchFamily="2" charset="2"/>
              <a:buChar char="Ø"/>
            </a:pPr>
            <a:r>
              <a:rPr lang="it-IT" dirty="0"/>
              <a:t>Colloquio finale con il responsabile del dipartimento/area oggetto dell'audit</a:t>
            </a: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9A419C1-3D29-4890-8DDC-AE9F82B9BB7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148649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Il processo di lavoro</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lnSpcReduction="10000"/>
          </a:bodyPr>
          <a:lstStyle/>
          <a:p>
            <a:pPr marL="0" indent="0">
              <a:buNone/>
            </a:pPr>
            <a:r>
              <a:rPr lang="it-IT" b="1" dirty="0"/>
              <a:t>Fase di post-verifica e conclusione</a:t>
            </a:r>
            <a:endParaRPr lang="sv-SE" dirty="0"/>
          </a:p>
          <a:p>
            <a:pPr>
              <a:buFont typeface="Wingdings" panose="05000000000000000000" pitchFamily="2" charset="2"/>
              <a:buChar char="Ø"/>
            </a:pPr>
            <a:r>
              <a:rPr lang="sv-SE" dirty="0"/>
              <a:t>Elaborazione del Report di AIE</a:t>
            </a:r>
          </a:p>
          <a:p>
            <a:pPr>
              <a:buFont typeface="Wingdings" panose="05000000000000000000" pitchFamily="2" charset="2"/>
              <a:buChar char="Ø"/>
            </a:pPr>
            <a:r>
              <a:rPr lang="it-IT" dirty="0"/>
              <a:t>Rapporto finale firmato dal responsabile dell'audit, archiviato e inviato alla leadership/CEO dell'organizzazione.</a:t>
            </a:r>
          </a:p>
          <a:p>
            <a:pPr>
              <a:buFont typeface="Wingdings" panose="05000000000000000000" pitchFamily="2" charset="2"/>
              <a:buChar char="Ø"/>
            </a:pPr>
            <a:r>
              <a:rPr lang="sv-SE" dirty="0"/>
              <a:t>Gestione degli scostamenti</a:t>
            </a:r>
          </a:p>
          <a:p>
            <a:pPr algn="just">
              <a:buFont typeface="Wingdings" panose="05000000000000000000" pitchFamily="2" charset="2"/>
              <a:buChar char="Ø"/>
            </a:pPr>
            <a:r>
              <a:rPr lang="it-IT" dirty="0"/>
              <a:t>Se è certificata EMAS, l'organizzazione deve pubblicare il Rapporto AIE completo all'esterno, ad esempio sulla pagina web dell'organizzazione.</a:t>
            </a:r>
          </a:p>
          <a:p>
            <a:pPr>
              <a:buFont typeface="Wingdings" panose="05000000000000000000" pitchFamily="2" charset="2"/>
              <a:buChar char="Ø"/>
            </a:pPr>
            <a:r>
              <a:rPr lang="it-IT" dirty="0"/>
              <a:t>Ora l'AIE è ufficialmente completata</a:t>
            </a: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48C0EB7-62C1-4D02-9474-59685865795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647346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it-IT" dirty="0"/>
              <a:t>Compiti permanenti nel lavoro dell'AIE</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lnSpcReduction="10000"/>
          </a:bodyPr>
          <a:lstStyle/>
          <a:p>
            <a:pPr>
              <a:buFont typeface="Courier New" panose="02070309020205020404" pitchFamily="49" charset="0"/>
              <a:buChar char="o"/>
            </a:pPr>
            <a:r>
              <a:rPr lang="it-IT" dirty="0"/>
              <a:t>Formazione continua di nuovi revisori per mantenere la forza lavoro</a:t>
            </a:r>
          </a:p>
          <a:p>
            <a:pPr>
              <a:buFont typeface="Courier New" panose="02070309020205020404" pitchFamily="49" charset="0"/>
              <a:buChar char="o"/>
            </a:pPr>
            <a:r>
              <a:rPr lang="it-IT" dirty="0"/>
              <a:t>Stanziamento di denaro per il lavoro, colloqui di bilancio annuali</a:t>
            </a:r>
          </a:p>
          <a:p>
            <a:pPr>
              <a:buFont typeface="Courier New" panose="02070309020205020404" pitchFamily="49" charset="0"/>
              <a:buChar char="o"/>
            </a:pPr>
            <a:r>
              <a:rPr lang="it-IT" dirty="0"/>
              <a:t>Pianificazione delle conferenze per il team AIE per la pianificazione</a:t>
            </a:r>
          </a:p>
          <a:p>
            <a:pPr>
              <a:buFont typeface="Courier New" panose="02070309020205020404" pitchFamily="49" charset="0"/>
              <a:buChar char="o"/>
            </a:pPr>
            <a:r>
              <a:rPr lang="it-IT" dirty="0"/>
              <a:t>Partecipazione a conferenze, workshop e corsi per acquisire conoscenze.</a:t>
            </a:r>
          </a:p>
          <a:p>
            <a:pPr>
              <a:buFont typeface="Courier New" panose="02070309020205020404" pitchFamily="49" charset="0"/>
              <a:buChar char="o"/>
            </a:pPr>
            <a:r>
              <a:rPr lang="it-IT" dirty="0"/>
              <a:t>Scambio di conoscenze e scambio di favori tra organizzazioni</a:t>
            </a:r>
          </a:p>
          <a:p>
            <a:pPr>
              <a:buFont typeface="Courier New" panose="02070309020205020404" pitchFamily="49" charset="0"/>
              <a:buChar char="o"/>
            </a:pPr>
            <a:r>
              <a:rPr lang="sv-SE" dirty="0"/>
              <a:t>Aderire alle reti dell'AIE</a:t>
            </a:r>
          </a:p>
          <a:p>
            <a:pPr>
              <a:buFont typeface="Courier New" panose="02070309020205020404" pitchFamily="49" charset="0"/>
              <a:buChar char="o"/>
            </a:pPr>
            <a:r>
              <a:rPr lang="it-IT" dirty="0"/>
              <a:t>Avere un team interdisciplinare dell'AIE con diverse aree di competenza</a:t>
            </a:r>
          </a:p>
          <a:p>
            <a:pPr>
              <a:buFont typeface="Courier New" panose="02070309020205020404" pitchFamily="49" charset="0"/>
              <a:buChar char="o"/>
            </a:pPr>
            <a:endParaRPr lang="it-IT" dirty="0"/>
          </a:p>
          <a:p>
            <a:pPr>
              <a:buFont typeface="Courier New" panose="02070309020205020404" pitchFamily="49" charset="0"/>
              <a:buChar char="o"/>
            </a:pPr>
            <a:endParaRPr lang="it-IT" dirty="0"/>
          </a:p>
          <a:p>
            <a:pPr>
              <a:buFont typeface="Courier New" panose="02070309020205020404" pitchFamily="49" charset="0"/>
              <a:buChar char="o"/>
            </a:pPr>
            <a:endParaRPr lang="it-IT" dirty="0"/>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8E880CE-7D5F-4F6C-A8F6-F13E103EA41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41049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a:xfrm>
            <a:off x="534838" y="319178"/>
            <a:ext cx="10818962" cy="1449238"/>
          </a:xfrm>
        </p:spPr>
        <p:txBody>
          <a:bodyPr>
            <a:normAutofit fontScale="90000"/>
          </a:bodyPr>
          <a:lstStyle/>
          <a:p>
            <a:br>
              <a:rPr lang="it-IT" sz="4000" dirty="0"/>
            </a:br>
            <a:br>
              <a:rPr lang="it-IT" sz="4000" dirty="0"/>
            </a:br>
            <a:r>
              <a:rPr lang="it-IT" sz="4000" dirty="0"/>
              <a:t>Effetti positivi dell'esecuzione dell'AIE - una prospettiva</a:t>
            </a:r>
            <a:br>
              <a:rPr lang="it-IT" sz="4000" dirty="0"/>
            </a:br>
            <a:r>
              <a:rPr lang="it-IT" sz="4000" dirty="0"/>
              <a:t>multidisciplinare SYAT</a:t>
            </a:r>
            <a:br>
              <a:rPr lang="it-IT" sz="4000" dirty="0"/>
            </a:br>
            <a:br>
              <a:rPr lang="it-IT" sz="4000" dirty="0"/>
            </a:br>
            <a:br>
              <a:rPr lang="it-IT" sz="4000" dirty="0"/>
            </a:br>
            <a:endParaRPr lang="it-IT" sz="4000"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lnSpcReduction="10000"/>
          </a:bodyPr>
          <a:lstStyle/>
          <a:p>
            <a:r>
              <a:rPr lang="it-IT" dirty="0"/>
              <a:t>Possibilità di gestire le risorse in termini di budget e di tempo all'interno dell'organizzazione.</a:t>
            </a:r>
          </a:p>
          <a:p>
            <a:r>
              <a:rPr lang="it-IT" dirty="0"/>
              <a:t>Aumento delle conoscenze e quindi sviluppo individuale e organizzativo. </a:t>
            </a:r>
          </a:p>
          <a:p>
            <a:r>
              <a:rPr lang="it-IT" dirty="0"/>
              <a:t>Contribuisce a migliorare il lavoro dell'EMS e quindi gli obiettivi generali.</a:t>
            </a:r>
          </a:p>
          <a:p>
            <a:r>
              <a:rPr lang="it-IT" dirty="0"/>
              <a:t>Strumento importante per la diffusione delle migliori pratiche</a:t>
            </a:r>
            <a:r>
              <a:rPr lang="sv-SE" dirty="0"/>
              <a:t>. </a:t>
            </a:r>
          </a:p>
          <a:p>
            <a:r>
              <a:rPr lang="it-IT" dirty="0"/>
              <a:t>Individuare gli errori prima che diventino un rischio/pericolo grave.</a:t>
            </a:r>
          </a:p>
          <a:p>
            <a:r>
              <a:rPr lang="it-IT" dirty="0"/>
              <a:t>Strumento utile per la raccolta e la gestione dei dati, e altro ...</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30" y="473742"/>
            <a:ext cx="1036504" cy="871980"/>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B5D785A-39DB-40E6-B765-672266922A3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996413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&amp; Workshop 5</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B80D8B16-5B4D-43A3-B897-8C99403BF99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956568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Audit ambientali</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it-IT" dirty="0"/>
              <a:t>Uno sguardo multidisciplinare in prospettiva</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7C592E2-C237-4457-B28C-32DB5A9846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BBDBA9F-8E6D-457A-85C7-BC482C6A254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24707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2F21E-133F-4DBD-ACF9-8F31CAE3EB94}"/>
              </a:ext>
            </a:extLst>
          </p:cNvPr>
          <p:cNvSpPr>
            <a:spLocks noGrp="1"/>
          </p:cNvSpPr>
          <p:nvPr>
            <p:ph type="title"/>
          </p:nvPr>
        </p:nvSpPr>
        <p:spPr/>
        <p:txBody>
          <a:bodyPr/>
          <a:lstStyle/>
          <a:p>
            <a:r>
              <a:rPr lang="it-IT" dirty="0"/>
              <a:t>La lista di controllo dell'AIE</a:t>
            </a:r>
            <a:endParaRPr lang="en-GB" dirty="0"/>
          </a:p>
        </p:txBody>
      </p:sp>
      <p:sp>
        <p:nvSpPr>
          <p:cNvPr id="3" name="Content Placeholder 2">
            <a:extLst>
              <a:ext uri="{FF2B5EF4-FFF2-40B4-BE49-F238E27FC236}">
                <a16:creationId xmlns:a16="http://schemas.microsoft.com/office/drawing/2014/main" id="{93845E61-938F-44A0-BE3E-849D9B30B093}"/>
              </a:ext>
            </a:extLst>
          </p:cNvPr>
          <p:cNvSpPr>
            <a:spLocks noGrp="1"/>
          </p:cNvSpPr>
          <p:nvPr>
            <p:ph idx="1"/>
          </p:nvPr>
        </p:nvSpPr>
        <p:spPr/>
        <p:txBody>
          <a:bodyPr/>
          <a:lstStyle/>
          <a:p>
            <a:r>
              <a:rPr lang="it-IT" dirty="0"/>
              <a:t>Un documento per raccogliere le informazioni necessarie su un'AIE in arrivo.</a:t>
            </a:r>
            <a:br>
              <a:rPr lang="sv-SE" dirty="0"/>
            </a:br>
            <a:endParaRPr lang="sv-SE" dirty="0"/>
          </a:p>
          <a:p>
            <a:r>
              <a:rPr lang="sv-SE" dirty="0"/>
              <a:t>Coinvolgere:</a:t>
            </a:r>
          </a:p>
          <a:p>
            <a:pPr>
              <a:buFont typeface="Wingdings" panose="05000000000000000000" pitchFamily="2" charset="2"/>
              <a:buChar char="Ø"/>
            </a:pPr>
            <a:r>
              <a:rPr lang="sv-SE" dirty="0"/>
              <a:t>Aree fisiche da controllare</a:t>
            </a:r>
          </a:p>
          <a:p>
            <a:pPr>
              <a:buFont typeface="Wingdings" panose="05000000000000000000" pitchFamily="2" charset="2"/>
              <a:buChar char="Ø"/>
            </a:pPr>
            <a:r>
              <a:rPr lang="it-IT" dirty="0"/>
              <a:t>Intervista approfondita con le persone chiave dello staff</a:t>
            </a:r>
          </a:p>
          <a:p>
            <a:pPr>
              <a:buFont typeface="Wingdings" panose="05000000000000000000" pitchFamily="2" charset="2"/>
              <a:buChar char="Ø"/>
            </a:pPr>
            <a:r>
              <a:rPr lang="it-IT" dirty="0"/>
              <a:t>Interviste campione per il controllo dell'operatività dell'EMS</a:t>
            </a:r>
          </a:p>
          <a:p>
            <a:pPr marL="0" indent="0">
              <a:buNone/>
            </a:pPr>
            <a:br>
              <a:rPr lang="sv-SE" dirty="0"/>
            </a:br>
            <a:endParaRPr lang="en-GB" dirty="0"/>
          </a:p>
        </p:txBody>
      </p:sp>
      <p:pic>
        <p:nvPicPr>
          <p:cNvPr id="4" name="Picture 3" descr="Logo, company name&#10;&#10;Description automatically generated">
            <a:extLst>
              <a:ext uri="{FF2B5EF4-FFF2-40B4-BE49-F238E27FC236}">
                <a16:creationId xmlns:a16="http://schemas.microsoft.com/office/drawing/2014/main" id="{E9CD67A7-B731-4111-889D-02B78E0CF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99DEF47-322F-4C9A-9A87-4CA43EAD7B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1123B73-D966-4B08-9239-A34C1C9294A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483358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lstStyle/>
          <a:p>
            <a:r>
              <a:rPr lang="it-IT" dirty="0"/>
              <a:t>La lista di controllo dell'AIE</a:t>
            </a:r>
            <a:endParaRPr lang="en-GB" dirty="0"/>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92500" lnSpcReduction="20000"/>
          </a:bodyPr>
          <a:lstStyle/>
          <a:p>
            <a:r>
              <a:rPr lang="it-IT" dirty="0"/>
              <a:t>È necessario pensare alla legge e alla normativa quando si elabora la domanda.</a:t>
            </a:r>
          </a:p>
          <a:p>
            <a:r>
              <a:rPr lang="it-IT" dirty="0"/>
              <a:t>Necessità di garantire che nell' audit si verifichi l'adempimento di leggi e regolamenti</a:t>
            </a:r>
          </a:p>
          <a:p>
            <a:r>
              <a:rPr lang="it-IT" dirty="0"/>
              <a:t>Esistono leggi e regolamenti a diversi livelli</a:t>
            </a:r>
            <a:r>
              <a:rPr lang="sv-SE" dirty="0"/>
              <a:t>: </a:t>
            </a:r>
          </a:p>
          <a:p>
            <a:pPr>
              <a:buFont typeface="Wingdings" panose="05000000000000000000" pitchFamily="2" charset="2"/>
              <a:buChar char="Ø"/>
            </a:pPr>
            <a:r>
              <a:rPr lang="sv-SE" dirty="0"/>
              <a:t>Comunale/locale</a:t>
            </a:r>
          </a:p>
          <a:p>
            <a:pPr>
              <a:buFont typeface="Wingdings" panose="05000000000000000000" pitchFamily="2" charset="2"/>
              <a:buChar char="Ø"/>
            </a:pPr>
            <a:r>
              <a:rPr lang="sv-SE" dirty="0"/>
              <a:t>Nazionale</a:t>
            </a:r>
          </a:p>
          <a:p>
            <a:pPr>
              <a:buFont typeface="Wingdings" panose="05000000000000000000" pitchFamily="2" charset="2"/>
              <a:buChar char="Ø"/>
            </a:pPr>
            <a:r>
              <a:rPr lang="sv-SE" b="1" dirty="0"/>
              <a:t>EU </a:t>
            </a:r>
          </a:p>
          <a:p>
            <a:pPr>
              <a:buFont typeface="Wingdings" panose="05000000000000000000" pitchFamily="2" charset="2"/>
              <a:buChar char="Ø"/>
            </a:pPr>
            <a:r>
              <a:rPr lang="sv-SE" b="1" dirty="0"/>
              <a:t>Globale</a:t>
            </a:r>
          </a:p>
          <a:p>
            <a:pPr>
              <a:buFont typeface="Wingdings" panose="05000000000000000000" pitchFamily="2" charset="2"/>
              <a:buChar char="Ø"/>
            </a:pPr>
            <a:r>
              <a:rPr lang="sv-SE" dirty="0"/>
              <a:t>Standard ambientali</a:t>
            </a:r>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94B6372-5470-4228-8EE1-CF0AB7C6F09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4536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F0DA9A-B7A3-4EF5-8529-AD2C64F82C7A}"/>
              </a:ext>
            </a:extLst>
          </p:cNvPr>
          <p:cNvSpPr>
            <a:spLocks noGrp="1"/>
          </p:cNvSpPr>
          <p:nvPr>
            <p:ph type="title"/>
          </p:nvPr>
        </p:nvSpPr>
        <p:spPr/>
        <p:txBody>
          <a:bodyPr>
            <a:normAutofit/>
          </a:bodyPr>
          <a:lstStyle/>
          <a:p>
            <a:pPr algn="ctr"/>
            <a:r>
              <a:rPr lang="it-IT" dirty="0">
                <a:solidFill>
                  <a:srgbClr val="0A0A0A"/>
                </a:solidFill>
              </a:rPr>
              <a:t>Effetti del cambiamento climatico globale?</a:t>
            </a:r>
          </a:p>
        </p:txBody>
      </p:sp>
      <p:sp>
        <p:nvSpPr>
          <p:cNvPr id="3" name="Platshållare för innehåll 2">
            <a:extLst>
              <a:ext uri="{FF2B5EF4-FFF2-40B4-BE49-F238E27FC236}">
                <a16:creationId xmlns:a16="http://schemas.microsoft.com/office/drawing/2014/main" id="{9679F83F-64F6-435C-B914-B458D6DAC885}"/>
              </a:ext>
            </a:extLst>
          </p:cNvPr>
          <p:cNvSpPr>
            <a:spLocks noGrp="1"/>
          </p:cNvSpPr>
          <p:nvPr>
            <p:ph idx="1"/>
          </p:nvPr>
        </p:nvSpPr>
        <p:spPr>
          <a:xfrm>
            <a:off x="669753" y="1286934"/>
            <a:ext cx="9420013" cy="5205941"/>
          </a:xfrm>
        </p:spPr>
        <p:txBody>
          <a:bodyPr>
            <a:normAutofit/>
          </a:bodyPr>
          <a:lstStyle/>
          <a:p>
            <a:r>
              <a:rPr lang="it-IT" sz="2400" dirty="0"/>
              <a:t>Le temperature continueranno ad aumentare</a:t>
            </a:r>
          </a:p>
          <a:p>
            <a:r>
              <a:rPr lang="it-IT" sz="2400" dirty="0"/>
              <a:t>Lo scioglimento delle calotte polari.</a:t>
            </a:r>
          </a:p>
          <a:p>
            <a:r>
              <a:rPr lang="it-IT" sz="2400" dirty="0"/>
              <a:t>L'aumento del livello del mare</a:t>
            </a:r>
          </a:p>
          <a:p>
            <a:r>
              <a:rPr lang="it-IT" sz="2400" dirty="0"/>
              <a:t>L'aumento della frequenza e dell'intensità degli eventi meteorologici estremi</a:t>
            </a:r>
          </a:p>
          <a:p>
            <a:r>
              <a:rPr lang="it-IT" sz="2400" dirty="0"/>
              <a:t>L'estinzione di specie animali e vegetali</a:t>
            </a:r>
          </a:p>
          <a:p>
            <a:r>
              <a:rPr lang="it-IT" sz="2400" dirty="0"/>
              <a:t>Ondate di calore più frequenti</a:t>
            </a:r>
          </a:p>
          <a:p>
            <a:r>
              <a:rPr lang="it-IT" sz="2400" dirty="0"/>
              <a:t>L'emergere di rifugiati a causa del clima</a:t>
            </a:r>
          </a:p>
          <a:p>
            <a:r>
              <a:rPr lang="it-IT" sz="2400" dirty="0"/>
              <a:t>Problemi di agricoltura e allevamento che potrebbero esacerbare la fame nel mondo</a:t>
            </a:r>
          </a:p>
          <a:p>
            <a:r>
              <a:rPr lang="it-IT" sz="2400" dirty="0"/>
              <a:t>Il degrado delle risorse economiche</a:t>
            </a:r>
          </a:p>
          <a:p>
            <a:endParaRPr lang="it-IT" sz="2400" dirty="0"/>
          </a:p>
          <a:p>
            <a:endParaRPr lang="sv-SE" dirty="0"/>
          </a:p>
        </p:txBody>
      </p:sp>
      <p:pic>
        <p:nvPicPr>
          <p:cNvPr id="4" name="Picture 3" descr="Logo, company name&#10;&#10;Description automatically generated">
            <a:extLst>
              <a:ext uri="{FF2B5EF4-FFF2-40B4-BE49-F238E27FC236}">
                <a16:creationId xmlns:a16="http://schemas.microsoft.com/office/drawing/2014/main" id="{B424BC11-A053-415E-A907-077530EEB7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9833ACC6-0FCC-42C1-A6CC-3ABD67D4F9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839" y="5881611"/>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F40F98B6-66CD-4CED-AE7D-CDFB41D50D8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51740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lstStyle/>
          <a:p>
            <a:r>
              <a:rPr lang="it-IT" dirty="0"/>
              <a:t>Pratiche di formazione AIE - Elaborazione di una lista di controllo</a:t>
            </a:r>
            <a:endParaRPr lang="en-GB" dirty="0"/>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77500" lnSpcReduction="20000"/>
          </a:bodyPr>
          <a:lstStyle/>
          <a:p>
            <a:pPr marL="0" indent="0">
              <a:buNone/>
            </a:pPr>
            <a:r>
              <a:rPr lang="it-IT" b="1" dirty="0"/>
              <a:t>Lavori di gruppo in sale di riunione</a:t>
            </a:r>
          </a:p>
          <a:p>
            <a:pPr marL="514350" indent="-514350">
              <a:buAutoNum type="arabicPeriod"/>
            </a:pPr>
            <a:r>
              <a:rPr lang="it-IT" dirty="0"/>
              <a:t>Utilizzare i dati preparati sull'organizzazione per il vostro prossimo AIE (audit ambientale interno) nella sessione successiva.</a:t>
            </a:r>
          </a:p>
          <a:p>
            <a:pPr marL="514350" indent="-514350">
              <a:buAutoNum type="arabicPeriod"/>
            </a:pPr>
            <a:r>
              <a:rPr lang="it-IT" dirty="0"/>
              <a:t>Esercitatevi a creare 5 domande per un prossimo colloquio con l'AIE per la vostra organizzazione.</a:t>
            </a:r>
          </a:p>
          <a:p>
            <a:pPr marL="514350" indent="-514350">
              <a:buAutoNum type="arabicPeriod"/>
            </a:pPr>
            <a:r>
              <a:rPr lang="it-IT" dirty="0"/>
              <a:t>Lavorate in gruppo e, se necessario, guardate come possono essere le domande di riferimento della </a:t>
            </a:r>
            <a:r>
              <a:rPr lang="it-IT" dirty="0" err="1"/>
              <a:t>checklist</a:t>
            </a:r>
            <a:r>
              <a:rPr lang="sv-SE" sz="2800" dirty="0"/>
              <a:t>.</a:t>
            </a:r>
          </a:p>
          <a:p>
            <a:pPr marL="514350" indent="-514350">
              <a:buAutoNum type="arabicPeriod"/>
            </a:pPr>
            <a:r>
              <a:rPr lang="it-IT" dirty="0"/>
              <a:t>Il responsabile del team ha la responsabilità di assicurare che il team raggiunga il suo obiettivo entro i tempi previsti.</a:t>
            </a:r>
          </a:p>
          <a:p>
            <a:pPr marL="514350" indent="-514350">
              <a:buAutoNum type="arabicPeriod"/>
            </a:pPr>
            <a:r>
              <a:rPr lang="it-IT" dirty="0"/>
              <a:t>Utilizzare fino a 2 ore per questa formazione.</a:t>
            </a:r>
          </a:p>
          <a:p>
            <a:pPr marL="0" indent="0">
              <a:buNone/>
            </a:pPr>
            <a:br>
              <a:rPr lang="sv-SE" sz="2800" dirty="0"/>
            </a:br>
            <a:r>
              <a:rPr lang="sv-SE" sz="2800" b="1" dirty="0"/>
              <a:t>Buona fortuna! </a:t>
            </a:r>
            <a:r>
              <a:rPr lang="sv-SE" sz="2800" b="1" dirty="0">
                <a:sym typeface="Wingdings" panose="05000000000000000000" pitchFamily="2" charset="2"/>
              </a:rPr>
              <a:t></a:t>
            </a:r>
            <a:endParaRPr lang="en-GB" sz="2800" b="1" dirty="0"/>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3019" y="819509"/>
            <a:ext cx="1078542" cy="90734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0AF3EE4-7EFB-4EA6-8C6A-CE644CF7A9F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913148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&amp; Workshop 6</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CFFF33E1-10B7-4A71-BB9F-8AC191852384}"/>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55312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dirty="0" err="1"/>
              <a:t>Formazione</a:t>
            </a:r>
            <a:r>
              <a:rPr lang="en-GB" dirty="0"/>
              <a:t> </a:t>
            </a:r>
            <a:r>
              <a:rPr lang="en-GB" dirty="0" err="1"/>
              <a:t>dei</a:t>
            </a:r>
            <a:r>
              <a:rPr lang="en-GB" dirty="0"/>
              <a:t> </a:t>
            </a:r>
            <a:r>
              <a:rPr lang="en-GB" dirty="0" err="1"/>
              <a:t>docenti</a:t>
            </a:r>
            <a:endParaRPr lang="en-GB" dirty="0"/>
          </a:p>
        </p:txBody>
      </p:sp>
      <p:sp>
        <p:nvSpPr>
          <p:cNvPr id="3" name="Underrubrik 2"/>
          <p:cNvSpPr>
            <a:spLocks noGrp="1"/>
          </p:cNvSpPr>
          <p:nvPr>
            <p:ph type="subTitle" idx="1"/>
          </p:nvPr>
        </p:nvSpPr>
        <p:spPr/>
        <p:txBody>
          <a:bodyPr/>
          <a:lstStyle/>
          <a:p>
            <a:r>
              <a:rPr lang="it-IT" b="1" dirty="0"/>
              <a:t>Principi pedagogici per l'insegnamento della sostenibilità</a:t>
            </a:r>
          </a:p>
        </p:txBody>
      </p:sp>
      <p:pic>
        <p:nvPicPr>
          <p:cNvPr id="4" name="Picture 3" descr="Logo, company name&#10;&#10;Description automatically generated">
            <a:extLst>
              <a:ext uri="{FF2B5EF4-FFF2-40B4-BE49-F238E27FC236}">
                <a16:creationId xmlns:a16="http://schemas.microsoft.com/office/drawing/2014/main" id="{7F782C50-CC53-42E3-B541-342635B248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2C6D8052-6552-44AB-A6E6-AE360226CF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ED09B5F-E6C7-4459-BB0A-932331502BB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631285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a:t>L'importanza</a:t>
            </a:r>
            <a:r>
              <a:rPr lang="en-GB" dirty="0"/>
              <a:t> </a:t>
            </a:r>
            <a:r>
              <a:rPr lang="en-GB" dirty="0" err="1"/>
              <a:t>della</a:t>
            </a:r>
            <a:r>
              <a:rPr lang="en-GB" dirty="0"/>
              <a:t> </a:t>
            </a:r>
            <a:r>
              <a:rPr lang="en-GB" dirty="0" err="1"/>
              <a:t>motivazione</a:t>
            </a:r>
            <a:endParaRPr lang="en-GB" dirty="0"/>
          </a:p>
        </p:txBody>
      </p:sp>
      <p:sp>
        <p:nvSpPr>
          <p:cNvPr id="3" name="Platshållare för innehåll 2"/>
          <p:cNvSpPr>
            <a:spLocks noGrp="1"/>
          </p:cNvSpPr>
          <p:nvPr>
            <p:ph idx="1"/>
          </p:nvPr>
        </p:nvSpPr>
        <p:spPr/>
        <p:txBody>
          <a:bodyPr>
            <a:normAutofit/>
          </a:bodyPr>
          <a:lstStyle/>
          <a:p>
            <a:pPr>
              <a:lnSpc>
                <a:spcPct val="150000"/>
              </a:lnSpc>
            </a:pPr>
            <a:r>
              <a:rPr lang="en-GB" sz="2400" dirty="0" err="1"/>
              <a:t>Partecipanti</a:t>
            </a:r>
            <a:r>
              <a:rPr lang="en-GB" sz="2400" dirty="0"/>
              <a:t> di </a:t>
            </a:r>
            <a:r>
              <a:rPr lang="en-GB" sz="2400" dirty="0" err="1"/>
              <a:t>propria</a:t>
            </a:r>
            <a:r>
              <a:rPr lang="en-GB" sz="2400" dirty="0"/>
              <a:t> </a:t>
            </a:r>
            <a:r>
              <a:rPr lang="en-GB" sz="2400" dirty="0" err="1"/>
              <a:t>iniziativa</a:t>
            </a:r>
            <a:endParaRPr lang="en-GB" sz="2400" dirty="0"/>
          </a:p>
          <a:p>
            <a:pPr>
              <a:lnSpc>
                <a:spcPct val="150000"/>
              </a:lnSpc>
            </a:pPr>
            <a:r>
              <a:rPr lang="it-IT" sz="2400" dirty="0"/>
              <a:t>Consapevoli degli obiettivi, percepiscono un stimolo</a:t>
            </a:r>
          </a:p>
          <a:p>
            <a:pPr>
              <a:lnSpc>
                <a:spcPct val="150000"/>
              </a:lnSpc>
            </a:pPr>
            <a:r>
              <a:rPr lang="en-GB" sz="2400" dirty="0" err="1"/>
              <a:t>Partecipazione</a:t>
            </a:r>
            <a:r>
              <a:rPr lang="en-GB" sz="2400" dirty="0"/>
              <a:t> </a:t>
            </a:r>
            <a:r>
              <a:rPr lang="en-GB" sz="2400" dirty="0" err="1"/>
              <a:t>attiva</a:t>
            </a:r>
            <a:r>
              <a:rPr lang="en-GB" sz="2400" dirty="0"/>
              <a:t> </a:t>
            </a:r>
          </a:p>
          <a:p>
            <a:pPr>
              <a:lnSpc>
                <a:spcPct val="150000"/>
              </a:lnSpc>
            </a:pPr>
            <a:r>
              <a:rPr lang="en-GB" sz="2400" dirty="0" err="1"/>
              <a:t>Reflessione</a:t>
            </a:r>
            <a:endParaRPr lang="en-GB" sz="2400" dirty="0"/>
          </a:p>
          <a:p>
            <a:pPr>
              <a:lnSpc>
                <a:spcPct val="150000"/>
              </a:lnSpc>
            </a:pPr>
            <a:r>
              <a:rPr lang="en-GB" sz="2400" dirty="0" err="1"/>
              <a:t>Orientamento</a:t>
            </a:r>
            <a:r>
              <a:rPr lang="en-GB" sz="2400" dirty="0"/>
              <a:t> e input </a:t>
            </a:r>
            <a:r>
              <a:rPr lang="en-GB" sz="2400" dirty="0" err="1"/>
              <a:t>adeguati</a:t>
            </a:r>
            <a:endParaRPr lang="en-GB" sz="2400" dirty="0"/>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8E6B16-BF8B-4693-8699-D12DE5C6492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286224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825625"/>
            <a:ext cx="10515600" cy="2124938"/>
          </a:xfrm>
        </p:spPr>
        <p:txBody>
          <a:bodyPr>
            <a:normAutofit/>
          </a:bodyPr>
          <a:lstStyle/>
          <a:p>
            <a:pPr lvl="0">
              <a:lnSpc>
                <a:spcPct val="100000"/>
              </a:lnSpc>
            </a:pPr>
            <a:r>
              <a:rPr lang="en-GB" sz="3600" b="1" u="sng" dirty="0"/>
              <a:t>INIZIO del </a:t>
            </a:r>
            <a:r>
              <a:rPr lang="en-GB" sz="3600" b="1" u="sng" dirty="0" err="1"/>
              <a:t>corso</a:t>
            </a:r>
            <a:endParaRPr lang="en-US" sz="3600" dirty="0"/>
          </a:p>
          <a:p>
            <a:pPr lvl="0">
              <a:lnSpc>
                <a:spcPct val="100000"/>
              </a:lnSpc>
            </a:pPr>
            <a:r>
              <a:rPr lang="it-IT" sz="3600" dirty="0"/>
              <a:t>Opinioni ed esperienze personali dei partecipanti</a:t>
            </a:r>
          </a:p>
          <a:p>
            <a:pPr lvl="0">
              <a:lnSpc>
                <a:spcPct val="100000"/>
              </a:lnSpc>
            </a:pPr>
            <a:r>
              <a:rPr lang="en-GB" sz="3600" b="1" dirty="0"/>
              <a:t>ESERCIZIO</a:t>
            </a:r>
            <a:endParaRPr lang="en-US" sz="3600" dirty="0"/>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C5D6BC21-6B3C-4446-BB06-4C2D6DC6C52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5929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563623" y="2142836"/>
            <a:ext cx="9070848" cy="701964"/>
          </a:xfrm>
        </p:spPr>
        <p:txBody>
          <a:bodyPr>
            <a:normAutofit fontScale="90000"/>
          </a:bodyPr>
          <a:lstStyle/>
          <a:p>
            <a:r>
              <a:rPr lang="en-GB" dirty="0"/>
              <a:t>Input</a:t>
            </a:r>
          </a:p>
        </p:txBody>
      </p:sp>
      <p:sp>
        <p:nvSpPr>
          <p:cNvPr id="3" name="Platshållare för text 2"/>
          <p:cNvSpPr>
            <a:spLocks noGrp="1"/>
          </p:cNvSpPr>
          <p:nvPr>
            <p:ph type="body" idx="1"/>
          </p:nvPr>
        </p:nvSpPr>
        <p:spPr>
          <a:xfrm>
            <a:off x="1563623" y="2992582"/>
            <a:ext cx="9070848" cy="2359117"/>
          </a:xfrm>
        </p:spPr>
        <p:txBody>
          <a:bodyPr/>
          <a:lstStyle/>
          <a:p>
            <a:r>
              <a:rPr lang="it-IT" b="1" dirty="0">
                <a:solidFill>
                  <a:schemeClr val="tx1"/>
                </a:solidFill>
              </a:rPr>
              <a:t>Controllare la conoscenza di base</a:t>
            </a:r>
          </a:p>
          <a:p>
            <a:pPr algn="l"/>
            <a:endParaRPr lang="en-GB" dirty="0">
              <a:solidFill>
                <a:schemeClr val="tx1"/>
              </a:solidFill>
            </a:endParaRPr>
          </a:p>
          <a:p>
            <a:r>
              <a:rPr lang="en-GB" b="1" dirty="0">
                <a:solidFill>
                  <a:schemeClr val="tx1"/>
                </a:solidFill>
              </a:rPr>
              <a:t>FATTIVO - </a:t>
            </a:r>
            <a:r>
              <a:rPr lang="en-GB" b="1" dirty="0" err="1">
                <a:solidFill>
                  <a:schemeClr val="tx1"/>
                </a:solidFill>
              </a:rPr>
              <a:t>scientifico</a:t>
            </a:r>
            <a:r>
              <a:rPr lang="en-GB" b="1" dirty="0">
                <a:solidFill>
                  <a:schemeClr val="tx1"/>
                </a:solidFill>
              </a:rPr>
              <a:t>, </a:t>
            </a:r>
            <a:r>
              <a:rPr lang="en-GB" b="1" dirty="0" err="1">
                <a:solidFill>
                  <a:schemeClr val="tx1"/>
                </a:solidFill>
              </a:rPr>
              <a:t>tecnico</a:t>
            </a:r>
            <a:r>
              <a:rPr lang="en-GB" b="1" dirty="0">
                <a:solidFill>
                  <a:schemeClr val="tx1"/>
                </a:solidFill>
              </a:rPr>
              <a:t>, </a:t>
            </a:r>
            <a:r>
              <a:rPr lang="en-GB" b="1" dirty="0" err="1">
                <a:solidFill>
                  <a:schemeClr val="tx1"/>
                </a:solidFill>
              </a:rPr>
              <a:t>sociale</a:t>
            </a:r>
            <a:endParaRPr lang="en-GB" b="1" dirty="0">
              <a:solidFill>
                <a:schemeClr val="tx1"/>
              </a:solidFill>
            </a:endParaRPr>
          </a:p>
          <a:p>
            <a:pPr algn="l"/>
            <a:endParaRPr lang="en-GB" dirty="0">
              <a:solidFill>
                <a:schemeClr val="tx1"/>
              </a:solidFill>
            </a:endParaRPr>
          </a:p>
          <a:p>
            <a:pPr algn="l"/>
            <a:r>
              <a:rPr lang="en-GB" b="1" dirty="0">
                <a:solidFill>
                  <a:schemeClr val="tx1"/>
                </a:solidFill>
              </a:rPr>
              <a:t>DISCORSIVO</a:t>
            </a:r>
            <a:r>
              <a:rPr lang="en-GB" dirty="0">
                <a:solidFill>
                  <a:schemeClr val="tx1"/>
                </a:solidFill>
              </a:rPr>
              <a:t>  </a:t>
            </a:r>
          </a:p>
        </p:txBody>
      </p:sp>
      <p:pic>
        <p:nvPicPr>
          <p:cNvPr id="4" name="Picture 3" descr="Logo, company name&#10;&#10;Description automatically generated">
            <a:extLst>
              <a:ext uri="{FF2B5EF4-FFF2-40B4-BE49-F238E27FC236}">
                <a16:creationId xmlns:a16="http://schemas.microsoft.com/office/drawing/2014/main" id="{7B702C9B-4444-4067-9994-9CD4E6334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A479C7B-BB88-4827-B2F9-FD95C45C81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53587A-21E4-4C52-A1FF-B9DA35E5A2B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53394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a:t>Concetti</a:t>
            </a:r>
            <a:r>
              <a:rPr lang="en-GB" dirty="0"/>
              <a:t> di </a:t>
            </a:r>
            <a:r>
              <a:rPr lang="en-GB" dirty="0" err="1"/>
              <a:t>ambiente</a:t>
            </a:r>
            <a:endParaRPr lang="en-GB" dirty="0"/>
          </a:p>
        </p:txBody>
      </p:sp>
      <p:sp>
        <p:nvSpPr>
          <p:cNvPr id="3" name="Platshållare för innehåll 2"/>
          <p:cNvSpPr>
            <a:spLocks noGrp="1"/>
          </p:cNvSpPr>
          <p:nvPr>
            <p:ph idx="1"/>
          </p:nvPr>
        </p:nvSpPr>
        <p:spPr>
          <a:xfrm>
            <a:off x="838200" y="1690689"/>
            <a:ext cx="10515600" cy="3912670"/>
          </a:xfrm>
        </p:spPr>
        <p:txBody>
          <a:bodyPr>
            <a:normAutofit fontScale="92500" lnSpcReduction="10000"/>
          </a:bodyPr>
          <a:lstStyle/>
          <a:p>
            <a:pPr marL="0" indent="0">
              <a:buNone/>
            </a:pPr>
            <a:r>
              <a:rPr lang="en-GB" b="1" dirty="0" err="1"/>
              <a:t>Ambiente</a:t>
            </a:r>
            <a:r>
              <a:rPr lang="en-GB" b="1" dirty="0"/>
              <a:t> come</a:t>
            </a:r>
          </a:p>
          <a:p>
            <a:r>
              <a:rPr lang="en-GB" dirty="0"/>
              <a:t>Natura</a:t>
            </a:r>
          </a:p>
          <a:p>
            <a:r>
              <a:rPr lang="en-GB" dirty="0" err="1"/>
              <a:t>Resorsa</a:t>
            </a:r>
            <a:endParaRPr lang="en-GB" dirty="0"/>
          </a:p>
          <a:p>
            <a:r>
              <a:rPr lang="en-GB" dirty="0" err="1"/>
              <a:t>Problema</a:t>
            </a:r>
            <a:endParaRPr lang="en-GB" dirty="0"/>
          </a:p>
          <a:p>
            <a:r>
              <a:rPr lang="en-GB" dirty="0" err="1"/>
              <a:t>Luogo</a:t>
            </a:r>
            <a:r>
              <a:rPr lang="en-GB" dirty="0"/>
              <a:t> in cui </a:t>
            </a:r>
            <a:r>
              <a:rPr lang="en-GB" dirty="0" err="1"/>
              <a:t>vivere</a:t>
            </a:r>
            <a:endParaRPr lang="en-GB" dirty="0"/>
          </a:p>
          <a:p>
            <a:r>
              <a:rPr lang="en-GB" dirty="0" err="1"/>
              <a:t>Biosfera</a:t>
            </a:r>
            <a:endParaRPr lang="en-GB" dirty="0"/>
          </a:p>
          <a:p>
            <a:r>
              <a:rPr lang="en-GB" dirty="0" err="1"/>
              <a:t>Progetto</a:t>
            </a:r>
            <a:r>
              <a:rPr lang="en-GB" dirty="0"/>
              <a:t> </a:t>
            </a:r>
            <a:r>
              <a:rPr lang="en-GB" dirty="0" err="1"/>
              <a:t>comunitario</a:t>
            </a:r>
            <a:endParaRPr lang="en-GB" dirty="0"/>
          </a:p>
          <a:p>
            <a:pPr marL="0" indent="0">
              <a:buNone/>
            </a:pPr>
            <a:r>
              <a:rPr lang="it-IT" dirty="0"/>
              <a:t>Quali sono le questioni più vicine a voi? Quali sono state evidenziate finora durante il corso? Quali pensate che si manifesteranno in seguito?</a:t>
            </a:r>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F82E2C7-D77B-4D84-9865-B50BB9A5618E}"/>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66347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kern="1200" dirty="0" err="1">
                <a:solidFill>
                  <a:schemeClr val="tx1"/>
                </a:solidFill>
                <a:latin typeface="+mj-lt"/>
                <a:ea typeface="+mj-ea"/>
                <a:cs typeface="+mj-cs"/>
              </a:rPr>
              <a:t>Attività</a:t>
            </a:r>
            <a:endParaRPr lang="en-GB" dirty="0"/>
          </a:p>
        </p:txBody>
      </p:sp>
      <p:sp>
        <p:nvSpPr>
          <p:cNvPr id="3" name="Platshållare för innehåll 2"/>
          <p:cNvSpPr>
            <a:spLocks noGrp="1"/>
          </p:cNvSpPr>
          <p:nvPr>
            <p:ph idx="1"/>
          </p:nvPr>
        </p:nvSpPr>
        <p:spPr>
          <a:xfrm>
            <a:off x="838200" y="1983652"/>
            <a:ext cx="10515600" cy="1855795"/>
          </a:xfrm>
        </p:spPr>
        <p:txBody>
          <a:bodyPr>
            <a:normAutofit/>
          </a:bodyPr>
          <a:lstStyle/>
          <a:p>
            <a:r>
              <a:rPr lang="en-US" dirty="0" err="1"/>
              <a:t>Concentrarsi</a:t>
            </a:r>
            <a:r>
              <a:rPr lang="en-US" dirty="0"/>
              <a:t> </a:t>
            </a:r>
            <a:r>
              <a:rPr lang="en-US" dirty="0" err="1"/>
              <a:t>su</a:t>
            </a:r>
            <a:r>
              <a:rPr lang="en-US" dirty="0"/>
              <a:t> </a:t>
            </a:r>
            <a:r>
              <a:rPr lang="en-US" dirty="0" err="1"/>
              <a:t>problemi</a:t>
            </a:r>
            <a:r>
              <a:rPr lang="en-US" dirty="0"/>
              <a:t> </a:t>
            </a:r>
            <a:r>
              <a:rPr lang="en-US" dirty="0" err="1"/>
              <a:t>reali</a:t>
            </a:r>
            <a:endParaRPr lang="en-US" dirty="0"/>
          </a:p>
          <a:p>
            <a:r>
              <a:rPr lang="it-IT" dirty="0"/>
              <a:t>Materiale di apprendimento in ambiente diretto</a:t>
            </a:r>
          </a:p>
          <a:p>
            <a:r>
              <a:rPr lang="it-IT" dirty="0"/>
              <a:t>Concentrarsi sulla causa, piuttosto che sulla ricerca dei sintomi</a:t>
            </a:r>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5DC4856-F7C8-48FC-97F5-80FC4D1EAF2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3577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fontScale="92500" lnSpcReduction="20000"/>
          </a:bodyPr>
          <a:lstStyle/>
          <a:p>
            <a:r>
              <a:rPr lang="en-US" sz="2800" b="1" kern="1200" dirty="0" err="1">
                <a:solidFill>
                  <a:schemeClr val="tx1"/>
                </a:solidFill>
                <a:latin typeface="+mn-lt"/>
                <a:ea typeface="+mn-ea"/>
                <a:cs typeface="+mn-cs"/>
              </a:rPr>
              <a:t>Reflessione</a:t>
            </a:r>
            <a:endParaRPr lang="en-US" sz="2800" b="1" kern="1200" dirty="0">
              <a:solidFill>
                <a:schemeClr val="tx1"/>
              </a:solidFill>
              <a:latin typeface="+mn-lt"/>
              <a:ea typeface="+mn-ea"/>
              <a:cs typeface="+mn-cs"/>
            </a:endParaRPr>
          </a:p>
          <a:p>
            <a:pPr lvl="0">
              <a:lnSpc>
                <a:spcPct val="100000"/>
              </a:lnSpc>
            </a:pPr>
            <a:r>
              <a:rPr lang="en-GB" dirty="0"/>
              <a:t>Focus non </a:t>
            </a:r>
            <a:r>
              <a:rPr lang="en-GB" dirty="0" err="1"/>
              <a:t>soltanto</a:t>
            </a:r>
            <a:r>
              <a:rPr lang="en-GB" dirty="0"/>
              <a:t> </a:t>
            </a:r>
            <a:r>
              <a:rPr lang="en-GB" dirty="0" err="1"/>
              <a:t>sull’azione</a:t>
            </a:r>
            <a:endParaRPr lang="en-US" dirty="0"/>
          </a:p>
          <a:p>
            <a:pPr lvl="0">
              <a:lnSpc>
                <a:spcPct val="100000"/>
              </a:lnSpc>
            </a:pPr>
            <a:r>
              <a:rPr lang="en-GB" dirty="0" err="1"/>
              <a:t>Prospettiva</a:t>
            </a:r>
            <a:r>
              <a:rPr lang="en-GB" dirty="0"/>
              <a:t> </a:t>
            </a:r>
            <a:r>
              <a:rPr lang="en-GB" dirty="0" err="1"/>
              <a:t>sistematica</a:t>
            </a:r>
            <a:endParaRPr lang="en-GB" dirty="0"/>
          </a:p>
          <a:p>
            <a:pPr>
              <a:lnSpc>
                <a:spcPct val="100000"/>
              </a:lnSpc>
            </a:pPr>
            <a:r>
              <a:rPr lang="it-IT" dirty="0"/>
              <a:t>Inserire le riflessioni in una prospettiva più ampia</a:t>
            </a:r>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DD8BEB41-729D-4070-9DA6-D2BCF6EFFD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57831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a:bodyPr>
          <a:lstStyle/>
          <a:p>
            <a:pPr lvl="0">
              <a:lnSpc>
                <a:spcPct val="100000"/>
              </a:lnSpc>
            </a:pPr>
            <a:r>
              <a:rPr lang="en-GB" b="1" dirty="0" err="1"/>
              <a:t>Importanza</a:t>
            </a:r>
            <a:r>
              <a:rPr lang="en-GB" b="1" dirty="0"/>
              <a:t> </a:t>
            </a:r>
            <a:r>
              <a:rPr lang="en-GB" b="1" dirty="0" err="1"/>
              <a:t>degli</a:t>
            </a:r>
            <a:r>
              <a:rPr lang="en-GB" b="1" dirty="0"/>
              <a:t> </a:t>
            </a:r>
            <a:r>
              <a:rPr lang="en-GB" b="1" dirty="0" err="1"/>
              <a:t>aspetti</a:t>
            </a:r>
            <a:r>
              <a:rPr lang="en-GB" b="1" dirty="0"/>
              <a:t> </a:t>
            </a:r>
            <a:r>
              <a:rPr lang="en-GB" b="1" dirty="0" err="1"/>
              <a:t>sociali</a:t>
            </a:r>
            <a:endParaRPr lang="en-US" dirty="0"/>
          </a:p>
          <a:p>
            <a:pPr lvl="0">
              <a:lnSpc>
                <a:spcPct val="100000"/>
              </a:lnSpc>
            </a:pPr>
            <a:r>
              <a:rPr lang="en-GB" dirty="0" err="1"/>
              <a:t>Rafforzamento</a:t>
            </a:r>
            <a:r>
              <a:rPr lang="en-GB" dirty="0"/>
              <a:t> del </a:t>
            </a:r>
            <a:r>
              <a:rPr lang="en-GB" dirty="0" err="1"/>
              <a:t>gruppo</a:t>
            </a:r>
            <a:endParaRPr lang="en-GB" dirty="0"/>
          </a:p>
          <a:p>
            <a:pPr lvl="0">
              <a:lnSpc>
                <a:spcPct val="100000"/>
              </a:lnSpc>
            </a:pPr>
            <a:r>
              <a:rPr lang="en-GB" dirty="0" err="1"/>
              <a:t>Sostenibilità</a:t>
            </a:r>
            <a:r>
              <a:rPr lang="en-GB" dirty="0"/>
              <a:t> </a:t>
            </a:r>
            <a:r>
              <a:rPr lang="en-GB" dirty="0" err="1"/>
              <a:t>sociale</a:t>
            </a:r>
            <a:endParaRPr lang="en-GB" dirty="0"/>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FC5B7BB-8904-4B2F-B5AC-AAEA2587D98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308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654618-BEE0-4456-B932-66AD44294541}"/>
              </a:ext>
            </a:extLst>
          </p:cNvPr>
          <p:cNvSpPr>
            <a:spLocks noGrp="1"/>
          </p:cNvSpPr>
          <p:nvPr>
            <p:ph type="title"/>
          </p:nvPr>
        </p:nvSpPr>
        <p:spPr/>
        <p:txBody>
          <a:bodyPr/>
          <a:lstStyle/>
          <a:p>
            <a:r>
              <a:rPr lang="en-US" dirty="0" err="1"/>
              <a:t>Conseguenze</a:t>
            </a:r>
            <a:r>
              <a:rPr lang="en-US" dirty="0"/>
              <a:t> del </a:t>
            </a:r>
            <a:r>
              <a:rPr lang="en-US" dirty="0" err="1"/>
              <a:t>cambiamento</a:t>
            </a:r>
            <a:r>
              <a:rPr lang="en-US" dirty="0"/>
              <a:t> </a:t>
            </a:r>
            <a:r>
              <a:rPr lang="en-US" dirty="0" err="1"/>
              <a:t>climatico</a:t>
            </a:r>
            <a:endParaRPr lang="sv-SE" dirty="0"/>
          </a:p>
        </p:txBody>
      </p:sp>
      <p:sp>
        <p:nvSpPr>
          <p:cNvPr id="3" name="Platshållare för innehåll 2">
            <a:extLst>
              <a:ext uri="{FF2B5EF4-FFF2-40B4-BE49-F238E27FC236}">
                <a16:creationId xmlns:a16="http://schemas.microsoft.com/office/drawing/2014/main" id="{492C7F78-158A-4597-B671-F03EB72B118E}"/>
              </a:ext>
            </a:extLst>
          </p:cNvPr>
          <p:cNvSpPr>
            <a:spLocks noGrp="1"/>
          </p:cNvSpPr>
          <p:nvPr>
            <p:ph idx="1"/>
          </p:nvPr>
        </p:nvSpPr>
        <p:spPr/>
        <p:txBody>
          <a:bodyPr>
            <a:normAutofit/>
          </a:bodyPr>
          <a:lstStyle/>
          <a:p>
            <a:pPr algn="l"/>
            <a:r>
              <a:rPr lang="en-US" i="0" dirty="0">
                <a:solidFill>
                  <a:srgbClr val="2B2B2B"/>
                </a:solidFill>
                <a:effectLst/>
              </a:rPr>
              <a:t>Temperatures Will Continue to Rise</a:t>
            </a:r>
          </a:p>
          <a:p>
            <a:pPr algn="l"/>
            <a:r>
              <a:rPr lang="en-US" i="0" dirty="0">
                <a:solidFill>
                  <a:srgbClr val="2B2B2B"/>
                </a:solidFill>
                <a:effectLst/>
              </a:rPr>
              <a:t>Frost-free Season (and Growing Season) will Lengthen</a:t>
            </a:r>
          </a:p>
          <a:p>
            <a:pPr algn="l"/>
            <a:r>
              <a:rPr lang="sv-SE" i="0" dirty="0">
                <a:solidFill>
                  <a:srgbClr val="2B2B2B"/>
                </a:solidFill>
                <a:effectLst/>
              </a:rPr>
              <a:t>Changes in </a:t>
            </a:r>
            <a:r>
              <a:rPr lang="sv-SE" i="0" dirty="0" err="1">
                <a:solidFill>
                  <a:srgbClr val="2B2B2B"/>
                </a:solidFill>
                <a:effectLst/>
              </a:rPr>
              <a:t>Precipitation</a:t>
            </a:r>
            <a:r>
              <a:rPr lang="sv-SE" i="0" dirty="0">
                <a:solidFill>
                  <a:srgbClr val="2B2B2B"/>
                </a:solidFill>
                <a:effectLst/>
              </a:rPr>
              <a:t> </a:t>
            </a:r>
            <a:r>
              <a:rPr lang="sv-SE" i="0" dirty="0" err="1">
                <a:solidFill>
                  <a:srgbClr val="2B2B2B"/>
                </a:solidFill>
                <a:effectLst/>
              </a:rPr>
              <a:t>Patterns</a:t>
            </a:r>
            <a:endParaRPr lang="sv-SE" i="0" dirty="0">
              <a:solidFill>
                <a:srgbClr val="2B2B2B"/>
              </a:solidFill>
              <a:effectLst/>
            </a:endParaRPr>
          </a:p>
          <a:p>
            <a:pPr algn="l"/>
            <a:r>
              <a:rPr lang="en-US" i="0" dirty="0">
                <a:solidFill>
                  <a:srgbClr val="2B2B2B"/>
                </a:solidFill>
                <a:effectLst/>
              </a:rPr>
              <a:t>More Droughts and Heat Waves</a:t>
            </a:r>
          </a:p>
          <a:p>
            <a:pPr algn="l"/>
            <a:r>
              <a:rPr lang="en-US" i="0" dirty="0">
                <a:solidFill>
                  <a:srgbClr val="2B2B2B"/>
                </a:solidFill>
                <a:effectLst/>
              </a:rPr>
              <a:t>Hurricanes Will Become Stronger and More Intense</a:t>
            </a:r>
          </a:p>
          <a:p>
            <a:pPr algn="l"/>
            <a:r>
              <a:rPr lang="en-US" i="0" dirty="0">
                <a:solidFill>
                  <a:srgbClr val="2B2B2B"/>
                </a:solidFill>
                <a:effectLst/>
              </a:rPr>
              <a:t>Sea Level Will Rise 1-8 feet by 2100</a:t>
            </a:r>
          </a:p>
          <a:p>
            <a:pPr algn="l"/>
            <a:r>
              <a:rPr lang="en-US" i="0" dirty="0">
                <a:solidFill>
                  <a:srgbClr val="2B2B2B"/>
                </a:solidFill>
                <a:effectLst/>
              </a:rPr>
              <a:t>Arctic Likely to Become Ice-Free</a:t>
            </a:r>
          </a:p>
          <a:p>
            <a:pPr algn="l"/>
            <a:endParaRPr lang="en-US" i="0" dirty="0">
              <a:solidFill>
                <a:srgbClr val="2B2B2B"/>
              </a:solidFill>
              <a:effectLst/>
            </a:endParaRPr>
          </a:p>
          <a:p>
            <a:pPr algn="l"/>
            <a:endParaRPr lang="en-US" i="0" dirty="0">
              <a:solidFill>
                <a:srgbClr val="2B2B2B"/>
              </a:solidFill>
              <a:effectLst/>
            </a:endParaRPr>
          </a:p>
          <a:p>
            <a:pPr algn="l"/>
            <a:endParaRPr lang="en-US" b="1" i="0" dirty="0">
              <a:solidFill>
                <a:srgbClr val="2B2B2B"/>
              </a:solidFill>
              <a:effectLst/>
              <a:latin typeface="Helvetica" panose="020B0604020202020204" pitchFamily="34" charset="0"/>
            </a:endParaRPr>
          </a:p>
          <a:p>
            <a:endParaRPr lang="sv-SE" dirty="0"/>
          </a:p>
        </p:txBody>
      </p:sp>
      <p:pic>
        <p:nvPicPr>
          <p:cNvPr id="4" name="Picture 3" descr="Logo, company name&#10;&#10;Description automatically generated">
            <a:extLst>
              <a:ext uri="{FF2B5EF4-FFF2-40B4-BE49-F238E27FC236}">
                <a16:creationId xmlns:a16="http://schemas.microsoft.com/office/drawing/2014/main" id="{A22766A0-C652-49FD-9E27-0BDF8D78F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6457" y="100008"/>
            <a:ext cx="1890806" cy="1590679"/>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09E230A3-F1A1-45DB-BD0B-59B7B5DE87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06"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B11354B-B98E-4F0D-846E-F6822A563458}"/>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535469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1708" y="2091263"/>
            <a:ext cx="9068586" cy="864373"/>
          </a:xfrm>
        </p:spPr>
        <p:txBody>
          <a:bodyPr/>
          <a:lstStyle/>
          <a:p>
            <a:r>
              <a:rPr lang="en-GB" sz="3600" dirty="0" err="1"/>
              <a:t>Conclusione</a:t>
            </a:r>
            <a:r>
              <a:rPr lang="en-GB" sz="3600" dirty="0"/>
              <a:t> </a:t>
            </a:r>
            <a:r>
              <a:rPr lang="en-GB" sz="3600" dirty="0" err="1"/>
              <a:t>della</a:t>
            </a:r>
            <a:r>
              <a:rPr lang="en-GB" sz="3600" dirty="0"/>
              <a:t> </a:t>
            </a:r>
            <a:r>
              <a:rPr lang="en-GB" sz="3600" dirty="0" err="1"/>
              <a:t>lezione</a:t>
            </a:r>
            <a:endParaRPr lang="en-GB" sz="3600" dirty="0"/>
          </a:p>
        </p:txBody>
      </p:sp>
      <p:sp>
        <p:nvSpPr>
          <p:cNvPr id="3" name="Underrubrik 2"/>
          <p:cNvSpPr>
            <a:spLocks noGrp="1"/>
          </p:cNvSpPr>
          <p:nvPr>
            <p:ph type="subTitle" idx="1"/>
          </p:nvPr>
        </p:nvSpPr>
        <p:spPr>
          <a:xfrm>
            <a:off x="1562100" y="2955636"/>
            <a:ext cx="9070848" cy="2183627"/>
          </a:xfrm>
        </p:spPr>
        <p:txBody>
          <a:bodyPr>
            <a:normAutofit/>
          </a:bodyPr>
          <a:lstStyle/>
          <a:p>
            <a:pPr algn="l">
              <a:lnSpc>
                <a:spcPct val="200000"/>
              </a:lnSpc>
            </a:pPr>
            <a:r>
              <a:rPr lang="en-GB" sz="2000" b="1" dirty="0" err="1"/>
              <a:t>Condividere</a:t>
            </a:r>
            <a:r>
              <a:rPr lang="en-GB" sz="2000" b="1" dirty="0"/>
              <a:t> </a:t>
            </a:r>
            <a:r>
              <a:rPr lang="en-GB" sz="2000" b="1" dirty="0" err="1"/>
              <a:t>idee</a:t>
            </a:r>
            <a:r>
              <a:rPr lang="en-GB" sz="2000" b="1" dirty="0"/>
              <a:t> e </a:t>
            </a:r>
            <a:r>
              <a:rPr lang="en-GB" sz="2000" b="1" dirty="0" err="1"/>
              <a:t>risultati</a:t>
            </a:r>
            <a:endParaRPr lang="en-GB" sz="2000" b="1" dirty="0"/>
          </a:p>
          <a:p>
            <a:pPr algn="l">
              <a:lnSpc>
                <a:spcPct val="200000"/>
              </a:lnSpc>
            </a:pPr>
            <a:r>
              <a:rPr lang="en-GB" sz="2000" b="1" dirty="0"/>
              <a:t>Dare un </a:t>
            </a:r>
            <a:r>
              <a:rPr lang="en-GB" sz="2000" b="1" dirty="0" err="1"/>
              <a:t>riscontro</a:t>
            </a:r>
            <a:endParaRPr lang="en-GB" sz="2000" b="1"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2782056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7</a:t>
            </a:r>
          </a:p>
        </p:txBody>
      </p:sp>
      <p:pic>
        <p:nvPicPr>
          <p:cNvPr id="7" name="Kuva 6">
            <a:extLst>
              <a:ext uri="{FF2B5EF4-FFF2-40B4-BE49-F238E27FC236}">
                <a16:creationId xmlns:a16="http://schemas.microsoft.com/office/drawing/2014/main" id="{9E8B7DA4-B5E5-4CEF-931E-31D02D397D60}"/>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8" name="Picture 5">
            <a:extLst>
              <a:ext uri="{FF2B5EF4-FFF2-40B4-BE49-F238E27FC236}">
                <a16:creationId xmlns:a16="http://schemas.microsoft.com/office/drawing/2014/main" id="{EDFB9015-E492-4404-849A-A2DADA78DB5C}"/>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9" name="Picture 4" descr="Logo, company name&#10;&#10;Description automatically generated">
            <a:extLst>
              <a:ext uri="{FF2B5EF4-FFF2-40B4-BE49-F238E27FC236}">
                <a16:creationId xmlns:a16="http://schemas.microsoft.com/office/drawing/2014/main" id="{3B690ED6-4717-4990-84E3-DF33102531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40033690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p:txBody>
          <a:bodyPr/>
          <a:lstStyle/>
          <a:p>
            <a:r>
              <a:rPr lang="fi-FI" dirty="0"/>
              <a:t>Economia circolare</a:t>
            </a:r>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Tree>
    <p:extLst>
      <p:ext uri="{BB962C8B-B14F-4D97-AF65-F5344CB8AC3E}">
        <p14:creationId xmlns:p14="http://schemas.microsoft.com/office/powerpoint/2010/main" val="5546348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18249" y="690113"/>
            <a:ext cx="8773064" cy="1233577"/>
          </a:xfrm>
        </p:spPr>
        <p:txBody>
          <a:bodyPr>
            <a:normAutofit/>
          </a:bodyPr>
          <a:lstStyle/>
          <a:p>
            <a:r>
              <a:rPr lang="en-US" sz="4800" kern="1200" dirty="0" err="1"/>
              <a:t>Che</a:t>
            </a:r>
            <a:r>
              <a:rPr lang="en-US" sz="4800" kern="1200" dirty="0"/>
              <a:t> </a:t>
            </a:r>
            <a:r>
              <a:rPr lang="en-US" sz="4800" kern="1200" dirty="0" err="1"/>
              <a:t>cosa</a:t>
            </a:r>
            <a:r>
              <a:rPr lang="en-US" sz="4800" kern="1200" dirty="0"/>
              <a:t> è </a:t>
            </a:r>
            <a:r>
              <a:rPr lang="en-US" sz="4800" kern="1200" dirty="0" err="1"/>
              <a:t>un’economia</a:t>
            </a:r>
            <a:r>
              <a:rPr lang="en-US" sz="4800" kern="1200" dirty="0"/>
              <a:t> </a:t>
            </a:r>
            <a:r>
              <a:rPr lang="en-US" sz="4800" kern="1200" dirty="0" err="1"/>
              <a:t>circolare</a:t>
            </a:r>
            <a:r>
              <a:rPr lang="en-US" sz="4800" kern="1200" dirty="0"/>
              <a:t>?</a:t>
            </a:r>
            <a:endParaRPr lang="fi-FI" sz="48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37678" y="2086252"/>
            <a:ext cx="8558073" cy="4247317"/>
          </a:xfrm>
          <a:prstGeom prst="rect">
            <a:avLst/>
          </a:prstGeom>
          <a:noFill/>
        </p:spPr>
        <p:txBody>
          <a:bodyPr wrap="square" rtlCol="0">
            <a:spAutoFit/>
          </a:bodyPr>
          <a:lstStyle/>
          <a:p>
            <a:pPr marL="285750" indent="-285750">
              <a:buFont typeface="Arial" panose="020B0604020202020204" pitchFamily="34" charset="0"/>
              <a:buChar char="•"/>
            </a:pPr>
            <a:r>
              <a:rPr lang="it-IT" dirty="0"/>
              <a:t>Economia circolare significa che il valore dei prodotti, dei materiali e delle risorse viene mantenuto nell'economia il più a lungo possibile e che la produzione di rifiuti viene ridotta al minimo.</a:t>
            </a:r>
          </a:p>
          <a:p>
            <a:pPr marL="285750" indent="-285750">
              <a:buFont typeface="Arial" panose="020B0604020202020204" pitchFamily="34" charset="0"/>
              <a:buChar char="•"/>
            </a:pPr>
            <a:r>
              <a:rPr lang="it-IT" dirty="0"/>
              <a:t>È un nuovo modo di pensare che i rifiuti siano risorse e materie prime e che il vecchio concetto lineare di "prendere, fare, usare e smaltire" debba essere trasformato.</a:t>
            </a:r>
          </a:p>
          <a:p>
            <a:pPr marL="285750" indent="-285750">
              <a:buFont typeface="Arial" panose="020B0604020202020204" pitchFamily="34" charset="0"/>
              <a:buChar char="•"/>
            </a:pPr>
            <a:r>
              <a:rPr lang="it-IT" dirty="0"/>
              <a:t>È un modello economico che non si concentra sulla produzione di più beni, ma il consumo si basa sull'utilizzo di servizi, sulla condivisione, sul noleggio e sul riciclo, invece che sul possesso. </a:t>
            </a:r>
          </a:p>
          <a:p>
            <a:r>
              <a:rPr lang="en-US" dirty="0" err="1"/>
              <a:t>L’economia</a:t>
            </a:r>
            <a:r>
              <a:rPr lang="en-US" dirty="0"/>
              <a:t> </a:t>
            </a:r>
            <a:r>
              <a:rPr lang="en-US" dirty="0" err="1"/>
              <a:t>circolare</a:t>
            </a:r>
            <a:r>
              <a:rPr lang="en-US" sz="1800" dirty="0"/>
              <a:t>  </a:t>
            </a:r>
          </a:p>
          <a:p>
            <a:r>
              <a:rPr lang="en-US" dirty="0">
                <a:effectLst/>
              </a:rPr>
              <a:t>-</a:t>
            </a:r>
            <a:r>
              <a:rPr lang="it-IT" dirty="0"/>
              <a:t>consentirà di avere un pianeta più sano e diminuirà l'inquinamento </a:t>
            </a:r>
            <a:endParaRPr lang="en-US" sz="1800" dirty="0">
              <a:effectLst/>
            </a:endParaRPr>
          </a:p>
          <a:p>
            <a:r>
              <a:rPr lang="en-US" dirty="0"/>
              <a:t>-</a:t>
            </a:r>
            <a:r>
              <a:rPr lang="it-IT" dirty="0"/>
              <a:t>ridurrà la pressione sulle risorse naturali come l'acqua e l'uso del suolo</a:t>
            </a:r>
          </a:p>
          <a:p>
            <a:r>
              <a:rPr lang="en-US" sz="1800" dirty="0">
                <a:effectLst/>
              </a:rPr>
              <a:t>-</a:t>
            </a:r>
            <a:r>
              <a:rPr lang="en-US" sz="1800" dirty="0" err="1">
                <a:effectLst/>
              </a:rPr>
              <a:t>ridurrà</a:t>
            </a:r>
            <a:r>
              <a:rPr lang="en-US" sz="1800" dirty="0">
                <a:effectLst/>
              </a:rPr>
              <a:t> le </a:t>
            </a:r>
            <a:r>
              <a:rPr lang="en-US" sz="1800" dirty="0" err="1">
                <a:effectLst/>
              </a:rPr>
              <a:t>emissioni</a:t>
            </a:r>
            <a:r>
              <a:rPr lang="en-US" sz="1800" dirty="0">
                <a:effectLst/>
              </a:rPr>
              <a:t> </a:t>
            </a:r>
          </a:p>
          <a:p>
            <a:r>
              <a:rPr lang="en-US" sz="1800" dirty="0">
                <a:effectLst/>
              </a:rPr>
              <a:t>-</a:t>
            </a:r>
            <a:r>
              <a:rPr lang="it-IT" dirty="0"/>
              <a:t>creerà nuove opportunità commerciali e posti di lavoro locali di qualità</a:t>
            </a:r>
          </a:p>
          <a:p>
            <a:r>
              <a:rPr lang="en-US" sz="1800" dirty="0">
                <a:effectLst/>
              </a:rPr>
              <a:t>-</a:t>
            </a:r>
            <a:r>
              <a:rPr lang="it-IT" dirty="0"/>
              <a:t>consentirà le cosiddette "catene del valore" più resilienti</a:t>
            </a:r>
          </a:p>
          <a:p>
            <a:endParaRPr lang="en-GB" dirty="0"/>
          </a:p>
        </p:txBody>
      </p:sp>
    </p:spTree>
    <p:extLst>
      <p:ext uri="{BB962C8B-B14F-4D97-AF65-F5344CB8AC3E}">
        <p14:creationId xmlns:p14="http://schemas.microsoft.com/office/powerpoint/2010/main" val="244564136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a:bodyPr>
          <a:lstStyle/>
          <a:p>
            <a:r>
              <a:rPr lang="en-US" dirty="0" err="1"/>
              <a:t>Economia</a:t>
            </a:r>
            <a:r>
              <a:rPr lang="en-US" dirty="0"/>
              <a:t> </a:t>
            </a:r>
            <a:r>
              <a:rPr lang="en-US" dirty="0" err="1"/>
              <a:t>circolare</a:t>
            </a:r>
            <a:r>
              <a:rPr lang="en-US" sz="6000" kern="1200" dirty="0">
                <a:latin typeface="+mj-lt"/>
                <a:ea typeface="+mj-ea"/>
                <a:cs typeface="+mj-cs"/>
              </a:rPr>
              <a:t>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3139321"/>
          </a:xfrm>
          <a:prstGeom prst="rect">
            <a:avLst/>
          </a:prstGeom>
          <a:noFill/>
        </p:spPr>
        <p:txBody>
          <a:bodyPr wrap="square" rtlCol="0">
            <a:spAutoFit/>
          </a:bodyPr>
          <a:lstStyle/>
          <a:p>
            <a:r>
              <a:rPr lang="it-IT" dirty="0"/>
              <a:t>Offerta verde/Green deal</a:t>
            </a:r>
          </a:p>
          <a:p>
            <a:r>
              <a:rPr lang="it-IT" dirty="0"/>
              <a:t>Piano d'azione per l'economia circolare</a:t>
            </a:r>
          </a:p>
          <a:p>
            <a:r>
              <a:rPr lang="it-IT" dirty="0"/>
              <a:t>Tassonomia UE per le attività sostenibili</a:t>
            </a:r>
          </a:p>
          <a:p>
            <a:pPr marL="0" indent="0">
              <a:buNone/>
            </a:pPr>
            <a:endParaRPr lang="en-US" sz="1800" dirty="0"/>
          </a:p>
          <a:p>
            <a:r>
              <a:rPr lang="en-US" dirty="0"/>
              <a:t>Le </a:t>
            </a:r>
            <a:r>
              <a:rPr lang="en-US" dirty="0" err="1"/>
              <a:t>politiche</a:t>
            </a:r>
            <a:r>
              <a:rPr lang="en-US" dirty="0"/>
              <a:t> </a:t>
            </a:r>
            <a:r>
              <a:rPr lang="en-US" dirty="0" err="1"/>
              <a:t>speciali</a:t>
            </a:r>
            <a:r>
              <a:rPr lang="en-US" dirty="0"/>
              <a:t> </a:t>
            </a:r>
            <a:r>
              <a:rPr lang="en-US" dirty="0" err="1"/>
              <a:t>includono</a:t>
            </a:r>
            <a:endParaRPr lang="en-US" dirty="0"/>
          </a:p>
          <a:p>
            <a:r>
              <a:rPr lang="en-US" sz="1800" dirty="0">
                <a:effectLst/>
              </a:rPr>
              <a:t>-</a:t>
            </a:r>
            <a:r>
              <a:rPr lang="it-IT" dirty="0"/>
              <a:t>materie plastiche,</a:t>
            </a:r>
          </a:p>
          <a:p>
            <a:r>
              <a:rPr lang="it-IT" dirty="0"/>
              <a:t>-rifiuti e riciclo</a:t>
            </a:r>
          </a:p>
          <a:p>
            <a:r>
              <a:rPr lang="it-IT" dirty="0"/>
              <a:t>-economia circolare a livello globale</a:t>
            </a:r>
          </a:p>
          <a:p>
            <a:r>
              <a:rPr lang="it-IT" dirty="0"/>
              <a:t>-materie prime fondamentali</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1284160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a:bodyPr>
          <a:lstStyle/>
          <a:p>
            <a:r>
              <a:rPr lang="en-US" dirty="0" err="1"/>
              <a:t>Economia</a:t>
            </a:r>
            <a:r>
              <a:rPr lang="en-US" dirty="0"/>
              <a:t> </a:t>
            </a:r>
            <a:r>
              <a:rPr lang="en-US" dirty="0" err="1"/>
              <a:t>c</a:t>
            </a:r>
            <a:r>
              <a:rPr lang="en-US" sz="6000" kern="1200" dirty="0" err="1">
                <a:latin typeface="+mj-lt"/>
                <a:ea typeface="+mj-ea"/>
                <a:cs typeface="+mj-cs"/>
              </a:rPr>
              <a:t>ircolare</a:t>
            </a:r>
            <a:r>
              <a:rPr lang="en-US" sz="6000" kern="1200" dirty="0">
                <a:latin typeface="+mj-lt"/>
                <a:ea typeface="+mj-ea"/>
                <a:cs typeface="+mj-cs"/>
              </a:rPr>
              <a:t>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4524315"/>
          </a:xfrm>
          <a:prstGeom prst="rect">
            <a:avLst/>
          </a:prstGeom>
          <a:noFill/>
        </p:spPr>
        <p:txBody>
          <a:bodyPr wrap="square" rtlCol="0">
            <a:spAutoFit/>
          </a:bodyPr>
          <a:lstStyle/>
          <a:p>
            <a:r>
              <a:rPr lang="en-US" dirty="0" err="1"/>
              <a:t>Strumenti</a:t>
            </a:r>
            <a:r>
              <a:rPr lang="en-US" dirty="0"/>
              <a:t> e </a:t>
            </a:r>
            <a:r>
              <a:rPr lang="en-US" dirty="0" err="1"/>
              <a:t>tecnologie</a:t>
            </a:r>
            <a:br>
              <a:rPr lang="en-US" sz="1800" dirty="0"/>
            </a:br>
            <a:endParaRPr lang="en-US" sz="1800" dirty="0"/>
          </a:p>
          <a:p>
            <a:pPr marL="285750" indent="-285750">
              <a:buFont typeface="Arial" panose="020B0604020202020204" pitchFamily="34" charset="0"/>
              <a:buChar char="•"/>
            </a:pPr>
            <a:r>
              <a:rPr lang="it-IT" dirty="0"/>
              <a:t>Marchio </a:t>
            </a:r>
            <a:r>
              <a:rPr lang="it-IT" dirty="0" err="1"/>
              <a:t>Ecolabel</a:t>
            </a:r>
            <a:r>
              <a:rPr lang="it-IT" dirty="0"/>
              <a:t> UE</a:t>
            </a:r>
          </a:p>
          <a:p>
            <a:pPr marL="285750" indent="-285750">
              <a:buFont typeface="Arial" panose="020B0604020202020204" pitchFamily="34" charset="0"/>
              <a:buChar char="•"/>
            </a:pPr>
            <a:r>
              <a:rPr lang="it-IT" dirty="0"/>
              <a:t>Piattaforma europea delle parti interessate all'economia circolare</a:t>
            </a:r>
          </a:p>
          <a:p>
            <a:pPr marL="285750" indent="-285750">
              <a:buFont typeface="Arial" panose="020B0604020202020204" pitchFamily="34" charset="0"/>
              <a:buChar char="•"/>
            </a:pPr>
            <a:r>
              <a:rPr lang="it-IT" dirty="0"/>
              <a:t>Edifici sostenibili - Livelli</a:t>
            </a:r>
          </a:p>
          <a:p>
            <a:pPr marL="285750" indent="-285750">
              <a:buFont typeface="Arial" panose="020B0604020202020204" pitchFamily="34" charset="0"/>
              <a:buChar char="•"/>
            </a:pPr>
            <a:r>
              <a:rPr lang="it-IT" dirty="0"/>
              <a:t>Verifica delle tecnologie ambientali dell'UE</a:t>
            </a:r>
          </a:p>
          <a:p>
            <a:pPr marL="285750" indent="-285750">
              <a:buFont typeface="Arial" panose="020B0604020202020204" pitchFamily="34" charset="0"/>
              <a:buChar char="•"/>
            </a:pPr>
            <a:r>
              <a:rPr lang="it-IT" dirty="0"/>
              <a:t>Sistema di </a:t>
            </a:r>
            <a:r>
              <a:rPr lang="it-IT" dirty="0" err="1"/>
              <a:t>ecogestione</a:t>
            </a:r>
            <a:r>
              <a:rPr lang="it-IT" dirty="0"/>
              <a:t> e audit</a:t>
            </a:r>
          </a:p>
          <a:p>
            <a:pPr marL="285750" indent="-285750">
              <a:buFont typeface="Arial" panose="020B0604020202020204" pitchFamily="34" charset="0"/>
              <a:buChar char="•"/>
            </a:pPr>
            <a:r>
              <a:rPr lang="it-IT" dirty="0"/>
              <a:t>Appalti pubblici verdi</a:t>
            </a:r>
          </a:p>
          <a:p>
            <a:pPr marL="285750" indent="-285750">
              <a:buFont typeface="Arial" panose="020B0604020202020204" pitchFamily="34" charset="0"/>
              <a:buChar char="•"/>
            </a:pPr>
            <a:r>
              <a:rPr lang="it-IT" dirty="0"/>
              <a:t>Iniziativa sulle materie prime</a:t>
            </a:r>
          </a:p>
          <a:p>
            <a:pPr marL="285750" indent="-285750">
              <a:buFont typeface="Arial" panose="020B0604020202020204" pitchFamily="34" charset="0"/>
              <a:buChar char="•"/>
            </a:pPr>
            <a:r>
              <a:rPr lang="it-IT" dirty="0"/>
              <a:t>Piano d'azione per l'eco-innovazione</a:t>
            </a:r>
          </a:p>
          <a:p>
            <a:pPr marL="285750" indent="-285750">
              <a:buFont typeface="Arial" panose="020B0604020202020204" pitchFamily="34" charset="0"/>
              <a:buChar char="•"/>
            </a:pPr>
            <a:r>
              <a:rPr lang="it-IT" dirty="0"/>
              <a:t>Quadro di monitoraggio dell'economia circolare</a:t>
            </a:r>
          </a:p>
          <a:p>
            <a:pPr marL="285750" indent="-285750">
              <a:buFont typeface="Arial" panose="020B0604020202020204" pitchFamily="34" charset="0"/>
              <a:buChar char="•"/>
            </a:pPr>
            <a:r>
              <a:rPr lang="it-IT" dirty="0"/>
              <a:t>Partenariato europeo per l'innovazione sulle materie prime</a:t>
            </a:r>
          </a:p>
          <a:p>
            <a:pPr marL="285750" indent="-285750">
              <a:buFont typeface="Arial" panose="020B0604020202020204" pitchFamily="34" charset="0"/>
              <a:buChar char="•"/>
            </a:pPr>
            <a:r>
              <a:rPr lang="it-IT" dirty="0"/>
              <a:t>Metodi di rilevazione dell'impronta ambientale</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endParaRPr lang="it-IT" dirty="0"/>
          </a:p>
          <a:p>
            <a:endParaRPr lang="en-GB" dirty="0"/>
          </a:p>
        </p:txBody>
      </p:sp>
    </p:spTree>
    <p:extLst>
      <p:ext uri="{BB962C8B-B14F-4D97-AF65-F5344CB8AC3E}">
        <p14:creationId xmlns:p14="http://schemas.microsoft.com/office/powerpoint/2010/main" val="37331860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a:bodyPr>
          <a:lstStyle/>
          <a:p>
            <a:r>
              <a:rPr lang="en-US" dirty="0" err="1"/>
              <a:t>Economia</a:t>
            </a:r>
            <a:r>
              <a:rPr lang="en-US" dirty="0"/>
              <a:t> </a:t>
            </a:r>
            <a:r>
              <a:rPr lang="en-US" dirty="0" err="1"/>
              <a:t>c</a:t>
            </a:r>
            <a:r>
              <a:rPr lang="en-US" sz="6000" kern="1200" dirty="0" err="1">
                <a:latin typeface="+mj-lt"/>
                <a:ea typeface="+mj-ea"/>
                <a:cs typeface="+mj-cs"/>
              </a:rPr>
              <a:t>ircolare</a:t>
            </a:r>
            <a:r>
              <a:rPr lang="en-US" sz="6000" kern="1200" dirty="0">
                <a:latin typeface="+mj-lt"/>
                <a:ea typeface="+mj-ea"/>
                <a:cs typeface="+mj-cs"/>
              </a:rPr>
              <a:t>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2862322"/>
          </a:xfrm>
          <a:prstGeom prst="rect">
            <a:avLst/>
          </a:prstGeom>
          <a:noFill/>
        </p:spPr>
        <p:txBody>
          <a:bodyPr wrap="square" rtlCol="0">
            <a:spAutoFit/>
          </a:bodyPr>
          <a:lstStyle/>
          <a:p>
            <a:pPr marL="0" indent="0">
              <a:buNone/>
            </a:pPr>
            <a:r>
              <a:rPr lang="en-US" b="1" dirty="0"/>
              <a:t>90 % </a:t>
            </a:r>
          </a:p>
          <a:p>
            <a:r>
              <a:rPr lang="it-IT" dirty="0"/>
              <a:t>della perdita di biodiversità è causata dall'estrazione e dalla lavorazione delle risorse</a:t>
            </a:r>
          </a:p>
          <a:p>
            <a:pPr marL="0" indent="0">
              <a:buNone/>
            </a:pPr>
            <a:endParaRPr lang="en-US" b="1" dirty="0"/>
          </a:p>
          <a:p>
            <a:pPr marL="0" indent="0">
              <a:buNone/>
            </a:pPr>
            <a:r>
              <a:rPr lang="en-US" b="1" dirty="0" err="1"/>
              <a:t>Fino</a:t>
            </a:r>
            <a:r>
              <a:rPr lang="en-US" b="1" dirty="0"/>
              <a:t> a 80 % </a:t>
            </a:r>
          </a:p>
          <a:p>
            <a:r>
              <a:rPr lang="it-IT" dirty="0"/>
              <a:t>degli impatti ambientali dei prodotti sono determinati in fase di progettazione</a:t>
            </a:r>
          </a:p>
          <a:p>
            <a:pPr marL="0" indent="0">
              <a:buNone/>
            </a:pPr>
            <a:endParaRPr lang="en-US" dirty="0"/>
          </a:p>
          <a:p>
            <a:pPr marL="0" indent="0">
              <a:buNone/>
            </a:pPr>
            <a:r>
              <a:rPr lang="en-US" b="1" dirty="0" err="1"/>
              <a:t>Meno</a:t>
            </a:r>
            <a:r>
              <a:rPr lang="en-US" b="1" dirty="0"/>
              <a:t> del 12 %</a:t>
            </a:r>
          </a:p>
          <a:p>
            <a:r>
              <a:rPr lang="it-IT" dirty="0"/>
              <a:t>l'attuale tasso di utilizzo di materiali circolari nell'UE</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20956266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fontScale="90000"/>
          </a:bodyPr>
          <a:lstStyle/>
          <a:p>
            <a:r>
              <a:rPr lang="it-IT" sz="4400" dirty="0"/>
              <a:t>Modelli di attività dell'economia circolare</a:t>
            </a: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4339650"/>
          </a:xfrm>
          <a:prstGeom prst="rect">
            <a:avLst/>
          </a:prstGeom>
          <a:noFill/>
        </p:spPr>
        <p:txBody>
          <a:bodyPr wrap="square" rtlCol="0">
            <a:spAutoFit/>
          </a:bodyPr>
          <a:lstStyle/>
          <a:p>
            <a:r>
              <a:rPr lang="it-IT" sz="1500" dirty="0"/>
              <a:t>Concetti di </a:t>
            </a:r>
            <a:r>
              <a:rPr lang="it-IT" sz="1500" dirty="0" err="1"/>
              <a:t>sharing</a:t>
            </a:r>
            <a:r>
              <a:rPr lang="it-IT" sz="1500" dirty="0"/>
              <a:t> economy, piattaforma di condivisione</a:t>
            </a:r>
          </a:p>
          <a:p>
            <a:pPr marL="742950" lvl="1" indent="-285750">
              <a:buFont typeface="Courier New" panose="02070309020205020404" pitchFamily="49" charset="0"/>
              <a:buChar char="o"/>
            </a:pPr>
            <a:r>
              <a:rPr lang="it-IT" sz="1500" dirty="0"/>
              <a:t>Utilizzo di piattaforme di condivisione nell'uso, nell'accesso e nella proprietà, nella collaborazione tra gli utenti dei prodotti.</a:t>
            </a:r>
          </a:p>
          <a:p>
            <a:r>
              <a:rPr lang="en-US" sz="1500" dirty="0" err="1"/>
              <a:t>Prodotto</a:t>
            </a:r>
            <a:r>
              <a:rPr lang="en-US" sz="1500" dirty="0"/>
              <a:t> come </a:t>
            </a:r>
            <a:r>
              <a:rPr lang="en-US" sz="1500" dirty="0" err="1"/>
              <a:t>servizio</a:t>
            </a:r>
            <a:endParaRPr lang="en-US" sz="1500" dirty="0"/>
          </a:p>
          <a:p>
            <a:pPr marL="742950" lvl="1" indent="-285750">
              <a:buFont typeface="Courier New" panose="02070309020205020404" pitchFamily="49" charset="0"/>
              <a:buChar char="o"/>
            </a:pPr>
            <a:r>
              <a:rPr lang="it-IT" sz="1500" dirty="0"/>
              <a:t>Il cliente passa dal possesso di materiali o prodotti all'utilizzo, alla condivisione, al prestito e al noleggio.</a:t>
            </a:r>
          </a:p>
          <a:p>
            <a:r>
              <a:rPr lang="it-IT" sz="1500" dirty="0"/>
              <a:t>Estensione della vita del prodotto</a:t>
            </a:r>
          </a:p>
          <a:p>
            <a:pPr marL="742950" lvl="1" indent="-285750">
              <a:buFont typeface="Courier New" panose="02070309020205020404" pitchFamily="49" charset="0"/>
              <a:buChar char="o"/>
            </a:pPr>
            <a:r>
              <a:rPr lang="it-IT" sz="1500" dirty="0"/>
              <a:t>Estendere il ciclo di vita del prodotto attraverso la manutenzione anticipata, la rivendita e la rigenerazione.</a:t>
            </a:r>
          </a:p>
          <a:p>
            <a:pPr marL="0"/>
            <a:r>
              <a:rPr lang="en-US" sz="1500" dirty="0" err="1"/>
              <a:t>Recupero</a:t>
            </a:r>
            <a:r>
              <a:rPr lang="en-US" sz="1500" dirty="0"/>
              <a:t> e </a:t>
            </a:r>
            <a:r>
              <a:rPr lang="en-US" sz="1500" dirty="0" err="1"/>
              <a:t>riciclo</a:t>
            </a:r>
            <a:endParaRPr lang="en-US" sz="1500" dirty="0"/>
          </a:p>
          <a:p>
            <a:pPr marL="742950" lvl="1" indent="-285750">
              <a:buFont typeface="Courier New" panose="02070309020205020404" pitchFamily="49" charset="0"/>
              <a:buChar char="o"/>
            </a:pPr>
            <a:r>
              <a:rPr lang="it-IT" sz="1500" dirty="0"/>
              <a:t>Recupero e riutilizzo di prodotti e materie prime che hanno raggiunto la fine della loro vita di utilizzo</a:t>
            </a:r>
            <a:r>
              <a:rPr lang="en-US" sz="1500" dirty="0"/>
              <a:t>.</a:t>
            </a:r>
          </a:p>
          <a:p>
            <a:r>
              <a:rPr lang="en-US" sz="1500" dirty="0" err="1"/>
              <a:t>Filiera</a:t>
            </a:r>
            <a:r>
              <a:rPr lang="en-US" sz="1500" dirty="0"/>
              <a:t> </a:t>
            </a:r>
            <a:r>
              <a:rPr lang="en-US" sz="1500" dirty="0" err="1"/>
              <a:t>circolare</a:t>
            </a:r>
            <a:endParaRPr lang="en-US" sz="1500" dirty="0"/>
          </a:p>
          <a:p>
            <a:pPr marL="742950" lvl="1" indent="-285750">
              <a:buFont typeface="Courier New" panose="02070309020205020404" pitchFamily="49" charset="0"/>
              <a:buChar char="o"/>
            </a:pPr>
            <a:r>
              <a:rPr lang="it-IT" sz="1500" dirty="0"/>
              <a:t>Utilizzo di materiali riciclabili e di energie rinnovabili e soluzioni basate su cicli efficienti dal punto di vista delle risorse.</a:t>
            </a:r>
          </a:p>
          <a:p>
            <a:pPr marL="228600" lvl="1"/>
            <a:endParaRPr lang="en-US" sz="1500" dirty="0"/>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16745757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569343"/>
            <a:ext cx="9144000" cy="1173641"/>
          </a:xfrm>
        </p:spPr>
        <p:txBody>
          <a:bodyPr>
            <a:normAutofit fontScale="90000"/>
          </a:bodyPr>
          <a:lstStyle/>
          <a:p>
            <a:r>
              <a:rPr lang="en-US" sz="4400" kern="1200" dirty="0">
                <a:latin typeface="+mj-lt"/>
                <a:ea typeface="+mj-ea"/>
                <a:cs typeface="+mj-cs"/>
              </a:rPr>
              <a:t>Il </a:t>
            </a:r>
            <a:r>
              <a:rPr lang="en-US" sz="4400" kern="1200" dirty="0" err="1">
                <a:latin typeface="+mj-lt"/>
                <a:ea typeface="+mj-ea"/>
                <a:cs typeface="+mj-cs"/>
              </a:rPr>
              <a:t>ruolo</a:t>
            </a:r>
            <a:r>
              <a:rPr lang="en-US" sz="4400" kern="1200" dirty="0">
                <a:latin typeface="+mj-lt"/>
                <a:ea typeface="+mj-ea"/>
                <a:cs typeface="+mj-cs"/>
              </a:rPr>
              <a:t> </a:t>
            </a:r>
            <a:r>
              <a:rPr lang="en-US" sz="4400" kern="1200" dirty="0" err="1">
                <a:latin typeface="+mj-lt"/>
                <a:ea typeface="+mj-ea"/>
                <a:cs typeface="+mj-cs"/>
              </a:rPr>
              <a:t>dei</a:t>
            </a:r>
            <a:r>
              <a:rPr lang="en-US" sz="4400" kern="1200" dirty="0">
                <a:latin typeface="+mj-lt"/>
                <a:ea typeface="+mj-ea"/>
                <a:cs typeface="+mj-cs"/>
              </a:rPr>
              <a:t> </a:t>
            </a:r>
            <a:r>
              <a:rPr lang="en-US" sz="4400" kern="1200" dirty="0" err="1">
                <a:latin typeface="+mj-lt"/>
                <a:ea typeface="+mj-ea"/>
                <a:cs typeface="+mj-cs"/>
              </a:rPr>
              <a:t>Comuni</a:t>
            </a:r>
            <a:r>
              <a:rPr lang="en-US" sz="4400" kern="1200" dirty="0">
                <a:latin typeface="+mj-lt"/>
                <a:ea typeface="+mj-ea"/>
                <a:cs typeface="+mj-cs"/>
              </a:rPr>
              <a:t> </a:t>
            </a:r>
            <a:r>
              <a:rPr lang="en-US" sz="4400" kern="1200" dirty="0" err="1">
                <a:latin typeface="+mj-lt"/>
                <a:ea typeface="+mj-ea"/>
                <a:cs typeface="+mj-cs"/>
              </a:rPr>
              <a:t>nell’economia</a:t>
            </a:r>
            <a:r>
              <a:rPr lang="en-US" sz="4400" kern="1200" dirty="0">
                <a:latin typeface="+mj-lt"/>
                <a:ea typeface="+mj-ea"/>
                <a:cs typeface="+mj-cs"/>
              </a:rPr>
              <a:t> </a:t>
            </a:r>
            <a:r>
              <a:rPr lang="en-US" sz="4400" kern="1200" dirty="0" err="1">
                <a:latin typeface="+mj-lt"/>
                <a:ea typeface="+mj-ea"/>
                <a:cs typeface="+mj-cs"/>
              </a:rPr>
              <a:t>circolare</a:t>
            </a: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4555093"/>
          </a:xfrm>
          <a:prstGeom prst="rect">
            <a:avLst/>
          </a:prstGeom>
          <a:noFill/>
        </p:spPr>
        <p:txBody>
          <a:bodyPr wrap="square" rtlCol="0">
            <a:spAutoFit/>
          </a:bodyPr>
          <a:lstStyle/>
          <a:p>
            <a:pPr marL="0"/>
            <a:r>
              <a:rPr lang="en-US" sz="1700" b="1" dirty="0" err="1"/>
              <a:t>Ruoli</a:t>
            </a:r>
            <a:endParaRPr lang="en-US" sz="1700" b="1" dirty="0"/>
          </a:p>
          <a:p>
            <a:pPr marL="285750" indent="-285750">
              <a:buFont typeface="Arial" panose="020B0604020202020204" pitchFamily="34" charset="0"/>
              <a:buChar char="•"/>
            </a:pPr>
            <a:r>
              <a:rPr lang="it-IT" sz="1700" dirty="0"/>
              <a:t>Progettista, acquirente, cliente, sviluppatore di proprietà e autorità di concessione</a:t>
            </a:r>
          </a:p>
          <a:p>
            <a:pPr marL="285750" indent="-285750">
              <a:buFont typeface="Arial" panose="020B0604020202020204" pitchFamily="34" charset="0"/>
              <a:buChar char="•"/>
            </a:pPr>
            <a:r>
              <a:rPr lang="it-IT" sz="1700" dirty="0"/>
              <a:t>Facilitatore, acceleratore, attivatore</a:t>
            </a:r>
          </a:p>
          <a:p>
            <a:pPr marL="285750" indent="-285750">
              <a:buFont typeface="Arial" panose="020B0604020202020204" pitchFamily="34" charset="0"/>
              <a:buChar char="•"/>
            </a:pPr>
            <a:r>
              <a:rPr lang="it-IT" sz="1700" dirty="0"/>
              <a:t>Appalti pubblici, pilotaggio</a:t>
            </a:r>
          </a:p>
          <a:p>
            <a:pPr marL="285750" indent="-285750">
              <a:buFont typeface="Arial" panose="020B0604020202020204" pitchFamily="34" charset="0"/>
              <a:buChar char="•"/>
            </a:pPr>
            <a:r>
              <a:rPr lang="it-IT" sz="1700" dirty="0"/>
              <a:t>Creazione e progettazione di modelli di gestione dell' economia circolare, creazione di nuovi posti di lavoro</a:t>
            </a:r>
          </a:p>
          <a:p>
            <a:pPr marL="285750" indent="-285750">
              <a:buFont typeface="Arial" panose="020B0604020202020204" pitchFamily="34" charset="0"/>
              <a:buChar char="•"/>
            </a:pPr>
            <a:r>
              <a:rPr lang="it-IT" sz="1700" dirty="0"/>
              <a:t>modelli operativi</a:t>
            </a:r>
          </a:p>
          <a:p>
            <a:pPr marL="285750" indent="-285750">
              <a:buFont typeface="Arial" panose="020B0604020202020204" pitchFamily="34" charset="0"/>
              <a:buChar char="•"/>
            </a:pPr>
            <a:r>
              <a:rPr lang="it-IT" sz="1700" dirty="0"/>
              <a:t>partenariato a lungo termine</a:t>
            </a:r>
          </a:p>
          <a:p>
            <a:pPr marL="285750" indent="-285750">
              <a:buFont typeface="Arial" panose="020B0604020202020204" pitchFamily="34" charset="0"/>
              <a:buChar char="•"/>
            </a:pPr>
            <a:r>
              <a:rPr lang="it-IT" sz="1700" dirty="0"/>
              <a:t>piattaforme, banchi di prova</a:t>
            </a:r>
          </a:p>
          <a:p>
            <a:pPr marL="285750" indent="-285750">
              <a:buFont typeface="Arial" panose="020B0604020202020204" pitchFamily="34" charset="0"/>
              <a:buChar char="•"/>
            </a:pPr>
            <a:r>
              <a:rPr lang="it-IT" sz="1700" dirty="0"/>
              <a:t>valore in comune</a:t>
            </a:r>
          </a:p>
          <a:p>
            <a:pPr marL="514350" lvl="1"/>
            <a:endParaRPr lang="en-US" sz="1700" dirty="0"/>
          </a:p>
          <a:p>
            <a:pPr marL="0"/>
            <a:r>
              <a:rPr lang="en-US" sz="1700" b="1" dirty="0" err="1"/>
              <a:t>Strumenti</a:t>
            </a:r>
            <a:endParaRPr lang="en-US" sz="1700" b="1" dirty="0"/>
          </a:p>
          <a:p>
            <a:pPr marL="285750" indent="-285750">
              <a:buFont typeface="Arial" panose="020B0604020202020204" pitchFamily="34" charset="0"/>
              <a:buChar char="•"/>
            </a:pPr>
            <a:r>
              <a:rPr lang="it-IT" sz="1700" dirty="0"/>
              <a:t>Politiche circolari, obiettivi a lungo termine</a:t>
            </a:r>
          </a:p>
          <a:p>
            <a:pPr marL="285750" indent="-285750">
              <a:buFont typeface="Arial" panose="020B0604020202020204" pitchFamily="34" charset="0"/>
              <a:buChar char="•"/>
            </a:pPr>
            <a:r>
              <a:rPr lang="it-IT" sz="1700" dirty="0"/>
              <a:t>Strumenti normativi, economici e flessibili</a:t>
            </a:r>
          </a:p>
          <a:p>
            <a:pPr marL="285750" indent="-285750">
              <a:buFont typeface="Arial" panose="020B0604020202020204" pitchFamily="34" charset="0"/>
              <a:buChar char="•"/>
            </a:pPr>
            <a:r>
              <a:rPr lang="it-IT" sz="1700" dirty="0"/>
              <a:t>Collaborazione, networking e condivisione delle informazioni</a:t>
            </a:r>
          </a:p>
          <a:p>
            <a:pPr marL="285750" indent="-285750">
              <a:buFont typeface="Arial" panose="020B0604020202020204" pitchFamily="34" charset="0"/>
              <a:buChar char="•"/>
            </a:pPr>
            <a:r>
              <a:rPr lang="it-IT" sz="1700" dirty="0"/>
              <a:t>Progetti e progetti pilota</a:t>
            </a:r>
          </a:p>
          <a:p>
            <a:endParaRPr lang="en-GB" dirty="0"/>
          </a:p>
        </p:txBody>
      </p:sp>
    </p:spTree>
    <p:extLst>
      <p:ext uri="{BB962C8B-B14F-4D97-AF65-F5344CB8AC3E}">
        <p14:creationId xmlns:p14="http://schemas.microsoft.com/office/powerpoint/2010/main" val="12432926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474453"/>
            <a:ext cx="9144000" cy="1439535"/>
          </a:xfrm>
        </p:spPr>
        <p:txBody>
          <a:bodyPr>
            <a:normAutofit/>
          </a:bodyPr>
          <a:lstStyle/>
          <a:p>
            <a:r>
              <a:rPr lang="it-IT" sz="4400" dirty="0"/>
              <a:t>Diversi punti di vista sul CE in azienda</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4062651"/>
          </a:xfrm>
          <a:prstGeom prst="rect">
            <a:avLst/>
          </a:prstGeom>
          <a:noFill/>
        </p:spPr>
        <p:txBody>
          <a:bodyPr wrap="square" rtlCol="0">
            <a:spAutoFit/>
          </a:bodyPr>
          <a:lstStyle/>
          <a:p>
            <a:r>
              <a:rPr lang="en-US" sz="1600" dirty="0" err="1"/>
              <a:t>Proposte</a:t>
            </a:r>
            <a:r>
              <a:rPr lang="en-US" sz="1600" dirty="0"/>
              <a:t> di </a:t>
            </a:r>
            <a:r>
              <a:rPr lang="en-US" sz="1600" dirty="0" err="1"/>
              <a:t>valore</a:t>
            </a:r>
            <a:endParaRPr lang="en-US" sz="1600" dirty="0"/>
          </a:p>
          <a:p>
            <a:r>
              <a:rPr lang="it-IT" sz="1600" dirty="0"/>
              <a:t>Estensione della vita del prodotto, smontaggio del prodotto per le parti, riciclaggio o riutilizzo dei materiali, estensione della garanzia, rigenerazione, smaltimento sicuro, prodotto virtuale, aumento della consapevolezza dei clienti riguardo al consumo sostenibile.</a:t>
            </a:r>
          </a:p>
          <a:p>
            <a:r>
              <a:rPr lang="en-US" sz="1600" dirty="0"/>
              <a:t>I partner </a:t>
            </a:r>
            <a:r>
              <a:rPr lang="en-US" sz="1600" dirty="0" err="1"/>
              <a:t>chiave</a:t>
            </a:r>
            <a:endParaRPr lang="en-US" sz="1600" dirty="0"/>
          </a:p>
          <a:p>
            <a:r>
              <a:rPr lang="it-IT" sz="1600" dirty="0"/>
              <a:t>Produzione cooperativa, riciclaggio di rifiuti, parti di ricambio da parte di terzi, cooperazione all'interno della rete di assistenza, raccolta di prodotti a fine vita, componenti di prodotti dopo la fine del loro utilizzo</a:t>
            </a:r>
          </a:p>
          <a:p>
            <a:pPr marL="0"/>
            <a:r>
              <a:rPr lang="en-US" sz="1600" dirty="0" err="1"/>
              <a:t>Risorse</a:t>
            </a:r>
            <a:r>
              <a:rPr lang="en-US" sz="1600" dirty="0"/>
              <a:t> </a:t>
            </a:r>
            <a:r>
              <a:rPr lang="en-US" sz="1600" dirty="0" err="1"/>
              <a:t>principali</a:t>
            </a:r>
            <a:endParaRPr lang="en-US" sz="1600" dirty="0"/>
          </a:p>
          <a:p>
            <a:pPr marL="628650" lvl="1" indent="-171450">
              <a:buFont typeface="Arial" panose="020B0604020202020204" pitchFamily="34" charset="0"/>
              <a:buChar char="•"/>
            </a:pPr>
            <a:r>
              <a:rPr lang="it-IT" sz="1600" dirty="0"/>
              <a:t>Utilizzo di materie prime, risorse provenienti dal riciclo e da altre forme di recupero</a:t>
            </a:r>
          </a:p>
          <a:p>
            <a:pPr marL="628650" lvl="1" indent="-171450">
              <a:buFont typeface="Arial" panose="020B0604020202020204" pitchFamily="34" charset="0"/>
              <a:buChar char="•"/>
            </a:pPr>
            <a:r>
              <a:rPr lang="it-IT" sz="1600" dirty="0"/>
              <a:t>Utilizzo di materiali di migliore qualità tecnica, meno dannosi per l'ambiente, più efficienti nell'utilizzo</a:t>
            </a:r>
          </a:p>
          <a:p>
            <a:pPr marL="628650" lvl="1" indent="-171450">
              <a:buFont typeface="Arial" panose="020B0604020202020204" pitchFamily="34" charset="0"/>
              <a:buChar char="•"/>
            </a:pPr>
            <a:r>
              <a:rPr lang="it-IT" sz="1600" dirty="0"/>
              <a:t>Tutela delle risorse naturali, utilizzo di energie rinnovabili, risparmio di acqua, energia e materiali</a:t>
            </a:r>
          </a:p>
          <a:p>
            <a:pPr marL="628650" lvl="1" indent="-171450">
              <a:buFont typeface="Arial" panose="020B0604020202020204" pitchFamily="34" charset="0"/>
              <a:buChar char="•"/>
            </a:pPr>
            <a:r>
              <a:rPr lang="it-IT" sz="1600" dirty="0"/>
              <a:t>Capitale umano</a:t>
            </a:r>
          </a:p>
          <a:p>
            <a:endParaRPr lang="en-GB" dirty="0"/>
          </a:p>
        </p:txBody>
      </p:sp>
    </p:spTree>
    <p:extLst>
      <p:ext uri="{BB962C8B-B14F-4D97-AF65-F5344CB8AC3E}">
        <p14:creationId xmlns:p14="http://schemas.microsoft.com/office/powerpoint/2010/main" val="1427646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normAutofit fontScale="90000"/>
          </a:bodyPr>
          <a:lstStyle/>
          <a:p>
            <a:r>
              <a:rPr lang="it-IT" dirty="0"/>
              <a:t>La maggior parte delle emissioni proviene da pochi paesi</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0C97ABA-D0A0-4B51-AA4B-4E907166655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0020749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it-IT" sz="4400" dirty="0"/>
              <a:t>Diversi punti di vista sul CE in azienda</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539430"/>
          </a:xfrm>
          <a:prstGeom prst="rect">
            <a:avLst/>
          </a:prstGeom>
          <a:noFill/>
        </p:spPr>
        <p:txBody>
          <a:bodyPr wrap="square" rtlCol="0">
            <a:spAutoFit/>
          </a:bodyPr>
          <a:lstStyle/>
          <a:p>
            <a:pPr marL="0"/>
            <a:r>
              <a:rPr lang="en-US" sz="1600" dirty="0" err="1"/>
              <a:t>Attività</a:t>
            </a:r>
            <a:r>
              <a:rPr lang="en-US" sz="1600" dirty="0"/>
              <a:t> </a:t>
            </a:r>
            <a:r>
              <a:rPr lang="en-US" sz="1600" dirty="0" err="1"/>
              <a:t>principali</a:t>
            </a:r>
            <a:endParaRPr lang="en-US" sz="1600" dirty="0"/>
          </a:p>
          <a:p>
            <a:pPr marL="628650" lvl="1" indent="-171450">
              <a:buFont typeface="Arial" panose="020B0604020202020204" pitchFamily="34" charset="0"/>
              <a:buChar char="•"/>
            </a:pPr>
            <a:r>
              <a:rPr lang="it-IT" sz="1600" dirty="0"/>
              <a:t>Utilizzo di materiali riciclabili</a:t>
            </a:r>
          </a:p>
          <a:p>
            <a:pPr marL="628650" lvl="1" indent="-171450">
              <a:buFont typeface="Arial" panose="020B0604020202020204" pitchFamily="34" charset="0"/>
              <a:buChar char="•"/>
            </a:pPr>
            <a:r>
              <a:rPr lang="it-IT" sz="1600" dirty="0"/>
              <a:t>Progettazione dei prodotti e prolungamento della loro vita attiva</a:t>
            </a:r>
          </a:p>
          <a:p>
            <a:pPr marL="628650" lvl="1" indent="-171450">
              <a:buFont typeface="Arial" panose="020B0604020202020204" pitchFamily="34" charset="0"/>
              <a:buChar char="•"/>
            </a:pPr>
            <a:r>
              <a:rPr lang="it-IT" sz="1600" dirty="0"/>
              <a:t>Manutenzione, assistenza, disponibilità di parti di ricambio</a:t>
            </a:r>
          </a:p>
          <a:p>
            <a:pPr marL="628650" lvl="1" indent="-171450">
              <a:buFont typeface="Arial" panose="020B0604020202020204" pitchFamily="34" charset="0"/>
              <a:buChar char="•"/>
            </a:pPr>
            <a:r>
              <a:rPr lang="it-IT" sz="1600" dirty="0"/>
              <a:t>Logistica dei resi</a:t>
            </a:r>
          </a:p>
          <a:p>
            <a:pPr marL="628650" lvl="1" indent="-171450">
              <a:buFont typeface="Arial" panose="020B0604020202020204" pitchFamily="34" charset="0"/>
              <a:buChar char="•"/>
            </a:pPr>
            <a:r>
              <a:rPr lang="it-IT" sz="1600" dirty="0"/>
              <a:t>Aumento dell'efficienza e delle prestazioni, eliminazione degli sprechi nell'intera catena di fornitura</a:t>
            </a:r>
          </a:p>
          <a:p>
            <a:pPr marL="0"/>
            <a:r>
              <a:rPr lang="en-US" sz="1600" dirty="0" err="1"/>
              <a:t>Rapporti</a:t>
            </a:r>
            <a:r>
              <a:rPr lang="en-US" sz="1600" dirty="0"/>
              <a:t> con </a:t>
            </a:r>
            <a:r>
              <a:rPr lang="en-US" sz="1600" dirty="0" err="1"/>
              <a:t>il</a:t>
            </a:r>
            <a:r>
              <a:rPr lang="en-US" sz="1600" dirty="0"/>
              <a:t> </a:t>
            </a:r>
            <a:r>
              <a:rPr lang="en-US" sz="1600" dirty="0" err="1"/>
              <a:t>cliente</a:t>
            </a:r>
            <a:endParaRPr lang="en-US" sz="1600" dirty="0"/>
          </a:p>
          <a:p>
            <a:pPr marL="628650" lvl="1" indent="-171450">
              <a:buFont typeface="Arial" panose="020B0604020202020204" pitchFamily="34" charset="0"/>
              <a:buChar char="•"/>
            </a:pPr>
            <a:r>
              <a:rPr lang="it-IT" sz="1600" dirty="0"/>
              <a:t>Produzione su ordinazione</a:t>
            </a:r>
          </a:p>
          <a:p>
            <a:pPr marL="628650" lvl="1" indent="-171450">
              <a:buFont typeface="Arial" panose="020B0604020202020204" pitchFamily="34" charset="0"/>
              <a:buChar char="•"/>
            </a:pPr>
            <a:r>
              <a:rPr lang="it-IT" sz="1600" dirty="0"/>
              <a:t>Rapporti a lungo termine</a:t>
            </a:r>
          </a:p>
          <a:p>
            <a:pPr marL="0"/>
            <a:r>
              <a:rPr lang="en-US" sz="1600" dirty="0" err="1"/>
              <a:t>Canali</a:t>
            </a:r>
            <a:endParaRPr lang="en-US" sz="1600" dirty="0"/>
          </a:p>
          <a:p>
            <a:pPr marL="628650" lvl="1" indent="-171450">
              <a:buFont typeface="Arial" panose="020B0604020202020204" pitchFamily="34" charset="0"/>
              <a:buChar char="•"/>
            </a:pPr>
            <a:r>
              <a:rPr lang="it-IT" sz="1600" dirty="0"/>
              <a:t>Comunicazione virtuale con il cliente, canale dei resi, dei pezzi di ricambio, dei materiali</a:t>
            </a:r>
          </a:p>
          <a:p>
            <a:r>
              <a:rPr lang="en-US" sz="1600" dirty="0" err="1"/>
              <a:t>Struttura</a:t>
            </a:r>
            <a:r>
              <a:rPr lang="en-US" sz="1600" dirty="0"/>
              <a:t> </a:t>
            </a:r>
            <a:r>
              <a:rPr lang="en-US" sz="1600" dirty="0" err="1"/>
              <a:t>dei</a:t>
            </a:r>
            <a:r>
              <a:rPr lang="en-US" sz="1600" dirty="0"/>
              <a:t> </a:t>
            </a:r>
            <a:r>
              <a:rPr lang="en-US" sz="1600" dirty="0" err="1"/>
              <a:t>costi</a:t>
            </a:r>
            <a:endParaRPr lang="en-US" sz="1600" dirty="0"/>
          </a:p>
          <a:p>
            <a:pPr marL="628650" lvl="1" indent="-171450">
              <a:buFont typeface="Arial" panose="020B0604020202020204" pitchFamily="34" charset="0"/>
              <a:buChar char="•"/>
            </a:pPr>
            <a:r>
              <a:rPr lang="it-IT" sz="1600" dirty="0"/>
              <a:t>Risparmi e costi di implementazione del CE</a:t>
            </a:r>
          </a:p>
        </p:txBody>
      </p:sp>
    </p:spTree>
    <p:extLst>
      <p:ext uri="{BB962C8B-B14F-4D97-AF65-F5344CB8AC3E}">
        <p14:creationId xmlns:p14="http://schemas.microsoft.com/office/powerpoint/2010/main" val="3728341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924708" y="2691667"/>
            <a:ext cx="4353116" cy="1474666"/>
          </a:xfrm>
        </p:spPr>
        <p:txBody>
          <a:bodyPr vert="horz" lIns="91440" tIns="45720" rIns="91440" bIns="45720" rtlCol="0" anchor="b">
            <a:normAutofit/>
          </a:bodyPr>
          <a:lstStyle/>
          <a:p>
            <a:pPr algn="ctr"/>
            <a:r>
              <a:rPr lang="en-US" sz="3200" dirty="0" err="1"/>
              <a:t>Vari</a:t>
            </a:r>
            <a:r>
              <a:rPr lang="en-US" sz="3200" dirty="0"/>
              <a:t> </a:t>
            </a:r>
            <a:r>
              <a:rPr lang="en-US" sz="3200" dirty="0" err="1"/>
              <a:t>punti</a:t>
            </a:r>
            <a:r>
              <a:rPr lang="en-US" sz="3200" dirty="0"/>
              <a:t> di vista di CE in </a:t>
            </a:r>
            <a:r>
              <a:rPr lang="en-US" sz="3200" dirty="0" err="1"/>
              <a:t>azienda</a:t>
            </a:r>
            <a:br>
              <a:rPr lang="en-US" sz="3200" dirty="0"/>
            </a:b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sz="half" idx="1"/>
          </p:nvPr>
        </p:nvSpPr>
        <p:spPr>
          <a:xfrm>
            <a:off x="0" y="1605834"/>
            <a:ext cx="5826642" cy="4951888"/>
          </a:xfrm>
        </p:spPr>
        <p:txBody>
          <a:bodyPr vert="horz" lIns="91440" tIns="45720" rIns="91440" bIns="45720" rtlCol="0" anchor="t">
            <a:normAutofit/>
          </a:bodyPr>
          <a:lstStyle/>
          <a:p>
            <a:pPr marL="0"/>
            <a:endParaRPr lang="en-US" sz="1800" dirty="0">
              <a:solidFill>
                <a:srgbClr val="595959"/>
              </a:solidFill>
            </a:endParaRPr>
          </a:p>
          <a:p>
            <a:pPr marL="0"/>
            <a:endParaRPr lang="en-US" sz="1800" dirty="0">
              <a:solidFill>
                <a:srgbClr val="595959"/>
              </a:solidFill>
            </a:endParaRPr>
          </a:p>
          <a:p>
            <a:pPr marL="228600" lvl="1" indent="0">
              <a:buNone/>
            </a:pPr>
            <a:endParaRPr lang="en-US" sz="1400" dirty="0">
              <a:solidFill>
                <a:srgbClr val="595959"/>
              </a:solidFill>
            </a:endParaRPr>
          </a:p>
          <a:p>
            <a:pPr marL="0" indent="0">
              <a:buNone/>
            </a:pPr>
            <a:endParaRPr lang="en-US" sz="1000" b="1" i="0" dirty="0">
              <a:solidFill>
                <a:srgbClr val="595959"/>
              </a:solidFill>
              <a:effectLst/>
            </a:endParaRPr>
          </a:p>
        </p:txBody>
      </p:sp>
      <p:sp>
        <p:nvSpPr>
          <p:cNvPr id="7" name="Tekstiruutu 6">
            <a:extLst>
              <a:ext uri="{FF2B5EF4-FFF2-40B4-BE49-F238E27FC236}">
                <a16:creationId xmlns:a16="http://schemas.microsoft.com/office/drawing/2014/main" id="{0372A00F-0665-4CA1-9AD1-CB0C35884BAE}"/>
              </a:ext>
            </a:extLst>
          </p:cNvPr>
          <p:cNvSpPr txBox="1"/>
          <p:nvPr/>
        </p:nvSpPr>
        <p:spPr>
          <a:xfrm>
            <a:off x="9459046" y="1766654"/>
            <a:ext cx="1587063" cy="830997"/>
          </a:xfrm>
          <a:prstGeom prst="rect">
            <a:avLst/>
          </a:prstGeom>
          <a:solidFill>
            <a:schemeClr val="bg1"/>
          </a:solidFill>
        </p:spPr>
        <p:txBody>
          <a:bodyPr wrap="square" rtlCol="0">
            <a:spAutoFit/>
          </a:bodyPr>
          <a:lstStyle/>
          <a:p>
            <a:r>
              <a:rPr lang="it-IT" sz="1200" b="1" dirty="0"/>
              <a:t>Produzione</a:t>
            </a:r>
          </a:p>
          <a:p>
            <a:r>
              <a:rPr lang="it-IT" sz="1200" b="1" dirty="0"/>
              <a:t>più pulita</a:t>
            </a:r>
          </a:p>
          <a:p>
            <a:r>
              <a:rPr lang="it-IT" sz="1200" dirty="0"/>
              <a:t>utilizzando meno risorse</a:t>
            </a:r>
          </a:p>
        </p:txBody>
      </p:sp>
      <p:sp>
        <p:nvSpPr>
          <p:cNvPr id="8" name="Tekstiruutu 7">
            <a:extLst>
              <a:ext uri="{FF2B5EF4-FFF2-40B4-BE49-F238E27FC236}">
                <a16:creationId xmlns:a16="http://schemas.microsoft.com/office/drawing/2014/main" id="{F41C84E1-AB14-4103-918C-BB9E2B9C360C}"/>
              </a:ext>
            </a:extLst>
          </p:cNvPr>
          <p:cNvSpPr txBox="1"/>
          <p:nvPr/>
        </p:nvSpPr>
        <p:spPr>
          <a:xfrm>
            <a:off x="10141235" y="3375622"/>
            <a:ext cx="1453860" cy="646331"/>
          </a:xfrm>
          <a:prstGeom prst="rect">
            <a:avLst/>
          </a:prstGeom>
          <a:solidFill>
            <a:schemeClr val="bg1"/>
          </a:solidFill>
        </p:spPr>
        <p:txBody>
          <a:bodyPr wrap="none" rtlCol="0">
            <a:spAutoFit/>
          </a:bodyPr>
          <a:lstStyle/>
          <a:p>
            <a:r>
              <a:rPr lang="it-IT" sz="1200" b="1" dirty="0"/>
              <a:t>Un servizio migliore</a:t>
            </a:r>
          </a:p>
          <a:p>
            <a:r>
              <a:rPr lang="it-IT" sz="1200" dirty="0"/>
              <a:t>per prolungare </a:t>
            </a:r>
          </a:p>
          <a:p>
            <a:r>
              <a:rPr lang="it-IT" sz="1200" dirty="0"/>
              <a:t>durata di vita</a:t>
            </a:r>
          </a:p>
        </p:txBody>
      </p:sp>
      <p:sp>
        <p:nvSpPr>
          <p:cNvPr id="9" name="Tekstiruutu 8">
            <a:extLst>
              <a:ext uri="{FF2B5EF4-FFF2-40B4-BE49-F238E27FC236}">
                <a16:creationId xmlns:a16="http://schemas.microsoft.com/office/drawing/2014/main" id="{516253FB-2CBF-46EE-8453-E7D37F569BDE}"/>
              </a:ext>
            </a:extLst>
          </p:cNvPr>
          <p:cNvSpPr txBox="1"/>
          <p:nvPr/>
        </p:nvSpPr>
        <p:spPr>
          <a:xfrm>
            <a:off x="8623705" y="4310850"/>
            <a:ext cx="888974" cy="461665"/>
          </a:xfrm>
          <a:prstGeom prst="rect">
            <a:avLst/>
          </a:prstGeom>
          <a:solidFill>
            <a:schemeClr val="bg1"/>
          </a:solidFill>
        </p:spPr>
        <p:txBody>
          <a:bodyPr wrap="square" rtlCol="0">
            <a:spAutoFit/>
          </a:bodyPr>
          <a:lstStyle/>
          <a:p>
            <a:r>
              <a:rPr lang="en-US" sz="1200" b="1" dirty="0" err="1"/>
              <a:t>Raccolta</a:t>
            </a:r>
            <a:r>
              <a:rPr lang="en-US" sz="1200" b="1" dirty="0"/>
              <a:t> a fine vita</a:t>
            </a:r>
          </a:p>
        </p:txBody>
      </p:sp>
      <p:sp>
        <p:nvSpPr>
          <p:cNvPr id="10" name="Tekstiruutu 9">
            <a:extLst>
              <a:ext uri="{FF2B5EF4-FFF2-40B4-BE49-F238E27FC236}">
                <a16:creationId xmlns:a16="http://schemas.microsoft.com/office/drawing/2014/main" id="{4BC9BBF4-734C-476B-BC5C-0F7FBFB694BC}"/>
              </a:ext>
            </a:extLst>
          </p:cNvPr>
          <p:cNvSpPr txBox="1"/>
          <p:nvPr/>
        </p:nvSpPr>
        <p:spPr>
          <a:xfrm>
            <a:off x="8577755" y="4697660"/>
            <a:ext cx="1038811" cy="276999"/>
          </a:xfrm>
          <a:prstGeom prst="rect">
            <a:avLst/>
          </a:prstGeom>
          <a:solidFill>
            <a:schemeClr val="bg1"/>
          </a:solidFill>
        </p:spPr>
        <p:txBody>
          <a:bodyPr wrap="none" rtlCol="0">
            <a:spAutoFit/>
          </a:bodyPr>
          <a:lstStyle/>
          <a:p>
            <a:r>
              <a:rPr lang="en-US" sz="1200" b="1" dirty="0" err="1"/>
              <a:t>Riproduzione</a:t>
            </a:r>
            <a:endParaRPr lang="en-US" sz="1200" b="1" dirty="0"/>
          </a:p>
        </p:txBody>
      </p:sp>
      <p:sp>
        <p:nvSpPr>
          <p:cNvPr id="11" name="Tekstiruutu 10">
            <a:extLst>
              <a:ext uri="{FF2B5EF4-FFF2-40B4-BE49-F238E27FC236}">
                <a16:creationId xmlns:a16="http://schemas.microsoft.com/office/drawing/2014/main" id="{706F1BD0-A3EE-4097-8BF0-C3B38B59526F}"/>
              </a:ext>
            </a:extLst>
          </p:cNvPr>
          <p:cNvSpPr txBox="1"/>
          <p:nvPr/>
        </p:nvSpPr>
        <p:spPr>
          <a:xfrm>
            <a:off x="7082724" y="3399524"/>
            <a:ext cx="1283878" cy="646331"/>
          </a:xfrm>
          <a:prstGeom prst="rect">
            <a:avLst/>
          </a:prstGeom>
          <a:solidFill>
            <a:schemeClr val="bg1"/>
          </a:solidFill>
        </p:spPr>
        <p:txBody>
          <a:bodyPr wrap="none" rtlCol="0">
            <a:spAutoFit/>
          </a:bodyPr>
          <a:lstStyle/>
          <a:p>
            <a:r>
              <a:rPr lang="en-US" sz="1200" b="1" dirty="0" err="1"/>
              <a:t>Riciclare</a:t>
            </a:r>
            <a:endParaRPr lang="en-US" sz="1200" b="1" dirty="0"/>
          </a:p>
          <a:p>
            <a:r>
              <a:rPr lang="en-US" sz="1200" b="1" dirty="0" err="1"/>
              <a:t>rifiuti</a:t>
            </a:r>
            <a:r>
              <a:rPr lang="en-US" sz="1200" b="1" dirty="0"/>
              <a:t>, </a:t>
            </a:r>
            <a:r>
              <a:rPr lang="en-US" sz="1200" b="1" dirty="0" err="1"/>
              <a:t>riutilizzare</a:t>
            </a:r>
            <a:endParaRPr lang="en-US" sz="1200" b="1" dirty="0"/>
          </a:p>
          <a:p>
            <a:r>
              <a:rPr lang="en-US" sz="1200" b="1" dirty="0" err="1"/>
              <a:t>risorse</a:t>
            </a:r>
            <a:endParaRPr lang="en-US" sz="1200" b="1" dirty="0"/>
          </a:p>
        </p:txBody>
      </p:sp>
      <p:sp>
        <p:nvSpPr>
          <p:cNvPr id="12" name="Tekstiruutu 11">
            <a:extLst>
              <a:ext uri="{FF2B5EF4-FFF2-40B4-BE49-F238E27FC236}">
                <a16:creationId xmlns:a16="http://schemas.microsoft.com/office/drawing/2014/main" id="{DC2D835E-C137-4B49-975F-A52DF205B023}"/>
              </a:ext>
            </a:extLst>
          </p:cNvPr>
          <p:cNvSpPr txBox="1"/>
          <p:nvPr/>
        </p:nvSpPr>
        <p:spPr>
          <a:xfrm>
            <a:off x="7430037" y="1914120"/>
            <a:ext cx="1069011" cy="276999"/>
          </a:xfrm>
          <a:prstGeom prst="rect">
            <a:avLst/>
          </a:prstGeom>
          <a:solidFill>
            <a:schemeClr val="bg1"/>
          </a:solidFill>
        </p:spPr>
        <p:txBody>
          <a:bodyPr wrap="none" rtlCol="0">
            <a:spAutoFit/>
          </a:bodyPr>
          <a:lstStyle/>
          <a:p>
            <a:r>
              <a:rPr lang="fi-FI" sz="1200" b="1" dirty="0"/>
              <a:t>Prodotti verdi</a:t>
            </a:r>
          </a:p>
        </p:txBody>
      </p:sp>
      <p:sp>
        <p:nvSpPr>
          <p:cNvPr id="13" name="Tekstiruutu 12">
            <a:extLst>
              <a:ext uri="{FF2B5EF4-FFF2-40B4-BE49-F238E27FC236}">
                <a16:creationId xmlns:a16="http://schemas.microsoft.com/office/drawing/2014/main" id="{8EE6D2D9-2413-4832-808B-690E66F0EFE5}"/>
              </a:ext>
            </a:extLst>
          </p:cNvPr>
          <p:cNvSpPr txBox="1"/>
          <p:nvPr/>
        </p:nvSpPr>
        <p:spPr>
          <a:xfrm>
            <a:off x="6864586" y="2154658"/>
            <a:ext cx="1423467" cy="461665"/>
          </a:xfrm>
          <a:prstGeom prst="rect">
            <a:avLst/>
          </a:prstGeom>
          <a:solidFill>
            <a:schemeClr val="bg1"/>
          </a:solidFill>
        </p:spPr>
        <p:txBody>
          <a:bodyPr wrap="none" rtlCol="0">
            <a:spAutoFit/>
          </a:bodyPr>
          <a:lstStyle/>
          <a:p>
            <a:r>
              <a:rPr lang="en-US" sz="1200" dirty="0"/>
              <a:t>non-toxic, long-life, </a:t>
            </a:r>
          </a:p>
          <a:p>
            <a:r>
              <a:rPr lang="en-US" sz="1200" dirty="0"/>
              <a:t>recyclable</a:t>
            </a:r>
          </a:p>
        </p:txBody>
      </p:sp>
      <p:sp>
        <p:nvSpPr>
          <p:cNvPr id="14" name="Tekstiruutu 13">
            <a:extLst>
              <a:ext uri="{FF2B5EF4-FFF2-40B4-BE49-F238E27FC236}">
                <a16:creationId xmlns:a16="http://schemas.microsoft.com/office/drawing/2014/main" id="{E104040B-A118-4459-8551-EEA9E0AF03EB}"/>
              </a:ext>
            </a:extLst>
          </p:cNvPr>
          <p:cNvSpPr txBox="1"/>
          <p:nvPr/>
        </p:nvSpPr>
        <p:spPr>
          <a:xfrm>
            <a:off x="10274496" y="1248595"/>
            <a:ext cx="930896" cy="738664"/>
          </a:xfrm>
          <a:prstGeom prst="rect">
            <a:avLst/>
          </a:prstGeom>
          <a:solidFill>
            <a:schemeClr val="bg1"/>
          </a:solidFill>
        </p:spPr>
        <p:txBody>
          <a:bodyPr wrap="none" rtlCol="0">
            <a:spAutoFit/>
          </a:bodyPr>
          <a:lstStyle/>
          <a:p>
            <a:r>
              <a:rPr lang="en-US" sz="1400" dirty="0" err="1">
                <a:solidFill>
                  <a:srgbClr val="002060"/>
                </a:solidFill>
              </a:rPr>
              <a:t>Generare</a:t>
            </a:r>
            <a:endParaRPr lang="en-US" sz="1400" dirty="0">
              <a:solidFill>
                <a:srgbClr val="002060"/>
              </a:solidFill>
            </a:endParaRPr>
          </a:p>
          <a:p>
            <a:r>
              <a:rPr lang="en-US" sz="1400" dirty="0" err="1">
                <a:solidFill>
                  <a:srgbClr val="002060"/>
                </a:solidFill>
              </a:rPr>
              <a:t>Aumento</a:t>
            </a:r>
            <a:r>
              <a:rPr lang="en-US" sz="1400" dirty="0">
                <a:solidFill>
                  <a:srgbClr val="002060"/>
                </a:solidFill>
              </a:rPr>
              <a:t> </a:t>
            </a:r>
          </a:p>
          <a:p>
            <a:r>
              <a:rPr lang="en-US" sz="1400" dirty="0" err="1">
                <a:solidFill>
                  <a:srgbClr val="002060"/>
                </a:solidFill>
              </a:rPr>
              <a:t>reddito</a:t>
            </a:r>
            <a:endParaRPr lang="en-US" sz="1400" dirty="0">
              <a:solidFill>
                <a:srgbClr val="002060"/>
              </a:solidFill>
            </a:endParaRPr>
          </a:p>
        </p:txBody>
      </p:sp>
      <p:sp>
        <p:nvSpPr>
          <p:cNvPr id="15" name="Tekstiruutu 14">
            <a:extLst>
              <a:ext uri="{FF2B5EF4-FFF2-40B4-BE49-F238E27FC236}">
                <a16:creationId xmlns:a16="http://schemas.microsoft.com/office/drawing/2014/main" id="{1288B647-A834-45EF-A5E4-BC62BD174500}"/>
              </a:ext>
            </a:extLst>
          </p:cNvPr>
          <p:cNvSpPr txBox="1"/>
          <p:nvPr/>
        </p:nvSpPr>
        <p:spPr>
          <a:xfrm>
            <a:off x="10164266" y="4380442"/>
            <a:ext cx="1972399" cy="738664"/>
          </a:xfrm>
          <a:prstGeom prst="rect">
            <a:avLst/>
          </a:prstGeom>
          <a:solidFill>
            <a:schemeClr val="bg1"/>
          </a:solidFill>
        </p:spPr>
        <p:txBody>
          <a:bodyPr wrap="none" rtlCol="0">
            <a:spAutoFit/>
          </a:bodyPr>
          <a:lstStyle/>
          <a:p>
            <a:r>
              <a:rPr lang="it-IT" sz="1400" dirty="0">
                <a:solidFill>
                  <a:srgbClr val="002060"/>
                </a:solidFill>
              </a:rPr>
              <a:t>Ridurre</a:t>
            </a:r>
          </a:p>
          <a:p>
            <a:r>
              <a:rPr lang="it-IT" sz="1400" dirty="0">
                <a:solidFill>
                  <a:srgbClr val="002060"/>
                </a:solidFill>
              </a:rPr>
              <a:t>Risorse</a:t>
            </a:r>
          </a:p>
          <a:p>
            <a:r>
              <a:rPr lang="it-IT" sz="1400" dirty="0">
                <a:solidFill>
                  <a:srgbClr val="002060"/>
                </a:solidFill>
              </a:rPr>
              <a:t>Dipendenza dalle risorse</a:t>
            </a:r>
          </a:p>
        </p:txBody>
      </p:sp>
      <p:sp>
        <p:nvSpPr>
          <p:cNvPr id="16" name="Tekstiruutu 15">
            <a:extLst>
              <a:ext uri="{FF2B5EF4-FFF2-40B4-BE49-F238E27FC236}">
                <a16:creationId xmlns:a16="http://schemas.microsoft.com/office/drawing/2014/main" id="{DBF6292E-23F0-4A85-B1C5-1EADC4BF4F5D}"/>
              </a:ext>
            </a:extLst>
          </p:cNvPr>
          <p:cNvSpPr txBox="1"/>
          <p:nvPr/>
        </p:nvSpPr>
        <p:spPr>
          <a:xfrm>
            <a:off x="6923687" y="4427559"/>
            <a:ext cx="1491947" cy="523220"/>
          </a:xfrm>
          <a:prstGeom prst="rect">
            <a:avLst/>
          </a:prstGeom>
          <a:solidFill>
            <a:schemeClr val="bg1"/>
          </a:solidFill>
        </p:spPr>
        <p:txBody>
          <a:bodyPr wrap="none" rtlCol="0">
            <a:spAutoFit/>
          </a:bodyPr>
          <a:lstStyle/>
          <a:p>
            <a:r>
              <a:rPr lang="en-US" sz="1400" dirty="0" err="1">
                <a:solidFill>
                  <a:srgbClr val="002060"/>
                </a:solidFill>
              </a:rPr>
              <a:t>Ridurre</a:t>
            </a:r>
            <a:r>
              <a:rPr lang="en-US" sz="1400" dirty="0">
                <a:solidFill>
                  <a:srgbClr val="002060"/>
                </a:solidFill>
              </a:rPr>
              <a:t> al </a:t>
            </a:r>
            <a:r>
              <a:rPr lang="en-US" sz="1400" dirty="0" err="1">
                <a:solidFill>
                  <a:srgbClr val="002060"/>
                </a:solidFill>
              </a:rPr>
              <a:t>minimo</a:t>
            </a:r>
            <a:endParaRPr lang="en-US" sz="1400" dirty="0">
              <a:solidFill>
                <a:srgbClr val="002060"/>
              </a:solidFill>
            </a:endParaRPr>
          </a:p>
          <a:p>
            <a:r>
              <a:rPr lang="en-US" sz="1400" dirty="0" err="1">
                <a:solidFill>
                  <a:srgbClr val="002060"/>
                </a:solidFill>
              </a:rPr>
              <a:t>Rifiuti</a:t>
            </a:r>
            <a:endParaRPr lang="en-US" sz="1400" dirty="0">
              <a:solidFill>
                <a:srgbClr val="002060"/>
              </a:solidFill>
            </a:endParaRPr>
          </a:p>
        </p:txBody>
      </p:sp>
      <p:sp>
        <p:nvSpPr>
          <p:cNvPr id="17" name="Tekstiruutu 16">
            <a:extLst>
              <a:ext uri="{FF2B5EF4-FFF2-40B4-BE49-F238E27FC236}">
                <a16:creationId xmlns:a16="http://schemas.microsoft.com/office/drawing/2014/main" id="{A0545933-A270-4B98-8B6B-40A76D0DC7FC}"/>
              </a:ext>
            </a:extLst>
          </p:cNvPr>
          <p:cNvSpPr txBox="1"/>
          <p:nvPr/>
        </p:nvSpPr>
        <p:spPr>
          <a:xfrm>
            <a:off x="6991472" y="1265123"/>
            <a:ext cx="1628779" cy="523220"/>
          </a:xfrm>
          <a:prstGeom prst="rect">
            <a:avLst/>
          </a:prstGeom>
          <a:solidFill>
            <a:schemeClr val="bg1"/>
          </a:solidFill>
        </p:spPr>
        <p:txBody>
          <a:bodyPr wrap="none" rtlCol="0">
            <a:spAutoFit/>
          </a:bodyPr>
          <a:lstStyle/>
          <a:p>
            <a:r>
              <a:rPr lang="it-IT" sz="1400" dirty="0">
                <a:solidFill>
                  <a:srgbClr val="002060"/>
                </a:solidFill>
              </a:rPr>
              <a:t>Ridurre</a:t>
            </a:r>
          </a:p>
          <a:p>
            <a:r>
              <a:rPr lang="it-IT" sz="1400" dirty="0">
                <a:solidFill>
                  <a:srgbClr val="002060"/>
                </a:solidFill>
              </a:rPr>
              <a:t>Impatto ambientale</a:t>
            </a:r>
          </a:p>
        </p:txBody>
      </p:sp>
      <p:pic>
        <p:nvPicPr>
          <p:cNvPr id="18" name="Kuva 6">
            <a:extLst>
              <a:ext uri="{FF2B5EF4-FFF2-40B4-BE49-F238E27FC236}">
                <a16:creationId xmlns:a16="http://schemas.microsoft.com/office/drawing/2014/main" id="{A778EC93-6B43-41B2-BAF7-93B193002B9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19" name="Picture 5">
            <a:extLst>
              <a:ext uri="{FF2B5EF4-FFF2-40B4-BE49-F238E27FC236}">
                <a16:creationId xmlns:a16="http://schemas.microsoft.com/office/drawing/2014/main" id="{F721912F-C184-4D66-B168-432224D7C772}"/>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20" name="Picture 4" descr="Logo, company name&#10;&#10;Description automatically generated">
            <a:extLst>
              <a:ext uri="{FF2B5EF4-FFF2-40B4-BE49-F238E27FC236}">
                <a16:creationId xmlns:a16="http://schemas.microsoft.com/office/drawing/2014/main" id="{5D805629-E092-4931-B38C-229B0BEF39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31472744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838200" y="365125"/>
            <a:ext cx="10515600" cy="854075"/>
          </a:xfrm>
        </p:spPr>
        <p:txBody>
          <a:bodyPr vert="horz" lIns="91440" tIns="45720" rIns="91440" bIns="45720" rtlCol="0" anchor="b">
            <a:normAutofit fontScale="90000"/>
          </a:bodyPr>
          <a:lstStyle/>
          <a:p>
            <a:pPr algn="ctr"/>
            <a:r>
              <a:rPr lang="it-IT" sz="3200" dirty="0"/>
              <a:t>Alcuni strumenti per procedere con la CE</a:t>
            </a:r>
            <a:br>
              <a:rPr lang="en-US" sz="3200" dirty="0"/>
            </a:b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idx="1"/>
          </p:nvPr>
        </p:nvSpPr>
        <p:spPr>
          <a:xfrm>
            <a:off x="838200" y="1219201"/>
            <a:ext cx="10515600" cy="4746594"/>
          </a:xfrm>
        </p:spPr>
        <p:txBody>
          <a:bodyPr vert="horz" lIns="91440" tIns="45720" rIns="91440" bIns="45720" rtlCol="0" anchor="t">
            <a:normAutofit fontScale="55000" lnSpcReduction="20000"/>
          </a:bodyPr>
          <a:lstStyle/>
          <a:p>
            <a:pPr marL="285750" indent="-285750"/>
            <a:r>
              <a:rPr lang="en-US" sz="2000" dirty="0">
                <a:solidFill>
                  <a:srgbClr val="595959"/>
                </a:solidFill>
              </a:rPr>
              <a:t>EMAS</a:t>
            </a:r>
          </a:p>
          <a:p>
            <a:pPr marL="742950" lvl="1" indent="-285750"/>
            <a:r>
              <a:rPr lang="en-US" sz="2000" dirty="0">
                <a:solidFill>
                  <a:srgbClr val="595959"/>
                </a:solidFill>
                <a:hlinkClick r:id="rId2"/>
              </a:rPr>
              <a:t>https://ec.europa.eu/environment/emas/index_en.htm</a:t>
            </a:r>
            <a:r>
              <a:rPr lang="en-US" sz="2000" dirty="0">
                <a:solidFill>
                  <a:srgbClr val="595959"/>
                </a:solidFill>
              </a:rPr>
              <a:t> </a:t>
            </a:r>
          </a:p>
          <a:p>
            <a:pPr marL="285750" indent="-285750"/>
            <a:r>
              <a:rPr lang="en-US" sz="2000" dirty="0">
                <a:solidFill>
                  <a:srgbClr val="595959"/>
                </a:solidFill>
              </a:rPr>
              <a:t>PEF-OEF-Product Environmental Footprint and </a:t>
            </a:r>
            <a:r>
              <a:rPr lang="en-US" sz="2000" dirty="0" err="1">
                <a:solidFill>
                  <a:srgbClr val="595959"/>
                </a:solidFill>
              </a:rPr>
              <a:t>Organisation</a:t>
            </a:r>
            <a:r>
              <a:rPr lang="en-US" sz="2000" dirty="0">
                <a:solidFill>
                  <a:srgbClr val="595959"/>
                </a:solidFill>
              </a:rPr>
              <a:t> Environmental Footprint</a:t>
            </a:r>
          </a:p>
          <a:p>
            <a:pPr marL="742950" lvl="1" indent="-285750"/>
            <a:r>
              <a:rPr lang="en-US" sz="2000" dirty="0">
                <a:solidFill>
                  <a:srgbClr val="595959"/>
                </a:solidFill>
                <a:hlinkClick r:id="rId3"/>
              </a:rPr>
              <a:t>https://ec.europa.eu/environment/eussd/smgp/dev_methods.htm</a:t>
            </a:r>
            <a:r>
              <a:rPr lang="en-US" sz="2000" dirty="0">
                <a:solidFill>
                  <a:srgbClr val="595959"/>
                </a:solidFill>
              </a:rPr>
              <a:t> </a:t>
            </a:r>
          </a:p>
          <a:p>
            <a:pPr marL="742950" lvl="1" indent="-285750"/>
            <a:r>
              <a:rPr lang="en-US" sz="2000" dirty="0">
                <a:solidFill>
                  <a:srgbClr val="595959"/>
                </a:solidFill>
                <a:hlinkClick r:id="rId4"/>
              </a:rPr>
              <a:t>https://www.footprintnetwork.org/resources/footprint-calculator/</a:t>
            </a:r>
            <a:r>
              <a:rPr lang="en-US" sz="2000" dirty="0">
                <a:solidFill>
                  <a:srgbClr val="595959"/>
                </a:solidFill>
              </a:rPr>
              <a:t> </a:t>
            </a:r>
          </a:p>
          <a:p>
            <a:pPr marL="285750" indent="-285750"/>
            <a:r>
              <a:rPr lang="en-US" sz="2000" dirty="0">
                <a:solidFill>
                  <a:srgbClr val="595959"/>
                </a:solidFill>
              </a:rPr>
              <a:t>BS 8001:2017 Framework for implementing the principles of the circular economy in organizations</a:t>
            </a:r>
          </a:p>
          <a:p>
            <a:pPr marL="742950" lvl="1" indent="-285750"/>
            <a:r>
              <a:rPr lang="en-US" sz="2000" dirty="0">
                <a:solidFill>
                  <a:srgbClr val="595959"/>
                </a:solidFill>
                <a:hlinkClick r:id="rId5"/>
              </a:rPr>
              <a:t>https://www.bsigroup.com/en-GB/standards/benefits-of-using-standards/becoming-more-sustainable-with-standards/BS8001-Circular-Economy/</a:t>
            </a:r>
            <a:r>
              <a:rPr lang="en-US" sz="2000" dirty="0">
                <a:solidFill>
                  <a:srgbClr val="595959"/>
                </a:solidFill>
              </a:rPr>
              <a:t> </a:t>
            </a:r>
          </a:p>
          <a:p>
            <a:pPr marL="285750" indent="-285750"/>
            <a:r>
              <a:rPr lang="en-US" sz="2000" dirty="0">
                <a:solidFill>
                  <a:srgbClr val="595959"/>
                </a:solidFill>
              </a:rPr>
              <a:t>ISO/WD 59004 Circular economy – Framework and principles for implementation</a:t>
            </a:r>
          </a:p>
          <a:p>
            <a:pPr marL="742950" lvl="1" indent="-285750"/>
            <a:r>
              <a:rPr lang="en-US" sz="2000" dirty="0">
                <a:solidFill>
                  <a:srgbClr val="595959"/>
                </a:solidFill>
                <a:hlinkClick r:id="rId6"/>
              </a:rPr>
              <a:t>https://www.iso.org/standard/80648.html</a:t>
            </a:r>
            <a:r>
              <a:rPr lang="en-US" sz="2000" dirty="0">
                <a:solidFill>
                  <a:srgbClr val="595959"/>
                </a:solidFill>
              </a:rPr>
              <a:t> </a:t>
            </a:r>
          </a:p>
          <a:p>
            <a:pPr marL="285750" indent="-285750"/>
            <a:r>
              <a:rPr lang="en-US" sz="2000" dirty="0">
                <a:solidFill>
                  <a:srgbClr val="595959"/>
                </a:solidFill>
              </a:rPr>
              <a:t>Green Public Procurement</a:t>
            </a:r>
          </a:p>
          <a:p>
            <a:pPr marL="742950" lvl="1" indent="-285750"/>
            <a:r>
              <a:rPr lang="en-US" sz="2000" dirty="0">
                <a:solidFill>
                  <a:srgbClr val="595959"/>
                </a:solidFill>
                <a:hlinkClick r:id="rId7"/>
              </a:rPr>
              <a:t>https://ec.europa.eu/environment/gpp/index_en.htm</a:t>
            </a:r>
            <a:endParaRPr lang="en-US" sz="2000" dirty="0">
              <a:solidFill>
                <a:srgbClr val="595959"/>
              </a:solidFill>
            </a:endParaRPr>
          </a:p>
          <a:p>
            <a:pPr marL="285750" indent="-285750"/>
            <a:r>
              <a:rPr lang="en-US" sz="2000" dirty="0">
                <a:solidFill>
                  <a:srgbClr val="595959"/>
                </a:solidFill>
              </a:rPr>
              <a:t>EU Ecolabel</a:t>
            </a:r>
          </a:p>
          <a:p>
            <a:pPr marL="742950" lvl="1" indent="-285750"/>
            <a:r>
              <a:rPr lang="en-US" sz="2000" dirty="0">
                <a:solidFill>
                  <a:srgbClr val="595959"/>
                </a:solidFill>
                <a:hlinkClick r:id="rId8"/>
              </a:rPr>
              <a:t>https://ec.europa.eu/environment/ecolabel/</a:t>
            </a:r>
            <a:r>
              <a:rPr lang="en-US" sz="2000" dirty="0">
                <a:solidFill>
                  <a:srgbClr val="595959"/>
                </a:solidFill>
              </a:rPr>
              <a:t> </a:t>
            </a:r>
          </a:p>
          <a:p>
            <a:pPr marL="285750" indent="-285750"/>
            <a:r>
              <a:rPr lang="en-US" sz="2000" dirty="0">
                <a:solidFill>
                  <a:srgbClr val="595959"/>
                </a:solidFill>
              </a:rPr>
              <a:t>Level(s) – Building sustainable performance</a:t>
            </a:r>
          </a:p>
          <a:p>
            <a:pPr marL="742950" lvl="1" indent="-285750"/>
            <a:r>
              <a:rPr lang="en-US" sz="2000" dirty="0">
                <a:solidFill>
                  <a:srgbClr val="595959"/>
                </a:solidFill>
                <a:hlinkClick r:id="rId9"/>
              </a:rPr>
              <a:t>https://ec.europa.eu/environment/levels_en</a:t>
            </a:r>
            <a:r>
              <a:rPr lang="en-US" sz="2000" dirty="0">
                <a:solidFill>
                  <a:srgbClr val="595959"/>
                </a:solidFill>
              </a:rPr>
              <a:t> 	</a:t>
            </a:r>
          </a:p>
          <a:p>
            <a:pPr marL="285750" indent="-285750"/>
            <a:r>
              <a:rPr lang="en-US" sz="2000" dirty="0">
                <a:solidFill>
                  <a:srgbClr val="595959"/>
                </a:solidFill>
              </a:rPr>
              <a:t>EU Environmental Technology Verification (ETV)</a:t>
            </a:r>
          </a:p>
          <a:p>
            <a:pPr marL="742950" lvl="1" indent="-285750"/>
            <a:r>
              <a:rPr lang="en-US" sz="2000" dirty="0">
                <a:solidFill>
                  <a:srgbClr val="595959"/>
                </a:solidFill>
                <a:hlinkClick r:id="rId10"/>
              </a:rPr>
              <a:t>https://ec.europa.eu/environment/ecoap/etv_en</a:t>
            </a:r>
            <a:r>
              <a:rPr lang="en-US" sz="2000" dirty="0">
                <a:solidFill>
                  <a:srgbClr val="595959"/>
                </a:solidFill>
              </a:rPr>
              <a:t> </a:t>
            </a:r>
          </a:p>
          <a:p>
            <a:pPr marL="285750" indent="-285750">
              <a:buFont typeface="Arial" panose="020B0604020202020204" pitchFamily="34" charset="0"/>
              <a:buChar char="•"/>
            </a:pPr>
            <a:r>
              <a:rPr lang="en-US" sz="2000" dirty="0">
                <a:solidFill>
                  <a:srgbClr val="595959"/>
                </a:solidFill>
              </a:rPr>
              <a:t>CE business models for Finnish SMEs in the manufacturing industries by </a:t>
            </a:r>
            <a:r>
              <a:rPr lang="en-US" sz="2000" dirty="0" err="1">
                <a:solidFill>
                  <a:srgbClr val="595959"/>
                </a:solidFill>
              </a:rPr>
              <a:t>Sitra</a:t>
            </a:r>
            <a:r>
              <a:rPr lang="en-US" sz="2000" dirty="0">
                <a:solidFill>
                  <a:srgbClr val="595959"/>
                </a:solidFill>
              </a:rPr>
              <a:t>, Technology Industries of Finland and Accenture Strategy</a:t>
            </a:r>
          </a:p>
          <a:p>
            <a:pPr marL="742950" lvl="1" indent="-285750"/>
            <a:r>
              <a:rPr lang="en-US" sz="2000" dirty="0">
                <a:solidFill>
                  <a:srgbClr val="595959"/>
                </a:solidFill>
                <a:hlinkClick r:id="rId11"/>
              </a:rPr>
              <a:t>https://teknologiateollisuus.fi/fi/circular-economy-playbook</a:t>
            </a:r>
            <a:endParaRPr lang="en-US" sz="2000" dirty="0">
              <a:solidFill>
                <a:srgbClr val="595959"/>
              </a:solidFill>
            </a:endParaRPr>
          </a:p>
          <a:p>
            <a:pPr marL="285750" indent="-285750">
              <a:buFont typeface="Arial" panose="020B0604020202020204" pitchFamily="34" charset="0"/>
              <a:buChar char="•"/>
            </a:pPr>
            <a:r>
              <a:rPr lang="en-US" sz="2000" dirty="0">
                <a:solidFill>
                  <a:srgbClr val="595959"/>
                </a:solidFill>
              </a:rPr>
              <a:t>Circular economy teaching materials for primary school, upper secondary school and vocational school</a:t>
            </a:r>
          </a:p>
          <a:p>
            <a:pPr marL="742950" lvl="1" indent="-285750"/>
            <a:r>
              <a:rPr lang="en-US" sz="2000" dirty="0">
                <a:solidFill>
                  <a:srgbClr val="595959"/>
                </a:solidFill>
                <a:hlinkClick r:id="rId12"/>
              </a:rPr>
              <a:t>https://www.sitra.fi/en/articles/circular-economy-teaching-materials-for-primary-school-upper-secondary-school-and-vocational-school/</a:t>
            </a:r>
            <a:r>
              <a:rPr lang="en-US" sz="2000" dirty="0">
                <a:solidFill>
                  <a:srgbClr val="595959"/>
                </a:solidFill>
              </a:rPr>
              <a:t>  </a:t>
            </a:r>
          </a:p>
          <a:p>
            <a:pPr marL="285750" indent="-285750">
              <a:buFont typeface="Arial" panose="020B0604020202020204" pitchFamily="34" charset="0"/>
              <a:buChar char="•"/>
            </a:pPr>
            <a:endParaRPr lang="en-US" sz="1800" dirty="0">
              <a:solidFill>
                <a:srgbClr val="595959"/>
              </a:solidFill>
            </a:endParaRPr>
          </a:p>
          <a:p>
            <a:pPr marL="228600" lvl="1" indent="0">
              <a:buNone/>
            </a:pPr>
            <a:endParaRPr lang="en-US" sz="1400" dirty="0">
              <a:solidFill>
                <a:srgbClr val="595959"/>
              </a:solidFill>
            </a:endParaRPr>
          </a:p>
          <a:p>
            <a:pPr marL="0"/>
            <a:endParaRPr lang="en-US" sz="1000" b="0" i="0" dirty="0">
              <a:solidFill>
                <a:srgbClr val="595959"/>
              </a:solidFill>
              <a:effectLst/>
            </a:endParaRPr>
          </a:p>
        </p:txBody>
      </p:sp>
      <p:pic>
        <p:nvPicPr>
          <p:cNvPr id="6" name="Kuva 6">
            <a:extLst>
              <a:ext uri="{FF2B5EF4-FFF2-40B4-BE49-F238E27FC236}">
                <a16:creationId xmlns:a16="http://schemas.microsoft.com/office/drawing/2014/main" id="{B813680F-4E89-41AC-B380-5130921D38AD}"/>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7" name="Picture 5">
            <a:extLst>
              <a:ext uri="{FF2B5EF4-FFF2-40B4-BE49-F238E27FC236}">
                <a16:creationId xmlns:a16="http://schemas.microsoft.com/office/drawing/2014/main" id="{217471A2-9FC5-4C93-B1DC-4C6D1C375882}"/>
              </a:ext>
            </a:extLst>
          </p:cNvPr>
          <p:cNvPicPr/>
          <p:nvPr/>
        </p:nvPicPr>
        <p:blipFill>
          <a:blip r:embed="rId14"/>
          <a:srcRect/>
          <a:stretch>
            <a:fillRect/>
          </a:stretch>
        </p:blipFill>
        <p:spPr bwMode="auto">
          <a:xfrm>
            <a:off x="5433664" y="5852695"/>
            <a:ext cx="1813560" cy="525780"/>
          </a:xfrm>
          <a:prstGeom prst="rect">
            <a:avLst/>
          </a:prstGeom>
          <a:noFill/>
          <a:ln>
            <a:noFill/>
          </a:ln>
        </p:spPr>
      </p:pic>
      <p:pic>
        <p:nvPicPr>
          <p:cNvPr id="8" name="Picture 4" descr="Logo, company name&#10;&#10;Description automatically generated">
            <a:extLst>
              <a:ext uri="{FF2B5EF4-FFF2-40B4-BE49-F238E27FC236}">
                <a16:creationId xmlns:a16="http://schemas.microsoft.com/office/drawing/2014/main" id="{B774BDAC-F2F8-47AE-9DD8-9D0ACB175FA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29932207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it-IT" sz="4400" dirty="0"/>
              <a:t>Che cosa si può fare?</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2554545"/>
          </a:xfrm>
          <a:prstGeom prst="rect">
            <a:avLst/>
          </a:prstGeom>
          <a:noFill/>
        </p:spPr>
        <p:txBody>
          <a:bodyPr wrap="square" rtlCol="0">
            <a:spAutoFit/>
          </a:bodyPr>
          <a:lstStyle/>
          <a:p>
            <a:pPr marL="571500" lvl="1" indent="-342900">
              <a:buAutoNum type="arabicPeriod"/>
            </a:pPr>
            <a:r>
              <a:rPr lang="it-IT" sz="1600" dirty="0"/>
              <a:t>Devo acquistare qualcosa?</a:t>
            </a:r>
          </a:p>
          <a:p>
            <a:pPr marL="571500" lvl="1" indent="-342900">
              <a:buAutoNum type="arabicPeriod"/>
            </a:pPr>
            <a:r>
              <a:rPr lang="it-IT" sz="1600" dirty="0"/>
              <a:t>Se sì, acquistate qualcosa di duraturo e riparabile.</a:t>
            </a:r>
          </a:p>
          <a:p>
            <a:pPr marL="571500" lvl="1" indent="-342900">
              <a:buAutoNum type="arabicPeriod"/>
            </a:pPr>
            <a:r>
              <a:rPr lang="it-IT" sz="1600" dirty="0"/>
              <a:t>Utilizzare la valutazione del ciclo di vita</a:t>
            </a:r>
          </a:p>
          <a:p>
            <a:pPr marL="571500" lvl="1" indent="-342900">
              <a:buAutoNum type="arabicPeriod"/>
            </a:pPr>
            <a:r>
              <a:rPr lang="it-IT" sz="1600" dirty="0"/>
              <a:t>Occuparsi della manutenzione in anticipo, verificare la disponibilità dei ricambi</a:t>
            </a:r>
          </a:p>
          <a:p>
            <a:pPr marL="571500" lvl="1" indent="-342900">
              <a:buAutoNum type="arabicPeriod"/>
            </a:pPr>
            <a:r>
              <a:rPr lang="it-IT" sz="1600" dirty="0"/>
              <a:t>Enfatizzare l'efficienza dei materiali e dell'energia e le qualità dei materiali.</a:t>
            </a:r>
          </a:p>
          <a:p>
            <a:pPr marL="571500" lvl="1" indent="-342900">
              <a:buAutoNum type="arabicPeriod"/>
            </a:pPr>
            <a:r>
              <a:rPr lang="it-IT" sz="1600" dirty="0"/>
              <a:t>Assicurare i cicli dei materiali</a:t>
            </a:r>
          </a:p>
          <a:p>
            <a:pPr marL="571500" lvl="1" indent="-342900">
              <a:buAutoNum type="arabicPeriod"/>
            </a:pPr>
            <a:r>
              <a:rPr lang="it-IT" sz="1600" dirty="0"/>
              <a:t>Invece di acquistare prodotti, acquistare servizi, promuovere l'economia locale</a:t>
            </a:r>
          </a:p>
          <a:p>
            <a:pPr marL="571500" lvl="1" indent="-342900">
              <a:buAutoNum type="arabicPeriod"/>
            </a:pPr>
            <a:endParaRPr lang="it-IT" sz="1600" dirty="0"/>
          </a:p>
          <a:p>
            <a:pPr marL="228600" lvl="1"/>
            <a:endParaRPr lang="it-IT" sz="1600" dirty="0"/>
          </a:p>
          <a:p>
            <a:pPr lvl="1"/>
            <a:endParaRPr lang="en-GB" sz="1600" dirty="0"/>
          </a:p>
        </p:txBody>
      </p:sp>
    </p:spTree>
    <p:extLst>
      <p:ext uri="{BB962C8B-B14F-4D97-AF65-F5344CB8AC3E}">
        <p14:creationId xmlns:p14="http://schemas.microsoft.com/office/powerpoint/2010/main" val="19237779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err="1">
                <a:latin typeface="+mj-lt"/>
              </a:rPr>
              <a:t>Lezione</a:t>
            </a:r>
            <a:r>
              <a:rPr lang="en-GB" sz="6000" b="1" dirty="0">
                <a:latin typeface="+mj-lt"/>
              </a:rPr>
              <a:t> &amp; Workshop 8</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731649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it-IT" dirty="0"/>
              <a:t>Direttive UE e mondiali negli audit</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F84A4DB5-B408-489B-9423-D202B50DB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FFD373A-84D7-4064-A961-8D2494C88FB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31669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a:bodyPr>
          <a:lstStyle/>
          <a:p>
            <a:r>
              <a:rPr lang="it-IT" sz="4400" dirty="0"/>
              <a:t>L'Accordo di Parigi e l'AIE</a:t>
            </a:r>
            <a:endParaRPr lang="en-GB" sz="4400" dirty="0"/>
          </a:p>
        </p:txBody>
      </p:sp>
      <p:sp>
        <p:nvSpPr>
          <p:cNvPr id="3" name="Underrubrik 2"/>
          <p:cNvSpPr>
            <a:spLocks noGrp="1"/>
          </p:cNvSpPr>
          <p:nvPr>
            <p:ph type="subTitle" idx="1"/>
          </p:nvPr>
        </p:nvSpPr>
        <p:spPr>
          <a:xfrm>
            <a:off x="1562100" y="2396972"/>
            <a:ext cx="9070848" cy="2742292"/>
          </a:xfrm>
        </p:spPr>
        <p:txBody>
          <a:bodyPr>
            <a:normAutofit fontScale="92500"/>
          </a:bodyPr>
          <a:lstStyle/>
          <a:p>
            <a:pPr marL="342900" indent="-342900" algn="l">
              <a:buFont typeface="Arial" panose="020B0604020202020204" pitchFamily="34" charset="0"/>
              <a:buChar char="•"/>
            </a:pPr>
            <a:r>
              <a:rPr lang="it-IT" dirty="0"/>
              <a:t>Aumento massimo della temperatura di 1,5 C</a:t>
            </a:r>
          </a:p>
          <a:p>
            <a:pPr marL="342900" indent="-342900" algn="l">
              <a:buFont typeface="Arial" panose="020B0604020202020204" pitchFamily="34" charset="0"/>
              <a:buChar char="•"/>
            </a:pPr>
            <a:r>
              <a:rPr lang="it-IT" dirty="0"/>
              <a:t>Attenzione alle questioni dell'accordo, ad esempio l'accesso del pubblico alle informazioni, alla formazione e all'istruzione.</a:t>
            </a:r>
          </a:p>
          <a:p>
            <a:pPr marL="342900" indent="-342900" algn="l">
              <a:buFont typeface="Arial" panose="020B0604020202020204" pitchFamily="34" charset="0"/>
              <a:buChar char="•"/>
            </a:pPr>
            <a:r>
              <a:rPr lang="it-IT" dirty="0"/>
              <a:t>Nell'ambito dell'AIE l'attività di impatto sul clima può essere valutata utilizzando un'eventuale precedente valutazione dell'anidride carbonica equivalente derivante dall'indagine ambientale.</a:t>
            </a:r>
          </a:p>
          <a:p>
            <a:pPr marL="342900" indent="-342900" algn="l">
              <a:buFont typeface="Arial" panose="020B0604020202020204" pitchFamily="34" charset="0"/>
              <a:buChar char="•"/>
            </a:pPr>
            <a:r>
              <a:rPr lang="it-IT" dirty="0"/>
              <a:t>Il controllo del carbonio potrebbe essere uno strumento da utilizzare. </a:t>
            </a:r>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09392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990601" y="875023"/>
            <a:ext cx="8843512" cy="921040"/>
          </a:xfrm>
        </p:spPr>
        <p:txBody>
          <a:bodyPr>
            <a:normAutofit/>
          </a:bodyPr>
          <a:lstStyle/>
          <a:p>
            <a:r>
              <a:rPr lang="it-IT" sz="4400" dirty="0"/>
              <a:t>Tabella di marcia per l'energia 2050</a:t>
            </a:r>
            <a:endParaRPr lang="en-GB" sz="4400" dirty="0"/>
          </a:p>
        </p:txBody>
      </p:sp>
      <p:sp>
        <p:nvSpPr>
          <p:cNvPr id="3" name="Underrubrik 2"/>
          <p:cNvSpPr>
            <a:spLocks noGrp="1"/>
          </p:cNvSpPr>
          <p:nvPr>
            <p:ph type="subTitle" idx="1"/>
          </p:nvPr>
        </p:nvSpPr>
        <p:spPr>
          <a:xfrm>
            <a:off x="1562100" y="2396972"/>
            <a:ext cx="9070848" cy="2742292"/>
          </a:xfrm>
        </p:spPr>
        <p:txBody>
          <a:bodyPr>
            <a:normAutofit fontScale="92500" lnSpcReduction="10000"/>
          </a:bodyPr>
          <a:lstStyle/>
          <a:p>
            <a:pPr marL="342900" indent="-342900" algn="l">
              <a:buFont typeface="Arial" panose="020B0604020202020204" pitchFamily="34" charset="0"/>
              <a:buChar char="•"/>
            </a:pPr>
            <a:r>
              <a:rPr lang="it-IT" dirty="0"/>
              <a:t>Obiettivo: aprire una riflessione su come far sì che il settore energetico dell'UE contenga prevalentemente energia rinnovabile nel 2050.</a:t>
            </a:r>
          </a:p>
          <a:p>
            <a:pPr marL="342900" indent="-342900" algn="l">
              <a:buFont typeface="Arial" panose="020B0604020202020204" pitchFamily="34" charset="0"/>
              <a:buChar char="•"/>
            </a:pPr>
            <a:r>
              <a:rPr lang="it-IT" dirty="0"/>
              <a:t>La maggior parte dei gas serra proviene dal settore energetico a livello globale, mentre la soluzione è rappresentata da fonti non GHG che hanno effetti su tutte le parti del sistema energetico.</a:t>
            </a:r>
          </a:p>
          <a:p>
            <a:pPr marL="342900" indent="-342900" algn="l">
              <a:buFont typeface="Arial" panose="020B0604020202020204" pitchFamily="34" charset="0"/>
              <a:buChar char="•"/>
            </a:pPr>
            <a:r>
              <a:rPr lang="it-IT" dirty="0"/>
              <a:t>SYAT segnala l'ulteriore necessità di audit per l'utilizzo dell'energia nelle organizzazioni</a:t>
            </a:r>
          </a:p>
          <a:p>
            <a:pPr marL="342900" indent="-342900" algn="l">
              <a:buFont typeface="Arial" panose="020B0604020202020204" pitchFamily="34" charset="0"/>
              <a:buChar char="•"/>
            </a:pPr>
            <a:r>
              <a:rPr lang="en-GB" dirty="0"/>
              <a:t>Audit </a:t>
            </a:r>
            <a:r>
              <a:rPr lang="en-GB" dirty="0" err="1"/>
              <a:t>energetici</a:t>
            </a:r>
            <a:endParaRPr lang="en-GB" dirty="0"/>
          </a:p>
          <a:p>
            <a:pPr marL="342900" indent="-342900" algn="l">
              <a:buFont typeface="Arial" panose="020B0604020202020204" pitchFamily="34" charset="0"/>
              <a:buChar char="•"/>
            </a:pP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310364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fontScale="90000"/>
          </a:bodyPr>
          <a:lstStyle/>
          <a:p>
            <a:r>
              <a:rPr lang="it-IT" sz="4400" dirty="0"/>
              <a:t>Chiudere il cerchio - Un piano d'azione dell'UE per l'economia circolare</a:t>
            </a:r>
            <a:endParaRPr lang="en-GB" sz="4400" dirty="0"/>
          </a:p>
        </p:txBody>
      </p:sp>
      <p:sp>
        <p:nvSpPr>
          <p:cNvPr id="3" name="Underrubrik 2"/>
          <p:cNvSpPr>
            <a:spLocks noGrp="1"/>
          </p:cNvSpPr>
          <p:nvPr>
            <p:ph type="subTitle" idx="1"/>
          </p:nvPr>
        </p:nvSpPr>
        <p:spPr>
          <a:xfrm>
            <a:off x="1562100" y="2396972"/>
            <a:ext cx="9070848" cy="2742292"/>
          </a:xfrm>
        </p:spPr>
        <p:txBody>
          <a:bodyPr>
            <a:normAutofit lnSpcReduction="10000"/>
          </a:bodyPr>
          <a:lstStyle/>
          <a:p>
            <a:pPr marL="342900" indent="-342900" algn="l">
              <a:buFont typeface="Arial" panose="020B0604020202020204" pitchFamily="34" charset="0"/>
              <a:buChar char="•"/>
            </a:pPr>
            <a:r>
              <a:rPr lang="it-IT" dirty="0"/>
              <a:t>Un piano per concentrarsi sulla transizione verso un'economia circolare nell'UE</a:t>
            </a:r>
          </a:p>
          <a:p>
            <a:pPr marL="342900" indent="-342900" algn="l">
              <a:buFont typeface="Arial" panose="020B0604020202020204" pitchFamily="34" charset="0"/>
              <a:buChar char="•"/>
            </a:pPr>
            <a:r>
              <a:rPr lang="it-IT" dirty="0"/>
              <a:t>Il valore prolungato dei prodotti e la riduzione dei rifiuti sono temi cruciali.</a:t>
            </a:r>
          </a:p>
          <a:p>
            <a:pPr marL="342900" indent="-342900" algn="l">
              <a:buFont typeface="Arial" panose="020B0604020202020204" pitchFamily="34" charset="0"/>
              <a:buChar char="•"/>
            </a:pPr>
            <a:r>
              <a:rPr lang="it-IT" dirty="0"/>
              <a:t>Focus sulla progettazione dei prodotti, sui processi di produzione, sul consumo, sulla gestione dei rifiuti e sul riutilizzo della necessità.</a:t>
            </a:r>
          </a:p>
          <a:p>
            <a:pPr marL="342900" indent="-342900" algn="l">
              <a:buFont typeface="Arial" panose="020B0604020202020204" pitchFamily="34" charset="0"/>
              <a:buChar char="•"/>
            </a:pPr>
            <a:r>
              <a:rPr lang="it-IT" dirty="0"/>
              <a:t>SYAT ed economia circolare nell'AIE</a:t>
            </a:r>
          </a:p>
          <a:p>
            <a:pPr algn="l"/>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72"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539206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200" dirty="0"/>
              <a:t>Trasformare il nostro mondo: l’agenda 2030 uno sviluppo sostenibile</a:t>
            </a:r>
            <a:endParaRPr lang="en-GB" sz="3200" dirty="0"/>
          </a:p>
        </p:txBody>
      </p:sp>
      <p:sp>
        <p:nvSpPr>
          <p:cNvPr id="3" name="Underrubrik 2"/>
          <p:cNvSpPr>
            <a:spLocks noGrp="1"/>
          </p:cNvSpPr>
          <p:nvPr>
            <p:ph type="subTitle" idx="1"/>
          </p:nvPr>
        </p:nvSpPr>
        <p:spPr>
          <a:xfrm>
            <a:off x="1562100" y="2396972"/>
            <a:ext cx="9070848" cy="2742292"/>
          </a:xfrm>
        </p:spPr>
        <p:txBody>
          <a:bodyPr>
            <a:normAutofit/>
          </a:bodyPr>
          <a:lstStyle/>
          <a:p>
            <a:pPr marL="342900" indent="-342900" algn="l">
              <a:buFont typeface="Arial" panose="020B0604020202020204" pitchFamily="34" charset="0"/>
              <a:buChar char="•"/>
            </a:pPr>
            <a:r>
              <a:rPr lang="it-IT" dirty="0"/>
              <a:t>Piano/agenda universale per l'operatività globale che prevede 17 aree di interesse e 169 obiettivi.</a:t>
            </a:r>
          </a:p>
          <a:p>
            <a:pPr marL="342900" indent="-342900" algn="l">
              <a:buFont typeface="Arial" panose="020B0604020202020204" pitchFamily="34" charset="0"/>
              <a:buChar char="•"/>
            </a:pPr>
            <a:r>
              <a:rPr lang="it-IT" dirty="0"/>
              <a:t>L'obiettivo è sostenere una vita sana per gli esseri del pianeta e la pace globale.</a:t>
            </a:r>
          </a:p>
          <a:p>
            <a:pPr marL="342900" indent="-342900" algn="l">
              <a:buFont typeface="Arial" panose="020B0604020202020204" pitchFamily="34" charset="0"/>
              <a:buChar char="•"/>
            </a:pPr>
            <a:r>
              <a:rPr lang="it-IT" dirty="0"/>
              <a:t>L'ambizione di avvicinarsi a un diritto internazionale</a:t>
            </a:r>
          </a:p>
          <a:p>
            <a:pPr marL="342900" indent="-342900" algn="l">
              <a:buFont typeface="Arial" panose="020B0604020202020204" pitchFamily="34" charset="0"/>
              <a:buChar char="•"/>
            </a:pPr>
            <a:r>
              <a:rPr lang="it-IT" dirty="0"/>
              <a:t>Formazione SYAT su come valutare i 17 SDG in IEA.</a:t>
            </a:r>
          </a:p>
          <a:p>
            <a:pPr algn="l"/>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8766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8441</TotalTime>
  <Words>8543</Words>
  <Application>Microsoft Office PowerPoint</Application>
  <PresentationFormat>Widescreen</PresentationFormat>
  <Paragraphs>834</Paragraphs>
  <Slides>135</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135</vt:i4>
      </vt:variant>
    </vt:vector>
  </HeadingPairs>
  <TitlesOfParts>
    <vt:vector size="144" baseType="lpstr">
      <vt:lpstr>Arial</vt:lpstr>
      <vt:lpstr>Calibri</vt:lpstr>
      <vt:lpstr>Calibri Light</vt:lpstr>
      <vt:lpstr>Courier New</vt:lpstr>
      <vt:lpstr>Helvetica</vt:lpstr>
      <vt:lpstr>Open Sans</vt:lpstr>
      <vt:lpstr>Times New Roman</vt:lpstr>
      <vt:lpstr>Wingdings</vt:lpstr>
      <vt:lpstr>Office Theme</vt:lpstr>
      <vt:lpstr>Presentazione della formazione online di Synergy Audit </vt:lpstr>
      <vt:lpstr>Cosa comporta questa presentazione e come posso usarla? Apprendimento, insegnamento e formazione nell'ambito del progetto ERASMUS+ KA2 Synergy Audit</vt:lpstr>
      <vt:lpstr>Colleghi partner</vt:lpstr>
      <vt:lpstr>The Synergy Audit Online Course</vt:lpstr>
      <vt:lpstr>PowerPoint Presentation</vt:lpstr>
      <vt:lpstr>Cambiamento climatico</vt:lpstr>
      <vt:lpstr>Effetti del cambiamento climatico globale?</vt:lpstr>
      <vt:lpstr>Conseguenze del cambiamento climatico</vt:lpstr>
      <vt:lpstr>La maggior parte delle emissioni proviene da pochi paesi</vt:lpstr>
      <vt:lpstr> I punti salienti del riscaldamento globale ci spingeranno oltre il precipizio climatico</vt:lpstr>
      <vt:lpstr>Gli effetti salienti e gli effetti domino </vt:lpstr>
      <vt:lpstr>Affrontare il cambiamento climatico</vt:lpstr>
      <vt:lpstr>Strategia di adattamento dell'UE</vt:lpstr>
      <vt:lpstr>Acqua</vt:lpstr>
      <vt:lpstr>L'acqua non è un prodotto commerciale come un altro, ma piuttosto un patrimonio che deve essere protetto, difeso e trattato come tale.  Direttiva 2000/60/EG preambolo </vt:lpstr>
      <vt:lpstr>PowerPoint Presentation</vt:lpstr>
      <vt:lpstr>PowerPoint Presentation</vt:lpstr>
      <vt:lpstr>Scarsità d’acqua e siccità  in Europa</vt:lpstr>
      <vt:lpstr>   Le minacce   </vt:lpstr>
      <vt:lpstr>La sindrome del lago d'Aral è uno dei peggiori errori della storia moderna</vt:lpstr>
      <vt:lpstr>Cambiamento climatico: la minaccia silenziosa che potrebbe far scomparire il 50% delle specie mondiali entro il 2100</vt:lpstr>
      <vt:lpstr>Clima e biodiversità sono correlati</vt:lpstr>
      <vt:lpstr>Che cos'è la biodiversità e come influisce sul cambiamento climatico?</vt:lpstr>
      <vt:lpstr>Che cosa è un ecosistema?  </vt:lpstr>
      <vt:lpstr>Cosa sono i servizi di ecosistema e perché sono necessari?</vt:lpstr>
      <vt:lpstr>Strategia dell'UE sulla biodiversità per il 2030 Attribuire alla natura un posto maggiore nella nostra vita </vt:lpstr>
      <vt:lpstr>La VISIONE Vivere in armonia con la natura</vt:lpstr>
      <vt:lpstr> La natura è in grado di farlo ?  </vt:lpstr>
      <vt:lpstr>PowerPoint Presentation</vt:lpstr>
      <vt:lpstr>Dalla coscienza ambientale al diritto ambientale</vt:lpstr>
      <vt:lpstr>From environmental conscious L'uomo e la natura: Tempi premoderni  law </vt:lpstr>
      <vt:lpstr>L'uomo e la natura: Tempi moderni </vt:lpstr>
      <vt:lpstr>Coscienza ambientale: 1962-1968</vt:lpstr>
      <vt:lpstr>Coscienza ambientale: 1969-1973</vt:lpstr>
      <vt:lpstr>Coscienza ambientale: anni 1974-1980</vt:lpstr>
      <vt:lpstr> Diritto internazionale dell'ambiente:  dalle Nazioni Unite a Stoccolma 1972 </vt:lpstr>
      <vt:lpstr>Diritto internazionale dell'ambiente: da Stoccolma a Parigi</vt:lpstr>
      <vt:lpstr>Valutazione dell’impatto ambientale</vt:lpstr>
      <vt:lpstr>Reflettere su:</vt:lpstr>
      <vt:lpstr>PowerPoint Presentation</vt:lpstr>
      <vt:lpstr>Introduzione agli audits ambientali</vt:lpstr>
      <vt:lpstr>Introduzione agli audit ambientali - Una prospettiva di ampliamento</vt:lpstr>
      <vt:lpstr>SGA in breve - una prospettiva di approfondimento</vt:lpstr>
      <vt:lpstr>SGA in breve - una prospettiva di approfondimento</vt:lpstr>
      <vt:lpstr>SGA in breve - una prospettiva di  approfondimento</vt:lpstr>
      <vt:lpstr>ISO 14001</vt:lpstr>
      <vt:lpstr>EMAS</vt:lpstr>
      <vt:lpstr>  Sistema di gestione ambientale - Uno sguardo in  prospettiva   </vt:lpstr>
      <vt:lpstr>Sistema di gestione ambientale - Uno sguardo in  prospettiva </vt:lpstr>
      <vt:lpstr>Sistema di gestione ambientale - Uno sguardo in  prospettiva </vt:lpstr>
      <vt:lpstr>Sistema di gestione ambientale - Uno sguardo in  prospettiva </vt:lpstr>
      <vt:lpstr>Come prepararsi per uno standard SGA:  una prospettiva multidisciplinare SYAT (Synergy Audit)</vt:lpstr>
      <vt:lpstr>PowerPoint Presentation</vt:lpstr>
      <vt:lpstr>Audit ambientali</vt:lpstr>
      <vt:lpstr>Perché eseguiamo l'AIE nelle organizzazioni?</vt:lpstr>
      <vt:lpstr>Concetti importanti nel lavoro dell’AIE</vt:lpstr>
      <vt:lpstr>Concetti importanti nel lavoro dell’AIE</vt:lpstr>
      <vt:lpstr>Concetti importanti nel lavoro dell’AIE</vt:lpstr>
      <vt:lpstr>Concetti importanti nel lavoro dell’AIE</vt:lpstr>
      <vt:lpstr>Concetti importanti nel lavoro dell’AIE</vt:lpstr>
      <vt:lpstr>Il processo di lavoro</vt:lpstr>
      <vt:lpstr>Il processo di lavoro</vt:lpstr>
      <vt:lpstr>Il processo di lavoro</vt:lpstr>
      <vt:lpstr>Compiti permanenti nel lavoro dell'AIE</vt:lpstr>
      <vt:lpstr>  Effetti positivi dell'esecuzione dell'AIE - una prospettiva multidisciplinare SYAT   </vt:lpstr>
      <vt:lpstr>PowerPoint Presentation</vt:lpstr>
      <vt:lpstr>Audit ambientali</vt:lpstr>
      <vt:lpstr>La lista di controllo dell'AIE</vt:lpstr>
      <vt:lpstr>La lista di controllo dell'AIE</vt:lpstr>
      <vt:lpstr>Pratiche di formazione AIE - Elaborazione di una lista di controllo</vt:lpstr>
      <vt:lpstr>PowerPoint Presentation</vt:lpstr>
      <vt:lpstr>Formazione dei docenti</vt:lpstr>
      <vt:lpstr>L'importanza della motivazione</vt:lpstr>
      <vt:lpstr>PowerPoint Presentation</vt:lpstr>
      <vt:lpstr>Input</vt:lpstr>
      <vt:lpstr>Concetti di ambiente</vt:lpstr>
      <vt:lpstr>Attività</vt:lpstr>
      <vt:lpstr>PowerPoint Presentation</vt:lpstr>
      <vt:lpstr>PowerPoint Presentation</vt:lpstr>
      <vt:lpstr>Conclusione della lezione</vt:lpstr>
      <vt:lpstr>PowerPoint Presentation</vt:lpstr>
      <vt:lpstr>Economia circolare</vt:lpstr>
      <vt:lpstr>Che cosa è un’economia circolare?</vt:lpstr>
      <vt:lpstr>Economia circolare in EU</vt:lpstr>
      <vt:lpstr>Economia circolare in EU</vt:lpstr>
      <vt:lpstr>Economia circolare in EU</vt:lpstr>
      <vt:lpstr>Modelli di attività dell'economia circolare</vt:lpstr>
      <vt:lpstr>Il ruolo dei Comuni nell’economia circolare</vt:lpstr>
      <vt:lpstr>Diversi punti di vista sul CE in azienda </vt:lpstr>
      <vt:lpstr>Diversi punti di vista sul CE in azienda </vt:lpstr>
      <vt:lpstr>Vari punti di vista di CE in azienda </vt:lpstr>
      <vt:lpstr>Alcuni strumenti per procedere con la CE </vt:lpstr>
      <vt:lpstr>Che cosa si può fare? </vt:lpstr>
      <vt:lpstr>PowerPoint Presentation</vt:lpstr>
      <vt:lpstr>Direttive UE e mondiali negli audit</vt:lpstr>
      <vt:lpstr>L'Accordo di Parigi e l'AIE</vt:lpstr>
      <vt:lpstr>Tabella di marcia per l'energia 2050</vt:lpstr>
      <vt:lpstr>Chiudere il cerchio - Un piano d'azione dell'UE per l'economia circolare</vt:lpstr>
      <vt:lpstr>Trasformare il nostro mondo: l’agenda 2030 uno sviluppo sostenibile</vt:lpstr>
      <vt:lpstr>Pratiche di formazione AIE - L'AIE verso i 17 SDG</vt:lpstr>
      <vt:lpstr>La direttiva quadro sui rifiuti dell'UE</vt:lpstr>
      <vt:lpstr>La lista dei prodotti privi di sostanze tossiche dell'UE </vt:lpstr>
      <vt:lpstr>Pratiche di formazione dell'AIE - La gerarchia dei rifiuti </vt:lpstr>
      <vt:lpstr>PowerPoint Presentation</vt:lpstr>
      <vt:lpstr> Audit energetici</vt:lpstr>
      <vt:lpstr>PowerPoint Presentation</vt:lpstr>
      <vt:lpstr>PowerPoint Presentation</vt:lpstr>
      <vt:lpstr>Le fasi principali di un audit energetico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Tecnica dell’intervista ed etica dell’audit</vt:lpstr>
      <vt:lpstr>Tecnica dell’intervista</vt:lpstr>
      <vt:lpstr>Tecnica dell’intervista</vt:lpstr>
      <vt:lpstr>Etica dell'AIE</vt:lpstr>
      <vt:lpstr>Etica dell'AIE</vt:lpstr>
      <vt:lpstr>Esercitazioni di formazione AIE - Tecnica del colloquio</vt:lpstr>
      <vt:lpstr>Esercitazioni di formazione AIE - Tecnica del colloquio</vt:lpstr>
      <vt:lpstr>PowerPoint Presentation</vt:lpstr>
      <vt:lpstr>Pratica in gruppo degli audit ambientali interni</vt:lpstr>
      <vt:lpstr>Esecuzione di un audit ambientale interno</vt:lpstr>
      <vt:lpstr>PowerPoint Presentation</vt:lpstr>
      <vt:lpstr>Analisi delle deviazioni</vt:lpstr>
      <vt:lpstr>Audit ambientali interni praticati in gruppo</vt:lpstr>
      <vt:lpstr>Fine della presentazione...e nuovi inizi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Synergy Audit Online Education</dc:title>
  <dc:creator>Eleonora Bru</dc:creator>
  <cp:lastModifiedBy>Eleonora Bru</cp:lastModifiedBy>
  <cp:revision>152</cp:revision>
  <dcterms:created xsi:type="dcterms:W3CDTF">2022-02-05T12:23:36Z</dcterms:created>
  <dcterms:modified xsi:type="dcterms:W3CDTF">2022-08-02T10:02:47Z</dcterms:modified>
</cp:coreProperties>
</file>