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7"/>
  </p:notesMasterIdLst>
  <p:sldIdLst>
    <p:sldId id="256" r:id="rId2"/>
    <p:sldId id="404" r:id="rId3"/>
    <p:sldId id="257" r:id="rId4"/>
    <p:sldId id="380" r:id="rId5"/>
    <p:sldId id="405" r:id="rId6"/>
    <p:sldId id="309" r:id="rId7"/>
    <p:sldId id="406" r:id="rId8"/>
    <p:sldId id="407" r:id="rId9"/>
    <p:sldId id="408" r:id="rId10"/>
    <p:sldId id="409" r:id="rId11"/>
    <p:sldId id="410" r:id="rId12"/>
    <p:sldId id="411" r:id="rId13"/>
    <p:sldId id="412" r:id="rId14"/>
    <p:sldId id="413" r:id="rId15"/>
    <p:sldId id="414" r:id="rId16"/>
    <p:sldId id="415" r:id="rId17"/>
    <p:sldId id="416" r:id="rId18"/>
    <p:sldId id="417" r:id="rId19"/>
    <p:sldId id="418" r:id="rId20"/>
    <p:sldId id="419" r:id="rId21"/>
    <p:sldId id="420" r:id="rId22"/>
    <p:sldId id="421" r:id="rId23"/>
    <p:sldId id="423" r:id="rId24"/>
    <p:sldId id="422" r:id="rId25"/>
    <p:sldId id="424" r:id="rId26"/>
    <p:sldId id="425" r:id="rId27"/>
    <p:sldId id="426" r:id="rId28"/>
    <p:sldId id="427" r:id="rId29"/>
    <p:sldId id="428" r:id="rId30"/>
    <p:sldId id="429" r:id="rId31"/>
    <p:sldId id="430" r:id="rId32"/>
    <p:sldId id="346" r:id="rId33"/>
    <p:sldId id="347" r:id="rId34"/>
    <p:sldId id="431" r:id="rId35"/>
    <p:sldId id="349" r:id="rId36"/>
    <p:sldId id="350" r:id="rId37"/>
    <p:sldId id="351" r:id="rId38"/>
    <p:sldId id="352" r:id="rId39"/>
    <p:sldId id="353" r:id="rId40"/>
    <p:sldId id="432" r:id="rId41"/>
    <p:sldId id="263" r:id="rId42"/>
    <p:sldId id="433" r:id="rId43"/>
    <p:sldId id="434" r:id="rId44"/>
    <p:sldId id="435" r:id="rId45"/>
    <p:sldId id="436" r:id="rId46"/>
    <p:sldId id="437" r:id="rId47"/>
    <p:sldId id="438" r:id="rId48"/>
    <p:sldId id="439" r:id="rId49"/>
    <p:sldId id="440" r:id="rId50"/>
    <p:sldId id="441" r:id="rId51"/>
    <p:sldId id="442" r:id="rId52"/>
    <p:sldId id="443" r:id="rId53"/>
    <p:sldId id="444" r:id="rId54"/>
    <p:sldId id="274" r:id="rId55"/>
    <p:sldId id="445" r:id="rId56"/>
    <p:sldId id="276" r:id="rId57"/>
    <p:sldId id="278" r:id="rId58"/>
    <p:sldId id="279" r:id="rId59"/>
    <p:sldId id="280" r:id="rId60"/>
    <p:sldId id="281" r:id="rId61"/>
    <p:sldId id="446" r:id="rId62"/>
    <p:sldId id="447" r:id="rId63"/>
    <p:sldId id="448" r:id="rId64"/>
    <p:sldId id="449" r:id="rId65"/>
    <p:sldId id="450" r:id="rId66"/>
    <p:sldId id="451" r:id="rId67"/>
    <p:sldId id="286" r:id="rId68"/>
    <p:sldId id="385" r:id="rId69"/>
    <p:sldId id="386" r:id="rId70"/>
    <p:sldId id="452" r:id="rId71"/>
    <p:sldId id="453" r:id="rId72"/>
    <p:sldId id="315" r:id="rId73"/>
    <p:sldId id="317" r:id="rId74"/>
    <p:sldId id="454" r:id="rId75"/>
    <p:sldId id="319" r:id="rId76"/>
    <p:sldId id="320" r:id="rId77"/>
    <p:sldId id="455" r:id="rId78"/>
    <p:sldId id="456" r:id="rId79"/>
    <p:sldId id="457" r:id="rId80"/>
    <p:sldId id="324" r:id="rId81"/>
    <p:sldId id="458" r:id="rId82"/>
    <p:sldId id="354" r:id="rId83"/>
    <p:sldId id="459" r:id="rId84"/>
    <p:sldId id="460" r:id="rId85"/>
    <p:sldId id="461" r:id="rId86"/>
    <p:sldId id="462" r:id="rId87"/>
    <p:sldId id="463" r:id="rId88"/>
    <p:sldId id="464" r:id="rId89"/>
    <p:sldId id="465" r:id="rId90"/>
    <p:sldId id="466" r:id="rId91"/>
    <p:sldId id="359" r:id="rId92"/>
    <p:sldId id="360" r:id="rId93"/>
    <p:sldId id="468" r:id="rId94"/>
    <p:sldId id="469" r:id="rId95"/>
    <p:sldId id="288" r:id="rId96"/>
    <p:sldId id="470" r:id="rId97"/>
    <p:sldId id="471" r:id="rId98"/>
    <p:sldId id="472" r:id="rId99"/>
    <p:sldId id="473" r:id="rId100"/>
    <p:sldId id="474" r:id="rId101"/>
    <p:sldId id="475" r:id="rId102"/>
    <p:sldId id="476" r:id="rId103"/>
    <p:sldId id="477" r:id="rId104"/>
    <p:sldId id="478" r:id="rId105"/>
    <p:sldId id="387" r:id="rId106"/>
    <p:sldId id="388" r:id="rId107"/>
    <p:sldId id="389" r:id="rId108"/>
    <p:sldId id="479" r:id="rId109"/>
    <p:sldId id="391" r:id="rId110"/>
    <p:sldId id="392" r:id="rId111"/>
    <p:sldId id="394" r:id="rId112"/>
    <p:sldId id="395" r:id="rId113"/>
    <p:sldId id="396" r:id="rId114"/>
    <p:sldId id="397" r:id="rId115"/>
    <p:sldId id="398" r:id="rId116"/>
    <p:sldId id="393" r:id="rId117"/>
    <p:sldId id="305" r:id="rId118"/>
    <p:sldId id="399" r:id="rId119"/>
    <p:sldId id="400" r:id="rId120"/>
    <p:sldId id="480" r:id="rId121"/>
    <p:sldId id="296" r:id="rId122"/>
    <p:sldId id="481" r:id="rId123"/>
    <p:sldId id="482" r:id="rId124"/>
    <p:sldId id="483" r:id="rId125"/>
    <p:sldId id="484" r:id="rId126"/>
    <p:sldId id="485" r:id="rId127"/>
    <p:sldId id="486" r:id="rId128"/>
    <p:sldId id="487" r:id="rId129"/>
    <p:sldId id="488" r:id="rId130"/>
    <p:sldId id="489" r:id="rId131"/>
    <p:sldId id="490" r:id="rId132"/>
    <p:sldId id="402" r:id="rId133"/>
    <p:sldId id="491" r:id="rId134"/>
    <p:sldId id="492" r:id="rId135"/>
    <p:sldId id="493" r:id="rId1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F05FAF-091A-4F90-8437-86A05C69A562}" v="7" dt="2022-06-13T08:43:22.4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45" autoAdjust="0"/>
    <p:restoredTop sz="94660"/>
  </p:normalViewPr>
  <p:slideViewPr>
    <p:cSldViewPr snapToGrid="0">
      <p:cViewPr varScale="1">
        <p:scale>
          <a:sx n="86" d="100"/>
          <a:sy n="86" d="100"/>
        </p:scale>
        <p:origin x="18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290B8-C3A7-4A0A-A0B4-ECBE76C4A334}" type="datetimeFigureOut">
              <a:rPr lang="en-GB" smtClean="0"/>
              <a:t>19/06/2022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0A7B21-5B9C-4806-BE1F-DD30036B3FD1}" type="slidenum">
              <a:rPr lang="en-GB" smtClean="0"/>
              <a:t>‹#›</a:t>
            </a:fld>
            <a:endParaRPr lang="en-GB"/>
          </a:p>
        </p:txBody>
      </p:sp>
    </p:spTree>
    <p:extLst>
      <p:ext uri="{BB962C8B-B14F-4D97-AF65-F5344CB8AC3E}">
        <p14:creationId xmlns:p14="http://schemas.microsoft.com/office/powerpoint/2010/main" val="474718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1475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132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3374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586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02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48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1108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2456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645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0046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4022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7181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8DC6A-0313-4A59-BAF3-F6F56EE318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8DE084-0166-4B0C-AD4B-7A5F96965F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F7EB69-E8DD-4A7F-9CE5-6161970D2704}"/>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5" name="Footer Placeholder 4">
            <a:extLst>
              <a:ext uri="{FF2B5EF4-FFF2-40B4-BE49-F238E27FC236}">
                <a16:creationId xmlns:a16="http://schemas.microsoft.com/office/drawing/2014/main" id="{C1105FC9-371C-4D67-8254-DF906DDBF8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B04413-2151-4941-AE0B-89DD34EDC292}"/>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11069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506E1-84C3-42A7-A17B-0DACFB4CFA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E1B389-C5EA-4319-90C2-AA7147C13C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134060-701E-4866-8C5E-31B17E952ADF}"/>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5" name="Footer Placeholder 4">
            <a:extLst>
              <a:ext uri="{FF2B5EF4-FFF2-40B4-BE49-F238E27FC236}">
                <a16:creationId xmlns:a16="http://schemas.microsoft.com/office/drawing/2014/main" id="{5AD59A37-40E2-43B0-B787-3D76168B6F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3FC718-3625-4EB8-BAA9-1D589577D62A}"/>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34726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866684-A125-4914-9EF4-44E6BAA553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F7F4EC-3859-4294-9F69-C77A5B3946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5030F3-3CE3-4BD5-AE37-D78AC7A5FC24}"/>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5" name="Footer Placeholder 4">
            <a:extLst>
              <a:ext uri="{FF2B5EF4-FFF2-40B4-BE49-F238E27FC236}">
                <a16:creationId xmlns:a16="http://schemas.microsoft.com/office/drawing/2014/main" id="{E945E9F3-070F-49AB-AC6D-614F0FA2BE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DF72C2-A28F-4354-8053-A6A61BF0567D}"/>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396337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768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5F733-BE80-43AF-B566-75CCDEDA8F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4DF215-5218-4600-8371-04293B00CB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1441FE-E5CE-4879-86D0-0FD7C5318F5F}"/>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5" name="Footer Placeholder 4">
            <a:extLst>
              <a:ext uri="{FF2B5EF4-FFF2-40B4-BE49-F238E27FC236}">
                <a16:creationId xmlns:a16="http://schemas.microsoft.com/office/drawing/2014/main" id="{EB5D58B7-F072-4D57-9BC3-CAC747EE02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500586-1393-44CF-9359-033533366964}"/>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9988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19C8-5DEF-4782-B580-6B03B509DD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A4C80D7-70C4-4153-9AE1-94F8397370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0764DB-F5C3-458E-AD16-30FEF466BAB1}"/>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5" name="Footer Placeholder 4">
            <a:extLst>
              <a:ext uri="{FF2B5EF4-FFF2-40B4-BE49-F238E27FC236}">
                <a16:creationId xmlns:a16="http://schemas.microsoft.com/office/drawing/2014/main" id="{DDD7802C-63B1-4247-AA04-4D057F8B10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4F6A8E-5BC3-49B8-9CE9-A020FF5736FF}"/>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182734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7546E-FF97-4E2E-883E-65962A9DE1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392915-A151-437A-A0DE-766CFC0B04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B79DEB7-2E0C-40B2-9811-9E3EB76D27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9B1FE9-C6E5-4F47-8597-006FE7F32CE3}"/>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6" name="Footer Placeholder 5">
            <a:extLst>
              <a:ext uri="{FF2B5EF4-FFF2-40B4-BE49-F238E27FC236}">
                <a16:creationId xmlns:a16="http://schemas.microsoft.com/office/drawing/2014/main" id="{58CC8F5A-F8C5-4931-961E-C5576AA21E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9495EE-5DCA-4916-9948-7883A0C051B1}"/>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37516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29160-A883-4F42-AC6B-233358D10B1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E41C85-9F7F-4323-999C-7EEF440F4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2ADEC0-63F8-4CFC-B14E-D4B3F464D1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D7EC00-9297-46FA-B954-31E61CFE32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026D64-1032-494B-89DA-F559B1E390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CBEBE2-5FCC-4EA6-A24C-4D9E2BE7D107}"/>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8" name="Footer Placeholder 7">
            <a:extLst>
              <a:ext uri="{FF2B5EF4-FFF2-40B4-BE49-F238E27FC236}">
                <a16:creationId xmlns:a16="http://schemas.microsoft.com/office/drawing/2014/main" id="{6962AC6F-214B-4C4F-82D4-488253DE179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7C53F25-C6AA-48D2-9945-511CA470BD16}"/>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356921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65CF6-EA91-4056-BCDD-0010993762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9BD2DF3-9F25-4764-AE74-2F96988F5BE5}"/>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4" name="Footer Placeholder 3">
            <a:extLst>
              <a:ext uri="{FF2B5EF4-FFF2-40B4-BE49-F238E27FC236}">
                <a16:creationId xmlns:a16="http://schemas.microsoft.com/office/drawing/2014/main" id="{7536CA19-F0B1-4B9F-8132-1BB784A5BA6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6686D8-A9C1-4F41-899C-22720527522D}"/>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76909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490602-7EB0-4C2D-88A0-49839669D99B}"/>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3" name="Footer Placeholder 2">
            <a:extLst>
              <a:ext uri="{FF2B5EF4-FFF2-40B4-BE49-F238E27FC236}">
                <a16:creationId xmlns:a16="http://schemas.microsoft.com/office/drawing/2014/main" id="{5C0DD126-9441-4139-B89A-60A959683D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224FE0-9D7F-4F64-A899-34D80891ACC6}"/>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49398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E9E5-248F-4EB0-B906-891A8554C0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9BB2C3-F570-4F6D-819E-43EAEEAD4E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D1B158-8DEC-459D-9AF2-F382F79C9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6E48E4-989D-4C51-A082-18F181293DB8}"/>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6" name="Footer Placeholder 5">
            <a:extLst>
              <a:ext uri="{FF2B5EF4-FFF2-40B4-BE49-F238E27FC236}">
                <a16:creationId xmlns:a16="http://schemas.microsoft.com/office/drawing/2014/main" id="{75BE6EC4-E919-40A4-95CF-8CFA92C76E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942B35-AEE1-46B6-A544-A985EA3FB887}"/>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70503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56F89-D1A5-492E-9569-B218FDFB2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79B454-1EC2-4902-AFF4-BB1404E104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7424A09-B61C-4F89-A066-F24EB4783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D23F9-52C5-42C5-86E2-D0DEFA10B526}"/>
              </a:ext>
            </a:extLst>
          </p:cNvPr>
          <p:cNvSpPr>
            <a:spLocks noGrp="1"/>
          </p:cNvSpPr>
          <p:nvPr>
            <p:ph type="dt" sz="half" idx="10"/>
          </p:nvPr>
        </p:nvSpPr>
        <p:spPr/>
        <p:txBody>
          <a:bodyPr/>
          <a:lstStyle/>
          <a:p>
            <a:fld id="{1C514CEA-F22B-4FA8-A09E-A2375A605FB5}" type="datetimeFigureOut">
              <a:rPr lang="en-GB" smtClean="0"/>
              <a:t>19/06/2022</a:t>
            </a:fld>
            <a:endParaRPr lang="en-GB"/>
          </a:p>
        </p:txBody>
      </p:sp>
      <p:sp>
        <p:nvSpPr>
          <p:cNvPr id="6" name="Footer Placeholder 5">
            <a:extLst>
              <a:ext uri="{FF2B5EF4-FFF2-40B4-BE49-F238E27FC236}">
                <a16:creationId xmlns:a16="http://schemas.microsoft.com/office/drawing/2014/main" id="{F539A523-D6E9-48CA-832D-7F16B00667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3710FE-E97B-4FDE-BF78-9B358D981C62}"/>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74461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4D086-3B83-4E2C-B668-17202A3590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729B44-3681-4FDB-A7E5-BA31446EEC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1A0E09-46AA-45F0-B8AA-3CA7CCBFD3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14CEA-F22B-4FA8-A09E-A2375A605FB5}" type="datetimeFigureOut">
              <a:rPr lang="en-GB" smtClean="0"/>
              <a:t>19/06/2022</a:t>
            </a:fld>
            <a:endParaRPr lang="en-GB"/>
          </a:p>
        </p:txBody>
      </p:sp>
      <p:sp>
        <p:nvSpPr>
          <p:cNvPr id="5" name="Footer Placeholder 4">
            <a:extLst>
              <a:ext uri="{FF2B5EF4-FFF2-40B4-BE49-F238E27FC236}">
                <a16:creationId xmlns:a16="http://schemas.microsoft.com/office/drawing/2014/main" id="{0E749311-1147-449A-84E2-9D15C02F27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1186DC9-33FE-4403-8C27-94576A5026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E448A-7935-4FC2-BA11-F332F5A25732}" type="slidenum">
              <a:rPr lang="en-GB" smtClean="0"/>
              <a:t>‹#›</a:t>
            </a:fld>
            <a:endParaRPr lang="en-GB"/>
          </a:p>
        </p:txBody>
      </p:sp>
    </p:spTree>
    <p:extLst>
      <p:ext uri="{BB962C8B-B14F-4D97-AF65-F5344CB8AC3E}">
        <p14:creationId xmlns:p14="http://schemas.microsoft.com/office/powerpoint/2010/main" val="503213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34.xml.rels><?xml version="1.0" encoding="UTF-8" standalone="yes"?>
<Relationships xmlns="http://schemas.openxmlformats.org/package/2006/relationships"><Relationship Id="rId3" Type="http://schemas.openxmlformats.org/officeDocument/2006/relationships/hyperlink" Target="http://www.one-planet.se/" TargetMode="External"/><Relationship Id="rId2" Type="http://schemas.openxmlformats.org/officeDocument/2006/relationships/hyperlink" Target="mailto:forplanettellus@gmail.c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png"/></Relationships>
</file>

<file path=ppt/slides/_rels/slide13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jpg"/><Relationship Id="rId4" Type="http://schemas.openxmlformats.org/officeDocument/2006/relationships/image" Target="../media/image4.png"/><Relationship Id="rId9"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3.png"/><Relationship Id="rId4" Type="http://schemas.openxmlformats.org/officeDocument/2006/relationships/image" Target="../media/image6.png"/><Relationship Id="rId9"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9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92.xml.rels><?xml version="1.0" encoding="UTF-8" standalone="yes"?>
<Relationships xmlns="http://schemas.openxmlformats.org/package/2006/relationships"><Relationship Id="rId8" Type="http://schemas.openxmlformats.org/officeDocument/2006/relationships/hyperlink" Target="https://ec.europa.eu/environment/ecolabel/" TargetMode="External"/><Relationship Id="rId13" Type="http://schemas.openxmlformats.org/officeDocument/2006/relationships/image" Target="../media/image11.png"/><Relationship Id="rId3" Type="http://schemas.openxmlformats.org/officeDocument/2006/relationships/hyperlink" Target="https://ec.europa.eu/environment/eussd/smgp/dev_methods.htm" TargetMode="External"/><Relationship Id="rId7" Type="http://schemas.openxmlformats.org/officeDocument/2006/relationships/hyperlink" Target="https://ec.europa.eu/environment/gpp/index_en.htm" TargetMode="External"/><Relationship Id="rId12" Type="http://schemas.openxmlformats.org/officeDocument/2006/relationships/hyperlink" Target="https://www.sitra.fi/en/articles/circular-economy-teaching-materials-for-primary-school-upper-secondary-school-and-vocational-school/" TargetMode="External"/><Relationship Id="rId2" Type="http://schemas.openxmlformats.org/officeDocument/2006/relationships/hyperlink" Target="https://ec.europa.eu/environment/emas/index_en.htm" TargetMode="External"/><Relationship Id="rId1" Type="http://schemas.openxmlformats.org/officeDocument/2006/relationships/slideLayout" Target="../slideLayouts/slideLayout2.xml"/><Relationship Id="rId6" Type="http://schemas.openxmlformats.org/officeDocument/2006/relationships/hyperlink" Target="https://www.iso.org/standard/80648.html" TargetMode="External"/><Relationship Id="rId11" Type="http://schemas.openxmlformats.org/officeDocument/2006/relationships/hyperlink" Target="https://teknologiateollisuus.fi/fi/circular-economy-playbook" TargetMode="External"/><Relationship Id="rId5" Type="http://schemas.openxmlformats.org/officeDocument/2006/relationships/hyperlink" Target="https://www.bsigroup.com/en-GB/standards/benefits-of-using-standards/becoming-more-sustainable-with-standards/BS8001-Circular-Economy/" TargetMode="External"/><Relationship Id="rId15" Type="http://schemas.openxmlformats.org/officeDocument/2006/relationships/image" Target="../media/image1.png"/><Relationship Id="rId10" Type="http://schemas.openxmlformats.org/officeDocument/2006/relationships/hyperlink" Target="https://ec.europa.eu/environment/ecoap/etv_en" TargetMode="External"/><Relationship Id="rId4" Type="http://schemas.openxmlformats.org/officeDocument/2006/relationships/hyperlink" Target="https://www.footprintnetwork.org/resources/footprint-calculator/" TargetMode="External"/><Relationship Id="rId9" Type="http://schemas.openxmlformats.org/officeDocument/2006/relationships/hyperlink" Target="https://ec.europa.eu/environment/levels_en" TargetMode="External"/><Relationship Id="rId14" Type="http://schemas.openxmlformats.org/officeDocument/2006/relationships/image" Target="../media/image12.png"/></Relationships>
</file>

<file path=ppt/slides/_rels/slide9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47360-FA47-4752-8DC5-87C998C28B8E}"/>
              </a:ext>
            </a:extLst>
          </p:cNvPr>
          <p:cNvSpPr>
            <a:spLocks noGrp="1"/>
          </p:cNvSpPr>
          <p:nvPr>
            <p:ph type="ctrTitle"/>
          </p:nvPr>
        </p:nvSpPr>
        <p:spPr/>
        <p:txBody>
          <a:bodyPr/>
          <a:lstStyle/>
          <a:p>
            <a:r>
              <a:rPr lang="sv-SE" dirty="0"/>
              <a:t>Synergy </a:t>
            </a:r>
            <a:r>
              <a:rPr lang="sv-SE" dirty="0" err="1"/>
              <a:t>Audit</a:t>
            </a:r>
            <a:r>
              <a:rPr lang="sv-SE" dirty="0"/>
              <a:t> </a:t>
            </a:r>
            <a:r>
              <a:rPr lang="sv-SE" dirty="0" err="1"/>
              <a:t>Verkkokoulutus</a:t>
            </a:r>
            <a:endParaRPr lang="en-GB" dirty="0"/>
          </a:p>
        </p:txBody>
      </p:sp>
      <p:sp>
        <p:nvSpPr>
          <p:cNvPr id="3" name="Subtitle 2">
            <a:extLst>
              <a:ext uri="{FF2B5EF4-FFF2-40B4-BE49-F238E27FC236}">
                <a16:creationId xmlns:a16="http://schemas.microsoft.com/office/drawing/2014/main" id="{DC97385A-EB2E-4355-AFA0-D782FF1A911F}"/>
              </a:ext>
            </a:extLst>
          </p:cNvPr>
          <p:cNvSpPr>
            <a:spLocks noGrp="1"/>
          </p:cNvSpPr>
          <p:nvPr>
            <p:ph type="subTitle" idx="1"/>
          </p:nvPr>
        </p:nvSpPr>
        <p:spPr/>
        <p:txBody>
          <a:bodyPr/>
          <a:lstStyle/>
          <a:p>
            <a:r>
              <a:rPr lang="fi-FI" dirty="0"/>
              <a:t>Oppimis-, koulutus ja valmennusosio ERASMUS+ KA2 -projektissa </a:t>
            </a:r>
            <a:r>
              <a:rPr lang="fi-FI" dirty="0" err="1"/>
              <a:t>Synergy</a:t>
            </a:r>
            <a:r>
              <a:rPr lang="fi-FI" dirty="0"/>
              <a:t> Audit</a:t>
            </a:r>
            <a:endParaRPr lang="en-GB" dirty="0"/>
          </a:p>
        </p:txBody>
      </p:sp>
      <p:pic>
        <p:nvPicPr>
          <p:cNvPr id="5" name="Picture 4" descr="Logo, company name&#10;&#10;Description automatically generated">
            <a:extLst>
              <a:ext uri="{FF2B5EF4-FFF2-40B4-BE49-F238E27FC236}">
                <a16:creationId xmlns:a16="http://schemas.microsoft.com/office/drawing/2014/main" id="{3EAC8680-C9E0-44E5-BF3E-8C5DCBC9C4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8813" y="263871"/>
            <a:ext cx="2522212" cy="2121862"/>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569F8896-E291-4514-BB12-ECE66CB1A7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249" y="5504995"/>
            <a:ext cx="3057525" cy="873579"/>
          </a:xfrm>
          <a:prstGeom prst="rect">
            <a:avLst/>
          </a:prstGeom>
        </p:spPr>
      </p:pic>
    </p:spTree>
    <p:extLst>
      <p:ext uri="{BB962C8B-B14F-4D97-AF65-F5344CB8AC3E}">
        <p14:creationId xmlns:p14="http://schemas.microsoft.com/office/powerpoint/2010/main" val="968837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normAutofit fontScale="90000"/>
          </a:bodyPr>
          <a:lstStyle/>
          <a:p>
            <a:r>
              <a:rPr lang="fi-FI" dirty="0"/>
              <a:t>Ilmastonmuutoksen kerrannaisvaikutukset voivat olla kriittisiä</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97BEEB6-2308-4E01-B5A0-66917A4FB5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1181955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2400" dirty="0"/>
              <a:t>Sisäisen ympäristöauditoinnin valmennus – </a:t>
            </a:r>
            <a:br>
              <a:rPr lang="fi-FI" sz="2400" dirty="0"/>
            </a:br>
            <a:r>
              <a:rPr lang="fi-FI" sz="2400" dirty="0"/>
              <a:t>Miten kestävän kehityksen tavoitteet huomioidaan sisäisessä ympäristöauditoinneissa</a:t>
            </a:r>
          </a:p>
        </p:txBody>
      </p:sp>
      <p:sp>
        <p:nvSpPr>
          <p:cNvPr id="3" name="Underrubrik 2"/>
          <p:cNvSpPr>
            <a:spLocks noGrp="1"/>
          </p:cNvSpPr>
          <p:nvPr>
            <p:ph type="subTitle" idx="1"/>
          </p:nvPr>
        </p:nvSpPr>
        <p:spPr>
          <a:xfrm>
            <a:off x="1562100" y="2396972"/>
            <a:ext cx="9070848" cy="2742292"/>
          </a:xfrm>
        </p:spPr>
        <p:txBody>
          <a:bodyPr>
            <a:normAutofit fontScale="85000" lnSpcReduction="20000"/>
          </a:bodyPr>
          <a:lstStyle/>
          <a:p>
            <a:pPr marL="514350" indent="-514350" algn="l">
              <a:buAutoNum type="arabicPeriod"/>
            </a:pPr>
            <a:r>
              <a:rPr lang="fi-FI" sz="2400" dirty="0"/>
              <a:t>Valitse organisaatiosi toimintaan sopivat kestävän kehityksen tavoitteet.</a:t>
            </a:r>
          </a:p>
          <a:p>
            <a:pPr marL="514350" indent="-514350" algn="l">
              <a:buAutoNum type="arabicPeriod"/>
            </a:pPr>
            <a:r>
              <a:rPr lang="fi-FI" sz="2400" dirty="0"/>
              <a:t>Määritä valittuja tavoitteita vastaavat toiminnalliset tavoitteet organisaatiolle ja laadi kolmen vuoden ohjelma toiminnallisten tavoitteiden saavuttamiseksi. </a:t>
            </a:r>
          </a:p>
          <a:p>
            <a:pPr marL="514350" indent="-514350" algn="l">
              <a:buAutoNum type="arabicPeriod"/>
            </a:pPr>
            <a:r>
              <a:rPr lang="fi-FI" sz="2400" dirty="0"/>
              <a:t>Laadi 1-2 kysymystä sisäistä ympäristöauditoinnin haastattelua varten. Kysymysten avulla </a:t>
            </a:r>
            <a:r>
              <a:rPr lang="fi-FI" dirty="0"/>
              <a:t>on tarkoitus selvittää</a:t>
            </a:r>
            <a:r>
              <a:rPr lang="fi-FI" sz="2400" dirty="0"/>
              <a:t>, miten organisaatio on edennyt asettamiensa toiminnallisten tavoitteiden saavuttamisessa. </a:t>
            </a:r>
          </a:p>
          <a:p>
            <a:pPr marL="514350" indent="-514350" algn="l">
              <a:buAutoNum type="arabicPeriod"/>
            </a:pPr>
            <a:r>
              <a:rPr lang="fi-FI" sz="2400" dirty="0"/>
              <a:t>Käytä noin 2 tuntia edellä</a:t>
            </a:r>
            <a:r>
              <a:rPr lang="fi-FI" dirty="0"/>
              <a:t> esitellyn </a:t>
            </a:r>
            <a:r>
              <a:rPr lang="fi-FI" sz="2400" dirty="0"/>
              <a:t>tehtävän suorittamiseen.</a:t>
            </a:r>
          </a:p>
          <a:p>
            <a:pPr marL="0" indent="0" algn="l">
              <a:buNone/>
            </a:pPr>
            <a:br>
              <a:rPr lang="fi-FI" sz="2400" b="1" dirty="0"/>
            </a:br>
            <a:r>
              <a:rPr lang="fi-FI" sz="2400" b="1" dirty="0"/>
              <a:t>Lykkyä tykö! </a:t>
            </a:r>
            <a:r>
              <a:rPr lang="en-GB" sz="2400" b="1" dirty="0">
                <a:sym typeface="Wingdings" panose="05000000000000000000" pitchFamily="2" charset="2"/>
              </a:rPr>
              <a:t></a:t>
            </a: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0468223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200" dirty="0"/>
              <a:t>EU:n jätepuitedirektiivi</a:t>
            </a:r>
          </a:p>
        </p:txBody>
      </p:sp>
      <p:sp>
        <p:nvSpPr>
          <p:cNvPr id="3" name="Underrubrik 2"/>
          <p:cNvSpPr>
            <a:spLocks noGrp="1"/>
          </p:cNvSpPr>
          <p:nvPr>
            <p:ph type="subTitle" idx="1"/>
          </p:nvPr>
        </p:nvSpPr>
        <p:spPr>
          <a:xfrm>
            <a:off x="1562100" y="2396972"/>
            <a:ext cx="9070848" cy="2742292"/>
          </a:xfrm>
        </p:spPr>
        <p:txBody>
          <a:bodyPr>
            <a:normAutofit fontScale="85000" lnSpcReduction="20000"/>
          </a:bodyPr>
          <a:lstStyle/>
          <a:p>
            <a:pPr marL="342900" indent="-342900" algn="l">
              <a:buFont typeface="Arial" panose="020B0604020202020204" pitchFamily="34" charset="0"/>
              <a:buChar char="•"/>
            </a:pPr>
            <a:r>
              <a:rPr lang="fi-FI" dirty="0"/>
              <a:t>Jätehuollon periaatteet EU:ssa</a:t>
            </a:r>
          </a:p>
          <a:p>
            <a:pPr marL="342900" indent="-342900" algn="l">
              <a:buFont typeface="Arial" panose="020B0604020202020204" pitchFamily="34" charset="0"/>
              <a:buChar char="•"/>
            </a:pPr>
            <a:r>
              <a:rPr lang="fi-FI" dirty="0"/>
              <a:t>Ohjaa vähentämään ympäristölle, ihmisten terveydelle ja erityisalueille aiheutuvia haittoja, mukaan lukien maaseutu</a:t>
            </a:r>
          </a:p>
          <a:p>
            <a:pPr marL="342900" indent="-342900" algn="l">
              <a:buFont typeface="Arial" panose="020B0604020202020204" pitchFamily="34" charset="0"/>
              <a:buChar char="•"/>
            </a:pPr>
            <a:r>
              <a:rPr lang="fi-FI" dirty="0"/>
              <a:t>Uudelleen käytön ja kierrätyksen lisääminen</a:t>
            </a:r>
          </a:p>
          <a:p>
            <a:pPr marL="342900" indent="-342900" algn="l">
              <a:buFont typeface="Arial" panose="020B0604020202020204" pitchFamily="34" charset="0"/>
              <a:buChar char="•"/>
            </a:pPr>
            <a:r>
              <a:rPr lang="fi-FI" dirty="0"/>
              <a:t>Ongelmajätteiden kehdosta hautaan –arviointi ja seuranta</a:t>
            </a:r>
          </a:p>
          <a:p>
            <a:pPr marL="342900" indent="-342900" algn="l">
              <a:buFont typeface="Arial" panose="020B0604020202020204" pitchFamily="34" charset="0"/>
              <a:buChar char="•"/>
            </a:pPr>
            <a:r>
              <a:rPr lang="fi-FI" dirty="0"/>
              <a:t>Sivutuotteiden aiheuttamat ympäristöhaitat</a:t>
            </a:r>
          </a:p>
          <a:p>
            <a:pPr marL="342900" indent="-342900" algn="l">
              <a:buFont typeface="Arial" panose="020B0604020202020204" pitchFamily="34" charset="0"/>
              <a:buChar char="•"/>
            </a:pPr>
            <a:r>
              <a:rPr lang="fi-FI" dirty="0" err="1"/>
              <a:t>End</a:t>
            </a:r>
            <a:r>
              <a:rPr lang="fi-FI" dirty="0"/>
              <a:t>-of-Waste –käsite (EOW)</a:t>
            </a:r>
          </a:p>
          <a:p>
            <a:pPr marL="342900" indent="-342900" algn="l">
              <a:buFont typeface="Arial" panose="020B0604020202020204" pitchFamily="34" charset="0"/>
              <a:buChar char="•"/>
            </a:pPr>
            <a:r>
              <a:rPr lang="fi-FI" dirty="0"/>
              <a:t>SYAT-menetelmä vahvistaa jätehierarkiaa sisäisissä ympäristöauditoinneissa</a:t>
            </a: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7717510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4000" dirty="0"/>
              <a:t>EU:n kestävä kemikaalistrategia</a:t>
            </a:r>
          </a:p>
        </p:txBody>
      </p:sp>
      <p:sp>
        <p:nvSpPr>
          <p:cNvPr id="3" name="Underrubrik 2"/>
          <p:cNvSpPr>
            <a:spLocks noGrp="1"/>
          </p:cNvSpPr>
          <p:nvPr>
            <p:ph type="subTitle" idx="1"/>
          </p:nvPr>
        </p:nvSpPr>
        <p:spPr>
          <a:xfrm>
            <a:off x="1562100" y="2396972"/>
            <a:ext cx="9070848" cy="2742292"/>
          </a:xfrm>
        </p:spPr>
        <p:txBody>
          <a:bodyPr>
            <a:normAutofit fontScale="70000" lnSpcReduction="20000"/>
          </a:bodyPr>
          <a:lstStyle/>
          <a:p>
            <a:pPr marL="342900" indent="-342900" algn="l">
              <a:buFont typeface="Arial" panose="020B0604020202020204" pitchFamily="34" charset="0"/>
              <a:buChar char="•"/>
            </a:pPr>
            <a:r>
              <a:rPr lang="fi-FI" dirty="0"/>
              <a:t>Kemikaalit voivat olla haitallisia ihmisten terveydelle, maapallolle saastumisen vuoksi, ne voivat lisätä planeetan kriisejä, kuten ilmastonmuutosta, heikentää ekosysteemejä ja vähentää biologista monimuotoisuutta.</a:t>
            </a:r>
          </a:p>
          <a:p>
            <a:pPr marL="342900" indent="-342900" algn="l">
              <a:buFont typeface="Arial" panose="020B0604020202020204" pitchFamily="34" charset="0"/>
              <a:buChar char="•"/>
            </a:pPr>
            <a:r>
              <a:rPr lang="fi-FI" dirty="0"/>
              <a:t>Kemikaalien tuotanto on ”yksi saastuttavimmista, energia- ja resurssi-intensiivisimmistä aloista” (EEA, 2020).</a:t>
            </a:r>
          </a:p>
          <a:p>
            <a:pPr marL="342900" indent="-342900" algn="l">
              <a:buFont typeface="Arial" panose="020B0604020202020204" pitchFamily="34" charset="0"/>
              <a:buChar char="•"/>
            </a:pPr>
            <a:r>
              <a:rPr lang="fi-FI" dirty="0"/>
              <a:t>Kemikaalien hallintajärjestelmä, joka mahdollistaen kemikaalit ja suojaa vaarallisilta kemikaaleilta, huomioiden planetaariset rajat ja ihmisten terveyden.</a:t>
            </a:r>
          </a:p>
          <a:p>
            <a:pPr marL="342900" indent="-342900" algn="l">
              <a:buFont typeface="Arial" panose="020B0604020202020204" pitchFamily="34" charset="0"/>
              <a:buChar char="•"/>
            </a:pPr>
            <a:r>
              <a:rPr lang="fi-FI" dirty="0"/>
              <a:t>Uusi hierarkia kemikaalien hallinnassa nollasaastetavoitteella (2050) – kohti EU:n vihreää siirtymää.</a:t>
            </a:r>
          </a:p>
          <a:p>
            <a:pPr marL="342900" indent="-342900" algn="l">
              <a:buFont typeface="Arial" panose="020B0604020202020204" pitchFamily="34" charset="0"/>
              <a:buChar char="•"/>
            </a:pPr>
            <a:r>
              <a:rPr lang="fi-FI" dirty="0"/>
              <a:t>Tärkeintä on olla käyttämättä vaarallisia kemikaaleja ja jos se ei ole mahdollista, niin silloin on huolehdittava oikeista kemikaaleihin liittyvistä menettelyistä, käsittelystä ja suojauksesta</a:t>
            </a: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517163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Sisäisen ympäristöauditoinnin valmennus – Jätehierarkia</a:t>
            </a:r>
          </a:p>
        </p:txBody>
      </p:sp>
      <p:sp>
        <p:nvSpPr>
          <p:cNvPr id="3" name="Underrubrik 2"/>
          <p:cNvSpPr>
            <a:spLocks noGrp="1"/>
          </p:cNvSpPr>
          <p:nvPr>
            <p:ph type="subTitle" idx="1"/>
          </p:nvPr>
        </p:nvSpPr>
        <p:spPr>
          <a:xfrm>
            <a:off x="1562100" y="2465294"/>
            <a:ext cx="9070848" cy="2974018"/>
          </a:xfrm>
        </p:spPr>
        <p:txBody>
          <a:bodyPr>
            <a:normAutofit fontScale="70000" lnSpcReduction="20000"/>
          </a:bodyPr>
          <a:lstStyle/>
          <a:p>
            <a:pPr marL="0" indent="0" algn="l">
              <a:buNone/>
            </a:pPr>
            <a:r>
              <a:rPr lang="fi-FI" sz="2400" b="1" dirty="0"/>
              <a:t>Ryhmätyö ryhmätyöhuoneissa</a:t>
            </a:r>
          </a:p>
          <a:p>
            <a:pPr marL="457200" indent="-457200" algn="l">
              <a:buAutoNum type="arabicPeriod"/>
            </a:pPr>
            <a:r>
              <a:rPr lang="fi-FI" sz="2400" dirty="0"/>
              <a:t>Arvioi, millä materiaaleilla on eniten negatiivisia ympäristövaikutuksia organisaatiossasi.</a:t>
            </a:r>
            <a:endParaRPr lang="fi-FI" dirty="0"/>
          </a:p>
          <a:p>
            <a:pPr marL="457200" indent="-457200" algn="l">
              <a:buAutoNum type="arabicPeriod"/>
            </a:pPr>
            <a:r>
              <a:rPr lang="fi-FI" sz="2400" dirty="0"/>
              <a:t>Tulevaa sisäistä ympäristöauditoinnin haastattelua varten valitse materiaali(t), joiden on arvioitu aiheuttavan eniten negatiivisia ympäristövaikutuksia organisaatiossa.</a:t>
            </a:r>
          </a:p>
          <a:p>
            <a:pPr marL="457200" indent="-457200" algn="l">
              <a:buAutoNum type="arabicPeriod"/>
            </a:pPr>
            <a:r>
              <a:rPr lang="fi-FI" sz="2400" dirty="0"/>
              <a:t>Arvioi valittua materiaalia organisaatiolta saatujen tietojen perusteella: Voisiko valittu materiaali nousta jätehierarkiassa?</a:t>
            </a:r>
          </a:p>
          <a:p>
            <a:pPr marL="457200" indent="-457200" algn="l">
              <a:buAutoNum type="arabicPeriod"/>
            </a:pPr>
            <a:r>
              <a:rPr lang="fi-FI" sz="2400" dirty="0"/>
              <a:t>Laadi 1-2 kysymystä valitun materiaalin käytöstä ja jätehuollosta tulevaa sisäisen ympäristöauditoinnin haastattelua varten.</a:t>
            </a:r>
            <a:r>
              <a:rPr lang="sv-SE" sz="2400" dirty="0"/>
              <a:t> </a:t>
            </a:r>
          </a:p>
          <a:p>
            <a:pPr marL="457200" indent="-457200" algn="l">
              <a:buAutoNum type="arabicPeriod"/>
            </a:pPr>
            <a:r>
              <a:rPr lang="fi-FI" sz="2400" dirty="0"/>
              <a:t>Käytä noin 2 tuntia tähän tehtävään.</a:t>
            </a:r>
          </a:p>
          <a:p>
            <a:pPr marL="0" indent="0" algn="l">
              <a:buNone/>
            </a:pPr>
            <a:r>
              <a:rPr lang="fi-FI" sz="2400" b="1" dirty="0"/>
              <a:t>Lykkyä tykö! </a:t>
            </a:r>
            <a:r>
              <a:rPr lang="en-GB" sz="2400" b="1" dirty="0">
                <a:sym typeface="Wingdings" panose="05000000000000000000" pitchFamily="2" charset="2"/>
              </a:rPr>
              <a:t></a:t>
            </a:r>
            <a:endParaRPr lang="en-GB" sz="2400" b="1"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7176993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9. </a:t>
            </a:r>
            <a:r>
              <a:rPr lang="fi-FI" sz="6000" b="1" dirty="0">
                <a:latin typeface="+mj-lt"/>
              </a:rPr>
              <a:t>oppitunti</a:t>
            </a:r>
          </a:p>
        </p:txBody>
      </p:sp>
      <p:pic>
        <p:nvPicPr>
          <p:cNvPr id="8" name="Picture 2">
            <a:extLst>
              <a:ext uri="{FF2B5EF4-FFF2-40B4-BE49-F238E27FC236}">
                <a16:creationId xmlns:a16="http://schemas.microsoft.com/office/drawing/2014/main" id="{8E261E46-F5C4-4A9F-A3CB-15803D440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Logo, company name&#10;&#10;Description automatically generated">
            <a:extLst>
              <a:ext uri="{FF2B5EF4-FFF2-40B4-BE49-F238E27FC236}">
                <a16:creationId xmlns:a16="http://schemas.microsoft.com/office/drawing/2014/main" id="{B83F54C6-93D9-4CC0-92B7-AA96B5166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51E30E17-D668-4629-8494-9483C5B1B0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306049143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idx="4294967295"/>
          </p:nvPr>
        </p:nvSpPr>
        <p:spPr>
          <a:xfrm>
            <a:off x="1377351" y="1372529"/>
            <a:ext cx="9144000" cy="1543199"/>
          </a:xfrm>
        </p:spPr>
        <p:txBody>
          <a:bodyPr/>
          <a:lstStyle/>
          <a:p>
            <a:pPr algn="ctr"/>
            <a:r>
              <a:rPr lang="fi-FI" dirty="0"/>
              <a:t>Energia-auditoinnit</a:t>
            </a:r>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789871" y="2915728"/>
            <a:ext cx="4111924" cy="1107996"/>
          </a:xfrm>
          <a:prstGeom prst="rect">
            <a:avLst/>
          </a:prstGeom>
        </p:spPr>
        <p:txBody>
          <a:bodyPr wrap="square">
            <a:spAutoFit/>
          </a:bodyPr>
          <a:lstStyle/>
          <a:p>
            <a:pPr algn="ctr"/>
            <a:r>
              <a:rPr lang="en-US" sz="2200" i="1" dirty="0">
                <a:solidFill>
                  <a:schemeClr val="accent6">
                    <a:lumMod val="75000"/>
                  </a:schemeClr>
                </a:solidFill>
                <a:latin typeface="+mj-lt"/>
              </a:rPr>
              <a:t>Georgia </a:t>
            </a:r>
            <a:r>
              <a:rPr lang="en-US" sz="2200" i="1" dirty="0" err="1">
                <a:solidFill>
                  <a:schemeClr val="accent6">
                    <a:lumMod val="75000"/>
                  </a:schemeClr>
                </a:solidFill>
                <a:latin typeface="+mj-lt"/>
              </a:rPr>
              <a:t>Veziryianni</a:t>
            </a:r>
            <a:endParaRPr lang="en-US" sz="2200" i="1" dirty="0">
              <a:solidFill>
                <a:schemeClr val="accent6">
                  <a:lumMod val="75000"/>
                </a:schemeClr>
              </a:solidFill>
              <a:latin typeface="+mj-lt"/>
            </a:endParaRPr>
          </a:p>
          <a:p>
            <a:pPr algn="ctr"/>
            <a:r>
              <a:rPr lang="en-US" sz="2200" i="1" dirty="0">
                <a:solidFill>
                  <a:schemeClr val="accent6">
                    <a:lumMod val="75000"/>
                  </a:schemeClr>
                </a:solidFill>
                <a:latin typeface="+mj-lt"/>
              </a:rPr>
              <a:t>CRES Training Department,</a:t>
            </a:r>
          </a:p>
          <a:p>
            <a:pPr algn="ctr"/>
            <a:r>
              <a:rPr lang="en-US" sz="2200" i="1" dirty="0">
                <a:solidFill>
                  <a:schemeClr val="accent6">
                    <a:lumMod val="75000"/>
                  </a:schemeClr>
                </a:solidFill>
                <a:latin typeface="+mj-lt"/>
              </a:rPr>
              <a:t>gvezir@cres.gr</a:t>
            </a:r>
          </a:p>
        </p:txBody>
      </p:sp>
      <p:pic>
        <p:nvPicPr>
          <p:cNvPr id="6" name="Picture 5" descr="Graphical user interface, text, application&#10;&#10;Description automatically generated">
            <a:extLst>
              <a:ext uri="{FF2B5EF4-FFF2-40B4-BE49-F238E27FC236}">
                <a16:creationId xmlns:a16="http://schemas.microsoft.com/office/drawing/2014/main" id="{4814A746-BFA5-4B8C-9C85-B874A63DE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12509329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9452" y="2942159"/>
            <a:ext cx="11840044" cy="2862322"/>
          </a:xfrm>
          <a:prstGeom prst="rect">
            <a:avLst/>
          </a:prstGeom>
          <a:noFill/>
        </p:spPr>
        <p:txBody>
          <a:bodyPr wrap="square" rtlCol="0">
            <a:spAutoFit/>
          </a:bodyPr>
          <a:lstStyle/>
          <a:p>
            <a:pPr marL="342900" indent="-342900" algn="just">
              <a:buFont typeface="Wingdings" panose="05000000000000000000" pitchFamily="2" charset="2"/>
              <a:buChar char="ü"/>
            </a:pPr>
            <a:r>
              <a:rPr lang="fi-FI" dirty="0"/>
              <a:t>tunnistaa suurimmat mahdollisuudet energiansäästöön. Ne tarjoavat mahdollisuuden alentaa organisaation energiakustannuksia. Tämä parantaa kannattavuutta ja kilpailukykyä;</a:t>
            </a:r>
          </a:p>
          <a:p>
            <a:pPr marL="342900" indent="-342900" algn="just">
              <a:buFont typeface="Wingdings" panose="05000000000000000000" pitchFamily="2" charset="2"/>
              <a:buChar char="ü"/>
            </a:pPr>
            <a:r>
              <a:rPr lang="fi-FI" dirty="0"/>
              <a:t>tunnistaa liiketoiminta-/tuotantoprosessien kehittämismahdollisuudet; edistää tuottavuuden paranemista;</a:t>
            </a:r>
          </a:p>
          <a:p>
            <a:pPr marL="342900" indent="-342900" algn="just">
              <a:buFont typeface="Wingdings" panose="05000000000000000000" pitchFamily="2" charset="2"/>
              <a:buChar char="ü"/>
            </a:pPr>
            <a:r>
              <a:rPr lang="fi-FI" dirty="0"/>
              <a:t>auttaa organisaatioita vähentämään toimintansa ympäristövaikutuksia;</a:t>
            </a:r>
          </a:p>
          <a:p>
            <a:pPr marL="342900" indent="-342900" algn="just">
              <a:buFont typeface="Wingdings" panose="05000000000000000000" pitchFamily="2" charset="2"/>
              <a:buChar char="ü"/>
            </a:pPr>
            <a:r>
              <a:rPr lang="fi-FI" dirty="0"/>
              <a:t>auttaa joitain organisaatioita täyttämään kansallisen tason velvoitteet koskien päästöjä ja päästöjen seurantaa;</a:t>
            </a:r>
          </a:p>
          <a:p>
            <a:pPr marL="342900" indent="-342900" algn="just">
              <a:buFont typeface="Wingdings" panose="05000000000000000000" pitchFamily="2" charset="2"/>
              <a:buChar char="ü"/>
            </a:pPr>
            <a:r>
              <a:rPr lang="fi-FI" dirty="0"/>
              <a:t>auttaa parantamaan työhyvinvointia ja heijastamaan positiivista kuvaa asiakkaille ja laajemmalle yhteisölle.</a:t>
            </a:r>
          </a:p>
          <a:p>
            <a:pPr marL="342900" indent="-342900" algn="just">
              <a:buFont typeface="Wingdings" panose="05000000000000000000" pitchFamily="2" charset="2"/>
              <a:buChar char="ü"/>
            </a:pPr>
            <a:endParaRPr lang="fi-FI" dirty="0"/>
          </a:p>
          <a:p>
            <a:pPr algn="just"/>
            <a:r>
              <a:rPr lang="fi-FI" dirty="0"/>
              <a:t>EU:n standardi </a:t>
            </a:r>
            <a:r>
              <a:rPr lang="fi-FI" b="1" i="1" dirty="0">
                <a:solidFill>
                  <a:srgbClr val="FF0000"/>
                </a:solidFill>
              </a:rPr>
              <a:t>EN 16247-1:2012 Energy </a:t>
            </a:r>
            <a:r>
              <a:rPr lang="fi-FI" b="1" i="1" dirty="0" err="1">
                <a:solidFill>
                  <a:srgbClr val="FF0000"/>
                </a:solidFill>
              </a:rPr>
              <a:t>Audits</a:t>
            </a:r>
            <a:r>
              <a:rPr lang="fi-FI" b="1" i="1" dirty="0">
                <a:solidFill>
                  <a:srgbClr val="FF0000"/>
                </a:solidFill>
              </a:rPr>
              <a:t> General </a:t>
            </a:r>
            <a:r>
              <a:rPr lang="fi-FI" b="1" i="1" dirty="0" err="1">
                <a:solidFill>
                  <a:srgbClr val="FF0000"/>
                </a:solidFill>
              </a:rPr>
              <a:t>Requirements</a:t>
            </a:r>
            <a:r>
              <a:rPr lang="fi-FI" b="1" i="1" dirty="0">
                <a:solidFill>
                  <a:srgbClr val="FF0000"/>
                </a:solidFill>
              </a:rPr>
              <a:t> </a:t>
            </a:r>
            <a:r>
              <a:rPr lang="fi-FI" dirty="0"/>
              <a:t>määrittelee, millainen energiakatselmuksen pitää olla. Siinä määritellään tarkastuksen perusvaatimukset, yhteinen metodologia ja määritellään suoritteet. Se koskee kaikkia organisaatiomuotoja ja kaikentyyppistä energiankulutusta, lukuun ottamatta asuntojen energiankulutusta.</a:t>
            </a:r>
            <a:endParaRPr lang="en-US" dirty="0"/>
          </a:p>
        </p:txBody>
      </p:sp>
      <p:sp>
        <p:nvSpPr>
          <p:cNvPr id="8" name="Rectangle 7"/>
          <p:cNvSpPr/>
          <p:nvPr/>
        </p:nvSpPr>
        <p:spPr>
          <a:xfrm>
            <a:off x="202604" y="887012"/>
            <a:ext cx="11766892" cy="1231106"/>
          </a:xfrm>
          <a:prstGeom prst="rect">
            <a:avLst/>
          </a:prstGeom>
        </p:spPr>
        <p:txBody>
          <a:bodyPr wrap="square">
            <a:spAutoFit/>
          </a:bodyPr>
          <a:lstStyle/>
          <a:p>
            <a:pPr algn="just"/>
            <a:endParaRPr lang="en-US" sz="2000" dirty="0">
              <a:latin typeface="+mj-lt"/>
            </a:endParaRPr>
          </a:p>
          <a:p>
            <a:pPr algn="just"/>
            <a:r>
              <a:rPr lang="fi-FI" dirty="0"/>
              <a:t>Energiakatselmus: </a:t>
            </a:r>
            <a:r>
              <a:rPr lang="fi-FI" i="1" dirty="0">
                <a:solidFill>
                  <a:srgbClr val="FF0000"/>
                </a:solidFill>
              </a:rPr>
              <a:t>"järjestelmällinen menettely, jonka tarkoituksena on hankkia riittävät tiedot rakennuksen tai rakennusryhmän, teollisen tai kaupallisen toiminnan tai laitoksen taikka yksityisen tai julkisen palvelun energiankulutuksesta, tunnistaa ja kvantifioida kustannustehokkaat energiansäästömahdollisuudet ja raportoida tuloksista"</a:t>
            </a:r>
            <a:endParaRPr lang="en-US" i="1" dirty="0">
              <a:solidFill>
                <a:srgbClr val="FF0000"/>
              </a:solidFill>
            </a:endParaRPr>
          </a:p>
        </p:txBody>
      </p:sp>
      <p:sp>
        <p:nvSpPr>
          <p:cNvPr id="9" name="Inhaltsplatzhalter 2">
            <a:extLst>
              <a:ext uri="{FF2B5EF4-FFF2-40B4-BE49-F238E27FC236}">
                <a16:creationId xmlns:a16="http://schemas.microsoft.com/office/drawing/2014/main" id="{942BFF28-25DA-4ABE-8284-984A066D9557}"/>
              </a:ext>
            </a:extLst>
          </p:cNvPr>
          <p:cNvSpPr txBox="1">
            <a:spLocks/>
          </p:cNvSpPr>
          <p:nvPr/>
        </p:nvSpPr>
        <p:spPr>
          <a:xfrm>
            <a:off x="3460293" y="494059"/>
            <a:ext cx="5178362" cy="557502"/>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4988" indent="-534988" algn="just">
              <a:buFont typeface="Wingdings" pitchFamily="2" charset="2"/>
              <a:buChar char="Ø"/>
            </a:pPr>
            <a:r>
              <a:rPr lang="fi-FI" sz="2600" b="1" dirty="0">
                <a:solidFill>
                  <a:schemeClr val="accent2">
                    <a:lumMod val="75000"/>
                  </a:schemeClr>
                </a:solidFill>
                <a:effectLst>
                  <a:outerShdw blurRad="38100" dist="38100" dir="2700000" algn="tl">
                    <a:srgbClr val="000000">
                      <a:alpha val="43137"/>
                    </a:srgbClr>
                  </a:outerShdw>
                </a:effectLst>
                <a:latin typeface="+mj-lt"/>
              </a:rPr>
              <a:t>Energia-auditointi - Määrittely</a:t>
            </a:r>
            <a:endParaRPr lang="fi-FI" sz="2600" b="1" dirty="0">
              <a:effectLst>
                <a:outerShdw blurRad="38100" dist="38100" dir="2700000" algn="tl">
                  <a:srgbClr val="000000">
                    <a:alpha val="43137"/>
                  </a:srgbClr>
                </a:outerShdw>
              </a:effectLst>
              <a:latin typeface="+mj-lt"/>
            </a:endParaRPr>
          </a:p>
        </p:txBody>
      </p:sp>
      <p:sp>
        <p:nvSpPr>
          <p:cNvPr id="10" name="Inhaltsplatzhalter 2">
            <a:extLst>
              <a:ext uri="{FF2B5EF4-FFF2-40B4-BE49-F238E27FC236}">
                <a16:creationId xmlns:a16="http://schemas.microsoft.com/office/drawing/2014/main" id="{942BFF28-25DA-4ABE-8284-984A066D9557}"/>
              </a:ext>
            </a:extLst>
          </p:cNvPr>
          <p:cNvSpPr txBox="1">
            <a:spLocks/>
          </p:cNvSpPr>
          <p:nvPr/>
        </p:nvSpPr>
        <p:spPr>
          <a:xfrm>
            <a:off x="3460293" y="2362872"/>
            <a:ext cx="5178362" cy="557502"/>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9263" indent="-449263" algn="just">
              <a:buFont typeface="Wingdings" pitchFamily="2" charset="2"/>
              <a:buChar char="Ø"/>
            </a:pPr>
            <a:r>
              <a:rPr lang="fi-FI" sz="2600" b="1" dirty="0">
                <a:solidFill>
                  <a:schemeClr val="accent2">
                    <a:lumMod val="75000"/>
                  </a:schemeClr>
                </a:solidFill>
                <a:effectLst>
                  <a:outerShdw blurRad="38100" dist="38100" dir="2700000" algn="tl">
                    <a:srgbClr val="000000">
                      <a:alpha val="43137"/>
                    </a:srgbClr>
                  </a:outerShdw>
                </a:effectLst>
                <a:latin typeface="+mj-lt"/>
              </a:rPr>
              <a:t>Energia-auditoinnin hyödyt</a:t>
            </a:r>
            <a:endParaRPr lang="fi-FI" sz="2600" b="1" dirty="0">
              <a:effectLst>
                <a:outerShdw blurRad="38100" dist="38100" dir="2700000" algn="tl">
                  <a:srgbClr val="000000">
                    <a:alpha val="43137"/>
                  </a:srgbClr>
                </a:outerShdw>
              </a:effectLst>
              <a:latin typeface="+mj-lt"/>
            </a:endParaRPr>
          </a:p>
        </p:txBody>
      </p:sp>
      <p:pic>
        <p:nvPicPr>
          <p:cNvPr id="12" name="Picture 2">
            <a:extLst>
              <a:ext uri="{FF2B5EF4-FFF2-40B4-BE49-F238E27FC236}">
                <a16:creationId xmlns:a16="http://schemas.microsoft.com/office/drawing/2014/main" id="{E334116B-F886-4D46-8F4B-1AD0FB643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descr="Logo, company name&#10;&#10;Description automatically generated">
            <a:extLst>
              <a:ext uri="{FF2B5EF4-FFF2-40B4-BE49-F238E27FC236}">
                <a16:creationId xmlns:a16="http://schemas.microsoft.com/office/drawing/2014/main" id="{83D9C8FF-0CFD-4CC4-8164-5C5E484AC1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4" name="Picture 13" descr="Graphical user interface, text, application&#10;&#10;Description automatically generated">
            <a:extLst>
              <a:ext uri="{FF2B5EF4-FFF2-40B4-BE49-F238E27FC236}">
                <a16:creationId xmlns:a16="http://schemas.microsoft.com/office/drawing/2014/main" id="{7AFFADBC-56A8-4000-9AC7-366B1CCF8C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294781391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12132" y="264945"/>
            <a:ext cx="7314351" cy="478272"/>
          </a:xfrm>
          <a:prstGeom prst="rect">
            <a:avLst/>
          </a:prstGeom>
        </p:spPr>
        <p:txBody>
          <a:bodyPr wrap="square">
            <a:spAutoFit/>
          </a:bodyPr>
          <a:lstStyle/>
          <a:p>
            <a:pPr marL="342900" indent="-342900">
              <a:lnSpc>
                <a:spcPct val="110000"/>
              </a:lnSpc>
              <a:buFont typeface="Wingdings" panose="05000000000000000000" pitchFamily="2" charset="2"/>
              <a:buChar char="Ø"/>
            </a:pPr>
            <a:r>
              <a:rPr lang="fi-FI" sz="2400" i="1" dirty="0">
                <a:solidFill>
                  <a:schemeClr val="accent6">
                    <a:lumMod val="75000"/>
                  </a:schemeClr>
                </a:solidFill>
                <a:effectLst>
                  <a:outerShdw blurRad="38100" dist="38100" dir="2700000" algn="tl">
                    <a:srgbClr val="000000">
                      <a:alpha val="43137"/>
                    </a:srgbClr>
                  </a:outerShdw>
                </a:effectLst>
                <a:latin typeface="+mj-lt"/>
              </a:rPr>
              <a:t>Mikä on energia-auditointi?</a:t>
            </a:r>
          </a:p>
        </p:txBody>
      </p:sp>
      <p:sp>
        <p:nvSpPr>
          <p:cNvPr id="2" name="TextBox 1"/>
          <p:cNvSpPr txBox="1"/>
          <p:nvPr/>
        </p:nvSpPr>
        <p:spPr>
          <a:xfrm>
            <a:off x="207882" y="1002743"/>
            <a:ext cx="11118601" cy="830997"/>
          </a:xfrm>
          <a:prstGeom prst="rect">
            <a:avLst/>
          </a:prstGeom>
          <a:noFill/>
        </p:spPr>
        <p:txBody>
          <a:bodyPr wrap="square" rtlCol="0">
            <a:spAutoFit/>
          </a:bodyPr>
          <a:lstStyle/>
          <a:p>
            <a:pPr algn="just"/>
            <a:r>
              <a:rPr lang="fi-FI" sz="1600" dirty="0">
                <a:latin typeface="+mj-lt"/>
              </a:rPr>
              <a:t>Energiavirtojen tarkastus, kartoitus ja analyysi energiansäästömahdollisuuksien tunnistamiseksi rakennuksessa, </a:t>
            </a:r>
          </a:p>
          <a:p>
            <a:pPr algn="just"/>
            <a:r>
              <a:rPr lang="fi-FI" sz="1600" dirty="0">
                <a:latin typeface="+mj-lt"/>
              </a:rPr>
              <a:t>prosesseissa tai järjestelmissä. Sen tavoitteena on vähentää järjestelmään syötettävän energian määrää vaikuttamatta negatiivisesti tuotoksiin. </a:t>
            </a:r>
            <a:endParaRPr lang="en-US" sz="1600" dirty="0">
              <a:latin typeface="+mj-lt"/>
            </a:endParaRPr>
          </a:p>
        </p:txBody>
      </p:sp>
      <p:sp>
        <p:nvSpPr>
          <p:cNvPr id="5" name="Rectangle 4"/>
          <p:cNvSpPr/>
          <p:nvPr/>
        </p:nvSpPr>
        <p:spPr>
          <a:xfrm>
            <a:off x="5059697" y="1937544"/>
            <a:ext cx="2932133" cy="478272"/>
          </a:xfrm>
          <a:prstGeom prst="rect">
            <a:avLst/>
          </a:prstGeom>
        </p:spPr>
        <p:txBody>
          <a:bodyPr wrap="square">
            <a:spAutoFit/>
          </a:bodyPr>
          <a:lstStyle/>
          <a:p>
            <a:pPr marL="342900" indent="-342900">
              <a:lnSpc>
                <a:spcPct val="110000"/>
              </a:lnSpc>
              <a:buFont typeface="Wingdings" panose="05000000000000000000" pitchFamily="2" charset="2"/>
              <a:buChar char="Ø"/>
            </a:pPr>
            <a:r>
              <a:rPr lang="fi-FI" sz="2400" i="1" dirty="0">
                <a:solidFill>
                  <a:schemeClr val="accent6">
                    <a:lumMod val="75000"/>
                  </a:schemeClr>
                </a:solidFill>
                <a:effectLst>
                  <a:outerShdw blurRad="38100" dist="38100" dir="2700000" algn="tl">
                    <a:srgbClr val="000000">
                      <a:alpha val="43137"/>
                    </a:srgbClr>
                  </a:outerShdw>
                </a:effectLst>
                <a:latin typeface="+mj-lt"/>
              </a:rPr>
              <a:t>Miksi?</a:t>
            </a:r>
          </a:p>
        </p:txBody>
      </p:sp>
      <p:sp>
        <p:nvSpPr>
          <p:cNvPr id="3" name="TextBox 2"/>
          <p:cNvSpPr txBox="1"/>
          <p:nvPr/>
        </p:nvSpPr>
        <p:spPr>
          <a:xfrm>
            <a:off x="138869" y="2436142"/>
            <a:ext cx="11549923" cy="3161315"/>
          </a:xfrm>
          <a:prstGeom prst="rect">
            <a:avLst/>
          </a:prstGeom>
          <a:noFill/>
        </p:spPr>
        <p:txBody>
          <a:bodyPr wrap="square" rtlCol="0">
            <a:spAutoFit/>
          </a:bodyPr>
          <a:lstStyle/>
          <a:p>
            <a:pPr marL="285750" indent="-285750" algn="just">
              <a:lnSpc>
                <a:spcPct val="110000"/>
              </a:lnSpc>
              <a:buFont typeface="Wingdings" panose="05000000000000000000" pitchFamily="2" charset="2"/>
              <a:buChar char="C"/>
            </a:pPr>
            <a:r>
              <a:rPr lang="fi-FI" sz="1400" dirty="0">
                <a:latin typeface="+mj-lt"/>
              </a:rPr>
              <a:t>Parantaa energiatehokkuutta ja minimoi organisaation toiminnan ympäristövaikutukset.</a:t>
            </a:r>
          </a:p>
          <a:p>
            <a:pPr marL="285750" indent="-285750" algn="just">
              <a:lnSpc>
                <a:spcPct val="110000"/>
              </a:lnSpc>
              <a:buFont typeface="Wingdings" panose="05000000000000000000" pitchFamily="2" charset="2"/>
              <a:buChar char="C"/>
            </a:pPr>
            <a:r>
              <a:rPr lang="fi-FI" sz="1400" dirty="0">
                <a:latin typeface="+mj-lt"/>
              </a:rPr>
              <a:t>Tunnistaa käyttäytymisen muutosmahdollisuudet arvioimalla nykyistä toimintaa ja kunnossapitokäytäntöjä.</a:t>
            </a:r>
          </a:p>
          <a:p>
            <a:pPr marL="285750" indent="-285750" algn="just">
              <a:lnSpc>
                <a:spcPct val="110000"/>
              </a:lnSpc>
              <a:buFont typeface="Wingdings" panose="05000000000000000000" pitchFamily="2" charset="2"/>
              <a:buChar char="C"/>
            </a:pPr>
            <a:r>
              <a:rPr lang="fi-FI" sz="1400" dirty="0">
                <a:latin typeface="+mj-lt"/>
              </a:rPr>
              <a:t>Tunnista tekniset mahdollisuudet arvioimalla merkittäviä prosessin energiaa käyttäviä komponentteja tai apuohjelmia, mukaan lukien kattilat, jäähdytyslaitokset, ilmanvaihtojärjestelmät, rakennuksen suorituskyky ja kaluston tehokkuus.</a:t>
            </a:r>
          </a:p>
          <a:p>
            <a:pPr marL="285750" indent="-285750" algn="just">
              <a:lnSpc>
                <a:spcPct val="110000"/>
              </a:lnSpc>
              <a:buFont typeface="Wingdings" panose="05000000000000000000" pitchFamily="2" charset="2"/>
              <a:buChar char="C"/>
            </a:pPr>
            <a:r>
              <a:rPr lang="fi-FI" sz="1400" dirty="0">
                <a:latin typeface="+mj-lt"/>
              </a:rPr>
              <a:t>Antaa selkeät taloudelliset tiedot energiansäästömahdollisuuksista, jotta voidaan priorisoida em. asiat organisaation päätöksentekoprosesseissa.</a:t>
            </a:r>
          </a:p>
          <a:p>
            <a:pPr marL="285750" indent="-285750" algn="just">
              <a:lnSpc>
                <a:spcPct val="110000"/>
              </a:lnSpc>
              <a:buFont typeface="Wingdings" panose="05000000000000000000" pitchFamily="2" charset="2"/>
              <a:buChar char="C"/>
            </a:pPr>
            <a:r>
              <a:rPr lang="fi-FI" sz="1400" dirty="0">
                <a:latin typeface="+mj-lt"/>
              </a:rPr>
              <a:t>Auttaa ymmärtämään paremmin osan tai kaikki organisaation energiankäyttötottumukset.</a:t>
            </a:r>
          </a:p>
          <a:p>
            <a:pPr marL="285750" indent="-285750" algn="just">
              <a:lnSpc>
                <a:spcPct val="110000"/>
              </a:lnSpc>
              <a:buFont typeface="Wingdings" panose="05000000000000000000" pitchFamily="2" charset="2"/>
              <a:buChar char="C"/>
            </a:pPr>
            <a:r>
              <a:rPr lang="fi-FI" sz="1400" dirty="0">
                <a:latin typeface="+mj-lt"/>
              </a:rPr>
              <a:t>Tunnistaa uusiutuvan energian teknologian käyttömahdollisuudet.</a:t>
            </a:r>
          </a:p>
          <a:p>
            <a:pPr marL="285750" indent="-285750" algn="just">
              <a:lnSpc>
                <a:spcPct val="110000"/>
              </a:lnSpc>
              <a:buFont typeface="Wingdings" panose="05000000000000000000" pitchFamily="2" charset="2"/>
              <a:buChar char="C"/>
            </a:pPr>
            <a:r>
              <a:rPr lang="fi-FI" sz="1400" dirty="0">
                <a:latin typeface="+mj-lt"/>
              </a:rPr>
              <a:t>Auttaa noudattamaan lakisääteisiä vaatimuksia, kuten energiatehokkuusdirektiivin, teollisuuden päästöjen direktiivin tai ympäristönsuojeluviraston jätelupavaatimusten vaatimuksia. </a:t>
            </a:r>
          </a:p>
          <a:p>
            <a:pPr marL="285750" indent="-285750" algn="just">
              <a:lnSpc>
                <a:spcPct val="110000"/>
              </a:lnSpc>
              <a:buFont typeface="Wingdings" panose="05000000000000000000" pitchFamily="2" charset="2"/>
              <a:buChar char="C"/>
            </a:pPr>
            <a:r>
              <a:rPr lang="fi-FI" sz="1400" dirty="0">
                <a:latin typeface="+mj-lt"/>
              </a:rPr>
              <a:t>Yritysten yhteiskuntavastuun tavoitteiden noudattaminen.</a:t>
            </a:r>
          </a:p>
          <a:p>
            <a:pPr marL="285750" indent="-285750" algn="just">
              <a:lnSpc>
                <a:spcPct val="110000"/>
              </a:lnSpc>
              <a:buFont typeface="Wingdings" panose="05000000000000000000" pitchFamily="2" charset="2"/>
              <a:buChar char="C"/>
            </a:pPr>
            <a:r>
              <a:rPr lang="fi-FI" sz="1400" dirty="0">
                <a:latin typeface="+mj-lt"/>
              </a:rPr>
              <a:t>Vastaa asiakkaiden ja osakkeenomistajien odotuksiin.</a:t>
            </a:r>
          </a:p>
          <a:p>
            <a:pPr marL="285750" indent="-285750" algn="just">
              <a:lnSpc>
                <a:spcPct val="110000"/>
              </a:lnSpc>
              <a:buFont typeface="Wingdings" panose="05000000000000000000" pitchFamily="2" charset="2"/>
              <a:buChar char="C"/>
            </a:pPr>
            <a:r>
              <a:rPr lang="fi-FI" sz="1400" dirty="0">
                <a:latin typeface="+mj-lt"/>
              </a:rPr>
              <a:t>Tuottaa strategisen suunnitelman, jonka tavoitteena on minimoida organisaation hiilijalanjälki.</a:t>
            </a:r>
          </a:p>
          <a:p>
            <a:pPr marL="285750" indent="-285750" algn="just">
              <a:lnSpc>
                <a:spcPct val="110000"/>
              </a:lnSpc>
              <a:buFont typeface="Wingdings" panose="05000000000000000000" pitchFamily="2" charset="2"/>
              <a:buChar char="C"/>
            </a:pPr>
            <a:r>
              <a:rPr lang="fi-FI" sz="1400" dirty="0">
                <a:latin typeface="+mj-lt"/>
              </a:rPr>
              <a:t>Auttaa muodollisessa energianhallintajärjestelmän sertifiointiprosessi ISO 50001:ssä.</a:t>
            </a:r>
            <a:endParaRPr lang="en-US" sz="1400" dirty="0">
              <a:latin typeface="+mj-lt"/>
            </a:endParaRPr>
          </a:p>
        </p:txBody>
      </p:sp>
      <p:pic>
        <p:nvPicPr>
          <p:cNvPr id="6" name="Picture 2">
            <a:extLst>
              <a:ext uri="{FF2B5EF4-FFF2-40B4-BE49-F238E27FC236}">
                <a16:creationId xmlns:a16="http://schemas.microsoft.com/office/drawing/2014/main" id="{9EA10610-657D-4F33-A524-745AC52F4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554" y="26494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Logo, company name&#10;&#10;Description automatically generated">
            <a:extLst>
              <a:ext uri="{FF2B5EF4-FFF2-40B4-BE49-F238E27FC236}">
                <a16:creationId xmlns:a16="http://schemas.microsoft.com/office/drawing/2014/main" id="{23BF695E-47C2-4629-9398-98F8698563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3100" y="65417"/>
            <a:ext cx="1124920" cy="946362"/>
          </a:xfrm>
          <a:prstGeom prst="rect">
            <a:avLst/>
          </a:prstGeom>
        </p:spPr>
      </p:pic>
      <p:pic>
        <p:nvPicPr>
          <p:cNvPr id="8" name="Picture 7" descr="Graphical user interface, text, application&#10;&#10;Description automatically generated">
            <a:extLst>
              <a:ext uri="{FF2B5EF4-FFF2-40B4-BE49-F238E27FC236}">
                <a16:creationId xmlns:a16="http://schemas.microsoft.com/office/drawing/2014/main" id="{12968318-C0F9-4FC2-896B-19EE17B646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264589686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idx="4294967295"/>
          </p:nvPr>
        </p:nvSpPr>
        <p:spPr>
          <a:xfrm>
            <a:off x="1377351" y="2657400"/>
            <a:ext cx="9144000" cy="1543199"/>
          </a:xfrm>
        </p:spPr>
        <p:txBody>
          <a:bodyPr/>
          <a:lstStyle/>
          <a:p>
            <a:pPr algn="ctr"/>
            <a:r>
              <a:rPr lang="fi-FI" dirty="0"/>
              <a:t>Energia-auditoinnin keskeiset vaiheet</a:t>
            </a:r>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Graphical user interface, text, application&#10;&#10;Description automatically generated">
            <a:extLst>
              <a:ext uri="{FF2B5EF4-FFF2-40B4-BE49-F238E27FC236}">
                <a16:creationId xmlns:a16="http://schemas.microsoft.com/office/drawing/2014/main" id="{4814A746-BFA5-4B8C-9C85-B874A63DE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403471835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5107" y="1301698"/>
            <a:ext cx="11582400" cy="1631216"/>
          </a:xfrm>
          <a:prstGeom prst="rect">
            <a:avLst/>
          </a:prstGeom>
        </p:spPr>
        <p:txBody>
          <a:bodyPr wrap="square">
            <a:spAutoFit/>
          </a:bodyPr>
          <a:lstStyle/>
          <a:p>
            <a:r>
              <a:rPr lang="fi-FI" sz="2000" dirty="0">
                <a:latin typeface="+mj-lt"/>
              </a:rPr>
              <a:t>Päävaiheet:</a:t>
            </a:r>
          </a:p>
          <a:p>
            <a:pPr marL="342900" indent="-342900">
              <a:buFont typeface="Wingdings" panose="05000000000000000000" pitchFamily="2" charset="2"/>
              <a:buChar char="ü"/>
            </a:pPr>
            <a:r>
              <a:rPr lang="fi-FI" sz="2000" dirty="0">
                <a:latin typeface="+mj-lt"/>
              </a:rPr>
              <a:t>Suunnittele ja organisoi tarkastusmenettely</a:t>
            </a:r>
          </a:p>
          <a:p>
            <a:pPr marL="342900" indent="-342900">
              <a:buFont typeface="Wingdings" panose="05000000000000000000" pitchFamily="2" charset="2"/>
              <a:buChar char="ü"/>
            </a:pPr>
            <a:r>
              <a:rPr lang="fi-FI" sz="2000" dirty="0">
                <a:latin typeface="+mj-lt"/>
              </a:rPr>
              <a:t>Tee tarkastus (</a:t>
            </a:r>
            <a:r>
              <a:rPr lang="fi-FI" sz="2000" dirty="0" err="1">
                <a:latin typeface="+mj-lt"/>
              </a:rPr>
              <a:t>walk</a:t>
            </a:r>
            <a:r>
              <a:rPr lang="fi-FI" sz="2000" dirty="0">
                <a:latin typeface="+mj-lt"/>
              </a:rPr>
              <a:t>-through </a:t>
            </a:r>
            <a:r>
              <a:rPr lang="fi-FI" sz="2000" dirty="0" err="1">
                <a:latin typeface="+mj-lt"/>
              </a:rPr>
              <a:t>audit</a:t>
            </a:r>
            <a:r>
              <a:rPr lang="fi-FI" sz="2000" dirty="0">
                <a:latin typeface="+mj-lt"/>
              </a:rPr>
              <a:t>) / analyysi</a:t>
            </a:r>
          </a:p>
          <a:p>
            <a:pPr marL="342900" indent="-342900">
              <a:buFont typeface="Wingdings" panose="05000000000000000000" pitchFamily="2" charset="2"/>
              <a:buChar char="ü"/>
            </a:pPr>
            <a:r>
              <a:rPr lang="fi-FI" sz="2000" dirty="0">
                <a:latin typeface="+mj-lt"/>
              </a:rPr>
              <a:t>Jatka epävirallisella haastattelulla energiapäällikön tai tuotanto-/tehdaspäällikön kanssa</a:t>
            </a:r>
          </a:p>
          <a:p>
            <a:pPr marL="342900" indent="-342900">
              <a:buFont typeface="Wingdings" panose="05000000000000000000" pitchFamily="2" charset="2"/>
              <a:buChar char="ü"/>
            </a:pPr>
            <a:r>
              <a:rPr lang="fi-FI" sz="2000" dirty="0">
                <a:latin typeface="+mj-lt"/>
              </a:rPr>
              <a:t>Järjestä lyhyt kokous kaikkien osastonjohtajien ja henkilöiden kanssa</a:t>
            </a:r>
            <a:endParaRPr lang="en-US" sz="2000" dirty="0">
              <a:latin typeface="+mj-lt"/>
            </a:endParaRPr>
          </a:p>
        </p:txBody>
      </p:sp>
      <p:sp>
        <p:nvSpPr>
          <p:cNvPr id="5" name="Rectangle 4"/>
          <p:cNvSpPr/>
          <p:nvPr/>
        </p:nvSpPr>
        <p:spPr>
          <a:xfrm>
            <a:off x="3467605" y="166688"/>
            <a:ext cx="5086709" cy="478272"/>
          </a:xfrm>
          <a:prstGeom prst="rect">
            <a:avLst/>
          </a:prstGeom>
        </p:spPr>
        <p:txBody>
          <a:bodyPr wrap="square">
            <a:spAutoFit/>
          </a:bodyPr>
          <a:lstStyle/>
          <a:p>
            <a:pPr marL="342900" indent="-342900">
              <a:lnSpc>
                <a:spcPct val="110000"/>
              </a:lnSpc>
              <a:buFont typeface="Wingdings" panose="05000000000000000000" pitchFamily="2" charset="2"/>
              <a:buChar char="Ø"/>
            </a:pPr>
            <a:r>
              <a:rPr lang="fi-FI" sz="2400" i="1" dirty="0">
                <a:solidFill>
                  <a:schemeClr val="accent2">
                    <a:lumMod val="75000"/>
                  </a:schemeClr>
                </a:solidFill>
                <a:effectLst>
                  <a:outerShdw blurRad="38100" dist="38100" dir="2700000" algn="tl">
                    <a:srgbClr val="000000">
                      <a:alpha val="43137"/>
                    </a:srgbClr>
                  </a:outerShdw>
                </a:effectLst>
                <a:latin typeface="+mj-lt"/>
              </a:rPr>
              <a:t>Energia-auditoinnin keskeiset vaiheet</a:t>
            </a:r>
          </a:p>
        </p:txBody>
      </p:sp>
      <p:sp>
        <p:nvSpPr>
          <p:cNvPr id="6" name="TextBox 5"/>
          <p:cNvSpPr txBox="1"/>
          <p:nvPr/>
        </p:nvSpPr>
        <p:spPr>
          <a:xfrm>
            <a:off x="195105" y="3025985"/>
            <a:ext cx="11631707" cy="2862322"/>
          </a:xfrm>
          <a:prstGeom prst="rect">
            <a:avLst/>
          </a:prstGeom>
          <a:noFill/>
        </p:spPr>
        <p:txBody>
          <a:bodyPr wrap="square" rtlCol="0">
            <a:spAutoFit/>
          </a:bodyPr>
          <a:lstStyle/>
          <a:p>
            <a:r>
              <a:rPr lang="fi-FI" sz="2000" b="1" dirty="0">
                <a:solidFill>
                  <a:srgbClr val="C00000"/>
                </a:solidFill>
                <a:latin typeface="+mj-lt"/>
              </a:rPr>
              <a:t>Ensimmäinen paikalla käynti </a:t>
            </a:r>
            <a:r>
              <a:rPr lang="fi-FI" sz="2000" dirty="0">
                <a:latin typeface="+mj-lt"/>
              </a:rPr>
              <a:t>voi kestää yhden päivän ja antaa energia-auditoijalle tilaisuuden tavata asianomaista henkilöstöä, tutustua kohteeseen ja arvioida energiakatselmuksen tekemiseen tarvittavia toimenpiteitä.</a:t>
            </a:r>
          </a:p>
          <a:p>
            <a:r>
              <a:rPr lang="fi-FI" sz="2000" dirty="0">
                <a:latin typeface="+mj-lt"/>
              </a:rPr>
              <a:t>Tämän ensimmäisen paikalla käynnin aikana </a:t>
            </a:r>
            <a:r>
              <a:rPr lang="fi-FI" sz="2000" dirty="0">
                <a:solidFill>
                  <a:srgbClr val="C00000"/>
                </a:solidFill>
                <a:latin typeface="+mj-lt"/>
              </a:rPr>
              <a:t>energia-auditoijan </a:t>
            </a:r>
            <a:r>
              <a:rPr lang="fi-FI" sz="2000" dirty="0">
                <a:latin typeface="+mj-lt"/>
              </a:rPr>
              <a:t>tulee suorittaa seuraavat toimet:</a:t>
            </a:r>
          </a:p>
          <a:p>
            <a:pPr marL="342900" indent="-342900">
              <a:buFont typeface="Wingdings" panose="05000000000000000000" pitchFamily="2" charset="2"/>
              <a:buChar char="ü"/>
            </a:pPr>
            <a:r>
              <a:rPr lang="fi-FI" sz="2000" i="1" dirty="0">
                <a:solidFill>
                  <a:schemeClr val="accent6">
                    <a:lumMod val="50000"/>
                  </a:schemeClr>
                </a:solidFill>
                <a:latin typeface="+mj-lt"/>
              </a:rPr>
              <a:t>Keskustele toimipaikan ylimmän johdon kanssa energiakatselmuksen tavoitteista.</a:t>
            </a:r>
          </a:p>
          <a:p>
            <a:pPr marL="342900" indent="-342900">
              <a:buFont typeface="Wingdings" panose="05000000000000000000" pitchFamily="2" charset="2"/>
              <a:buChar char="ü"/>
            </a:pPr>
            <a:r>
              <a:rPr lang="fi-FI" sz="2000" i="1" dirty="0">
                <a:solidFill>
                  <a:schemeClr val="accent6">
                    <a:lumMod val="50000"/>
                  </a:schemeClr>
                </a:solidFill>
                <a:latin typeface="+mj-lt"/>
              </a:rPr>
              <a:t>Keskustele auditoinnin tuloksiin liittyvistä taloudellisista näkökohdista.</a:t>
            </a:r>
          </a:p>
          <a:p>
            <a:pPr marL="342900" indent="-342900">
              <a:buFont typeface="Wingdings" panose="05000000000000000000" pitchFamily="2" charset="2"/>
              <a:buChar char="ü"/>
            </a:pPr>
            <a:r>
              <a:rPr lang="fi-FI" sz="2000" i="1" dirty="0">
                <a:solidFill>
                  <a:schemeClr val="accent6">
                    <a:lumMod val="50000"/>
                  </a:schemeClr>
                </a:solidFill>
                <a:latin typeface="+mj-lt"/>
              </a:rPr>
              <a:t>Analysoi tärkeimmät energiankulutustiedot asianomaisen henkilöstön kanssa.</a:t>
            </a:r>
          </a:p>
          <a:p>
            <a:pPr marL="342900" indent="-342900">
              <a:buFont typeface="Wingdings" panose="05000000000000000000" pitchFamily="2" charset="2"/>
              <a:buChar char="ü"/>
            </a:pPr>
            <a:r>
              <a:rPr lang="fi-FI" sz="2000" i="1" dirty="0">
                <a:solidFill>
                  <a:schemeClr val="accent6">
                    <a:lumMod val="50000"/>
                  </a:schemeClr>
                </a:solidFill>
                <a:latin typeface="+mj-lt"/>
              </a:rPr>
              <a:t>Hanki aluepiirustukset, jos saatavilla - rakennuksen pohjapiirrokset, höyryn jakelu, paineilman jakelu, sähkönjakelu jne.</a:t>
            </a:r>
          </a:p>
          <a:p>
            <a:pPr marL="342900" indent="-342900">
              <a:buFont typeface="Wingdings" panose="05000000000000000000" pitchFamily="2" charset="2"/>
              <a:buChar char="ü"/>
            </a:pPr>
            <a:r>
              <a:rPr lang="fi-FI" sz="2000" i="1" dirty="0">
                <a:solidFill>
                  <a:schemeClr val="accent6">
                    <a:lumMod val="50000"/>
                  </a:schemeClr>
                </a:solidFill>
                <a:latin typeface="+mj-lt"/>
              </a:rPr>
              <a:t>Tutustu kohteeseen suunnittelun/tuotannon mukana</a:t>
            </a:r>
            <a:endParaRPr lang="en-US" sz="2000" i="1" dirty="0">
              <a:solidFill>
                <a:schemeClr val="accent6">
                  <a:lumMod val="50000"/>
                </a:schemeClr>
              </a:solidFill>
              <a:latin typeface="+mj-lt"/>
            </a:endParaRPr>
          </a:p>
        </p:txBody>
      </p:sp>
      <p:sp>
        <p:nvSpPr>
          <p:cNvPr id="2" name="Rectangle 1"/>
          <p:cNvSpPr/>
          <p:nvPr/>
        </p:nvSpPr>
        <p:spPr>
          <a:xfrm>
            <a:off x="195107" y="840033"/>
            <a:ext cx="9371587" cy="461665"/>
          </a:xfrm>
          <a:prstGeom prst="rect">
            <a:avLst/>
          </a:prstGeom>
        </p:spPr>
        <p:txBody>
          <a:bodyPr wrap="square">
            <a:spAutoFit/>
          </a:bodyPr>
          <a:lstStyle/>
          <a:p>
            <a:pPr lvl="0"/>
            <a:r>
              <a:rPr lang="fi-FI" sz="2400" dirty="0">
                <a:solidFill>
                  <a:srgbClr val="FF0000"/>
                </a:solidFill>
                <a:effectLst>
                  <a:outerShdw blurRad="38100" dist="38100" dir="2700000" algn="tl">
                    <a:srgbClr val="000000">
                      <a:alpha val="43137"/>
                    </a:srgbClr>
                  </a:outerShdw>
                </a:effectLst>
                <a:latin typeface="Calibri Light" panose="020F0302020204030204"/>
              </a:rPr>
              <a:t>1. Vaihe I :Ennen auditointia -vaihe</a:t>
            </a:r>
            <a:r>
              <a:rPr lang="fi-FI" sz="2400" dirty="0">
                <a:solidFill>
                  <a:srgbClr val="FF0000"/>
                </a:solidFill>
                <a:latin typeface="Calibri Light" panose="020F0302020204030204"/>
              </a:rPr>
              <a:t>: valmisteluvaihe ja ennakkoanalyysi</a:t>
            </a:r>
          </a:p>
        </p:txBody>
      </p:sp>
      <p:pic>
        <p:nvPicPr>
          <p:cNvPr id="7" name="Picture 2">
            <a:extLst>
              <a:ext uri="{FF2B5EF4-FFF2-40B4-BE49-F238E27FC236}">
                <a16:creationId xmlns:a16="http://schemas.microsoft.com/office/drawing/2014/main" id="{D1FBD1A4-1791-4CCC-9FCF-B3B37E469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6" y="228852"/>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Logo, company name&#10;&#10;Description automatically generated">
            <a:extLst>
              <a:ext uri="{FF2B5EF4-FFF2-40B4-BE49-F238E27FC236}">
                <a16:creationId xmlns:a16="http://schemas.microsoft.com/office/drawing/2014/main" id="{93F8136A-8F58-460A-B7C0-A70465DAC4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0224" y="0"/>
            <a:ext cx="1436669" cy="1208627"/>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72F04D97-F022-498C-A63A-13D9A6D641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105" y="6226861"/>
            <a:ext cx="1879950" cy="537129"/>
          </a:xfrm>
          <a:prstGeom prst="rect">
            <a:avLst/>
          </a:prstGeom>
        </p:spPr>
      </p:pic>
    </p:spTree>
    <p:extLst>
      <p:ext uri="{BB962C8B-B14F-4D97-AF65-F5344CB8AC3E}">
        <p14:creationId xmlns:p14="http://schemas.microsoft.com/office/powerpoint/2010/main" val="2323124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252151" y="578665"/>
            <a:ext cx="9144000" cy="1855795"/>
          </a:xfrm>
        </p:spPr>
        <p:txBody>
          <a:bodyPr>
            <a:normAutofit/>
          </a:bodyPr>
          <a:lstStyle/>
          <a:p>
            <a:r>
              <a:rPr lang="fi-FI" sz="4400" dirty="0"/>
              <a:t>Kriittisiä pisteistä ja tuntemattomia kerrannaisvaikutuksia</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sp>
        <p:nvSpPr>
          <p:cNvPr id="3" name="TextBox 2">
            <a:extLst>
              <a:ext uri="{FF2B5EF4-FFF2-40B4-BE49-F238E27FC236}">
                <a16:creationId xmlns:a16="http://schemas.microsoft.com/office/drawing/2014/main" id="{415761EB-AC8D-4BDB-84FB-22D9A749970B}"/>
              </a:ext>
            </a:extLst>
          </p:cNvPr>
          <p:cNvSpPr txBox="1"/>
          <p:nvPr/>
        </p:nvSpPr>
        <p:spPr>
          <a:xfrm>
            <a:off x="1825024" y="2729228"/>
            <a:ext cx="8888627" cy="1754326"/>
          </a:xfrm>
          <a:prstGeom prst="rect">
            <a:avLst/>
          </a:prstGeom>
          <a:noFill/>
        </p:spPr>
        <p:txBody>
          <a:bodyPr wrap="square" rtlCol="0">
            <a:spAutoFit/>
          </a:bodyPr>
          <a:lstStyle/>
          <a:p>
            <a:pPr marL="285750" indent="-285750">
              <a:buFont typeface="Arial" panose="020B0604020202020204" pitchFamily="34" charset="0"/>
              <a:buChar char="•"/>
            </a:pPr>
            <a:r>
              <a:rPr lang="fi-FI" dirty="0"/>
              <a:t>Amazonin sademetsäalue</a:t>
            </a:r>
          </a:p>
          <a:p>
            <a:pPr marL="285750" indent="-285750">
              <a:buFont typeface="Arial" panose="020B0604020202020204" pitchFamily="34" charset="0"/>
              <a:buChar char="•"/>
            </a:pPr>
            <a:r>
              <a:rPr lang="fi-FI" dirty="0"/>
              <a:t>Arktisen jään alue</a:t>
            </a:r>
          </a:p>
          <a:p>
            <a:pPr marL="285750" indent="-285750">
              <a:buFont typeface="Arial" panose="020B0604020202020204" pitchFamily="34" charset="0"/>
              <a:buChar char="•"/>
            </a:pPr>
            <a:r>
              <a:rPr lang="fi-FI" dirty="0"/>
              <a:t>Veden kierto Atlantilla</a:t>
            </a:r>
          </a:p>
          <a:p>
            <a:pPr marL="285750" indent="-285750">
              <a:buFont typeface="Arial" panose="020B0604020202020204" pitchFamily="34" charset="0"/>
              <a:buChar char="•"/>
            </a:pPr>
            <a:r>
              <a:rPr lang="fi-FI" dirty="0"/>
              <a:t>Havumetsävyöhykkeen metsät</a:t>
            </a:r>
          </a:p>
          <a:p>
            <a:pPr marL="285750" indent="-285750">
              <a:buFont typeface="Arial" panose="020B0604020202020204" pitchFamily="34" charset="0"/>
              <a:buChar char="•"/>
            </a:pPr>
            <a:r>
              <a:rPr lang="fi-FI" dirty="0"/>
              <a:t>Koralliriutat</a:t>
            </a:r>
          </a:p>
          <a:p>
            <a:pPr marL="285750" indent="-285750">
              <a:buFont typeface="Arial" panose="020B0604020202020204" pitchFamily="34" charset="0"/>
              <a:buChar char="•"/>
            </a:pPr>
            <a:r>
              <a:rPr lang="fi-FI" dirty="0"/>
              <a:t>Ja monta muuta ….</a:t>
            </a:r>
          </a:p>
        </p:txBody>
      </p:sp>
      <p:pic>
        <p:nvPicPr>
          <p:cNvPr id="6" name="Picture 5" descr="Diagram&#10;&#10;Description automatically generated with medium confidence">
            <a:extLst>
              <a:ext uri="{FF2B5EF4-FFF2-40B4-BE49-F238E27FC236}">
                <a16:creationId xmlns:a16="http://schemas.microsoft.com/office/drawing/2014/main" id="{C70263A9-A3DA-47A3-8F3B-17FCCF2431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8595015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9690" y="916675"/>
            <a:ext cx="10702506" cy="4898136"/>
          </a:xfrm>
          <a:prstGeom prst="rect">
            <a:avLst/>
          </a:prstGeom>
        </p:spPr>
        <p:txBody>
          <a:bodyPr wrap="square">
            <a:spAutoFit/>
          </a:bodyPr>
          <a:lstStyle/>
          <a:p>
            <a:pPr>
              <a:lnSpc>
                <a:spcPct val="130000"/>
              </a:lnSpc>
            </a:pPr>
            <a:r>
              <a:rPr lang="fi-FI" sz="2200" dirty="0">
                <a:latin typeface="+mj-lt"/>
              </a:rPr>
              <a:t>Päätavoitteina ensimmäisellä paikalla käynnillä ovat: </a:t>
            </a:r>
          </a:p>
          <a:p>
            <a:pPr marL="342900" indent="-342900">
              <a:lnSpc>
                <a:spcPct val="130000"/>
              </a:lnSpc>
              <a:buFont typeface="Wingdings" panose="05000000000000000000" pitchFamily="2" charset="2"/>
              <a:buChar char="q"/>
            </a:pPr>
            <a:r>
              <a:rPr lang="fi-FI" sz="2200" dirty="0">
                <a:latin typeface="+mj-lt"/>
              </a:rPr>
              <a:t>viimeistellä energiatarkastustiimi</a:t>
            </a:r>
          </a:p>
          <a:p>
            <a:pPr marL="342900" indent="-342900">
              <a:lnSpc>
                <a:spcPct val="130000"/>
              </a:lnSpc>
              <a:buFont typeface="Wingdings" panose="05000000000000000000" pitchFamily="2" charset="2"/>
              <a:buChar char="q"/>
            </a:pPr>
            <a:r>
              <a:rPr lang="fi-FI" sz="2200" dirty="0">
                <a:latin typeface="+mj-lt"/>
              </a:rPr>
              <a:t>tunnistaa tärkeimmät energiaa kuluttavat alueet/laitteet, jotka tutkitaan auditoinnin aikana.</a:t>
            </a:r>
          </a:p>
          <a:p>
            <a:pPr marL="342900" indent="-342900">
              <a:lnSpc>
                <a:spcPct val="130000"/>
              </a:lnSpc>
              <a:buFont typeface="Wingdings" panose="05000000000000000000" pitchFamily="2" charset="2"/>
              <a:buChar char="q"/>
            </a:pPr>
            <a:r>
              <a:rPr lang="fi-FI" sz="2200" dirty="0">
                <a:latin typeface="+mj-lt"/>
              </a:rPr>
              <a:t>tunnistaa kaikki olemassa olevat instrumentit/lisämittaukset.</a:t>
            </a:r>
          </a:p>
          <a:p>
            <a:pPr marL="342900" indent="-342900">
              <a:lnSpc>
                <a:spcPct val="130000"/>
              </a:lnSpc>
              <a:buFont typeface="Wingdings" panose="05000000000000000000" pitchFamily="2" charset="2"/>
              <a:buChar char="q"/>
            </a:pPr>
            <a:r>
              <a:rPr lang="fi-FI" sz="2200" dirty="0">
                <a:latin typeface="+mj-lt"/>
              </a:rPr>
              <a:t>päättää, pitääkö mittareita asentaa ennen auditointia esim. kWh, höyry, öljy- tai kaasumittarit.</a:t>
            </a:r>
          </a:p>
          <a:p>
            <a:pPr marL="342900" indent="-342900">
              <a:lnSpc>
                <a:spcPct val="130000"/>
              </a:lnSpc>
              <a:buFont typeface="Wingdings" panose="05000000000000000000" pitchFamily="2" charset="2"/>
              <a:buChar char="q"/>
            </a:pPr>
            <a:r>
              <a:rPr lang="fi-FI" sz="2200" dirty="0">
                <a:latin typeface="+mj-lt"/>
              </a:rPr>
              <a:t>tunnistaa tarkastuksen suorittamiseen tarvittavat instrumentit.</a:t>
            </a:r>
          </a:p>
          <a:p>
            <a:pPr marL="342900" indent="-342900">
              <a:lnSpc>
                <a:spcPct val="130000"/>
              </a:lnSpc>
              <a:buFont typeface="Wingdings" panose="05000000000000000000" pitchFamily="2" charset="2"/>
              <a:buChar char="q"/>
            </a:pPr>
            <a:r>
              <a:rPr lang="fi-FI" sz="2200" dirty="0">
                <a:latin typeface="+mj-lt"/>
              </a:rPr>
              <a:t>laatia suunnitelma aikatauluineen</a:t>
            </a:r>
          </a:p>
          <a:p>
            <a:pPr marL="342900" indent="-342900">
              <a:lnSpc>
                <a:spcPct val="130000"/>
              </a:lnSpc>
              <a:buFont typeface="Wingdings" panose="05000000000000000000" pitchFamily="2" charset="2"/>
              <a:buChar char="q"/>
            </a:pPr>
            <a:r>
              <a:rPr lang="fi-FI" sz="2200" dirty="0">
                <a:latin typeface="+mj-lt"/>
              </a:rPr>
              <a:t>kerätä makrotietoja laitosten energialähteistä ja tärkeimmistä energiankulutuskohteista</a:t>
            </a:r>
          </a:p>
          <a:p>
            <a:pPr marL="342900" indent="-342900">
              <a:lnSpc>
                <a:spcPct val="130000"/>
              </a:lnSpc>
              <a:buFont typeface="Wingdings" panose="05000000000000000000" pitchFamily="2" charset="2"/>
              <a:buChar char="q"/>
            </a:pPr>
            <a:r>
              <a:rPr lang="fi-FI" sz="2200" dirty="0">
                <a:latin typeface="+mj-lt"/>
              </a:rPr>
              <a:t>luoda tietoisuutta kokousten/ohjelman avulla</a:t>
            </a:r>
            <a:endParaRPr lang="en-US" sz="2200" dirty="0">
              <a:latin typeface="+mj-lt"/>
            </a:endParaRPr>
          </a:p>
        </p:txBody>
      </p:sp>
      <p:pic>
        <p:nvPicPr>
          <p:cNvPr id="3" name="Picture 2">
            <a:extLst>
              <a:ext uri="{FF2B5EF4-FFF2-40B4-BE49-F238E27FC236}">
                <a16:creationId xmlns:a16="http://schemas.microsoft.com/office/drawing/2014/main" id="{6A5B42BF-9A69-4ACD-AA92-96E831574A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435BA158-51E8-485E-A980-CB342B7EF6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A753EB09-65A1-4EA9-A16D-6F8FC4D02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690" y="5999552"/>
            <a:ext cx="1879950" cy="537129"/>
          </a:xfrm>
          <a:prstGeom prst="rect">
            <a:avLst/>
          </a:prstGeom>
        </p:spPr>
      </p:pic>
    </p:spTree>
    <p:extLst>
      <p:ext uri="{BB962C8B-B14F-4D97-AF65-F5344CB8AC3E}">
        <p14:creationId xmlns:p14="http://schemas.microsoft.com/office/powerpoint/2010/main" val="30745472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7547" y="1272859"/>
            <a:ext cx="11616906" cy="4093428"/>
          </a:xfrm>
          <a:prstGeom prst="rect">
            <a:avLst/>
          </a:prstGeom>
        </p:spPr>
        <p:txBody>
          <a:bodyPr wrap="square">
            <a:spAutoFit/>
          </a:bodyPr>
          <a:lstStyle/>
          <a:p>
            <a:pPr marL="342900" indent="-342900" algn="just">
              <a:buFont typeface="Wingdings" panose="05000000000000000000" pitchFamily="2" charset="2"/>
              <a:buChar char="§"/>
            </a:pPr>
            <a:r>
              <a:rPr lang="fi-FI" sz="2000" dirty="0">
                <a:latin typeface="+mj-lt"/>
              </a:rPr>
              <a:t>Kohteen luonteesta ja monimutkaisuudesta riippuen kattava auditointi voi kestää useista viikoista useisiin kuukausiin.</a:t>
            </a:r>
          </a:p>
          <a:p>
            <a:pPr marL="342900" indent="-342900" algn="just">
              <a:buFont typeface="Wingdings" panose="05000000000000000000" pitchFamily="2" charset="2"/>
              <a:buChar char="§"/>
            </a:pPr>
            <a:r>
              <a:rPr lang="fi-FI" sz="2000" dirty="0">
                <a:latin typeface="+mj-lt"/>
              </a:rPr>
              <a:t>Tehdään selvityksiä energia- ja materiaalitaseiden määrittämiseksi ja tutkimiseksi tietyille laitoksen osastoille tai prosessilaitteistoille.</a:t>
            </a:r>
          </a:p>
          <a:p>
            <a:pPr marL="342900" indent="-342900" algn="just">
              <a:buFont typeface="Wingdings" panose="05000000000000000000" pitchFamily="2" charset="2"/>
              <a:buChar char="§"/>
            </a:pPr>
            <a:r>
              <a:rPr lang="fi-FI" sz="2000" dirty="0">
                <a:latin typeface="+mj-lt"/>
              </a:rPr>
              <a:t>Tehtaan toiminnan mittauksia tehdään mahdollisuuksien mukaan pitkiä aikoja, öisin ja viikonloppuisin sekä normaalina päivätyöaikana, jotta mitään ei jää huomaamatta.</a:t>
            </a:r>
          </a:p>
          <a:p>
            <a:pPr marL="342900" indent="-342900" algn="just">
              <a:buFont typeface="Wingdings" panose="05000000000000000000" pitchFamily="2" charset="2"/>
              <a:buChar char="§"/>
            </a:pPr>
            <a:r>
              <a:rPr lang="fi-FI" sz="2000" dirty="0">
                <a:solidFill>
                  <a:srgbClr val="C00000"/>
                </a:solidFill>
                <a:latin typeface="+mj-lt"/>
              </a:rPr>
              <a:t>Auditointiraportti</a:t>
            </a:r>
            <a:r>
              <a:rPr lang="fi-FI" sz="2000" dirty="0">
                <a:latin typeface="+mj-lt"/>
              </a:rPr>
              <a:t> sisältää kuvauksen </a:t>
            </a:r>
            <a:r>
              <a:rPr lang="fi-FI" sz="2000" i="1" dirty="0">
                <a:solidFill>
                  <a:srgbClr val="C00000"/>
                </a:solidFill>
                <a:latin typeface="+mj-lt"/>
              </a:rPr>
              <a:t>energiapanoksesta ja tuotannosta pääosastoittain tai tärkeimpien prosessointitoimintojen mukaan</a:t>
            </a:r>
            <a:r>
              <a:rPr lang="fi-FI" sz="2000" dirty="0">
                <a:latin typeface="+mj-lt"/>
              </a:rPr>
              <a:t>, ja siinä </a:t>
            </a:r>
            <a:r>
              <a:rPr lang="fi-FI" sz="2000" i="1" dirty="0">
                <a:solidFill>
                  <a:srgbClr val="C00000"/>
                </a:solidFill>
                <a:latin typeface="+mj-lt"/>
              </a:rPr>
              <a:t>arvioidaan valmistusprosessin kunkin vaiheen tehokkuutta</a:t>
            </a:r>
            <a:r>
              <a:rPr lang="fi-FI" sz="2000" dirty="0">
                <a:latin typeface="+mj-lt"/>
              </a:rPr>
              <a:t>.</a:t>
            </a:r>
          </a:p>
          <a:p>
            <a:pPr marL="342900" indent="-342900" algn="just">
              <a:buFont typeface="Wingdings" panose="05000000000000000000" pitchFamily="2" charset="2"/>
              <a:buChar char="§"/>
            </a:pPr>
            <a:r>
              <a:rPr lang="fi-FI" sz="2000" dirty="0">
                <a:latin typeface="+mj-lt"/>
              </a:rPr>
              <a:t>Luetellaan keinot näiden tehokkuuksien parantamiseksi ja parannusten kustannuksista tehdään ainakin alustava arvio, joka osoittaa tarvittavien pääomainvestointien odotettavissa olevan takaisinmaksuajan.</a:t>
            </a:r>
          </a:p>
          <a:p>
            <a:pPr marL="342900" indent="-342900" algn="just">
              <a:buFont typeface="Wingdings" panose="05000000000000000000" pitchFamily="2" charset="2"/>
              <a:buChar char="§"/>
            </a:pPr>
            <a:r>
              <a:rPr lang="fi-FI" sz="2000" dirty="0">
                <a:latin typeface="+mj-lt"/>
              </a:rPr>
              <a:t>Auditointiraportin lopuksi tulee antaa </a:t>
            </a:r>
            <a:r>
              <a:rPr lang="fi-FI" sz="2000" i="1" dirty="0">
                <a:solidFill>
                  <a:srgbClr val="C00000"/>
                </a:solidFill>
                <a:latin typeface="+mj-lt"/>
              </a:rPr>
              <a:t>erityisiä suosituksia yksityiskohtaisista teknisistä selvityksistä ja toteutettavuusanalyyseistä</a:t>
            </a:r>
            <a:r>
              <a:rPr lang="fi-FI" sz="2000" dirty="0">
                <a:latin typeface="+mj-lt"/>
              </a:rPr>
              <a:t>, jotka on suoritettava investointeja vaativien säästötoimenpiteiden toteuttamisen perustelemiseksi.</a:t>
            </a:r>
            <a:endParaRPr lang="en-US" sz="2000" dirty="0">
              <a:latin typeface="+mj-lt"/>
            </a:endParaRPr>
          </a:p>
        </p:txBody>
      </p:sp>
      <p:pic>
        <p:nvPicPr>
          <p:cNvPr id="3" name="Picture 2">
            <a:extLst>
              <a:ext uri="{FF2B5EF4-FFF2-40B4-BE49-F238E27FC236}">
                <a16:creationId xmlns:a16="http://schemas.microsoft.com/office/drawing/2014/main" id="{F2EC45B4-A70D-4A82-B6FA-E4C29E2CF0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8A81286C-B841-488A-AB81-1CBBA8652B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AF21ADEF-E48E-4D1B-80A4-0DC7998179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690" y="5999552"/>
            <a:ext cx="1879950" cy="537129"/>
          </a:xfrm>
          <a:prstGeom prst="rect">
            <a:avLst/>
          </a:prstGeom>
        </p:spPr>
      </p:pic>
    </p:spTree>
    <p:extLst>
      <p:ext uri="{BB962C8B-B14F-4D97-AF65-F5344CB8AC3E}">
        <p14:creationId xmlns:p14="http://schemas.microsoft.com/office/powerpoint/2010/main" val="91989255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0234" y="1007068"/>
            <a:ext cx="11159705" cy="818557"/>
          </a:xfrm>
          <a:prstGeom prst="rect">
            <a:avLst/>
          </a:prstGeom>
        </p:spPr>
        <p:txBody>
          <a:bodyPr wrap="square">
            <a:spAutoFit/>
          </a:bodyPr>
          <a:lstStyle/>
          <a:p>
            <a:pPr>
              <a:lnSpc>
                <a:spcPct val="110000"/>
              </a:lnSpc>
            </a:pPr>
            <a:r>
              <a:rPr lang="fi-FI" sz="2200" dirty="0">
                <a:solidFill>
                  <a:srgbClr val="C00000"/>
                </a:solidFill>
                <a:effectLst>
                  <a:outerShdw blurRad="38100" dist="38100" dir="2700000" algn="tl">
                    <a:srgbClr val="000000">
                      <a:alpha val="43137"/>
                    </a:srgbClr>
                  </a:outerShdw>
                </a:effectLst>
                <a:latin typeface="+mj-lt"/>
              </a:rPr>
              <a:t>Tieto, joka on kerättävä auditoinnin aikana</a:t>
            </a:r>
            <a:r>
              <a:rPr lang="en-US" sz="2200" dirty="0">
                <a:solidFill>
                  <a:srgbClr val="C00000"/>
                </a:solidFill>
                <a:effectLst>
                  <a:outerShdw blurRad="38100" dist="38100" dir="2700000" algn="tl">
                    <a:srgbClr val="000000">
                      <a:alpha val="43137"/>
                    </a:srgbClr>
                  </a:outerShdw>
                </a:effectLst>
                <a:latin typeface="+mj-lt"/>
              </a:rPr>
              <a:t>: </a:t>
            </a:r>
          </a:p>
          <a:p>
            <a:pPr>
              <a:lnSpc>
                <a:spcPct val="110000"/>
              </a:lnSpc>
            </a:pPr>
            <a:endParaRPr lang="en-US" sz="2200" dirty="0">
              <a:latin typeface="+mj-lt"/>
            </a:endParaRPr>
          </a:p>
        </p:txBody>
      </p:sp>
      <p:pic>
        <p:nvPicPr>
          <p:cNvPr id="3" name="Picture 2">
            <a:extLst>
              <a:ext uri="{FF2B5EF4-FFF2-40B4-BE49-F238E27FC236}">
                <a16:creationId xmlns:a16="http://schemas.microsoft.com/office/drawing/2014/main" id="{B897AEC1-C02A-4CA9-91E2-78F6A6377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716511A1-948F-491F-A9DC-0E7D496445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38C3592-582F-4314-B941-7D0BD71D6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234" y="5935757"/>
            <a:ext cx="1879950" cy="537129"/>
          </a:xfrm>
          <a:prstGeom prst="rect">
            <a:avLst/>
          </a:prstGeom>
        </p:spPr>
      </p:pic>
      <p:sp>
        <p:nvSpPr>
          <p:cNvPr id="2" name="Otsikko 1">
            <a:extLst>
              <a:ext uri="{FF2B5EF4-FFF2-40B4-BE49-F238E27FC236}">
                <a16:creationId xmlns:a16="http://schemas.microsoft.com/office/drawing/2014/main" id="{6C5C72E3-579A-4061-99BD-D7AD82B5EB6D}"/>
              </a:ext>
            </a:extLst>
          </p:cNvPr>
          <p:cNvSpPr>
            <a:spLocks noGrp="1"/>
          </p:cNvSpPr>
          <p:nvPr>
            <p:ph type="title"/>
          </p:nvPr>
        </p:nvSpPr>
        <p:spPr>
          <a:xfrm>
            <a:off x="333062" y="385114"/>
            <a:ext cx="10515600" cy="1325563"/>
          </a:xfrm>
        </p:spPr>
        <p:txBody>
          <a:bodyPr/>
          <a:lstStyle/>
          <a:p>
            <a:r>
              <a:rPr lang="fi-FI" dirty="0"/>
              <a:t> </a:t>
            </a:r>
          </a:p>
        </p:txBody>
      </p:sp>
      <p:sp>
        <p:nvSpPr>
          <p:cNvPr id="7" name="Sisällön paikkamerkki 6">
            <a:extLst>
              <a:ext uri="{FF2B5EF4-FFF2-40B4-BE49-F238E27FC236}">
                <a16:creationId xmlns:a16="http://schemas.microsoft.com/office/drawing/2014/main" id="{6A24CC2A-4362-4EEF-9DF0-77D7B01FD83A}"/>
              </a:ext>
            </a:extLst>
          </p:cNvPr>
          <p:cNvSpPr>
            <a:spLocks noGrp="1"/>
          </p:cNvSpPr>
          <p:nvPr>
            <p:ph idx="1"/>
          </p:nvPr>
        </p:nvSpPr>
        <p:spPr/>
        <p:txBody>
          <a:bodyPr>
            <a:normAutofit/>
          </a:bodyPr>
          <a:lstStyle/>
          <a:p>
            <a:pPr marL="514350" indent="-514350">
              <a:buAutoNum type="alphaLcParenR"/>
            </a:pPr>
            <a:r>
              <a:rPr lang="fi-FI" sz="2000" dirty="0"/>
              <a:t>Energiankulutus energiatyypeittäin, osastoittain, tärkeimpien prosessilaitteiden ja loppukäytön mukaan</a:t>
            </a:r>
          </a:p>
          <a:p>
            <a:pPr marL="514350" indent="-514350">
              <a:buAutoNum type="alphaLcParenR"/>
            </a:pPr>
            <a:r>
              <a:rPr lang="fi-FI" sz="2000" dirty="0"/>
              <a:t>Materiaalitasetiedot (raaka-aineet, väli- ja lopputuotteet, kierrätysmateriaalit, romun tai jätetuotteiden käyttö, sivutuotteiden tuotanto uudelleen käytettäväksi muilla teollisuudenaloilla jne.)</a:t>
            </a:r>
          </a:p>
          <a:p>
            <a:pPr marL="514350" indent="-514350">
              <a:buAutoNum type="alphaLcParenR"/>
            </a:pPr>
            <a:r>
              <a:rPr lang="fi-FI" sz="2000" dirty="0"/>
              <a:t>Energian hinta- ja tariffitiedot</a:t>
            </a:r>
          </a:p>
          <a:p>
            <a:pPr marL="514350" indent="-514350">
              <a:buAutoNum type="alphaLcParenR"/>
            </a:pPr>
            <a:r>
              <a:rPr lang="fi-FI" sz="2000" dirty="0"/>
              <a:t>Prosessi- ja materiaalivirtakaaviot</a:t>
            </a:r>
          </a:p>
          <a:p>
            <a:pPr marL="514350" indent="-514350">
              <a:buAutoNum type="alphaLcParenR"/>
            </a:pPr>
            <a:r>
              <a:rPr lang="fi-FI" sz="2000" dirty="0"/>
              <a:t>Paikalla tuotettavien palvelujen (esim. paineilma, höyry) tuotanto ja jakelu.</a:t>
            </a:r>
          </a:p>
          <a:p>
            <a:pPr marL="514350" indent="-514350">
              <a:buAutoNum type="alphaLcParenR"/>
            </a:pPr>
            <a:r>
              <a:rPr lang="fi-FI" sz="2000" dirty="0"/>
              <a:t>Energianlähteet (esim. sähkö verkosta tai omatuotanto)</a:t>
            </a:r>
          </a:p>
          <a:p>
            <a:pPr marL="514350" indent="-514350">
              <a:buAutoNum type="alphaLcParenR"/>
            </a:pPr>
            <a:r>
              <a:rPr lang="fi-FI" sz="2000" dirty="0"/>
              <a:t>Mahdollisuus polttoaineen korvaamiseen, prosessien muunnoksiin ja yhteistuotantojärjestelmien käyttöön (yhdistetty lämmön ja sähkön tuotanto).</a:t>
            </a:r>
          </a:p>
        </p:txBody>
      </p:sp>
    </p:spTree>
    <p:extLst>
      <p:ext uri="{BB962C8B-B14F-4D97-AF65-F5344CB8AC3E}">
        <p14:creationId xmlns:p14="http://schemas.microsoft.com/office/powerpoint/2010/main" val="31603459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753" y="2879093"/>
            <a:ext cx="7722340" cy="369332"/>
          </a:xfrm>
          <a:prstGeom prst="rect">
            <a:avLst/>
          </a:prstGeom>
        </p:spPr>
        <p:txBody>
          <a:bodyPr wrap="square">
            <a:spAutoFit/>
          </a:bodyPr>
          <a:lstStyle/>
          <a:p>
            <a:pPr algn="r"/>
            <a:r>
              <a:rPr lang="fi-FI" dirty="0">
                <a:latin typeface="+mj-lt"/>
              </a:rPr>
              <a:t>60% tarkastetuista laitoksista: monet pinnat eivät ole kunnolla eristettyjä</a:t>
            </a:r>
          </a:p>
        </p:txBody>
      </p:sp>
      <p:sp>
        <p:nvSpPr>
          <p:cNvPr id="5" name="TextBox 4"/>
          <p:cNvSpPr txBox="1"/>
          <p:nvPr/>
        </p:nvSpPr>
        <p:spPr>
          <a:xfrm>
            <a:off x="206244" y="2215509"/>
            <a:ext cx="3752850" cy="430887"/>
          </a:xfrm>
          <a:prstGeom prst="rect">
            <a:avLst/>
          </a:prstGeom>
          <a:noFill/>
        </p:spPr>
        <p:txBody>
          <a:bodyPr wrap="square" rtlCol="0">
            <a:spAutoFit/>
          </a:bodyPr>
          <a:lstStyle/>
          <a:p>
            <a:r>
              <a:rPr lang="en-US" sz="2200" dirty="0">
                <a:solidFill>
                  <a:srgbClr val="1C7D22"/>
                </a:solidFill>
                <a:effectLst>
                  <a:outerShdw blurRad="38100" dist="38100" dir="2700000" algn="tl">
                    <a:srgbClr val="000000">
                      <a:alpha val="43137"/>
                    </a:srgbClr>
                  </a:outerShdw>
                </a:effectLst>
                <a:latin typeface="+mj-lt"/>
              </a:rPr>
              <a:t>RIITTÄMÄTÖN ERISTYS</a:t>
            </a:r>
          </a:p>
        </p:txBody>
      </p:sp>
      <p:sp>
        <p:nvSpPr>
          <p:cNvPr id="8" name="Rectangle 7"/>
          <p:cNvSpPr/>
          <p:nvPr/>
        </p:nvSpPr>
        <p:spPr>
          <a:xfrm>
            <a:off x="845214" y="5089825"/>
            <a:ext cx="3791456" cy="369332"/>
          </a:xfrm>
          <a:prstGeom prst="rect">
            <a:avLst/>
          </a:prstGeom>
        </p:spPr>
        <p:txBody>
          <a:bodyPr wrap="square">
            <a:spAutoFit/>
          </a:bodyPr>
          <a:lstStyle/>
          <a:p>
            <a:pPr algn="ctr"/>
            <a:r>
              <a:rPr lang="fi-FI" dirty="0">
                <a:latin typeface="+mj-lt"/>
              </a:rPr>
              <a:t>Eristämätön höyrykattila (tausta)</a:t>
            </a:r>
          </a:p>
        </p:txBody>
      </p:sp>
      <p:sp>
        <p:nvSpPr>
          <p:cNvPr id="9" name="Rectangle 8"/>
          <p:cNvSpPr/>
          <p:nvPr/>
        </p:nvSpPr>
        <p:spPr>
          <a:xfrm>
            <a:off x="1128274" y="4520214"/>
            <a:ext cx="3508396" cy="369332"/>
          </a:xfrm>
          <a:prstGeom prst="rect">
            <a:avLst/>
          </a:prstGeom>
        </p:spPr>
        <p:txBody>
          <a:bodyPr wrap="none">
            <a:spAutoFit/>
          </a:bodyPr>
          <a:lstStyle/>
          <a:p>
            <a:r>
              <a:rPr lang="fi-FI" dirty="0">
                <a:latin typeface="+mj-lt"/>
              </a:rPr>
              <a:t>Eristämättömät keräimet ja venttiilit</a:t>
            </a:r>
          </a:p>
        </p:txBody>
      </p:sp>
      <p:sp>
        <p:nvSpPr>
          <p:cNvPr id="10" name="Rectangle 9"/>
          <p:cNvSpPr/>
          <p:nvPr/>
        </p:nvSpPr>
        <p:spPr>
          <a:xfrm>
            <a:off x="1128274" y="5659436"/>
            <a:ext cx="2216954" cy="369332"/>
          </a:xfrm>
          <a:prstGeom prst="rect">
            <a:avLst/>
          </a:prstGeom>
        </p:spPr>
        <p:txBody>
          <a:bodyPr wrap="none">
            <a:spAutoFit/>
          </a:bodyPr>
          <a:lstStyle/>
          <a:p>
            <a:r>
              <a:rPr lang="fi-FI" dirty="0">
                <a:latin typeface="+mj-lt"/>
              </a:rPr>
              <a:t>Eristämättömät säiliöt</a:t>
            </a:r>
          </a:p>
        </p:txBody>
      </p:sp>
      <p:sp>
        <p:nvSpPr>
          <p:cNvPr id="14" name="Rectangle 13"/>
          <p:cNvSpPr/>
          <p:nvPr/>
        </p:nvSpPr>
        <p:spPr>
          <a:xfrm>
            <a:off x="396949" y="3875079"/>
            <a:ext cx="5699051" cy="369332"/>
          </a:xfrm>
          <a:prstGeom prst="rect">
            <a:avLst/>
          </a:prstGeom>
        </p:spPr>
        <p:txBody>
          <a:bodyPr wrap="square">
            <a:spAutoFit/>
          </a:bodyPr>
          <a:lstStyle/>
          <a:p>
            <a:pPr algn="ctr"/>
            <a:r>
              <a:rPr lang="fi-FI" dirty="0">
                <a:latin typeface="+mj-lt"/>
              </a:rPr>
              <a:t>Höyrykattila,  höyryputket ja höyryn kerääjät</a:t>
            </a:r>
          </a:p>
        </p:txBody>
      </p:sp>
      <p:sp>
        <p:nvSpPr>
          <p:cNvPr id="15" name="TextBox 14"/>
          <p:cNvSpPr txBox="1"/>
          <p:nvPr/>
        </p:nvSpPr>
        <p:spPr>
          <a:xfrm>
            <a:off x="342899" y="905663"/>
            <a:ext cx="1200150" cy="430887"/>
          </a:xfrm>
          <a:prstGeom prst="rect">
            <a:avLst/>
          </a:prstGeom>
          <a:noFill/>
        </p:spPr>
        <p:txBody>
          <a:bodyPr wrap="square" rtlCol="0">
            <a:spAutoFit/>
          </a:bodyPr>
          <a:lstStyle/>
          <a:p>
            <a:r>
              <a:rPr lang="en-US" sz="2200" dirty="0">
                <a:solidFill>
                  <a:srgbClr val="1C7D22"/>
                </a:solidFill>
                <a:effectLst>
                  <a:outerShdw blurRad="38100" dist="38100" dir="2700000" algn="tl">
                    <a:srgbClr val="000000">
                      <a:alpha val="43137"/>
                    </a:srgbClr>
                  </a:outerShdw>
                </a:effectLst>
                <a:latin typeface="+mj-lt"/>
              </a:rPr>
              <a:t>VUODOT</a:t>
            </a:r>
          </a:p>
        </p:txBody>
      </p:sp>
      <p:pic>
        <p:nvPicPr>
          <p:cNvPr id="11" name="Picture 10">
            <a:extLst>
              <a:ext uri="{FF2B5EF4-FFF2-40B4-BE49-F238E27FC236}">
                <a16:creationId xmlns:a16="http://schemas.microsoft.com/office/drawing/2014/main" id="{8A480281-D366-4FD7-96A5-D4EABE179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Logo, company name&#10;&#10;Description automatically generated">
            <a:extLst>
              <a:ext uri="{FF2B5EF4-FFF2-40B4-BE49-F238E27FC236}">
                <a16:creationId xmlns:a16="http://schemas.microsoft.com/office/drawing/2014/main" id="{BC934CDD-CE45-441C-AC81-86A4514DD5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16" name="Picture 15" descr="Graphical user interface, text, application&#10;&#10;Description automatically generated">
            <a:extLst>
              <a:ext uri="{FF2B5EF4-FFF2-40B4-BE49-F238E27FC236}">
                <a16:creationId xmlns:a16="http://schemas.microsoft.com/office/drawing/2014/main" id="{F228926C-C6EB-4664-92E3-12CC1DDF8A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
        <p:nvSpPr>
          <p:cNvPr id="26" name="Tekstiruutu 25">
            <a:extLst>
              <a:ext uri="{FF2B5EF4-FFF2-40B4-BE49-F238E27FC236}">
                <a16:creationId xmlns:a16="http://schemas.microsoft.com/office/drawing/2014/main" id="{74F05561-8956-4980-AF7A-C53D8591DF09}"/>
              </a:ext>
            </a:extLst>
          </p:cNvPr>
          <p:cNvSpPr txBox="1"/>
          <p:nvPr/>
        </p:nvSpPr>
        <p:spPr>
          <a:xfrm flipH="1">
            <a:off x="1128274" y="1595992"/>
            <a:ext cx="8897075" cy="369332"/>
          </a:xfrm>
          <a:prstGeom prst="rect">
            <a:avLst/>
          </a:prstGeom>
          <a:noFill/>
        </p:spPr>
        <p:txBody>
          <a:bodyPr wrap="square" rtlCol="0">
            <a:spAutoFit/>
          </a:bodyPr>
          <a:lstStyle/>
          <a:p>
            <a:r>
              <a:rPr lang="fi-FI" dirty="0">
                <a:latin typeface="+mj-lt"/>
              </a:rPr>
              <a:t>40 %:lla tarkastetuista laitoksista oli lukuisia höyryvuotoja, joita ei ollut tiivistetty</a:t>
            </a:r>
          </a:p>
        </p:txBody>
      </p:sp>
    </p:spTree>
    <p:extLst>
      <p:ext uri="{BB962C8B-B14F-4D97-AF65-F5344CB8AC3E}">
        <p14:creationId xmlns:p14="http://schemas.microsoft.com/office/powerpoint/2010/main" val="172356254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187" y="2472075"/>
            <a:ext cx="11161945" cy="1190967"/>
          </a:xfrm>
          <a:prstGeom prst="rect">
            <a:avLst/>
          </a:prstGeom>
        </p:spPr>
        <p:txBody>
          <a:bodyPr wrap="square">
            <a:spAutoFit/>
          </a:bodyPr>
          <a:lstStyle/>
          <a:p>
            <a:pPr algn="just">
              <a:lnSpc>
                <a:spcPct val="110000"/>
              </a:lnSpc>
            </a:pPr>
            <a:r>
              <a:rPr lang="en-US" sz="2200" b="1" dirty="0">
                <a:solidFill>
                  <a:schemeClr val="accent6">
                    <a:lumMod val="50000"/>
                  </a:schemeClr>
                </a:solidFill>
                <a:latin typeface="+mj-lt"/>
              </a:rPr>
              <a:t> </a:t>
            </a:r>
            <a:r>
              <a:rPr lang="fi-FI" sz="2200" b="1" dirty="0">
                <a:solidFill>
                  <a:schemeClr val="accent6">
                    <a:lumMod val="50000"/>
                  </a:schemeClr>
                </a:solidFill>
                <a:latin typeface="+mj-lt"/>
              </a:rPr>
              <a:t>Toteutus </a:t>
            </a:r>
            <a:r>
              <a:rPr lang="fi-FI" sz="2200" dirty="0">
                <a:latin typeface="+mj-lt"/>
              </a:rPr>
              <a:t>ja </a:t>
            </a:r>
            <a:r>
              <a:rPr lang="fi-FI" sz="2200" b="1" dirty="0">
                <a:solidFill>
                  <a:schemeClr val="accent6">
                    <a:lumMod val="50000"/>
                  </a:schemeClr>
                </a:solidFill>
                <a:latin typeface="+mj-lt"/>
              </a:rPr>
              <a:t>seuranta</a:t>
            </a:r>
            <a:r>
              <a:rPr lang="fi-FI" sz="2200" dirty="0">
                <a:solidFill>
                  <a:schemeClr val="accent6">
                    <a:lumMod val="50000"/>
                  </a:schemeClr>
                </a:solidFill>
                <a:latin typeface="+mj-lt"/>
              </a:rPr>
              <a:t> </a:t>
            </a:r>
            <a:r>
              <a:rPr lang="fi-FI" sz="2200" dirty="0">
                <a:latin typeface="+mj-lt"/>
              </a:rPr>
              <a:t>tehdään tässä vaiheessa. Tarkoitus on:</a:t>
            </a:r>
          </a:p>
          <a:p>
            <a:pPr marL="342900" indent="-342900" algn="just">
              <a:lnSpc>
                <a:spcPct val="110000"/>
              </a:lnSpc>
              <a:buFont typeface="Wingdings" panose="05000000000000000000" pitchFamily="2" charset="2"/>
              <a:buChar char="ü"/>
            </a:pPr>
            <a:r>
              <a:rPr lang="fi-FI" sz="2200" dirty="0">
                <a:latin typeface="+mj-lt"/>
              </a:rPr>
              <a:t>avustaa ja toteuttaa energiansäästösuositustoimenpiteitä</a:t>
            </a:r>
          </a:p>
          <a:p>
            <a:pPr marL="342900" indent="-342900" algn="just">
              <a:lnSpc>
                <a:spcPct val="110000"/>
              </a:lnSpc>
              <a:buFont typeface="Wingdings" panose="05000000000000000000" pitchFamily="2" charset="2"/>
              <a:buChar char="ü"/>
            </a:pPr>
            <a:r>
              <a:rPr lang="fi-FI" sz="2200" dirty="0">
                <a:latin typeface="+mj-lt"/>
              </a:rPr>
              <a:t>seurata toimintaa</a:t>
            </a:r>
            <a:endParaRPr lang="en-US" sz="2200" dirty="0">
              <a:latin typeface="+mj-lt"/>
            </a:endParaRPr>
          </a:p>
        </p:txBody>
      </p:sp>
      <p:sp>
        <p:nvSpPr>
          <p:cNvPr id="5" name="Rectangle 4"/>
          <p:cNvSpPr/>
          <p:nvPr/>
        </p:nvSpPr>
        <p:spPr>
          <a:xfrm>
            <a:off x="311187" y="1818045"/>
            <a:ext cx="3959354" cy="461665"/>
          </a:xfrm>
          <a:prstGeom prst="rect">
            <a:avLst/>
          </a:prstGeom>
        </p:spPr>
        <p:txBody>
          <a:bodyPr wrap="none">
            <a:spAutoFit/>
          </a:bodyPr>
          <a:lstStyle/>
          <a:p>
            <a:r>
              <a:rPr lang="fi-FI" sz="2400" dirty="0">
                <a:solidFill>
                  <a:srgbClr val="FF0000"/>
                </a:solidFill>
                <a:effectLst>
                  <a:outerShdw blurRad="38100" dist="38100" dir="2700000" algn="tl">
                    <a:srgbClr val="000000">
                      <a:alpha val="43137"/>
                    </a:srgbClr>
                  </a:outerShdw>
                </a:effectLst>
                <a:latin typeface="+mj-lt"/>
              </a:rPr>
              <a:t>3. vaihe </a:t>
            </a:r>
            <a:r>
              <a:rPr lang="en-US" sz="2400" dirty="0">
                <a:solidFill>
                  <a:srgbClr val="FF0000"/>
                </a:solidFill>
                <a:effectLst>
                  <a:outerShdw blurRad="38100" dist="38100" dir="2700000" algn="tl">
                    <a:srgbClr val="000000">
                      <a:alpha val="43137"/>
                    </a:srgbClr>
                  </a:outerShdw>
                </a:effectLst>
                <a:latin typeface="+mj-lt"/>
              </a:rPr>
              <a:t>III: </a:t>
            </a:r>
            <a:r>
              <a:rPr lang="fi-FI" sz="2400" dirty="0">
                <a:solidFill>
                  <a:srgbClr val="FF0000"/>
                </a:solidFill>
                <a:effectLst>
                  <a:outerShdw blurRad="38100" dist="38100" dir="2700000" algn="tl">
                    <a:srgbClr val="000000">
                      <a:alpha val="43137"/>
                    </a:srgbClr>
                  </a:outerShdw>
                </a:effectLst>
                <a:latin typeface="+mj-lt"/>
              </a:rPr>
              <a:t>Auditoinnin jälkeen</a:t>
            </a:r>
          </a:p>
        </p:txBody>
      </p:sp>
      <p:pic>
        <p:nvPicPr>
          <p:cNvPr id="6" name="Picture 5">
            <a:extLst>
              <a:ext uri="{FF2B5EF4-FFF2-40B4-BE49-F238E27FC236}">
                <a16:creationId xmlns:a16="http://schemas.microsoft.com/office/drawing/2014/main" id="{E2C92FB2-A3F7-4833-ABE1-54D2835B9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Logo, company name&#10;&#10;Description automatically generated">
            <a:extLst>
              <a:ext uri="{FF2B5EF4-FFF2-40B4-BE49-F238E27FC236}">
                <a16:creationId xmlns:a16="http://schemas.microsoft.com/office/drawing/2014/main" id="{FC2A9BD7-716D-4176-AAA2-24A38169BF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8" name="Picture 7" descr="Graphical user interface, text, application&#10;&#10;Description automatically generated">
            <a:extLst>
              <a:ext uri="{FF2B5EF4-FFF2-40B4-BE49-F238E27FC236}">
                <a16:creationId xmlns:a16="http://schemas.microsoft.com/office/drawing/2014/main" id="{40E85986-AEA9-46E2-8496-27A1F69C74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147956948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6423" y="1394256"/>
            <a:ext cx="11063963" cy="3577774"/>
          </a:xfrm>
          <a:prstGeom prst="rect">
            <a:avLst/>
          </a:prstGeom>
          <a:noFill/>
        </p:spPr>
        <p:txBody>
          <a:bodyPr wrap="square" rtlCol="0">
            <a:spAutoFit/>
          </a:bodyPr>
          <a:lstStyle/>
          <a:p>
            <a:pPr marL="342900" indent="-342900" algn="just">
              <a:lnSpc>
                <a:spcPct val="130000"/>
              </a:lnSpc>
              <a:buFont typeface="Wingdings" panose="05000000000000000000" pitchFamily="2" charset="2"/>
              <a:buChar char="§"/>
            </a:pPr>
            <a:r>
              <a:rPr lang="fi-FI" sz="2200" dirty="0">
                <a:latin typeface="+mj-lt"/>
              </a:rPr>
              <a:t>Keskeinen vaihe auditointiprosessissa, joka koskee energiatehokkuuden parantamista. Taloudellisen analyysin taso riippuu periaatteellisista mahdollisuuksista, investoinnin koosta ja eri mahdollisuuksiin liittyvän riskin tasosta.</a:t>
            </a:r>
          </a:p>
          <a:p>
            <a:pPr algn="just">
              <a:lnSpc>
                <a:spcPct val="130000"/>
              </a:lnSpc>
            </a:pPr>
            <a:endParaRPr lang="fi-FI" sz="2200" dirty="0">
              <a:latin typeface="+mj-lt"/>
            </a:endParaRPr>
          </a:p>
          <a:p>
            <a:pPr marL="342900" indent="-342900" algn="just">
              <a:lnSpc>
                <a:spcPct val="130000"/>
              </a:lnSpc>
              <a:buFont typeface="Wingdings" panose="05000000000000000000" pitchFamily="2" charset="2"/>
              <a:buChar char="Ø"/>
            </a:pPr>
            <a:r>
              <a:rPr lang="fi-FI" sz="2200" b="1" i="1" dirty="0">
                <a:solidFill>
                  <a:srgbClr val="C00000"/>
                </a:solidFill>
                <a:latin typeface="+mj-lt"/>
              </a:rPr>
              <a:t>Talousanalyysityökalun valinta </a:t>
            </a:r>
            <a:r>
              <a:rPr lang="fi-FI" sz="2200" dirty="0">
                <a:latin typeface="+mj-lt"/>
              </a:rPr>
              <a:t>(pienet investoinnit, suuremmat investoinnit, lisänäkökohdat)</a:t>
            </a:r>
          </a:p>
          <a:p>
            <a:pPr marL="342900" indent="-342900" algn="just">
              <a:lnSpc>
                <a:spcPct val="130000"/>
              </a:lnSpc>
              <a:buFont typeface="Wingdings" panose="05000000000000000000" pitchFamily="2" charset="2"/>
              <a:buChar char="Ø"/>
            </a:pPr>
            <a:r>
              <a:rPr lang="fi-FI" sz="2200" b="1" i="1" dirty="0">
                <a:solidFill>
                  <a:srgbClr val="C00000"/>
                </a:solidFill>
                <a:latin typeface="+mj-lt"/>
              </a:rPr>
              <a:t>Validoidut laskelmat</a:t>
            </a:r>
          </a:p>
          <a:p>
            <a:pPr marL="342900" indent="-342900" algn="just">
              <a:lnSpc>
                <a:spcPct val="130000"/>
              </a:lnSpc>
              <a:buFont typeface="Wingdings" panose="05000000000000000000" pitchFamily="2" charset="2"/>
              <a:buChar char="Ø"/>
            </a:pPr>
            <a:r>
              <a:rPr lang="fi-FI" sz="2200" b="1" i="1" dirty="0">
                <a:solidFill>
                  <a:srgbClr val="C00000"/>
                </a:solidFill>
                <a:latin typeface="+mj-lt"/>
              </a:rPr>
              <a:t>Taloudellinen analyysimenetelmä </a:t>
            </a:r>
            <a:r>
              <a:rPr lang="fi-FI" sz="2200" dirty="0">
                <a:latin typeface="+mj-lt"/>
              </a:rPr>
              <a:t>(yksinkertainen takaisinmaksu, nettonykyarvo, sisäinen tuotto, elinkaarikustannuslaskenta)</a:t>
            </a:r>
            <a:endParaRPr lang="en-US" sz="2200" dirty="0">
              <a:latin typeface="+mj-lt"/>
            </a:endParaRPr>
          </a:p>
        </p:txBody>
      </p:sp>
      <p:sp>
        <p:nvSpPr>
          <p:cNvPr id="2" name="Rectangle 1"/>
          <p:cNvSpPr/>
          <p:nvPr/>
        </p:nvSpPr>
        <p:spPr>
          <a:xfrm>
            <a:off x="297026" y="843382"/>
            <a:ext cx="5619680" cy="461665"/>
          </a:xfrm>
          <a:prstGeom prst="rect">
            <a:avLst/>
          </a:prstGeom>
        </p:spPr>
        <p:txBody>
          <a:bodyPr wrap="none">
            <a:spAutoFit/>
          </a:bodyPr>
          <a:lstStyle/>
          <a:p>
            <a:pPr marL="342900" indent="-342900">
              <a:buFont typeface="Wingdings" panose="05000000000000000000" pitchFamily="2" charset="2"/>
              <a:buChar char="Ø"/>
            </a:pPr>
            <a:r>
              <a:rPr lang="fi-FI" sz="2400" dirty="0">
                <a:solidFill>
                  <a:srgbClr val="FF0000"/>
                </a:solidFill>
                <a:effectLst>
                  <a:outerShdw blurRad="38100" dist="38100" dir="2700000" algn="tl">
                    <a:srgbClr val="000000">
                      <a:alpha val="43137"/>
                    </a:srgbClr>
                  </a:outerShdw>
                </a:effectLst>
                <a:latin typeface="+mj-lt"/>
              </a:rPr>
              <a:t>Taloudellinen analyysi mahdollisuuksista</a:t>
            </a:r>
            <a:r>
              <a:rPr lang="en-US" sz="2400" dirty="0">
                <a:solidFill>
                  <a:srgbClr val="FF0000"/>
                </a:solidFill>
                <a:effectLst>
                  <a:outerShdw blurRad="38100" dist="38100" dir="2700000" algn="tl">
                    <a:srgbClr val="000000">
                      <a:alpha val="43137"/>
                    </a:srgbClr>
                  </a:outerShdw>
                </a:effectLst>
                <a:latin typeface="+mj-lt"/>
              </a:rPr>
              <a:t>: </a:t>
            </a:r>
          </a:p>
        </p:txBody>
      </p:sp>
      <p:pic>
        <p:nvPicPr>
          <p:cNvPr id="5" name="Picture 4">
            <a:extLst>
              <a:ext uri="{FF2B5EF4-FFF2-40B4-BE49-F238E27FC236}">
                <a16:creationId xmlns:a16="http://schemas.microsoft.com/office/drawing/2014/main" id="{D411F5A6-AC8E-474A-B76D-51D9644302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Logo, company name&#10;&#10;Description automatically generated">
            <a:extLst>
              <a:ext uri="{FF2B5EF4-FFF2-40B4-BE49-F238E27FC236}">
                <a16:creationId xmlns:a16="http://schemas.microsoft.com/office/drawing/2014/main" id="{5225BD29-80E0-4C6D-8323-04995786E0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53DEFCAD-B1A3-44A6-9A8A-3BB98CC7F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412321827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0402" y="867782"/>
            <a:ext cx="9740880" cy="461665"/>
          </a:xfrm>
          <a:prstGeom prst="rect">
            <a:avLst/>
          </a:prstGeom>
        </p:spPr>
        <p:txBody>
          <a:bodyPr wrap="square">
            <a:spAutoFit/>
          </a:bodyPr>
          <a:lstStyle/>
          <a:p>
            <a:r>
              <a:rPr lang="en-US" sz="2400" dirty="0">
                <a:solidFill>
                  <a:srgbClr val="FF0000"/>
                </a:solidFill>
                <a:effectLst>
                  <a:outerShdw blurRad="38100" dist="38100" dir="2700000" algn="tl">
                    <a:srgbClr val="000000">
                      <a:alpha val="43137"/>
                    </a:srgbClr>
                  </a:outerShdw>
                </a:effectLst>
                <a:latin typeface="+mj-lt"/>
              </a:rPr>
              <a:t>2</a:t>
            </a:r>
            <a:r>
              <a:rPr lang="fi-FI" sz="2400" dirty="0">
                <a:solidFill>
                  <a:srgbClr val="FF0000"/>
                </a:solidFill>
                <a:effectLst>
                  <a:outerShdw blurRad="38100" dist="38100" dir="2700000" algn="tl">
                    <a:srgbClr val="000000">
                      <a:alpha val="43137"/>
                    </a:srgbClr>
                  </a:outerShdw>
                </a:effectLst>
                <a:latin typeface="+mj-lt"/>
              </a:rPr>
              <a:t>. Vaihe II: Auditointivaihe (Yksityiskohtaiset auditoinnin vaiheet)</a:t>
            </a:r>
          </a:p>
        </p:txBody>
      </p:sp>
      <p:sp>
        <p:nvSpPr>
          <p:cNvPr id="7" name="Rectangle 6"/>
          <p:cNvSpPr/>
          <p:nvPr/>
        </p:nvSpPr>
        <p:spPr>
          <a:xfrm>
            <a:off x="339305" y="1497031"/>
            <a:ext cx="11427125" cy="3053015"/>
          </a:xfrm>
          <a:prstGeom prst="rect">
            <a:avLst/>
          </a:prstGeom>
        </p:spPr>
        <p:txBody>
          <a:bodyPr wrap="square">
            <a:spAutoFit/>
          </a:bodyPr>
          <a:lstStyle/>
          <a:p>
            <a:pPr>
              <a:lnSpc>
                <a:spcPct val="110000"/>
              </a:lnSpc>
            </a:pPr>
            <a:r>
              <a:rPr lang="fi-FI" sz="2200" dirty="0">
                <a:latin typeface="+mj-lt"/>
              </a:rPr>
              <a:t>Keskeiset vaiheet:</a:t>
            </a:r>
          </a:p>
          <a:p>
            <a:pPr marL="342900" indent="-342900">
              <a:lnSpc>
                <a:spcPct val="110000"/>
              </a:lnSpc>
              <a:buFont typeface="Wingdings" panose="05000000000000000000" pitchFamily="2" charset="2"/>
              <a:buChar char="ü"/>
            </a:pPr>
            <a:r>
              <a:rPr lang="fi-FI" sz="2200" dirty="0">
                <a:latin typeface="+mj-lt"/>
              </a:rPr>
              <a:t>Ensisijainen tiedonkeruu, prosessin virtauskaavio ja energiakäyttökaavio</a:t>
            </a:r>
          </a:p>
          <a:p>
            <a:pPr marL="342900" indent="-342900">
              <a:lnSpc>
                <a:spcPct val="110000"/>
              </a:lnSpc>
              <a:buFont typeface="Wingdings" panose="05000000000000000000" pitchFamily="2" charset="2"/>
              <a:buChar char="ü"/>
            </a:pPr>
            <a:r>
              <a:rPr lang="fi-FI" sz="2200" dirty="0">
                <a:latin typeface="+mj-lt"/>
              </a:rPr>
              <a:t>Selvityksen ja seurannan tekeminen</a:t>
            </a:r>
          </a:p>
          <a:p>
            <a:pPr marL="342900" indent="-342900">
              <a:lnSpc>
                <a:spcPct val="110000"/>
              </a:lnSpc>
              <a:buFont typeface="Wingdings" panose="05000000000000000000" pitchFamily="2" charset="2"/>
              <a:buChar char="ü"/>
            </a:pPr>
            <a:r>
              <a:rPr lang="fi-FI" sz="2200" dirty="0">
                <a:latin typeface="+mj-lt"/>
              </a:rPr>
              <a:t>Yksityiskohtaisten kokeiden suorittaminen valituille suurille energiankulutuskohteille</a:t>
            </a:r>
          </a:p>
          <a:p>
            <a:pPr marL="342900" indent="-342900">
              <a:lnSpc>
                <a:spcPct val="110000"/>
              </a:lnSpc>
              <a:buFont typeface="Wingdings" panose="05000000000000000000" pitchFamily="2" charset="2"/>
              <a:buChar char="ü"/>
            </a:pPr>
            <a:r>
              <a:rPr lang="fi-FI" sz="2200" dirty="0">
                <a:latin typeface="+mj-lt"/>
              </a:rPr>
              <a:t>Energiankäytön analyysi</a:t>
            </a:r>
          </a:p>
          <a:p>
            <a:pPr marL="342900" indent="-342900">
              <a:lnSpc>
                <a:spcPct val="110000"/>
              </a:lnSpc>
              <a:buFont typeface="Wingdings" panose="05000000000000000000" pitchFamily="2" charset="2"/>
              <a:buChar char="ü"/>
            </a:pPr>
            <a:r>
              <a:rPr lang="fi-FI" sz="2200" dirty="0">
                <a:latin typeface="+mj-lt"/>
              </a:rPr>
              <a:t>Energiansäästömahdollisuuksien (ENCON) tunnistaminen ja kehittäminen</a:t>
            </a:r>
          </a:p>
          <a:p>
            <a:pPr marL="342900" indent="-342900">
              <a:lnSpc>
                <a:spcPct val="110000"/>
              </a:lnSpc>
              <a:buFont typeface="Wingdings" panose="05000000000000000000" pitchFamily="2" charset="2"/>
              <a:buChar char="ü"/>
            </a:pPr>
            <a:r>
              <a:rPr lang="fi-FI" sz="2200" dirty="0">
                <a:latin typeface="+mj-lt"/>
              </a:rPr>
              <a:t>Kustannus-hyötyanalyysi</a:t>
            </a:r>
          </a:p>
          <a:p>
            <a:pPr marL="342900" indent="-342900">
              <a:lnSpc>
                <a:spcPct val="110000"/>
              </a:lnSpc>
              <a:buFont typeface="Wingdings" panose="05000000000000000000" pitchFamily="2" charset="2"/>
              <a:buChar char="ü"/>
            </a:pPr>
            <a:r>
              <a:rPr lang="fi-FI" sz="2200" dirty="0">
                <a:latin typeface="+mj-lt"/>
              </a:rPr>
              <a:t>Raportointi ja esittely ylimmälle johdolle</a:t>
            </a:r>
            <a:endParaRPr lang="en-US" sz="2200" dirty="0">
              <a:latin typeface="+mj-lt"/>
            </a:endParaRPr>
          </a:p>
        </p:txBody>
      </p:sp>
      <p:pic>
        <p:nvPicPr>
          <p:cNvPr id="4" name="Picture 3" descr="Graphical user interface, text, application&#10;&#10;Description automatically generated">
            <a:extLst>
              <a:ext uri="{FF2B5EF4-FFF2-40B4-BE49-F238E27FC236}">
                <a16:creationId xmlns:a16="http://schemas.microsoft.com/office/drawing/2014/main" id="{BA6821F2-FE25-45DC-950E-965974D7D5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pic>
        <p:nvPicPr>
          <p:cNvPr id="6" name="Picture 5">
            <a:extLst>
              <a:ext uri="{FF2B5EF4-FFF2-40B4-BE49-F238E27FC236}">
                <a16:creationId xmlns:a16="http://schemas.microsoft.com/office/drawing/2014/main" id="{FC6AA99A-440E-4C83-946D-93852B0D38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Logo, company name&#10;&#10;Description automatically generated">
            <a:extLst>
              <a:ext uri="{FF2B5EF4-FFF2-40B4-BE49-F238E27FC236}">
                <a16:creationId xmlns:a16="http://schemas.microsoft.com/office/drawing/2014/main" id="{02C83420-BD43-4766-87B9-8E82047595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spTree>
    <p:extLst>
      <p:ext uri="{BB962C8B-B14F-4D97-AF65-F5344CB8AC3E}">
        <p14:creationId xmlns:p14="http://schemas.microsoft.com/office/powerpoint/2010/main" val="204852419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976" y="1535217"/>
            <a:ext cx="11616052" cy="2064540"/>
          </a:xfrm>
          <a:prstGeom prst="rect">
            <a:avLst/>
          </a:prstGeom>
          <a:noFill/>
        </p:spPr>
        <p:txBody>
          <a:bodyPr wrap="square" rtlCol="0">
            <a:spAutoFit/>
          </a:bodyPr>
          <a:lstStyle/>
          <a:p>
            <a:pPr marL="342900" indent="-342900" algn="just">
              <a:lnSpc>
                <a:spcPct val="120000"/>
              </a:lnSpc>
              <a:buFont typeface="Wingdings" panose="05000000000000000000" pitchFamily="2" charset="2"/>
              <a:buChar char="ü"/>
            </a:pPr>
            <a:r>
              <a:rPr lang="fi-FI" dirty="0">
                <a:latin typeface="+mj-lt"/>
              </a:rPr>
              <a:t>Energiakatselmus, jolla tunnistetaan järjestelmällisesti mahdollisuudet energiatehokkuuden parantamiseen.</a:t>
            </a:r>
          </a:p>
          <a:p>
            <a:pPr marL="342900" indent="-342900" algn="just">
              <a:lnSpc>
                <a:spcPct val="120000"/>
              </a:lnSpc>
              <a:buFont typeface="Wingdings" panose="05000000000000000000" pitchFamily="2" charset="2"/>
              <a:buChar char="ü"/>
            </a:pPr>
            <a:r>
              <a:rPr lang="fi-FI" b="1" dirty="0">
                <a:solidFill>
                  <a:schemeClr val="accent6">
                    <a:lumMod val="75000"/>
                  </a:schemeClr>
                </a:solidFill>
                <a:latin typeface="+mj-lt"/>
              </a:rPr>
              <a:t>Hyödyllinen kirjaamaan mahdollisimman varhaisessa vaiheessa organisaation merkittävät energiankulutuskohteet.</a:t>
            </a:r>
          </a:p>
          <a:p>
            <a:pPr marL="342900" indent="-342900" algn="just">
              <a:lnSpc>
                <a:spcPct val="120000"/>
              </a:lnSpc>
              <a:buFont typeface="Wingdings" panose="05000000000000000000" pitchFamily="2" charset="2"/>
              <a:buChar char="ü"/>
            </a:pPr>
            <a:r>
              <a:rPr lang="fi-FI" dirty="0">
                <a:latin typeface="+mj-lt"/>
              </a:rPr>
              <a:t>Tunnistetut mahdollisuudet keskittyvät alueille, joilla on </a:t>
            </a:r>
            <a:r>
              <a:rPr lang="fi-FI" b="1" dirty="0">
                <a:solidFill>
                  <a:schemeClr val="accent6">
                    <a:lumMod val="75000"/>
                  </a:schemeClr>
                </a:solidFill>
                <a:latin typeface="+mj-lt"/>
              </a:rPr>
              <a:t>suurin vaikutus energian käyttöön, hiilidioksidipäästöihin ja kustannuksiin.  </a:t>
            </a:r>
          </a:p>
          <a:p>
            <a:pPr marL="342900" indent="-342900" algn="just">
              <a:lnSpc>
                <a:spcPct val="120000"/>
              </a:lnSpc>
              <a:buFont typeface="Wingdings" panose="05000000000000000000" pitchFamily="2" charset="2"/>
              <a:buChar char="ü"/>
            </a:pPr>
            <a:r>
              <a:rPr lang="fi-FI" dirty="0">
                <a:latin typeface="+mj-lt"/>
              </a:rPr>
              <a:t>Kun merkittävät energiankäyttäjät on tunnistettu, voidaan tunnistaa energiankäyttöön vaikuttavat tekijät (tai merkitykselliset muuttujat).</a:t>
            </a:r>
            <a:endParaRPr lang="en-US" dirty="0">
              <a:latin typeface="+mj-lt"/>
            </a:endParaRPr>
          </a:p>
        </p:txBody>
      </p:sp>
      <p:sp>
        <p:nvSpPr>
          <p:cNvPr id="5" name="Rectangle 4"/>
          <p:cNvSpPr/>
          <p:nvPr/>
        </p:nvSpPr>
        <p:spPr>
          <a:xfrm>
            <a:off x="3277632" y="172334"/>
            <a:ext cx="6317883" cy="461665"/>
          </a:xfrm>
          <a:prstGeom prst="rect">
            <a:avLst/>
          </a:prstGeom>
        </p:spPr>
        <p:txBody>
          <a:bodyPr wrap="none">
            <a:spAutoFit/>
          </a:bodyPr>
          <a:lstStyle/>
          <a:p>
            <a:pPr marL="342900" indent="-342900">
              <a:buFont typeface="Wingdings" panose="05000000000000000000" pitchFamily="2" charset="2"/>
              <a:buChar char="Ø"/>
            </a:pPr>
            <a:r>
              <a:rPr lang="fi-FI" sz="2400" dirty="0">
                <a:solidFill>
                  <a:srgbClr val="FF0000"/>
                </a:solidFill>
                <a:effectLst>
                  <a:outerShdw blurRad="38100" dist="38100" dir="2700000" algn="tl">
                    <a:srgbClr val="000000">
                      <a:alpha val="43137"/>
                    </a:srgbClr>
                  </a:outerShdw>
                </a:effectLst>
                <a:latin typeface="+mj-lt"/>
              </a:rPr>
              <a:t>Mahdollisuuksien tunnistaminen ja priorisointi:</a:t>
            </a:r>
          </a:p>
        </p:txBody>
      </p:sp>
      <p:sp>
        <p:nvSpPr>
          <p:cNvPr id="7" name="Rectangle 6"/>
          <p:cNvSpPr/>
          <p:nvPr/>
        </p:nvSpPr>
        <p:spPr>
          <a:xfrm>
            <a:off x="176258" y="3879282"/>
            <a:ext cx="6694442" cy="496931"/>
          </a:xfrm>
          <a:prstGeom prst="rect">
            <a:avLst/>
          </a:prstGeom>
        </p:spPr>
        <p:txBody>
          <a:bodyPr wrap="squar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Luo </a:t>
            </a:r>
            <a:r>
              <a:rPr lang="fi-FI" sz="2200" i="1" dirty="0">
                <a:solidFill>
                  <a:srgbClr val="C00000"/>
                </a:solidFill>
                <a:effectLst>
                  <a:outerShdw blurRad="38100" dist="38100" dir="2700000" algn="tl">
                    <a:srgbClr val="000000">
                      <a:alpha val="43137"/>
                    </a:srgbClr>
                  </a:outerShdw>
                </a:effectLst>
                <a:latin typeface="Calibri Light" panose="020F0302020204030204"/>
              </a:rPr>
              <a:t>mahdollisista kehittämiskohteista  rekisteri</a:t>
            </a:r>
          </a:p>
        </p:txBody>
      </p:sp>
      <p:sp>
        <p:nvSpPr>
          <p:cNvPr id="8" name="TextBox 7"/>
          <p:cNvSpPr txBox="1"/>
          <p:nvPr/>
        </p:nvSpPr>
        <p:spPr>
          <a:xfrm>
            <a:off x="176258" y="4472098"/>
            <a:ext cx="11550770" cy="1399742"/>
          </a:xfrm>
          <a:prstGeom prst="rect">
            <a:avLst/>
          </a:prstGeom>
          <a:noFill/>
        </p:spPr>
        <p:txBody>
          <a:bodyPr wrap="square" rtlCol="0">
            <a:spAutoFit/>
          </a:bodyPr>
          <a:lstStyle/>
          <a:p>
            <a:pPr marL="342900" indent="-342900" algn="just">
              <a:lnSpc>
                <a:spcPct val="120000"/>
              </a:lnSpc>
              <a:buFont typeface="Wingdings" panose="05000000000000000000" pitchFamily="2" charset="2"/>
              <a:buChar char="ü"/>
            </a:pPr>
            <a:r>
              <a:rPr lang="fi-FI" dirty="0">
                <a:latin typeface="+mj-lt"/>
              </a:rPr>
              <a:t>Toiminnallinen, organisatorinen tai tekninen</a:t>
            </a:r>
          </a:p>
          <a:p>
            <a:pPr marL="342900" indent="-342900" algn="just">
              <a:lnSpc>
                <a:spcPct val="120000"/>
              </a:lnSpc>
              <a:buFont typeface="Wingdings" panose="05000000000000000000" pitchFamily="2" charset="2"/>
              <a:buChar char="ü"/>
            </a:pPr>
            <a:r>
              <a:rPr lang="fi-FI" b="1" dirty="0">
                <a:solidFill>
                  <a:schemeClr val="accent6">
                    <a:lumMod val="75000"/>
                  </a:schemeClr>
                </a:solidFill>
                <a:latin typeface="+mj-lt"/>
              </a:rPr>
              <a:t>Energialaskujen analysoinnin ja regressioanalyysin </a:t>
            </a:r>
            <a:r>
              <a:rPr lang="fi-FI" dirty="0">
                <a:latin typeface="+mj-lt"/>
              </a:rPr>
              <a:t>avulla tunnistetut mahdollisuudet</a:t>
            </a:r>
          </a:p>
          <a:p>
            <a:pPr marL="342900" indent="-342900" algn="just">
              <a:lnSpc>
                <a:spcPct val="120000"/>
              </a:lnSpc>
              <a:buFont typeface="Wingdings" panose="05000000000000000000" pitchFamily="2" charset="2"/>
              <a:buChar char="ü"/>
            </a:pPr>
            <a:r>
              <a:rPr lang="fi-FI" dirty="0">
                <a:latin typeface="+mj-lt"/>
              </a:rPr>
              <a:t>Käyttöhenkilöstöä voidaan haastatella osana auditointia sen selvittämiseksi, onko kunnossapitoon liittyvissä asioissa tai laitteiden käytössä energiansäästömahdollisuuksia.</a:t>
            </a:r>
            <a:endParaRPr lang="en-US" dirty="0">
              <a:latin typeface="+mj-lt"/>
            </a:endParaRPr>
          </a:p>
        </p:txBody>
      </p:sp>
      <p:sp>
        <p:nvSpPr>
          <p:cNvPr id="9" name="Rectangle 8"/>
          <p:cNvSpPr/>
          <p:nvPr/>
        </p:nvSpPr>
        <p:spPr>
          <a:xfrm>
            <a:off x="769867" y="933379"/>
            <a:ext cx="3555012" cy="446148"/>
          </a:xfrm>
          <a:prstGeom prst="rect">
            <a:avLst/>
          </a:prstGeom>
        </p:spPr>
        <p:txBody>
          <a:bodyPr wrap="none">
            <a:spAutoFit/>
          </a:bodyPr>
          <a:lstStyle/>
          <a:p>
            <a:pPr marL="342900" lvl="0" indent="-342900" algn="just">
              <a:lnSpc>
                <a:spcPct val="110000"/>
              </a:lnSpc>
              <a:buFont typeface="Wingdings" panose="05000000000000000000" pitchFamily="2" charset="2"/>
              <a:buChar char="§"/>
            </a:pPr>
            <a:r>
              <a:rPr lang="fi-FI" sz="2200" i="1" dirty="0">
                <a:solidFill>
                  <a:srgbClr val="C00000"/>
                </a:solidFill>
                <a:effectLst>
                  <a:outerShdw blurRad="38100" dist="38100" dir="2700000" algn="tl">
                    <a:srgbClr val="000000">
                      <a:alpha val="43137"/>
                    </a:srgbClr>
                  </a:outerShdw>
                </a:effectLst>
                <a:latin typeface="Calibri Light" panose="020F0302020204030204"/>
              </a:rPr>
              <a:t>Tunnista kehittämiskohteet</a:t>
            </a:r>
          </a:p>
        </p:txBody>
      </p:sp>
      <p:pic>
        <p:nvPicPr>
          <p:cNvPr id="10" name="Picture 9" descr="Logo, company name&#10;&#10;Description automatically generated">
            <a:extLst>
              <a:ext uri="{FF2B5EF4-FFF2-40B4-BE49-F238E27FC236}">
                <a16:creationId xmlns:a16="http://schemas.microsoft.com/office/drawing/2014/main" id="{2972C5AA-2BDB-46EB-95A1-0EE659289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11" name="Picture 10">
            <a:extLst>
              <a:ext uri="{FF2B5EF4-FFF2-40B4-BE49-F238E27FC236}">
                <a16:creationId xmlns:a16="http://schemas.microsoft.com/office/drawing/2014/main" id="{9639BBD8-5D09-40E4-81C1-1EDC79F391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Graphical user interface, text, application&#10;&#10;Description automatically generated">
            <a:extLst>
              <a:ext uri="{FF2B5EF4-FFF2-40B4-BE49-F238E27FC236}">
                <a16:creationId xmlns:a16="http://schemas.microsoft.com/office/drawing/2014/main" id="{ACC4594D-086E-4B32-ACF1-F7CDA67CD3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339531053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857" y="4856109"/>
            <a:ext cx="3012885" cy="496931"/>
          </a:xfrm>
          <a:prstGeom prst="rect">
            <a:avLst/>
          </a:prstGeom>
        </p:spPr>
        <p:txBody>
          <a:bodyPr wrap="square">
            <a:spAutoFit/>
          </a:bodyPr>
          <a:lstStyle/>
          <a:p>
            <a:pPr marL="285750" lvl="0" indent="-285750" algn="just">
              <a:lnSpc>
                <a:spcPct val="130000"/>
              </a:lnSpc>
              <a:buFont typeface="Wingdings" panose="05000000000000000000" pitchFamily="2" charset="2"/>
              <a:buChar char="§"/>
            </a:pPr>
            <a:r>
              <a:rPr lang="fi-FI" sz="2200" i="1" dirty="0">
                <a:solidFill>
                  <a:srgbClr val="C00000"/>
                </a:solidFill>
                <a:effectLst>
                  <a:outerShdw blurRad="38100" dist="38100" dir="2700000" algn="tl">
                    <a:srgbClr val="000000">
                      <a:alpha val="43137"/>
                    </a:srgbClr>
                  </a:outerShdw>
                </a:effectLst>
                <a:latin typeface="Calibri Light" panose="020F0302020204030204"/>
              </a:rPr>
              <a:t>Tietojen säilyttäminen</a:t>
            </a:r>
          </a:p>
        </p:txBody>
      </p:sp>
      <p:sp>
        <p:nvSpPr>
          <p:cNvPr id="5" name="Rectangle 4"/>
          <p:cNvSpPr/>
          <p:nvPr/>
        </p:nvSpPr>
        <p:spPr>
          <a:xfrm>
            <a:off x="169920" y="669178"/>
            <a:ext cx="5483489" cy="496931"/>
          </a:xfrm>
          <a:prstGeom prst="rect">
            <a:avLst/>
          </a:prstGeom>
        </p:spPr>
        <p:txBody>
          <a:bodyPr wrap="none">
            <a:spAutoFit/>
          </a:bodyPr>
          <a:lstStyle/>
          <a:p>
            <a:pPr marL="285750" lvl="0" indent="-285750" algn="just">
              <a:lnSpc>
                <a:spcPct val="130000"/>
              </a:lnSpc>
              <a:buFont typeface="Wingdings" panose="05000000000000000000" pitchFamily="2" charset="2"/>
              <a:buChar char="§"/>
            </a:pPr>
            <a:r>
              <a:rPr lang="fi-FI" sz="2200" i="1" dirty="0">
                <a:solidFill>
                  <a:srgbClr val="C00000"/>
                </a:solidFill>
                <a:effectLst>
                  <a:outerShdw blurRad="38100" dist="38100" dir="2700000" algn="tl">
                    <a:srgbClr val="000000">
                      <a:alpha val="43137"/>
                    </a:srgbClr>
                  </a:outerShdw>
                </a:effectLst>
                <a:latin typeface="Calibri Light" panose="020F0302020204030204"/>
              </a:rPr>
              <a:t>Menetelmät, joilla tunnistat mahdollisuuksia</a:t>
            </a:r>
          </a:p>
        </p:txBody>
      </p:sp>
      <p:sp>
        <p:nvSpPr>
          <p:cNvPr id="6" name="TextBox 5"/>
          <p:cNvSpPr txBox="1"/>
          <p:nvPr/>
        </p:nvSpPr>
        <p:spPr>
          <a:xfrm>
            <a:off x="169920" y="1122750"/>
            <a:ext cx="11639641" cy="1077218"/>
          </a:xfrm>
          <a:prstGeom prst="rect">
            <a:avLst/>
          </a:prstGeom>
          <a:noFill/>
        </p:spPr>
        <p:txBody>
          <a:bodyPr wrap="square" rtlCol="0">
            <a:spAutoFit/>
          </a:bodyPr>
          <a:lstStyle/>
          <a:p>
            <a:pPr algn="just"/>
            <a:r>
              <a:rPr lang="fi-FI" sz="1600" dirty="0" err="1">
                <a:latin typeface="+mj-lt"/>
              </a:rPr>
              <a:t>Esim</a:t>
            </a:r>
            <a:r>
              <a:rPr lang="fi-FI" sz="1600" dirty="0">
                <a:latin typeface="+mj-lt"/>
              </a:rPr>
              <a:t>: Energiankäytön tarkistaminen yleensä, energiankäytön tarkistaminen hiljaisina aikoina (esim. kun rakennus on suljettuna, yöaikaan ja viikonloppuisin tai alhaisina tuotantoaikoina), energiakaaviotekniikoiden soveltaminen, kuormitusvaihtoehtojen tarkistaminen, kunnossapidon palautteen tarkasteleminen, kartoitus ohjaa käyttäytymistä, tarkastele laskujen analysoinnin perusteella tunnistettuja energiansäästömahdollisuuksia.</a:t>
            </a:r>
            <a:endParaRPr lang="en-US" sz="1600" dirty="0">
              <a:latin typeface="+mj-lt"/>
            </a:endParaRPr>
          </a:p>
        </p:txBody>
      </p:sp>
      <p:sp>
        <p:nvSpPr>
          <p:cNvPr id="7" name="Rectangle 6"/>
          <p:cNvSpPr/>
          <p:nvPr/>
        </p:nvSpPr>
        <p:spPr>
          <a:xfrm>
            <a:off x="155857" y="2176068"/>
            <a:ext cx="3189399" cy="496931"/>
          </a:xfrm>
          <a:prstGeom prst="rect">
            <a:avLst/>
          </a:prstGeom>
        </p:spPr>
        <p:txBody>
          <a:bodyPr wrap="none">
            <a:spAutoFit/>
          </a:bodyPr>
          <a:lstStyle/>
          <a:p>
            <a:pPr marL="285750" lvl="0" indent="-285750" algn="just">
              <a:lnSpc>
                <a:spcPct val="130000"/>
              </a:lnSpc>
              <a:buFont typeface="Wingdings" panose="05000000000000000000" pitchFamily="2" charset="2"/>
              <a:buChar char="§"/>
            </a:pPr>
            <a:r>
              <a:rPr lang="fi-FI" sz="2200" i="1" dirty="0">
                <a:solidFill>
                  <a:srgbClr val="C00000"/>
                </a:solidFill>
                <a:effectLst>
                  <a:outerShdw blurRad="38100" dist="38100" dir="2700000" algn="tl">
                    <a:srgbClr val="000000">
                      <a:alpha val="43137"/>
                    </a:srgbClr>
                  </a:outerShdw>
                </a:effectLst>
                <a:latin typeface="Calibri Light" panose="020F0302020204030204"/>
              </a:rPr>
              <a:t>Priorisoi mahdollisuudet</a:t>
            </a:r>
          </a:p>
        </p:txBody>
      </p:sp>
      <p:sp>
        <p:nvSpPr>
          <p:cNvPr id="8" name="TextBox 7"/>
          <p:cNvSpPr txBox="1"/>
          <p:nvPr/>
        </p:nvSpPr>
        <p:spPr>
          <a:xfrm>
            <a:off x="169920" y="2633928"/>
            <a:ext cx="11803544" cy="2308324"/>
          </a:xfrm>
          <a:prstGeom prst="rect">
            <a:avLst/>
          </a:prstGeom>
          <a:noFill/>
        </p:spPr>
        <p:txBody>
          <a:bodyPr wrap="square" rtlCol="0">
            <a:spAutoFit/>
          </a:bodyPr>
          <a:lstStyle/>
          <a:p>
            <a:pPr algn="just"/>
            <a:r>
              <a:rPr lang="fi-FI" sz="1600" dirty="0">
                <a:latin typeface="+mj-lt"/>
              </a:rPr>
              <a:t>Jaa energiansäästömahdollisuudet kahteen tärkeysluokkaan: a) teknisesti mahdolliset ja suositeltavat toimenpiteet ja b) taloudellisesti mahdolliset ja suositeltavat toimenpiteet (priorisointi voi perustua auditoinnin pääasiallisiin syihin – esimerkiksi mahdollisimman suuren CO2-säästön, suurimpaan kWh-primäärienergian tuottamiseen) säästöön, lyhimpään takaisinmaksuaikaan, korkeimpaan nettoarvoon tai korkeimpaan IRR).</a:t>
            </a:r>
          </a:p>
          <a:p>
            <a:pPr algn="just"/>
            <a:r>
              <a:rPr lang="fi-FI" sz="1600" dirty="0">
                <a:latin typeface="+mj-lt"/>
              </a:rPr>
              <a:t>Tärkeimmät huomiot:</a:t>
            </a:r>
          </a:p>
          <a:p>
            <a:pPr marL="285750" indent="-285750" algn="just">
              <a:buFont typeface="Wingdings" panose="05000000000000000000" pitchFamily="2" charset="2"/>
              <a:buChar char="Ø"/>
            </a:pPr>
            <a:r>
              <a:rPr lang="fi-FI" sz="1600" i="1" dirty="0">
                <a:solidFill>
                  <a:schemeClr val="accent6">
                    <a:lumMod val="50000"/>
                  </a:schemeClr>
                </a:solidFill>
                <a:latin typeface="+mj-lt"/>
              </a:rPr>
              <a:t>Säästöjen suuruus</a:t>
            </a:r>
          </a:p>
          <a:p>
            <a:pPr marL="285750" indent="-285750" algn="just">
              <a:buFont typeface="Wingdings" panose="05000000000000000000" pitchFamily="2" charset="2"/>
              <a:buChar char="Ø"/>
            </a:pPr>
            <a:r>
              <a:rPr lang="fi-FI" sz="1600" i="1" dirty="0">
                <a:solidFill>
                  <a:schemeClr val="accent6">
                    <a:lumMod val="50000"/>
                  </a:schemeClr>
                </a:solidFill>
                <a:latin typeface="+mj-lt"/>
              </a:rPr>
              <a:t>Toimenpiteen hinta</a:t>
            </a:r>
          </a:p>
          <a:p>
            <a:pPr marL="285750" indent="-285750" algn="just">
              <a:buFont typeface="Wingdings" panose="05000000000000000000" pitchFamily="2" charset="2"/>
              <a:buChar char="Ø"/>
            </a:pPr>
            <a:r>
              <a:rPr lang="fi-FI" sz="1600" i="1" dirty="0">
                <a:solidFill>
                  <a:schemeClr val="accent6">
                    <a:lumMod val="50000"/>
                  </a:schemeClr>
                </a:solidFill>
                <a:latin typeface="+mj-lt"/>
              </a:rPr>
              <a:t>Käyttöönoton helppous</a:t>
            </a:r>
          </a:p>
          <a:p>
            <a:pPr marL="285750" indent="-285750" algn="just">
              <a:buFont typeface="Wingdings" panose="05000000000000000000" pitchFamily="2" charset="2"/>
              <a:buChar char="Ø"/>
            </a:pPr>
            <a:r>
              <a:rPr lang="fi-FI" sz="1600" i="1" dirty="0">
                <a:solidFill>
                  <a:schemeClr val="accent6">
                    <a:lumMod val="50000"/>
                  </a:schemeClr>
                </a:solidFill>
                <a:latin typeface="+mj-lt"/>
              </a:rPr>
              <a:t>Mahdollisuuksien keskinäinen riippuvuus ja niiden vaikutus säästämiseen</a:t>
            </a:r>
            <a:endParaRPr lang="en-US" sz="1600" i="1" dirty="0">
              <a:solidFill>
                <a:schemeClr val="accent6">
                  <a:lumMod val="50000"/>
                </a:schemeClr>
              </a:solidFill>
              <a:latin typeface="+mj-lt"/>
            </a:endParaRPr>
          </a:p>
        </p:txBody>
      </p:sp>
      <p:sp>
        <p:nvSpPr>
          <p:cNvPr id="9" name="Rectangle 8"/>
          <p:cNvSpPr/>
          <p:nvPr/>
        </p:nvSpPr>
        <p:spPr>
          <a:xfrm>
            <a:off x="224421" y="5228071"/>
            <a:ext cx="11694542" cy="1077218"/>
          </a:xfrm>
          <a:prstGeom prst="rect">
            <a:avLst/>
          </a:prstGeom>
        </p:spPr>
        <p:txBody>
          <a:bodyPr wrap="square">
            <a:spAutoFit/>
          </a:bodyPr>
          <a:lstStyle/>
          <a:p>
            <a:pPr algn="just"/>
            <a:r>
              <a:rPr lang="fi-FI" sz="1600" dirty="0">
                <a:latin typeface="+mj-lt"/>
              </a:rPr>
              <a:t>Tiedot säilytetään (sähköisessä tai paperimuodossa), ja niitä voidaan siten hyödyntää lainsäädännön noudattamiseksi, tarkastuksen päätelmien tarkistamiseksi, lisäanalyysin helpottamiseksi tai suoritusten seuraamiseksi (sopiva säilytysaika  määritetään tarkastuksen suunnitteluvaiheessa ottaen huomioon olemassa olevat tiedot) organisaation tietojen säilytyskäytännöt ja -menettelyt, lailliset velvoitteet jne.).</a:t>
            </a:r>
            <a:endParaRPr lang="en-US" sz="1600" dirty="0">
              <a:latin typeface="+mj-lt"/>
            </a:endParaRPr>
          </a:p>
        </p:txBody>
      </p:sp>
      <p:pic>
        <p:nvPicPr>
          <p:cNvPr id="10" name="Picture 9" descr="Graphical user interface, text, application&#10;&#10;Description automatically generated">
            <a:extLst>
              <a:ext uri="{FF2B5EF4-FFF2-40B4-BE49-F238E27FC236}">
                <a16:creationId xmlns:a16="http://schemas.microsoft.com/office/drawing/2014/main" id="{BB457A9A-0282-4F8D-9B23-DFDEFC70D2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037" y="6292804"/>
            <a:ext cx="1879950" cy="537129"/>
          </a:xfrm>
          <a:prstGeom prst="rect">
            <a:avLst/>
          </a:prstGeom>
        </p:spPr>
      </p:pic>
      <p:pic>
        <p:nvPicPr>
          <p:cNvPr id="11" name="Picture 10">
            <a:extLst>
              <a:ext uri="{FF2B5EF4-FFF2-40B4-BE49-F238E27FC236}">
                <a16:creationId xmlns:a16="http://schemas.microsoft.com/office/drawing/2014/main" id="{0E713436-91ED-495A-85A1-6274D3EDA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577" y="14153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Logo, company name&#10;&#10;Description automatically generated">
            <a:extLst>
              <a:ext uri="{FF2B5EF4-FFF2-40B4-BE49-F238E27FC236}">
                <a16:creationId xmlns:a16="http://schemas.microsoft.com/office/drawing/2014/main" id="{A7623C88-074D-4BE1-8678-54310E163B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spTree>
    <p:extLst>
      <p:ext uri="{BB962C8B-B14F-4D97-AF65-F5344CB8AC3E}">
        <p14:creationId xmlns:p14="http://schemas.microsoft.com/office/powerpoint/2010/main" val="930675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8856" y="2295754"/>
            <a:ext cx="6418173" cy="2246769"/>
          </a:xfrm>
          <a:prstGeom prst="rect">
            <a:avLst/>
          </a:prstGeom>
          <a:noFill/>
        </p:spPr>
        <p:txBody>
          <a:bodyPr wrap="square" rtlCol="0">
            <a:spAutoFit/>
          </a:bodyPr>
          <a:lstStyle/>
          <a:p>
            <a:pPr algn="ctr"/>
            <a:r>
              <a:rPr lang="fi-FI" sz="2800" i="1" dirty="0">
                <a:solidFill>
                  <a:srgbClr val="C00000"/>
                </a:solidFill>
                <a:effectLst>
                  <a:outerShdw blurRad="38100" dist="38100" dir="2700000" algn="tl">
                    <a:srgbClr val="000000">
                      <a:alpha val="43137"/>
                    </a:srgbClr>
                  </a:outerShdw>
                </a:effectLst>
              </a:rPr>
              <a:t>Kiitos mielenkiinnosta!</a:t>
            </a:r>
          </a:p>
          <a:p>
            <a:pPr algn="ctr"/>
            <a:endParaRPr lang="en-US" sz="2800" i="1" dirty="0">
              <a:solidFill>
                <a:srgbClr val="C00000"/>
              </a:solidFill>
              <a:effectLst>
                <a:outerShdw blurRad="38100" dist="38100" dir="2700000" algn="tl">
                  <a:srgbClr val="000000">
                    <a:alpha val="43137"/>
                  </a:srgbClr>
                </a:outerShdw>
              </a:effectLst>
            </a:endParaRPr>
          </a:p>
          <a:p>
            <a:pPr algn="ctr"/>
            <a:r>
              <a:rPr lang="en-US" sz="2800" i="1" dirty="0">
                <a:solidFill>
                  <a:srgbClr val="C00000"/>
                </a:solidFill>
                <a:effectLst>
                  <a:outerShdw blurRad="38100" dist="38100" dir="2700000" algn="tl">
                    <a:srgbClr val="000000">
                      <a:alpha val="43137"/>
                    </a:srgbClr>
                  </a:outerShdw>
                </a:effectLst>
              </a:rPr>
              <a:t>Georgia Veziryianni   - gvezir@cres.gr</a:t>
            </a:r>
          </a:p>
          <a:p>
            <a:pPr algn="ctr"/>
            <a:endParaRPr lang="en-US" sz="2800" i="1" dirty="0">
              <a:solidFill>
                <a:srgbClr val="C00000"/>
              </a:solidFill>
              <a:effectLst>
                <a:outerShdw blurRad="38100" dist="38100" dir="2700000" algn="tl">
                  <a:srgbClr val="000000">
                    <a:alpha val="43137"/>
                  </a:srgbClr>
                </a:outerShdw>
              </a:effectLst>
            </a:endParaRPr>
          </a:p>
          <a:p>
            <a:pPr algn="ctr"/>
            <a:r>
              <a:rPr lang="en-US" sz="2800" i="1" dirty="0">
                <a:solidFill>
                  <a:srgbClr val="C00000"/>
                </a:solidFill>
                <a:effectLst>
                  <a:outerShdw blurRad="38100" dist="38100" dir="2700000" algn="tl">
                    <a:srgbClr val="000000">
                      <a:alpha val="43137"/>
                    </a:srgbClr>
                  </a:outerShdw>
                </a:effectLst>
              </a:rPr>
              <a:t>www.cres.gr</a:t>
            </a:r>
            <a:endParaRPr lang="el-GR" sz="2800" i="1" dirty="0">
              <a:solidFill>
                <a:srgbClr val="C00000"/>
              </a:solidFill>
              <a:effectLst>
                <a:outerShdw blurRad="38100" dist="38100" dir="2700000" algn="tl">
                  <a:srgbClr val="000000">
                    <a:alpha val="43137"/>
                  </a:srgbClr>
                </a:outerShdw>
              </a:effectLst>
            </a:endParaRPr>
          </a:p>
        </p:txBody>
      </p:sp>
      <p:pic>
        <p:nvPicPr>
          <p:cNvPr id="3" name="Picture 2">
            <a:extLst>
              <a:ext uri="{FF2B5EF4-FFF2-40B4-BE49-F238E27FC236}">
                <a16:creationId xmlns:a16="http://schemas.microsoft.com/office/drawing/2014/main" id="{A6D85256-28EB-4A84-90D0-72806A7DE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577" y="14153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D0858159-51CB-4FBC-990B-547ACA6CB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3A43B05B-CB42-43B2-9568-7134CED825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77" y="6069520"/>
            <a:ext cx="1879950" cy="537129"/>
          </a:xfrm>
          <a:prstGeom prst="rect">
            <a:avLst/>
          </a:prstGeom>
        </p:spPr>
      </p:pic>
    </p:spTree>
    <p:extLst>
      <p:ext uri="{BB962C8B-B14F-4D97-AF65-F5344CB8AC3E}">
        <p14:creationId xmlns:p14="http://schemas.microsoft.com/office/powerpoint/2010/main" val="2098996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252151" y="578665"/>
            <a:ext cx="9144000" cy="1855795"/>
          </a:xfrm>
        </p:spPr>
        <p:txBody>
          <a:bodyPr>
            <a:normAutofit/>
          </a:bodyPr>
          <a:lstStyle/>
          <a:p>
            <a:r>
              <a:rPr lang="fi-FI" dirty="0"/>
              <a:t>Ilmastonmuutos edellyttää</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sp>
        <p:nvSpPr>
          <p:cNvPr id="3" name="TextBox 2">
            <a:extLst>
              <a:ext uri="{FF2B5EF4-FFF2-40B4-BE49-F238E27FC236}">
                <a16:creationId xmlns:a16="http://schemas.microsoft.com/office/drawing/2014/main" id="{415761EB-AC8D-4BDB-84FB-22D9A749970B}"/>
              </a:ext>
            </a:extLst>
          </p:cNvPr>
          <p:cNvSpPr txBox="1"/>
          <p:nvPr/>
        </p:nvSpPr>
        <p:spPr>
          <a:xfrm>
            <a:off x="1507524" y="2913117"/>
            <a:ext cx="8888627" cy="1200329"/>
          </a:xfrm>
          <a:prstGeom prst="rect">
            <a:avLst/>
          </a:prstGeom>
          <a:noFill/>
        </p:spPr>
        <p:txBody>
          <a:bodyPr wrap="square" rtlCol="0">
            <a:spAutoFit/>
          </a:bodyPr>
          <a:lstStyle/>
          <a:p>
            <a:pPr marL="285750" indent="-285750">
              <a:buFont typeface="Arial" panose="020B0604020202020204" pitchFamily="34" charset="0"/>
              <a:buChar char="•"/>
            </a:pPr>
            <a:r>
              <a:rPr lang="fi-FI" dirty="0"/>
              <a:t>Sopeutumista</a:t>
            </a:r>
          </a:p>
          <a:p>
            <a:pPr marL="285750" indent="-285750">
              <a:buFont typeface="Arial" panose="020B0604020202020204" pitchFamily="34" charset="0"/>
              <a:buChar char="•"/>
            </a:pPr>
            <a:r>
              <a:rPr lang="fi-FI" dirty="0"/>
              <a:t>Hillintää</a:t>
            </a:r>
          </a:p>
          <a:p>
            <a:pPr marL="285750" indent="-285750">
              <a:buFont typeface="Arial" panose="020B0604020202020204" pitchFamily="34" charset="0"/>
              <a:buChar char="•"/>
            </a:pPr>
            <a:r>
              <a:rPr lang="fi-FI" dirty="0"/>
              <a:t>Joustavuutta</a:t>
            </a:r>
          </a:p>
          <a:p>
            <a:pPr marL="285750" indent="-285750">
              <a:buFont typeface="Arial" panose="020B0604020202020204" pitchFamily="34" charset="0"/>
              <a:buChar char="•"/>
            </a:pPr>
            <a:r>
              <a:rPr lang="fi-FI" dirty="0"/>
              <a:t>Systeemistä muutosta</a:t>
            </a:r>
          </a:p>
        </p:txBody>
      </p:sp>
      <p:pic>
        <p:nvPicPr>
          <p:cNvPr id="6" name="Picture 5" descr="Diagram&#10;&#10;Description automatically generated with medium confidence">
            <a:extLst>
              <a:ext uri="{FF2B5EF4-FFF2-40B4-BE49-F238E27FC236}">
                <a16:creationId xmlns:a16="http://schemas.microsoft.com/office/drawing/2014/main" id="{6235748B-1A14-476B-B762-EB2E829172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83048993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10. </a:t>
            </a:r>
            <a:r>
              <a:rPr lang="fi-FI" sz="6000" b="1" dirty="0">
                <a:latin typeface="+mj-lt"/>
              </a:rPr>
              <a:t>oppitunti ja työpaja</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9658875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fi-FI" dirty="0"/>
              <a:t>Haastattelutekniikat ja auditoinnin etiikka</a:t>
            </a:r>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4" name="Picture 3" descr="Graphical user interface, text, application&#10;&#10;Description automatically generated">
            <a:extLst>
              <a:ext uri="{FF2B5EF4-FFF2-40B4-BE49-F238E27FC236}">
                <a16:creationId xmlns:a16="http://schemas.microsoft.com/office/drawing/2014/main" id="{6E7CCF05-8D48-4B87-8667-268CC28FD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A05434D-5641-4D5D-8A90-DA804A6E55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47223228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Haastattelutekniikat</a:t>
            </a:r>
          </a:p>
        </p:txBody>
      </p:sp>
      <p:sp>
        <p:nvSpPr>
          <p:cNvPr id="3" name="Underrubrik 2"/>
          <p:cNvSpPr>
            <a:spLocks noGrp="1"/>
          </p:cNvSpPr>
          <p:nvPr>
            <p:ph type="subTitle" idx="1"/>
          </p:nvPr>
        </p:nvSpPr>
        <p:spPr>
          <a:xfrm>
            <a:off x="1562100" y="2396972"/>
            <a:ext cx="9070848" cy="2974018"/>
          </a:xfrm>
        </p:spPr>
        <p:txBody>
          <a:bodyPr>
            <a:normAutofit/>
          </a:bodyPr>
          <a:lstStyle/>
          <a:p>
            <a:pPr marL="342900" indent="-342900" algn="l">
              <a:buFont typeface="Arial" panose="020B0604020202020204" pitchFamily="34" charset="0"/>
              <a:buChar char="•"/>
            </a:pPr>
            <a:r>
              <a:rPr lang="fi-FI" dirty="0"/>
              <a:t>Välineet</a:t>
            </a:r>
          </a:p>
          <a:p>
            <a:pPr marL="342900" indent="-342900" algn="l">
              <a:buFont typeface="Arial" panose="020B0604020202020204" pitchFamily="34" charset="0"/>
              <a:buChar char="•"/>
            </a:pPr>
            <a:r>
              <a:rPr lang="fi-FI" dirty="0"/>
              <a:t>Syvähaastattelu</a:t>
            </a:r>
          </a:p>
          <a:p>
            <a:pPr marL="342900" indent="-342900" algn="l">
              <a:buFont typeface="Arial" panose="020B0604020202020204" pitchFamily="34" charset="0"/>
              <a:buChar char="•"/>
            </a:pPr>
            <a:r>
              <a:rPr lang="fi-FI" dirty="0"/>
              <a:t>Ryhmähaastattelu</a:t>
            </a:r>
          </a:p>
          <a:p>
            <a:pPr marL="342900" indent="-342900" algn="l">
              <a:buFont typeface="Arial" panose="020B0604020202020204" pitchFamily="34" charset="0"/>
              <a:buChar char="•"/>
            </a:pPr>
            <a:r>
              <a:rPr lang="fi-FI" dirty="0"/>
              <a:t>Satunnaisesti valitut haastattelukohteet</a:t>
            </a:r>
          </a:p>
          <a:p>
            <a:pPr marL="342900" indent="-342900" algn="l">
              <a:buFont typeface="Arial" panose="020B0604020202020204" pitchFamily="34" charset="0"/>
              <a:buChar char="•"/>
            </a:pPr>
            <a:r>
              <a:rPr lang="fi-FI" dirty="0"/>
              <a:t>Onnistuneet ja vähemmän onnistuneet haastatteluympäristöt</a:t>
            </a:r>
          </a:p>
          <a:p>
            <a:pPr marL="342900" indent="-342900" algn="l">
              <a:buFont typeface="Arial" panose="020B0604020202020204" pitchFamily="34" charset="0"/>
              <a:buChar char="•"/>
            </a:pPr>
            <a:r>
              <a:rPr lang="fi-FI" dirty="0"/>
              <a:t>Faktojen yksinkertaistaminen</a:t>
            </a: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020679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Haastattelutekniikat</a:t>
            </a:r>
          </a:p>
        </p:txBody>
      </p:sp>
      <p:sp>
        <p:nvSpPr>
          <p:cNvPr id="3" name="Underrubrik 2"/>
          <p:cNvSpPr>
            <a:spLocks noGrp="1"/>
          </p:cNvSpPr>
          <p:nvPr>
            <p:ph type="subTitle" idx="1"/>
          </p:nvPr>
        </p:nvSpPr>
        <p:spPr>
          <a:xfrm>
            <a:off x="1562100" y="2396972"/>
            <a:ext cx="9070848" cy="1748900"/>
          </a:xfrm>
        </p:spPr>
        <p:txBody>
          <a:bodyPr>
            <a:normAutofit/>
          </a:bodyPr>
          <a:lstStyle/>
          <a:p>
            <a:pPr marL="342900" indent="-342900" algn="l">
              <a:buFont typeface="Arial" panose="020B0604020202020204" pitchFamily="34" charset="0"/>
              <a:buChar char="•"/>
            </a:pPr>
            <a:r>
              <a:rPr lang="fi-FI" dirty="0"/>
              <a:t>Ujo auditoitava</a:t>
            </a:r>
          </a:p>
          <a:p>
            <a:pPr marL="342900" indent="-342900" algn="l">
              <a:buFont typeface="Arial" panose="020B0604020202020204" pitchFamily="34" charset="0"/>
              <a:buChar char="•"/>
            </a:pPr>
            <a:r>
              <a:rPr lang="fi-FI" dirty="0"/>
              <a:t>Hyvin puhelias auditoitava</a:t>
            </a:r>
          </a:p>
          <a:p>
            <a:pPr marL="342900" indent="-342900" algn="l">
              <a:buFont typeface="Arial" panose="020B0604020202020204" pitchFamily="34" charset="0"/>
              <a:buChar char="•"/>
            </a:pPr>
            <a:r>
              <a:rPr lang="fi-FI" dirty="0"/>
              <a:t>Tärkeintä on oma asenteesi auditoijana!</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155049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Sisäisen ympäristöauditoinnin etiikka</a:t>
            </a:r>
          </a:p>
        </p:txBody>
      </p:sp>
      <p:sp>
        <p:nvSpPr>
          <p:cNvPr id="3" name="Underrubrik 2"/>
          <p:cNvSpPr>
            <a:spLocks noGrp="1"/>
          </p:cNvSpPr>
          <p:nvPr>
            <p:ph type="subTitle" idx="1"/>
          </p:nvPr>
        </p:nvSpPr>
        <p:spPr>
          <a:xfrm>
            <a:off x="1562100" y="2396971"/>
            <a:ext cx="9070848" cy="2254927"/>
          </a:xfrm>
        </p:spPr>
        <p:txBody>
          <a:bodyPr>
            <a:normAutofit/>
          </a:bodyPr>
          <a:lstStyle/>
          <a:p>
            <a:pPr marL="342900" lvl="0" indent="-342900" algn="l">
              <a:buFont typeface="Courier New" panose="02070309020205020404" pitchFamily="49" charset="0"/>
              <a:buChar char="o"/>
            </a:pPr>
            <a:r>
              <a:rPr lang="fi-FI" dirty="0"/>
              <a:t>Tehokas viestintä organisaation kaikkien ryhmien kanssa</a:t>
            </a:r>
          </a:p>
          <a:p>
            <a:pPr marL="342900" lvl="0" indent="-342900" algn="l">
              <a:buFont typeface="Courier New" panose="02070309020205020404" pitchFamily="49" charset="0"/>
              <a:buChar char="o"/>
            </a:pPr>
            <a:r>
              <a:rPr lang="fi-FI" dirty="0"/>
              <a:t>Luottamuksen rakentaminen auditoinnin aikana</a:t>
            </a:r>
          </a:p>
          <a:p>
            <a:pPr marL="342900" lvl="0" indent="-342900" algn="l">
              <a:buFont typeface="Courier New" panose="02070309020205020404" pitchFamily="49" charset="0"/>
              <a:buChar char="o"/>
            </a:pPr>
            <a:r>
              <a:rPr lang="fi-FI" dirty="0"/>
              <a:t>Tarve saada oikeat tiedot</a:t>
            </a:r>
          </a:p>
          <a:p>
            <a:pPr marL="342900" lvl="0" indent="-342900" algn="l">
              <a:buFont typeface="Courier New" panose="02070309020205020404" pitchFamily="49" charset="0"/>
              <a:buChar char="o"/>
            </a:pPr>
            <a:r>
              <a:rPr lang="fi-FI" dirty="0"/>
              <a:t>Selkeä viestintä sisäisestä auditoinnista yleensä sekä poikkeamista</a:t>
            </a:r>
          </a:p>
          <a:p>
            <a:pPr marL="342900" lvl="0" indent="-342900" algn="l">
              <a:buFont typeface="Courier New" panose="02070309020205020404" pitchFamily="49" charset="0"/>
              <a:buChar char="o"/>
            </a:pPr>
            <a:r>
              <a:rPr lang="fi-FI" dirty="0"/>
              <a:t>Luo yhteistyöilmapiiriä!</a:t>
            </a:r>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3653530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Sisäisen ympäristöauditoinnin etiikka</a:t>
            </a:r>
          </a:p>
        </p:txBody>
      </p:sp>
      <p:sp>
        <p:nvSpPr>
          <p:cNvPr id="3" name="Underrubrik 2"/>
          <p:cNvSpPr>
            <a:spLocks noGrp="1"/>
          </p:cNvSpPr>
          <p:nvPr>
            <p:ph type="subTitle" idx="1"/>
          </p:nvPr>
        </p:nvSpPr>
        <p:spPr>
          <a:xfrm>
            <a:off x="1562100" y="2396971"/>
            <a:ext cx="9070848" cy="2254927"/>
          </a:xfrm>
        </p:spPr>
        <p:txBody>
          <a:bodyPr>
            <a:normAutofit fontScale="92500" lnSpcReduction="20000"/>
          </a:bodyPr>
          <a:lstStyle/>
          <a:p>
            <a:pPr marL="342900" lvl="0" indent="-342900" algn="l">
              <a:buFont typeface="Courier New" panose="02070309020205020404" pitchFamily="49" charset="0"/>
              <a:buChar char="o"/>
            </a:pPr>
            <a:r>
              <a:rPr lang="fi-FI" dirty="0"/>
              <a:t>Vastuullisuusviestintä</a:t>
            </a:r>
          </a:p>
          <a:p>
            <a:pPr marL="342900" lvl="0" indent="-342900" algn="l">
              <a:buFont typeface="Courier New" panose="02070309020205020404" pitchFamily="49" charset="0"/>
              <a:buChar char="o"/>
            </a:pPr>
            <a:r>
              <a:rPr lang="fi-FI" dirty="0"/>
              <a:t>Täysi läpinäkyvyys tarkastettavaa kohtaan</a:t>
            </a:r>
          </a:p>
          <a:p>
            <a:pPr marL="342900" lvl="0" indent="-342900" algn="l">
              <a:buFont typeface="Courier New" panose="02070309020205020404" pitchFamily="49" charset="0"/>
              <a:buChar char="o"/>
            </a:pPr>
            <a:r>
              <a:rPr lang="fi-FI" dirty="0"/>
              <a:t>Puolueeton</a:t>
            </a:r>
          </a:p>
          <a:p>
            <a:pPr marL="342900" lvl="0" indent="-342900" algn="l">
              <a:buFont typeface="Courier New" panose="02070309020205020404" pitchFamily="49" charset="0"/>
              <a:buChar char="o"/>
            </a:pPr>
            <a:r>
              <a:rPr lang="fi-FI" dirty="0"/>
              <a:t>Täysi hiljaisuus kommunikaatiossa – ammattimaista harkintaa</a:t>
            </a:r>
          </a:p>
          <a:p>
            <a:pPr marL="342900" lvl="0" indent="-342900" algn="l">
              <a:buFont typeface="Courier New" panose="02070309020205020404" pitchFamily="49" charset="0"/>
              <a:buChar char="o"/>
            </a:pPr>
            <a:r>
              <a:rPr lang="fi-FI" dirty="0"/>
              <a:t>Ystävällinen, ammattimainen, ennakkoluuloton ja tuomitsematon lähestymistapa = mahdollisuus loistavaan yhteistyöhön ja jatkuvaan parantamiseen</a:t>
            </a:r>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427572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Sisäisen ympäristöauditoinnin valmennus – Haastattelutekniikat</a:t>
            </a:r>
          </a:p>
        </p:txBody>
      </p:sp>
      <p:sp>
        <p:nvSpPr>
          <p:cNvPr id="3" name="Underrubrik 2"/>
          <p:cNvSpPr>
            <a:spLocks noGrp="1"/>
          </p:cNvSpPr>
          <p:nvPr>
            <p:ph type="subTitle" idx="1"/>
          </p:nvPr>
        </p:nvSpPr>
        <p:spPr>
          <a:xfrm>
            <a:off x="1562100" y="2396971"/>
            <a:ext cx="9070848" cy="2654423"/>
          </a:xfrm>
        </p:spPr>
        <p:txBody>
          <a:bodyPr>
            <a:normAutofit fontScale="85000" lnSpcReduction="10000"/>
          </a:bodyPr>
          <a:lstStyle/>
          <a:p>
            <a:pPr marL="0" indent="0" algn="l">
              <a:buNone/>
            </a:pPr>
            <a:r>
              <a:rPr lang="fi-FI" sz="2400" b="1" dirty="0"/>
              <a:t>Ryhmätyötä ryhmätyötiloissa</a:t>
            </a:r>
          </a:p>
          <a:p>
            <a:pPr marL="0" indent="0" algn="l">
              <a:buNone/>
            </a:pPr>
            <a:endParaRPr lang="fi-FI" sz="2400" dirty="0"/>
          </a:p>
          <a:p>
            <a:pPr marL="514350" indent="-514350" algn="l">
              <a:buAutoNum type="arabicPeriod"/>
            </a:pPr>
            <a:r>
              <a:rPr lang="fi-FI" sz="2400" dirty="0"/>
              <a:t>Valitse ryhmästä 1-2 auditoijaa, 1, joka tekee muistiinpanoja ja 1 auditoitava.</a:t>
            </a:r>
          </a:p>
          <a:p>
            <a:pPr marL="514350" indent="-514350" algn="l">
              <a:buAutoNum type="arabicPeriod"/>
            </a:pPr>
            <a:r>
              <a:rPr lang="fi-FI" dirty="0"/>
              <a:t>Valitse </a:t>
            </a:r>
            <a:r>
              <a:rPr lang="fi-FI" sz="2400" dirty="0"/>
              <a:t>5-10 kysymystä edellisen työpajatyöskentelyn tarkistuslistasta.</a:t>
            </a:r>
          </a:p>
          <a:p>
            <a:pPr marL="514350" indent="-514350" algn="l">
              <a:buAutoNum type="arabicPeriod"/>
            </a:pPr>
            <a:r>
              <a:rPr lang="fi-FI" sz="2400" dirty="0"/>
              <a:t>Käytä koulutushaastatteluun 30 minuuttia. </a:t>
            </a:r>
          </a:p>
          <a:p>
            <a:pPr algn="l"/>
            <a:endParaRPr lang="sv-SE" sz="2400" b="1" dirty="0"/>
          </a:p>
          <a:p>
            <a:pPr algn="l"/>
            <a:r>
              <a:rPr lang="sv-SE" sz="2400" b="1" dirty="0" err="1"/>
              <a:t>Lykkyä</a:t>
            </a:r>
            <a:r>
              <a:rPr lang="sv-SE" sz="2400" b="1" dirty="0"/>
              <a:t> </a:t>
            </a:r>
            <a:r>
              <a:rPr lang="sv-SE" sz="2400" b="1" dirty="0" err="1"/>
              <a:t>tykö</a:t>
            </a:r>
            <a:r>
              <a:rPr lang="sv-SE" sz="2400" b="1" dirty="0"/>
              <a:t>! </a:t>
            </a:r>
            <a:r>
              <a:rPr lang="sv-SE" sz="2400" b="1" dirty="0">
                <a:sym typeface="Wingdings" panose="05000000000000000000" pitchFamily="2" charset="2"/>
              </a:rPr>
              <a:t></a:t>
            </a:r>
            <a:endParaRPr lang="sv-SE" sz="2400" b="1" dirty="0"/>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1220"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3609769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Sisäisen ympäristöauditoinnin valmennus – Haastattelutekniikat</a:t>
            </a:r>
          </a:p>
        </p:txBody>
      </p:sp>
      <p:sp>
        <p:nvSpPr>
          <p:cNvPr id="3" name="Underrubrik 2"/>
          <p:cNvSpPr>
            <a:spLocks noGrp="1"/>
          </p:cNvSpPr>
          <p:nvPr>
            <p:ph type="subTitle" idx="1"/>
          </p:nvPr>
        </p:nvSpPr>
        <p:spPr>
          <a:xfrm>
            <a:off x="1562100" y="2396971"/>
            <a:ext cx="9070848" cy="2947386"/>
          </a:xfrm>
        </p:spPr>
        <p:txBody>
          <a:bodyPr>
            <a:normAutofit fontScale="70000" lnSpcReduction="20000"/>
          </a:bodyPr>
          <a:lstStyle/>
          <a:p>
            <a:pPr marL="0" indent="0" algn="l">
              <a:buNone/>
            </a:pPr>
            <a:r>
              <a:rPr lang="fi-FI" sz="2400" b="1" dirty="0"/>
              <a:t>Haastattelun arviointi</a:t>
            </a:r>
          </a:p>
          <a:p>
            <a:pPr marL="0" indent="0" algn="l">
              <a:buNone/>
            </a:pPr>
            <a:r>
              <a:rPr lang="fi-FI" sz="2400" dirty="0"/>
              <a:t>Vastatkaa ryhmissä seuraaviin kysymyksiin:</a:t>
            </a:r>
          </a:p>
          <a:p>
            <a:pPr marL="457200" indent="-457200" algn="l">
              <a:buAutoNum type="arabicPeriod"/>
            </a:pPr>
            <a:r>
              <a:rPr lang="fi-FI" sz="2400" dirty="0"/>
              <a:t>Auditoija: Oliko sinulla aikaa saada vastaukset kaikkiin viiteen kysymykseen annetussa aikataulussa?</a:t>
            </a:r>
          </a:p>
          <a:p>
            <a:pPr marL="457200" indent="-457200" algn="l">
              <a:buAutoNum type="arabicPeriod"/>
            </a:pPr>
            <a:r>
              <a:rPr lang="fi-FI" dirty="0"/>
              <a:t>Auditoitava: </a:t>
            </a:r>
            <a:r>
              <a:rPr lang="fi-FI" sz="2400" dirty="0"/>
              <a:t>Ymmärsitkö kaikki kysymykset annetussa aikataulussa?</a:t>
            </a:r>
          </a:p>
          <a:p>
            <a:pPr marL="457200" indent="-457200" algn="l">
              <a:buAutoNum type="arabicPeriod"/>
            </a:pPr>
            <a:r>
              <a:rPr lang="fi-FI" dirty="0"/>
              <a:t>Muistiinpanojen kirjoittaja: Ehditkö kirjoittaa kaiken tarvittavan ylös myöhempää aineiston tarkastelua varten</a:t>
            </a:r>
            <a:r>
              <a:rPr lang="fi-FI" sz="2400" dirty="0"/>
              <a:t>?</a:t>
            </a:r>
          </a:p>
          <a:p>
            <a:pPr algn="l"/>
            <a:r>
              <a:rPr lang="fi-FI" sz="2400" dirty="0"/>
              <a:t>Jos jokin yllä olevista vastauksista on </a:t>
            </a:r>
            <a:r>
              <a:rPr lang="fi-FI" sz="2400" b="1" dirty="0"/>
              <a:t>EI</a:t>
            </a:r>
            <a:r>
              <a:rPr lang="fi-FI" sz="2400" dirty="0"/>
              <a:t>, käytä hetki ja </a:t>
            </a:r>
            <a:r>
              <a:rPr lang="fi-FI" sz="2400" b="1" dirty="0"/>
              <a:t>toista käytäntö </a:t>
            </a:r>
            <a:r>
              <a:rPr lang="fi-FI" sz="2400" dirty="0"/>
              <a:t>ennen todellista auditointia organisaatiossasi.</a:t>
            </a:r>
            <a:br>
              <a:rPr lang="sv-SE" sz="2400" b="1" dirty="0"/>
            </a:br>
            <a:r>
              <a:rPr lang="en-GB" sz="2400" dirty="0"/>
              <a:t> </a:t>
            </a:r>
            <a:br>
              <a:rPr lang="en-GB" sz="2400" dirty="0"/>
            </a:br>
            <a:r>
              <a:rPr lang="en-GB" sz="2400" b="1" dirty="0" err="1"/>
              <a:t>Lykkyä</a:t>
            </a:r>
            <a:r>
              <a:rPr lang="en-GB" sz="2400" b="1" dirty="0"/>
              <a:t> </a:t>
            </a:r>
            <a:r>
              <a:rPr lang="en-GB" sz="2400" b="1" dirty="0" err="1"/>
              <a:t>tykö</a:t>
            </a:r>
            <a:r>
              <a:rPr lang="en-GB" sz="2400" b="1" dirty="0"/>
              <a:t>! </a:t>
            </a:r>
            <a:r>
              <a:rPr lang="en-GB" sz="2400" b="1" dirty="0">
                <a:sym typeface="Wingdings" panose="05000000000000000000" pitchFamily="2" charset="2"/>
              </a:rPr>
              <a:t></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474400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fi-FI" sz="6000" b="1" dirty="0">
                <a:latin typeface="+mj-lt"/>
              </a:rPr>
              <a:t>Käytännön työpaja </a:t>
            </a:r>
            <a:r>
              <a:rPr lang="en-GB" sz="6000" b="1" dirty="0">
                <a:latin typeface="+mj-lt"/>
              </a:rPr>
              <a:t>11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3055762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Sisäisen ympäristöauditoinnin harjoitus ryhmätyö</a:t>
            </a:r>
          </a:p>
        </p:txBody>
      </p:sp>
      <p:sp>
        <p:nvSpPr>
          <p:cNvPr id="3" name="Underrubrik 2"/>
          <p:cNvSpPr>
            <a:spLocks noGrp="1"/>
          </p:cNvSpPr>
          <p:nvPr>
            <p:ph type="subTitle" idx="1"/>
          </p:nvPr>
        </p:nvSpPr>
        <p:spPr>
          <a:xfrm>
            <a:off x="1562100" y="2396971"/>
            <a:ext cx="9070848" cy="2947386"/>
          </a:xfrm>
        </p:spPr>
        <p:txBody>
          <a:bodyPr>
            <a:normAutofit fontScale="92500" lnSpcReduction="20000"/>
          </a:bodyPr>
          <a:lstStyle/>
          <a:p>
            <a:pPr marL="0" indent="0" algn="l">
              <a:buNone/>
            </a:pPr>
            <a:r>
              <a:rPr lang="fi-FI" dirty="0"/>
              <a:t>Organisaation harjoitushaastattelu</a:t>
            </a:r>
            <a:r>
              <a:rPr lang="fi-FI" sz="2400" dirty="0"/>
              <a:t>:</a:t>
            </a:r>
          </a:p>
          <a:p>
            <a:pPr marL="457200" indent="-457200" algn="l">
              <a:buAutoNum type="arabicPeriod"/>
            </a:pPr>
            <a:r>
              <a:rPr lang="fi-FI" sz="2400" dirty="0"/>
              <a:t>Sopikaa tapaamisesta organisaation avainhenkilöiden kanssa sisäisen ympäristöauditoinnin harjoitushaastattelua varten.</a:t>
            </a:r>
          </a:p>
          <a:p>
            <a:pPr marL="457200" indent="-457200" algn="l">
              <a:buAutoNum type="arabicPeriod"/>
            </a:pPr>
            <a:r>
              <a:rPr lang="fi-FI" sz="2400" dirty="0"/>
              <a:t>Valitkaa sisäisen ympäristöauditoinnin tiimistä henkilö(t), jotka esittävät kysymyksiä. Haastattelu kestää noin 30 minuuttia.</a:t>
            </a:r>
          </a:p>
          <a:p>
            <a:pPr marL="457200" indent="-457200" algn="l">
              <a:buAutoNum type="arabicPeriod"/>
            </a:pPr>
            <a:r>
              <a:rPr lang="fi-FI" sz="2400" dirty="0"/>
              <a:t>Valitkaa sisäisen ympäristöauditoinnin tiimistä henkilö(t), jotka tekevät muistiinpanoja haastattelun aikana.</a:t>
            </a:r>
          </a:p>
          <a:p>
            <a:pPr marL="457200" indent="-457200" algn="l">
              <a:buAutoNum type="arabicPeriod"/>
            </a:pPr>
            <a:r>
              <a:rPr lang="fi-FI" sz="2400" dirty="0"/>
              <a:t>Toteuttakaa haastattelu.</a:t>
            </a:r>
            <a:br>
              <a:rPr lang="sv-SE" sz="2400" dirty="0"/>
            </a:br>
            <a:br>
              <a:rPr lang="en-GB" sz="2400" dirty="0"/>
            </a:br>
            <a:r>
              <a:rPr lang="en-GB" sz="2400" b="1" dirty="0" err="1"/>
              <a:t>Lykkyä</a:t>
            </a:r>
            <a:r>
              <a:rPr lang="en-GB" sz="2400" b="1" dirty="0"/>
              <a:t> </a:t>
            </a:r>
            <a:r>
              <a:rPr lang="en-GB" sz="2400" b="1" dirty="0" err="1"/>
              <a:t>tykö</a:t>
            </a:r>
            <a:r>
              <a:rPr lang="en-GB" sz="2400" b="1" dirty="0"/>
              <a:t>! </a:t>
            </a:r>
            <a:r>
              <a:rPr lang="en-GB" sz="2400" b="1" dirty="0">
                <a:sym typeface="Wingdings" panose="05000000000000000000" pitchFamily="2" charset="2"/>
              </a:rPr>
              <a:t></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45" y="21238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7420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fi-FI" dirty="0"/>
              <a:t>EU:n sopeutumisstrategia</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p:txBody>
          <a:bodyPr>
            <a:normAutofit/>
          </a:bodyPr>
          <a:lstStyle/>
          <a:p>
            <a:r>
              <a:rPr lang="fi-FI" i="0" dirty="0">
                <a:effectLst/>
              </a:rPr>
              <a:t>Ilmastonmuutoksen vaikutukset etenevät voimakkaammin ja nopeammin kuin on ennakoitu. Se edellyttää meiltä </a:t>
            </a:r>
          </a:p>
          <a:p>
            <a:pPr algn="l">
              <a:buFont typeface="Arial" panose="020B0604020202020204" pitchFamily="34" charset="0"/>
              <a:buChar char="•"/>
            </a:pPr>
            <a:r>
              <a:rPr lang="fi-FI" b="0" i="0" dirty="0">
                <a:solidFill>
                  <a:srgbClr val="202124"/>
                </a:solidFill>
                <a:effectLst/>
                <a:latin typeface="arial" panose="020B0604020202020204" pitchFamily="34" charset="0"/>
              </a:rPr>
              <a:t>Älykkäämpää sopeutumista: tietämyksen lisäämistä ja epävarmuuden hallintaa.</a:t>
            </a:r>
          </a:p>
          <a:p>
            <a:pPr algn="l">
              <a:buFont typeface="Arial" panose="020B0604020202020204" pitchFamily="34" charset="0"/>
              <a:buChar char="•"/>
            </a:pPr>
            <a:r>
              <a:rPr lang="fi-FI" b="0" i="0" dirty="0">
                <a:solidFill>
                  <a:srgbClr val="202124"/>
                </a:solidFill>
                <a:effectLst/>
                <a:latin typeface="arial" panose="020B0604020202020204" pitchFamily="34" charset="0"/>
              </a:rPr>
              <a:t>Systemaattisempaa sopeutumista: politiikan kehittämistä kaikilla tasoilla ja aloilla.</a:t>
            </a:r>
          </a:p>
          <a:p>
            <a:pPr algn="l">
              <a:buFont typeface="Arial" panose="020B0604020202020204" pitchFamily="34" charset="0"/>
              <a:buChar char="•"/>
            </a:pPr>
            <a:r>
              <a:rPr lang="fi-FI" b="0" i="0" dirty="0">
                <a:solidFill>
                  <a:srgbClr val="202124"/>
                </a:solidFill>
                <a:effectLst/>
                <a:latin typeface="arial" panose="020B0604020202020204" pitchFamily="34" charset="0"/>
              </a:rPr>
              <a:t>Nopeampaa sopeutumista kautta linjan.</a:t>
            </a:r>
          </a:p>
          <a:p>
            <a:pPr algn="l">
              <a:buFont typeface="Arial" panose="020B0604020202020204" pitchFamily="34" charset="0"/>
              <a:buChar char="•"/>
            </a:pPr>
            <a:r>
              <a:rPr lang="fi-FI" b="0" i="0" dirty="0">
                <a:solidFill>
                  <a:srgbClr val="202124"/>
                </a:solidFill>
                <a:effectLst/>
                <a:latin typeface="arial" panose="020B0604020202020204" pitchFamily="34" charset="0"/>
              </a:rPr>
              <a:t>Kansainvälisen ilmastokestävyyden edistämistä.</a:t>
            </a: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CF05B40-CE42-4BAE-86DB-CA48DF7F88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6645927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600" dirty="0"/>
              <a:t>Sisäisen ympäristöauditoinnin toteuttaminen</a:t>
            </a:r>
          </a:p>
        </p:txBody>
      </p:sp>
      <p:sp>
        <p:nvSpPr>
          <p:cNvPr id="3" name="Underrubrik 2"/>
          <p:cNvSpPr>
            <a:spLocks noGrp="1"/>
          </p:cNvSpPr>
          <p:nvPr>
            <p:ph type="subTitle" idx="1"/>
          </p:nvPr>
        </p:nvSpPr>
        <p:spPr>
          <a:xfrm>
            <a:off x="1562100" y="2396971"/>
            <a:ext cx="9070848" cy="2947386"/>
          </a:xfrm>
        </p:spPr>
        <p:txBody>
          <a:bodyPr>
            <a:normAutofit/>
          </a:bodyPr>
          <a:lstStyle/>
          <a:p>
            <a:pPr algn="l"/>
            <a:r>
              <a:rPr lang="fi-FI" dirty="0"/>
              <a:t>Organisaation harjoitushaastattelu:</a:t>
            </a:r>
          </a:p>
          <a:p>
            <a:pPr marL="342900" indent="-342900" algn="l">
              <a:buFontTx/>
              <a:buChar char="-"/>
            </a:pPr>
            <a:r>
              <a:rPr lang="fi-FI" dirty="0"/>
              <a:t>Muistakaa tehdä muistiinpanoja harjoitushaastattelussa!</a:t>
            </a:r>
          </a:p>
          <a:p>
            <a:pPr marL="342900" indent="-342900" algn="l">
              <a:buFontTx/>
              <a:buChar char="-"/>
            </a:pPr>
            <a:r>
              <a:rPr lang="fi-FI" dirty="0"/>
              <a:t>Kokoontukaa sisäisen ympäristöauditointitiimin kesken auditoinnin jälkeen:</a:t>
            </a:r>
          </a:p>
          <a:p>
            <a:pPr marL="800100" lvl="1" indent="-342900" algn="l">
              <a:buFont typeface="Wingdings" panose="05000000000000000000" pitchFamily="2" charset="2"/>
              <a:buChar char="Ø"/>
            </a:pPr>
            <a:r>
              <a:rPr lang="fi-FI" dirty="0"/>
              <a:t>Huomasitteko jo nyt mahdolliset poikkeamat, huomautukset ja suositukset vastauksesta? </a:t>
            </a:r>
          </a:p>
          <a:p>
            <a:pPr lvl="1" algn="l"/>
            <a:r>
              <a:rPr lang="fi-FI" dirty="0"/>
              <a:t>Jos kyllä, kirjoittakaa siitä muistiinpanoja, joita voitte hyödyntää tulevassa auditointiraportin kirjoitusharjoituksessa.</a:t>
            </a: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45" y="21238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8686377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12. </a:t>
            </a:r>
            <a:r>
              <a:rPr lang="fi-FI" sz="6000" b="1" dirty="0">
                <a:latin typeface="+mj-lt"/>
              </a:rPr>
              <a:t>oppitunti ja työpaja</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9390284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fi-FI" dirty="0"/>
              <a:t>Poikkeama-analyysi</a:t>
            </a:r>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p:txBody>
          <a:bodyPr>
            <a:normAutofit/>
          </a:bodyPr>
          <a:lstStyle/>
          <a:p>
            <a:pPr marL="0" indent="0">
              <a:buNone/>
            </a:pPr>
            <a:r>
              <a:rPr lang="fi-FI" dirty="0"/>
              <a:t>Suuri poikkeama – Lakien, määräysten ja standardien vaatimusten noudattamatta jättäminen</a:t>
            </a:r>
          </a:p>
          <a:p>
            <a:pPr marL="0" indent="0">
              <a:buNone/>
            </a:pPr>
            <a:r>
              <a:rPr lang="fi-FI" dirty="0"/>
              <a:t>Pieni poikkeama – Ympäristöjärjestelmän vaatimusten noudattamatta jättäminen (sisäiset asiakirjat)</a:t>
            </a:r>
          </a:p>
          <a:p>
            <a:pPr marL="0" indent="0">
              <a:buNone/>
            </a:pPr>
            <a:r>
              <a:rPr lang="fi-FI" dirty="0"/>
              <a:t>Huomautuksia – Kaikki, mikä voi johtaa yllä olevien vaatimusten noudattamatta jättämiseen lyhyessä ja/tai pitkässä ajassa</a:t>
            </a:r>
          </a:p>
          <a:p>
            <a:pPr marL="0" indent="0">
              <a:buNone/>
            </a:pPr>
            <a:r>
              <a:rPr lang="fi-FI" dirty="0"/>
              <a:t>Suositus – Toiminta, joka voi lisätä positiivisia ja/tai kielteisiä suoria ja/tai epäsuoria ympäristövaikutuksia, jotka sisäinen ympäristöauditointi on analysoinut</a:t>
            </a: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5944"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8F9BA419-ECC5-435F-9154-6F863DF881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653604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fi-FI" sz="4400" dirty="0"/>
              <a:t>Sisäinen ympäristöauditointiharjoitus</a:t>
            </a:r>
            <a:br>
              <a:rPr lang="fi-FI" sz="4400" dirty="0"/>
            </a:br>
            <a:r>
              <a:rPr lang="fi-FI" sz="4400" dirty="0"/>
              <a:t>Ryhmätyö</a:t>
            </a:r>
            <a:endParaRPr lang="fi-FI"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lnSpcReduction="10000"/>
          </a:bodyPr>
          <a:lstStyle/>
          <a:p>
            <a:pPr marL="0" indent="0">
              <a:buNone/>
            </a:pPr>
            <a:r>
              <a:rPr lang="fi-FI" dirty="0"/>
              <a:t>Sisäisen ympäristöauditointiraportin kirjoittaminen ryhmätyönä:</a:t>
            </a:r>
          </a:p>
          <a:p>
            <a:pPr marL="0" indent="0">
              <a:buNone/>
            </a:pPr>
            <a:r>
              <a:rPr lang="fi-FI" dirty="0"/>
              <a:t>-Analysoikaa edellisen haastattelun vastaukset liittyen globaaleihin ja EU-direktiiveihin, kuten EU:n jätedirektiiviin, 17 kestävän kehityksen tavoitteeseen ja niin edelleen…</a:t>
            </a:r>
          </a:p>
          <a:p>
            <a:pPr>
              <a:buFontTx/>
              <a:buChar char="-"/>
            </a:pPr>
            <a:r>
              <a:rPr lang="fi-FI" dirty="0"/>
              <a:t>Lajitelkaa mahdolliset suuret ja pienet poikkeamat edellisestä auditoinnista sekä mahdolliset huomautukset ja suositukset</a:t>
            </a:r>
          </a:p>
          <a:p>
            <a:pPr>
              <a:buFontTx/>
              <a:buChar char="-"/>
            </a:pPr>
            <a:r>
              <a:rPr lang="fi-FI" dirty="0"/>
              <a:t>Käyttäkää auditointimallipohjaa ja täyttäkää poikkeamat, huomautukset, suositukset ja muut tarvittavat tiedot tarkastettavasta organisaatiosta kommentteineen (katso malli).</a:t>
            </a: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8F9BA419-ECC5-435F-9154-6F863DF881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8426092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fi-FI" sz="4400" dirty="0"/>
              <a:t>Esityksen loppu… ja uusia alkuja</a:t>
            </a:r>
            <a:endParaRPr lang="fi-FI"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fontScale="77500" lnSpcReduction="20000"/>
          </a:bodyPr>
          <a:lstStyle/>
          <a:p>
            <a:pPr marL="0" indent="0">
              <a:buNone/>
            </a:pPr>
            <a:r>
              <a:rPr lang="fi-FI" dirty="0">
                <a:sym typeface="Wingdings" panose="05000000000000000000" pitchFamily="2" charset="2"/>
              </a:rPr>
              <a:t>Tervetuloa mukaan </a:t>
            </a:r>
            <a:r>
              <a:rPr lang="fi-FI" dirty="0" err="1">
                <a:sym typeface="Wingdings" panose="05000000000000000000" pitchFamily="2" charset="2"/>
              </a:rPr>
              <a:t>Synergy</a:t>
            </a:r>
            <a:r>
              <a:rPr lang="fi-FI" dirty="0">
                <a:sym typeface="Wingdings" panose="05000000000000000000" pitchFamily="2" charset="2"/>
              </a:rPr>
              <a:t> Audit -verkostoon! </a:t>
            </a:r>
          </a:p>
          <a:p>
            <a:pPr marL="0" indent="0">
              <a:buNone/>
            </a:pPr>
            <a:r>
              <a:rPr lang="fi-FI" dirty="0" err="1">
                <a:sym typeface="Wingdings" panose="05000000000000000000" pitchFamily="2" charset="2"/>
              </a:rPr>
              <a:t>Synergy</a:t>
            </a:r>
            <a:r>
              <a:rPr lang="fi-FI" dirty="0">
                <a:sym typeface="Wingdings" panose="05000000000000000000" pitchFamily="2" charset="2"/>
              </a:rPr>
              <a:t> Audit Network on sisäisten ympäristöauditoijien, kestävän kehityksen päälliköiden, sidosryhmien ja eturyhmien maailmanlaajuinen verkosto, joka auttaa organisaatioita pienestä kansalaisjärjestöstä suurempaan yritykseen.</a:t>
            </a:r>
          </a:p>
          <a:p>
            <a:pPr marL="0" indent="0">
              <a:buNone/>
            </a:pPr>
            <a:r>
              <a:rPr lang="fi-FI" dirty="0">
                <a:sym typeface="Wingdings" panose="05000000000000000000" pitchFamily="2" charset="2"/>
              </a:rPr>
              <a:t>Verkosto on tukityökalu ympäristöjärjestelmä- ja auditointityössäsi, jossa voit muiden verkostoon kuuluvien organisaatioiden avulla jakaa ideoita, vaihtaa tietoa ja näin lisätä myös mahdollisuuksia kestävän kehityksen mukaiseen yhteistyöhön muiden kanssa.</a:t>
            </a:r>
          </a:p>
          <a:p>
            <a:pPr marL="0" indent="0">
              <a:buNone/>
            </a:pPr>
            <a:r>
              <a:rPr lang="fi-FI" dirty="0">
                <a:sym typeface="Wingdings" panose="05000000000000000000" pitchFamily="2" charset="2"/>
              </a:rPr>
              <a:t>Jos haluat liittyä verkostoon, ota yhteyttä osoitteeseen: </a:t>
            </a:r>
            <a:r>
              <a:rPr lang="fi-FI" dirty="0">
                <a:sym typeface="Wingdings" panose="05000000000000000000" pitchFamily="2" charset="2"/>
                <a:hlinkClick r:id="rId2"/>
              </a:rPr>
              <a:t>forplanettellus@gmail.com</a:t>
            </a:r>
            <a:endParaRPr lang="fi-FI" dirty="0">
              <a:sym typeface="Wingdings" panose="05000000000000000000" pitchFamily="2" charset="2"/>
            </a:endParaRPr>
          </a:p>
          <a:p>
            <a:pPr marL="0" indent="0">
              <a:buNone/>
            </a:pPr>
            <a:r>
              <a:rPr lang="fi-FI" dirty="0">
                <a:sym typeface="Wingdings" panose="05000000000000000000" pitchFamily="2" charset="2"/>
              </a:rPr>
              <a:t>Yhteystiedot:</a:t>
            </a:r>
          </a:p>
          <a:p>
            <a:pPr marL="0" indent="0">
              <a:buNone/>
            </a:pPr>
            <a:r>
              <a:rPr lang="fi-FI" dirty="0">
                <a:sym typeface="Wingdings" panose="05000000000000000000" pitchFamily="2" charset="2"/>
              </a:rPr>
              <a:t>One Planetin sähköpostiosoite: </a:t>
            </a:r>
            <a:r>
              <a:rPr lang="fi-FI" dirty="0">
                <a:sym typeface="Wingdings" panose="05000000000000000000" pitchFamily="2" charset="2"/>
                <a:hlinkClick r:id="rId2"/>
              </a:rPr>
              <a:t>forplanettellus@gmail.com</a:t>
            </a:r>
            <a:endParaRPr lang="fi-FI" dirty="0">
              <a:sym typeface="Wingdings" panose="05000000000000000000" pitchFamily="2" charset="2"/>
            </a:endParaRPr>
          </a:p>
          <a:p>
            <a:pPr marL="0" indent="0">
              <a:buNone/>
            </a:pPr>
            <a:r>
              <a:rPr lang="fi-FI" dirty="0">
                <a:sym typeface="Wingdings" panose="05000000000000000000" pitchFamily="2" charset="2"/>
              </a:rPr>
              <a:t>Verkko-osoite: </a:t>
            </a:r>
            <a:r>
              <a:rPr lang="fi-FI" dirty="0">
                <a:sym typeface="Wingdings" panose="05000000000000000000" pitchFamily="2" charset="2"/>
                <a:hlinkClick r:id="rId3"/>
              </a:rPr>
              <a:t>www.one-planet.se</a:t>
            </a: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65944"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spTree>
    <p:extLst>
      <p:ext uri="{BB962C8B-B14F-4D97-AF65-F5344CB8AC3E}">
        <p14:creationId xmlns:p14="http://schemas.microsoft.com/office/powerpoint/2010/main" val="300339734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a:bodyPr>
          <a:lstStyle/>
          <a:p>
            <a:pPr marL="0" indent="0" algn="ctr">
              <a:buNone/>
            </a:pPr>
            <a:endParaRPr lang="sv-SE" sz="5400" i="1" dirty="0">
              <a:latin typeface="+mj-lt"/>
            </a:endParaRPr>
          </a:p>
          <a:p>
            <a:pPr marL="0" indent="0" algn="ctr">
              <a:buNone/>
            </a:pPr>
            <a:r>
              <a:rPr lang="fi-FI" sz="5400" b="1" i="1" dirty="0">
                <a:latin typeface="+mj-lt"/>
              </a:rPr>
              <a:t>Kaikkea hyvää jatkoon!</a:t>
            </a:r>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4617" y="4711824"/>
            <a:ext cx="2455364" cy="206562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31" y="5513603"/>
            <a:ext cx="3057525" cy="873579"/>
          </a:xfrm>
          <a:prstGeom prst="rect">
            <a:avLst/>
          </a:prstGeom>
        </p:spPr>
      </p:pic>
      <p:pic>
        <p:nvPicPr>
          <p:cNvPr id="9" name="Content Placeholder 12" descr="Logo, company name&#10;&#10;Description automatically generated">
            <a:extLst>
              <a:ext uri="{FF2B5EF4-FFF2-40B4-BE49-F238E27FC236}">
                <a16:creationId xmlns:a16="http://schemas.microsoft.com/office/drawing/2014/main" id="{D71EA476-32B9-85CB-1954-C08452EE0D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310" y="166607"/>
            <a:ext cx="1524794" cy="1524794"/>
          </a:xfrm>
          <a:prstGeom prst="rect">
            <a:avLst/>
          </a:prstGeom>
        </p:spPr>
      </p:pic>
      <p:pic>
        <p:nvPicPr>
          <p:cNvPr id="10" name="Picture 9" descr="Logo&#10;&#10;Description automatically generated">
            <a:extLst>
              <a:ext uri="{FF2B5EF4-FFF2-40B4-BE49-F238E27FC236}">
                <a16:creationId xmlns:a16="http://schemas.microsoft.com/office/drawing/2014/main" id="{F608E0F6-0035-0119-41DF-0387506363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45705" y="435458"/>
            <a:ext cx="1319672" cy="1325563"/>
          </a:xfrm>
          <a:prstGeom prst="rect">
            <a:avLst/>
          </a:prstGeom>
        </p:spPr>
      </p:pic>
      <p:pic>
        <p:nvPicPr>
          <p:cNvPr id="11" name="Picture 10" descr="A picture containing company name&#10;&#10;Description automatically generated">
            <a:extLst>
              <a:ext uri="{FF2B5EF4-FFF2-40B4-BE49-F238E27FC236}">
                <a16:creationId xmlns:a16="http://schemas.microsoft.com/office/drawing/2014/main" id="{5991D8F5-E646-68F9-E927-7ABDFBC86B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27044" y="214529"/>
            <a:ext cx="1971560" cy="1209040"/>
          </a:xfrm>
          <a:prstGeom prst="rect">
            <a:avLst/>
          </a:prstGeom>
        </p:spPr>
      </p:pic>
      <p:pic>
        <p:nvPicPr>
          <p:cNvPr id="12" name="Picture 8" descr="Comune di Ravenna – Istituzione Biblioteca Classense">
            <a:extLst>
              <a:ext uri="{FF2B5EF4-FFF2-40B4-BE49-F238E27FC236}">
                <a16:creationId xmlns:a16="http://schemas.microsoft.com/office/drawing/2014/main" id="{8E185E31-08D7-3AE8-8D27-902D94CDE8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98604" y="242916"/>
            <a:ext cx="1879080" cy="115226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CARDET (CY) – generativity.eu">
            <a:extLst>
              <a:ext uri="{FF2B5EF4-FFF2-40B4-BE49-F238E27FC236}">
                <a16:creationId xmlns:a16="http://schemas.microsoft.com/office/drawing/2014/main" id="{1F05F212-006B-27B2-D231-F3B4A8D136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09296" y="-77161"/>
            <a:ext cx="1858009" cy="18580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2" descr="Provincia di Parma | Brands of the World™ | Download vector logos and  logotypes">
            <a:extLst>
              <a:ext uri="{FF2B5EF4-FFF2-40B4-BE49-F238E27FC236}">
                <a16:creationId xmlns:a16="http://schemas.microsoft.com/office/drawing/2014/main" id="{EBD70504-440A-2272-57BA-2A7B347BA9F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167305" y="185534"/>
            <a:ext cx="1486940" cy="14869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Diagram&#10;&#10;Description automatically generated with medium confidence">
            <a:extLst>
              <a:ext uri="{FF2B5EF4-FFF2-40B4-BE49-F238E27FC236}">
                <a16:creationId xmlns:a16="http://schemas.microsoft.com/office/drawing/2014/main" id="{12E34667-E9DA-3139-5B7C-A4461D4BB2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99644" y="326261"/>
            <a:ext cx="1056451" cy="1051163"/>
          </a:xfrm>
          <a:prstGeom prst="rect">
            <a:avLst/>
          </a:prstGeom>
        </p:spPr>
      </p:pic>
    </p:spTree>
    <p:extLst>
      <p:ext uri="{BB962C8B-B14F-4D97-AF65-F5344CB8AC3E}">
        <p14:creationId xmlns:p14="http://schemas.microsoft.com/office/powerpoint/2010/main" val="1004712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lstStyle/>
          <a:p>
            <a:r>
              <a:rPr lang="sv-SE" dirty="0" err="1"/>
              <a:t>Vesi</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4B6E85C-AB20-460A-9CA4-499D02F1E5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9471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330021"/>
            <a:ext cx="9144000" cy="2197958"/>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Vesi ei ole kaupallinen tuote, kuten jokin muu, vaan pikemminkin perintö, jota on suojeltava, puolustettava ja kohdeltava sellaisena.</a:t>
            </a:r>
            <a:br>
              <a:rPr kumimoji="0" lang="sv-SE"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br>
            <a:r>
              <a:rPr lang="sv-SE" sz="3200" i="1" dirty="0" err="1">
                <a:solidFill>
                  <a:prstClr val="black"/>
                </a:solidFill>
                <a:latin typeface="Calibri"/>
                <a:ea typeface="+mn-ea"/>
                <a:cs typeface="+mn-cs"/>
              </a:rPr>
              <a:t>Vesipuited</a:t>
            </a:r>
            <a:r>
              <a:rPr kumimoji="0" lang="sv-SE" sz="3200" i="1" u="none" strike="noStrike" kern="1200" cap="none" spc="0" normalizeH="0" baseline="0" noProof="0" dirty="0" err="1">
                <a:ln>
                  <a:noFill/>
                </a:ln>
                <a:solidFill>
                  <a:prstClr val="black"/>
                </a:solidFill>
                <a:effectLst/>
                <a:uLnTx/>
                <a:uFillTx/>
                <a:latin typeface="Calibri"/>
                <a:ea typeface="+mn-ea"/>
                <a:cs typeface="+mn-cs"/>
              </a:rPr>
              <a:t>irektiivi</a:t>
            </a:r>
            <a:r>
              <a:rPr kumimoji="0" lang="sv-SE" sz="3200" i="1" u="none" strike="noStrike" kern="1200" cap="none" spc="0" normalizeH="0" baseline="0" noProof="0" dirty="0">
                <a:ln>
                  <a:noFill/>
                </a:ln>
                <a:solidFill>
                  <a:prstClr val="black"/>
                </a:solidFill>
                <a:effectLst/>
                <a:uLnTx/>
                <a:uFillTx/>
                <a:latin typeface="Calibri"/>
                <a:ea typeface="+mn-ea"/>
                <a:cs typeface="+mn-cs"/>
              </a:rPr>
              <a:t> (2000/60/EY)</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71A2D3C-F396-4CFD-86E3-AEEDF226F1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686873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fi-FI" dirty="0"/>
              <a:t>Vesi, konfliktien synnyttäjä?</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p:txBody>
          <a:bodyPr>
            <a:normAutofit/>
          </a:bodyPr>
          <a:lstStyle/>
          <a:p>
            <a:pPr marL="0" indent="0">
              <a:buNone/>
            </a:pPr>
            <a:r>
              <a:rPr kumimoji="0" lang="fi-FI" sz="2800" b="1" i="0" u="none" strike="noStrike" kern="1200" cap="none" spc="0" normalizeH="0" baseline="0" noProof="0" dirty="0">
                <a:ln>
                  <a:noFill/>
                </a:ln>
                <a:solidFill>
                  <a:prstClr val="black"/>
                </a:solidFill>
                <a:effectLst/>
                <a:uLnTx/>
                <a:uFillTx/>
                <a:ea typeface="+mn-ea"/>
                <a:cs typeface="+mn-cs"/>
              </a:rPr>
              <a:t>Kuivilla alueilla vedenhallinta voi </a:t>
            </a:r>
            <a:r>
              <a:rPr kumimoji="0" lang="fi-FI" sz="2800" b="1" i="0" u="none" strike="noStrike" kern="1200" cap="none" spc="0" normalizeH="0" baseline="0" noProof="0" dirty="0" err="1">
                <a:ln>
                  <a:noFill/>
                </a:ln>
                <a:solidFill>
                  <a:prstClr val="black"/>
                </a:solidFill>
                <a:effectLst/>
                <a:uLnTx/>
                <a:uFillTx/>
                <a:ea typeface="+mn-ea"/>
                <a:cs typeface="+mn-cs"/>
              </a:rPr>
              <a:t>aiehuttaa</a:t>
            </a:r>
            <a:r>
              <a:rPr kumimoji="0" lang="fi-FI" sz="2800" b="1" i="0" u="none" strike="noStrike" kern="1200" cap="none" spc="0" normalizeH="0" baseline="0" noProof="0" dirty="0">
                <a:ln>
                  <a:noFill/>
                </a:ln>
                <a:solidFill>
                  <a:prstClr val="black"/>
                </a:solidFill>
                <a:effectLst/>
                <a:uLnTx/>
                <a:uFillTx/>
                <a:ea typeface="+mn-ea"/>
                <a:cs typeface="+mn-cs"/>
              </a:rPr>
              <a:t> konflikteja.</a:t>
            </a:r>
          </a:p>
          <a:p>
            <a:pPr marL="0" indent="0">
              <a:buNone/>
            </a:pPr>
            <a:endParaRPr lang="fi-FI" b="1" i="0" dirty="0">
              <a:solidFill>
                <a:srgbClr val="00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800" i="0" u="none" strike="noStrike" kern="1200" cap="none" spc="0" normalizeH="0" baseline="0" noProof="0" dirty="0">
                <a:ln>
                  <a:noFill/>
                </a:ln>
                <a:solidFill>
                  <a:prstClr val="black"/>
                </a:solidFill>
                <a:effectLst/>
                <a:uLnTx/>
                <a:uFillTx/>
                <a:ea typeface="+mn-ea"/>
                <a:cs typeface="+mn-cs"/>
              </a:rPr>
              <a:t>1.5 miljardilla ihmisellä ei ole käytössään puhdasta vettä</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2800" i="0" u="none" strike="noStrike" kern="1200" cap="none" spc="0" normalizeH="0" baseline="0" noProof="0" dirty="0">
                <a:ln>
                  <a:noFill/>
                </a:ln>
                <a:solidFill>
                  <a:prstClr val="black"/>
                </a:solidFill>
                <a:effectLst/>
                <a:uLnTx/>
                <a:uFillTx/>
                <a:ea typeface="+mn-ea"/>
                <a:cs typeface="+mn-cs"/>
              </a:rPr>
              <a:t>2 miljardilla ihmisellä ei ole kunnollisia </a:t>
            </a:r>
            <a:r>
              <a:rPr kumimoji="0" lang="fi-FI" sz="2800" i="0" u="none" strike="noStrike" kern="1200" cap="none" spc="0" normalizeH="0" baseline="0" noProof="0" dirty="0" err="1">
                <a:ln>
                  <a:noFill/>
                </a:ln>
                <a:solidFill>
                  <a:prstClr val="black"/>
                </a:solidFill>
                <a:effectLst/>
                <a:uLnTx/>
                <a:uFillTx/>
                <a:ea typeface="+mn-ea"/>
                <a:cs typeface="+mn-cs"/>
              </a:rPr>
              <a:t>sanitaatio</a:t>
            </a:r>
            <a:r>
              <a:rPr kumimoji="0" lang="fi-FI" sz="2800" i="0" u="none" strike="noStrike" kern="1200" cap="none" spc="0" normalizeH="0" baseline="0" noProof="0" dirty="0">
                <a:ln>
                  <a:noFill/>
                </a:ln>
                <a:solidFill>
                  <a:prstClr val="black"/>
                </a:solidFill>
                <a:effectLst/>
                <a:uLnTx/>
                <a:uFillTx/>
                <a:ea typeface="+mn-ea"/>
                <a:cs typeface="+mn-cs"/>
              </a:rPr>
              <a:t>-olosuhteita</a:t>
            </a:r>
          </a:p>
          <a:p>
            <a:pPr marL="0" marR="0" lvl="0" indent="0" algn="l" defTabSz="914400" rtl="0" eaLnBrk="1" fontAlgn="auto" latinLnBrk="0" hangingPunct="1">
              <a:lnSpc>
                <a:spcPct val="100000"/>
              </a:lnSpc>
              <a:spcBef>
                <a:spcPts val="0"/>
              </a:spcBef>
              <a:spcAft>
                <a:spcPts val="0"/>
              </a:spcAft>
              <a:buClrTx/>
              <a:buSzTx/>
              <a:buFontTx/>
              <a:buNone/>
              <a:tabLst/>
              <a:defRPr/>
            </a:pPr>
            <a:r>
              <a:rPr lang="fi-FI" dirty="0">
                <a:solidFill>
                  <a:prstClr val="black"/>
                </a:solidFill>
              </a:rPr>
              <a:t>2,5 % vedestä on makeaa vettä</a:t>
            </a:r>
            <a:endParaRPr kumimoji="0" lang="fi-FI" sz="2800" i="0" u="none" strike="noStrike" kern="1200" cap="none" spc="0" normalizeH="0" baseline="0" noProof="0" dirty="0">
              <a:ln>
                <a:noFill/>
              </a:ln>
              <a:solidFill>
                <a:prstClr val="black"/>
              </a:solidFill>
              <a:effectLst/>
              <a:uLnTx/>
              <a:uFillTx/>
              <a:ea typeface="+mn-ea"/>
              <a:cs typeface="+mn-cs"/>
            </a:endParaRPr>
          </a:p>
          <a:p>
            <a:pPr marL="0" indent="0" algn="l">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22AA196-C336-485F-BD2F-0DF88CBFC1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903049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955803"/>
            <a:ext cx="10515600" cy="4351338"/>
          </a:xfrm>
        </p:spPr>
        <p:txBody>
          <a:bodyPr/>
          <a:lstStyle/>
          <a:p>
            <a:r>
              <a:rPr lang="en-US" sz="2800" dirty="0" err="1"/>
              <a:t>Yli</a:t>
            </a:r>
            <a:r>
              <a:rPr lang="fi-FI" sz="2800" dirty="0"/>
              <a:t> 97 % vedestä on suolaista</a:t>
            </a:r>
            <a:r>
              <a:rPr lang="fi-FI" dirty="0"/>
              <a:t> ja siitä 1 % on murtovettä. </a:t>
            </a:r>
          </a:p>
          <a:p>
            <a:r>
              <a:rPr lang="fi-FI" sz="2800" dirty="0"/>
              <a:t>Vain 2,5 % planeettamme vedestä on makeaa vettä.</a:t>
            </a:r>
          </a:p>
          <a:p>
            <a:r>
              <a:rPr lang="fi-FI" sz="2800" dirty="0"/>
              <a:t>Noin kaksi kolmasosaa makeasta vedestä</a:t>
            </a:r>
            <a:r>
              <a:rPr lang="fi-FI" dirty="0"/>
              <a:t> </a:t>
            </a:r>
            <a:r>
              <a:rPr lang="fi-FI" sz="2800" dirty="0"/>
              <a:t>on jäätä</a:t>
            </a:r>
            <a:r>
              <a:rPr lang="fi-FI" dirty="0"/>
              <a:t> tai pohjavettä.</a:t>
            </a:r>
          </a:p>
          <a:p>
            <a:r>
              <a:rPr lang="fi-FI" sz="2800" dirty="0"/>
              <a:t>Vain reilu prosentti makeasta vedestä on </a:t>
            </a:r>
            <a:r>
              <a:rPr lang="fi-FI" dirty="0"/>
              <a:t>pintavettä.</a:t>
            </a:r>
            <a:endParaRPr lang="fi-FI" sz="2800" dirty="0"/>
          </a:p>
          <a:p>
            <a:r>
              <a:rPr lang="fi-FI" sz="2800" dirty="0"/>
              <a:t>Kuivilla alueilla veden saatavuus on keskeistä.</a:t>
            </a:r>
            <a:br>
              <a:rPr lang="en-US" dirty="0"/>
            </a:b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7EB0577-103C-4399-9D5F-712499B33A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97338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fi-FI" dirty="0"/>
              <a:t>Veden niukkuus ja kuivuus Euroopassa</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504335"/>
            <a:ext cx="10515600" cy="4802806"/>
          </a:xfrm>
        </p:spPr>
        <p:txBody>
          <a:bodyPr>
            <a:normAutofit/>
          </a:bodyPr>
          <a:lstStyle/>
          <a:p>
            <a:pPr marL="0" indent="0">
              <a:buNone/>
            </a:pPr>
            <a:r>
              <a:rPr lang="fi-FI" dirty="0"/>
              <a:t>Vesi Euroopassa</a:t>
            </a:r>
          </a:p>
          <a:p>
            <a:r>
              <a:rPr lang="fi-FI" dirty="0"/>
              <a:t>Vesipuitedirektiivi (2000/60/EY)</a:t>
            </a:r>
          </a:p>
          <a:p>
            <a:r>
              <a:rPr lang="fi-FI" dirty="0"/>
              <a:t>Veden niukkuus</a:t>
            </a:r>
          </a:p>
          <a:p>
            <a:r>
              <a:rPr lang="fi-FI" dirty="0"/>
              <a:t>Kuivuus</a:t>
            </a:r>
          </a:p>
          <a:p>
            <a:pPr>
              <a:buFont typeface="Wingdings" panose="05000000000000000000" pitchFamily="2" charset="2"/>
              <a:buChar char="§"/>
            </a:pPr>
            <a:r>
              <a:rPr lang="fi-FI" dirty="0"/>
              <a:t>Suolanpoisto</a:t>
            </a:r>
          </a:p>
          <a:p>
            <a:pPr>
              <a:buFont typeface="Wingdings" panose="05000000000000000000" pitchFamily="2" charset="2"/>
              <a:buChar char="§"/>
            </a:pPr>
            <a:r>
              <a:rPr lang="fi-FI" dirty="0"/>
              <a:t>Golfkenttien kastelu</a:t>
            </a:r>
          </a:p>
          <a:p>
            <a:pPr>
              <a:buFont typeface="Wingdings" panose="05000000000000000000" pitchFamily="2" charset="2"/>
              <a:buChar char="§"/>
            </a:pPr>
            <a:r>
              <a:rPr lang="fi-FI" dirty="0"/>
              <a:t>Turismi </a:t>
            </a:r>
          </a:p>
          <a:p>
            <a:r>
              <a:rPr lang="fi-FI" dirty="0"/>
              <a:t>Valtioiden väliset sopimukset</a:t>
            </a:r>
          </a:p>
          <a:p>
            <a:pPr lvl="1"/>
            <a:r>
              <a:rPr lang="fi-FI" dirty="0" err="1"/>
              <a:t>Albufeiran</a:t>
            </a:r>
            <a:r>
              <a:rPr lang="fi-FI" dirty="0"/>
              <a:t> sopimus</a:t>
            </a:r>
            <a:endParaRPr lang="fi-FI"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968" y="59844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4FDE8ABF-1AE1-41DF-89F2-AF091352C7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31075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fi-FI" dirty="0"/>
              <a:t>Uhat</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690688"/>
            <a:ext cx="10515600" cy="4159046"/>
          </a:xfrm>
        </p:spPr>
        <p:txBody>
          <a:bodyPr>
            <a:normAutofit/>
          </a:bodyPr>
          <a:lstStyle/>
          <a:p>
            <a:r>
              <a:rPr lang="fi-FI" sz="2400" i="0" dirty="0">
                <a:solidFill>
                  <a:srgbClr val="000000"/>
                </a:solidFill>
                <a:effectLst/>
                <a:latin typeface="Open Sans" panose="020B0606030504020204" pitchFamily="34" charset="0"/>
              </a:rPr>
              <a:t>Rehevöityminen</a:t>
            </a:r>
          </a:p>
          <a:p>
            <a:r>
              <a:rPr lang="fi-FI" sz="2400" i="0" dirty="0">
                <a:solidFill>
                  <a:srgbClr val="000000"/>
                </a:solidFill>
                <a:effectLst/>
                <a:latin typeface="Open Sans" panose="020B0606030504020204" pitchFamily="34" charset="0"/>
              </a:rPr>
              <a:t>Ympäristön epäpuhtaudet</a:t>
            </a:r>
          </a:p>
          <a:p>
            <a:r>
              <a:rPr lang="fi-FI" sz="2400" i="0" dirty="0">
                <a:solidFill>
                  <a:srgbClr val="000000"/>
                </a:solidFill>
                <a:effectLst/>
                <a:latin typeface="Open Sans" panose="020B0606030504020204" pitchFamily="34" charset="0"/>
              </a:rPr>
              <a:t>Vieraslajit</a:t>
            </a:r>
          </a:p>
          <a:p>
            <a:r>
              <a:rPr lang="fi-FI" sz="2400" i="0" dirty="0">
                <a:solidFill>
                  <a:srgbClr val="000000"/>
                </a:solidFill>
                <a:effectLst/>
                <a:latin typeface="Open Sans" panose="020B0606030504020204" pitchFamily="34" charset="0"/>
              </a:rPr>
              <a:t>Fyysiset haitat</a:t>
            </a:r>
          </a:p>
          <a:p>
            <a:r>
              <a:rPr lang="fi-FI" sz="2400" i="0" dirty="0">
                <a:solidFill>
                  <a:srgbClr val="000000"/>
                </a:solidFill>
                <a:effectLst/>
                <a:latin typeface="Open Sans" panose="020B0606030504020204" pitchFamily="34" charset="0"/>
              </a:rPr>
              <a:t>Veden hyväksikäyttö, liikakäyttö</a:t>
            </a:r>
          </a:p>
          <a:p>
            <a:r>
              <a:rPr lang="fi-FI" sz="2400" i="0" dirty="0">
                <a:solidFill>
                  <a:srgbClr val="000000"/>
                </a:solidFill>
                <a:effectLst/>
                <a:latin typeface="Open Sans" panose="020B0606030504020204" pitchFamily="34" charset="0"/>
              </a:rPr>
              <a:t>Roskaantuminen</a:t>
            </a:r>
          </a:p>
          <a:p>
            <a:r>
              <a:rPr lang="fi-FI" sz="2400" i="0" dirty="0">
                <a:solidFill>
                  <a:srgbClr val="000000"/>
                </a:solidFill>
                <a:effectLst/>
                <a:latin typeface="Open Sans" panose="020B0606030504020204" pitchFamily="34" charset="0"/>
              </a:rPr>
              <a:t>Välitön kuivuus</a:t>
            </a: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174" y="5619296"/>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B31397C-0512-4820-92B7-2C20DD3D73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9584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BC9FB-230B-4E28-8C7E-94C464FFAE47}"/>
              </a:ext>
            </a:extLst>
          </p:cNvPr>
          <p:cNvSpPr>
            <a:spLocks noGrp="1"/>
          </p:cNvSpPr>
          <p:nvPr>
            <p:ph type="title"/>
          </p:nvPr>
        </p:nvSpPr>
        <p:spPr/>
        <p:txBody>
          <a:bodyPr/>
          <a:lstStyle/>
          <a:p>
            <a:r>
              <a:rPr lang="sv-SE" sz="4400" dirty="0" err="1">
                <a:latin typeface="+mn-lt"/>
              </a:rPr>
              <a:t>Mitä</a:t>
            </a:r>
            <a:r>
              <a:rPr lang="sv-SE" sz="4400" dirty="0">
                <a:latin typeface="+mn-lt"/>
              </a:rPr>
              <a:t> </a:t>
            </a:r>
            <a:r>
              <a:rPr lang="sv-SE" sz="4400" dirty="0" err="1">
                <a:latin typeface="+mn-lt"/>
              </a:rPr>
              <a:t>koulutus</a:t>
            </a:r>
            <a:r>
              <a:rPr lang="sv-SE" sz="4400" dirty="0">
                <a:latin typeface="+mn-lt"/>
              </a:rPr>
              <a:t> </a:t>
            </a:r>
            <a:r>
              <a:rPr lang="sv-SE" sz="4400" dirty="0" err="1">
                <a:latin typeface="+mn-lt"/>
              </a:rPr>
              <a:t>sisältää</a:t>
            </a:r>
            <a:r>
              <a:rPr lang="sv-SE" sz="4400" dirty="0">
                <a:latin typeface="+mn-lt"/>
              </a:rPr>
              <a:t> ja </a:t>
            </a:r>
            <a:r>
              <a:rPr lang="sv-SE" sz="4400" dirty="0" err="1">
                <a:latin typeface="+mn-lt"/>
              </a:rPr>
              <a:t>miten</a:t>
            </a:r>
            <a:r>
              <a:rPr lang="sv-SE" sz="4400" dirty="0">
                <a:latin typeface="+mn-lt"/>
              </a:rPr>
              <a:t> </a:t>
            </a:r>
            <a:r>
              <a:rPr lang="sv-SE" sz="4400" dirty="0" err="1">
                <a:latin typeface="+mn-lt"/>
              </a:rPr>
              <a:t>sitä</a:t>
            </a:r>
            <a:r>
              <a:rPr lang="sv-SE" sz="4400" dirty="0">
                <a:latin typeface="+mn-lt"/>
              </a:rPr>
              <a:t> </a:t>
            </a:r>
            <a:r>
              <a:rPr lang="sv-SE" sz="4400" dirty="0" err="1">
                <a:latin typeface="+mn-lt"/>
              </a:rPr>
              <a:t>voi</a:t>
            </a:r>
            <a:r>
              <a:rPr lang="sv-SE" sz="4400" dirty="0">
                <a:latin typeface="+mn-lt"/>
              </a:rPr>
              <a:t> </a:t>
            </a:r>
            <a:r>
              <a:rPr lang="sv-SE" sz="4400" dirty="0" err="1">
                <a:latin typeface="+mn-lt"/>
              </a:rPr>
              <a:t>hyödyntää</a:t>
            </a:r>
            <a:r>
              <a:rPr lang="sv-SE" sz="4400" dirty="0">
                <a:latin typeface="+mn-lt"/>
              </a:rPr>
              <a:t>?</a:t>
            </a:r>
            <a:endParaRPr lang="en-GB" dirty="0"/>
          </a:p>
        </p:txBody>
      </p:sp>
      <p:sp>
        <p:nvSpPr>
          <p:cNvPr id="3" name="Content Placeholder 2">
            <a:extLst>
              <a:ext uri="{FF2B5EF4-FFF2-40B4-BE49-F238E27FC236}">
                <a16:creationId xmlns:a16="http://schemas.microsoft.com/office/drawing/2014/main" id="{85F2255F-2F84-43D3-A554-989F3C0BB653}"/>
              </a:ext>
            </a:extLst>
          </p:cNvPr>
          <p:cNvSpPr>
            <a:spLocks noGrp="1"/>
          </p:cNvSpPr>
          <p:nvPr>
            <p:ph idx="1"/>
          </p:nvPr>
        </p:nvSpPr>
        <p:spPr/>
        <p:txBody>
          <a:bodyPr>
            <a:normAutofit fontScale="70000" lnSpcReduction="20000"/>
          </a:bodyPr>
          <a:lstStyle/>
          <a:p>
            <a:pPr marL="0" indent="0">
              <a:buNone/>
            </a:pPr>
            <a:r>
              <a:rPr lang="fi-FI" sz="2800" dirty="0">
                <a:latin typeface="+mn-lt"/>
              </a:rPr>
              <a:t>Monipuolinen ja –tieteinen organisaatiojoukko on laatinut opetusmateriaalin organisaatioiden ympäristöasioiden </a:t>
            </a:r>
            <a:r>
              <a:rPr lang="fi-FI" dirty="0"/>
              <a:t>hallinnan ja auditoinnin kehittämiseksi</a:t>
            </a:r>
            <a:r>
              <a:rPr lang="fi-FI" sz="2800" dirty="0">
                <a:latin typeface="+mn-lt"/>
              </a:rPr>
              <a:t>. Koulutusosio on laadittu osana </a:t>
            </a:r>
            <a:r>
              <a:rPr lang="fi-FI" sz="2800" dirty="0" err="1">
                <a:latin typeface="+mn-lt"/>
              </a:rPr>
              <a:t>Synergy</a:t>
            </a:r>
            <a:r>
              <a:rPr lang="fi-FI" sz="2800" dirty="0">
                <a:latin typeface="+mn-lt"/>
              </a:rPr>
              <a:t> Audit -projektia ja se perustuu </a:t>
            </a:r>
            <a:r>
              <a:rPr lang="fi-FI" dirty="0"/>
              <a:t>partneriorganisaatioiden osaamiseen ja kokemuksiin sekä hankkeessa tehtyyn tiedonkeräykseen (2019-2022).</a:t>
            </a:r>
          </a:p>
          <a:p>
            <a:pPr marL="0" indent="0">
              <a:buNone/>
            </a:pPr>
            <a:r>
              <a:rPr lang="fi-FI" sz="2800" dirty="0">
                <a:latin typeface="+mn-lt"/>
              </a:rPr>
              <a:t>Esitystä suositellaan käytettäväksi eräänlaisena hakuaineistona, joka kertoo perustietoja ympäristöstä, ympäristöhallinnosta, ympäristöhistoriasta, energiakatselmuksista, yleensä opettamisesta ja monesta muusta. Tieto on tarkoitettu organisaatioiden johdolle ja sisäisiin auditointeihin.</a:t>
            </a:r>
          </a:p>
          <a:p>
            <a:pPr marL="0" indent="0">
              <a:buNone/>
            </a:pPr>
            <a:r>
              <a:rPr lang="fi-FI" sz="2800" dirty="0">
                <a:latin typeface="+mn-lt"/>
              </a:rPr>
              <a:t>Toivomme, että tämä esitys herättää uteliaisuutta oppia lisää. Lisäksi tärkein toiveemme on, että koulutus innostaa sinua ja organisaatiotasi aloittamaan ja toteuttamaan ympäristöjohtamista ja sisäisiä ympäristöauditointeja organisaatiossasi, jotta voitte vähentää toimintanne haitallisia ympäristö- ja ilmastovaikutuksia. </a:t>
            </a:r>
          </a:p>
          <a:p>
            <a:pPr marL="0" indent="0">
              <a:buNone/>
            </a:pPr>
            <a:r>
              <a:rPr lang="fi-FI" sz="2800" dirty="0">
                <a:latin typeface="+mn-lt"/>
              </a:rPr>
              <a:t>Tässä meillä kaikilla on tehtävää, ja toivotamme sinulle kaikkea hyvää matkallasi tehtävän parissa. </a:t>
            </a:r>
          </a:p>
          <a:p>
            <a:pPr marL="0" indent="0">
              <a:buNone/>
            </a:pPr>
            <a:endParaRPr lang="fi-FI" sz="2800" dirty="0">
              <a:highlight>
                <a:srgbClr val="FFFF00"/>
              </a:highlight>
              <a:latin typeface="+mn-lt"/>
            </a:endParaRPr>
          </a:p>
          <a:p>
            <a:pPr marL="0" indent="0">
              <a:buNone/>
            </a:pPr>
            <a:r>
              <a:rPr lang="fi-FI" sz="2800" dirty="0" err="1">
                <a:latin typeface="+mn-lt"/>
              </a:rPr>
              <a:t>Synergy</a:t>
            </a:r>
            <a:r>
              <a:rPr lang="fi-FI" sz="2800" dirty="0">
                <a:latin typeface="+mn-lt"/>
              </a:rPr>
              <a:t> </a:t>
            </a:r>
            <a:r>
              <a:rPr lang="fi-FI" sz="2800" dirty="0" err="1">
                <a:latin typeface="+mn-lt"/>
              </a:rPr>
              <a:t>Auditin</a:t>
            </a:r>
            <a:r>
              <a:rPr lang="fi-FI" sz="2800" dirty="0">
                <a:latin typeface="+mn-lt"/>
              </a:rPr>
              <a:t> projektikumppanit</a:t>
            </a:r>
            <a:br>
              <a:rPr lang="sv-SE" sz="2800" dirty="0">
                <a:latin typeface="+mn-lt"/>
              </a:rPr>
            </a:br>
            <a:br>
              <a:rPr lang="sv-SE" sz="1600" dirty="0">
                <a:latin typeface="+mn-lt"/>
              </a:rPr>
            </a:br>
            <a:endParaRPr lang="en-GB" sz="1600" dirty="0"/>
          </a:p>
        </p:txBody>
      </p:sp>
      <p:pic>
        <p:nvPicPr>
          <p:cNvPr id="4" name="Picture 3" descr="Logo, company name&#10;&#10;Description automatically generated">
            <a:extLst>
              <a:ext uri="{FF2B5EF4-FFF2-40B4-BE49-F238E27FC236}">
                <a16:creationId xmlns:a16="http://schemas.microsoft.com/office/drawing/2014/main" id="{86EEC059-E00E-4F45-B209-0B2CED3F01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2021" y="117864"/>
            <a:ext cx="2029979" cy="1707761"/>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E3530219-6E02-4011-8F2D-02A0FA6E0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949" y="5875110"/>
            <a:ext cx="3057525" cy="873579"/>
          </a:xfrm>
          <a:prstGeom prst="rect">
            <a:avLst/>
          </a:prstGeom>
        </p:spPr>
      </p:pic>
    </p:spTree>
    <p:extLst>
      <p:ext uri="{BB962C8B-B14F-4D97-AF65-F5344CB8AC3E}">
        <p14:creationId xmlns:p14="http://schemas.microsoft.com/office/powerpoint/2010/main" val="2986309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35200"/>
            <a:ext cx="9144000" cy="2387600"/>
          </a:xfrm>
        </p:spPr>
        <p:txBody>
          <a:bodyPr>
            <a:normAutofit fontScale="90000"/>
          </a:bodyPr>
          <a:lstStyle/>
          <a:p>
            <a:r>
              <a:rPr lang="fi-FI" sz="6000" b="1" dirty="0" err="1"/>
              <a:t>Aral</a:t>
            </a:r>
            <a:r>
              <a:rPr lang="fi-FI" sz="6000" b="1" dirty="0"/>
              <a:t>-järven kuivuminen on yksi</a:t>
            </a:r>
            <a:r>
              <a:rPr lang="fi-FI" b="1" dirty="0"/>
              <a:t> pahimmista ihmisen aiheuttamista ympäristökatastrofeista</a:t>
            </a:r>
            <a:endParaRPr lang="fi-FI"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6199" y="100008"/>
            <a:ext cx="1891063" cy="15908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74C3717-0356-4CDD-9856-CDD87D18ED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71028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1955803"/>
            <a:ext cx="9144000" cy="3088968"/>
          </a:xfrm>
        </p:spPr>
        <p:txBody>
          <a:bodyPr>
            <a:normAutofit fontScale="90000"/>
          </a:bodyPr>
          <a:lstStyle/>
          <a:p>
            <a:r>
              <a:rPr lang="fi-FI" sz="6000" kern="1200" dirty="0">
                <a:latin typeface="+mj-lt"/>
                <a:ea typeface="+mj-ea"/>
                <a:cs typeface="+mj-cs"/>
              </a:rPr>
              <a:t>Ilmastonmuutos: </a:t>
            </a:r>
            <a:br>
              <a:rPr lang="fi-FI" sz="6000" kern="1200" dirty="0">
                <a:latin typeface="+mj-lt"/>
                <a:ea typeface="+mj-ea"/>
                <a:cs typeface="+mj-cs"/>
              </a:rPr>
            </a:br>
            <a:r>
              <a:rPr lang="fi-FI" sz="6000" kern="1200" dirty="0">
                <a:latin typeface="+mj-lt"/>
                <a:ea typeface="+mj-ea"/>
                <a:cs typeface="+mj-cs"/>
              </a:rPr>
              <a:t>hiljainen uhka  on, että maapallon eliölajeista voi jopa 50 % hävitä vuoteen 2100 mennessä</a:t>
            </a:r>
            <a:endParaRPr lang="fi-FI"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AAA2B1C-ED46-4ACC-BB53-6CF6BEB7CD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180962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83134"/>
            <a:ext cx="9144000" cy="2291732"/>
          </a:xfrm>
        </p:spPr>
        <p:txBody>
          <a:bodyPr>
            <a:normAutofit fontScale="90000"/>
          </a:bodyPr>
          <a:lstStyle/>
          <a:p>
            <a:r>
              <a:rPr lang="fi-FI" sz="6000" dirty="0">
                <a:latin typeface="+mn-lt"/>
              </a:rPr>
              <a:t>Ilmasto ja luonnon monimuotoisuus riippuvat toisistaan</a:t>
            </a:r>
            <a:endParaRPr lang="fi-FI"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08BFC12-88CC-4D88-8CB7-0E05243488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21906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27007"/>
            <a:ext cx="9144000" cy="3026285"/>
          </a:xfrm>
        </p:spPr>
        <p:txBody>
          <a:bodyPr>
            <a:normAutofit fontScale="90000"/>
          </a:bodyPr>
          <a:lstStyle/>
          <a:p>
            <a:r>
              <a:rPr lang="fi-FI" b="0" i="0" dirty="0">
                <a:solidFill>
                  <a:srgbClr val="222222"/>
                </a:solidFill>
                <a:effectLst/>
                <a:latin typeface="+mn-lt"/>
              </a:rPr>
              <a:t>Mitä tarkoitetaan luonnon monimuotoisuudella ja miten ilmastonmuutos vaikuttaa siihen?</a:t>
            </a:r>
            <a:br>
              <a:rPr lang="en-US" b="0" i="0" dirty="0">
                <a:solidFill>
                  <a:srgbClr val="222222"/>
                </a:solidFill>
                <a:effectLst/>
                <a:latin typeface="Open Sans" panose="020B0606030504020204" pitchFamily="34" charset="0"/>
              </a:rPr>
            </a:b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164510E-4AC2-4D30-BF75-6E0A4E3E9A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593346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1732936"/>
            <a:ext cx="9144000" cy="3392128"/>
          </a:xfrm>
        </p:spPr>
        <p:txBody>
          <a:bodyPr>
            <a:normAutofit/>
          </a:bodyPr>
          <a:lstStyle/>
          <a:p>
            <a:r>
              <a:rPr kumimoji="0" lang="fi-FI" sz="6000" i="0" u="none" strike="noStrike" kern="1200" cap="none" spc="0" normalizeH="0" baseline="0" dirty="0">
                <a:ln>
                  <a:noFill/>
                </a:ln>
                <a:solidFill>
                  <a:schemeClr val="tx1">
                    <a:lumMod val="85000"/>
                    <a:lumOff val="15000"/>
                  </a:schemeClr>
                </a:solidFill>
                <a:effectLst/>
                <a:uLnTx/>
                <a:uFillTx/>
                <a:latin typeface="Calibri" panose="020F0502020204030204"/>
                <a:ea typeface="+mn-ea"/>
                <a:cs typeface="+mn-cs"/>
              </a:rPr>
              <a:t>Mikä on ekosysteemi?</a:t>
            </a:r>
            <a:b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br>
            <a:br>
              <a:rPr lang="en-US" i="0" dirty="0">
                <a:solidFill>
                  <a:srgbClr val="222222"/>
                </a:solidFill>
                <a:effectLst/>
                <a:latin typeface="Open Sans" panose="020B0606030504020204" pitchFamily="34" charset="0"/>
              </a:rPr>
            </a:b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4AB45887-01F6-41BD-9F14-D1FCE497D5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79304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fi-FI" dirty="0"/>
              <a:t>Mitä ovat luontopalvelut ja mihin niitä tarvitaan</a:t>
            </a:r>
            <a:r>
              <a:rPr lang="en-US" dirty="0"/>
              <a:t>?</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1924665"/>
          </a:xfrm>
        </p:spPr>
        <p:txBody>
          <a:bodyPr>
            <a:normAutofit/>
          </a:bodyPr>
          <a:lstStyle/>
          <a:p>
            <a:r>
              <a:rPr lang="fi-FI" dirty="0"/>
              <a:t>Mitä ovat luontopalvelut?</a:t>
            </a:r>
          </a:p>
          <a:p>
            <a:r>
              <a:rPr lang="fi-FI" dirty="0"/>
              <a:t>Ilmaston vaikutus ekosysteemeihin</a:t>
            </a:r>
          </a:p>
          <a:p>
            <a:r>
              <a:rPr lang="fi-FI" dirty="0"/>
              <a:t>Maankäyttö on keskeistä sekä ilmastonmuutoksen että luonnon monimuotoisuuden kannalta</a:t>
            </a: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13D617F-E27E-4943-A508-FB0A3F0621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571346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normAutofit fontScale="90000"/>
          </a:bodyPr>
          <a:lstStyle/>
          <a:p>
            <a:r>
              <a:rPr lang="fi-FI" sz="3600" b="1" dirty="0"/>
              <a:t>EU:n biodiversiteettistrategia vuoteen 2030</a:t>
            </a:r>
            <a:br>
              <a:rPr lang="fi-FI" sz="3600" b="1" dirty="0"/>
            </a:br>
            <a:r>
              <a:rPr lang="fi-FI" sz="3600" b="1" dirty="0"/>
              <a:t> Annetaan luonnolle aikaisempaa tärkeämpi sija elämässämme</a:t>
            </a:r>
            <a:endParaRPr lang="fi-FI" sz="3600"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3045805"/>
          </a:xfrm>
        </p:spPr>
        <p:txBody>
          <a:bodyPr>
            <a:normAutofit/>
          </a:bodyPr>
          <a:lstStyle/>
          <a:p>
            <a:pPr marL="0" indent="0">
              <a:lnSpc>
                <a:spcPct val="90000"/>
              </a:lnSpc>
              <a:buNone/>
            </a:pPr>
            <a:endParaRPr lang="en-US" sz="4100" dirty="0">
              <a:solidFill>
                <a:schemeClr val="tx1"/>
              </a:solidFill>
            </a:endParaRPr>
          </a:p>
          <a:p>
            <a:pPr marL="0" indent="0">
              <a:buNone/>
            </a:pPr>
            <a:r>
              <a:rPr lang="fi-FI" b="0" i="0" dirty="0">
                <a:solidFill>
                  <a:srgbClr val="404040"/>
                </a:solidFill>
                <a:effectLst/>
                <a:latin typeface="arial" panose="020B0604020202020204" pitchFamily="34" charset="0"/>
              </a:rPr>
              <a:t>EU:n biodiversiteettistrategian tavoitteena on, että Euroopan biologinen monimuotoisuus alkaa elpyä vuoteen 2030 mennessä ihmisten, ilmaston ja maapallon eduksi.</a:t>
            </a: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7232" y="100009"/>
            <a:ext cx="1188378" cy="999747"/>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275D0CD-F188-4F97-A388-49649A32AB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979082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normAutofit fontScale="90000"/>
          </a:bodyPr>
          <a:lstStyle/>
          <a:p>
            <a:r>
              <a:rPr lang="fi-FI" sz="5400" b="1" dirty="0"/>
              <a:t>VISIO</a:t>
            </a:r>
            <a:br>
              <a:rPr lang="fi-FI" sz="4400" b="1" dirty="0"/>
            </a:br>
            <a:r>
              <a:rPr lang="fi-FI" sz="4400" b="1" dirty="0"/>
              <a:t>Elää sopusoinnussa luonnon kanssa</a:t>
            </a:r>
            <a:endParaRPr lang="fi-FI"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3045805"/>
          </a:xfrm>
        </p:spPr>
        <p:txBody>
          <a:bodyPr>
            <a:normAutofit fontScale="92500" lnSpcReduction="20000"/>
          </a:bodyPr>
          <a:lstStyle/>
          <a:p>
            <a:pPr marL="0" indent="0">
              <a:buNone/>
            </a:pPr>
            <a:r>
              <a:rPr lang="en-US" sz="4400" dirty="0">
                <a:solidFill>
                  <a:schemeClr val="tx1"/>
                </a:solidFill>
              </a:rPr>
              <a:t>“</a:t>
            </a:r>
            <a:r>
              <a:rPr lang="fi-FI" sz="4400" dirty="0">
                <a:solidFill>
                  <a:schemeClr val="tx1"/>
                </a:solidFill>
              </a:rPr>
              <a:t>Vuoteen 2050 mennessä biologista monimuotoisuutta arvostetaan, suojellaan, kunnostetaan ja käytetään viisaasti, ylläpidetään ekosysteemipalveluita, ylläpidetään tervettä planeettaa ja tuotetaan kaikille ihmisille hyvinvointia ja poistetaan köyhyyttä</a:t>
            </a:r>
            <a:r>
              <a:rPr lang="en-US" sz="4400" dirty="0">
                <a:solidFill>
                  <a:schemeClr val="tx1"/>
                </a:solidFill>
              </a:rPr>
              <a:t>.”</a:t>
            </a:r>
            <a:endParaRPr lang="sv-SE" sz="4400" dirty="0">
              <a:solidFill>
                <a:schemeClr val="tx1"/>
              </a:solidFill>
            </a:endParaRP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30153E6-5027-4911-B171-FA2324039F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
        <p:nvSpPr>
          <p:cNvPr id="9" name="Rectangle 3">
            <a:extLst>
              <a:ext uri="{FF2B5EF4-FFF2-40B4-BE49-F238E27FC236}">
                <a16:creationId xmlns:a16="http://schemas.microsoft.com/office/drawing/2014/main" id="{B09718DA-A58F-416C-AF7E-410CD2619EEC}"/>
              </a:ext>
            </a:extLst>
          </p:cNvPr>
          <p:cNvSpPr>
            <a:spLocks noChangeArrowheads="1"/>
          </p:cNvSpPr>
          <p:nvPr/>
        </p:nvSpPr>
        <p:spPr bwMode="auto">
          <a:xfrm>
            <a:off x="152400" y="6206"/>
            <a:ext cx="23115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i-FI" altLang="fi-FI" sz="1300" b="0" i="0" u="none" strike="noStrike" cap="none" normalizeH="0" baseline="0" dirty="0">
                <a:ln>
                  <a:noFill/>
                </a:ln>
                <a:solidFill>
                  <a:srgbClr val="000000"/>
                </a:solidFill>
                <a:effectLst/>
                <a:latin typeface="Arial" panose="020B0604020202020204" pitchFamily="34" charset="0"/>
              </a:rPr>
              <a:t>.</a:t>
            </a:r>
            <a:endParaRPr kumimoji="0" lang="fi-FI" altLang="fi-FI"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91630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a:xfrm>
            <a:off x="838200" y="630240"/>
            <a:ext cx="10515600" cy="1325563"/>
          </a:xfrm>
        </p:spPr>
        <p:txBody>
          <a:bodyPr>
            <a:normAutofit fontScale="90000"/>
          </a:bodyPr>
          <a:lstStyle/>
          <a:p>
            <a:pPr algn="ctr"/>
            <a:r>
              <a:rPr lang="fi-FI" sz="5400" dirty="0">
                <a:latin typeface="+mn-lt"/>
              </a:rPr>
              <a:t>Voiko luonto saada oikeuksia?</a:t>
            </a:r>
            <a:br>
              <a:rPr lang="sv-SE" sz="5400"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994672"/>
            <a:ext cx="10515600" cy="3821784"/>
          </a:xfrm>
        </p:spPr>
        <p:txBody>
          <a:bodyPr>
            <a:normAutofit/>
          </a:bodyPr>
          <a:lstStyle/>
          <a:p>
            <a:pPr marL="0" indent="0">
              <a:buNone/>
            </a:pPr>
            <a:r>
              <a:rPr lang="fi-FI" sz="3200" dirty="0"/>
              <a:t>Maapallo on meidän yhteinen koti avaruudessa. Myös sillä on oikeuksia:</a:t>
            </a:r>
            <a:endParaRPr lang="fi-FI" sz="3600" dirty="0"/>
          </a:p>
          <a:p>
            <a:r>
              <a:rPr lang="fi-FI" dirty="0"/>
              <a:t>Onko luonnolla laillisia oikeuksia?</a:t>
            </a:r>
          </a:p>
          <a:p>
            <a:r>
              <a:rPr lang="fi-FI" sz="2800" dirty="0"/>
              <a:t>Äiti Maan oikeudet</a:t>
            </a:r>
          </a:p>
          <a:p>
            <a:r>
              <a:rPr lang="fi-FI" sz="2800" dirty="0"/>
              <a:t>Panamassa luonnolla on oikeudet</a:t>
            </a:r>
          </a:p>
          <a:p>
            <a:r>
              <a:rPr lang="fi-FI" sz="2800" dirty="0"/>
              <a:t>Kanadassa sijaitsevalle suurelle joelle on annettu lailliset oikeudet</a:t>
            </a:r>
          </a:p>
          <a:p>
            <a:r>
              <a:rPr lang="fi-FI" sz="2800" dirty="0" err="1"/>
              <a:t>Whanganui</a:t>
            </a:r>
            <a:r>
              <a:rPr lang="fi-FI" sz="2800" dirty="0"/>
              <a:t>-joki Uudessa Seelannissa</a:t>
            </a:r>
            <a:endParaRPr lang="fi-FI" sz="3600" dirty="0"/>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0CA104A-7F10-45B3-BEA5-C0D11D53325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8250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2</a:t>
            </a:r>
            <a:r>
              <a:rPr lang="fi-FI" sz="6000" b="1" dirty="0">
                <a:latin typeface="+mj-lt"/>
              </a:rPr>
              <a:t>. oppitunti</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123751D9-9CBD-459E-93BD-C7B40D6753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27263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E0F1A-2F8C-4940-9208-3FBA62CBC190}"/>
              </a:ext>
            </a:extLst>
          </p:cNvPr>
          <p:cNvSpPr>
            <a:spLocks noGrp="1"/>
          </p:cNvSpPr>
          <p:nvPr>
            <p:ph type="title"/>
          </p:nvPr>
        </p:nvSpPr>
        <p:spPr/>
        <p:txBody>
          <a:bodyPr/>
          <a:lstStyle/>
          <a:p>
            <a:r>
              <a:rPr lang="sv-SE" dirty="0" err="1"/>
              <a:t>Yhteistyökumppanit</a:t>
            </a:r>
            <a:endParaRPr lang="en-GB" dirty="0"/>
          </a:p>
        </p:txBody>
      </p:sp>
      <p:pic>
        <p:nvPicPr>
          <p:cNvPr id="13" name="Content Placeholder 12" descr="Logo, company name&#10;&#10;Description automatically generated">
            <a:extLst>
              <a:ext uri="{FF2B5EF4-FFF2-40B4-BE49-F238E27FC236}">
                <a16:creationId xmlns:a16="http://schemas.microsoft.com/office/drawing/2014/main" id="{2032C046-0AFC-4635-9EB4-EE93931C99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4346" y="2666603"/>
            <a:ext cx="1524794" cy="1524794"/>
          </a:xfrm>
        </p:spPr>
      </p:pic>
      <p:pic>
        <p:nvPicPr>
          <p:cNvPr id="15" name="Picture 14" descr="Logo&#10;&#10;Description automatically generated">
            <a:extLst>
              <a:ext uri="{FF2B5EF4-FFF2-40B4-BE49-F238E27FC236}">
                <a16:creationId xmlns:a16="http://schemas.microsoft.com/office/drawing/2014/main" id="{EABDD8F0-BF9B-4C68-B3CA-6D202D128C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3928" y="2555239"/>
            <a:ext cx="1319672" cy="1325563"/>
          </a:xfrm>
          <a:prstGeom prst="rect">
            <a:avLst/>
          </a:prstGeom>
        </p:spPr>
      </p:pic>
      <p:pic>
        <p:nvPicPr>
          <p:cNvPr id="17" name="Picture 16" descr="A picture containing company name&#10;&#10;Description automatically generated">
            <a:extLst>
              <a:ext uri="{FF2B5EF4-FFF2-40B4-BE49-F238E27FC236}">
                <a16:creationId xmlns:a16="http://schemas.microsoft.com/office/drawing/2014/main" id="{9152896D-6874-40E3-893E-2F627702DA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3600" y="2666603"/>
            <a:ext cx="1971560" cy="1209040"/>
          </a:xfrm>
          <a:prstGeom prst="rect">
            <a:avLst/>
          </a:prstGeom>
        </p:spPr>
      </p:pic>
      <p:pic>
        <p:nvPicPr>
          <p:cNvPr id="18" name="Picture 8" descr="Comune di Ravenna – Istituzione Biblioteca Classense">
            <a:extLst>
              <a:ext uri="{FF2B5EF4-FFF2-40B4-BE49-F238E27FC236}">
                <a16:creationId xmlns:a16="http://schemas.microsoft.com/office/drawing/2014/main" id="{37AD432E-FF79-4A4C-9571-032B0AE2BD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5160" y="2684879"/>
            <a:ext cx="1879080" cy="115226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ARDET (CY) – generativity.eu">
            <a:extLst>
              <a:ext uri="{FF2B5EF4-FFF2-40B4-BE49-F238E27FC236}">
                <a16:creationId xmlns:a16="http://schemas.microsoft.com/office/drawing/2014/main" id="{17955A45-CBA4-4222-916D-C7DAC7F929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7791" y="2499995"/>
            <a:ext cx="1858009" cy="185800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rovincia di Parma | Brands of the World™ | Download vector logos and  logotypes">
            <a:extLst>
              <a:ext uri="{FF2B5EF4-FFF2-40B4-BE49-F238E27FC236}">
                <a16:creationId xmlns:a16="http://schemas.microsoft.com/office/drawing/2014/main" id="{5BF120F5-A118-4939-8027-1C0ABE46DC1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46871" y="2666603"/>
            <a:ext cx="1486940" cy="148694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Diagram&#10;&#10;Description automatically generated with medium confidence">
            <a:extLst>
              <a:ext uri="{FF2B5EF4-FFF2-40B4-BE49-F238E27FC236}">
                <a16:creationId xmlns:a16="http://schemas.microsoft.com/office/drawing/2014/main" id="{77EB4679-FFFD-40D2-8C50-8300FEF7134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690205" y="2824480"/>
            <a:ext cx="1056451" cy="1051163"/>
          </a:xfrm>
          <a:prstGeom prst="rect">
            <a:avLst/>
          </a:prstGeom>
        </p:spPr>
      </p:pic>
      <p:pic>
        <p:nvPicPr>
          <p:cNvPr id="22" name="Picture 21" descr="Logo, company name&#10;&#10;Description automatically generated">
            <a:extLst>
              <a:ext uri="{FF2B5EF4-FFF2-40B4-BE49-F238E27FC236}">
                <a16:creationId xmlns:a16="http://schemas.microsoft.com/office/drawing/2014/main" id="{D19687E1-D16D-49E3-A314-E244F640FBD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930471" y="130822"/>
            <a:ext cx="2816185" cy="2369173"/>
          </a:xfrm>
          <a:prstGeom prst="rect">
            <a:avLst/>
          </a:prstGeom>
        </p:spPr>
      </p:pic>
      <p:pic>
        <p:nvPicPr>
          <p:cNvPr id="11" name="Picture 10" descr="Graphical user interface, text, application&#10;&#10;Description automatically generated">
            <a:extLst>
              <a:ext uri="{FF2B5EF4-FFF2-40B4-BE49-F238E27FC236}">
                <a16:creationId xmlns:a16="http://schemas.microsoft.com/office/drawing/2014/main" id="{E4670184-3B2C-482B-E652-B5107FDD012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42949" y="5875110"/>
            <a:ext cx="3057525" cy="873579"/>
          </a:xfrm>
          <a:prstGeom prst="rect">
            <a:avLst/>
          </a:prstGeom>
        </p:spPr>
      </p:pic>
    </p:spTree>
    <p:extLst>
      <p:ext uri="{BB962C8B-B14F-4D97-AF65-F5344CB8AC3E}">
        <p14:creationId xmlns:p14="http://schemas.microsoft.com/office/powerpoint/2010/main" val="739445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842994"/>
            <a:ext cx="9144000" cy="2387600"/>
          </a:xfrm>
        </p:spPr>
        <p:txBody>
          <a:bodyPr>
            <a:normAutofit/>
          </a:bodyPr>
          <a:lstStyle/>
          <a:p>
            <a:r>
              <a:rPr lang="it-IT" sz="6000" dirty="0"/>
              <a:t>Ympäristötietoisuudesta ympäristölainsäädäntöön</a:t>
            </a:r>
            <a:endParaRPr lang="en-GB" b="1" dirty="0"/>
          </a:p>
        </p:txBody>
      </p:sp>
      <p:sp>
        <p:nvSpPr>
          <p:cNvPr id="3" name="Underrubrik 2"/>
          <p:cNvSpPr>
            <a:spLocks noGrp="1"/>
          </p:cNvSpPr>
          <p:nvPr>
            <p:ph type="subTitle" idx="1"/>
          </p:nvPr>
        </p:nvSpPr>
        <p:spPr>
          <a:xfrm>
            <a:off x="1524000" y="4418826"/>
            <a:ext cx="9144000" cy="1655762"/>
          </a:xfrm>
        </p:spPr>
        <p:txBody>
          <a:bodyPr>
            <a:normAutofit/>
          </a:bodyPr>
          <a:lstStyle/>
          <a:p>
            <a:endParaRPr lang="en-GB" sz="2400" dirty="0"/>
          </a:p>
          <a:p>
            <a:r>
              <a:rPr lang="fi-FI" sz="2400"/>
              <a:t>Miksi historialla on merkitystä?</a:t>
            </a:r>
          </a:p>
        </p:txBody>
      </p:sp>
      <p:pic>
        <p:nvPicPr>
          <p:cNvPr id="4" name="Picture 3" descr="Logo, company name&#10;&#10;Description automatically generated">
            <a:extLst>
              <a:ext uri="{FF2B5EF4-FFF2-40B4-BE49-F238E27FC236}">
                <a16:creationId xmlns:a16="http://schemas.microsoft.com/office/drawing/2014/main" id="{414B5A9B-A6CC-4257-8673-9093195FAD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F5F4572-90F4-4983-A176-5AD6E16C5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D0575DA-B39E-4244-A664-45654E3C25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85483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a:xfrm>
            <a:off x="838200" y="630240"/>
            <a:ext cx="10515600" cy="1325563"/>
          </a:xfrm>
        </p:spPr>
        <p:txBody>
          <a:bodyPr>
            <a:normAutofit fontScale="90000"/>
          </a:bodyPr>
          <a:lstStyle/>
          <a:p>
            <a:r>
              <a:rPr lang="it-IT" sz="5400" dirty="0">
                <a:solidFill>
                  <a:srgbClr val="FFFFFF"/>
                </a:solidFill>
              </a:rPr>
              <a:t>From environmental conscious</a:t>
            </a:r>
            <a:br>
              <a:rPr lang="it-IT" sz="5400" dirty="0">
                <a:solidFill>
                  <a:srgbClr val="FFFFFF"/>
                </a:solidFill>
              </a:rPr>
            </a:br>
            <a:r>
              <a:rPr lang="it-IT" sz="5400" dirty="0"/>
              <a:t>Ihmiskunta ja luonto: </a:t>
            </a:r>
            <a:br>
              <a:rPr lang="it-IT" sz="5400" dirty="0"/>
            </a:br>
            <a:r>
              <a:rPr lang="it-IT" sz="5400" dirty="0"/>
              <a:t>Esiteollinen aika</a:t>
            </a:r>
            <a:br>
              <a:rPr lang="sv-SE" sz="5400"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358657"/>
            <a:ext cx="10515600" cy="1855795"/>
          </a:xfrm>
        </p:spPr>
        <p:txBody>
          <a:bodyPr>
            <a:normAutofit/>
          </a:bodyPr>
          <a:lstStyle/>
          <a:p>
            <a:r>
              <a:rPr lang="it-IT" sz="3200" dirty="0"/>
              <a:t>Moraalinen maailmankaikkeus</a:t>
            </a:r>
          </a:p>
          <a:p>
            <a:r>
              <a:rPr lang="it-IT" sz="3200" dirty="0"/>
              <a:t>Antroposentrismi</a:t>
            </a:r>
          </a:p>
          <a:p>
            <a:r>
              <a:rPr lang="it-IT" sz="3200" dirty="0"/>
              <a:t>Metaforat</a:t>
            </a: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9868" y="138877"/>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26389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2668731-E74C-427E-831B-6EB0CABC886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27386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Ihmiskunta ja luonto: Nykyaika</a:t>
            </a:r>
          </a:p>
        </p:txBody>
      </p:sp>
      <p:sp>
        <p:nvSpPr>
          <p:cNvPr id="3" name="Segnaposto contenuto 2"/>
          <p:cNvSpPr>
            <a:spLocks noGrp="1"/>
          </p:cNvSpPr>
          <p:nvPr>
            <p:ph idx="1"/>
          </p:nvPr>
        </p:nvSpPr>
        <p:spPr/>
        <p:txBody>
          <a:bodyPr/>
          <a:lstStyle/>
          <a:p>
            <a:r>
              <a:rPr lang="fi-FI" dirty="0" err="1"/>
              <a:t>Karteesinen</a:t>
            </a:r>
            <a:r>
              <a:rPr lang="fi-FI" dirty="0"/>
              <a:t> totuus</a:t>
            </a:r>
          </a:p>
          <a:p>
            <a:r>
              <a:rPr lang="fi-FI" dirty="0" err="1"/>
              <a:t>Linneuksesta</a:t>
            </a:r>
            <a:r>
              <a:rPr lang="fi-FI" dirty="0"/>
              <a:t> Darwiniin</a:t>
            </a:r>
          </a:p>
          <a:p>
            <a:r>
              <a:rPr lang="fi-FI" dirty="0"/>
              <a:t>Romantiikka</a:t>
            </a:r>
          </a:p>
          <a:p>
            <a:r>
              <a:rPr lang="fi-FI" dirty="0"/>
              <a:t>Utopistinen sosialismi</a:t>
            </a:r>
          </a:p>
          <a:p>
            <a:r>
              <a:rPr lang="fi-FI" dirty="0" err="1"/>
              <a:t>Ekosentrinen</a:t>
            </a:r>
            <a:r>
              <a:rPr lang="fi-FI" dirty="0"/>
              <a:t> etiikka: 1930- ja 1940-luvut</a:t>
            </a:r>
            <a:endParaRPr lang="it-IT" dirty="0"/>
          </a:p>
        </p:txBody>
      </p:sp>
      <p:pic>
        <p:nvPicPr>
          <p:cNvPr id="4" name="Picture 3" descr="Logo, company name&#10;&#10;Description automatically generated">
            <a:extLst>
              <a:ext uri="{FF2B5EF4-FFF2-40B4-BE49-F238E27FC236}">
                <a16:creationId xmlns:a16="http://schemas.microsoft.com/office/drawing/2014/main" id="{F0E18C79-EB8B-410C-AB14-5EDA503AAD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79868" y="138877"/>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CF2F5386-97C0-4BFA-9E93-72F7E4A438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7C5D483-4B68-4835-95E8-B7418E2A77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46692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3428" y="365125"/>
            <a:ext cx="10515600" cy="1325563"/>
          </a:xfrm>
        </p:spPr>
        <p:txBody>
          <a:bodyPr>
            <a:normAutofit/>
          </a:bodyPr>
          <a:lstStyle/>
          <a:p>
            <a:r>
              <a:rPr lang="it-IT" dirty="0"/>
              <a:t>Ympäristötietoisuus: 1962-1968</a:t>
            </a:r>
          </a:p>
        </p:txBody>
      </p:sp>
      <p:sp>
        <p:nvSpPr>
          <p:cNvPr id="3" name="Segnaposto contenuto 2"/>
          <p:cNvSpPr>
            <a:spLocks noGrp="1"/>
          </p:cNvSpPr>
          <p:nvPr>
            <p:ph idx="1"/>
          </p:nvPr>
        </p:nvSpPr>
        <p:spPr/>
        <p:txBody>
          <a:bodyPr/>
          <a:lstStyle/>
          <a:p>
            <a:r>
              <a:rPr lang="fi-FI" dirty="0"/>
              <a:t>Kirjallisuutta, ei toimintaa.</a:t>
            </a:r>
          </a:p>
          <a:p>
            <a:r>
              <a:rPr lang="fi-FI" dirty="0"/>
              <a:t>Tiede, syvä, mutta rajoittuu kirjastoihin.</a:t>
            </a:r>
          </a:p>
          <a:p>
            <a:r>
              <a:rPr lang="fi-FI" dirty="0" err="1"/>
              <a:t>Silent</a:t>
            </a:r>
            <a:r>
              <a:rPr lang="fi-FI" dirty="0"/>
              <a:t> </a:t>
            </a:r>
            <a:r>
              <a:rPr lang="fi-FI" dirty="0" err="1"/>
              <a:t>Spring</a:t>
            </a:r>
            <a:r>
              <a:rPr lang="fi-FI" dirty="0"/>
              <a:t> (1962) ja sen vaikutus</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864BB94B-465C-4805-BF6C-C78CC7775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A76A849A-A30E-4ADE-9E8D-B8B79D5A70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5263372-DB55-4A2A-9387-3FF3EE4D1B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35116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766218"/>
            <a:ext cx="10515600" cy="1325563"/>
          </a:xfrm>
        </p:spPr>
        <p:txBody>
          <a:bodyPr>
            <a:normAutofit/>
          </a:bodyPr>
          <a:lstStyle/>
          <a:p>
            <a:r>
              <a:rPr lang="en-US" sz="4400" dirty="0" err="1">
                <a:solidFill>
                  <a:schemeClr val="tx1">
                    <a:lumMod val="85000"/>
                    <a:lumOff val="15000"/>
                  </a:schemeClr>
                </a:solidFill>
              </a:rPr>
              <a:t>Ympäristötietoisuus</a:t>
            </a:r>
            <a:r>
              <a:rPr lang="en-US" sz="4400" dirty="0">
                <a:solidFill>
                  <a:schemeClr val="tx1">
                    <a:lumMod val="85000"/>
                    <a:lumOff val="15000"/>
                  </a:schemeClr>
                </a:solidFill>
              </a:rPr>
              <a:t>: 1969-1973</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864BB94B-465C-4805-BF6C-C78CC7775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A76A849A-A30E-4ADE-9E8D-B8B79D5A70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A46E0DAF-A6C8-4240-9D21-AF48800557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33835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4316" y="382880"/>
            <a:ext cx="10515600" cy="1325563"/>
          </a:xfrm>
        </p:spPr>
        <p:txBody>
          <a:bodyPr>
            <a:normAutofit/>
          </a:bodyPr>
          <a:lstStyle/>
          <a:p>
            <a:r>
              <a:rPr lang="it-IT" dirty="0"/>
              <a:t>Ympäristötietoisuus: 1974-1980s</a:t>
            </a:r>
          </a:p>
        </p:txBody>
      </p:sp>
      <p:sp>
        <p:nvSpPr>
          <p:cNvPr id="3" name="Segnaposto contenuto 2"/>
          <p:cNvSpPr>
            <a:spLocks noGrp="1"/>
          </p:cNvSpPr>
          <p:nvPr>
            <p:ph idx="1"/>
          </p:nvPr>
        </p:nvSpPr>
        <p:spPr>
          <a:xfrm>
            <a:off x="838200" y="3050743"/>
            <a:ext cx="10515600" cy="1855795"/>
          </a:xfrm>
        </p:spPr>
        <p:txBody>
          <a:bodyPr/>
          <a:lstStyle/>
          <a:p>
            <a:r>
              <a:rPr lang="it-IT" dirty="0"/>
              <a:t>Ympäristöaktivismin aikaa</a:t>
            </a:r>
          </a:p>
          <a:p>
            <a:r>
              <a:rPr lang="it-IT" dirty="0"/>
              <a:t>Käännekohdat: Three Miles Island (1979) ja Tsernobyl (1986)</a:t>
            </a:r>
          </a:p>
        </p:txBody>
      </p:sp>
      <p:pic>
        <p:nvPicPr>
          <p:cNvPr id="4" name="Picture 3" descr="Logo, company name&#10;&#10;Description automatically generated">
            <a:extLst>
              <a:ext uri="{FF2B5EF4-FFF2-40B4-BE49-F238E27FC236}">
                <a16:creationId xmlns:a16="http://schemas.microsoft.com/office/drawing/2014/main" id="{3313CE1D-E3E7-479A-9FE0-922969EA38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B04F0550-FE03-439A-8AE4-73A58B8B97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F78B380-1BE6-4EEE-8F22-8193357F33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28903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Kansainvälinen ympäristölainsäädäntö: </a:t>
            </a:r>
            <a:br>
              <a:rPr lang="it-IT" dirty="0"/>
            </a:br>
            <a:r>
              <a:rPr lang="it-IT" dirty="0"/>
              <a:t>YK:sta Tukholmaan 1972</a:t>
            </a:r>
          </a:p>
        </p:txBody>
      </p:sp>
      <p:sp>
        <p:nvSpPr>
          <p:cNvPr id="3" name="Segnaposto contenuto 2"/>
          <p:cNvSpPr>
            <a:spLocks noGrp="1"/>
          </p:cNvSpPr>
          <p:nvPr>
            <p:ph idx="1"/>
          </p:nvPr>
        </p:nvSpPr>
        <p:spPr>
          <a:xfrm>
            <a:off x="838200" y="2080397"/>
            <a:ext cx="10515600" cy="2317750"/>
          </a:xfrm>
        </p:spPr>
        <p:txBody>
          <a:bodyPr/>
          <a:lstStyle/>
          <a:p>
            <a:r>
              <a:rPr lang="fi-FI" dirty="0"/>
              <a:t>YK:ta edeltäneiden sopimusten vaikutus: ei mitään.</a:t>
            </a:r>
          </a:p>
          <a:p>
            <a:r>
              <a:rPr lang="fi-FI" dirty="0"/>
              <a:t>Tukholman ympäristökonferenssi: </a:t>
            </a:r>
            <a:r>
              <a:rPr lang="fi-FI" dirty="0" err="1"/>
              <a:t>toi´ympäristön</a:t>
            </a:r>
            <a:r>
              <a:rPr lang="fi-FI" dirty="0"/>
              <a:t> maailmanlaajuiselle asialistalle.</a:t>
            </a:r>
          </a:p>
          <a:p>
            <a:r>
              <a:rPr lang="fi-FI" dirty="0"/>
              <a:t>Tarina jatkuu…</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A3274D78-4A62-490A-8B49-44830BF72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05D56D9E-49F6-4F7A-A1B4-948139E7C2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FAA90E4-EC2B-49C7-99ED-9370A43FE6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97360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Kansainvälinen ympäristölainsäädäntö: Tukholmasta Pariisiin</a:t>
            </a:r>
          </a:p>
        </p:txBody>
      </p:sp>
      <p:sp>
        <p:nvSpPr>
          <p:cNvPr id="3" name="Segnaposto contenuto 2"/>
          <p:cNvSpPr>
            <a:spLocks noGrp="1"/>
          </p:cNvSpPr>
          <p:nvPr>
            <p:ph idx="1"/>
          </p:nvPr>
        </p:nvSpPr>
        <p:spPr/>
        <p:txBody>
          <a:bodyPr/>
          <a:lstStyle/>
          <a:p>
            <a:r>
              <a:rPr lang="it-IT" dirty="0"/>
              <a:t>Tukholman konferenssin suorat ja epäsuorat vaikutukset</a:t>
            </a:r>
          </a:p>
          <a:p>
            <a:r>
              <a:rPr lang="it-IT" dirty="0"/>
              <a:t>Ei sitovia periaatteita</a:t>
            </a:r>
          </a:p>
          <a:p>
            <a:r>
              <a:rPr lang="it-IT" dirty="0"/>
              <a:t>Brundtland raportti 1987 (YK)</a:t>
            </a:r>
          </a:p>
          <a:p>
            <a:r>
              <a:rPr lang="it-IT" dirty="0"/>
              <a:t>Rio de Janeiro (1992)</a:t>
            </a:r>
          </a:p>
          <a:p>
            <a:r>
              <a:rPr lang="it-IT" dirty="0"/>
              <a:t>Kyoto (1997)</a:t>
            </a:r>
          </a:p>
          <a:p>
            <a:r>
              <a:rPr lang="it-IT" dirty="0"/>
              <a:t>Paris (2015)</a:t>
            </a:r>
          </a:p>
        </p:txBody>
      </p:sp>
      <p:pic>
        <p:nvPicPr>
          <p:cNvPr id="4" name="Picture 3" descr="Logo, company name&#10;&#10;Description automatically generated">
            <a:extLst>
              <a:ext uri="{FF2B5EF4-FFF2-40B4-BE49-F238E27FC236}">
                <a16:creationId xmlns:a16="http://schemas.microsoft.com/office/drawing/2014/main" id="{CBF6306F-C232-4336-84AF-528774DF0B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5FE37D3-7187-49C0-B497-076DE04B1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52C16D2-87E9-4FDB-ABB2-701B7BE3BA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12287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Ympäristövaikutusten arviointi</a:t>
            </a:r>
          </a:p>
        </p:txBody>
      </p:sp>
      <p:sp>
        <p:nvSpPr>
          <p:cNvPr id="3" name="Segnaposto contenuto 2"/>
          <p:cNvSpPr>
            <a:spLocks noGrp="1"/>
          </p:cNvSpPr>
          <p:nvPr>
            <p:ph idx="1"/>
          </p:nvPr>
        </p:nvSpPr>
        <p:spPr/>
        <p:txBody>
          <a:bodyPr/>
          <a:lstStyle/>
          <a:p>
            <a:r>
              <a:rPr lang="it-IT" dirty="0"/>
              <a:t>Alkoi Yhdysvalloissa</a:t>
            </a:r>
          </a:p>
          <a:p>
            <a:r>
              <a:rPr lang="it-IT" dirty="0"/>
              <a:t>Tukholma 1972</a:t>
            </a:r>
          </a:p>
          <a:p>
            <a:r>
              <a:rPr lang="it-IT" dirty="0"/>
              <a:t>UNEP (1978)</a:t>
            </a:r>
          </a:p>
          <a:p>
            <a:r>
              <a:rPr lang="it-IT" dirty="0"/>
              <a:t>Luonnonperuskirja (World Charter for Nature) (1982), UNCLOS (1982), Agenda 21</a:t>
            </a:r>
          </a:p>
          <a:p>
            <a:r>
              <a:rPr lang="it-IT" dirty="0"/>
              <a:t>EC (1988) =&gt; EU (2001)</a:t>
            </a:r>
          </a:p>
        </p:txBody>
      </p:sp>
      <p:pic>
        <p:nvPicPr>
          <p:cNvPr id="4" name="Picture 3" descr="Graphical user interface, text, application&#10;&#10;Description automatically generated">
            <a:extLst>
              <a:ext uri="{FF2B5EF4-FFF2-40B4-BE49-F238E27FC236}">
                <a16:creationId xmlns:a16="http://schemas.microsoft.com/office/drawing/2014/main" id="{E95BC3DE-CDCA-4CC7-A8FE-2B826938B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034A26CA-07D7-401F-ACEC-BE7D8C8C05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65CF5CE-5CE7-4C87-B313-272E3EE030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752604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Pohdi:</a:t>
            </a:r>
          </a:p>
        </p:txBody>
      </p:sp>
      <p:sp>
        <p:nvSpPr>
          <p:cNvPr id="3" name="Segnaposto contenuto 2"/>
          <p:cNvSpPr>
            <a:spLocks noGrp="1"/>
          </p:cNvSpPr>
          <p:nvPr>
            <p:ph idx="1"/>
          </p:nvPr>
        </p:nvSpPr>
        <p:spPr/>
        <p:txBody>
          <a:bodyPr/>
          <a:lstStyle/>
          <a:p>
            <a:r>
              <a:rPr lang="fi-FI" dirty="0"/>
              <a:t>Ihmisen ja luonnon suhdetta historiallisessa perspektiivissä</a:t>
            </a:r>
          </a:p>
          <a:p>
            <a:r>
              <a:rPr lang="fi-FI" dirty="0"/>
              <a:t>Nykyajan ympäristötietoisuutta ja kansainvälistä oikeutta historiallisesta näkökulmasta</a:t>
            </a:r>
            <a:endParaRPr lang="it-IT"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2E38B08-45AF-4C75-B5C7-BC0AD40D2F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8041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F5D27-3D22-4193-8B16-9C4BAD4CD62F}"/>
              </a:ext>
            </a:extLst>
          </p:cNvPr>
          <p:cNvSpPr>
            <a:spLocks noGrp="1"/>
          </p:cNvSpPr>
          <p:nvPr>
            <p:ph type="title"/>
          </p:nvPr>
        </p:nvSpPr>
        <p:spPr/>
        <p:txBody>
          <a:bodyPr/>
          <a:lstStyle/>
          <a:p>
            <a:r>
              <a:rPr lang="sv-SE" dirty="0" err="1"/>
              <a:t>Synergy</a:t>
            </a:r>
            <a:r>
              <a:rPr lang="sv-SE" dirty="0"/>
              <a:t> </a:t>
            </a:r>
            <a:r>
              <a:rPr lang="sv-SE" dirty="0" err="1"/>
              <a:t>Audit</a:t>
            </a:r>
            <a:r>
              <a:rPr lang="sv-SE" dirty="0"/>
              <a:t> </a:t>
            </a:r>
            <a:r>
              <a:rPr lang="sv-SE" dirty="0" err="1"/>
              <a:t>verkkokurssi</a:t>
            </a:r>
            <a:endParaRPr lang="en-GB" dirty="0"/>
          </a:p>
        </p:txBody>
      </p:sp>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a:buFont typeface="Courier New" panose="02070309020205020404" pitchFamily="49" charset="0"/>
              <a:buChar char="o"/>
            </a:pPr>
            <a:r>
              <a:rPr lang="fi-FI" dirty="0"/>
              <a:t> </a:t>
            </a:r>
            <a:r>
              <a:rPr lang="fi-FI" sz="2400" dirty="0"/>
              <a:t>Kehitettiin osana </a:t>
            </a:r>
            <a:r>
              <a:rPr lang="fi-FI" sz="2400" dirty="0" err="1"/>
              <a:t>Synergy</a:t>
            </a:r>
            <a:r>
              <a:rPr lang="fi-FI" sz="2400" dirty="0"/>
              <a:t> Audit ERASMUS+ -projektia 2019-2022.</a:t>
            </a:r>
          </a:p>
          <a:p>
            <a:pPr>
              <a:buFont typeface="Courier New" panose="02070309020205020404" pitchFamily="49" charset="0"/>
              <a:buChar char="o"/>
            </a:pPr>
            <a:r>
              <a:rPr lang="fi-FI" sz="2400" dirty="0"/>
              <a:t>Tämä oppimis-, opetus- ja valmennuskoulutus on toteutettu pilottina ja valmiina verkkokoulutuksena. </a:t>
            </a:r>
          </a:p>
          <a:p>
            <a:pPr>
              <a:buFont typeface="Courier New" panose="02070309020205020404" pitchFamily="49" charset="0"/>
              <a:buChar char="o"/>
            </a:pPr>
            <a:r>
              <a:rPr lang="fi-FI" sz="2400" dirty="0"/>
              <a:t>Kurssi sisältää luentoja, seminaareja ja työpajoja sekä "todellista" ympäristöauditointikoulutusta organisaatioille.</a:t>
            </a:r>
          </a:p>
          <a:p>
            <a:pPr>
              <a:buFont typeface="Courier New" panose="02070309020205020404" pitchFamily="49" charset="0"/>
              <a:buChar char="o"/>
            </a:pPr>
            <a:r>
              <a:rPr lang="fi-FI" sz="2400" dirty="0"/>
              <a:t>Kurssin avulla saat tietoa ympäristöauditoinneista poikkitieteellisestä näkökulmasta varmistaaksesi, että olet valmis suorittamaan edustamasi organisaation sisäisiä ympäristöauditointeja kurssin päätyttyä.</a:t>
            </a:r>
          </a:p>
          <a:p>
            <a:pPr>
              <a:buFont typeface="Courier New" panose="02070309020205020404" pitchFamily="49" charset="0"/>
              <a:buChar char="o"/>
            </a:pPr>
            <a:r>
              <a:rPr lang="fi-FI" sz="2400" dirty="0"/>
              <a:t>Ole mahdollistamassa, että edustamasi organisaatio voi hankkia ympäristösertifikaatin.</a:t>
            </a:r>
            <a:endParaRPr lang="en-GB" sz="2400" dirty="0"/>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4EAB2A8-43B5-4F96-B0E8-9D00F502F5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068163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3. </a:t>
            </a:r>
            <a:r>
              <a:rPr lang="fi-FI" sz="6000" b="1" dirty="0">
                <a:latin typeface="+mj-lt"/>
              </a:rPr>
              <a:t>oppitunti</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AE6CF908-DF96-476C-AF5D-C12C7EFA86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4191802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fi-FI" dirty="0"/>
              <a:t>Johdanto ympäristöauditointiin</a:t>
            </a:r>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fi-FI" dirty="0"/>
              <a:t>Monitieteinen lähestymisnäkökulma</a:t>
            </a:r>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4A3607B-0668-4D34-B450-BDCEA175E8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43B9C9F-3BBB-4B9B-A41D-0D7CC1119C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6309957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i-FI" sz="4400" dirty="0"/>
              <a:t>Johdanto ympäristöauditointiin– </a:t>
            </a:r>
            <a:br>
              <a:rPr lang="fi-FI" sz="4400" dirty="0"/>
            </a:br>
            <a:r>
              <a:rPr lang="fi-FI" sz="4400" dirty="0"/>
              <a:t>Laajempi näkökulma</a:t>
            </a:r>
            <a:endParaRPr lang="fi-FI" dirty="0"/>
          </a:p>
        </p:txBody>
      </p:sp>
      <p:sp>
        <p:nvSpPr>
          <p:cNvPr id="3" name="Segnaposto contenuto 2"/>
          <p:cNvSpPr>
            <a:spLocks noGrp="1"/>
          </p:cNvSpPr>
          <p:nvPr>
            <p:ph idx="1"/>
          </p:nvPr>
        </p:nvSpPr>
        <p:spPr/>
        <p:txBody>
          <a:bodyPr>
            <a:normAutofit/>
          </a:bodyPr>
          <a:lstStyle/>
          <a:p>
            <a:pPr marL="0" indent="0">
              <a:buNone/>
            </a:pPr>
            <a:r>
              <a:rPr lang="fi-FI" sz="2400" dirty="0"/>
              <a:t>Tarvitaan yleistietoa esim.</a:t>
            </a:r>
          </a:p>
          <a:p>
            <a:r>
              <a:rPr lang="fi-FI" sz="2400" dirty="0"/>
              <a:t>Ilmastonmuutoksesta, ilmaston lämpenemisetä, energiatehokkuudesta, kiertokuluista, jätehuollosta…</a:t>
            </a:r>
          </a:p>
          <a:p>
            <a:r>
              <a:rPr lang="fi-FI" sz="2400" dirty="0"/>
              <a:t>Monitieteinen haaste – tarve sekä julkisille että yksityisille organisaatioille.</a:t>
            </a:r>
          </a:p>
          <a:p>
            <a:r>
              <a:rPr lang="fi-FI" sz="2400" dirty="0"/>
              <a:t>Ympäristöjohtaminen</a:t>
            </a:r>
          </a:p>
          <a:p>
            <a:r>
              <a:rPr lang="fi-FI" sz="2400" dirty="0"/>
              <a:t>Ympäristösertifikaatti</a:t>
            </a:r>
          </a:p>
          <a:p>
            <a:pPr>
              <a:buFont typeface="Wingdings" panose="05000000000000000000" pitchFamily="2" charset="2"/>
              <a:buChar char="Ø"/>
            </a:pPr>
            <a:r>
              <a:rPr lang="sv-SE" sz="2400" dirty="0"/>
              <a:t>ISO 14001:2015</a:t>
            </a:r>
          </a:p>
          <a:p>
            <a:pPr>
              <a:buFont typeface="Wingdings" panose="05000000000000000000" pitchFamily="2" charset="2"/>
              <a:buChar char="Ø"/>
            </a:pPr>
            <a:r>
              <a:rPr lang="sv-SE" sz="2400" dirty="0"/>
              <a:t>EMAS</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27839B2-B372-43F2-80D6-57DACDC0A3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37013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i-FI" sz="4000" dirty="0"/>
              <a:t>Ympäristöjärjestelmä lyhyesti</a:t>
            </a:r>
          </a:p>
        </p:txBody>
      </p:sp>
      <p:sp>
        <p:nvSpPr>
          <p:cNvPr id="3" name="Segnaposto contenuto 2"/>
          <p:cNvSpPr>
            <a:spLocks noGrp="1"/>
          </p:cNvSpPr>
          <p:nvPr>
            <p:ph idx="1"/>
          </p:nvPr>
        </p:nvSpPr>
        <p:spPr/>
        <p:txBody>
          <a:bodyPr>
            <a:normAutofit fontScale="92500" lnSpcReduction="10000"/>
          </a:bodyPr>
          <a:lstStyle/>
          <a:p>
            <a:pPr marL="0" indent="0">
              <a:buNone/>
            </a:pPr>
            <a:r>
              <a:rPr lang="en-GB" sz="2600" dirty="0">
                <a:effectLst/>
                <a:ea typeface="Calibri" panose="020F0502020204030204" pitchFamily="34" charset="0"/>
              </a:rPr>
              <a:t>1. </a:t>
            </a:r>
            <a:r>
              <a:rPr lang="fi-FI" sz="2600" dirty="0">
                <a:effectLst/>
                <a:ea typeface="Calibri" panose="020F0502020204030204" pitchFamily="34" charset="0"/>
              </a:rPr>
              <a:t>Johdon päätös siitä, että ympäristöjärjestelmä otetaan käyttöön.</a:t>
            </a:r>
            <a:br>
              <a:rPr lang="fi-FI" sz="2600" dirty="0">
                <a:effectLst/>
                <a:ea typeface="Calibri" panose="020F0502020204030204" pitchFamily="34" charset="0"/>
              </a:rPr>
            </a:br>
            <a:br>
              <a:rPr lang="fi-FI" sz="2600" dirty="0">
                <a:effectLst/>
                <a:ea typeface="Calibri" panose="020F0502020204030204" pitchFamily="34" charset="0"/>
              </a:rPr>
            </a:br>
            <a:r>
              <a:rPr lang="fi-FI" sz="2600" dirty="0">
                <a:effectLst/>
                <a:ea typeface="Calibri" panose="020F0502020204030204" pitchFamily="34" charset="0"/>
              </a:rPr>
              <a:t>2.Ympäristöjärjestelmän suunnittelu organisaation kannalta. Vastuut selvitetään kunkin toiminta-alueen sisällä.</a:t>
            </a:r>
            <a:br>
              <a:rPr lang="fi-FI" sz="2600" dirty="0">
                <a:effectLst/>
                <a:ea typeface="Calibri" panose="020F0502020204030204" pitchFamily="34" charset="0"/>
              </a:rPr>
            </a:br>
            <a:br>
              <a:rPr lang="fi-FI" sz="2600" dirty="0">
                <a:effectLst/>
                <a:ea typeface="Calibri" panose="020F0502020204030204" pitchFamily="34" charset="0"/>
              </a:rPr>
            </a:br>
            <a:r>
              <a:rPr lang="fi-FI" sz="2600" dirty="0">
                <a:effectLst/>
                <a:ea typeface="Calibri" panose="020F0502020204030204" pitchFamily="34" charset="0"/>
              </a:rPr>
              <a:t>3. Tiedonhankinta yleensä ympäristöjärjestelmästä ja käytettävistä työkaluista.</a:t>
            </a:r>
            <a:br>
              <a:rPr lang="fi-FI" sz="2600" dirty="0">
                <a:effectLst/>
                <a:ea typeface="Calibri" panose="020F0502020204030204" pitchFamily="34" charset="0"/>
              </a:rPr>
            </a:br>
            <a:br>
              <a:rPr lang="fi-FI" sz="2600" dirty="0">
                <a:effectLst/>
                <a:ea typeface="Calibri" panose="020F0502020204030204" pitchFamily="34" charset="0"/>
              </a:rPr>
            </a:br>
            <a:r>
              <a:rPr lang="fi-FI" sz="2600" dirty="0">
                <a:effectLst/>
                <a:ea typeface="Calibri" panose="020F0502020204030204" pitchFamily="34" charset="0"/>
              </a:rPr>
              <a:t>4. Ympäristöjärjestelmään liittyvä viestintäsuunnitelma.</a:t>
            </a:r>
            <a:br>
              <a:rPr lang="fi-FI" sz="2600" dirty="0">
                <a:effectLst/>
                <a:ea typeface="Calibri" panose="020F0502020204030204" pitchFamily="34" charset="0"/>
              </a:rPr>
            </a:br>
            <a:br>
              <a:rPr lang="fi-FI" sz="2600" dirty="0">
                <a:effectLst/>
                <a:ea typeface="Calibri" panose="020F0502020204030204" pitchFamily="34" charset="0"/>
              </a:rPr>
            </a:br>
            <a:r>
              <a:rPr lang="fi-FI" sz="2600" dirty="0">
                <a:effectLst/>
                <a:ea typeface="Calibri" panose="020F0502020204030204" pitchFamily="34" charset="0"/>
              </a:rPr>
              <a:t>5. Selvitys, joka sisältää kaikki organisaation toiminnan ympäristönäkökohdat  ja arvion toiminnan vaikutuksista ympäristöön ja ympäröivään yhteiskuntaan. Arviointi on suoritettava määrällisesti ja laadullisesti (päivitetään yleensä joka 5. vuosi ISO- ja EMAS-standardien velvoitteiden mukaisesti).</a:t>
            </a:r>
            <a:br>
              <a:rPr lang="fi-FI" sz="2800" dirty="0">
                <a:effectLst/>
                <a:ea typeface="Calibri" panose="020F0502020204030204" pitchFamily="34" charset="0"/>
              </a:rPr>
            </a:br>
            <a:endParaRPr lang="fi-FI" sz="2800"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A345A04-645F-4452-8784-49B6FD65E6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392600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i-FI" sz="4000" dirty="0"/>
              <a:t>Ympäristöjärjestelmä lyhyesti</a:t>
            </a:r>
          </a:p>
        </p:txBody>
      </p:sp>
      <p:sp>
        <p:nvSpPr>
          <p:cNvPr id="3" name="Segnaposto contenuto 2"/>
          <p:cNvSpPr>
            <a:spLocks noGrp="1"/>
          </p:cNvSpPr>
          <p:nvPr>
            <p:ph idx="1"/>
          </p:nvPr>
        </p:nvSpPr>
        <p:spPr/>
        <p:txBody>
          <a:bodyPr>
            <a:normAutofit fontScale="92500" lnSpcReduction="20000"/>
          </a:bodyPr>
          <a:lstStyle/>
          <a:p>
            <a:pPr marL="0" indent="0">
              <a:buNone/>
            </a:pPr>
            <a:endParaRPr lang="fi-FI" sz="2800" dirty="0">
              <a:effectLst/>
              <a:ea typeface="Calibri" panose="020F0502020204030204" pitchFamily="34" charset="0"/>
            </a:endParaRPr>
          </a:p>
          <a:p>
            <a:pPr marL="0" indent="0">
              <a:buNone/>
            </a:pPr>
            <a:r>
              <a:rPr lang="fi-FI" sz="2800" dirty="0">
                <a:effectLst/>
                <a:ea typeface="Calibri" panose="020F0502020204030204" pitchFamily="34" charset="0"/>
              </a:rPr>
              <a:t>6</a:t>
            </a:r>
            <a:r>
              <a:rPr lang="fi-FI" sz="2600" dirty="0">
                <a:effectLst/>
                <a:ea typeface="Calibri" panose="020F0502020204030204" pitchFamily="34" charset="0"/>
              </a:rPr>
              <a:t>. Organisaation ympäristöpolitiikan laatiminen organisaation omaa sisäistä viestintää ja ympäröivää yhteiskuntaa varten, esim. huomioiden sidosryhmät.</a:t>
            </a:r>
            <a:br>
              <a:rPr lang="fi-FI" sz="2600" dirty="0">
                <a:effectLst/>
                <a:ea typeface="Calibri" panose="020F0502020204030204" pitchFamily="34" charset="0"/>
              </a:rPr>
            </a:br>
            <a:br>
              <a:rPr lang="fi-FI" sz="2600" dirty="0">
                <a:effectLst/>
                <a:ea typeface="Calibri" panose="020F0502020204030204" pitchFamily="34" charset="0"/>
              </a:rPr>
            </a:br>
            <a:r>
              <a:rPr lang="fi-FI" sz="2600" dirty="0">
                <a:effectLst/>
                <a:ea typeface="Calibri" panose="020F0502020204030204" pitchFamily="34" charset="0"/>
              </a:rPr>
              <a:t>7. Ympäristöpäämäärien ja -tavoitteiden määrittely ja ympäristöohjelman laatiminen (päivitetään yleensä joka 3. vuosi ISO- ja EMAS-standardien velvoitteiden mukaisesti)</a:t>
            </a:r>
            <a:br>
              <a:rPr lang="fi-FI" sz="2600" dirty="0">
                <a:effectLst/>
                <a:ea typeface="Calibri" panose="020F0502020204030204" pitchFamily="34" charset="0"/>
              </a:rPr>
            </a:br>
            <a:br>
              <a:rPr lang="fi-FI" sz="2600" dirty="0">
                <a:effectLst/>
                <a:ea typeface="Calibri" panose="020F0502020204030204" pitchFamily="34" charset="0"/>
              </a:rPr>
            </a:br>
            <a:r>
              <a:rPr lang="fi-FI" sz="2600" dirty="0">
                <a:effectLst/>
                <a:ea typeface="Calibri" panose="020F0502020204030204" pitchFamily="34" charset="0"/>
              </a:rPr>
              <a:t>8. Ympäristöjärjestelmän edellyttämän dokumentaation suunnittelu ja hallinta.</a:t>
            </a:r>
            <a:br>
              <a:rPr lang="fi-FI" sz="2600" dirty="0">
                <a:effectLst/>
                <a:ea typeface="Calibri" panose="020F0502020204030204" pitchFamily="34" charset="0"/>
              </a:rPr>
            </a:br>
            <a:br>
              <a:rPr lang="fi-FI" sz="2600" dirty="0">
                <a:effectLst/>
                <a:ea typeface="Calibri" panose="020F0502020204030204" pitchFamily="34" charset="0"/>
              </a:rPr>
            </a:br>
            <a:r>
              <a:rPr lang="fi-FI" sz="2600" dirty="0">
                <a:effectLst/>
                <a:ea typeface="Calibri" panose="020F0502020204030204" pitchFamily="34" charset="0"/>
              </a:rPr>
              <a:t>9. Ympäristöjärjestelmää tukevien toimintatapojen suunnittelu ja hallinta.</a:t>
            </a:r>
            <a:br>
              <a:rPr lang="fi-FI" sz="2600" dirty="0">
                <a:effectLst/>
                <a:ea typeface="Calibri" panose="020F0502020204030204" pitchFamily="34" charset="0"/>
              </a:rPr>
            </a:br>
            <a:br>
              <a:rPr lang="fi-FI" sz="2600" dirty="0">
                <a:effectLst/>
                <a:ea typeface="Calibri" panose="020F0502020204030204" pitchFamily="34" charset="0"/>
              </a:rPr>
            </a:br>
            <a:r>
              <a:rPr lang="fi-FI" sz="2600" dirty="0">
                <a:effectLst/>
                <a:ea typeface="Calibri" panose="020F0502020204030204" pitchFamily="34" charset="0"/>
              </a:rPr>
              <a:t>10. Ympäristöjärjestelmätyön liittyvää viestintää koko henkilöstö huomioiden.</a:t>
            </a:r>
            <a:br>
              <a:rPr lang="en-GB" sz="2800" dirty="0">
                <a:effectLst/>
                <a:ea typeface="Calibri" panose="020F0502020204030204" pitchFamily="34" charset="0"/>
              </a:rPr>
            </a:br>
            <a:endParaRPr lang="en-GB" sz="2800"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1C9B5A6-1F84-4893-9C70-8EDA4AE6E9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94329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i-FI" sz="4000" dirty="0"/>
              <a:t>Ympäristöjärjestelmä lyhyesti</a:t>
            </a:r>
          </a:p>
        </p:txBody>
      </p:sp>
      <p:sp>
        <p:nvSpPr>
          <p:cNvPr id="3" name="Segnaposto contenuto 2"/>
          <p:cNvSpPr>
            <a:spLocks noGrp="1"/>
          </p:cNvSpPr>
          <p:nvPr>
            <p:ph idx="1"/>
          </p:nvPr>
        </p:nvSpPr>
        <p:spPr/>
        <p:txBody>
          <a:bodyPr>
            <a:normAutofit/>
          </a:bodyPr>
          <a:lstStyle/>
          <a:p>
            <a:pPr marL="0" indent="0">
              <a:lnSpc>
                <a:spcPct val="115000"/>
              </a:lnSpc>
              <a:spcAft>
                <a:spcPts val="800"/>
              </a:spcAft>
              <a:buNone/>
            </a:pPr>
            <a:r>
              <a:rPr lang="en-GB" sz="2800" dirty="0">
                <a:effectLst/>
                <a:ea typeface="Calibri" panose="020F0502020204030204" pitchFamily="34" charset="0"/>
                <a:cs typeface="Times New Roman" panose="02020603050405020304" pitchFamily="18" charset="0"/>
              </a:rPr>
              <a:t>11. </a:t>
            </a:r>
            <a:r>
              <a:rPr lang="fi-FI" sz="2800" dirty="0">
                <a:effectLst/>
                <a:ea typeface="Calibri" panose="020F0502020204030204" pitchFamily="34" charset="0"/>
                <a:cs typeface="Times New Roman" panose="02020603050405020304" pitchFamily="18" charset="0"/>
              </a:rPr>
              <a:t>Ympäristöjärjestelmätyön sisällöllinen tuki koko henkilöstölle.</a:t>
            </a:r>
            <a:br>
              <a:rPr lang="fi-FI" sz="2800" dirty="0">
                <a:effectLst/>
                <a:ea typeface="Calibri" panose="020F0502020204030204" pitchFamily="34" charset="0"/>
                <a:cs typeface="Times New Roman" panose="02020603050405020304" pitchFamily="18" charset="0"/>
              </a:rPr>
            </a:br>
            <a:r>
              <a:rPr lang="fi-FI" sz="2800" dirty="0">
                <a:effectLst/>
                <a:ea typeface="Calibri" panose="020F0502020204030204" pitchFamily="34" charset="0"/>
                <a:cs typeface="Times New Roman" panose="02020603050405020304" pitchFamily="18" charset="0"/>
              </a:rPr>
              <a:t>12. Toiminnan seuranta.</a:t>
            </a:r>
            <a:br>
              <a:rPr lang="fi-FI" sz="2800" dirty="0">
                <a:effectLst/>
                <a:ea typeface="Calibri" panose="020F0502020204030204" pitchFamily="34" charset="0"/>
                <a:cs typeface="Times New Roman" panose="02020603050405020304" pitchFamily="18" charset="0"/>
              </a:rPr>
            </a:br>
            <a:r>
              <a:rPr lang="fi-FI" sz="2800" dirty="0">
                <a:effectLst/>
                <a:ea typeface="Calibri" panose="020F0502020204030204" pitchFamily="34" charset="0"/>
                <a:cs typeface="Times New Roman" panose="02020603050405020304" pitchFamily="18" charset="0"/>
              </a:rPr>
              <a:t>13. Ympäristöauditointien toteuttaminen.</a:t>
            </a:r>
            <a:br>
              <a:rPr lang="fi-FI" sz="2800" dirty="0">
                <a:effectLst/>
                <a:ea typeface="Calibri" panose="020F0502020204030204" pitchFamily="34" charset="0"/>
                <a:cs typeface="Times New Roman" panose="02020603050405020304" pitchFamily="18" charset="0"/>
              </a:rPr>
            </a:br>
            <a:r>
              <a:rPr lang="fi-FI" sz="2800" dirty="0">
                <a:effectLst/>
                <a:ea typeface="Calibri" panose="020F0502020204030204" pitchFamily="34" charset="0"/>
                <a:cs typeface="Times New Roman" panose="02020603050405020304" pitchFamily="18" charset="0"/>
              </a:rPr>
              <a:t>14. Vuosittaisen johdon katselmuksen organisointi ja johtaminen.</a:t>
            </a:r>
            <a:br>
              <a:rPr lang="fi-FI" sz="2800" dirty="0">
                <a:effectLst/>
                <a:ea typeface="Calibri" panose="020F0502020204030204" pitchFamily="34" charset="0"/>
                <a:cs typeface="Times New Roman" panose="02020603050405020304" pitchFamily="18" charset="0"/>
              </a:rPr>
            </a:br>
            <a:r>
              <a:rPr lang="fi-FI" sz="2800" dirty="0">
                <a:effectLst/>
                <a:ea typeface="Calibri" panose="020F0502020204030204" pitchFamily="34" charset="0"/>
                <a:cs typeface="Times New Roman" panose="02020603050405020304" pitchFamily="18" charset="0"/>
              </a:rPr>
              <a:t>15. Ympäristöjärjestelmän mukaisen toiminnan analyysi, johdon arviointi työn </a:t>
            </a:r>
            <a:r>
              <a:rPr lang="fi-FI" dirty="0">
                <a:ea typeface="Calibri" panose="020F0502020204030204" pitchFamily="34" charset="0"/>
                <a:cs typeface="Times New Roman" panose="02020603050405020304" pitchFamily="18" charset="0"/>
              </a:rPr>
              <a:t>k</a:t>
            </a:r>
            <a:r>
              <a:rPr lang="fi-FI" sz="2800" dirty="0">
                <a:effectLst/>
                <a:ea typeface="Calibri" panose="020F0502020204030204" pitchFamily="34" charset="0"/>
                <a:cs typeface="Times New Roman" panose="02020603050405020304" pitchFamily="18" charset="0"/>
              </a:rPr>
              <a:t>ehittämiseksi ja siten toiminnan jatkuvaksi parantamiseksi.</a:t>
            </a:r>
            <a:br>
              <a:rPr lang="fi-FI" sz="2800" dirty="0">
                <a:effectLst/>
                <a:ea typeface="Calibri" panose="020F0502020204030204" pitchFamily="34" charset="0"/>
                <a:cs typeface="Times New Roman" panose="02020603050405020304" pitchFamily="18" charset="0"/>
              </a:rPr>
            </a:br>
            <a:r>
              <a:rPr lang="fi-FI" sz="2800" dirty="0">
                <a:effectLst/>
                <a:ea typeface="Calibri" panose="020F0502020204030204" pitchFamily="34" charset="0"/>
                <a:cs typeface="Times New Roman" panose="02020603050405020304" pitchFamily="18" charset="0"/>
              </a:rPr>
              <a:t>16. </a:t>
            </a:r>
            <a:r>
              <a:rPr lang="fi-FI" dirty="0">
                <a:ea typeface="Calibri" panose="020F0502020204030204" pitchFamily="34" charset="0"/>
                <a:cs typeface="Times New Roman" panose="02020603050405020304" pitchFamily="18" charset="0"/>
              </a:rPr>
              <a:t>Työn vaatiman vuosittaisen rahoituksen turvaaminen ja hallinta</a:t>
            </a:r>
            <a:r>
              <a:rPr lang="en-GB" dirty="0">
                <a:ea typeface="Calibri" panose="020F0502020204030204" pitchFamily="34" charset="0"/>
                <a:cs typeface="Times New Roman" panose="02020603050405020304" pitchFamily="18" charset="0"/>
              </a:rPr>
              <a:t>.</a:t>
            </a:r>
            <a:endParaRPr lang="en-GB" sz="2800" dirty="0">
              <a:effectLst/>
              <a:ea typeface="Calibri" panose="020F0502020204030204" pitchFamily="34" charset="0"/>
              <a:cs typeface="Times New Roman" panose="02020603050405020304" pitchFamily="18" charset="0"/>
            </a:endParaRP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54EB719-FDD8-4169-A3F1-5BA4AA30B0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166271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ISO 14001</a:t>
            </a:r>
            <a:endParaRPr lang="it-IT" sz="4000" dirty="0"/>
          </a:p>
        </p:txBody>
      </p:sp>
      <p:sp>
        <p:nvSpPr>
          <p:cNvPr id="3" name="Segnaposto contenuto 2"/>
          <p:cNvSpPr>
            <a:spLocks noGrp="1"/>
          </p:cNvSpPr>
          <p:nvPr>
            <p:ph idx="1"/>
          </p:nvPr>
        </p:nvSpPr>
        <p:spPr>
          <a:xfrm>
            <a:off x="838200" y="1825625"/>
            <a:ext cx="10515600" cy="2773008"/>
          </a:xfrm>
        </p:spPr>
        <p:txBody>
          <a:bodyPr>
            <a:normAutofit lnSpcReduction="10000"/>
          </a:bodyPr>
          <a:lstStyle/>
          <a:p>
            <a:r>
              <a:rPr lang="fi-FI" dirty="0"/>
              <a:t>Teollisuusyritysten kehittämä.</a:t>
            </a:r>
          </a:p>
          <a:p>
            <a:r>
              <a:rPr lang="fi-FI" dirty="0"/>
              <a:t>Maailmanlaajuinen standardi, jota voidaan hyödyntää hyvin erilaisissa organisaatioissa.</a:t>
            </a:r>
          </a:p>
          <a:p>
            <a:r>
              <a:rPr lang="fi-FI" dirty="0"/>
              <a:t>Sisältää strategisen tason vaatimukset organisaation tehokkaasta ympäristöasioiden hallinnasta.</a:t>
            </a:r>
          </a:p>
          <a:p>
            <a:r>
              <a:rPr lang="fi-FI" dirty="0"/>
              <a:t>Sidosryhmien ja asiakkaiden kiinnostus</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B182A4B-706A-491A-AE31-A4A4B795BE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742426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EMAS</a:t>
            </a:r>
            <a:endParaRPr lang="it-IT" sz="4000" dirty="0"/>
          </a:p>
        </p:txBody>
      </p:sp>
      <p:sp>
        <p:nvSpPr>
          <p:cNvPr id="3" name="Segnaposto contenuto 2"/>
          <p:cNvSpPr>
            <a:spLocks noGrp="1"/>
          </p:cNvSpPr>
          <p:nvPr>
            <p:ph idx="1"/>
          </p:nvPr>
        </p:nvSpPr>
        <p:spPr>
          <a:xfrm>
            <a:off x="838200" y="1825625"/>
            <a:ext cx="10515600" cy="2773008"/>
          </a:xfrm>
        </p:spPr>
        <p:txBody>
          <a:bodyPr>
            <a:normAutofit fontScale="92500" lnSpcReduction="10000"/>
          </a:bodyPr>
          <a:lstStyle/>
          <a:p>
            <a:r>
              <a:rPr lang="fi-FI" dirty="0"/>
              <a:t>Otettu käyttöön EU:ssa vuonna 2009</a:t>
            </a:r>
          </a:p>
          <a:p>
            <a:r>
              <a:rPr lang="fi-FI" dirty="0"/>
              <a:t>Hyvin samanlainen kuin ISO 14001 -standardi</a:t>
            </a:r>
          </a:p>
          <a:p>
            <a:r>
              <a:rPr lang="fi-FI" dirty="0"/>
              <a:t>Maailmanlaajuinen </a:t>
            </a:r>
          </a:p>
          <a:p>
            <a:r>
              <a:rPr lang="fi-FI" dirty="0"/>
              <a:t>Erottuu ISO-standardista esimerkiksi:</a:t>
            </a:r>
          </a:p>
          <a:p>
            <a:pPr>
              <a:buFont typeface="Wingdings" panose="05000000000000000000" pitchFamily="2" charset="2"/>
              <a:buChar char="Ø"/>
            </a:pPr>
            <a:r>
              <a:rPr lang="fi-FI" dirty="0"/>
              <a:t>Täydellinen vastaavuus lakeihin</a:t>
            </a:r>
          </a:p>
          <a:p>
            <a:pPr>
              <a:buFont typeface="Wingdings" panose="05000000000000000000" pitchFamily="2" charset="2"/>
              <a:buChar char="Ø"/>
            </a:pPr>
            <a:r>
              <a:rPr lang="fi-FI" dirty="0"/>
              <a:t>Täydellinen läpinäkyvyys ulkopuolisille</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EE2314A-FB95-4583-AB14-FB3AC82511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14907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i-FI" sz="3600" dirty="0"/>
              <a:t>Ympäristöjärjestelmästä yksityiskohtaisemmin</a:t>
            </a:r>
          </a:p>
        </p:txBody>
      </p:sp>
      <p:sp>
        <p:nvSpPr>
          <p:cNvPr id="3" name="Segnaposto contenuto 2"/>
          <p:cNvSpPr>
            <a:spLocks noGrp="1"/>
          </p:cNvSpPr>
          <p:nvPr>
            <p:ph idx="1"/>
          </p:nvPr>
        </p:nvSpPr>
        <p:spPr>
          <a:xfrm>
            <a:off x="838200" y="1825625"/>
            <a:ext cx="10515600" cy="2773008"/>
          </a:xfrm>
        </p:spPr>
        <p:txBody>
          <a:bodyPr>
            <a:normAutofit fontScale="70000" lnSpcReduction="20000"/>
          </a:bodyPr>
          <a:lstStyle/>
          <a:p>
            <a:pPr marL="0" indent="0">
              <a:buNone/>
            </a:pPr>
            <a:r>
              <a:rPr lang="fi-FI" sz="2800" b="1" dirty="0">
                <a:effectLst/>
                <a:ea typeface="Calibri" panose="020F0502020204030204" pitchFamily="34" charset="0"/>
              </a:rPr>
              <a:t>Suunnittele</a:t>
            </a:r>
            <a:br>
              <a:rPr lang="fi-FI" sz="2800" b="1"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1. Johdon päätös ympäristöjärjestelmän käyttöönotosta ( sisäinen auditointi tarkistaa dokumentit)</a:t>
            </a: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2. Ympäristöjärjestelmän suunnittelu. Vastuu selkeytettävä jokaisella toiminnan osa-alueella. </a:t>
            </a:r>
            <a:r>
              <a:rPr lang="fi-FI" sz="2800" dirty="0">
                <a:ea typeface="Calibri" panose="020F0502020204030204" pitchFamily="34" charset="0"/>
              </a:rPr>
              <a:t>(sisäinen auditointi tarkistaa dokumentit)</a:t>
            </a: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3. Tiedonhallinta ja työkalut </a:t>
            </a:r>
            <a:r>
              <a:rPr lang="fi-FI" sz="2800" dirty="0">
                <a:ea typeface="Calibri" panose="020F0502020204030204" pitchFamily="34" charset="0"/>
              </a:rPr>
              <a:t>(sisäinen auditointi tarkistaa kaikki toiminnot)</a:t>
            </a:r>
            <a:br>
              <a:rPr lang="fi-FI" sz="2800" dirty="0">
                <a:effectLst/>
                <a:ea typeface="Calibri" panose="020F0502020204030204" pitchFamily="34" charset="0"/>
              </a:rPr>
            </a:b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4. Viestintäsuunnitelma </a:t>
            </a:r>
            <a:r>
              <a:rPr lang="fi-FI" sz="2800" dirty="0">
                <a:ea typeface="Calibri" panose="020F0502020204030204" pitchFamily="34" charset="0"/>
              </a:rPr>
              <a:t>(IEA tarkistaa viestintäsuunnitelman toimivuuden)</a:t>
            </a:r>
            <a:br>
              <a:rPr lang="en-GB" sz="2800" dirty="0">
                <a:effectLst/>
                <a:ea typeface="Calibri" panose="020F0502020204030204" pitchFamily="34" charset="0"/>
              </a:rPr>
            </a:br>
            <a:endParaRPr lang="en-GB" sz="2800" dirty="0">
              <a:effectLst/>
              <a:ea typeface="Calibri" panose="020F0502020204030204" pitchFamily="34" charset="0"/>
            </a:endParaRP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31C9ABC-54AF-4C4E-9779-B2F8EA0F1E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190086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i-FI" sz="3600" dirty="0"/>
              <a:t>Ympäristöjärjestelmä yksityiskohtaisemmin</a:t>
            </a:r>
          </a:p>
        </p:txBody>
      </p:sp>
      <p:sp>
        <p:nvSpPr>
          <p:cNvPr id="3" name="Segnaposto contenuto 2"/>
          <p:cNvSpPr>
            <a:spLocks noGrp="1"/>
          </p:cNvSpPr>
          <p:nvPr>
            <p:ph idx="1"/>
          </p:nvPr>
        </p:nvSpPr>
        <p:spPr>
          <a:xfrm>
            <a:off x="838200" y="1825624"/>
            <a:ext cx="10515600" cy="4049485"/>
          </a:xfrm>
        </p:spPr>
        <p:txBody>
          <a:bodyPr>
            <a:normAutofit fontScale="47500" lnSpcReduction="20000"/>
          </a:bodyPr>
          <a:lstStyle/>
          <a:p>
            <a:pPr marL="0" indent="0">
              <a:buNone/>
            </a:pPr>
            <a:r>
              <a:rPr lang="fi-FI" sz="2800" b="1" dirty="0">
                <a:effectLst/>
                <a:ea typeface="Calibri" panose="020F0502020204030204" pitchFamily="34" charset="0"/>
              </a:rPr>
              <a:t>Tee</a:t>
            </a:r>
            <a:br>
              <a:rPr lang="fi-FI" sz="2800" b="1"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5. Selvitys, jossa tarkastellaan kaikkia organisaation toiminnan ympäristönäkökohtia ja arvioidaan toiminnan ympäristövaikutuksia organisaatioon ja ympäröivään yhteiskuntaan. Arviointi on tehtävä määrällisesti ja laadullisesti</a:t>
            </a:r>
            <a:r>
              <a:rPr lang="fi-FI" dirty="0">
                <a:ea typeface="Calibri" panose="020F0502020204030204" pitchFamily="34" charset="0"/>
              </a:rPr>
              <a:t> (päivitetään yleensä </a:t>
            </a:r>
            <a:r>
              <a:rPr lang="fi-FI" b="1" dirty="0">
                <a:ea typeface="Calibri" panose="020F0502020204030204" pitchFamily="34" charset="0"/>
              </a:rPr>
              <a:t>joka 5. vuosi </a:t>
            </a:r>
            <a:r>
              <a:rPr lang="fi-FI" dirty="0">
                <a:ea typeface="Calibri" panose="020F0502020204030204" pitchFamily="34" charset="0"/>
              </a:rPr>
              <a:t>ISO- ja EMAS –standardien velvoitteiden mukaisesti).</a:t>
            </a: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6. Organisaation ympäristöpolitiikan laatiminen organisaation omaa toimintaa ja ympäröivää yhteiskuntaa varten huomioiden esim. sidosryhmät </a:t>
            </a:r>
            <a:r>
              <a:rPr lang="fi-FI" sz="2800" dirty="0">
                <a:ea typeface="Calibri" panose="020F0502020204030204" pitchFamily="34" charset="0"/>
              </a:rPr>
              <a:t>(sisäinen auditointi tarkastaa dokumentit, jotka on päivitettävä </a:t>
            </a:r>
            <a:r>
              <a:rPr lang="fi-FI" sz="2800" b="1" dirty="0">
                <a:ea typeface="Calibri" panose="020F0502020204030204" pitchFamily="34" charset="0"/>
              </a:rPr>
              <a:t>joka 3. vuosi</a:t>
            </a:r>
            <a:r>
              <a:rPr lang="fi-FI" sz="2800" dirty="0">
                <a:ea typeface="Calibri" panose="020F0502020204030204" pitchFamily="34" charset="0"/>
              </a:rPr>
              <a:t>)</a:t>
            </a:r>
            <a:br>
              <a:rPr lang="fi-FI" sz="2800" dirty="0">
                <a:effectLst/>
                <a:ea typeface="Calibri" panose="020F0502020204030204" pitchFamily="34" charset="0"/>
              </a:rPr>
            </a:b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7. Ympäristöpäämäärien ja -tavoitteiden määrittely ja ympäristöohjelman laatiminen (päivitetään yleensä </a:t>
            </a:r>
            <a:r>
              <a:rPr lang="fi-FI" sz="2800" b="1" dirty="0">
                <a:effectLst/>
                <a:ea typeface="Calibri" panose="020F0502020204030204" pitchFamily="34" charset="0"/>
              </a:rPr>
              <a:t>joka 3. vuosi</a:t>
            </a:r>
            <a:r>
              <a:rPr lang="fi-FI" b="1" dirty="0">
                <a:ea typeface="Calibri" panose="020F0502020204030204" pitchFamily="34" charset="0"/>
              </a:rPr>
              <a:t> </a:t>
            </a:r>
            <a:r>
              <a:rPr lang="fi-FI" dirty="0">
                <a:ea typeface="Calibri" panose="020F0502020204030204" pitchFamily="34" charset="0"/>
              </a:rPr>
              <a:t>ISO- ja EMAS-standardien velvoitteiden mukaisesti</a:t>
            </a:r>
            <a:r>
              <a:rPr lang="fi-FI" sz="2800" dirty="0">
                <a:effectLst/>
                <a:ea typeface="Calibri" panose="020F0502020204030204" pitchFamily="34" charset="0"/>
              </a:rPr>
              <a:t>). </a:t>
            </a: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8. Ympäristöjärjestelmän edellyttämän dokumentaation suunnittelu ja hallinta </a:t>
            </a:r>
            <a:r>
              <a:rPr lang="fi-FI" sz="2800" dirty="0">
                <a:ea typeface="Calibri" panose="020F0502020204030204" pitchFamily="34" charset="0"/>
              </a:rPr>
              <a:t>(sisäinen auditointi tarkastaa organisaatiota koskevat lait jne.)</a:t>
            </a:r>
            <a:br>
              <a:rPr lang="fi-FI" sz="2800" dirty="0">
                <a:effectLst/>
                <a:ea typeface="Calibri" panose="020F0502020204030204" pitchFamily="34" charset="0"/>
              </a:rPr>
            </a:b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9. Ympäristöjärjestelmää tukevien toimintatapojen suunnittelu ja hallinta </a:t>
            </a:r>
            <a:r>
              <a:rPr lang="fi-FI" sz="2800" dirty="0">
                <a:ea typeface="Calibri" panose="020F0502020204030204" pitchFamily="34" charset="0"/>
              </a:rPr>
              <a:t>(sisäinen auditointi tarkastaa mahdolliset toimintatapoihin liittyvät asiakirjat)</a:t>
            </a:r>
            <a:r>
              <a:rPr lang="fi-FI" sz="2800" dirty="0">
                <a:effectLst/>
                <a:ea typeface="Calibri" panose="020F0502020204030204" pitchFamily="34" charset="0"/>
              </a:rPr>
              <a:t>.</a:t>
            </a: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10. Ympäristöjärjestelmätyön liittyvää viestintää koko henkilöstö huomioiden </a:t>
            </a:r>
            <a:r>
              <a:rPr lang="fi-FI" sz="2800" dirty="0">
                <a:ea typeface="Calibri" panose="020F0502020204030204" pitchFamily="34" charset="0"/>
              </a:rPr>
              <a:t>(sisäinen auditointi tarkastaa viestinnän toimivuuden)</a:t>
            </a: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11. </a:t>
            </a:r>
            <a:r>
              <a:rPr lang="fi-FI" sz="2800" dirty="0">
                <a:effectLst/>
                <a:ea typeface="Calibri" panose="020F0502020204030204" pitchFamily="34" charset="0"/>
                <a:cs typeface="Times New Roman" panose="02020603050405020304" pitchFamily="18" charset="0"/>
              </a:rPr>
              <a:t>Ympäristöjärjestelmätyön edellyttävä koulutuksellinen tuki koko henkilöstölle </a:t>
            </a:r>
            <a:r>
              <a:rPr lang="fi-FI" sz="2800" dirty="0">
                <a:ea typeface="Calibri" panose="020F0502020204030204" pitchFamily="34" charset="0"/>
              </a:rPr>
              <a:t>(sisäinen auditointi tarkastaa toimivuuden)</a:t>
            </a:r>
            <a:r>
              <a:rPr lang="fi-FI" sz="2800" dirty="0">
                <a:effectLst/>
                <a:ea typeface="Calibri" panose="020F0502020204030204" pitchFamily="34" charset="0"/>
              </a:rPr>
              <a:t>.</a:t>
            </a:r>
            <a:br>
              <a:rPr lang="fi-FI" sz="2800" dirty="0">
                <a:effectLst/>
                <a:ea typeface="Calibri" panose="020F0502020204030204" pitchFamily="34" charset="0"/>
              </a:rPr>
            </a:br>
            <a:br>
              <a:rPr lang="fi-FI" sz="2800" dirty="0">
                <a:effectLst/>
                <a:ea typeface="Calibri" panose="020F0502020204030204" pitchFamily="34" charset="0"/>
              </a:rPr>
            </a:br>
            <a:r>
              <a:rPr lang="fi-FI" sz="2800" dirty="0">
                <a:effectLst/>
                <a:ea typeface="Calibri" panose="020F0502020204030204" pitchFamily="34" charset="0"/>
              </a:rPr>
              <a:t>12. Ympäristöjärjestelmän mukaisen toiminnan seuranta </a:t>
            </a:r>
            <a:r>
              <a:rPr lang="fi-FI" sz="2800" dirty="0">
                <a:ea typeface="Calibri" panose="020F0502020204030204" pitchFamily="34" charset="0"/>
              </a:rPr>
              <a:t>(sisäinen auditointi tarkastaa vastaavuuden)</a:t>
            </a:r>
            <a:endParaRPr lang="fi-FI" sz="2800"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2131FCE-E1CC-4E46-9A52-4039BE5A1A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8367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1. </a:t>
            </a:r>
            <a:r>
              <a:rPr lang="en-GB" sz="6000" b="1" dirty="0" err="1">
                <a:latin typeface="+mj-lt"/>
              </a:rPr>
              <a:t>oppitunti</a:t>
            </a:r>
            <a:endParaRPr lang="en-GB" sz="6000" b="1" dirty="0">
              <a:latin typeface="+mj-lt"/>
            </a:endParaRP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BC1AD3-A459-4D37-8F08-0DFFBEDAAB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032891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err="1"/>
              <a:t>Ympäristöjärjestelmä</a:t>
            </a:r>
            <a:r>
              <a:rPr lang="sv-SE" sz="3600" dirty="0"/>
              <a:t> </a:t>
            </a:r>
            <a:r>
              <a:rPr lang="sv-SE" sz="3600" dirty="0" err="1"/>
              <a:t>yksityiskohtaisemmin</a:t>
            </a:r>
            <a:endParaRPr lang="it-IT" sz="3600" dirty="0"/>
          </a:p>
        </p:txBody>
      </p:sp>
      <p:sp>
        <p:nvSpPr>
          <p:cNvPr id="3" name="Segnaposto contenuto 2"/>
          <p:cNvSpPr>
            <a:spLocks noGrp="1"/>
          </p:cNvSpPr>
          <p:nvPr>
            <p:ph idx="1"/>
          </p:nvPr>
        </p:nvSpPr>
        <p:spPr>
          <a:xfrm>
            <a:off x="838200" y="1825625"/>
            <a:ext cx="10515600" cy="1855796"/>
          </a:xfrm>
        </p:spPr>
        <p:txBody>
          <a:bodyPr>
            <a:normAutofit/>
          </a:bodyPr>
          <a:lstStyle/>
          <a:p>
            <a:pPr marL="0" indent="0">
              <a:spcAft>
                <a:spcPts val="800"/>
              </a:spcAft>
              <a:buNone/>
            </a:pPr>
            <a:r>
              <a:rPr lang="en-GB" b="1" dirty="0" err="1">
                <a:effectLst/>
                <a:ea typeface="Calibri" panose="020F0502020204030204" pitchFamily="34" charset="0"/>
                <a:cs typeface="Times New Roman" panose="02020603050405020304" pitchFamily="18" charset="0"/>
              </a:rPr>
              <a:t>Arvioi</a:t>
            </a:r>
            <a:br>
              <a:rPr lang="en-GB" b="1"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13. </a:t>
            </a:r>
            <a:r>
              <a:rPr lang="en-GB" dirty="0" err="1">
                <a:effectLst/>
                <a:ea typeface="Calibri" panose="020F0502020204030204" pitchFamily="34" charset="0"/>
                <a:cs typeface="Times New Roman" panose="02020603050405020304" pitchFamily="18" charset="0"/>
              </a:rPr>
              <a:t>Auditointien</a:t>
            </a:r>
            <a:r>
              <a:rPr lang="en-GB" dirty="0">
                <a:effectLst/>
                <a:ea typeface="Calibri" panose="020F0502020204030204" pitchFamily="34" charset="0"/>
                <a:cs typeface="Times New Roman" panose="02020603050405020304" pitchFamily="18" charset="0"/>
              </a:rPr>
              <a:t> </a:t>
            </a:r>
            <a:r>
              <a:rPr lang="en-GB" dirty="0" err="1">
                <a:ea typeface="Calibri" panose="020F0502020204030204" pitchFamily="34" charset="0"/>
                <a:cs typeface="Times New Roman" panose="02020603050405020304" pitchFamily="18" charset="0"/>
              </a:rPr>
              <a:t>toteuttaminen</a:t>
            </a:r>
            <a:r>
              <a:rPr lang="en-GB" dirty="0">
                <a:ea typeface="Calibri" panose="020F0502020204030204" pitchFamily="34" charset="0"/>
                <a:cs typeface="Times New Roman" panose="02020603050405020304" pitchFamily="18" charset="0"/>
              </a:rPr>
              <a:t> (</a:t>
            </a:r>
            <a:r>
              <a:rPr lang="en-GB" dirty="0" err="1">
                <a:ea typeface="Calibri" panose="020F0502020204030204" pitchFamily="34" charset="0"/>
                <a:cs typeface="Times New Roman" panose="02020603050405020304" pitchFamily="18" charset="0"/>
              </a:rPr>
              <a:t>auditointihenkilöstö</a:t>
            </a:r>
            <a:r>
              <a:rPr lang="en-GB" dirty="0">
                <a:ea typeface="Calibri" panose="020F0502020204030204" pitchFamily="34" charset="0"/>
                <a:cs typeface="Times New Roman" panose="02020603050405020304" pitchFamily="18" charset="0"/>
              </a:rPr>
              <a:t> </a:t>
            </a:r>
            <a:r>
              <a:rPr lang="en-GB" dirty="0" err="1">
                <a:ea typeface="Calibri" panose="020F0502020204030204" pitchFamily="34" charset="0"/>
                <a:cs typeface="Times New Roman" panose="02020603050405020304" pitchFamily="18" charset="0"/>
              </a:rPr>
              <a:t>ja</a:t>
            </a:r>
            <a:r>
              <a:rPr lang="en-GB" dirty="0">
                <a:ea typeface="Calibri" panose="020F0502020204030204" pitchFamily="34" charset="0"/>
                <a:cs typeface="Times New Roman" panose="02020603050405020304" pitchFamily="18" charset="0"/>
              </a:rPr>
              <a:t> </a:t>
            </a:r>
            <a:r>
              <a:rPr lang="en-GB" dirty="0" err="1">
                <a:ea typeface="Calibri" panose="020F0502020204030204" pitchFamily="34" charset="0"/>
                <a:cs typeface="Times New Roman" panose="02020603050405020304" pitchFamily="18" charset="0"/>
              </a:rPr>
              <a:t>auditointien</a:t>
            </a:r>
            <a:r>
              <a:rPr lang="en-GB" dirty="0">
                <a:ea typeface="Calibri" panose="020F0502020204030204" pitchFamily="34" charset="0"/>
                <a:cs typeface="Times New Roman" panose="02020603050405020304" pitchFamily="18" charset="0"/>
              </a:rPr>
              <a:t> </a:t>
            </a:r>
            <a:r>
              <a:rPr lang="en-GB" dirty="0" err="1">
                <a:ea typeface="Calibri" panose="020F0502020204030204" pitchFamily="34" charset="0"/>
                <a:cs typeface="Times New Roman" panose="02020603050405020304" pitchFamily="18" charset="0"/>
              </a:rPr>
              <a:t>johtaminen</a:t>
            </a:r>
            <a:r>
              <a:rPr lang="en-GB" dirty="0">
                <a:ea typeface="Calibri" panose="020F0502020204030204" pitchFamily="34" charset="0"/>
                <a:cs typeface="Times New Roman" panose="02020603050405020304" pitchFamily="18" charset="0"/>
              </a:rPr>
              <a:t>) </a:t>
            </a:r>
            <a:r>
              <a:rPr lang="en-GB" b="1" dirty="0" err="1">
                <a:effectLst/>
                <a:ea typeface="Calibri" panose="020F0502020204030204" pitchFamily="34" charset="0"/>
                <a:cs typeface="Times New Roman" panose="02020603050405020304" pitchFamily="18" charset="0"/>
              </a:rPr>
              <a:t>vuosittain</a:t>
            </a:r>
            <a:r>
              <a:rPr lang="en-GB" b="1" dirty="0">
                <a:effectLst/>
                <a:ea typeface="Calibri" panose="020F0502020204030204" pitchFamily="34" charset="0"/>
                <a:cs typeface="Times New Roman" panose="02020603050405020304" pitchFamily="18" charset="0"/>
              </a:rPr>
              <a:t> </a:t>
            </a:r>
            <a:r>
              <a:rPr lang="en-GB" b="1" dirty="0" err="1">
                <a:effectLst/>
                <a:ea typeface="Calibri" panose="020F0502020204030204" pitchFamily="34" charset="0"/>
                <a:cs typeface="Times New Roman" panose="02020603050405020304" pitchFamily="18" charset="0"/>
              </a:rPr>
              <a:t>ja</a:t>
            </a:r>
            <a:r>
              <a:rPr lang="en-GB" b="1" dirty="0">
                <a:effectLst/>
                <a:ea typeface="Calibri" panose="020F0502020204030204" pitchFamily="34" charset="0"/>
                <a:cs typeface="Times New Roman" panose="02020603050405020304" pitchFamily="18" charset="0"/>
              </a:rPr>
              <a:t> </a:t>
            </a:r>
            <a:r>
              <a:rPr lang="en-GB" b="1" dirty="0" err="1">
                <a:effectLst/>
                <a:ea typeface="Calibri" panose="020F0502020204030204" pitchFamily="34" charset="0"/>
                <a:cs typeface="Times New Roman" panose="02020603050405020304" pitchFamily="18" charset="0"/>
              </a:rPr>
              <a:t>joka</a:t>
            </a:r>
            <a:r>
              <a:rPr lang="en-GB" b="1" dirty="0">
                <a:effectLst/>
                <a:ea typeface="Calibri" panose="020F0502020204030204" pitchFamily="34" charset="0"/>
                <a:cs typeface="Times New Roman" panose="02020603050405020304" pitchFamily="18" charset="0"/>
              </a:rPr>
              <a:t> 3. </a:t>
            </a:r>
            <a:r>
              <a:rPr lang="en-GB" b="1" dirty="0" err="1">
                <a:effectLst/>
                <a:ea typeface="Calibri" panose="020F0502020204030204" pitchFamily="34" charset="0"/>
                <a:cs typeface="Times New Roman" panose="02020603050405020304" pitchFamily="18" charset="0"/>
              </a:rPr>
              <a:t>vuosi</a:t>
            </a:r>
            <a:r>
              <a:rPr lang="en-GB" b="1" dirty="0">
                <a:effectLst/>
                <a:ea typeface="Calibri" panose="020F0502020204030204" pitchFamily="34" charset="0"/>
                <a:cs typeface="Times New Roman" panose="02020603050405020304" pitchFamily="18" charset="0"/>
              </a:rPr>
              <a:t>.</a:t>
            </a:r>
            <a:br>
              <a:rPr lang="en-GB" dirty="0">
                <a:effectLst/>
                <a:ea typeface="Calibri" panose="020F0502020204030204" pitchFamily="34" charset="0"/>
                <a:cs typeface="Times New Roman" panose="02020603050405020304" pitchFamily="18" charset="0"/>
              </a:rPr>
            </a:br>
            <a:r>
              <a:rPr lang="en-GB" dirty="0">
                <a:ea typeface="Calibri" panose="020F0502020204030204" pitchFamily="34" charset="0"/>
              </a:rPr>
              <a:t>(</a:t>
            </a:r>
            <a:r>
              <a:rPr lang="en-GB" dirty="0" err="1">
                <a:ea typeface="Calibri" panose="020F0502020204030204" pitchFamily="34" charset="0"/>
              </a:rPr>
              <a:t>sisäinen</a:t>
            </a:r>
            <a:r>
              <a:rPr lang="en-GB" dirty="0">
                <a:ea typeface="Calibri" panose="020F0502020204030204" pitchFamily="34" charset="0"/>
              </a:rPr>
              <a:t> </a:t>
            </a:r>
            <a:r>
              <a:rPr lang="en-GB" dirty="0" err="1">
                <a:ea typeface="Calibri" panose="020F0502020204030204" pitchFamily="34" charset="0"/>
              </a:rPr>
              <a:t>auditointi</a:t>
            </a:r>
            <a:r>
              <a:rPr lang="en-GB" dirty="0">
                <a:ea typeface="Calibri" panose="020F0502020204030204" pitchFamily="34" charset="0"/>
              </a:rPr>
              <a:t> </a:t>
            </a:r>
            <a:r>
              <a:rPr lang="en-GB" dirty="0" err="1">
                <a:ea typeface="Calibri" panose="020F0502020204030204" pitchFamily="34" charset="0"/>
              </a:rPr>
              <a:t>tarkastaa</a:t>
            </a:r>
            <a:r>
              <a:rPr lang="en-GB" dirty="0">
                <a:ea typeface="Calibri" panose="020F0502020204030204" pitchFamily="34" charset="0"/>
              </a:rPr>
              <a:t>)</a:t>
            </a:r>
            <a:r>
              <a:rPr lang="en-GB" dirty="0">
                <a:effectLst/>
                <a:ea typeface="Calibri" panose="020F0502020204030204" pitchFamily="34" charset="0"/>
                <a:cs typeface="Times New Roman" panose="02020603050405020304" pitchFamily="18" charset="0"/>
              </a:rPr>
              <a:t> </a:t>
            </a:r>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7AE763B-E1FB-401E-B522-9FEA7154E7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6251710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52425"/>
            <a:ext cx="10515600" cy="1325563"/>
          </a:xfrm>
        </p:spPr>
        <p:txBody>
          <a:bodyPr>
            <a:normAutofit/>
          </a:bodyPr>
          <a:lstStyle/>
          <a:p>
            <a:r>
              <a:rPr lang="fi-FI" sz="3600" dirty="0"/>
              <a:t>Ympäristöjärjestelmä</a:t>
            </a:r>
            <a:r>
              <a:rPr lang="sv-SE" sz="3600" dirty="0"/>
              <a:t> </a:t>
            </a:r>
            <a:r>
              <a:rPr lang="fi-FI" sz="3600" dirty="0"/>
              <a:t>yksityiskohtaisemmin</a:t>
            </a:r>
          </a:p>
        </p:txBody>
      </p:sp>
      <p:sp>
        <p:nvSpPr>
          <p:cNvPr id="3" name="Segnaposto contenuto 2"/>
          <p:cNvSpPr>
            <a:spLocks noGrp="1"/>
          </p:cNvSpPr>
          <p:nvPr>
            <p:ph idx="1"/>
          </p:nvPr>
        </p:nvSpPr>
        <p:spPr>
          <a:xfrm>
            <a:off x="838200" y="1825624"/>
            <a:ext cx="10515600" cy="3598631"/>
          </a:xfrm>
        </p:spPr>
        <p:txBody>
          <a:bodyPr>
            <a:normAutofit fontScale="92500" lnSpcReduction="20000"/>
          </a:bodyPr>
          <a:lstStyle/>
          <a:p>
            <a:pPr marL="0" indent="0">
              <a:spcAft>
                <a:spcPts val="800"/>
              </a:spcAft>
              <a:buNone/>
            </a:pPr>
            <a:r>
              <a:rPr lang="fi-FI" b="1" dirty="0">
                <a:effectLst/>
                <a:ea typeface="Calibri" panose="020F0502020204030204" pitchFamily="34" charset="0"/>
                <a:cs typeface="Times New Roman" panose="02020603050405020304" pitchFamily="18" charset="0"/>
              </a:rPr>
              <a:t>Vakiinnuta</a:t>
            </a:r>
            <a:br>
              <a:rPr lang="fi-FI" b="1" dirty="0">
                <a:effectLst/>
                <a:ea typeface="Calibri" panose="020F0502020204030204" pitchFamily="34" charset="0"/>
                <a:cs typeface="Times New Roman" panose="02020603050405020304" pitchFamily="18" charset="0"/>
              </a:rPr>
            </a:br>
            <a:br>
              <a:rPr lang="fi-FI" dirty="0">
                <a:effectLst/>
                <a:ea typeface="Calibri" panose="020F0502020204030204" pitchFamily="34" charset="0"/>
                <a:cs typeface="Times New Roman" panose="02020603050405020304" pitchFamily="18" charset="0"/>
              </a:rPr>
            </a:br>
            <a:r>
              <a:rPr lang="fi-FI" dirty="0">
                <a:effectLst/>
                <a:ea typeface="Calibri" panose="020F0502020204030204" pitchFamily="34" charset="0"/>
                <a:cs typeface="Times New Roman" panose="02020603050405020304" pitchFamily="18" charset="0"/>
              </a:rPr>
              <a:t>14. Vuosittaisen johdon katselmoinnin toteuttaminen(sisäinen auditointi tarkastaa kansalliset vaatimukset). </a:t>
            </a:r>
            <a:br>
              <a:rPr lang="fi-FI" dirty="0">
                <a:effectLst/>
                <a:ea typeface="Calibri" panose="020F0502020204030204" pitchFamily="34" charset="0"/>
                <a:cs typeface="Times New Roman" panose="02020603050405020304" pitchFamily="18" charset="0"/>
              </a:rPr>
            </a:br>
            <a:br>
              <a:rPr lang="fi-FI" dirty="0">
                <a:effectLst/>
                <a:ea typeface="Calibri" panose="020F0502020204030204" pitchFamily="34" charset="0"/>
                <a:cs typeface="Times New Roman" panose="02020603050405020304" pitchFamily="18" charset="0"/>
              </a:rPr>
            </a:br>
            <a:r>
              <a:rPr lang="fi-FI" dirty="0">
                <a:effectLst/>
                <a:ea typeface="Calibri" panose="020F0502020204030204" pitchFamily="34" charset="0"/>
                <a:cs typeface="Times New Roman" panose="02020603050405020304" pitchFamily="18" charset="0"/>
              </a:rPr>
              <a:t>15. </a:t>
            </a:r>
            <a:r>
              <a:rPr lang="fi-FI" dirty="0">
                <a:ea typeface="Calibri" panose="020F0502020204030204" pitchFamily="34" charset="0"/>
                <a:cs typeface="Times New Roman" panose="02020603050405020304" pitchFamily="18" charset="0"/>
              </a:rPr>
              <a:t>Y</a:t>
            </a:r>
            <a:r>
              <a:rPr lang="fi-FI" sz="2800" dirty="0">
                <a:effectLst/>
                <a:ea typeface="Calibri" panose="020F0502020204030204" pitchFamily="34" charset="0"/>
                <a:cs typeface="Times New Roman" panose="02020603050405020304" pitchFamily="18" charset="0"/>
              </a:rPr>
              <a:t>mpäristöjärjestelmän mukaisen toiminnan analyysi, johdon arviointi työn </a:t>
            </a:r>
            <a:r>
              <a:rPr lang="fi-FI" dirty="0">
                <a:ea typeface="Calibri" panose="020F0502020204030204" pitchFamily="34" charset="0"/>
                <a:cs typeface="Times New Roman" panose="02020603050405020304" pitchFamily="18" charset="0"/>
              </a:rPr>
              <a:t>k</a:t>
            </a:r>
            <a:r>
              <a:rPr lang="fi-FI" sz="2800" dirty="0">
                <a:effectLst/>
                <a:ea typeface="Calibri" panose="020F0502020204030204" pitchFamily="34" charset="0"/>
                <a:cs typeface="Times New Roman" panose="02020603050405020304" pitchFamily="18" charset="0"/>
              </a:rPr>
              <a:t>ehittämiseksi ja toiminnan jatkuva parantaminen. </a:t>
            </a:r>
            <a:r>
              <a:rPr lang="fi-FI" dirty="0">
                <a:ea typeface="Calibri" panose="020F0502020204030204" pitchFamily="34" charset="0"/>
                <a:cs typeface="Times New Roman" panose="02020603050405020304" pitchFamily="18" charset="0"/>
              </a:rPr>
              <a:t>(sisäinen auditointi, poikkeamien hallinta)</a:t>
            </a:r>
            <a:br>
              <a:rPr lang="fi-FI" dirty="0">
                <a:effectLst/>
                <a:ea typeface="Calibri" panose="020F0502020204030204" pitchFamily="34" charset="0"/>
                <a:cs typeface="Times New Roman" panose="02020603050405020304" pitchFamily="18" charset="0"/>
              </a:rPr>
            </a:br>
            <a:br>
              <a:rPr lang="fi-FI" dirty="0">
                <a:effectLst/>
                <a:ea typeface="Calibri" panose="020F0502020204030204" pitchFamily="34" charset="0"/>
                <a:cs typeface="Times New Roman" panose="02020603050405020304" pitchFamily="18" charset="0"/>
              </a:rPr>
            </a:br>
            <a:r>
              <a:rPr lang="fi-FI" dirty="0">
                <a:effectLst/>
                <a:ea typeface="Calibri" panose="020F0502020204030204" pitchFamily="34" charset="0"/>
                <a:cs typeface="Times New Roman" panose="02020603050405020304" pitchFamily="18" charset="0"/>
              </a:rPr>
              <a:t>16. </a:t>
            </a:r>
            <a:r>
              <a:rPr lang="fi-FI" dirty="0">
                <a:ea typeface="Calibri" panose="020F0502020204030204" pitchFamily="34" charset="0"/>
                <a:cs typeface="Times New Roman" panose="02020603050405020304" pitchFamily="18" charset="0"/>
              </a:rPr>
              <a:t>Työn vaatiman vuosittaisen rahoituksen hallinta </a:t>
            </a:r>
            <a:r>
              <a:rPr lang="fi-FI" dirty="0">
                <a:effectLst/>
                <a:ea typeface="Calibri" panose="020F0502020204030204" pitchFamily="34" charset="0"/>
                <a:cs typeface="Times New Roman" panose="02020603050405020304" pitchFamily="18" charset="0"/>
              </a:rPr>
              <a:t>(sisäinen auditointi tarkastaa). </a:t>
            </a:r>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04DF932-F63F-4175-8DB4-0543B78CC0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839725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i-FI" sz="2800" dirty="0"/>
              <a:t>Kuinka voit valmistautua standardoitua ympäristöjärjestelmää </a:t>
            </a:r>
            <a:br>
              <a:rPr lang="fi-FI" sz="2800" dirty="0"/>
            </a:br>
            <a:r>
              <a:rPr lang="fi-FI" sz="2800" dirty="0"/>
              <a:t>ajatellen – </a:t>
            </a:r>
            <a:r>
              <a:rPr lang="fi-FI" sz="2800" dirty="0" err="1"/>
              <a:t>SYATin</a:t>
            </a:r>
            <a:r>
              <a:rPr lang="fi-FI" sz="2800" dirty="0"/>
              <a:t> (</a:t>
            </a:r>
            <a:r>
              <a:rPr lang="fi-FI" sz="2800" dirty="0" err="1"/>
              <a:t>Synergy</a:t>
            </a:r>
            <a:r>
              <a:rPr lang="fi-FI" sz="2800" dirty="0"/>
              <a:t> Audit) monitieteinen näkökulma</a:t>
            </a:r>
          </a:p>
        </p:txBody>
      </p:sp>
      <p:sp>
        <p:nvSpPr>
          <p:cNvPr id="3" name="Segnaposto contenuto 2"/>
          <p:cNvSpPr>
            <a:spLocks noGrp="1"/>
          </p:cNvSpPr>
          <p:nvPr>
            <p:ph idx="1"/>
          </p:nvPr>
        </p:nvSpPr>
        <p:spPr>
          <a:xfrm>
            <a:off x="838200" y="1825624"/>
            <a:ext cx="10515600" cy="3598631"/>
          </a:xfrm>
        </p:spPr>
        <p:txBody>
          <a:bodyPr>
            <a:normAutofit/>
          </a:bodyPr>
          <a:lstStyle/>
          <a:p>
            <a:endParaRPr lang="fi-FI" sz="2200" dirty="0"/>
          </a:p>
          <a:p>
            <a:r>
              <a:rPr lang="fi-FI" sz="2200" dirty="0"/>
              <a:t>Hyödynnä järjestelmän rakentamiseen Suunnittele-Tee-Arvioi-Vakiinnuta -näkökulmaa</a:t>
            </a:r>
          </a:p>
          <a:p>
            <a:r>
              <a:rPr lang="fi-FI" sz="2200" dirty="0"/>
              <a:t>Tutustu hyvin ISO- ja EMAS-standardeihin</a:t>
            </a:r>
          </a:p>
          <a:p>
            <a:r>
              <a:rPr lang="fi-FI" sz="2200" dirty="0"/>
              <a:t>Seuraa organisaatiota koskevaa lainsäädäntöä</a:t>
            </a:r>
          </a:p>
          <a:p>
            <a:r>
              <a:rPr lang="fi-FI" sz="2200" dirty="0"/>
              <a:t>Ympäristöjärjestelmä tukee organisaation kaikkea kehitystyötä</a:t>
            </a:r>
          </a:p>
          <a:p>
            <a:r>
              <a:rPr lang="fi-FI" sz="2200" dirty="0"/>
              <a:t>Parempi mahdollisuus löytää mahdollisia poikkeamia ja virheitä  prosesseista</a:t>
            </a:r>
          </a:p>
          <a:p>
            <a:r>
              <a:rPr lang="fi-FI" sz="2200" dirty="0"/>
              <a:t>Ota yhteyttä sertifioituihin organisaatioihin ja hae niiltä ideoita</a:t>
            </a:r>
          </a:p>
          <a:p>
            <a:r>
              <a:rPr lang="fi-FI" sz="2200" dirty="0"/>
              <a:t>Varaa aikaa ja resursseja valmistautumiseen</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D6B78B1-5A44-4DBA-B289-964BDCD564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288010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4. </a:t>
            </a:r>
            <a:r>
              <a:rPr lang="fi-FI" sz="6000" b="1" dirty="0">
                <a:latin typeface="+mj-lt"/>
              </a:rPr>
              <a:t>oppitunti</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641ADA0-9767-4D3F-9D85-B9CF18C179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972545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fi-FI" dirty="0"/>
              <a:t>Ympäristöauditoinnit</a:t>
            </a:r>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fi-FI" dirty="0"/>
              <a:t>Monitieteinen näkökulma</a:t>
            </a:r>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88EF7404-1B84-4C52-BA9D-71865A17C2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E45C94F-4FE5-48E4-8D3A-76DCEF9E19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190607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i-FI" sz="3600" dirty="0"/>
              <a:t>Miksi teemme sisäisiä ympäristöauditointeja?</a:t>
            </a:r>
          </a:p>
        </p:txBody>
      </p:sp>
      <p:sp>
        <p:nvSpPr>
          <p:cNvPr id="3" name="Segnaposto contenuto 2"/>
          <p:cNvSpPr>
            <a:spLocks noGrp="1"/>
          </p:cNvSpPr>
          <p:nvPr>
            <p:ph idx="1"/>
          </p:nvPr>
        </p:nvSpPr>
        <p:spPr>
          <a:xfrm>
            <a:off x="838200" y="1825624"/>
            <a:ext cx="10515600" cy="3598631"/>
          </a:xfrm>
        </p:spPr>
        <p:txBody>
          <a:bodyPr>
            <a:normAutofit lnSpcReduction="10000"/>
          </a:bodyPr>
          <a:lstStyle/>
          <a:p>
            <a:endParaRPr lang="sv-SE" dirty="0"/>
          </a:p>
          <a:p>
            <a:r>
              <a:rPr lang="fi-FI" dirty="0"/>
              <a:t>Tarkasta Suunnitte-Tee-Arvioi-Vakiinnuta -vaiheista sisäisen auditoinnin vaatimukset</a:t>
            </a:r>
          </a:p>
          <a:p>
            <a:r>
              <a:rPr lang="fi-FI" dirty="0"/>
              <a:t>Keskity muutoksen toiminnan parantamiseksi</a:t>
            </a:r>
          </a:p>
          <a:p>
            <a:r>
              <a:rPr lang="fi-FI" dirty="0"/>
              <a:t>Sisäinen auditointi on pakollinen joissakin maissa ja pakollista myös ISO- ja EMAS-standardeissa:</a:t>
            </a:r>
          </a:p>
          <a:p>
            <a:pPr>
              <a:buFont typeface="Wingdings" panose="05000000000000000000" pitchFamily="2" charset="2"/>
              <a:buChar char="Ø"/>
            </a:pPr>
            <a:r>
              <a:rPr lang="fi-FI" dirty="0"/>
              <a:t>Vähintään kerran vuodessa ja koko organisaation kattavasti 3 vuoden välein. </a:t>
            </a:r>
          </a:p>
          <a:p>
            <a:pPr marL="0" indent="0">
              <a:buNone/>
            </a:pPr>
            <a:endParaRPr lang="sv-SE"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D62272F-9086-48A9-BF45-3CB964FE7F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558649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fi-FI" sz="3200" dirty="0"/>
              <a:t>Tärkeitä käsitteitä sisäisessä ympäristöauditoinn</a:t>
            </a:r>
            <a:r>
              <a:rPr lang="fi-FI" sz="3600" dirty="0"/>
              <a:t>issa</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2053763"/>
            <a:ext cx="10515600" cy="3687817"/>
          </a:xfrm>
        </p:spPr>
        <p:txBody>
          <a:bodyPr>
            <a:normAutofit fontScale="92500"/>
          </a:bodyPr>
          <a:lstStyle/>
          <a:p>
            <a:pPr marL="0" indent="0">
              <a:buNone/>
            </a:pPr>
            <a:r>
              <a:rPr lang="fi-FI" dirty="0"/>
              <a:t>Kiertotalous </a:t>
            </a:r>
            <a:r>
              <a:rPr lang="fi-FI" sz="2100" dirty="0"/>
              <a:t>-</a:t>
            </a:r>
            <a:r>
              <a:rPr lang="fi-FI" sz="1900" dirty="0"/>
              <a:t> sisältää mahdollisuuden pidentää resurssien, materiaalien ja tuotteiden käyttöaikaa (</a:t>
            </a:r>
            <a:r>
              <a:rPr lang="fi-FI" sz="1900" dirty="0" err="1"/>
              <a:t>Gregson</a:t>
            </a:r>
            <a:r>
              <a:rPr lang="fi-FI" sz="1900" dirty="0"/>
              <a:t> et al., 2015). Työkaluja kiertotalouden saavuttamiseksi ovat resurssien, materiaalien ja tuotteiden kierrätys, vähentäminen, uudelleenkäyttö ja talteenotto (</a:t>
            </a:r>
            <a:r>
              <a:rPr lang="fi-FI" sz="1900" dirty="0" err="1"/>
              <a:t>Kristensen</a:t>
            </a:r>
            <a:r>
              <a:rPr lang="fi-FI" sz="1900" dirty="0"/>
              <a:t> ja </a:t>
            </a:r>
            <a:r>
              <a:rPr lang="fi-FI" sz="1900" dirty="0" err="1"/>
              <a:t>Mosgaard</a:t>
            </a:r>
            <a:r>
              <a:rPr lang="fi-FI" sz="1900" dirty="0"/>
              <a:t>, 2020). </a:t>
            </a:r>
            <a:endParaRPr lang="en-GB" sz="1900" dirty="0"/>
          </a:p>
          <a:p>
            <a:pPr marL="0" indent="0">
              <a:buNone/>
            </a:pPr>
            <a:r>
              <a:rPr lang="fi-FI" dirty="0"/>
              <a:t>Jatkuva parantaminen- </a:t>
            </a:r>
            <a:r>
              <a:rPr lang="fi-FI" sz="1900" dirty="0"/>
              <a:t>periaate, jonka mukaan kaikki lähtee hyvästä suunnittelusta, toteutuksen kautta arviointiin, korjaaviin toimenpiteisiin ja aikaisempaa paremman toiminnan vakiinnuttamiseen. </a:t>
            </a:r>
            <a:endParaRPr lang="en-GB" sz="1900" dirty="0"/>
          </a:p>
          <a:p>
            <a:pPr marL="0" indent="0">
              <a:buNone/>
            </a:pPr>
            <a:r>
              <a:rPr lang="fi-FI" dirty="0">
                <a:effectLst/>
                <a:ea typeface="Calibri" panose="020F0502020204030204" pitchFamily="34" charset="0"/>
                <a:cs typeface="Times New Roman" panose="02020603050405020304" pitchFamily="18" charset="0"/>
              </a:rPr>
              <a:t>Poikkeamat </a:t>
            </a:r>
            <a:r>
              <a:rPr lang="fi-FI" sz="1900" dirty="0"/>
              <a:t>– Poikkeamalla tarkoitetaan ympäristöjärjestelmän vaatimusta, jota ei ole täytetty. Ympäristöjärjestelmissä on kolmenlaisia poikkeamia, jotka ovat "suuri poikkeama", "pieni poikkeama" ja "huomautus/huomio". Poikkeamat raportoidaan osana ympäristöjärjestelmän raportointia. Suuri poikkeama on poikkeama, jossa lakisääteistä vaatimusta on rikottu, kun taas pieni poikkeama on poikkeama, jossa on rikottu vaikkapa  paikallisen organisaatiotason vaatimusta, esimerkiksi ympäristötavoitteen ja toimintasuunnitelman vaatimus. Huomautus/huomio on jotain, mikä ei loukkaa lakisääteistä tai sisäistä vaatimusta, vaan voi sen sijaan olla jotain, joka jatkuessaan voi johtaa pieneen tai suureen poikkeamaan.</a:t>
            </a:r>
            <a:endParaRPr lang="en-GB" sz="1900" dirty="0">
              <a:effectLst/>
              <a:ea typeface="Calibri" panose="020F0502020204030204" pitchFamily="34" charset="0"/>
              <a:cs typeface="Times New Roman" panose="02020603050405020304" pitchFamily="18" charset="0"/>
            </a:endParaRPr>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1FBAD2C7-C923-479F-85EF-2E318BE151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6360CF5F-141E-47B0-9253-0F38945729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FABF26D-E4F3-4262-84A7-ABB2230915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718822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fi-FI" sz="3200" dirty="0"/>
              <a:t>Tärkeitä käsitteitä sisäisessä ympäristöauditoinnissa</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p:txBody>
          <a:bodyPr>
            <a:normAutofit/>
          </a:bodyPr>
          <a:lstStyle/>
          <a:p>
            <a:pPr marL="0" indent="0">
              <a:lnSpc>
                <a:spcPct val="107000"/>
              </a:lnSpc>
              <a:spcAft>
                <a:spcPts val="800"/>
              </a:spcAft>
              <a:buNone/>
            </a:pPr>
            <a:r>
              <a:rPr lang="fi-FI" dirty="0"/>
              <a:t>Energia-auditointi- </a:t>
            </a:r>
            <a:r>
              <a:rPr lang="fi-FI" sz="1800" dirty="0">
                <a:effectLst/>
                <a:ea typeface="Calibri" panose="020F0502020204030204" pitchFamily="34" charset="0"/>
                <a:cs typeface="Times New Roman" panose="02020603050405020304" pitchFamily="18" charset="0"/>
              </a:rPr>
              <a:t>on menettely, jonka tarkoituksena on hankkia riittävästi tietoa rakennuksen tai rakennusryhmän, teollisen tai kaupallisen toiminnan tai laitoksen taikka yksityisen tai julkisen palvelun energiankulutuksesta, tunnistaa ja kvantifioida kustannustehokkaita energiansäästömahdollisuuksia, ja raportoida havainnoista.</a:t>
            </a:r>
          </a:p>
          <a:p>
            <a:pPr marL="0" indent="0">
              <a:lnSpc>
                <a:spcPct val="107000"/>
              </a:lnSpc>
              <a:spcAft>
                <a:spcPts val="800"/>
              </a:spcAft>
              <a:buNone/>
            </a:pPr>
            <a:r>
              <a:rPr lang="fi-FI" dirty="0"/>
              <a:t>Energiatehokkuus – </a:t>
            </a:r>
            <a:r>
              <a:rPr lang="fi-FI" sz="1800" dirty="0">
                <a:effectLst/>
                <a:ea typeface="Calibri" panose="020F0502020204030204" pitchFamily="34" charset="0"/>
                <a:cs typeface="Times New Roman" panose="02020603050405020304" pitchFamily="18" charset="0"/>
              </a:rPr>
              <a:t>EU:n energiatehokkuusdirektiivin mukaisesti "suorituskyvyn, palvelun, tavaroiden tai energian tuotoksen suhde energiapanokseen". </a:t>
            </a:r>
          </a:p>
          <a:p>
            <a:pPr marL="0" indent="0">
              <a:lnSpc>
                <a:spcPct val="107000"/>
              </a:lnSpc>
              <a:spcAft>
                <a:spcPts val="800"/>
              </a:spcAft>
              <a:buNone/>
            </a:pPr>
            <a:r>
              <a:rPr lang="fi-FI" dirty="0"/>
              <a:t>Ympäristönäkökohta – </a:t>
            </a:r>
            <a:r>
              <a:rPr lang="fi-FI" sz="1800" dirty="0"/>
              <a:t>on organisaation toimintojen, tuotteiden ja palvelujen osa, joka voi olla vuorovaikutuksessa ympäristön kanssa. Ympäristönäkökohta voi olla esim. sähkön, lämmön ja veden kulutusta, maa-aineksen käyttöä, raaka-aineiden kulutusta, erilaisia päästöjä ja melua.</a:t>
            </a:r>
            <a:endParaRPr lang="fi-FI" dirty="0">
              <a:latin typeface="Times New Roman" panose="02020603050405020304" pitchFamily="18" charset="0"/>
            </a:endParaRPr>
          </a:p>
        </p:txBody>
      </p:sp>
      <p:pic>
        <p:nvPicPr>
          <p:cNvPr id="4" name="Picture 3" descr="Logo, company name&#10;&#10;Description automatically generated">
            <a:extLst>
              <a:ext uri="{FF2B5EF4-FFF2-40B4-BE49-F238E27FC236}">
                <a16:creationId xmlns:a16="http://schemas.microsoft.com/office/drawing/2014/main" id="{7AE78B5B-74BD-4A5B-B523-DC90750DCE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C89D54BA-8154-4597-8E61-6DC6E75C24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95D6171-4164-4FC4-A905-A7320A413B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345803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fi-FI" sz="3200" dirty="0"/>
              <a:t>Tärkeitä käsitteitä sisäisessä ympäristöauditoinnissa</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825625"/>
            <a:ext cx="10515600" cy="4049485"/>
          </a:xfrm>
        </p:spPr>
        <p:txBody>
          <a:bodyPr>
            <a:normAutofit fontScale="92500" lnSpcReduction="10000"/>
          </a:bodyPr>
          <a:lstStyle/>
          <a:p>
            <a:pPr marL="0" indent="0">
              <a:lnSpc>
                <a:spcPct val="107000"/>
              </a:lnSpc>
              <a:spcAft>
                <a:spcPts val="800"/>
              </a:spcAft>
              <a:buNone/>
            </a:pPr>
            <a:r>
              <a:rPr lang="fi-FI" dirty="0"/>
              <a:t>Ympäristövastaava – </a:t>
            </a:r>
            <a:r>
              <a:rPr lang="fi-FI" sz="1800" dirty="0">
                <a:cs typeface="Times New Roman" panose="02020603050405020304" pitchFamily="18" charset="0"/>
              </a:rPr>
              <a:t>o</a:t>
            </a:r>
            <a:r>
              <a:rPr lang="fi-FI" sz="1800" dirty="0">
                <a:effectLst/>
                <a:ea typeface="Calibri" panose="020F0502020204030204" pitchFamily="34" charset="0"/>
                <a:cs typeface="Times New Roman" panose="02020603050405020304" pitchFamily="18" charset="0"/>
              </a:rPr>
              <a:t>rganisaation henkilö, joka huolehtii ympäristöjärjestelmän käyttöönoton ja tehtäväsuunnitelman mukaisesta työstä, koordinoi ja tekee tarvittavat jatkotoimet ympäristöjärjestelmäprosessissa.</a:t>
            </a:r>
          </a:p>
          <a:p>
            <a:pPr marL="0" indent="0">
              <a:lnSpc>
                <a:spcPct val="107000"/>
              </a:lnSpc>
              <a:spcAft>
                <a:spcPts val="800"/>
              </a:spcAft>
              <a:buNone/>
            </a:pPr>
            <a:r>
              <a:rPr lang="fi-FI" dirty="0"/>
              <a:t>Ympäristöpäämäärä ja -tavoite ja ympäristöohjelma - </a:t>
            </a:r>
            <a:r>
              <a:rPr lang="fi-FI" sz="1800" dirty="0">
                <a:effectLst/>
                <a:ea typeface="Calibri" panose="020F0502020204030204" pitchFamily="34" charset="0"/>
              </a:rPr>
              <a:t>asiakirja, jossa vahvistetaan aiemmin tehdystä ympäristöpolitiikasta laaditut päämäärät ja tavoitteet (katso alla) organisaatiossa seuraavaksi 3 vuodeksi. </a:t>
            </a:r>
          </a:p>
          <a:p>
            <a:pPr marL="0" indent="0">
              <a:lnSpc>
                <a:spcPct val="107000"/>
              </a:lnSpc>
              <a:spcAft>
                <a:spcPts val="800"/>
              </a:spcAft>
              <a:buNone/>
            </a:pPr>
            <a:r>
              <a:rPr lang="fi-FI" dirty="0">
                <a:ea typeface="Calibri" panose="020F0502020204030204" pitchFamily="34" charset="0"/>
                <a:cs typeface="Times New Roman" panose="02020603050405020304" pitchFamily="18" charset="0"/>
              </a:rPr>
              <a:t>Ympäristövaikutus </a:t>
            </a:r>
            <a:r>
              <a:rPr lang="fi-FI" dirty="0"/>
              <a:t>-</a:t>
            </a:r>
            <a:r>
              <a:rPr lang="fi-FI" dirty="0">
                <a:effectLst/>
                <a:ea typeface="Calibri" panose="020F0502020204030204" pitchFamily="34" charset="0"/>
                <a:cs typeface="Times New Roman" panose="02020603050405020304" pitchFamily="18" charset="0"/>
              </a:rPr>
              <a:t>  </a:t>
            </a:r>
            <a:r>
              <a:rPr lang="fi-FI" sz="1800" dirty="0">
                <a:effectLst/>
                <a:ea typeface="Calibri" panose="020F0502020204030204" pitchFamily="34" charset="0"/>
                <a:cs typeface="Times New Roman" panose="02020603050405020304" pitchFamily="18" charset="0"/>
              </a:rPr>
              <a:t>o</a:t>
            </a:r>
            <a:r>
              <a:rPr lang="fi-FI" sz="1800" dirty="0">
                <a:effectLst/>
                <a:ea typeface="Calibri" panose="020F0502020204030204" pitchFamily="34" charset="0"/>
              </a:rPr>
              <a:t>rganisaation vaikutus, joka saa aikaan muutosta ympäristössä. Vaikutus voi olla positiivinen tai negatiivinen, ja se liittyy organisaation toimintaan, mahdolliseen tuotantoon ja lopputuotteeseen ja/tai mihin tahansa organisaation tarjoamiin palveluihin. On välillisiä ja suoria vaikutuksia.</a:t>
            </a:r>
          </a:p>
          <a:p>
            <a:pPr marL="0" indent="0">
              <a:buNone/>
            </a:pPr>
            <a:r>
              <a:rPr lang="fi-FI" dirty="0"/>
              <a:t>Ympäristöselvitys</a:t>
            </a:r>
            <a:r>
              <a:rPr lang="fi-FI" sz="1800" dirty="0"/>
              <a:t>- </a:t>
            </a:r>
            <a:r>
              <a:rPr lang="fi-FI" sz="1800" dirty="0">
                <a:effectLst/>
                <a:ea typeface="Calibri" panose="020F0502020204030204" pitchFamily="34" charset="0"/>
              </a:rPr>
              <a:t>raportti, joka kattaa ja esittää ympäristövaikutusten arvioinnin (katso edellä). Ympäristöselvitys on esimerkiksi ISO 14001- ja/tai EMAS-standardin mukaan sertifioidun organisaation osalta päivitettävä vähintään viiden vuoden välein. </a:t>
            </a:r>
            <a:endParaRPr lang="fi-FI" dirty="0"/>
          </a:p>
        </p:txBody>
      </p:sp>
      <p:pic>
        <p:nvPicPr>
          <p:cNvPr id="4" name="Picture 3" descr="Graphical user interface, text, application&#10;&#10;Description automatically generated">
            <a:extLst>
              <a:ext uri="{FF2B5EF4-FFF2-40B4-BE49-F238E27FC236}">
                <a16:creationId xmlns:a16="http://schemas.microsoft.com/office/drawing/2014/main" id="{C6882127-B5CC-486A-AD19-ACE0914CEB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6B2E4569-BE6B-4176-9C97-875407F045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C21075E-1F77-401F-8F71-E9B636616B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815537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fi-FI" sz="3200" dirty="0"/>
              <a:t>Tärkeitä käsitteitä sisäisessä ympäristöauditoinnissa</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825625"/>
            <a:ext cx="10515600" cy="3915956"/>
          </a:xfrm>
        </p:spPr>
        <p:txBody>
          <a:bodyPr>
            <a:normAutofit fontScale="92500" lnSpcReduction="20000"/>
          </a:bodyPr>
          <a:lstStyle/>
          <a:p>
            <a:pPr marL="0" indent="0">
              <a:lnSpc>
                <a:spcPct val="107000"/>
              </a:lnSpc>
              <a:spcAft>
                <a:spcPts val="800"/>
              </a:spcAft>
              <a:buNone/>
            </a:pPr>
            <a:r>
              <a:rPr lang="fi-FI" dirty="0"/>
              <a:t>Ympäristöpolitiikka –</a:t>
            </a:r>
            <a:r>
              <a:rPr lang="fi-FI" sz="1800" dirty="0"/>
              <a:t>organisaation niistä aikomuksista ja periaatteista kertova dokumentti, jotka liittyvät kokonaisvaltaiseen ympäristönsuojelun tasoon ja antavat suuntaviivat toiminnalle sekä ympäristöpäämäärien ja –tavoitteiden asettamiselle. Se on tarkoitettu sekä sisäisille että ulkoisille sidosryhmille. </a:t>
            </a:r>
            <a:endParaRPr lang="fi-FI" sz="1800" dirty="0">
              <a:effectLst/>
              <a:ea typeface="Calibri" panose="020F0502020204030204" pitchFamily="34" charset="0"/>
            </a:endParaRPr>
          </a:p>
          <a:p>
            <a:pPr marL="0" indent="0">
              <a:lnSpc>
                <a:spcPct val="107000"/>
              </a:lnSpc>
              <a:spcAft>
                <a:spcPts val="800"/>
              </a:spcAft>
              <a:buNone/>
            </a:pPr>
            <a:r>
              <a:rPr lang="fi-FI" dirty="0"/>
              <a:t>Sisäinen ympäristöauditointi (engl. lyhenne IEA) - </a:t>
            </a:r>
            <a:r>
              <a:rPr lang="fi-FI" sz="1800" dirty="0">
                <a:effectLst/>
                <a:ea typeface="Calibri" panose="020F0502020204030204" pitchFamily="34" charset="0"/>
              </a:rPr>
              <a:t>menettely, jolla valvotaan, täyttääkö organisaatio lailliset ja sisäiset vaatimukset (katso alla) ympäristöjohtamistyössä. Tarkastuksen suorittaa organisaation henkilökunta, ja sen on oltava puolueeton. Jos organisaatio on ISO 14001 ja/tai EMAS-sertifioitu, sisäiset ympäristöauditoinnit on suoritettava organisaatiossa vuosittain ja kaikki organisaation osa-alueet on auditoitava 3 vuoden sisällä.</a:t>
            </a:r>
          </a:p>
          <a:p>
            <a:pPr marL="0" indent="0">
              <a:lnSpc>
                <a:spcPct val="107000"/>
              </a:lnSpc>
              <a:spcAft>
                <a:spcPts val="800"/>
              </a:spcAft>
              <a:buNone/>
            </a:pPr>
            <a:r>
              <a:rPr lang="fi-FI" dirty="0"/>
              <a:t>Sisäisen ympäristöauditoinnin raportti - </a:t>
            </a:r>
            <a:r>
              <a:rPr lang="fi-FI" sz="1800" dirty="0">
                <a:effectLst/>
                <a:ea typeface="Calibri" panose="020F0502020204030204" pitchFamily="34" charset="0"/>
              </a:rPr>
              <a:t>raportti, joka esittää sisäisen ympäristöauditoinnin tuloksen toimitusjohtajalle ja muille organisaation osa-alueille. </a:t>
            </a:r>
          </a:p>
          <a:p>
            <a:pPr marL="0" indent="0">
              <a:buNone/>
            </a:pPr>
            <a:r>
              <a:rPr lang="fi-FI" dirty="0"/>
              <a:t>Sisäinen ympäristöauditoija- </a:t>
            </a:r>
            <a:r>
              <a:rPr lang="fi-FI" sz="1800" dirty="0">
                <a:effectLst/>
                <a:ea typeface="Calibri" panose="020F0502020204030204" pitchFamily="34" charset="0"/>
              </a:rPr>
              <a:t>henkilö</a:t>
            </a:r>
            <a:r>
              <a:rPr lang="fi-FI" sz="1800" dirty="0">
                <a:ea typeface="Calibri" panose="020F0502020204030204" pitchFamily="34" charset="0"/>
              </a:rPr>
              <a:t>, joka tekee sisäisen ympäristöauditoinnin</a:t>
            </a:r>
            <a:endParaRPr lang="fi-FI" dirty="0"/>
          </a:p>
        </p:txBody>
      </p:sp>
      <p:pic>
        <p:nvPicPr>
          <p:cNvPr id="4" name="Picture 3" descr="Logo, company name&#10;&#10;Description automatically generated">
            <a:extLst>
              <a:ext uri="{FF2B5EF4-FFF2-40B4-BE49-F238E27FC236}">
                <a16:creationId xmlns:a16="http://schemas.microsoft.com/office/drawing/2014/main" id="{A00E0C0F-C031-4118-8AC4-50A41E8C62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3A37EAC3-737E-42B8-938F-5EF3860235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0249E9D-CEEE-45AD-AE6B-B80316FC43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5548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GB" b="1" dirty="0" err="1"/>
              <a:t>Ilmastonmutos</a:t>
            </a:r>
            <a:endParaRPr lang="en-GB" b="1" dirty="0"/>
          </a:p>
        </p:txBody>
      </p:sp>
      <p:sp>
        <p:nvSpPr>
          <p:cNvPr id="3" name="Underrubrik 2"/>
          <p:cNvSpPr>
            <a:spLocks noGrp="1"/>
          </p:cNvSpPr>
          <p:nvPr>
            <p:ph type="subTitle" idx="1"/>
          </p:nvPr>
        </p:nvSpPr>
        <p:spPr/>
        <p:txBody>
          <a:bodyPr>
            <a:normAutofit/>
          </a:bodyPr>
          <a:lstStyle/>
          <a:p>
            <a:endParaRPr lang="en-GB" sz="2400" dirty="0"/>
          </a:p>
          <a:p>
            <a:r>
              <a:rPr lang="en-GB" sz="2400" dirty="0" err="1"/>
              <a:t>Miksi</a:t>
            </a:r>
            <a:r>
              <a:rPr lang="en-GB" sz="2400" dirty="0"/>
              <a:t> </a:t>
            </a:r>
            <a:r>
              <a:rPr lang="en-GB" sz="2400" dirty="0" err="1"/>
              <a:t>auditoinnit</a:t>
            </a:r>
            <a:r>
              <a:rPr lang="en-GB" sz="2400" dirty="0"/>
              <a:t> </a:t>
            </a:r>
            <a:r>
              <a:rPr lang="en-GB" sz="2400" dirty="0" err="1"/>
              <a:t>ovat</a:t>
            </a:r>
            <a:r>
              <a:rPr lang="en-GB" sz="2400" dirty="0"/>
              <a:t> </a:t>
            </a:r>
            <a:r>
              <a:rPr lang="en-GB" sz="2400" dirty="0" err="1"/>
              <a:t>tarpeellisia</a:t>
            </a:r>
            <a:r>
              <a:rPr lang="en-GB" sz="2400" dirty="0"/>
              <a:t>?</a:t>
            </a:r>
          </a:p>
        </p:txBody>
      </p:sp>
      <p:pic>
        <p:nvPicPr>
          <p:cNvPr id="4" name="Picture 3" descr="Logo, company name&#10;&#10;Description automatically generated">
            <a:extLst>
              <a:ext uri="{FF2B5EF4-FFF2-40B4-BE49-F238E27FC236}">
                <a16:creationId xmlns:a16="http://schemas.microsoft.com/office/drawing/2014/main" id="{414B5A9B-A6CC-4257-8673-9093195FAD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F5F4572-90F4-4983-A176-5AD6E16C5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CE0B723-5E3C-4664-9788-70494FFB1B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485853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fi-FI" sz="3200" dirty="0"/>
              <a:t>Tärkeitä käsitteitä sisäisessä ympäristöauditoinnissa</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fontScale="92500" lnSpcReduction="20000"/>
          </a:bodyPr>
          <a:lstStyle/>
          <a:p>
            <a:pPr marL="0" indent="0">
              <a:lnSpc>
                <a:spcPct val="107000"/>
              </a:lnSpc>
              <a:spcAft>
                <a:spcPts val="800"/>
              </a:spcAft>
              <a:buNone/>
            </a:pPr>
            <a:r>
              <a:rPr lang="fi-FI" dirty="0"/>
              <a:t>Lainsäädännön vaatimus – </a:t>
            </a:r>
            <a:r>
              <a:rPr lang="fi-FI" sz="1900" dirty="0"/>
              <a:t>vaatimus, joka perustuu lakiin, direktiiviin tai muuhun määräävään oikeudelliseen asiakirjaan ja jota jokaisen organisaation on noudatettava riippumatta siitä, onko se ympäristösertifioitu vai ei. Ympäristöjärjestelmä tukee organisaatiota lainsäädännön vaatimusten täyttämistä ja siten pyrkimyksissä välttää lain rikkomuksia ja niiden seurauksia.</a:t>
            </a:r>
          </a:p>
          <a:p>
            <a:pPr marL="0" indent="0">
              <a:lnSpc>
                <a:spcPct val="107000"/>
              </a:lnSpc>
              <a:spcAft>
                <a:spcPts val="800"/>
              </a:spcAft>
              <a:buNone/>
            </a:pPr>
            <a:r>
              <a:rPr lang="fi-FI" dirty="0"/>
              <a:t>Elinkaarinäkökulma - </a:t>
            </a:r>
            <a:r>
              <a:rPr lang="fi-FI" sz="1900" dirty="0">
                <a:effectLst/>
                <a:ea typeface="Calibri" panose="020F0502020204030204" pitchFamily="34" charset="0"/>
              </a:rPr>
              <a:t>näkökulma, joka perustuu elinkaariarviointimenetelmään, jossa arvioidaan tuotteen, palvelun tai prosessin elinkaaren ympäristövaikutukset. Kehdosta hautaan tai kehdosta kehtoon -analyysi voidaan tehdä niiden prosessien ympäristövaikutusten arvioimiseksi, joissa tuote esiintyy elinkaarensa aikana. Elinkaarinäkökulmaa käytetään ISO 14001- ja EMAS-standardeissa, ja sertifioidun organisaation olisi käytettävä sitä työkaluna ympäristönäkökohtien arvioinnissa. </a:t>
            </a:r>
          </a:p>
          <a:p>
            <a:pPr marL="0" indent="0">
              <a:lnSpc>
                <a:spcPct val="107000"/>
              </a:lnSpc>
              <a:spcAft>
                <a:spcPts val="800"/>
              </a:spcAft>
              <a:buNone/>
            </a:pPr>
            <a:r>
              <a:rPr lang="fi-FI" dirty="0"/>
              <a:t>Suositukset </a:t>
            </a:r>
            <a:r>
              <a:rPr lang="en-GB" dirty="0"/>
              <a:t>- </a:t>
            </a:r>
            <a:r>
              <a:rPr lang="fi-FI" sz="1800" dirty="0">
                <a:effectLst/>
                <a:ea typeface="Calibri" panose="020F0502020204030204" pitchFamily="34" charset="0"/>
              </a:rPr>
              <a:t>auditointiraportin osa (katso edellä), jossa sisäisen ympäristöauditoinnin työryhmällä ja/tai tarkastettavan osaston/alueen henkilökunnalla on tilaa viestiä suositelluista, mutta ei pakollisista toimenpiteistä. Suositukset tulee ilmoittaa lyhyesti ja selkeästi, eikä ympäristöjärjestelmästä vastuussa olevan johdon ole pakko ottaa niitä huomioon.  </a:t>
            </a:r>
            <a:endParaRPr lang="en-GB" sz="1800" dirty="0">
              <a:effectLst/>
              <a:ea typeface="Calibri" panose="020F0502020204030204" pitchFamily="34" charset="0"/>
            </a:endParaRPr>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D677B8F-06A3-4AA9-B2E6-A171CAB59F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08748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fi-FI" dirty="0"/>
              <a:t>Työprosessi</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lnSpcReduction="10000"/>
          </a:bodyPr>
          <a:lstStyle/>
          <a:p>
            <a:pPr marL="0" indent="0">
              <a:buNone/>
            </a:pPr>
            <a:r>
              <a:rPr lang="fi-FI" b="1" dirty="0"/>
              <a:t>Tilanne ennen auditointia</a:t>
            </a:r>
            <a:br>
              <a:rPr lang="fi-FI" dirty="0"/>
            </a:br>
            <a:endParaRPr lang="fi-FI" dirty="0"/>
          </a:p>
          <a:p>
            <a:pPr>
              <a:buFont typeface="Wingdings" panose="05000000000000000000" pitchFamily="2" charset="2"/>
              <a:buChar char="Ø"/>
            </a:pPr>
            <a:r>
              <a:rPr lang="fi-FI" dirty="0"/>
              <a:t>Tiimi!</a:t>
            </a:r>
          </a:p>
          <a:p>
            <a:pPr>
              <a:buFont typeface="Wingdings" panose="05000000000000000000" pitchFamily="2" charset="2"/>
              <a:buChar char="Ø"/>
            </a:pPr>
            <a:r>
              <a:rPr lang="fi-FI" dirty="0"/>
              <a:t>3-vuotinen auditointisuunnitelma</a:t>
            </a:r>
          </a:p>
          <a:p>
            <a:pPr>
              <a:buFont typeface="Wingdings" panose="05000000000000000000" pitchFamily="2" charset="2"/>
              <a:buChar char="Ø"/>
            </a:pPr>
            <a:r>
              <a:rPr lang="fi-FI" dirty="0"/>
              <a:t>Tieto tarkastettavalle yksikölle/toiminnoille noin kaksi kuukautta ennen auditointia</a:t>
            </a:r>
          </a:p>
          <a:p>
            <a:pPr>
              <a:buFont typeface="Wingdings" panose="05000000000000000000" pitchFamily="2" charset="2"/>
              <a:buChar char="Ø"/>
            </a:pPr>
            <a:r>
              <a:rPr lang="fi-FI" dirty="0"/>
              <a:t>Tutustuminen auditoitavaan toimintaan</a:t>
            </a:r>
          </a:p>
          <a:p>
            <a:pPr>
              <a:buFont typeface="Wingdings" panose="05000000000000000000" pitchFamily="2" charset="2"/>
              <a:buChar char="Ø"/>
            </a:pPr>
            <a:r>
              <a:rPr lang="fi-FI" dirty="0"/>
              <a:t>Auditointipäivän tarkastuslistan laatiminen</a:t>
            </a:r>
          </a:p>
          <a:p>
            <a:pPr>
              <a:buFont typeface="Wingdings" panose="05000000000000000000" pitchFamily="2" charset="2"/>
              <a:buChar char="Ø"/>
            </a:pPr>
            <a:r>
              <a:rPr lang="fi-FI" dirty="0"/>
              <a:t>Auditointipäivän ohjelman laatiminen</a:t>
            </a:r>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A9F7380-E7CE-4EE2-B16B-5D83650FB3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508888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fi-FI" dirty="0"/>
              <a:t>Työprosessi</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marL="0" indent="0">
              <a:buNone/>
            </a:pPr>
            <a:r>
              <a:rPr lang="fi-FI" b="1" dirty="0"/>
              <a:t>Paikan päällä tehtävän auditoinnin aikana</a:t>
            </a:r>
          </a:p>
          <a:p>
            <a:pPr marL="0" indent="0">
              <a:buNone/>
            </a:pPr>
            <a:endParaRPr lang="fi-FI" dirty="0"/>
          </a:p>
          <a:p>
            <a:pPr>
              <a:buFont typeface="Wingdings" panose="05000000000000000000" pitchFamily="2" charset="2"/>
              <a:buChar char="Ø"/>
            </a:pPr>
            <a:r>
              <a:rPr lang="fi-FI" dirty="0"/>
              <a:t>Haastattelut ja kierrokset alueella</a:t>
            </a:r>
          </a:p>
          <a:p>
            <a:pPr>
              <a:buFont typeface="Wingdings" panose="05000000000000000000" pitchFamily="2" charset="2"/>
              <a:buChar char="Ø"/>
            </a:pPr>
            <a:r>
              <a:rPr lang="fi-FI" dirty="0"/>
              <a:t>Muistiinpanojen tekeminen tietokoneen, puhelimen tai kynän ja paperin avulla</a:t>
            </a:r>
          </a:p>
          <a:p>
            <a:pPr>
              <a:buFont typeface="Wingdings" panose="05000000000000000000" pitchFamily="2" charset="2"/>
              <a:buChar char="Ø"/>
            </a:pPr>
            <a:r>
              <a:rPr lang="fi-FI" dirty="0"/>
              <a:t>Päätöskeskustelu tarkastettavan alueen/osaston päällikön kanssa</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9A419C1-3D29-4890-8DDC-AE9F82B9BB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9148649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fi-FI" dirty="0"/>
              <a:t>Työprosessi</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fontScale="92500" lnSpcReduction="20000"/>
          </a:bodyPr>
          <a:lstStyle/>
          <a:p>
            <a:pPr marL="0" indent="0">
              <a:buNone/>
            </a:pPr>
            <a:r>
              <a:rPr lang="fi-FI" b="1" dirty="0"/>
              <a:t>Auditoinnin jälkeen, auditoinnin päättävä osio</a:t>
            </a:r>
          </a:p>
          <a:p>
            <a:pPr marL="0" indent="0">
              <a:buNone/>
            </a:pPr>
            <a:endParaRPr lang="fi-FI" dirty="0"/>
          </a:p>
          <a:p>
            <a:pPr>
              <a:buFont typeface="Wingdings" panose="05000000000000000000" pitchFamily="2" charset="2"/>
              <a:buChar char="Ø"/>
            </a:pPr>
            <a:r>
              <a:rPr lang="fi-FI" dirty="0"/>
              <a:t>Sisäisen ympäristöauditoinnin raportin laatiminen</a:t>
            </a:r>
          </a:p>
          <a:p>
            <a:pPr>
              <a:buFont typeface="Wingdings" panose="05000000000000000000" pitchFamily="2" charset="2"/>
              <a:buChar char="Ø"/>
            </a:pPr>
            <a:r>
              <a:rPr lang="fi-FI" dirty="0"/>
              <a:t>Auditointitiimin vetäjän allekirjoittama lopullinen raportti arkistoidaan ja lähetetään organisaation johdolle/toimitusjohtajalle</a:t>
            </a:r>
          </a:p>
          <a:p>
            <a:pPr>
              <a:buFont typeface="Wingdings" panose="05000000000000000000" pitchFamily="2" charset="2"/>
              <a:buChar char="Ø"/>
            </a:pPr>
            <a:r>
              <a:rPr lang="fi-FI" dirty="0"/>
              <a:t>Poikkeamien hallinta</a:t>
            </a:r>
          </a:p>
          <a:p>
            <a:pPr>
              <a:buFont typeface="Wingdings" panose="05000000000000000000" pitchFamily="2" charset="2"/>
              <a:buChar char="Ø"/>
            </a:pPr>
            <a:r>
              <a:rPr lang="fi-FI" dirty="0"/>
              <a:t>Jos organisaatio on EMAS-sertifioitu, sen on julkaistava koko sisäisen ympäristöauditoinnin raportti ulkoisesti (ympäristöselonteko), esimerkiksi organisaation verkkosivuilla.</a:t>
            </a:r>
          </a:p>
          <a:p>
            <a:pPr>
              <a:buFont typeface="Wingdings" panose="05000000000000000000" pitchFamily="2" charset="2"/>
              <a:buChar char="Ø"/>
            </a:pPr>
            <a:r>
              <a:rPr lang="fi-FI" dirty="0"/>
              <a:t>Nyt sisäinen </a:t>
            </a:r>
            <a:r>
              <a:rPr lang="fi-FI" dirty="0" err="1"/>
              <a:t>ympäristöaudiointi</a:t>
            </a:r>
            <a:r>
              <a:rPr lang="fi-FI" dirty="0"/>
              <a:t> on virallisesti tehty.</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48C0EB7-62C1-4D02-9474-5968586579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647346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fi-FI" sz="3600" dirty="0"/>
              <a:t>Sisäisen ympäristöauditoinnin jatkuvat tehtävät</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fontScale="92500" lnSpcReduction="10000"/>
          </a:bodyPr>
          <a:lstStyle/>
          <a:p>
            <a:pPr>
              <a:buFont typeface="Courier New" panose="02070309020205020404" pitchFamily="49" charset="0"/>
              <a:buChar char="o"/>
            </a:pPr>
            <a:r>
              <a:rPr lang="fi-FI" sz="2800" dirty="0"/>
              <a:t>Jatkuva uusien sisäisten auditoijien koulutus työresurssien säilyttämiseksi</a:t>
            </a:r>
          </a:p>
          <a:p>
            <a:pPr>
              <a:buFont typeface="Courier New" panose="02070309020205020404" pitchFamily="49" charset="0"/>
              <a:buChar char="o"/>
            </a:pPr>
            <a:r>
              <a:rPr lang="fi-FI" dirty="0"/>
              <a:t> Budjetoitu raha työhön, vuosittaiset budjettineuvottelut</a:t>
            </a:r>
          </a:p>
          <a:p>
            <a:pPr>
              <a:buFont typeface="Courier New" panose="02070309020205020404" pitchFamily="49" charset="0"/>
              <a:buChar char="o"/>
            </a:pPr>
            <a:r>
              <a:rPr lang="fi-FI" sz="2800" dirty="0"/>
              <a:t>Kehitysohjelman suunnittelu sisäisille auditoijille</a:t>
            </a:r>
          </a:p>
          <a:p>
            <a:pPr>
              <a:buFont typeface="Courier New" panose="02070309020205020404" pitchFamily="49" charset="0"/>
              <a:buChar char="o"/>
            </a:pPr>
            <a:r>
              <a:rPr lang="fi-FI" sz="2800" dirty="0"/>
              <a:t>Osallistuminen konferensseihin, työpajoihin</a:t>
            </a:r>
            <a:r>
              <a:rPr lang="fi-FI" dirty="0"/>
              <a:t> ja kursseille osaamisen ylläpitämiseksi ja kasvattamiseksi</a:t>
            </a:r>
            <a:endParaRPr lang="fi-FI" sz="2800" dirty="0"/>
          </a:p>
          <a:p>
            <a:pPr>
              <a:buFont typeface="Courier New" panose="02070309020205020404" pitchFamily="49" charset="0"/>
              <a:buChar char="o"/>
            </a:pPr>
            <a:r>
              <a:rPr lang="fi-FI" sz="2800" dirty="0"/>
              <a:t>Tiedon- ja kokemusten vaihtoa organisaatioiden välillä</a:t>
            </a:r>
          </a:p>
          <a:p>
            <a:pPr>
              <a:buFont typeface="Courier New" panose="02070309020205020404" pitchFamily="49" charset="0"/>
              <a:buChar char="o"/>
            </a:pPr>
            <a:r>
              <a:rPr lang="fi-FI" sz="2800" dirty="0"/>
              <a:t>Erilaisiin ympäristöjärjestelmäverkostoihin liittyminen ja niissä toimiminen</a:t>
            </a:r>
          </a:p>
          <a:p>
            <a:pPr>
              <a:buFont typeface="Courier New" panose="02070309020205020404" pitchFamily="49" charset="0"/>
              <a:buChar char="o"/>
            </a:pPr>
            <a:r>
              <a:rPr lang="fi-FI" sz="2800" dirty="0"/>
              <a:t>Monitieteinen sisäinen ympäristöauditoijatiimi, joka hallitsee useita tietoalueita</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1600" y="213771"/>
            <a:ext cx="1930400" cy="1623988"/>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8E880CE-7D5F-4F6C-A8F6-F13E103EA4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41049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fi-FI" sz="3200" dirty="0"/>
              <a:t>Sisäisen ympäristöauditoinnin positiiviset vaikutukset – </a:t>
            </a:r>
            <a:br>
              <a:rPr lang="fi-FI" sz="3200" dirty="0"/>
            </a:br>
            <a:r>
              <a:rPr lang="fi-FI" sz="3200" dirty="0" err="1"/>
              <a:t>SYATin</a:t>
            </a:r>
            <a:r>
              <a:rPr lang="fi-FI" sz="3200" dirty="0"/>
              <a:t> monitieteinen näkökulma</a:t>
            </a:r>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lnSpcReduction="10000"/>
          </a:bodyPr>
          <a:lstStyle/>
          <a:p>
            <a:r>
              <a:rPr lang="fi-FI" dirty="0"/>
              <a:t>Mahdollisuus suunnitella toimintaa myös ajan ja rahan käytön näkökulmasta.</a:t>
            </a:r>
          </a:p>
          <a:p>
            <a:r>
              <a:rPr lang="fi-FI" dirty="0"/>
              <a:t>Lisääntynyt tieto ja siten yksilön ja organisaation kehitys. </a:t>
            </a:r>
            <a:endParaRPr lang="sv-SE" dirty="0"/>
          </a:p>
          <a:p>
            <a:r>
              <a:rPr lang="fi-FI" dirty="0"/>
              <a:t>Auttaa parantamaan ympäristöjärjestelmätyötä ja siten organisaation yleisiä tavoitteita. </a:t>
            </a:r>
            <a:endParaRPr lang="sv-SE" dirty="0"/>
          </a:p>
          <a:p>
            <a:r>
              <a:rPr lang="fi-FI" dirty="0"/>
              <a:t>Tärkeä työkalu parhaiden käytäntöjen levittämisessä. </a:t>
            </a:r>
            <a:endParaRPr lang="sv-SE" dirty="0"/>
          </a:p>
          <a:p>
            <a:r>
              <a:rPr lang="fi-FI" dirty="0"/>
              <a:t>Virheiden löytäminen ennen kuin niistä tulee vakava riski/vaara.</a:t>
            </a:r>
          </a:p>
          <a:p>
            <a:r>
              <a:rPr lang="fi-FI" dirty="0"/>
              <a:t>Hyödyllinen työkalu tiedon keräämiseen ja hallintaan ja paljon muuta…</a:t>
            </a: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B5D785A-39DB-40E6-B765-672266922A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996413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5. </a:t>
            </a:r>
            <a:r>
              <a:rPr lang="fi-FI" sz="6000" b="1" dirty="0">
                <a:latin typeface="+mj-lt"/>
              </a:rPr>
              <a:t>oppitunti ja työpaja</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B80D8B16-5B4D-43A3-B897-8C99403BF9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956568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fi-FI" dirty="0"/>
              <a:t>Ympäristöauditoinnit</a:t>
            </a:r>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fi-FI" dirty="0"/>
              <a:t>Monitieteinen näkökulma</a:t>
            </a:r>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37C592E2-C237-4457-B28C-32DB5A9846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BBDBA9F-8E6D-457A-85C7-BC482C6A25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224707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2F21E-133F-4DBD-ACF9-8F31CAE3EB94}"/>
              </a:ext>
            </a:extLst>
          </p:cNvPr>
          <p:cNvSpPr>
            <a:spLocks noGrp="1"/>
          </p:cNvSpPr>
          <p:nvPr>
            <p:ph type="title"/>
          </p:nvPr>
        </p:nvSpPr>
        <p:spPr/>
        <p:txBody>
          <a:bodyPr>
            <a:normAutofit/>
          </a:bodyPr>
          <a:lstStyle/>
          <a:p>
            <a:r>
              <a:rPr lang="fi-FI" sz="3200" dirty="0"/>
              <a:t>Sisäisen ympäristöauditoinnin tarkistuslista</a:t>
            </a:r>
          </a:p>
        </p:txBody>
      </p:sp>
      <p:sp>
        <p:nvSpPr>
          <p:cNvPr id="3" name="Content Placeholder 2">
            <a:extLst>
              <a:ext uri="{FF2B5EF4-FFF2-40B4-BE49-F238E27FC236}">
                <a16:creationId xmlns:a16="http://schemas.microsoft.com/office/drawing/2014/main" id="{93845E61-938F-44A0-BE3E-849D9B30B093}"/>
              </a:ext>
            </a:extLst>
          </p:cNvPr>
          <p:cNvSpPr>
            <a:spLocks noGrp="1"/>
          </p:cNvSpPr>
          <p:nvPr>
            <p:ph idx="1"/>
          </p:nvPr>
        </p:nvSpPr>
        <p:spPr/>
        <p:txBody>
          <a:bodyPr>
            <a:normAutofit lnSpcReduction="10000"/>
          </a:bodyPr>
          <a:lstStyle/>
          <a:p>
            <a:r>
              <a:rPr lang="fi-FI" dirty="0"/>
              <a:t>Asiakirja, joka helpottaa kokoamaan tarvittavat tiedot tulevaa sisäistä auditointia varten</a:t>
            </a:r>
            <a:br>
              <a:rPr lang="fi-FI" dirty="0"/>
            </a:br>
            <a:endParaRPr lang="fi-FI" dirty="0"/>
          </a:p>
          <a:p>
            <a:r>
              <a:rPr lang="fi-FI" dirty="0"/>
              <a:t>Sisältää:</a:t>
            </a:r>
          </a:p>
          <a:p>
            <a:pPr>
              <a:buFont typeface="Wingdings" panose="05000000000000000000" pitchFamily="2" charset="2"/>
              <a:buChar char="Ø"/>
            </a:pPr>
            <a:r>
              <a:rPr lang="fi-FI" dirty="0"/>
              <a:t>Tarkastettavat fyysiset alueet</a:t>
            </a:r>
          </a:p>
          <a:p>
            <a:pPr>
              <a:buFont typeface="Wingdings" panose="05000000000000000000" pitchFamily="2" charset="2"/>
              <a:buChar char="Ø"/>
            </a:pPr>
            <a:r>
              <a:rPr lang="fi-FI" dirty="0"/>
              <a:t>Henkilökunnan avainhenkilöiden syvähaastattelut</a:t>
            </a:r>
          </a:p>
          <a:p>
            <a:pPr>
              <a:buFont typeface="Wingdings" panose="05000000000000000000" pitchFamily="2" charset="2"/>
              <a:buChar char="Ø"/>
            </a:pPr>
            <a:r>
              <a:rPr lang="fi-FI" dirty="0"/>
              <a:t>Esimerkkihaastattelut ympäristöjärjestelmän toimivuuden tarkastamiseksi</a:t>
            </a:r>
          </a:p>
          <a:p>
            <a:pPr marL="0" indent="0">
              <a:buNone/>
            </a:pPr>
            <a:br>
              <a:rPr lang="sv-SE" dirty="0"/>
            </a:br>
            <a:endParaRPr lang="en-GB" dirty="0"/>
          </a:p>
        </p:txBody>
      </p:sp>
      <p:pic>
        <p:nvPicPr>
          <p:cNvPr id="4" name="Picture 3" descr="Logo, company name&#10;&#10;Description automatically generated">
            <a:extLst>
              <a:ext uri="{FF2B5EF4-FFF2-40B4-BE49-F238E27FC236}">
                <a16:creationId xmlns:a16="http://schemas.microsoft.com/office/drawing/2014/main" id="{E9CD67A7-B731-4111-889D-02B78E0CF7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99DEF47-322F-4C9A-9A87-4CA43EAD7B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1123B73-D966-4B08-9239-A34C1C9294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483358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32312-3693-4C49-843F-24510820F356}"/>
              </a:ext>
            </a:extLst>
          </p:cNvPr>
          <p:cNvSpPr>
            <a:spLocks noGrp="1"/>
          </p:cNvSpPr>
          <p:nvPr>
            <p:ph type="title"/>
          </p:nvPr>
        </p:nvSpPr>
        <p:spPr/>
        <p:txBody>
          <a:bodyPr>
            <a:normAutofit/>
          </a:bodyPr>
          <a:lstStyle/>
          <a:p>
            <a:r>
              <a:rPr lang="fi-FI" sz="3200" dirty="0"/>
              <a:t>Sisäisen ympäristöauditoinnin tarkistuslista</a:t>
            </a:r>
          </a:p>
        </p:txBody>
      </p:sp>
      <p:sp>
        <p:nvSpPr>
          <p:cNvPr id="3" name="Content Placeholder 2">
            <a:extLst>
              <a:ext uri="{FF2B5EF4-FFF2-40B4-BE49-F238E27FC236}">
                <a16:creationId xmlns:a16="http://schemas.microsoft.com/office/drawing/2014/main" id="{CBE4F5EB-9DB8-4044-BAA4-5A6017FCE8CA}"/>
              </a:ext>
            </a:extLst>
          </p:cNvPr>
          <p:cNvSpPr>
            <a:spLocks noGrp="1"/>
          </p:cNvSpPr>
          <p:nvPr>
            <p:ph idx="1"/>
          </p:nvPr>
        </p:nvSpPr>
        <p:spPr>
          <a:xfrm>
            <a:off x="838200" y="1690688"/>
            <a:ext cx="10515600" cy="3895546"/>
          </a:xfrm>
        </p:spPr>
        <p:txBody>
          <a:bodyPr>
            <a:normAutofit fontScale="92500" lnSpcReduction="20000"/>
          </a:bodyPr>
          <a:lstStyle/>
          <a:p>
            <a:r>
              <a:rPr lang="fi-FI" dirty="0"/>
              <a:t>On huomioitava lait ja määräykset, kun laaditaan ja tarkennetaan kysymyksiä</a:t>
            </a:r>
          </a:p>
          <a:p>
            <a:r>
              <a:rPr lang="fi-FI" dirty="0"/>
              <a:t>On varmistettava, että lakien ja määräysten noudattaminen todennetaan tarkastuksen aikana </a:t>
            </a:r>
          </a:p>
          <a:p>
            <a:r>
              <a:rPr lang="fi-FI" dirty="0"/>
              <a:t>Lakeja ja määräyksiä on useilla eri tasoilla: </a:t>
            </a:r>
          </a:p>
          <a:p>
            <a:pPr>
              <a:buFont typeface="Wingdings" panose="05000000000000000000" pitchFamily="2" charset="2"/>
              <a:buChar char="Ø"/>
            </a:pPr>
            <a:r>
              <a:rPr lang="fi-FI" dirty="0"/>
              <a:t>Kuntakohtainen</a:t>
            </a:r>
          </a:p>
          <a:p>
            <a:pPr>
              <a:buFont typeface="Wingdings" panose="05000000000000000000" pitchFamily="2" charset="2"/>
              <a:buChar char="Ø"/>
            </a:pPr>
            <a:r>
              <a:rPr lang="fi-FI" dirty="0"/>
              <a:t>Kansallinen</a:t>
            </a:r>
          </a:p>
          <a:p>
            <a:pPr>
              <a:buFont typeface="Wingdings" panose="05000000000000000000" pitchFamily="2" charset="2"/>
              <a:buChar char="Ø"/>
            </a:pPr>
            <a:r>
              <a:rPr lang="fi-FI" b="1" dirty="0"/>
              <a:t>EU </a:t>
            </a:r>
          </a:p>
          <a:p>
            <a:pPr>
              <a:buFont typeface="Wingdings" panose="05000000000000000000" pitchFamily="2" charset="2"/>
              <a:buChar char="Ø"/>
            </a:pPr>
            <a:r>
              <a:rPr lang="fi-FI" b="1" dirty="0"/>
              <a:t>Globaali</a:t>
            </a:r>
          </a:p>
          <a:p>
            <a:pPr>
              <a:buFont typeface="Wingdings" panose="05000000000000000000" pitchFamily="2" charset="2"/>
              <a:buChar char="Ø"/>
            </a:pPr>
            <a:r>
              <a:rPr lang="fi-FI" dirty="0"/>
              <a:t>Ympäristöstandardit</a:t>
            </a:r>
          </a:p>
          <a:p>
            <a:pPr>
              <a:buFont typeface="Wingdings" panose="05000000000000000000" pitchFamily="2" charset="2"/>
              <a:buChar char="Ø"/>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4C3AF9C-39AF-4164-975C-37FA715E5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229A73C7-655E-404B-AA76-9DAB5E62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94B6372-5470-4228-8EE1-CF0AB7C6F0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4536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F0DA9A-B7A3-4EF5-8529-AD2C64F82C7A}"/>
              </a:ext>
            </a:extLst>
          </p:cNvPr>
          <p:cNvSpPr>
            <a:spLocks noGrp="1"/>
          </p:cNvSpPr>
          <p:nvPr>
            <p:ph type="title"/>
          </p:nvPr>
        </p:nvSpPr>
        <p:spPr/>
        <p:txBody>
          <a:bodyPr>
            <a:normAutofit/>
          </a:bodyPr>
          <a:lstStyle/>
          <a:p>
            <a:pPr algn="ctr"/>
            <a:r>
              <a:rPr lang="fi-FI" b="0" i="0" dirty="0">
                <a:solidFill>
                  <a:srgbClr val="0A0A0A"/>
                </a:solidFill>
                <a:effectLst/>
              </a:rPr>
              <a:t>Ilmastonmuutoksen vaikutuksista</a:t>
            </a:r>
            <a:br>
              <a:rPr lang="en-US" b="1" i="0" dirty="0">
                <a:solidFill>
                  <a:srgbClr val="0A0A0A"/>
                </a:solidFill>
                <a:effectLst/>
              </a:rPr>
            </a:br>
            <a:endParaRPr lang="sv-SE" dirty="0"/>
          </a:p>
        </p:txBody>
      </p:sp>
      <p:sp>
        <p:nvSpPr>
          <p:cNvPr id="3" name="Platshållare för innehåll 2">
            <a:extLst>
              <a:ext uri="{FF2B5EF4-FFF2-40B4-BE49-F238E27FC236}">
                <a16:creationId xmlns:a16="http://schemas.microsoft.com/office/drawing/2014/main" id="{9679F83F-64F6-435C-B914-B458D6DAC885}"/>
              </a:ext>
            </a:extLst>
          </p:cNvPr>
          <p:cNvSpPr>
            <a:spLocks noGrp="1"/>
          </p:cNvSpPr>
          <p:nvPr>
            <p:ph idx="1"/>
          </p:nvPr>
        </p:nvSpPr>
        <p:spPr>
          <a:xfrm>
            <a:off x="669753" y="1286934"/>
            <a:ext cx="9420013" cy="5205941"/>
          </a:xfrm>
        </p:spPr>
        <p:txBody>
          <a:bodyPr>
            <a:normAutofit/>
          </a:bodyPr>
          <a:lstStyle/>
          <a:p>
            <a:r>
              <a:rPr lang="fi-FI" sz="2400" dirty="0"/>
              <a:t>Lämpötilat nousevat edelleen</a:t>
            </a:r>
          </a:p>
          <a:p>
            <a:pPr algn="just"/>
            <a:r>
              <a:rPr lang="fi-FI" sz="2400" dirty="0"/>
              <a:t>Napajäätiköt sulavat</a:t>
            </a:r>
            <a:endParaRPr lang="fi-FI" sz="2400" b="0" i="0" dirty="0">
              <a:effectLst/>
            </a:endParaRPr>
          </a:p>
          <a:p>
            <a:pPr algn="just"/>
            <a:r>
              <a:rPr lang="fi-FI" sz="2400" b="0" i="0" dirty="0">
                <a:effectLst/>
              </a:rPr>
              <a:t>Meren pinta nousee</a:t>
            </a:r>
          </a:p>
          <a:p>
            <a:pPr algn="just"/>
            <a:r>
              <a:rPr lang="fi-FI" sz="2400" b="0" i="0" dirty="0">
                <a:effectLst/>
              </a:rPr>
              <a:t>Lisääntyvät ja voimistuvat sään ääri-ilmiöt</a:t>
            </a:r>
          </a:p>
          <a:p>
            <a:pPr algn="just"/>
            <a:r>
              <a:rPr lang="fi-FI" sz="2400" b="0" i="0" dirty="0">
                <a:effectLst/>
              </a:rPr>
              <a:t>Eliölajien häviäminen</a:t>
            </a:r>
          </a:p>
          <a:p>
            <a:pPr algn="just"/>
            <a:r>
              <a:rPr lang="fi-FI" sz="2400" b="0" i="0" dirty="0">
                <a:effectLst/>
              </a:rPr>
              <a:t>Useammin toistuvat </a:t>
            </a:r>
            <a:r>
              <a:rPr lang="fi-FI" sz="2400" b="0" i="0" dirty="0" err="1">
                <a:effectLst/>
              </a:rPr>
              <a:t>lämpöallot</a:t>
            </a:r>
            <a:endParaRPr lang="fi-FI" sz="2400" b="0" i="0" dirty="0">
              <a:effectLst/>
            </a:endParaRPr>
          </a:p>
          <a:p>
            <a:pPr algn="just"/>
            <a:r>
              <a:rPr lang="fi-FI" sz="2400" b="0" i="0" dirty="0">
                <a:effectLst/>
              </a:rPr>
              <a:t>Ilmastopakolaisten hätä</a:t>
            </a:r>
          </a:p>
          <a:p>
            <a:pPr algn="just"/>
            <a:r>
              <a:rPr lang="fi-FI" sz="2400" b="0" i="0" dirty="0">
                <a:effectLst/>
              </a:rPr>
              <a:t>Maatalouden ongelmat pahentavat pulaa ruuasta kaikkialla</a:t>
            </a:r>
          </a:p>
          <a:p>
            <a:pPr algn="just"/>
            <a:r>
              <a:rPr lang="fi-FI" sz="2400" b="0" i="0" dirty="0">
                <a:effectLst/>
              </a:rPr>
              <a:t>Taloudellisten resurssien heikkeneminen</a:t>
            </a:r>
          </a:p>
          <a:p>
            <a:endParaRPr lang="sv-SE" dirty="0"/>
          </a:p>
        </p:txBody>
      </p:sp>
      <p:pic>
        <p:nvPicPr>
          <p:cNvPr id="4" name="Picture 3" descr="Logo, company name&#10;&#10;Description automatically generated">
            <a:extLst>
              <a:ext uri="{FF2B5EF4-FFF2-40B4-BE49-F238E27FC236}">
                <a16:creationId xmlns:a16="http://schemas.microsoft.com/office/drawing/2014/main" id="{B424BC11-A053-415E-A907-077530EEB7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9833ACC6-0FCC-42C1-A6CC-3ABD67D4F9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839" y="5881611"/>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F40F98B6-66CD-4CED-AE7D-CDFB41D50D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4517402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32312-3693-4C49-843F-24510820F356}"/>
              </a:ext>
            </a:extLst>
          </p:cNvPr>
          <p:cNvSpPr>
            <a:spLocks noGrp="1"/>
          </p:cNvSpPr>
          <p:nvPr>
            <p:ph type="title"/>
          </p:nvPr>
        </p:nvSpPr>
        <p:spPr/>
        <p:txBody>
          <a:bodyPr>
            <a:normAutofit/>
          </a:bodyPr>
          <a:lstStyle/>
          <a:p>
            <a:r>
              <a:rPr lang="fi-FI" sz="3200" dirty="0"/>
              <a:t>Sisäisen ympäristöauditoinnin koulutus – </a:t>
            </a:r>
            <a:br>
              <a:rPr lang="fi-FI" sz="3200" dirty="0"/>
            </a:br>
            <a:r>
              <a:rPr lang="fi-FI" sz="3200" dirty="0"/>
              <a:t>Tarkastuslistan laatiminen</a:t>
            </a:r>
          </a:p>
        </p:txBody>
      </p:sp>
      <p:sp>
        <p:nvSpPr>
          <p:cNvPr id="3" name="Content Placeholder 2">
            <a:extLst>
              <a:ext uri="{FF2B5EF4-FFF2-40B4-BE49-F238E27FC236}">
                <a16:creationId xmlns:a16="http://schemas.microsoft.com/office/drawing/2014/main" id="{CBE4F5EB-9DB8-4044-BAA4-5A6017FCE8CA}"/>
              </a:ext>
            </a:extLst>
          </p:cNvPr>
          <p:cNvSpPr>
            <a:spLocks noGrp="1"/>
          </p:cNvSpPr>
          <p:nvPr>
            <p:ph idx="1"/>
          </p:nvPr>
        </p:nvSpPr>
        <p:spPr>
          <a:xfrm>
            <a:off x="838200" y="1690688"/>
            <a:ext cx="10515600" cy="3895546"/>
          </a:xfrm>
        </p:spPr>
        <p:txBody>
          <a:bodyPr>
            <a:normAutofit fontScale="77500" lnSpcReduction="20000"/>
          </a:bodyPr>
          <a:lstStyle/>
          <a:p>
            <a:pPr marL="0" indent="0">
              <a:buNone/>
            </a:pPr>
            <a:r>
              <a:rPr lang="fi-FI" sz="2800" b="1" dirty="0"/>
              <a:t>Ryhmätyö eri työtiloissa</a:t>
            </a:r>
          </a:p>
          <a:p>
            <a:pPr marL="514350" indent="-514350">
              <a:buFont typeface="+mj-lt"/>
              <a:buAutoNum type="arabicPeriod"/>
            </a:pPr>
            <a:r>
              <a:rPr lang="fi-FI" sz="2800" dirty="0"/>
              <a:t>Käytä organisaatiosta aikaisemmin koottua tietoa tulevaa sisäistä ympäristöauditointia varten. </a:t>
            </a:r>
          </a:p>
          <a:p>
            <a:pPr marL="514350" indent="-514350">
              <a:buAutoNum type="arabicPeriod"/>
            </a:pPr>
            <a:r>
              <a:rPr lang="fi-FI" sz="2800" dirty="0"/>
              <a:t>Harjoittele laatimalla 5 kysymystä tulevaa </a:t>
            </a:r>
            <a:r>
              <a:rPr lang="fi-FI" dirty="0"/>
              <a:t>sisäisen ympäristöauditoinnin </a:t>
            </a:r>
            <a:r>
              <a:rPr lang="fi-FI" sz="2800" dirty="0"/>
              <a:t>haastattelua varten. </a:t>
            </a:r>
          </a:p>
          <a:p>
            <a:pPr marL="514350" indent="-514350">
              <a:buAutoNum type="arabicPeriod"/>
            </a:pPr>
            <a:r>
              <a:rPr lang="fi-FI" sz="2800" dirty="0"/>
              <a:t>Työskentele ryhmissä ja mieti, millaisia tarkistuslistan esimerkkikysymykset voisivat olla.</a:t>
            </a:r>
          </a:p>
          <a:p>
            <a:pPr marL="514350" indent="-514350">
              <a:buAutoNum type="arabicPeriod"/>
            </a:pPr>
            <a:r>
              <a:rPr lang="fi-FI" dirty="0"/>
              <a:t>Ryhmän johtajalla on vastuu varmistaa, että tiimi saavuttaa tavoitteensa aikataulussa.</a:t>
            </a:r>
          </a:p>
          <a:p>
            <a:pPr marL="514350" indent="-514350">
              <a:buAutoNum type="arabicPeriod"/>
            </a:pPr>
            <a:r>
              <a:rPr lang="fi-FI" dirty="0"/>
              <a:t>Käytä harjoitteluun </a:t>
            </a:r>
            <a:r>
              <a:rPr lang="fi-FI" dirty="0" err="1"/>
              <a:t>enimmäillään</a:t>
            </a:r>
            <a:r>
              <a:rPr lang="fi-FI" dirty="0"/>
              <a:t> 2 tuntia.</a:t>
            </a:r>
          </a:p>
          <a:p>
            <a:pPr marL="0" indent="0">
              <a:buNone/>
            </a:pPr>
            <a:br>
              <a:rPr lang="sv-SE" sz="2800" dirty="0"/>
            </a:br>
            <a:r>
              <a:rPr lang="sv-SE" sz="2800" b="1" dirty="0" err="1"/>
              <a:t>Lykkyä</a:t>
            </a:r>
            <a:r>
              <a:rPr lang="sv-SE" sz="2800" b="1" dirty="0"/>
              <a:t> </a:t>
            </a:r>
            <a:r>
              <a:rPr lang="sv-SE" sz="2800" b="1" dirty="0" err="1"/>
              <a:t>tykö</a:t>
            </a:r>
            <a:r>
              <a:rPr lang="sv-SE" sz="2800" b="1" dirty="0"/>
              <a:t>! </a:t>
            </a:r>
            <a:r>
              <a:rPr lang="sv-SE" sz="2800" b="1" dirty="0">
                <a:sym typeface="Wingdings" panose="05000000000000000000" pitchFamily="2" charset="2"/>
              </a:rPr>
              <a:t></a:t>
            </a:r>
            <a:endParaRPr lang="en-GB" sz="2800" b="1" dirty="0"/>
          </a:p>
          <a:p>
            <a:pPr>
              <a:buFont typeface="Wingdings" panose="05000000000000000000" pitchFamily="2" charset="2"/>
              <a:buChar char="Ø"/>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4C3AF9C-39AF-4164-975C-37FA715E5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229A73C7-655E-404B-AA76-9DAB5E62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0AF3EE4-7EFB-4EA6-8C6A-CE644CF7A9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913148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fi-FI" sz="6000" b="1" dirty="0">
                <a:latin typeface="+mj-lt"/>
              </a:rPr>
              <a:t>6. oppitunti ja työpaja</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CFFF33E1-10B7-4A71-BB9F-8AC1918523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55312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GB" dirty="0" err="1"/>
              <a:t>Kouluttajien</a:t>
            </a:r>
            <a:r>
              <a:rPr lang="en-GB" dirty="0"/>
              <a:t> </a:t>
            </a:r>
            <a:r>
              <a:rPr lang="en-GB" dirty="0" err="1"/>
              <a:t>koulutus</a:t>
            </a:r>
            <a:endParaRPr lang="en-GB" dirty="0"/>
          </a:p>
        </p:txBody>
      </p:sp>
      <p:sp>
        <p:nvSpPr>
          <p:cNvPr id="3" name="Underrubrik 2"/>
          <p:cNvSpPr>
            <a:spLocks noGrp="1"/>
          </p:cNvSpPr>
          <p:nvPr>
            <p:ph type="subTitle" idx="1"/>
          </p:nvPr>
        </p:nvSpPr>
        <p:spPr/>
        <p:txBody>
          <a:bodyPr/>
          <a:lstStyle/>
          <a:p>
            <a:r>
              <a:rPr lang="fi-FI" b="1" dirty="0"/>
              <a:t>Pedagogiset periaatteet kestävän kehityksen opettamiseen</a:t>
            </a:r>
            <a:endParaRPr lang="en-GB" b="1" dirty="0"/>
          </a:p>
        </p:txBody>
      </p:sp>
      <p:pic>
        <p:nvPicPr>
          <p:cNvPr id="4" name="Picture 3" descr="Logo, company name&#10;&#10;Description automatically generated">
            <a:extLst>
              <a:ext uri="{FF2B5EF4-FFF2-40B4-BE49-F238E27FC236}">
                <a16:creationId xmlns:a16="http://schemas.microsoft.com/office/drawing/2014/main" id="{7F782C50-CC53-42E3-B541-342635B248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2C6D8052-6552-44AB-A6E6-AE360226CF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ED09B5F-E6C7-4459-BB0A-932331502B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631285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fi-FI" dirty="0"/>
              <a:t>Motivaation tärkeys</a:t>
            </a:r>
          </a:p>
        </p:txBody>
      </p:sp>
      <p:sp>
        <p:nvSpPr>
          <p:cNvPr id="3" name="Platshållare för innehåll 2"/>
          <p:cNvSpPr>
            <a:spLocks noGrp="1"/>
          </p:cNvSpPr>
          <p:nvPr>
            <p:ph idx="1"/>
          </p:nvPr>
        </p:nvSpPr>
        <p:spPr/>
        <p:txBody>
          <a:bodyPr>
            <a:normAutofit/>
          </a:bodyPr>
          <a:lstStyle/>
          <a:p>
            <a:pPr>
              <a:lnSpc>
                <a:spcPct val="150000"/>
              </a:lnSpc>
            </a:pPr>
            <a:r>
              <a:rPr lang="fi-FI" sz="2400" dirty="0"/>
              <a:t>Osallistujat paikalla omasta tahdostaan</a:t>
            </a:r>
          </a:p>
          <a:p>
            <a:pPr>
              <a:lnSpc>
                <a:spcPct val="150000"/>
              </a:lnSpc>
            </a:pPr>
            <a:r>
              <a:rPr lang="fi-FI" sz="2400" dirty="0"/>
              <a:t>Tietoisuus tavoitteista toimii kannustimena</a:t>
            </a:r>
          </a:p>
          <a:p>
            <a:pPr>
              <a:lnSpc>
                <a:spcPct val="150000"/>
              </a:lnSpc>
            </a:pPr>
            <a:r>
              <a:rPr lang="fi-FI" sz="2400" dirty="0"/>
              <a:t>Aktiivinen osallistuminen</a:t>
            </a:r>
          </a:p>
          <a:p>
            <a:pPr>
              <a:lnSpc>
                <a:spcPct val="150000"/>
              </a:lnSpc>
            </a:pPr>
            <a:r>
              <a:rPr lang="fi-FI" sz="2400" dirty="0"/>
              <a:t>Reflektointi</a:t>
            </a:r>
          </a:p>
          <a:p>
            <a:pPr>
              <a:lnSpc>
                <a:spcPct val="150000"/>
              </a:lnSpc>
            </a:pPr>
            <a:r>
              <a:rPr lang="fi-FI" sz="2400" dirty="0"/>
              <a:t>Riittävä valmistautuminen ja osallistuminen</a:t>
            </a:r>
            <a:endParaRPr lang="en-GB" sz="2400" dirty="0"/>
          </a:p>
        </p:txBody>
      </p:sp>
      <p:pic>
        <p:nvPicPr>
          <p:cNvPr id="4" name="Picture 3" descr="Graphical user interface, text, application&#10;&#10;Description automatically generated">
            <a:extLst>
              <a:ext uri="{FF2B5EF4-FFF2-40B4-BE49-F238E27FC236}">
                <a16:creationId xmlns:a16="http://schemas.microsoft.com/office/drawing/2014/main" id="{FCC27A75-1666-4548-ACFC-E851380FD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8F70FC3F-C85A-4FDD-B80A-335B29750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F8E6B16-BF8B-4693-8699-D12DE5C649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2862241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825625"/>
            <a:ext cx="10515600" cy="2124938"/>
          </a:xfrm>
        </p:spPr>
        <p:txBody>
          <a:bodyPr>
            <a:normAutofit/>
          </a:bodyPr>
          <a:lstStyle/>
          <a:p>
            <a:pPr lvl="0">
              <a:lnSpc>
                <a:spcPct val="100000"/>
              </a:lnSpc>
            </a:pPr>
            <a:r>
              <a:rPr lang="fi-FI" sz="3600" b="1" u="sng" dirty="0"/>
              <a:t>Kurssin ALOITUS</a:t>
            </a:r>
            <a:endParaRPr lang="en-US" sz="3600" dirty="0"/>
          </a:p>
          <a:p>
            <a:pPr lvl="0">
              <a:lnSpc>
                <a:spcPct val="100000"/>
              </a:lnSpc>
            </a:pPr>
            <a:r>
              <a:rPr lang="fi-FI" sz="3600" dirty="0"/>
              <a:t>Osallistujien omat näkemykset ja kokemukset</a:t>
            </a:r>
            <a:endParaRPr lang="en-US" sz="3600" dirty="0"/>
          </a:p>
          <a:p>
            <a:pPr lvl="0">
              <a:lnSpc>
                <a:spcPct val="100000"/>
              </a:lnSpc>
            </a:pPr>
            <a:r>
              <a:rPr lang="en-GB" sz="3600" b="1" dirty="0"/>
              <a:t>HARJOITTELU</a:t>
            </a:r>
            <a:endParaRPr lang="en-US" sz="3600" dirty="0"/>
          </a:p>
        </p:txBody>
      </p:sp>
      <p:pic>
        <p:nvPicPr>
          <p:cNvPr id="4" name="Picture 3" descr="Graphical user interface, text, application&#10;&#10;Description automatically generated">
            <a:extLst>
              <a:ext uri="{FF2B5EF4-FFF2-40B4-BE49-F238E27FC236}">
                <a16:creationId xmlns:a16="http://schemas.microsoft.com/office/drawing/2014/main" id="{FCC27A75-1666-4548-ACFC-E851380FD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8F70FC3F-C85A-4FDD-B80A-335B29750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C5D6BC21-6B3C-4446-BB06-4C2D6DC6C5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15929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563623" y="2142836"/>
            <a:ext cx="9070848" cy="701964"/>
          </a:xfrm>
        </p:spPr>
        <p:txBody>
          <a:bodyPr>
            <a:normAutofit fontScale="90000"/>
          </a:bodyPr>
          <a:lstStyle/>
          <a:p>
            <a:r>
              <a:rPr lang="fi-FI" dirty="0"/>
              <a:t>Osallistuminen</a:t>
            </a:r>
          </a:p>
        </p:txBody>
      </p:sp>
      <p:sp>
        <p:nvSpPr>
          <p:cNvPr id="3" name="Platshållare för text 2"/>
          <p:cNvSpPr>
            <a:spLocks noGrp="1"/>
          </p:cNvSpPr>
          <p:nvPr>
            <p:ph type="body" idx="1"/>
          </p:nvPr>
        </p:nvSpPr>
        <p:spPr>
          <a:xfrm>
            <a:off x="1563623" y="2992582"/>
            <a:ext cx="9070848" cy="2359117"/>
          </a:xfrm>
        </p:spPr>
        <p:txBody>
          <a:bodyPr/>
          <a:lstStyle/>
          <a:p>
            <a:pPr algn="l"/>
            <a:r>
              <a:rPr lang="fi-FI" b="1" dirty="0">
                <a:solidFill>
                  <a:schemeClr val="tx1"/>
                </a:solidFill>
              </a:rPr>
              <a:t>Tarkista lähtötilaosaaminen</a:t>
            </a:r>
          </a:p>
          <a:p>
            <a:pPr algn="l"/>
            <a:endParaRPr lang="fi-FI" dirty="0">
              <a:solidFill>
                <a:schemeClr val="tx1"/>
              </a:solidFill>
            </a:endParaRPr>
          </a:p>
          <a:p>
            <a:pPr algn="l"/>
            <a:r>
              <a:rPr lang="fi-FI" b="1" dirty="0">
                <a:solidFill>
                  <a:schemeClr val="tx1"/>
                </a:solidFill>
              </a:rPr>
              <a:t>TOSIASIOIHIN PERUSTUVA</a:t>
            </a:r>
            <a:r>
              <a:rPr lang="fi-FI" dirty="0">
                <a:solidFill>
                  <a:schemeClr val="tx1"/>
                </a:solidFill>
              </a:rPr>
              <a:t> – tieteellinen, tekninen,  yhteiskunnallinen</a:t>
            </a:r>
          </a:p>
          <a:p>
            <a:pPr algn="l"/>
            <a:endParaRPr lang="en-GB" dirty="0">
              <a:solidFill>
                <a:schemeClr val="tx1"/>
              </a:solidFill>
            </a:endParaRPr>
          </a:p>
          <a:p>
            <a:pPr algn="l"/>
            <a:r>
              <a:rPr lang="en-GB" b="1" dirty="0" err="1">
                <a:solidFill>
                  <a:schemeClr val="tx1"/>
                </a:solidFill>
              </a:rPr>
              <a:t>Keskusteleva</a:t>
            </a:r>
            <a:r>
              <a:rPr lang="en-GB" b="1" dirty="0">
                <a:solidFill>
                  <a:schemeClr val="tx1"/>
                </a:solidFill>
              </a:rPr>
              <a:t> </a:t>
            </a:r>
            <a:r>
              <a:rPr lang="en-GB" b="1" dirty="0" err="1">
                <a:solidFill>
                  <a:schemeClr val="tx1"/>
                </a:solidFill>
              </a:rPr>
              <a:t>ja</a:t>
            </a:r>
            <a:r>
              <a:rPr lang="en-GB" b="1" dirty="0">
                <a:solidFill>
                  <a:schemeClr val="tx1"/>
                </a:solidFill>
              </a:rPr>
              <a:t> </a:t>
            </a:r>
            <a:r>
              <a:rPr lang="en-GB" b="1" dirty="0" err="1">
                <a:solidFill>
                  <a:schemeClr val="tx1"/>
                </a:solidFill>
              </a:rPr>
              <a:t>johdonmukainen</a:t>
            </a:r>
            <a:endParaRPr lang="en-GB" dirty="0">
              <a:solidFill>
                <a:schemeClr val="tx1"/>
              </a:solidFill>
            </a:endParaRPr>
          </a:p>
        </p:txBody>
      </p:sp>
      <p:pic>
        <p:nvPicPr>
          <p:cNvPr id="4" name="Picture 3" descr="Logo, company name&#10;&#10;Description automatically generated">
            <a:extLst>
              <a:ext uri="{FF2B5EF4-FFF2-40B4-BE49-F238E27FC236}">
                <a16:creationId xmlns:a16="http://schemas.microsoft.com/office/drawing/2014/main" id="{7B702C9B-4444-4067-9994-9CD4E6334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A479C7B-BB88-4827-B2F9-FD95C45C81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553587A-21E4-4C52-A1FF-B9DA35E5A2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53394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fi-FI" dirty="0"/>
              <a:t>Käsityksiä ympäristöstä</a:t>
            </a:r>
          </a:p>
        </p:txBody>
      </p:sp>
      <p:sp>
        <p:nvSpPr>
          <p:cNvPr id="3" name="Platshållare för innehåll 2"/>
          <p:cNvSpPr>
            <a:spLocks noGrp="1"/>
          </p:cNvSpPr>
          <p:nvPr>
            <p:ph idx="1"/>
          </p:nvPr>
        </p:nvSpPr>
        <p:spPr>
          <a:xfrm>
            <a:off x="838200" y="1690689"/>
            <a:ext cx="10515600" cy="3912670"/>
          </a:xfrm>
        </p:spPr>
        <p:txBody>
          <a:bodyPr>
            <a:normAutofit fontScale="92500" lnSpcReduction="20000"/>
          </a:bodyPr>
          <a:lstStyle/>
          <a:p>
            <a:pPr marL="0" indent="0">
              <a:buNone/>
            </a:pPr>
            <a:r>
              <a:rPr lang="fi-FI" dirty="0"/>
              <a:t>Ympäristöä ajatellessa tulee mieleen mm.</a:t>
            </a:r>
          </a:p>
          <a:p>
            <a:r>
              <a:rPr lang="fi-FI" dirty="0"/>
              <a:t>Luonto</a:t>
            </a:r>
          </a:p>
          <a:p>
            <a:r>
              <a:rPr lang="fi-FI" dirty="0"/>
              <a:t>Resurssi</a:t>
            </a:r>
          </a:p>
          <a:p>
            <a:r>
              <a:rPr lang="fi-FI" dirty="0"/>
              <a:t>Ongelma</a:t>
            </a:r>
          </a:p>
          <a:p>
            <a:r>
              <a:rPr lang="fi-FI" dirty="0"/>
              <a:t>Paikka jossa elää</a:t>
            </a:r>
          </a:p>
          <a:p>
            <a:r>
              <a:rPr lang="fi-FI" dirty="0"/>
              <a:t>Biosfääri</a:t>
            </a:r>
          </a:p>
          <a:p>
            <a:r>
              <a:rPr lang="fi-FI" dirty="0"/>
              <a:t>Yhteisön oma projekti</a:t>
            </a:r>
          </a:p>
          <a:p>
            <a:r>
              <a:rPr lang="fi-FI" dirty="0"/>
              <a:t>Mikä vastaa lähimmäksi sinun ajatuksiasi? Mitkä seikat ovat nousseet keskeisesti esille kurssin aikana? Mitä luulet ajattelevasi myöhemmin kurssin jälkeen?</a:t>
            </a: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F82E2C7-D77B-4D84-9865-B50BB9A561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966347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kern="1200" dirty="0">
                <a:solidFill>
                  <a:schemeClr val="tx1"/>
                </a:solidFill>
                <a:latin typeface="+mj-lt"/>
                <a:ea typeface="+mj-ea"/>
                <a:cs typeface="+mj-cs"/>
              </a:rPr>
              <a:t>Toiminta</a:t>
            </a:r>
            <a:endParaRPr lang="en-GB" dirty="0"/>
          </a:p>
        </p:txBody>
      </p:sp>
      <p:sp>
        <p:nvSpPr>
          <p:cNvPr id="3" name="Platshållare för innehåll 2"/>
          <p:cNvSpPr>
            <a:spLocks noGrp="1"/>
          </p:cNvSpPr>
          <p:nvPr>
            <p:ph idx="1"/>
          </p:nvPr>
        </p:nvSpPr>
        <p:spPr>
          <a:xfrm>
            <a:off x="838200" y="1983652"/>
            <a:ext cx="10515600" cy="1855795"/>
          </a:xfrm>
        </p:spPr>
        <p:txBody>
          <a:bodyPr>
            <a:normAutofit/>
          </a:bodyPr>
          <a:lstStyle/>
          <a:p>
            <a:r>
              <a:rPr lang="fi-FI" sz="2800" kern="1200" dirty="0">
                <a:solidFill>
                  <a:schemeClr val="tx1"/>
                </a:solidFill>
                <a:latin typeface="+mn-lt"/>
                <a:ea typeface="+mn-ea"/>
                <a:cs typeface="+mn-cs"/>
              </a:rPr>
              <a:t>Keskity todellisiin ongelmiin</a:t>
            </a:r>
          </a:p>
          <a:p>
            <a:r>
              <a:rPr lang="fi-FI" sz="2800" kern="1200" dirty="0">
                <a:solidFill>
                  <a:schemeClr val="tx1"/>
                </a:solidFill>
                <a:latin typeface="+mn-lt"/>
                <a:ea typeface="+mn-ea"/>
                <a:cs typeface="+mn-cs"/>
              </a:rPr>
              <a:t>Ympäristö oppimisresurssina</a:t>
            </a:r>
          </a:p>
          <a:p>
            <a:r>
              <a:rPr lang="fi-FI" sz="2800" kern="1200" dirty="0">
                <a:solidFill>
                  <a:schemeClr val="tx1"/>
                </a:solidFill>
                <a:latin typeface="+mn-lt"/>
                <a:ea typeface="+mn-ea"/>
                <a:cs typeface="+mn-cs"/>
              </a:rPr>
              <a:t>Keskity syihin oireiden etsimisen sijaan</a:t>
            </a:r>
            <a:endParaRPr lang="en-US" sz="2800" kern="1200" dirty="0">
              <a:solidFill>
                <a:schemeClr val="tx1"/>
              </a:solidFill>
              <a:latin typeface="+mn-lt"/>
              <a:ea typeface="+mn-ea"/>
              <a:cs typeface="+mn-cs"/>
            </a:endParaRPr>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5DC4856-F7C8-48FC-97F5-80FC4D1EAF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853577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983652"/>
            <a:ext cx="10515600" cy="1855795"/>
          </a:xfrm>
        </p:spPr>
        <p:txBody>
          <a:bodyPr>
            <a:normAutofit fontScale="92500" lnSpcReduction="20000"/>
          </a:bodyPr>
          <a:lstStyle/>
          <a:p>
            <a:r>
              <a:rPr lang="fi-FI" sz="2800" b="1" kern="1200" dirty="0">
                <a:solidFill>
                  <a:schemeClr val="tx1"/>
                </a:solidFill>
                <a:latin typeface="+mn-lt"/>
                <a:ea typeface="+mn-ea"/>
                <a:cs typeface="+mn-cs"/>
              </a:rPr>
              <a:t>Reflektointi</a:t>
            </a:r>
          </a:p>
          <a:p>
            <a:pPr lvl="0">
              <a:lnSpc>
                <a:spcPct val="100000"/>
              </a:lnSpc>
            </a:pPr>
            <a:r>
              <a:rPr lang="fi-FI" dirty="0"/>
              <a:t>Älä keskity vain toimintaan</a:t>
            </a:r>
          </a:p>
          <a:p>
            <a:pPr lvl="0">
              <a:lnSpc>
                <a:spcPct val="100000"/>
              </a:lnSpc>
            </a:pPr>
            <a:r>
              <a:rPr lang="fi-FI" dirty="0"/>
              <a:t>Systeeminen lähestymistapa</a:t>
            </a:r>
          </a:p>
          <a:p>
            <a:pPr>
              <a:lnSpc>
                <a:spcPct val="100000"/>
              </a:lnSpc>
            </a:pPr>
            <a:r>
              <a:rPr lang="fi-FI" dirty="0"/>
              <a:t>Aseta näkemykset laajempaan kehykseen</a:t>
            </a:r>
            <a:endParaRPr lang="en-US" dirty="0"/>
          </a:p>
          <a:p>
            <a:pPr lvl="0">
              <a:lnSpc>
                <a:spcPct val="100000"/>
              </a:lnSpc>
            </a:pPr>
            <a:endParaRPr lang="en-US"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DD8BEB41-729D-4070-9DA6-D2BCF6EFFD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9757831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983652"/>
            <a:ext cx="10515600" cy="1855795"/>
          </a:xfrm>
        </p:spPr>
        <p:txBody>
          <a:bodyPr>
            <a:normAutofit/>
          </a:bodyPr>
          <a:lstStyle/>
          <a:p>
            <a:pPr lvl="0">
              <a:lnSpc>
                <a:spcPct val="100000"/>
              </a:lnSpc>
            </a:pPr>
            <a:r>
              <a:rPr lang="fi-FI" b="1" dirty="0"/>
              <a:t>Sosiaalisen näkökulman tärkeys</a:t>
            </a:r>
            <a:endParaRPr lang="en-US" dirty="0"/>
          </a:p>
          <a:p>
            <a:pPr lvl="0">
              <a:lnSpc>
                <a:spcPct val="100000"/>
              </a:lnSpc>
            </a:pPr>
            <a:r>
              <a:rPr lang="fi-FI" dirty="0"/>
              <a:t>Vahvistaa ryhmää</a:t>
            </a:r>
            <a:endParaRPr lang="en-US" dirty="0"/>
          </a:p>
          <a:p>
            <a:pPr lvl="0">
              <a:lnSpc>
                <a:spcPct val="100000"/>
              </a:lnSpc>
            </a:pPr>
            <a:r>
              <a:rPr lang="fi-FI" dirty="0"/>
              <a:t>Sosiaalinen kestävyys</a:t>
            </a:r>
            <a:endParaRPr lang="en-US" dirty="0"/>
          </a:p>
          <a:p>
            <a:pPr lvl="0">
              <a:lnSpc>
                <a:spcPct val="100000"/>
              </a:lnSpc>
            </a:pPr>
            <a:endParaRPr lang="en-US"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FC5B7BB-8904-4B2F-B5AC-AAEA2587D9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1308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654618-BEE0-4456-B932-66AD44294541}"/>
              </a:ext>
            </a:extLst>
          </p:cNvPr>
          <p:cNvSpPr>
            <a:spLocks noGrp="1"/>
          </p:cNvSpPr>
          <p:nvPr>
            <p:ph type="title"/>
          </p:nvPr>
        </p:nvSpPr>
        <p:spPr>
          <a:xfrm>
            <a:off x="838200" y="343091"/>
            <a:ext cx="10515600" cy="1325563"/>
          </a:xfrm>
        </p:spPr>
        <p:txBody>
          <a:bodyPr/>
          <a:lstStyle/>
          <a:p>
            <a:r>
              <a:rPr lang="fi-FI" dirty="0"/>
              <a:t>Muuttuvan ilmaston seurauksia</a:t>
            </a:r>
          </a:p>
        </p:txBody>
      </p:sp>
      <p:sp>
        <p:nvSpPr>
          <p:cNvPr id="3" name="Platshållare för innehåll 2">
            <a:extLst>
              <a:ext uri="{FF2B5EF4-FFF2-40B4-BE49-F238E27FC236}">
                <a16:creationId xmlns:a16="http://schemas.microsoft.com/office/drawing/2014/main" id="{492C7F78-158A-4597-B671-F03EB72B118E}"/>
              </a:ext>
            </a:extLst>
          </p:cNvPr>
          <p:cNvSpPr>
            <a:spLocks noGrp="1"/>
          </p:cNvSpPr>
          <p:nvPr>
            <p:ph idx="1"/>
          </p:nvPr>
        </p:nvSpPr>
        <p:spPr/>
        <p:txBody>
          <a:bodyPr>
            <a:normAutofit/>
          </a:bodyPr>
          <a:lstStyle/>
          <a:p>
            <a:pPr algn="l"/>
            <a:r>
              <a:rPr lang="fi-FI" i="0" dirty="0">
                <a:solidFill>
                  <a:srgbClr val="2B2B2B"/>
                </a:solidFill>
                <a:effectLst/>
              </a:rPr>
              <a:t>Lämpötilat nousevat</a:t>
            </a:r>
          </a:p>
          <a:p>
            <a:pPr algn="l"/>
            <a:r>
              <a:rPr lang="fi-FI" i="0" dirty="0">
                <a:solidFill>
                  <a:srgbClr val="2B2B2B"/>
                </a:solidFill>
                <a:effectLst/>
              </a:rPr>
              <a:t>Pakkaskaudet lyhentyvät ja kasvukausi pitenee</a:t>
            </a:r>
          </a:p>
          <a:p>
            <a:pPr algn="l"/>
            <a:r>
              <a:rPr lang="fi-FI" i="0" dirty="0">
                <a:solidFill>
                  <a:srgbClr val="2B2B2B"/>
                </a:solidFill>
                <a:effectLst/>
              </a:rPr>
              <a:t>Muutoksia sateisuudessa</a:t>
            </a:r>
          </a:p>
          <a:p>
            <a:pPr algn="l"/>
            <a:r>
              <a:rPr lang="fi-FI" i="0" dirty="0">
                <a:solidFill>
                  <a:srgbClr val="2B2B2B"/>
                </a:solidFill>
                <a:effectLst/>
              </a:rPr>
              <a:t>Enemmän kuivuuskausia ja lämpöaaltoja</a:t>
            </a:r>
          </a:p>
          <a:p>
            <a:pPr algn="l"/>
            <a:r>
              <a:rPr lang="fi-FI" i="0" dirty="0">
                <a:solidFill>
                  <a:srgbClr val="2B2B2B"/>
                </a:solidFill>
                <a:effectLst/>
              </a:rPr>
              <a:t>Pyörremyrskyt lisääntyvät ja voimistuvat</a:t>
            </a:r>
          </a:p>
          <a:p>
            <a:pPr algn="l"/>
            <a:r>
              <a:rPr lang="fi-FI" i="0" dirty="0">
                <a:solidFill>
                  <a:srgbClr val="2B2B2B"/>
                </a:solidFill>
                <a:effectLst/>
              </a:rPr>
              <a:t>Merenpinta nousee merkittävästi vuoteen 2100 </a:t>
            </a:r>
          </a:p>
          <a:p>
            <a:pPr algn="l"/>
            <a:r>
              <a:rPr lang="fi-FI" i="0" dirty="0">
                <a:solidFill>
                  <a:srgbClr val="2B2B2B"/>
                </a:solidFill>
                <a:effectLst/>
              </a:rPr>
              <a:t>Arktisesta alueesta tulee jäätön</a:t>
            </a:r>
          </a:p>
          <a:p>
            <a:pPr algn="l"/>
            <a:endParaRPr lang="en-US" i="0" dirty="0">
              <a:solidFill>
                <a:srgbClr val="2B2B2B"/>
              </a:solidFill>
              <a:effectLst/>
            </a:endParaRPr>
          </a:p>
          <a:p>
            <a:pPr algn="l"/>
            <a:endParaRPr lang="en-US" i="0" dirty="0">
              <a:solidFill>
                <a:srgbClr val="2B2B2B"/>
              </a:solidFill>
              <a:effectLst/>
            </a:endParaRPr>
          </a:p>
          <a:p>
            <a:pPr algn="l"/>
            <a:endParaRPr lang="en-US" b="1" i="0" dirty="0">
              <a:solidFill>
                <a:srgbClr val="2B2B2B"/>
              </a:solidFill>
              <a:effectLst/>
              <a:latin typeface="Helvetica" panose="020B0604020202020204" pitchFamily="34" charset="0"/>
            </a:endParaRPr>
          </a:p>
          <a:p>
            <a:endParaRPr lang="sv-SE" dirty="0"/>
          </a:p>
        </p:txBody>
      </p:sp>
      <p:pic>
        <p:nvPicPr>
          <p:cNvPr id="4" name="Picture 3" descr="Logo, company name&#10;&#10;Description automatically generated">
            <a:extLst>
              <a:ext uri="{FF2B5EF4-FFF2-40B4-BE49-F238E27FC236}">
                <a16:creationId xmlns:a16="http://schemas.microsoft.com/office/drawing/2014/main" id="{A22766A0-C652-49FD-9E27-0BDF8D78F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09E230A3-F1A1-45DB-BD0B-59B7B5DE87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06"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B11354B-B98E-4F0D-846E-F6822A56345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535469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1708" y="2091263"/>
            <a:ext cx="9068586" cy="864373"/>
          </a:xfrm>
        </p:spPr>
        <p:txBody>
          <a:bodyPr/>
          <a:lstStyle/>
          <a:p>
            <a:r>
              <a:rPr lang="fi-FI" sz="3600" dirty="0"/>
              <a:t>Oppitunnin johtopäätökset</a:t>
            </a:r>
          </a:p>
        </p:txBody>
      </p:sp>
      <p:sp>
        <p:nvSpPr>
          <p:cNvPr id="3" name="Underrubrik 2"/>
          <p:cNvSpPr>
            <a:spLocks noGrp="1"/>
          </p:cNvSpPr>
          <p:nvPr>
            <p:ph type="subTitle" idx="1"/>
          </p:nvPr>
        </p:nvSpPr>
        <p:spPr>
          <a:xfrm>
            <a:off x="1562100" y="2955636"/>
            <a:ext cx="9070848" cy="2183627"/>
          </a:xfrm>
        </p:spPr>
        <p:txBody>
          <a:bodyPr>
            <a:normAutofit/>
          </a:bodyPr>
          <a:lstStyle/>
          <a:p>
            <a:pPr algn="l">
              <a:lnSpc>
                <a:spcPct val="200000"/>
              </a:lnSpc>
            </a:pPr>
            <a:r>
              <a:rPr lang="fi-FI" sz="2000" b="1" dirty="0"/>
              <a:t>Jaa näkemyksiä ja löydöksiä</a:t>
            </a:r>
          </a:p>
          <a:p>
            <a:pPr algn="l">
              <a:lnSpc>
                <a:spcPct val="200000"/>
              </a:lnSpc>
            </a:pPr>
            <a:r>
              <a:rPr lang="fi-FI" sz="2000" b="1" dirty="0"/>
              <a:t>Anna palautetta</a:t>
            </a:r>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2782056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7. </a:t>
            </a:r>
            <a:r>
              <a:rPr lang="fi-FI" sz="6000" b="1" dirty="0">
                <a:latin typeface="+mj-lt"/>
              </a:rPr>
              <a:t>oppitunti</a:t>
            </a:r>
          </a:p>
        </p:txBody>
      </p:sp>
      <p:pic>
        <p:nvPicPr>
          <p:cNvPr id="7" name="Kuva 6">
            <a:extLst>
              <a:ext uri="{FF2B5EF4-FFF2-40B4-BE49-F238E27FC236}">
                <a16:creationId xmlns:a16="http://schemas.microsoft.com/office/drawing/2014/main" id="{9E8B7DA4-B5E5-4CEF-931E-31D02D397D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8" name="Picture 5">
            <a:extLst>
              <a:ext uri="{FF2B5EF4-FFF2-40B4-BE49-F238E27FC236}">
                <a16:creationId xmlns:a16="http://schemas.microsoft.com/office/drawing/2014/main" id="{EDFB9015-E492-4404-849A-A2DADA78DB5C}"/>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9" name="Picture 4" descr="Logo, company name&#10;&#10;Description automatically generated">
            <a:extLst>
              <a:ext uri="{FF2B5EF4-FFF2-40B4-BE49-F238E27FC236}">
                <a16:creationId xmlns:a16="http://schemas.microsoft.com/office/drawing/2014/main" id="{3B690ED6-4717-4990-84E3-DF33102531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40033690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p:txBody>
          <a:bodyPr/>
          <a:lstStyle/>
          <a:p>
            <a:r>
              <a:rPr lang="fi-FI" dirty="0"/>
              <a:t>Kiertotalous</a:t>
            </a:r>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Tree>
    <p:extLst>
      <p:ext uri="{BB962C8B-B14F-4D97-AF65-F5344CB8AC3E}">
        <p14:creationId xmlns:p14="http://schemas.microsoft.com/office/powerpoint/2010/main" val="5546348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fi-FI" sz="6000" kern="1200" dirty="0">
                <a:latin typeface="+mj-lt"/>
                <a:ea typeface="+mj-ea"/>
                <a:cs typeface="+mj-cs"/>
              </a:rPr>
              <a:t>Mitä kiertotalous on</a:t>
            </a:r>
            <a:r>
              <a:rPr lang="en-US" sz="6000" kern="1200" dirty="0">
                <a:latin typeface="+mj-lt"/>
                <a:ea typeface="+mj-ea"/>
                <a:cs typeface="+mj-cs"/>
              </a:rPr>
              <a:t>?</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37678" y="2086252"/>
            <a:ext cx="8558073" cy="3693319"/>
          </a:xfrm>
          <a:prstGeom prst="rect">
            <a:avLst/>
          </a:prstGeom>
          <a:noFill/>
        </p:spPr>
        <p:txBody>
          <a:bodyPr wrap="square" rtlCol="0">
            <a:spAutoFit/>
          </a:bodyPr>
          <a:lstStyle/>
          <a:p>
            <a:pPr marL="285750" indent="-285750">
              <a:buFont typeface="Arial" panose="020B0604020202020204" pitchFamily="34" charset="0"/>
              <a:buChar char="•"/>
            </a:pPr>
            <a:r>
              <a:rPr lang="fi-FI" sz="1800" dirty="0"/>
              <a:t>Kiertotalous tarkoittaa sitä, että tuotteiden, materiaalien ja resurssien arvo säilyy taloudessa mahdollisimman pitkään ja jätteen syntyminen minimoidaan.</a:t>
            </a:r>
          </a:p>
          <a:p>
            <a:pPr marL="285750" indent="-285750">
              <a:buFont typeface="Arial" panose="020B0604020202020204" pitchFamily="34" charset="0"/>
              <a:buChar char="•"/>
            </a:pPr>
            <a:r>
              <a:rPr lang="fi-FI" sz="1800" dirty="0"/>
              <a:t>Se on uusi tapa ajatella, että jäte on luonnonvaraa ja raaka-ainetta</a:t>
            </a:r>
            <a:r>
              <a:rPr lang="fi-FI" dirty="0"/>
              <a:t> </a:t>
            </a:r>
            <a:r>
              <a:rPr lang="fi-FI" sz="1800" dirty="0"/>
              <a:t>ja vanha lineaarinen käsite "ota, tee, käytä ja hävitä" on muutettava.</a:t>
            </a:r>
          </a:p>
          <a:p>
            <a:pPr marL="285750" indent="-285750">
              <a:buFont typeface="Arial" panose="020B0604020202020204" pitchFamily="34" charset="0"/>
              <a:buChar char="•"/>
            </a:pPr>
            <a:r>
              <a:rPr lang="fi-FI" sz="1800" dirty="0"/>
              <a:t>Se on talousmalli, jossa ei keskitytä tuottamaan lisää tavaroita, vaan kulutus perustuu omistamisen sijaan palveluiden käyttöön, jakamiseen, vuokraamiseen ja kierrätykseen.</a:t>
            </a:r>
          </a:p>
          <a:p>
            <a:pPr marL="285750" indent="-285750">
              <a:buFont typeface="Arial" panose="020B0604020202020204" pitchFamily="34" charset="0"/>
              <a:buChar char="•"/>
            </a:pPr>
            <a:r>
              <a:rPr lang="fi-FI" sz="1800" dirty="0"/>
              <a:t>Kiertotalous </a:t>
            </a:r>
          </a:p>
          <a:p>
            <a:pPr marL="742950" lvl="1" indent="-285750">
              <a:buFontTx/>
              <a:buChar char="-"/>
            </a:pPr>
            <a:r>
              <a:rPr lang="fi-FI" dirty="0"/>
              <a:t>mahdollistaa terveemmän planeetan ja vähentää saastumista</a:t>
            </a:r>
          </a:p>
          <a:p>
            <a:pPr marL="742950" lvl="1" indent="-285750">
              <a:buFontTx/>
              <a:buChar char="-"/>
            </a:pPr>
            <a:r>
              <a:rPr lang="fi-FI" dirty="0"/>
              <a:t>vähentää painetta luonnonvaroihin, kuten veteen ja maankäyttöön</a:t>
            </a:r>
          </a:p>
          <a:p>
            <a:pPr marL="742950" lvl="1" indent="-285750">
              <a:buFontTx/>
              <a:buChar char="-"/>
            </a:pPr>
            <a:r>
              <a:rPr lang="fi-FI" dirty="0"/>
              <a:t>vähentää päästöjä</a:t>
            </a:r>
          </a:p>
          <a:p>
            <a:pPr marL="742950" lvl="1" indent="-285750">
              <a:buFontTx/>
              <a:buChar char="-"/>
            </a:pPr>
            <a:r>
              <a:rPr lang="fi-FI" dirty="0"/>
              <a:t>luo uusia liiketoimintamahdollisuuksia ja paikallisia työpaikkoja</a:t>
            </a:r>
          </a:p>
          <a:p>
            <a:pPr marL="742950" lvl="1" indent="-285750">
              <a:buFontTx/>
              <a:buChar char="-"/>
            </a:pPr>
            <a:r>
              <a:rPr lang="fi-FI" dirty="0"/>
              <a:t>mahdollistaa kestävämmät arvoketjut</a:t>
            </a:r>
          </a:p>
          <a:p>
            <a:endParaRPr lang="en-GB" dirty="0"/>
          </a:p>
        </p:txBody>
      </p:sp>
    </p:spTree>
    <p:extLst>
      <p:ext uri="{BB962C8B-B14F-4D97-AF65-F5344CB8AC3E}">
        <p14:creationId xmlns:p14="http://schemas.microsoft.com/office/powerpoint/2010/main" val="244564136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fi-FI" dirty="0"/>
              <a:t>Kiertotalous EU:ssa</a:t>
            </a:r>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2862322"/>
          </a:xfrm>
          <a:prstGeom prst="rect">
            <a:avLst/>
          </a:prstGeom>
          <a:noFill/>
        </p:spPr>
        <p:txBody>
          <a:bodyPr wrap="square" rtlCol="0">
            <a:spAutoFit/>
          </a:bodyPr>
          <a:lstStyle/>
          <a:p>
            <a:pPr marL="0" indent="0">
              <a:buNone/>
            </a:pPr>
            <a:r>
              <a:rPr lang="fi-FI" sz="1800" dirty="0"/>
              <a:t>Green </a:t>
            </a:r>
            <a:r>
              <a:rPr lang="fi-FI" sz="1800" dirty="0" err="1"/>
              <a:t>Deal</a:t>
            </a:r>
            <a:endParaRPr lang="fi-FI" sz="1800" dirty="0"/>
          </a:p>
          <a:p>
            <a:pPr marL="0" indent="0">
              <a:buNone/>
            </a:pPr>
            <a:r>
              <a:rPr lang="fi-FI" sz="1800" dirty="0"/>
              <a:t>Kiertotalouden toimintasuunnitelma</a:t>
            </a:r>
          </a:p>
          <a:p>
            <a:pPr marL="0" indent="0">
              <a:buNone/>
            </a:pPr>
            <a:r>
              <a:rPr lang="fi-FI" sz="1800" dirty="0"/>
              <a:t>EU:n taksonomia kestävälle toiminnalle</a:t>
            </a:r>
          </a:p>
          <a:p>
            <a:pPr marL="0" indent="0">
              <a:buNone/>
            </a:pPr>
            <a:endParaRPr lang="fi-FI" sz="1800" dirty="0"/>
          </a:p>
          <a:p>
            <a:pPr marL="0" indent="0">
              <a:buNone/>
            </a:pPr>
            <a:r>
              <a:rPr lang="fi-FI" sz="1800" dirty="0"/>
              <a:t>Erityisiä säännöksiä liittyen</a:t>
            </a:r>
          </a:p>
          <a:p>
            <a:pPr marL="285750" indent="-285750">
              <a:buFontTx/>
              <a:buChar char="-"/>
            </a:pPr>
            <a:r>
              <a:rPr lang="fi-FI" sz="1800" dirty="0">
                <a:effectLst/>
              </a:rPr>
              <a:t>muoveihin</a:t>
            </a:r>
          </a:p>
          <a:p>
            <a:pPr marL="285750" indent="-285750">
              <a:buFontTx/>
              <a:buChar char="-"/>
            </a:pPr>
            <a:r>
              <a:rPr lang="fi-FI" dirty="0"/>
              <a:t>jätteisiin ja kierrätykseen</a:t>
            </a:r>
          </a:p>
          <a:p>
            <a:pPr marL="285750" indent="-285750">
              <a:buFontTx/>
              <a:buChar char="-"/>
            </a:pPr>
            <a:r>
              <a:rPr lang="fi-FI" dirty="0"/>
              <a:t>globaaliin kiertotalouteen</a:t>
            </a:r>
          </a:p>
          <a:p>
            <a:pPr marL="285750" indent="-285750">
              <a:buFontTx/>
              <a:buChar char="-"/>
            </a:pPr>
            <a:r>
              <a:rPr lang="fi-FI" sz="1800" dirty="0">
                <a:effectLst/>
              </a:rPr>
              <a:t>kriittisiin raaka-aineisiin</a:t>
            </a:r>
          </a:p>
          <a:p>
            <a:endParaRPr lang="en-GB" dirty="0"/>
          </a:p>
        </p:txBody>
      </p:sp>
    </p:spTree>
    <p:extLst>
      <p:ext uri="{BB962C8B-B14F-4D97-AF65-F5344CB8AC3E}">
        <p14:creationId xmlns:p14="http://schemas.microsoft.com/office/powerpoint/2010/main" val="1284160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fi-FI" dirty="0"/>
              <a:t>Kiertotalous EU:ssa</a:t>
            </a:r>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3970318"/>
          </a:xfrm>
          <a:prstGeom prst="rect">
            <a:avLst/>
          </a:prstGeom>
          <a:noFill/>
        </p:spPr>
        <p:txBody>
          <a:bodyPr wrap="square" rtlCol="0">
            <a:spAutoFit/>
          </a:bodyPr>
          <a:lstStyle/>
          <a:p>
            <a:pPr marL="0" indent="0">
              <a:buNone/>
            </a:pPr>
            <a:r>
              <a:rPr lang="fi-FI" sz="1800" dirty="0"/>
              <a:t>Työkalut ja instrumentit</a:t>
            </a:r>
            <a:endParaRPr lang="fi-FI" dirty="0"/>
          </a:p>
          <a:p>
            <a:pPr marL="0" indent="0">
              <a:buNone/>
            </a:pPr>
            <a:endParaRPr lang="fi-FI" sz="1800" dirty="0"/>
          </a:p>
          <a:p>
            <a:pPr marL="285750" indent="-285750">
              <a:buFont typeface="Arial" panose="020B0604020202020204" pitchFamily="34" charset="0"/>
              <a:buChar char="•"/>
            </a:pPr>
            <a:r>
              <a:rPr lang="fi-FI" sz="1800" dirty="0">
                <a:solidFill>
                  <a:srgbClr val="595959"/>
                </a:solidFill>
                <a:effectLst/>
              </a:rPr>
              <a:t>EU-ympäristömerkki</a:t>
            </a:r>
          </a:p>
          <a:p>
            <a:pPr marL="285750" indent="-285750">
              <a:buFont typeface="Arial" panose="020B0604020202020204" pitchFamily="34" charset="0"/>
              <a:buChar char="•"/>
            </a:pPr>
            <a:r>
              <a:rPr lang="fi-FI" sz="1800" dirty="0">
                <a:solidFill>
                  <a:srgbClr val="595959"/>
                </a:solidFill>
                <a:effectLst/>
              </a:rPr>
              <a:t>Euroopan kiertotalouden sidosryhmäfoorumi</a:t>
            </a:r>
          </a:p>
          <a:p>
            <a:pPr marL="285750" indent="-285750">
              <a:buFont typeface="Arial" panose="020B0604020202020204" pitchFamily="34" charset="0"/>
              <a:buChar char="•"/>
            </a:pPr>
            <a:r>
              <a:rPr lang="fi-FI" sz="1800" dirty="0">
                <a:solidFill>
                  <a:srgbClr val="595959"/>
                </a:solidFill>
                <a:effectLst/>
              </a:rPr>
              <a:t>Kestävät rakennukset – </a:t>
            </a:r>
            <a:r>
              <a:rPr lang="fi-FI" sz="1800" dirty="0" err="1">
                <a:solidFill>
                  <a:srgbClr val="595959"/>
                </a:solidFill>
                <a:effectLst/>
              </a:rPr>
              <a:t>Levels</a:t>
            </a:r>
            <a:endParaRPr lang="fi-FI" sz="1800" dirty="0">
              <a:solidFill>
                <a:srgbClr val="595959"/>
              </a:solidFill>
              <a:effectLst/>
            </a:endParaRPr>
          </a:p>
          <a:p>
            <a:pPr marL="285750" indent="-285750">
              <a:buFont typeface="Arial" panose="020B0604020202020204" pitchFamily="34" charset="0"/>
              <a:buChar char="•"/>
            </a:pPr>
            <a:r>
              <a:rPr lang="fi-FI" sz="1800" dirty="0">
                <a:solidFill>
                  <a:srgbClr val="595959"/>
                </a:solidFill>
                <a:effectLst/>
              </a:rPr>
              <a:t>EU:n ympäristöteknologian todentaminen</a:t>
            </a:r>
          </a:p>
          <a:p>
            <a:pPr marL="285750" indent="-285750">
              <a:buFont typeface="Arial" panose="020B0604020202020204" pitchFamily="34" charset="0"/>
              <a:buChar char="•"/>
            </a:pPr>
            <a:r>
              <a:rPr lang="fi-FI" sz="1800" dirty="0">
                <a:solidFill>
                  <a:srgbClr val="595959"/>
                </a:solidFill>
                <a:effectLst/>
              </a:rPr>
              <a:t>Ympäristöasioiden hallinta- ja auditointijärjestelmä</a:t>
            </a:r>
          </a:p>
          <a:p>
            <a:pPr marL="285750" indent="-285750">
              <a:buFont typeface="Arial" panose="020B0604020202020204" pitchFamily="34" charset="0"/>
              <a:buChar char="•"/>
            </a:pPr>
            <a:r>
              <a:rPr lang="fi-FI" sz="1800" dirty="0">
                <a:solidFill>
                  <a:srgbClr val="595959"/>
                </a:solidFill>
                <a:effectLst/>
              </a:rPr>
              <a:t>Vihreät julkiset hankinnat</a:t>
            </a:r>
          </a:p>
          <a:p>
            <a:pPr marL="285750" indent="-285750">
              <a:buFont typeface="Arial" panose="020B0604020202020204" pitchFamily="34" charset="0"/>
              <a:buChar char="•"/>
            </a:pPr>
            <a:r>
              <a:rPr lang="fi-FI" sz="1800" dirty="0">
                <a:solidFill>
                  <a:srgbClr val="595959"/>
                </a:solidFill>
                <a:effectLst/>
              </a:rPr>
              <a:t>Raaka-ainealoite</a:t>
            </a:r>
          </a:p>
          <a:p>
            <a:pPr marL="285750" indent="-285750">
              <a:buFont typeface="Arial" panose="020B0604020202020204" pitchFamily="34" charset="0"/>
              <a:buChar char="•"/>
            </a:pPr>
            <a:r>
              <a:rPr lang="fi-FI" sz="1800" dirty="0">
                <a:solidFill>
                  <a:srgbClr val="595959"/>
                </a:solidFill>
                <a:effectLst/>
              </a:rPr>
              <a:t>Ekoinnovaatioiden toimintasuunnitelma</a:t>
            </a:r>
          </a:p>
          <a:p>
            <a:pPr marL="285750" indent="-285750">
              <a:buFont typeface="Arial" panose="020B0604020202020204" pitchFamily="34" charset="0"/>
              <a:buChar char="•"/>
            </a:pPr>
            <a:r>
              <a:rPr lang="fi-FI" sz="1800" dirty="0">
                <a:solidFill>
                  <a:srgbClr val="595959"/>
                </a:solidFill>
                <a:effectLst/>
              </a:rPr>
              <a:t>Kiertotalouden seurantakehys</a:t>
            </a:r>
          </a:p>
          <a:p>
            <a:pPr marL="285750" indent="-285750">
              <a:buFont typeface="Arial" panose="020B0604020202020204" pitchFamily="34" charset="0"/>
              <a:buChar char="•"/>
            </a:pPr>
            <a:r>
              <a:rPr lang="fi-FI" sz="1800" dirty="0">
                <a:solidFill>
                  <a:srgbClr val="595959"/>
                </a:solidFill>
                <a:effectLst/>
              </a:rPr>
              <a:t>Eurooppalainen raaka-aineita koskeva innovaatiokumppanuus</a:t>
            </a:r>
          </a:p>
          <a:p>
            <a:pPr marL="285750" indent="-285750">
              <a:buFont typeface="Arial" panose="020B0604020202020204" pitchFamily="34" charset="0"/>
              <a:buChar char="•"/>
            </a:pPr>
            <a:r>
              <a:rPr lang="fi-FI" sz="1800" dirty="0">
                <a:solidFill>
                  <a:srgbClr val="595959"/>
                </a:solidFill>
                <a:effectLst/>
              </a:rPr>
              <a:t>Ympäristöjalanjälkimenetelmät</a:t>
            </a: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37331860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fi-FI" dirty="0"/>
              <a:t>Kiertotalous EU:ssa</a:t>
            </a:r>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3139321"/>
          </a:xfrm>
          <a:prstGeom prst="rect">
            <a:avLst/>
          </a:prstGeom>
          <a:noFill/>
        </p:spPr>
        <p:txBody>
          <a:bodyPr wrap="square" rtlCol="0">
            <a:spAutoFit/>
          </a:bodyPr>
          <a:lstStyle/>
          <a:p>
            <a:pPr marL="0" indent="0">
              <a:buNone/>
            </a:pPr>
            <a:r>
              <a:rPr lang="fi-FI" b="1" dirty="0"/>
              <a:t>90 % </a:t>
            </a:r>
          </a:p>
          <a:p>
            <a:pPr marL="0" indent="0">
              <a:buNone/>
            </a:pPr>
            <a:r>
              <a:rPr lang="fi-FI" dirty="0"/>
              <a:t>luonnon monimuotoisuuden vähenemisestä johtuu luonnonvarojen haltuun ottamisesta ja käsittelystä</a:t>
            </a:r>
          </a:p>
          <a:p>
            <a:pPr marL="0" indent="0">
              <a:buNone/>
            </a:pPr>
            <a:endParaRPr lang="fi-FI" dirty="0"/>
          </a:p>
          <a:p>
            <a:pPr marL="0" indent="0">
              <a:buNone/>
            </a:pPr>
            <a:r>
              <a:rPr lang="fi-FI" b="1" dirty="0"/>
              <a:t>Jopa 80 % </a:t>
            </a:r>
          </a:p>
          <a:p>
            <a:pPr marL="0" indent="0">
              <a:buNone/>
            </a:pPr>
            <a:r>
              <a:rPr lang="fi-FI" dirty="0"/>
              <a:t>tuotteiden ympäristövaikutuksista määräytyy suunnitteluvaiheessa</a:t>
            </a:r>
          </a:p>
          <a:p>
            <a:pPr marL="0" indent="0">
              <a:buNone/>
            </a:pPr>
            <a:endParaRPr lang="fi-FI" dirty="0"/>
          </a:p>
          <a:p>
            <a:pPr marL="0" indent="0">
              <a:buNone/>
            </a:pPr>
            <a:r>
              <a:rPr lang="fi-FI" b="1" dirty="0"/>
              <a:t>Vähemmän kuin 12 %</a:t>
            </a:r>
          </a:p>
          <a:p>
            <a:pPr marL="0" indent="0">
              <a:buNone/>
            </a:pPr>
            <a:r>
              <a:rPr lang="fi-FI" dirty="0"/>
              <a:t>on nykyinen kierrätysmateriaalien käyttöaste EU:ssa</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209562666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a:bodyPr>
          <a:lstStyle/>
          <a:p>
            <a:r>
              <a:rPr lang="fi-FI" sz="4400" dirty="0"/>
              <a:t>Kiertotalouden liiketoimintamalleja</a:t>
            </a:r>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4324261"/>
          </a:xfrm>
          <a:prstGeom prst="rect">
            <a:avLst/>
          </a:prstGeom>
          <a:noFill/>
        </p:spPr>
        <p:txBody>
          <a:bodyPr wrap="square" rtlCol="0">
            <a:spAutoFit/>
          </a:bodyPr>
          <a:lstStyle/>
          <a:p>
            <a:pPr marL="0"/>
            <a:r>
              <a:rPr lang="fi-FI" sz="1500" dirty="0"/>
              <a:t>Jakamistalouden liiketoimintamallit, jakamisalustat</a:t>
            </a:r>
          </a:p>
          <a:p>
            <a:pPr marL="285750" indent="-285750">
              <a:buFont typeface="Arial" panose="020B0604020202020204" pitchFamily="34" charset="0"/>
              <a:buChar char="•"/>
            </a:pPr>
            <a:r>
              <a:rPr lang="fi-FI" sz="1600" i="0" dirty="0">
                <a:solidFill>
                  <a:srgbClr val="202124"/>
                </a:solidFill>
                <a:effectLst/>
              </a:rPr>
              <a:t>Jakamisalusta on paikka, jossa materiaalia, tuotteita ja palveluja voi lainata, vuokrata tai vaihtaa – joko fyysisessä toimipisteessä tai digitaalisessa ympäristössä.</a:t>
            </a:r>
            <a:endParaRPr lang="fi-FI" sz="1600" dirty="0"/>
          </a:p>
          <a:p>
            <a:pPr marL="0"/>
            <a:endParaRPr lang="fi-FI" sz="1500" dirty="0"/>
          </a:p>
          <a:p>
            <a:pPr marL="0"/>
            <a:r>
              <a:rPr lang="fi-FI" sz="1500" dirty="0"/>
              <a:t>Tuote palveluna</a:t>
            </a:r>
          </a:p>
          <a:p>
            <a:pPr marL="285750" indent="-285750">
              <a:buFont typeface="Arial" panose="020B0604020202020204" pitchFamily="34" charset="0"/>
              <a:buChar char="•"/>
            </a:pPr>
            <a:r>
              <a:rPr lang="fi-FI" sz="1500" dirty="0"/>
              <a:t>Asiakas siirtyy materiaalien tai tuotteiden omistamisesta niiden käyttöön, jakamiseen, lainaamiseen ja vuokraamiseen.</a:t>
            </a:r>
          </a:p>
          <a:p>
            <a:pPr marL="0"/>
            <a:endParaRPr lang="fi-FI" sz="1500" dirty="0"/>
          </a:p>
          <a:p>
            <a:pPr marL="0"/>
            <a:r>
              <a:rPr lang="fi-FI" sz="1500" dirty="0"/>
              <a:t>Tuotteen käyttöiän pidentäminen</a:t>
            </a:r>
          </a:p>
          <a:p>
            <a:pPr marL="285750" indent="-285750">
              <a:buFont typeface="Arial" panose="020B0604020202020204" pitchFamily="34" charset="0"/>
              <a:buChar char="•"/>
            </a:pPr>
            <a:r>
              <a:rPr lang="fi-FI" sz="1500" dirty="0"/>
              <a:t>Tuotteen elinkaaren pidentäminen ennakoivan huollon, jälleenmyynnin ja uudelleenvalmistuksen avulla.</a:t>
            </a:r>
          </a:p>
          <a:p>
            <a:endParaRPr lang="fi-FI" sz="1500" dirty="0"/>
          </a:p>
          <a:p>
            <a:r>
              <a:rPr lang="fi-FI" sz="1500" dirty="0"/>
              <a:t>Talteenotto ja kierrätys</a:t>
            </a:r>
          </a:p>
          <a:p>
            <a:pPr marL="285750" indent="-285750">
              <a:buFont typeface="Arial" panose="020B0604020202020204" pitchFamily="34" charset="0"/>
              <a:buChar char="•"/>
            </a:pPr>
            <a:r>
              <a:rPr lang="fi-FI" sz="1500" dirty="0"/>
              <a:t>Käyttöikänsä lopussa olevien tuotteiden ja raaka-aineiden talteenotto ja uudelleenkäyttö. </a:t>
            </a:r>
          </a:p>
          <a:p>
            <a:endParaRPr lang="fi-FI" sz="1500" dirty="0"/>
          </a:p>
          <a:p>
            <a:r>
              <a:rPr lang="fi-FI" sz="1500" dirty="0"/>
              <a:t>Kiertotalouden mukaiset toimitusketjut</a:t>
            </a:r>
          </a:p>
          <a:p>
            <a:pPr marL="285750" indent="-285750">
              <a:buFont typeface="Arial" panose="020B0604020202020204" pitchFamily="34" charset="0"/>
              <a:buChar char="•"/>
            </a:pPr>
            <a:r>
              <a:rPr lang="fi-FI" sz="1500" dirty="0"/>
              <a:t>Kierrätettävien materiaalien ja uusiutuvan energian käyttö ja resurssitehokkaaseen kiertokulkuun perustuvat ratkaisut.</a:t>
            </a:r>
          </a:p>
          <a:p>
            <a:endParaRPr lang="en-GB" dirty="0"/>
          </a:p>
        </p:txBody>
      </p:sp>
    </p:spTree>
    <p:extLst>
      <p:ext uri="{BB962C8B-B14F-4D97-AF65-F5344CB8AC3E}">
        <p14:creationId xmlns:p14="http://schemas.microsoft.com/office/powerpoint/2010/main" val="16745757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a:bodyPr>
          <a:lstStyle/>
          <a:p>
            <a:r>
              <a:rPr lang="fi-FI" sz="4400" kern="1200" dirty="0">
                <a:latin typeface="+mj-lt"/>
                <a:ea typeface="+mj-ea"/>
                <a:cs typeface="+mj-cs"/>
              </a:rPr>
              <a:t>Kuntien rooli kiertotaloudessa</a:t>
            </a: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4078039"/>
          </a:xfrm>
          <a:prstGeom prst="rect">
            <a:avLst/>
          </a:prstGeom>
          <a:noFill/>
        </p:spPr>
        <p:txBody>
          <a:bodyPr wrap="square" rtlCol="0">
            <a:spAutoFit/>
          </a:bodyPr>
          <a:lstStyle/>
          <a:p>
            <a:pPr marL="0"/>
            <a:r>
              <a:rPr lang="fi-FI" sz="1700" b="1" dirty="0"/>
              <a:t>Rooleja</a:t>
            </a:r>
          </a:p>
          <a:p>
            <a:pPr marL="342900" indent="-285750">
              <a:buFont typeface="Arial" panose="020B0604020202020204" pitchFamily="34" charset="0"/>
              <a:buChar char="•"/>
            </a:pPr>
            <a:r>
              <a:rPr lang="fi-FI" sz="1700" dirty="0"/>
              <a:t>Suunnittelija, ostaja, asiakas, kiinteistökehittäjä ja lupaviranomainen</a:t>
            </a:r>
          </a:p>
          <a:p>
            <a:pPr marL="342900" indent="-285750">
              <a:buFont typeface="Arial" panose="020B0604020202020204" pitchFamily="34" charset="0"/>
              <a:buChar char="•"/>
            </a:pPr>
            <a:r>
              <a:rPr lang="fi-FI" sz="1700" dirty="0"/>
              <a:t>Mahdollistaja, toiminnan kiihdyttäjä, aktivaattori</a:t>
            </a:r>
          </a:p>
          <a:p>
            <a:pPr marL="342900" indent="-285750">
              <a:buFont typeface="Arial" panose="020B0604020202020204" pitchFamily="34" charset="0"/>
              <a:buChar char="•"/>
            </a:pPr>
            <a:r>
              <a:rPr lang="fi-FI" sz="1700" dirty="0"/>
              <a:t>Julkiset hankinnat, pilotointi</a:t>
            </a:r>
          </a:p>
          <a:p>
            <a:pPr marL="342900" indent="-285750">
              <a:buFont typeface="Arial" panose="020B0604020202020204" pitchFamily="34" charset="0"/>
              <a:buChar char="•"/>
            </a:pPr>
            <a:r>
              <a:rPr lang="fi-FI" sz="1700" dirty="0"/>
              <a:t>Kiertotalouden liiketoimintamallien luominen ja suunnittelu, uusien työpaikkojen luominen</a:t>
            </a:r>
          </a:p>
          <a:p>
            <a:pPr marL="342900" indent="-285750">
              <a:buFont typeface="Arial" panose="020B0604020202020204" pitchFamily="34" charset="0"/>
              <a:buChar char="•"/>
            </a:pPr>
            <a:r>
              <a:rPr lang="fi-FI" sz="1700" dirty="0"/>
              <a:t>Toimintamalleja</a:t>
            </a:r>
          </a:p>
          <a:p>
            <a:pPr marL="342900" indent="-285750">
              <a:buFont typeface="Arial" panose="020B0604020202020204" pitchFamily="34" charset="0"/>
              <a:buChar char="•"/>
            </a:pPr>
            <a:r>
              <a:rPr lang="fi-FI" sz="1700" dirty="0"/>
              <a:t>Pitkäaikaista kumppanuutta</a:t>
            </a:r>
          </a:p>
          <a:p>
            <a:pPr marL="342900" indent="-285750">
              <a:buFont typeface="Arial" panose="020B0604020202020204" pitchFamily="34" charset="0"/>
              <a:buChar char="•"/>
            </a:pPr>
            <a:r>
              <a:rPr lang="fi-FI" sz="1700" dirty="0"/>
              <a:t>Alustat, testialustat</a:t>
            </a:r>
          </a:p>
          <a:p>
            <a:pPr marL="342900" indent="-285750">
              <a:buFont typeface="Arial" panose="020B0604020202020204" pitchFamily="34" charset="0"/>
              <a:buChar char="•"/>
            </a:pPr>
            <a:r>
              <a:rPr lang="fi-FI" sz="1700" dirty="0"/>
              <a:t>Arvonluonti yhdessä</a:t>
            </a:r>
          </a:p>
          <a:p>
            <a:pPr marL="57150"/>
            <a:endParaRPr lang="fi-FI" sz="1700" dirty="0"/>
          </a:p>
          <a:p>
            <a:pPr marL="57150"/>
            <a:r>
              <a:rPr lang="en-US" sz="1700" b="1" dirty="0"/>
              <a:t>Tools</a:t>
            </a:r>
          </a:p>
          <a:p>
            <a:pPr marL="285750" indent="-285750">
              <a:buFont typeface="Arial" panose="020B0604020202020204" pitchFamily="34" charset="0"/>
              <a:buChar char="•"/>
            </a:pPr>
            <a:r>
              <a:rPr lang="fi-FI" dirty="0"/>
              <a:t>Kiertotalousstrategia, pitkän aikavälin tavoitteet</a:t>
            </a:r>
          </a:p>
          <a:p>
            <a:pPr marL="285750" indent="-285750">
              <a:buFont typeface="Arial" panose="020B0604020202020204" pitchFamily="34" charset="0"/>
              <a:buChar char="•"/>
            </a:pPr>
            <a:r>
              <a:rPr lang="fi-FI" dirty="0"/>
              <a:t>Lainsäädännölliset, taloudelliset ja pehmeät ohjauskeinot</a:t>
            </a:r>
          </a:p>
          <a:p>
            <a:pPr marL="285750" indent="-285750">
              <a:buFont typeface="Arial" panose="020B0604020202020204" pitchFamily="34" charset="0"/>
              <a:buChar char="•"/>
            </a:pPr>
            <a:r>
              <a:rPr lang="fi-FI" dirty="0"/>
              <a:t>Yhteistyötä, verkostoitumista ja tiedon jakamista</a:t>
            </a:r>
          </a:p>
          <a:p>
            <a:pPr marL="285750" indent="-285750">
              <a:buFont typeface="Arial" panose="020B0604020202020204" pitchFamily="34" charset="0"/>
              <a:buChar char="•"/>
            </a:pPr>
            <a:r>
              <a:rPr lang="fi-FI" dirty="0"/>
              <a:t>Projektit ja pilotointi</a:t>
            </a:r>
            <a:endParaRPr lang="en-GB" dirty="0"/>
          </a:p>
        </p:txBody>
      </p:sp>
    </p:spTree>
    <p:extLst>
      <p:ext uri="{BB962C8B-B14F-4D97-AF65-F5344CB8AC3E}">
        <p14:creationId xmlns:p14="http://schemas.microsoft.com/office/powerpoint/2010/main" val="12432926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fi-FI" sz="4400" dirty="0"/>
              <a:t>Erilaisia näkökulmia kiertotaloudesta liiketoiminnan kannalta</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293209"/>
          </a:xfrm>
          <a:prstGeom prst="rect">
            <a:avLst/>
          </a:prstGeom>
          <a:noFill/>
        </p:spPr>
        <p:txBody>
          <a:bodyPr wrap="square" rtlCol="0">
            <a:spAutoFit/>
          </a:bodyPr>
          <a:lstStyle/>
          <a:p>
            <a:r>
              <a:rPr lang="fi-FI" sz="1600" dirty="0"/>
              <a:t>Arvolupaus</a:t>
            </a:r>
          </a:p>
          <a:p>
            <a:pPr marL="285750" indent="-285750">
              <a:buFont typeface="Arial" panose="020B0604020202020204" pitchFamily="34" charset="0"/>
              <a:buChar char="•"/>
            </a:pPr>
            <a:r>
              <a:rPr lang="fi-FI" sz="1600" dirty="0"/>
              <a:t>Tuotteen pidennetty käyttöikä, tuotteen purkaminen ja osat kiertoon, materiaalien kierrätys tai uudelleenkäyttö, pidennetty takuu, uudistaminen, turvallinen loppukäsittely, virtuaalinen tuote, asiakkaiden tietoisuuden lisääminen kestävästä kulutuksesta</a:t>
            </a:r>
          </a:p>
          <a:p>
            <a:r>
              <a:rPr lang="fi-FI" sz="1600" dirty="0"/>
              <a:t>Keskeiset yhteistyökumppanit</a:t>
            </a:r>
          </a:p>
          <a:p>
            <a:pPr marL="285750" indent="-285750">
              <a:buFont typeface="Arial" panose="020B0604020202020204" pitchFamily="34" charset="0"/>
              <a:buChar char="•"/>
            </a:pPr>
            <a:r>
              <a:rPr lang="fi-FI" sz="1600" dirty="0"/>
              <a:t>Yhteistyö tuotannossa, jätteiden kierrätys, kolmansien osapuolten tuottamat osat, yhteistyö huoltoverkoston sisällä, keräys käytöstä poistetuille tuotteille, tuotekomponentit käytön päätyttyä</a:t>
            </a:r>
          </a:p>
          <a:p>
            <a:r>
              <a:rPr lang="fi-FI" sz="1600" dirty="0"/>
              <a:t>Keskeiset resurssit</a:t>
            </a:r>
          </a:p>
          <a:p>
            <a:pPr marL="285750" indent="-285750">
              <a:buFont typeface="Arial" panose="020B0604020202020204" pitchFamily="34" charset="0"/>
              <a:buChar char="•"/>
            </a:pPr>
            <a:r>
              <a:rPr lang="fi-FI" sz="1600" dirty="0"/>
              <a:t>Raaka-aineiden käyttö, kierrätyksestä peräisin olevat resurssit, muut hyödyntämismuodot</a:t>
            </a:r>
          </a:p>
          <a:p>
            <a:pPr marL="285750" indent="-285750">
              <a:buFont typeface="Arial" panose="020B0604020202020204" pitchFamily="34" charset="0"/>
              <a:buChar char="•"/>
            </a:pPr>
            <a:r>
              <a:rPr lang="fi-FI" sz="1600" dirty="0"/>
              <a:t>Teknisesti laadukkaampien materiaalien käyttö, ympäristölle vähemmän haitallinen, tehokkaampi käytössä</a:t>
            </a:r>
          </a:p>
          <a:p>
            <a:pPr marL="285750" indent="-285750">
              <a:buFont typeface="Arial" panose="020B0604020202020204" pitchFamily="34" charset="0"/>
              <a:buChar char="•"/>
            </a:pPr>
            <a:r>
              <a:rPr lang="fi-FI" sz="1600" dirty="0"/>
              <a:t>Luonnonvarojen suojelu, uusiutuvan energian käyttö, veden, energian ja materiaalin säästäminen</a:t>
            </a:r>
          </a:p>
          <a:p>
            <a:pPr marL="285750" indent="-285750">
              <a:buFont typeface="Arial" panose="020B0604020202020204" pitchFamily="34" charset="0"/>
              <a:buChar char="•"/>
            </a:pPr>
            <a:r>
              <a:rPr lang="fi-FI" sz="1600" dirty="0"/>
              <a:t>Inhimillinen pääoma</a:t>
            </a:r>
            <a:endParaRPr lang="en-GB" sz="1600" dirty="0"/>
          </a:p>
        </p:txBody>
      </p:sp>
    </p:spTree>
    <p:extLst>
      <p:ext uri="{BB962C8B-B14F-4D97-AF65-F5344CB8AC3E}">
        <p14:creationId xmlns:p14="http://schemas.microsoft.com/office/powerpoint/2010/main" val="1427646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lstStyle/>
          <a:p>
            <a:r>
              <a:rPr lang="fi-FI" dirty="0"/>
              <a:t>Pääosa päästöistä on peräisin muutamasta maasta</a:t>
            </a: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0C97ABA-D0A0-4B51-AA4B-4E90716665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0020749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fi-FI" sz="4400" dirty="0"/>
              <a:t>Erilaisia näkökulmia kiertotaloudesta liiketoiminnan kannalta</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293209"/>
          </a:xfrm>
          <a:prstGeom prst="rect">
            <a:avLst/>
          </a:prstGeom>
          <a:noFill/>
        </p:spPr>
        <p:txBody>
          <a:bodyPr wrap="square" rtlCol="0">
            <a:spAutoFit/>
          </a:bodyPr>
          <a:lstStyle/>
          <a:p>
            <a:pPr marL="0"/>
            <a:r>
              <a:rPr lang="fi-FI" sz="1600" dirty="0"/>
              <a:t>Keskiössä</a:t>
            </a:r>
          </a:p>
          <a:p>
            <a:pPr marL="285750" indent="-285750">
              <a:buFont typeface="Arial" panose="020B0604020202020204" pitchFamily="34" charset="0"/>
              <a:buChar char="•"/>
            </a:pPr>
            <a:r>
              <a:rPr lang="fi-FI" sz="1600" dirty="0"/>
              <a:t>Kierrätettävien materiaalien käyttö</a:t>
            </a:r>
          </a:p>
          <a:p>
            <a:pPr marL="285750" indent="-285750">
              <a:buFont typeface="Arial" panose="020B0604020202020204" pitchFamily="34" charset="0"/>
              <a:buChar char="•"/>
            </a:pPr>
            <a:r>
              <a:rPr lang="fi-FI" sz="1600" dirty="0"/>
              <a:t>Tuotesuunnittelu ja tuotteiden käyttöiän pidentäminen</a:t>
            </a:r>
          </a:p>
          <a:p>
            <a:pPr marL="285750" indent="-285750">
              <a:buFont typeface="Arial" panose="020B0604020202020204" pitchFamily="34" charset="0"/>
              <a:buChar char="•"/>
            </a:pPr>
            <a:r>
              <a:rPr lang="fi-FI" sz="1600" dirty="0"/>
              <a:t>Korjaus ja ylläpito, huolto, varaosien saatavuus</a:t>
            </a:r>
          </a:p>
          <a:p>
            <a:pPr marL="285750" indent="-285750">
              <a:buFont typeface="Arial" panose="020B0604020202020204" pitchFamily="34" charset="0"/>
              <a:buChar char="•"/>
            </a:pPr>
            <a:r>
              <a:rPr lang="fi-FI" sz="1600" dirty="0"/>
              <a:t>Palautusten logistiikka</a:t>
            </a:r>
          </a:p>
          <a:p>
            <a:pPr marL="285750" indent="-285750">
              <a:buFont typeface="Arial" panose="020B0604020202020204" pitchFamily="34" charset="0"/>
              <a:buChar char="•"/>
            </a:pPr>
            <a:r>
              <a:rPr lang="fi-FI" sz="1600" dirty="0"/>
              <a:t>Lisää tehokkuutta ja suorituskykyä, hukan eliminointi koko toimitusketjussa</a:t>
            </a:r>
          </a:p>
          <a:p>
            <a:r>
              <a:rPr lang="fi-FI" sz="1600" dirty="0"/>
              <a:t>Asiakassuhteet</a:t>
            </a:r>
          </a:p>
          <a:p>
            <a:pPr marL="285750" indent="-285750">
              <a:buFont typeface="Arial" panose="020B0604020202020204" pitchFamily="34" charset="0"/>
              <a:buChar char="•"/>
            </a:pPr>
            <a:r>
              <a:rPr lang="fi-FI" sz="1600" dirty="0"/>
              <a:t>Tuotanto tilausten mukaan</a:t>
            </a:r>
          </a:p>
          <a:p>
            <a:pPr marL="285750" indent="-285750">
              <a:buFont typeface="Arial" panose="020B0604020202020204" pitchFamily="34" charset="0"/>
              <a:buChar char="•"/>
            </a:pPr>
            <a:r>
              <a:rPr lang="fi-FI" sz="1600" dirty="0"/>
              <a:t>Pitkät asiakassuhteet</a:t>
            </a:r>
          </a:p>
          <a:p>
            <a:r>
              <a:rPr lang="fi-FI" sz="1600" dirty="0"/>
              <a:t>Kanavat</a:t>
            </a:r>
          </a:p>
          <a:p>
            <a:pPr marL="285750" indent="-285750">
              <a:buFont typeface="Arial" panose="020B0604020202020204" pitchFamily="34" charset="0"/>
              <a:buChar char="•"/>
            </a:pPr>
            <a:r>
              <a:rPr lang="fi-FI" sz="1600" dirty="0"/>
              <a:t>Virtuaalinen viestintä asiakkaan kanssa, palautuskanava, varaosat, materiaalit</a:t>
            </a:r>
          </a:p>
          <a:p>
            <a:r>
              <a:rPr lang="fi-FI" sz="1600" dirty="0"/>
              <a:t>Kustannusrakenne</a:t>
            </a:r>
          </a:p>
          <a:p>
            <a:pPr marL="285750" indent="-285750">
              <a:buFont typeface="Arial" panose="020B0604020202020204" pitchFamily="34" charset="0"/>
              <a:buChar char="•"/>
            </a:pPr>
            <a:r>
              <a:rPr lang="fi-FI" sz="1600" dirty="0"/>
              <a:t>Säästöt ja kustannukset kiertotalouden integroinnista toimintaan</a:t>
            </a:r>
            <a:endParaRPr lang="en-GB" sz="1600" dirty="0"/>
          </a:p>
        </p:txBody>
      </p:sp>
    </p:spTree>
    <p:extLst>
      <p:ext uri="{BB962C8B-B14F-4D97-AF65-F5344CB8AC3E}">
        <p14:creationId xmlns:p14="http://schemas.microsoft.com/office/powerpoint/2010/main" val="3728341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B5003E7-D62D-4EFB-8C8F-1D832C5EBAF5}"/>
              </a:ext>
            </a:extLst>
          </p:cNvPr>
          <p:cNvSpPr>
            <a:spLocks noGrp="1"/>
          </p:cNvSpPr>
          <p:nvPr>
            <p:ph type="title"/>
          </p:nvPr>
        </p:nvSpPr>
        <p:spPr>
          <a:xfrm>
            <a:off x="924708" y="2691667"/>
            <a:ext cx="4353116" cy="1474666"/>
          </a:xfrm>
        </p:spPr>
        <p:txBody>
          <a:bodyPr vert="horz" lIns="91440" tIns="45720" rIns="91440" bIns="45720" rtlCol="0" anchor="b">
            <a:normAutofit/>
          </a:bodyPr>
          <a:lstStyle/>
          <a:p>
            <a:pPr algn="ctr"/>
            <a:r>
              <a:rPr lang="en-US" sz="3200"/>
              <a:t>Erilaisia näkökulmia kiertotaloudesta liiketoiminnan kannalta</a:t>
            </a:r>
            <a:endParaRPr lang="en-US" sz="3200" kern="1200" dirty="0">
              <a:latin typeface="+mj-lt"/>
              <a:ea typeface="+mj-ea"/>
              <a:cs typeface="+mj-cs"/>
            </a:endParaRPr>
          </a:p>
        </p:txBody>
      </p:sp>
      <p:sp>
        <p:nvSpPr>
          <p:cNvPr id="5" name="Sisällön paikkamerkki 4">
            <a:extLst>
              <a:ext uri="{FF2B5EF4-FFF2-40B4-BE49-F238E27FC236}">
                <a16:creationId xmlns:a16="http://schemas.microsoft.com/office/drawing/2014/main" id="{EBE7B61C-9839-48E8-AB1F-CF1F49603A77}"/>
              </a:ext>
            </a:extLst>
          </p:cNvPr>
          <p:cNvSpPr>
            <a:spLocks noGrp="1"/>
          </p:cNvSpPr>
          <p:nvPr>
            <p:ph sz="half" idx="1"/>
          </p:nvPr>
        </p:nvSpPr>
        <p:spPr>
          <a:xfrm>
            <a:off x="0" y="1605834"/>
            <a:ext cx="5826642" cy="5120998"/>
          </a:xfrm>
        </p:spPr>
        <p:txBody>
          <a:bodyPr vert="horz" lIns="91440" tIns="45720" rIns="91440" bIns="45720" rtlCol="0" anchor="t">
            <a:normAutofit/>
          </a:bodyPr>
          <a:lstStyle/>
          <a:p>
            <a:pPr marL="0"/>
            <a:endParaRPr lang="en-US" sz="1800" dirty="0">
              <a:solidFill>
                <a:srgbClr val="595959"/>
              </a:solidFill>
            </a:endParaRPr>
          </a:p>
          <a:p>
            <a:pPr marL="0"/>
            <a:endParaRPr lang="en-US" sz="1800" dirty="0">
              <a:solidFill>
                <a:srgbClr val="595959"/>
              </a:solidFill>
            </a:endParaRPr>
          </a:p>
          <a:p>
            <a:pPr marL="228600" lvl="1" indent="0">
              <a:buNone/>
            </a:pPr>
            <a:endParaRPr lang="en-US" sz="1400" dirty="0">
              <a:solidFill>
                <a:srgbClr val="595959"/>
              </a:solidFill>
            </a:endParaRPr>
          </a:p>
          <a:p>
            <a:pPr marL="0"/>
            <a:endParaRPr lang="en-US" sz="1000" b="0" i="0" dirty="0">
              <a:solidFill>
                <a:srgbClr val="595959"/>
              </a:solidFill>
              <a:effectLst/>
            </a:endParaRPr>
          </a:p>
        </p:txBody>
      </p:sp>
      <p:sp>
        <p:nvSpPr>
          <p:cNvPr id="7" name="Tekstiruutu 6">
            <a:extLst>
              <a:ext uri="{FF2B5EF4-FFF2-40B4-BE49-F238E27FC236}">
                <a16:creationId xmlns:a16="http://schemas.microsoft.com/office/drawing/2014/main" id="{0372A00F-0665-4CA1-9AD1-CB0C35884BAE}"/>
              </a:ext>
            </a:extLst>
          </p:cNvPr>
          <p:cNvSpPr txBox="1"/>
          <p:nvPr/>
        </p:nvSpPr>
        <p:spPr>
          <a:xfrm>
            <a:off x="9505127" y="2062324"/>
            <a:ext cx="1587063" cy="646331"/>
          </a:xfrm>
          <a:prstGeom prst="rect">
            <a:avLst/>
          </a:prstGeom>
          <a:solidFill>
            <a:schemeClr val="bg1"/>
          </a:solidFill>
        </p:spPr>
        <p:txBody>
          <a:bodyPr wrap="square" rtlCol="0">
            <a:spAutoFit/>
          </a:bodyPr>
          <a:lstStyle/>
          <a:p>
            <a:r>
              <a:rPr lang="fi-FI" sz="1200" b="1" dirty="0"/>
              <a:t>Puhtaampi tuotanto</a:t>
            </a:r>
          </a:p>
          <a:p>
            <a:r>
              <a:rPr lang="fi-FI" sz="1200" dirty="0"/>
              <a:t>käyttää vähemmän luonnonvaroja</a:t>
            </a:r>
          </a:p>
        </p:txBody>
      </p:sp>
      <p:sp>
        <p:nvSpPr>
          <p:cNvPr id="8" name="Tekstiruutu 7">
            <a:extLst>
              <a:ext uri="{FF2B5EF4-FFF2-40B4-BE49-F238E27FC236}">
                <a16:creationId xmlns:a16="http://schemas.microsoft.com/office/drawing/2014/main" id="{F41C84E1-AB14-4103-918C-BB9E2B9C360C}"/>
              </a:ext>
            </a:extLst>
          </p:cNvPr>
          <p:cNvSpPr txBox="1"/>
          <p:nvPr/>
        </p:nvSpPr>
        <p:spPr>
          <a:xfrm>
            <a:off x="10141235" y="3375622"/>
            <a:ext cx="1246367" cy="461665"/>
          </a:xfrm>
          <a:prstGeom prst="rect">
            <a:avLst/>
          </a:prstGeom>
          <a:solidFill>
            <a:schemeClr val="bg1"/>
          </a:solidFill>
        </p:spPr>
        <p:txBody>
          <a:bodyPr wrap="none" rtlCol="0">
            <a:spAutoFit/>
          </a:bodyPr>
          <a:lstStyle/>
          <a:p>
            <a:r>
              <a:rPr lang="fi-FI" sz="1200" b="1" dirty="0"/>
              <a:t>Parempi huolto</a:t>
            </a:r>
          </a:p>
          <a:p>
            <a:r>
              <a:rPr lang="fi-FI" sz="1200" dirty="0"/>
              <a:t>pidentää elinikää</a:t>
            </a:r>
          </a:p>
        </p:txBody>
      </p:sp>
      <p:sp>
        <p:nvSpPr>
          <p:cNvPr id="9" name="Tekstiruutu 8">
            <a:extLst>
              <a:ext uri="{FF2B5EF4-FFF2-40B4-BE49-F238E27FC236}">
                <a16:creationId xmlns:a16="http://schemas.microsoft.com/office/drawing/2014/main" id="{516253FB-2CBF-46EE-8453-E7D37F569BDE}"/>
              </a:ext>
            </a:extLst>
          </p:cNvPr>
          <p:cNvSpPr txBox="1"/>
          <p:nvPr/>
        </p:nvSpPr>
        <p:spPr>
          <a:xfrm>
            <a:off x="8623704" y="4310849"/>
            <a:ext cx="1132489" cy="461665"/>
          </a:xfrm>
          <a:prstGeom prst="rect">
            <a:avLst/>
          </a:prstGeom>
          <a:solidFill>
            <a:schemeClr val="bg1"/>
          </a:solidFill>
        </p:spPr>
        <p:txBody>
          <a:bodyPr wrap="square" rtlCol="0">
            <a:spAutoFit/>
          </a:bodyPr>
          <a:lstStyle/>
          <a:p>
            <a:r>
              <a:rPr lang="fi-FI" sz="1200" b="1" dirty="0"/>
              <a:t>Kerää eliniän lopussa</a:t>
            </a:r>
          </a:p>
        </p:txBody>
      </p:sp>
      <p:sp>
        <p:nvSpPr>
          <p:cNvPr id="10" name="Tekstiruutu 9">
            <a:extLst>
              <a:ext uri="{FF2B5EF4-FFF2-40B4-BE49-F238E27FC236}">
                <a16:creationId xmlns:a16="http://schemas.microsoft.com/office/drawing/2014/main" id="{4BC9BBF4-734C-476B-BC5C-0F7FBFB694BC}"/>
              </a:ext>
            </a:extLst>
          </p:cNvPr>
          <p:cNvSpPr txBox="1"/>
          <p:nvPr/>
        </p:nvSpPr>
        <p:spPr>
          <a:xfrm>
            <a:off x="8577755" y="4697660"/>
            <a:ext cx="1207510" cy="276999"/>
          </a:xfrm>
          <a:prstGeom prst="rect">
            <a:avLst/>
          </a:prstGeom>
          <a:solidFill>
            <a:schemeClr val="bg1"/>
          </a:solidFill>
        </p:spPr>
        <p:txBody>
          <a:bodyPr wrap="none" rtlCol="0">
            <a:spAutoFit/>
          </a:bodyPr>
          <a:lstStyle/>
          <a:p>
            <a:r>
              <a:rPr lang="fi-FI" sz="1200" b="1" dirty="0"/>
              <a:t>tuota uudelleen</a:t>
            </a:r>
          </a:p>
        </p:txBody>
      </p:sp>
      <p:sp>
        <p:nvSpPr>
          <p:cNvPr id="11" name="Tekstiruutu 10">
            <a:extLst>
              <a:ext uri="{FF2B5EF4-FFF2-40B4-BE49-F238E27FC236}">
                <a16:creationId xmlns:a16="http://schemas.microsoft.com/office/drawing/2014/main" id="{706F1BD0-A3EE-4097-8BF0-C3B38B59526F}"/>
              </a:ext>
            </a:extLst>
          </p:cNvPr>
          <p:cNvSpPr txBox="1"/>
          <p:nvPr/>
        </p:nvSpPr>
        <p:spPr>
          <a:xfrm>
            <a:off x="7082724" y="3399524"/>
            <a:ext cx="1223861" cy="646331"/>
          </a:xfrm>
          <a:prstGeom prst="rect">
            <a:avLst/>
          </a:prstGeom>
          <a:solidFill>
            <a:schemeClr val="bg1"/>
          </a:solidFill>
        </p:spPr>
        <p:txBody>
          <a:bodyPr wrap="none" rtlCol="0">
            <a:spAutoFit/>
          </a:bodyPr>
          <a:lstStyle/>
          <a:p>
            <a:r>
              <a:rPr lang="fi-FI" sz="1200" b="1" dirty="0"/>
              <a:t>Kierrätä jätteet, </a:t>
            </a:r>
          </a:p>
          <a:p>
            <a:r>
              <a:rPr lang="fi-FI" sz="1200" b="1" dirty="0"/>
              <a:t>Uudelleen käytä</a:t>
            </a:r>
          </a:p>
          <a:p>
            <a:r>
              <a:rPr lang="fi-FI" sz="1200" b="1" dirty="0"/>
              <a:t>raaka-aineet</a:t>
            </a:r>
          </a:p>
        </p:txBody>
      </p:sp>
      <p:sp>
        <p:nvSpPr>
          <p:cNvPr id="12" name="Tekstiruutu 11">
            <a:extLst>
              <a:ext uri="{FF2B5EF4-FFF2-40B4-BE49-F238E27FC236}">
                <a16:creationId xmlns:a16="http://schemas.microsoft.com/office/drawing/2014/main" id="{DC2D835E-C137-4B49-975F-A52DF205B023}"/>
              </a:ext>
            </a:extLst>
          </p:cNvPr>
          <p:cNvSpPr txBox="1"/>
          <p:nvPr/>
        </p:nvSpPr>
        <p:spPr>
          <a:xfrm>
            <a:off x="7458375" y="1952513"/>
            <a:ext cx="1217193" cy="276999"/>
          </a:xfrm>
          <a:prstGeom prst="rect">
            <a:avLst/>
          </a:prstGeom>
          <a:solidFill>
            <a:schemeClr val="bg1"/>
          </a:solidFill>
        </p:spPr>
        <p:txBody>
          <a:bodyPr wrap="none" rtlCol="0">
            <a:spAutoFit/>
          </a:bodyPr>
          <a:lstStyle/>
          <a:p>
            <a:r>
              <a:rPr lang="fi-FI" sz="1200" b="1" dirty="0"/>
              <a:t>Vihreät tuotteet</a:t>
            </a:r>
          </a:p>
        </p:txBody>
      </p:sp>
      <p:sp>
        <p:nvSpPr>
          <p:cNvPr id="13" name="Tekstiruutu 12">
            <a:extLst>
              <a:ext uri="{FF2B5EF4-FFF2-40B4-BE49-F238E27FC236}">
                <a16:creationId xmlns:a16="http://schemas.microsoft.com/office/drawing/2014/main" id="{8EE6D2D9-2413-4832-808B-690E66F0EFE5}"/>
              </a:ext>
            </a:extLst>
          </p:cNvPr>
          <p:cNvSpPr txBox="1"/>
          <p:nvPr/>
        </p:nvSpPr>
        <p:spPr>
          <a:xfrm>
            <a:off x="6864586" y="2154658"/>
            <a:ext cx="2198615" cy="461665"/>
          </a:xfrm>
          <a:prstGeom prst="rect">
            <a:avLst/>
          </a:prstGeom>
          <a:solidFill>
            <a:schemeClr val="bg1"/>
          </a:solidFill>
        </p:spPr>
        <p:txBody>
          <a:bodyPr wrap="none" rtlCol="0">
            <a:spAutoFit/>
          </a:bodyPr>
          <a:lstStyle/>
          <a:p>
            <a:r>
              <a:rPr lang="fi-FI" sz="1200" dirty="0"/>
              <a:t>eivät sisällä vaarallisia ainesosia,</a:t>
            </a:r>
          </a:p>
          <a:p>
            <a:r>
              <a:rPr lang="fi-FI" sz="1200" dirty="0"/>
              <a:t>pitkäikäisiä, kierrätettävissä</a:t>
            </a:r>
          </a:p>
        </p:txBody>
      </p:sp>
      <p:sp>
        <p:nvSpPr>
          <p:cNvPr id="14" name="Tekstiruutu 13">
            <a:extLst>
              <a:ext uri="{FF2B5EF4-FFF2-40B4-BE49-F238E27FC236}">
                <a16:creationId xmlns:a16="http://schemas.microsoft.com/office/drawing/2014/main" id="{E104040B-A118-4459-8551-EEA9E0AF03EB}"/>
              </a:ext>
            </a:extLst>
          </p:cNvPr>
          <p:cNvSpPr txBox="1"/>
          <p:nvPr/>
        </p:nvSpPr>
        <p:spPr>
          <a:xfrm>
            <a:off x="10237470" y="1309673"/>
            <a:ext cx="925253" cy="523220"/>
          </a:xfrm>
          <a:prstGeom prst="rect">
            <a:avLst/>
          </a:prstGeom>
          <a:solidFill>
            <a:schemeClr val="bg1"/>
          </a:solidFill>
        </p:spPr>
        <p:txBody>
          <a:bodyPr wrap="none" rtlCol="0">
            <a:spAutoFit/>
          </a:bodyPr>
          <a:lstStyle/>
          <a:p>
            <a:r>
              <a:rPr lang="fi-FI" sz="1400" dirty="0">
                <a:solidFill>
                  <a:srgbClr val="002060"/>
                </a:solidFill>
              </a:rPr>
              <a:t>Tuottaa</a:t>
            </a:r>
          </a:p>
          <a:p>
            <a:r>
              <a:rPr lang="fi-FI" sz="1400" dirty="0">
                <a:solidFill>
                  <a:srgbClr val="002060"/>
                </a:solidFill>
              </a:rPr>
              <a:t>enemmän</a:t>
            </a:r>
          </a:p>
        </p:txBody>
      </p:sp>
      <p:sp>
        <p:nvSpPr>
          <p:cNvPr id="15" name="Tekstiruutu 14">
            <a:extLst>
              <a:ext uri="{FF2B5EF4-FFF2-40B4-BE49-F238E27FC236}">
                <a16:creationId xmlns:a16="http://schemas.microsoft.com/office/drawing/2014/main" id="{1288B647-A834-45EF-A5E4-BC62BD174500}"/>
              </a:ext>
            </a:extLst>
          </p:cNvPr>
          <p:cNvSpPr txBox="1"/>
          <p:nvPr/>
        </p:nvSpPr>
        <p:spPr>
          <a:xfrm>
            <a:off x="10384621" y="4328328"/>
            <a:ext cx="1088824" cy="738664"/>
          </a:xfrm>
          <a:prstGeom prst="rect">
            <a:avLst/>
          </a:prstGeom>
          <a:solidFill>
            <a:schemeClr val="bg1"/>
          </a:solidFill>
        </p:spPr>
        <p:txBody>
          <a:bodyPr wrap="none" rtlCol="0">
            <a:spAutoFit/>
          </a:bodyPr>
          <a:lstStyle/>
          <a:p>
            <a:r>
              <a:rPr lang="fi-FI" sz="1400" dirty="0">
                <a:solidFill>
                  <a:srgbClr val="002060"/>
                </a:solidFill>
              </a:rPr>
              <a:t>Vähennä</a:t>
            </a:r>
          </a:p>
          <a:p>
            <a:r>
              <a:rPr lang="fi-FI" sz="1400" dirty="0">
                <a:solidFill>
                  <a:srgbClr val="002060"/>
                </a:solidFill>
              </a:rPr>
              <a:t>Raaka-aine-</a:t>
            </a:r>
          </a:p>
          <a:p>
            <a:r>
              <a:rPr lang="fi-FI" sz="1400" dirty="0">
                <a:solidFill>
                  <a:srgbClr val="002060"/>
                </a:solidFill>
              </a:rPr>
              <a:t>riippuvuutta</a:t>
            </a:r>
          </a:p>
        </p:txBody>
      </p:sp>
      <p:sp>
        <p:nvSpPr>
          <p:cNvPr id="16" name="Tekstiruutu 15">
            <a:extLst>
              <a:ext uri="{FF2B5EF4-FFF2-40B4-BE49-F238E27FC236}">
                <a16:creationId xmlns:a16="http://schemas.microsoft.com/office/drawing/2014/main" id="{DBF6292E-23F0-4A85-B1C5-1EADC4BF4F5D}"/>
              </a:ext>
            </a:extLst>
          </p:cNvPr>
          <p:cNvSpPr txBox="1"/>
          <p:nvPr/>
        </p:nvSpPr>
        <p:spPr>
          <a:xfrm>
            <a:off x="6923687" y="4427559"/>
            <a:ext cx="979692" cy="523220"/>
          </a:xfrm>
          <a:prstGeom prst="rect">
            <a:avLst/>
          </a:prstGeom>
          <a:solidFill>
            <a:schemeClr val="bg1"/>
          </a:solidFill>
        </p:spPr>
        <p:txBody>
          <a:bodyPr wrap="none" rtlCol="0">
            <a:spAutoFit/>
          </a:bodyPr>
          <a:lstStyle/>
          <a:p>
            <a:r>
              <a:rPr lang="fi-FI" sz="1400" dirty="0">
                <a:solidFill>
                  <a:srgbClr val="002060"/>
                </a:solidFill>
              </a:rPr>
              <a:t>Jätteen</a:t>
            </a:r>
          </a:p>
          <a:p>
            <a:r>
              <a:rPr lang="fi-FI" sz="1400" dirty="0">
                <a:solidFill>
                  <a:srgbClr val="002060"/>
                </a:solidFill>
              </a:rPr>
              <a:t>minimointi</a:t>
            </a:r>
          </a:p>
        </p:txBody>
      </p:sp>
      <p:sp>
        <p:nvSpPr>
          <p:cNvPr id="17" name="Tekstiruutu 16">
            <a:extLst>
              <a:ext uri="{FF2B5EF4-FFF2-40B4-BE49-F238E27FC236}">
                <a16:creationId xmlns:a16="http://schemas.microsoft.com/office/drawing/2014/main" id="{A0545933-A270-4B98-8B6B-40A76D0DC7FC}"/>
              </a:ext>
            </a:extLst>
          </p:cNvPr>
          <p:cNvSpPr txBox="1"/>
          <p:nvPr/>
        </p:nvSpPr>
        <p:spPr>
          <a:xfrm>
            <a:off x="6991472" y="1265123"/>
            <a:ext cx="1003801" cy="738664"/>
          </a:xfrm>
          <a:prstGeom prst="rect">
            <a:avLst/>
          </a:prstGeom>
          <a:solidFill>
            <a:schemeClr val="bg1"/>
          </a:solidFill>
        </p:spPr>
        <p:txBody>
          <a:bodyPr wrap="none" rtlCol="0">
            <a:spAutoFit/>
          </a:bodyPr>
          <a:lstStyle/>
          <a:p>
            <a:r>
              <a:rPr lang="fi-FI" sz="1400" dirty="0">
                <a:solidFill>
                  <a:srgbClr val="002060"/>
                </a:solidFill>
              </a:rPr>
              <a:t>Pienennä </a:t>
            </a:r>
          </a:p>
          <a:p>
            <a:r>
              <a:rPr lang="fi-FI" sz="1400" dirty="0">
                <a:solidFill>
                  <a:srgbClr val="002060"/>
                </a:solidFill>
              </a:rPr>
              <a:t>ympäristö-</a:t>
            </a:r>
          </a:p>
          <a:p>
            <a:r>
              <a:rPr lang="fi-FI" sz="1400" dirty="0">
                <a:solidFill>
                  <a:srgbClr val="002060"/>
                </a:solidFill>
              </a:rPr>
              <a:t>jalanjälkeä</a:t>
            </a:r>
          </a:p>
        </p:txBody>
      </p:sp>
      <p:pic>
        <p:nvPicPr>
          <p:cNvPr id="18" name="Kuva 6">
            <a:extLst>
              <a:ext uri="{FF2B5EF4-FFF2-40B4-BE49-F238E27FC236}">
                <a16:creationId xmlns:a16="http://schemas.microsoft.com/office/drawing/2014/main" id="{A778EC93-6B43-41B2-BAF7-93B193002B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19" name="Picture 5">
            <a:extLst>
              <a:ext uri="{FF2B5EF4-FFF2-40B4-BE49-F238E27FC236}">
                <a16:creationId xmlns:a16="http://schemas.microsoft.com/office/drawing/2014/main" id="{F721912F-C184-4D66-B168-432224D7C772}"/>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20" name="Picture 4" descr="Logo, company name&#10;&#10;Description automatically generated">
            <a:extLst>
              <a:ext uri="{FF2B5EF4-FFF2-40B4-BE49-F238E27FC236}">
                <a16:creationId xmlns:a16="http://schemas.microsoft.com/office/drawing/2014/main" id="{5D805629-E092-4931-B38C-229B0BEF39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314727446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B5003E7-D62D-4EFB-8C8F-1D832C5EBAF5}"/>
              </a:ext>
            </a:extLst>
          </p:cNvPr>
          <p:cNvSpPr>
            <a:spLocks noGrp="1"/>
          </p:cNvSpPr>
          <p:nvPr>
            <p:ph type="title"/>
          </p:nvPr>
        </p:nvSpPr>
        <p:spPr>
          <a:xfrm>
            <a:off x="838200" y="365125"/>
            <a:ext cx="10515600" cy="854075"/>
          </a:xfrm>
        </p:spPr>
        <p:txBody>
          <a:bodyPr vert="horz" lIns="91440" tIns="45720" rIns="91440" bIns="45720" rtlCol="0" anchor="b">
            <a:normAutofit fontScale="90000"/>
          </a:bodyPr>
          <a:lstStyle/>
          <a:p>
            <a:pPr algn="ctr"/>
            <a:r>
              <a:rPr lang="fi-FI" sz="3200" dirty="0"/>
              <a:t>Muutamia työkaluja, kun haluat edetä kiertotaloudessa</a:t>
            </a:r>
            <a:br>
              <a:rPr lang="en-US" sz="3200" dirty="0"/>
            </a:br>
            <a:endParaRPr lang="en-US" sz="3200" kern="1200" dirty="0">
              <a:latin typeface="+mj-lt"/>
              <a:ea typeface="+mj-ea"/>
              <a:cs typeface="+mj-cs"/>
            </a:endParaRPr>
          </a:p>
        </p:txBody>
      </p:sp>
      <p:sp>
        <p:nvSpPr>
          <p:cNvPr id="5" name="Sisällön paikkamerkki 4">
            <a:extLst>
              <a:ext uri="{FF2B5EF4-FFF2-40B4-BE49-F238E27FC236}">
                <a16:creationId xmlns:a16="http://schemas.microsoft.com/office/drawing/2014/main" id="{EBE7B61C-9839-48E8-AB1F-CF1F49603A77}"/>
              </a:ext>
            </a:extLst>
          </p:cNvPr>
          <p:cNvSpPr>
            <a:spLocks noGrp="1"/>
          </p:cNvSpPr>
          <p:nvPr>
            <p:ph idx="1"/>
          </p:nvPr>
        </p:nvSpPr>
        <p:spPr>
          <a:xfrm>
            <a:off x="838200" y="1219201"/>
            <a:ext cx="10515600" cy="4746594"/>
          </a:xfrm>
        </p:spPr>
        <p:txBody>
          <a:bodyPr vert="horz" lIns="91440" tIns="45720" rIns="91440" bIns="45720" rtlCol="0" anchor="t">
            <a:normAutofit fontScale="55000" lnSpcReduction="20000"/>
          </a:bodyPr>
          <a:lstStyle/>
          <a:p>
            <a:pPr marL="285750" indent="-285750"/>
            <a:r>
              <a:rPr lang="en-US" sz="2000" dirty="0">
                <a:solidFill>
                  <a:srgbClr val="595959"/>
                </a:solidFill>
              </a:rPr>
              <a:t>EMAS</a:t>
            </a:r>
            <a:endParaRPr lang="fi-FI" sz="2000" dirty="0">
              <a:solidFill>
                <a:srgbClr val="595959"/>
              </a:solidFill>
            </a:endParaRPr>
          </a:p>
          <a:p>
            <a:pPr marL="742950" lvl="1" indent="-285750"/>
            <a:r>
              <a:rPr lang="fi-FI" sz="2000" dirty="0">
                <a:solidFill>
                  <a:srgbClr val="595959"/>
                </a:solidFill>
                <a:hlinkClick r:id="rId2"/>
              </a:rPr>
              <a:t>https://ec.europa.eu/environment/emas/index_en.htm</a:t>
            </a:r>
            <a:r>
              <a:rPr lang="fi-FI" sz="2000" dirty="0">
                <a:solidFill>
                  <a:srgbClr val="595959"/>
                </a:solidFill>
              </a:rPr>
              <a:t> </a:t>
            </a:r>
          </a:p>
          <a:p>
            <a:pPr marL="285750" indent="-285750"/>
            <a:r>
              <a:rPr lang="fi-FI" sz="2000" dirty="0">
                <a:solidFill>
                  <a:srgbClr val="595959"/>
                </a:solidFill>
              </a:rPr>
              <a:t>PEF-OEF-Product </a:t>
            </a:r>
            <a:r>
              <a:rPr lang="fi-FI" sz="2000" dirty="0" err="1">
                <a:solidFill>
                  <a:srgbClr val="595959"/>
                </a:solidFill>
              </a:rPr>
              <a:t>Environmental</a:t>
            </a:r>
            <a:r>
              <a:rPr lang="fi-FI" sz="2000" dirty="0">
                <a:solidFill>
                  <a:srgbClr val="595959"/>
                </a:solidFill>
              </a:rPr>
              <a:t> </a:t>
            </a:r>
            <a:r>
              <a:rPr lang="fi-FI" sz="2000" dirty="0" err="1">
                <a:solidFill>
                  <a:srgbClr val="595959"/>
                </a:solidFill>
              </a:rPr>
              <a:t>Footprint</a:t>
            </a:r>
            <a:r>
              <a:rPr lang="fi-FI" sz="2000" dirty="0">
                <a:solidFill>
                  <a:srgbClr val="595959"/>
                </a:solidFill>
              </a:rPr>
              <a:t> and </a:t>
            </a:r>
            <a:r>
              <a:rPr lang="fi-FI" sz="2000" dirty="0" err="1">
                <a:solidFill>
                  <a:srgbClr val="595959"/>
                </a:solidFill>
              </a:rPr>
              <a:t>Organisation</a:t>
            </a:r>
            <a:r>
              <a:rPr lang="fi-FI" sz="2000" dirty="0">
                <a:solidFill>
                  <a:srgbClr val="595959"/>
                </a:solidFill>
              </a:rPr>
              <a:t> </a:t>
            </a:r>
            <a:r>
              <a:rPr lang="fi-FI" sz="2000" dirty="0" err="1">
                <a:solidFill>
                  <a:srgbClr val="595959"/>
                </a:solidFill>
              </a:rPr>
              <a:t>Environmental</a:t>
            </a:r>
            <a:r>
              <a:rPr lang="fi-FI" sz="2000" dirty="0">
                <a:solidFill>
                  <a:srgbClr val="595959"/>
                </a:solidFill>
              </a:rPr>
              <a:t> </a:t>
            </a:r>
            <a:r>
              <a:rPr lang="fi-FI" sz="2000" dirty="0" err="1">
                <a:solidFill>
                  <a:srgbClr val="595959"/>
                </a:solidFill>
              </a:rPr>
              <a:t>Footprint</a:t>
            </a:r>
            <a:r>
              <a:rPr lang="fi-FI" sz="2000" dirty="0">
                <a:solidFill>
                  <a:srgbClr val="595959"/>
                </a:solidFill>
              </a:rPr>
              <a:t> (PEF-OEF –tuotteen ympäristöjalanjälki ja organisaation ympäristöjalanjälki)</a:t>
            </a:r>
          </a:p>
          <a:p>
            <a:pPr marL="742950" lvl="1" indent="-285750"/>
            <a:r>
              <a:rPr lang="fi-FI" sz="2000" dirty="0">
                <a:solidFill>
                  <a:srgbClr val="595959"/>
                </a:solidFill>
                <a:hlinkClick r:id="rId3"/>
              </a:rPr>
              <a:t>https://ec.europa.eu/environment/eussd/smgp/dev_methods.htm</a:t>
            </a:r>
            <a:r>
              <a:rPr lang="fi-FI" sz="2000" dirty="0">
                <a:solidFill>
                  <a:srgbClr val="595959"/>
                </a:solidFill>
              </a:rPr>
              <a:t> </a:t>
            </a:r>
          </a:p>
          <a:p>
            <a:pPr marL="742950" lvl="1" indent="-285750"/>
            <a:r>
              <a:rPr lang="fi-FI" sz="2000" dirty="0">
                <a:solidFill>
                  <a:srgbClr val="595959"/>
                </a:solidFill>
                <a:hlinkClick r:id="rId4"/>
              </a:rPr>
              <a:t>https://www.footprintnetwork.org/resources/footprint-calculator/</a:t>
            </a:r>
            <a:r>
              <a:rPr lang="fi-FI" sz="2000" dirty="0">
                <a:solidFill>
                  <a:srgbClr val="595959"/>
                </a:solidFill>
              </a:rPr>
              <a:t> </a:t>
            </a:r>
          </a:p>
          <a:p>
            <a:pPr marL="285750" indent="-285750"/>
            <a:r>
              <a:rPr lang="fi-FI" sz="2000" dirty="0">
                <a:solidFill>
                  <a:srgbClr val="595959"/>
                </a:solidFill>
              </a:rPr>
              <a:t>BS 8001:2017</a:t>
            </a:r>
            <a:r>
              <a:rPr lang="fi-FI" sz="2000" dirty="0">
                <a:solidFill>
                  <a:schemeClr val="bg2">
                    <a:lumMod val="50000"/>
                  </a:schemeClr>
                </a:solidFill>
              </a:rPr>
              <a:t> </a:t>
            </a:r>
            <a:r>
              <a:rPr lang="fi-FI" sz="2000" b="0" i="0" dirty="0">
                <a:solidFill>
                  <a:schemeClr val="bg2">
                    <a:lumMod val="50000"/>
                  </a:schemeClr>
                </a:solidFill>
                <a:effectLst/>
              </a:rPr>
              <a:t>Framework for </a:t>
            </a:r>
            <a:r>
              <a:rPr lang="fi-FI" sz="2000" b="0" i="0" dirty="0" err="1">
                <a:solidFill>
                  <a:schemeClr val="bg2">
                    <a:lumMod val="50000"/>
                  </a:schemeClr>
                </a:solidFill>
                <a:effectLst/>
              </a:rPr>
              <a:t>implementing</a:t>
            </a:r>
            <a:r>
              <a:rPr lang="fi-FI" sz="2000" b="0" i="0" dirty="0">
                <a:solidFill>
                  <a:schemeClr val="bg2">
                    <a:lumMod val="50000"/>
                  </a:schemeClr>
                </a:solidFill>
                <a:effectLst/>
              </a:rPr>
              <a:t> </a:t>
            </a:r>
            <a:r>
              <a:rPr lang="fi-FI" sz="2000" b="0" i="0" dirty="0" err="1">
                <a:solidFill>
                  <a:schemeClr val="bg2">
                    <a:lumMod val="50000"/>
                  </a:schemeClr>
                </a:solidFill>
                <a:effectLst/>
              </a:rPr>
              <a:t>the</a:t>
            </a:r>
            <a:r>
              <a:rPr lang="fi-FI" sz="2000" b="0" i="0" dirty="0">
                <a:solidFill>
                  <a:schemeClr val="bg2">
                    <a:lumMod val="50000"/>
                  </a:schemeClr>
                </a:solidFill>
                <a:effectLst/>
              </a:rPr>
              <a:t> </a:t>
            </a:r>
            <a:r>
              <a:rPr lang="fi-FI" sz="2000" b="0" i="0" dirty="0" err="1">
                <a:solidFill>
                  <a:schemeClr val="bg2">
                    <a:lumMod val="50000"/>
                  </a:schemeClr>
                </a:solidFill>
                <a:effectLst/>
              </a:rPr>
              <a:t>principles</a:t>
            </a:r>
            <a:r>
              <a:rPr lang="fi-FI" sz="2000" b="0" i="0" dirty="0">
                <a:solidFill>
                  <a:schemeClr val="bg2">
                    <a:lumMod val="50000"/>
                  </a:schemeClr>
                </a:solidFill>
                <a:effectLst/>
              </a:rPr>
              <a:t> of </a:t>
            </a:r>
            <a:r>
              <a:rPr lang="fi-FI" sz="2000" b="0" i="0" dirty="0" err="1">
                <a:solidFill>
                  <a:schemeClr val="bg2">
                    <a:lumMod val="50000"/>
                  </a:schemeClr>
                </a:solidFill>
                <a:effectLst/>
              </a:rPr>
              <a:t>the</a:t>
            </a:r>
            <a:r>
              <a:rPr lang="fi-FI" sz="2000" b="0" i="0" dirty="0">
                <a:solidFill>
                  <a:schemeClr val="bg2">
                    <a:lumMod val="50000"/>
                  </a:schemeClr>
                </a:solidFill>
                <a:effectLst/>
              </a:rPr>
              <a:t> </a:t>
            </a:r>
            <a:r>
              <a:rPr lang="fi-FI" sz="2000" b="0" i="0" dirty="0" err="1">
                <a:solidFill>
                  <a:schemeClr val="bg2">
                    <a:lumMod val="50000"/>
                  </a:schemeClr>
                </a:solidFill>
                <a:effectLst/>
              </a:rPr>
              <a:t>circular</a:t>
            </a:r>
            <a:r>
              <a:rPr lang="fi-FI" sz="2000" b="0" i="0" dirty="0">
                <a:solidFill>
                  <a:schemeClr val="bg2">
                    <a:lumMod val="50000"/>
                  </a:schemeClr>
                </a:solidFill>
                <a:effectLst/>
              </a:rPr>
              <a:t> </a:t>
            </a:r>
            <a:r>
              <a:rPr lang="fi-FI" sz="2000" b="0" i="0" dirty="0" err="1">
                <a:solidFill>
                  <a:schemeClr val="bg2">
                    <a:lumMod val="50000"/>
                  </a:schemeClr>
                </a:solidFill>
                <a:effectLst/>
              </a:rPr>
              <a:t>economy</a:t>
            </a:r>
            <a:r>
              <a:rPr lang="fi-FI" sz="2000" b="0" i="0" dirty="0">
                <a:solidFill>
                  <a:schemeClr val="bg2">
                    <a:lumMod val="50000"/>
                  </a:schemeClr>
                </a:solidFill>
                <a:effectLst/>
              </a:rPr>
              <a:t> in </a:t>
            </a:r>
            <a:r>
              <a:rPr lang="fi-FI" sz="2000" b="0" i="0" dirty="0" err="1">
                <a:solidFill>
                  <a:schemeClr val="bg2">
                    <a:lumMod val="50000"/>
                  </a:schemeClr>
                </a:solidFill>
                <a:effectLst/>
              </a:rPr>
              <a:t>organizations</a:t>
            </a:r>
            <a:r>
              <a:rPr lang="fi-FI" sz="2000" b="0" i="0" dirty="0">
                <a:solidFill>
                  <a:schemeClr val="bg2">
                    <a:lumMod val="50000"/>
                  </a:schemeClr>
                </a:solidFill>
                <a:effectLst/>
              </a:rPr>
              <a:t> (</a:t>
            </a:r>
            <a:r>
              <a:rPr lang="fi-FI" sz="2000" dirty="0">
                <a:solidFill>
                  <a:schemeClr val="bg2">
                    <a:lumMod val="50000"/>
                  </a:schemeClr>
                </a:solidFill>
              </a:rPr>
              <a:t>Viitekehys kiertotalouden periaatteiden toteuttamiseksi organisaatiossa)</a:t>
            </a:r>
          </a:p>
          <a:p>
            <a:pPr marL="742950" lvl="1" indent="-285750"/>
            <a:r>
              <a:rPr lang="fi-FI" sz="2000" dirty="0">
                <a:solidFill>
                  <a:srgbClr val="595959"/>
                </a:solidFill>
                <a:hlinkClick r:id="rId5"/>
              </a:rPr>
              <a:t>https://www.bsigroup.com/en-GB/standards/benefits-of-using-standards/becoming-more-sustainable-with-standards/BS8001-Circular-Economy/</a:t>
            </a:r>
            <a:r>
              <a:rPr lang="fi-FI" sz="2000" dirty="0">
                <a:solidFill>
                  <a:srgbClr val="595959"/>
                </a:solidFill>
              </a:rPr>
              <a:t> </a:t>
            </a:r>
          </a:p>
          <a:p>
            <a:pPr marL="285750" indent="-285750"/>
            <a:r>
              <a:rPr lang="fi-FI" sz="2000" dirty="0">
                <a:solidFill>
                  <a:srgbClr val="595959"/>
                </a:solidFill>
              </a:rPr>
              <a:t>ISO/WD 59004 </a:t>
            </a:r>
            <a:r>
              <a:rPr lang="fi-FI" sz="2000" b="0" i="0" dirty="0" err="1">
                <a:solidFill>
                  <a:srgbClr val="4D5156"/>
                </a:solidFill>
                <a:effectLst/>
              </a:rPr>
              <a:t>Circular</a:t>
            </a:r>
            <a:r>
              <a:rPr lang="fi-FI" sz="2000" b="0" i="0" dirty="0">
                <a:solidFill>
                  <a:srgbClr val="4D5156"/>
                </a:solidFill>
                <a:effectLst/>
              </a:rPr>
              <a:t> </a:t>
            </a:r>
            <a:r>
              <a:rPr lang="fi-FI" sz="2000" b="0" i="0" dirty="0" err="1">
                <a:solidFill>
                  <a:srgbClr val="4D5156"/>
                </a:solidFill>
                <a:effectLst/>
              </a:rPr>
              <a:t>economy</a:t>
            </a:r>
            <a:r>
              <a:rPr lang="fi-FI" sz="2000" b="0" i="0" dirty="0">
                <a:solidFill>
                  <a:srgbClr val="4D5156"/>
                </a:solidFill>
                <a:effectLst/>
              </a:rPr>
              <a:t> — Framework and </a:t>
            </a:r>
            <a:r>
              <a:rPr lang="fi-FI" sz="2000" b="0" i="0" dirty="0" err="1">
                <a:solidFill>
                  <a:srgbClr val="4D5156"/>
                </a:solidFill>
                <a:effectLst/>
              </a:rPr>
              <a:t>principles</a:t>
            </a:r>
            <a:r>
              <a:rPr lang="fi-FI" sz="2000" b="0" i="0" dirty="0">
                <a:solidFill>
                  <a:srgbClr val="4D5156"/>
                </a:solidFill>
                <a:effectLst/>
              </a:rPr>
              <a:t> for </a:t>
            </a:r>
            <a:r>
              <a:rPr lang="fi-FI" sz="2000" b="0" i="0" dirty="0" err="1">
                <a:solidFill>
                  <a:srgbClr val="4D5156"/>
                </a:solidFill>
                <a:effectLst/>
              </a:rPr>
              <a:t>implementation</a:t>
            </a:r>
            <a:r>
              <a:rPr lang="fi-FI" sz="2000" b="0" i="0" dirty="0">
                <a:solidFill>
                  <a:srgbClr val="4D5156"/>
                </a:solidFill>
                <a:effectLst/>
              </a:rPr>
              <a:t> (</a:t>
            </a:r>
            <a:r>
              <a:rPr lang="fi-FI" sz="2000" dirty="0">
                <a:solidFill>
                  <a:srgbClr val="595959"/>
                </a:solidFill>
              </a:rPr>
              <a:t>Kiertotalous – Toteutuksen puitteet ja periaatteet)</a:t>
            </a:r>
          </a:p>
          <a:p>
            <a:pPr marL="742950" lvl="1" indent="-285750"/>
            <a:r>
              <a:rPr lang="fi-FI" sz="2000" dirty="0">
                <a:solidFill>
                  <a:srgbClr val="595959"/>
                </a:solidFill>
                <a:hlinkClick r:id="rId6"/>
              </a:rPr>
              <a:t>https://www.iso.org/standard/80648.html</a:t>
            </a:r>
            <a:r>
              <a:rPr lang="fi-FI" sz="2000" dirty="0">
                <a:solidFill>
                  <a:srgbClr val="595959"/>
                </a:solidFill>
              </a:rPr>
              <a:t> </a:t>
            </a:r>
          </a:p>
          <a:p>
            <a:pPr marL="285750" indent="-285750"/>
            <a:r>
              <a:rPr lang="fi-FI" sz="2000" dirty="0">
                <a:solidFill>
                  <a:srgbClr val="595959"/>
                </a:solidFill>
              </a:rPr>
              <a:t>Green Public </a:t>
            </a:r>
            <a:r>
              <a:rPr lang="fi-FI" sz="2000" dirty="0" err="1">
                <a:solidFill>
                  <a:srgbClr val="595959"/>
                </a:solidFill>
              </a:rPr>
              <a:t>Procurement</a:t>
            </a:r>
            <a:r>
              <a:rPr lang="fi-FI" sz="2000" dirty="0">
                <a:solidFill>
                  <a:srgbClr val="595959"/>
                </a:solidFill>
              </a:rPr>
              <a:t> (Vihreät julkiset hankinnat)</a:t>
            </a:r>
          </a:p>
          <a:p>
            <a:pPr marL="742950" lvl="1" indent="-285750"/>
            <a:r>
              <a:rPr lang="fi-FI" sz="2000" dirty="0">
                <a:solidFill>
                  <a:srgbClr val="595959"/>
                </a:solidFill>
                <a:hlinkClick r:id="rId7"/>
              </a:rPr>
              <a:t>https://ec.europa.eu/environment/gpp/index_en.htm</a:t>
            </a:r>
            <a:endParaRPr lang="fi-FI" sz="2000" dirty="0">
              <a:solidFill>
                <a:srgbClr val="595959"/>
              </a:solidFill>
            </a:endParaRPr>
          </a:p>
          <a:p>
            <a:pPr marL="285750" indent="-285750"/>
            <a:r>
              <a:rPr lang="fi-FI" sz="2000" dirty="0" err="1">
                <a:solidFill>
                  <a:srgbClr val="595959"/>
                </a:solidFill>
              </a:rPr>
              <a:t>Ecolabel</a:t>
            </a:r>
            <a:r>
              <a:rPr lang="fi-FI" sz="2000" dirty="0">
                <a:solidFill>
                  <a:srgbClr val="595959"/>
                </a:solidFill>
              </a:rPr>
              <a:t> (EU:n  ympäristömerkki)</a:t>
            </a:r>
          </a:p>
          <a:p>
            <a:pPr marL="742950" lvl="1" indent="-285750"/>
            <a:r>
              <a:rPr lang="fi-FI" sz="2000" dirty="0">
                <a:solidFill>
                  <a:srgbClr val="595959"/>
                </a:solidFill>
                <a:hlinkClick r:id="rId8"/>
              </a:rPr>
              <a:t>https://ec.europa.eu/environment/ecolabel/</a:t>
            </a:r>
            <a:r>
              <a:rPr lang="fi-FI" sz="2000" dirty="0">
                <a:solidFill>
                  <a:srgbClr val="595959"/>
                </a:solidFill>
              </a:rPr>
              <a:t> </a:t>
            </a:r>
          </a:p>
          <a:p>
            <a:pPr marL="285750" indent="-285750"/>
            <a:r>
              <a:rPr lang="fi-FI" sz="2000" dirty="0">
                <a:solidFill>
                  <a:srgbClr val="595959"/>
                </a:solidFill>
              </a:rPr>
              <a:t>Level(s) – Rakennusten kestävyyden taso</a:t>
            </a:r>
          </a:p>
          <a:p>
            <a:pPr marL="742950" lvl="1" indent="-285750"/>
            <a:r>
              <a:rPr lang="fi-FI" sz="2000" dirty="0">
                <a:solidFill>
                  <a:srgbClr val="595959"/>
                </a:solidFill>
                <a:hlinkClick r:id="rId9"/>
              </a:rPr>
              <a:t>https://ec.europa.eu/environment/levels_en</a:t>
            </a:r>
            <a:r>
              <a:rPr lang="fi-FI" sz="2000" dirty="0">
                <a:solidFill>
                  <a:srgbClr val="595959"/>
                </a:solidFill>
              </a:rPr>
              <a:t> </a:t>
            </a:r>
            <a:r>
              <a:rPr lang="fi-FI" sz="1600" dirty="0">
                <a:solidFill>
                  <a:srgbClr val="595959"/>
                </a:solidFill>
              </a:rPr>
              <a:t>	</a:t>
            </a:r>
          </a:p>
          <a:p>
            <a:pPr marL="285750" indent="-285750"/>
            <a:r>
              <a:rPr lang="fi-FI" sz="2000" dirty="0">
                <a:solidFill>
                  <a:srgbClr val="595959"/>
                </a:solidFill>
              </a:rPr>
              <a:t>EU </a:t>
            </a:r>
            <a:r>
              <a:rPr lang="fi-FI" sz="2000" dirty="0" err="1">
                <a:solidFill>
                  <a:srgbClr val="595959"/>
                </a:solidFill>
              </a:rPr>
              <a:t>Environmental</a:t>
            </a:r>
            <a:r>
              <a:rPr lang="fi-FI" sz="2000" dirty="0">
                <a:solidFill>
                  <a:srgbClr val="595959"/>
                </a:solidFill>
              </a:rPr>
              <a:t> Technology </a:t>
            </a:r>
            <a:r>
              <a:rPr lang="fi-FI" sz="2000" dirty="0" err="1">
                <a:solidFill>
                  <a:srgbClr val="595959"/>
                </a:solidFill>
              </a:rPr>
              <a:t>Verification</a:t>
            </a:r>
            <a:r>
              <a:rPr lang="fi-FI" sz="2000" dirty="0">
                <a:solidFill>
                  <a:srgbClr val="595959"/>
                </a:solidFill>
              </a:rPr>
              <a:t> (ETV) (EU:n ympäristöteknologian todentaminen)</a:t>
            </a:r>
          </a:p>
          <a:p>
            <a:pPr marL="742950" lvl="1" indent="-285750"/>
            <a:r>
              <a:rPr lang="fi-FI" sz="2000" dirty="0">
                <a:solidFill>
                  <a:srgbClr val="595959"/>
                </a:solidFill>
                <a:hlinkClick r:id="rId10"/>
              </a:rPr>
              <a:t>https://ec.europa.eu/environment/ecoap/etv_en</a:t>
            </a:r>
            <a:r>
              <a:rPr lang="fi-FI" sz="2000" dirty="0">
                <a:solidFill>
                  <a:srgbClr val="595959"/>
                </a:solidFill>
              </a:rPr>
              <a:t> </a:t>
            </a:r>
          </a:p>
          <a:p>
            <a:pPr marL="285750" indent="-285750">
              <a:buFont typeface="Arial" panose="020B0604020202020204" pitchFamily="34" charset="0"/>
              <a:buChar char="•"/>
            </a:pPr>
            <a:r>
              <a:rPr lang="fi-FI" sz="2000" dirty="0">
                <a:solidFill>
                  <a:srgbClr val="595959"/>
                </a:solidFill>
              </a:rPr>
              <a:t>CE business </a:t>
            </a:r>
            <a:r>
              <a:rPr lang="fi-FI" sz="2000" dirty="0" err="1">
                <a:solidFill>
                  <a:srgbClr val="595959"/>
                </a:solidFill>
              </a:rPr>
              <a:t>models</a:t>
            </a:r>
            <a:r>
              <a:rPr lang="fi-FI" sz="2000" dirty="0">
                <a:solidFill>
                  <a:srgbClr val="595959"/>
                </a:solidFill>
              </a:rPr>
              <a:t> for </a:t>
            </a:r>
            <a:r>
              <a:rPr lang="fi-FI" sz="2000" dirty="0" err="1">
                <a:solidFill>
                  <a:srgbClr val="595959"/>
                </a:solidFill>
              </a:rPr>
              <a:t>Finnish</a:t>
            </a:r>
            <a:r>
              <a:rPr lang="fi-FI" sz="2000" dirty="0">
                <a:solidFill>
                  <a:srgbClr val="595959"/>
                </a:solidFill>
              </a:rPr>
              <a:t> </a:t>
            </a:r>
            <a:r>
              <a:rPr lang="fi-FI" sz="2000" dirty="0" err="1">
                <a:solidFill>
                  <a:srgbClr val="595959"/>
                </a:solidFill>
              </a:rPr>
              <a:t>SMEs</a:t>
            </a:r>
            <a:r>
              <a:rPr lang="fi-FI" sz="2000" dirty="0">
                <a:solidFill>
                  <a:srgbClr val="595959"/>
                </a:solidFill>
              </a:rPr>
              <a:t> in </a:t>
            </a:r>
            <a:r>
              <a:rPr lang="fi-FI" sz="2000" dirty="0" err="1">
                <a:solidFill>
                  <a:srgbClr val="595959"/>
                </a:solidFill>
              </a:rPr>
              <a:t>the</a:t>
            </a:r>
            <a:r>
              <a:rPr lang="fi-FI" sz="2000" dirty="0">
                <a:solidFill>
                  <a:srgbClr val="595959"/>
                </a:solidFill>
              </a:rPr>
              <a:t> </a:t>
            </a:r>
            <a:r>
              <a:rPr lang="fi-FI" sz="2000" dirty="0" err="1">
                <a:solidFill>
                  <a:srgbClr val="595959"/>
                </a:solidFill>
              </a:rPr>
              <a:t>manufacturing</a:t>
            </a:r>
            <a:r>
              <a:rPr lang="fi-FI" sz="2000" dirty="0">
                <a:solidFill>
                  <a:srgbClr val="595959"/>
                </a:solidFill>
              </a:rPr>
              <a:t> </a:t>
            </a:r>
            <a:r>
              <a:rPr lang="fi-FI" sz="2000" dirty="0" err="1">
                <a:solidFill>
                  <a:srgbClr val="595959"/>
                </a:solidFill>
              </a:rPr>
              <a:t>industries</a:t>
            </a:r>
            <a:r>
              <a:rPr lang="fi-FI" sz="2000" dirty="0">
                <a:solidFill>
                  <a:srgbClr val="595959"/>
                </a:solidFill>
              </a:rPr>
              <a:t> </a:t>
            </a:r>
            <a:r>
              <a:rPr lang="fi-FI" sz="2000" dirty="0" err="1">
                <a:solidFill>
                  <a:srgbClr val="595959"/>
                </a:solidFill>
              </a:rPr>
              <a:t>by</a:t>
            </a:r>
            <a:r>
              <a:rPr lang="fi-FI" sz="2000" dirty="0">
                <a:solidFill>
                  <a:srgbClr val="595959"/>
                </a:solidFill>
              </a:rPr>
              <a:t> Sitra, Technology </a:t>
            </a:r>
            <a:r>
              <a:rPr lang="fi-FI" sz="2000" dirty="0" err="1">
                <a:solidFill>
                  <a:srgbClr val="595959"/>
                </a:solidFill>
              </a:rPr>
              <a:t>Industries</a:t>
            </a:r>
            <a:r>
              <a:rPr lang="fi-FI" sz="2000" dirty="0">
                <a:solidFill>
                  <a:srgbClr val="595959"/>
                </a:solidFill>
              </a:rPr>
              <a:t> of Finland and Accenture </a:t>
            </a:r>
            <a:r>
              <a:rPr lang="fi-FI" sz="2000" dirty="0" err="1">
                <a:solidFill>
                  <a:srgbClr val="595959"/>
                </a:solidFill>
              </a:rPr>
              <a:t>Strategy</a:t>
            </a:r>
            <a:r>
              <a:rPr lang="fi-FI" sz="2000" dirty="0">
                <a:solidFill>
                  <a:srgbClr val="595959"/>
                </a:solidFill>
              </a:rPr>
              <a:t> (Sitran kiertotalouden liiketoimintamalleja suomalaisille pk-yrityksille tuotannollisessa teollisuudessa)</a:t>
            </a:r>
          </a:p>
          <a:p>
            <a:pPr marL="742950" lvl="1" indent="-285750"/>
            <a:r>
              <a:rPr lang="fi-FI" sz="2000" dirty="0">
                <a:solidFill>
                  <a:srgbClr val="595959"/>
                </a:solidFill>
                <a:hlinkClick r:id="rId11"/>
              </a:rPr>
              <a:t>https://teknologiateollisuus.fi/fi/circular-economy-playbook</a:t>
            </a:r>
            <a:endParaRPr lang="fi-FI" sz="2000" dirty="0">
              <a:solidFill>
                <a:srgbClr val="595959"/>
              </a:solidFill>
            </a:endParaRPr>
          </a:p>
          <a:p>
            <a:pPr marL="285750" indent="-285750">
              <a:buFont typeface="Arial" panose="020B0604020202020204" pitchFamily="34" charset="0"/>
              <a:buChar char="•"/>
            </a:pPr>
            <a:r>
              <a:rPr lang="fi-FI" sz="2000" dirty="0" err="1">
                <a:solidFill>
                  <a:srgbClr val="595959"/>
                </a:solidFill>
              </a:rPr>
              <a:t>Circular</a:t>
            </a:r>
            <a:r>
              <a:rPr lang="fi-FI" sz="2000" dirty="0">
                <a:solidFill>
                  <a:srgbClr val="595959"/>
                </a:solidFill>
              </a:rPr>
              <a:t> </a:t>
            </a:r>
            <a:r>
              <a:rPr lang="fi-FI" sz="2000" dirty="0" err="1">
                <a:solidFill>
                  <a:srgbClr val="595959"/>
                </a:solidFill>
              </a:rPr>
              <a:t>economy</a:t>
            </a:r>
            <a:r>
              <a:rPr lang="fi-FI" sz="2000" dirty="0">
                <a:solidFill>
                  <a:srgbClr val="595959"/>
                </a:solidFill>
              </a:rPr>
              <a:t> </a:t>
            </a:r>
            <a:r>
              <a:rPr lang="fi-FI" sz="2000" dirty="0" err="1">
                <a:solidFill>
                  <a:srgbClr val="595959"/>
                </a:solidFill>
              </a:rPr>
              <a:t>teaching</a:t>
            </a:r>
            <a:r>
              <a:rPr lang="fi-FI" sz="2000" dirty="0">
                <a:solidFill>
                  <a:srgbClr val="595959"/>
                </a:solidFill>
              </a:rPr>
              <a:t> </a:t>
            </a:r>
            <a:r>
              <a:rPr lang="fi-FI" sz="2000" dirty="0" err="1">
                <a:solidFill>
                  <a:srgbClr val="595959"/>
                </a:solidFill>
              </a:rPr>
              <a:t>materials</a:t>
            </a:r>
            <a:r>
              <a:rPr lang="fi-FI" sz="2000" dirty="0">
                <a:solidFill>
                  <a:srgbClr val="595959"/>
                </a:solidFill>
              </a:rPr>
              <a:t> for </a:t>
            </a:r>
            <a:r>
              <a:rPr lang="fi-FI" sz="2000" dirty="0" err="1">
                <a:solidFill>
                  <a:srgbClr val="595959"/>
                </a:solidFill>
              </a:rPr>
              <a:t>primary</a:t>
            </a:r>
            <a:r>
              <a:rPr lang="fi-FI" sz="2000" dirty="0">
                <a:solidFill>
                  <a:srgbClr val="595959"/>
                </a:solidFill>
              </a:rPr>
              <a:t> </a:t>
            </a:r>
            <a:r>
              <a:rPr lang="fi-FI" sz="2000" dirty="0" err="1">
                <a:solidFill>
                  <a:srgbClr val="595959"/>
                </a:solidFill>
              </a:rPr>
              <a:t>school</a:t>
            </a:r>
            <a:r>
              <a:rPr lang="fi-FI" sz="2000" dirty="0">
                <a:solidFill>
                  <a:srgbClr val="595959"/>
                </a:solidFill>
              </a:rPr>
              <a:t>, </a:t>
            </a:r>
            <a:r>
              <a:rPr lang="fi-FI" sz="2000" dirty="0" err="1">
                <a:solidFill>
                  <a:srgbClr val="595959"/>
                </a:solidFill>
              </a:rPr>
              <a:t>upper</a:t>
            </a:r>
            <a:r>
              <a:rPr lang="fi-FI" sz="2000" dirty="0">
                <a:solidFill>
                  <a:srgbClr val="595959"/>
                </a:solidFill>
              </a:rPr>
              <a:t> </a:t>
            </a:r>
            <a:r>
              <a:rPr lang="fi-FI" sz="2000" dirty="0" err="1">
                <a:solidFill>
                  <a:srgbClr val="595959"/>
                </a:solidFill>
              </a:rPr>
              <a:t>secondary</a:t>
            </a:r>
            <a:r>
              <a:rPr lang="fi-FI" sz="2000" dirty="0">
                <a:solidFill>
                  <a:srgbClr val="595959"/>
                </a:solidFill>
              </a:rPr>
              <a:t> </a:t>
            </a:r>
            <a:r>
              <a:rPr lang="fi-FI" sz="2000" dirty="0" err="1">
                <a:solidFill>
                  <a:srgbClr val="595959"/>
                </a:solidFill>
              </a:rPr>
              <a:t>school</a:t>
            </a:r>
            <a:r>
              <a:rPr lang="fi-FI" sz="2000" dirty="0">
                <a:solidFill>
                  <a:srgbClr val="595959"/>
                </a:solidFill>
              </a:rPr>
              <a:t> and </a:t>
            </a:r>
            <a:r>
              <a:rPr lang="fi-FI" sz="2000" dirty="0" err="1">
                <a:solidFill>
                  <a:srgbClr val="595959"/>
                </a:solidFill>
              </a:rPr>
              <a:t>vocational</a:t>
            </a:r>
            <a:r>
              <a:rPr lang="fi-FI" sz="2000" dirty="0">
                <a:solidFill>
                  <a:srgbClr val="595959"/>
                </a:solidFill>
              </a:rPr>
              <a:t> </a:t>
            </a:r>
            <a:r>
              <a:rPr lang="fi-FI" sz="2000" dirty="0" err="1">
                <a:solidFill>
                  <a:srgbClr val="595959"/>
                </a:solidFill>
              </a:rPr>
              <a:t>school</a:t>
            </a:r>
            <a:r>
              <a:rPr lang="fi-FI" sz="2000" dirty="0">
                <a:solidFill>
                  <a:srgbClr val="595959"/>
                </a:solidFill>
              </a:rPr>
              <a:t> (Sitran kiertotalouden opetusmateriaalia eri kouluasteille)</a:t>
            </a:r>
          </a:p>
          <a:p>
            <a:pPr marL="742950" lvl="1" indent="-285750"/>
            <a:r>
              <a:rPr lang="en-US" sz="2000" dirty="0">
                <a:solidFill>
                  <a:srgbClr val="595959"/>
                </a:solidFill>
                <a:hlinkClick r:id="rId12"/>
              </a:rPr>
              <a:t>https://www.sitra.fi/en/articles/circular-economy-teaching-materials-for-primary-school-upper-secondary-school-and-vocational-school/</a:t>
            </a:r>
            <a:r>
              <a:rPr lang="en-US" sz="2000" dirty="0">
                <a:solidFill>
                  <a:srgbClr val="595959"/>
                </a:solidFill>
              </a:rPr>
              <a:t>  </a:t>
            </a:r>
          </a:p>
          <a:p>
            <a:pPr marL="285750" indent="-285750">
              <a:buFont typeface="Arial" panose="020B0604020202020204" pitchFamily="34" charset="0"/>
              <a:buChar char="•"/>
            </a:pPr>
            <a:endParaRPr lang="en-US" sz="1800" dirty="0">
              <a:solidFill>
                <a:srgbClr val="595959"/>
              </a:solidFill>
            </a:endParaRPr>
          </a:p>
          <a:p>
            <a:pPr marL="228600" lvl="1" indent="0">
              <a:buNone/>
            </a:pPr>
            <a:endParaRPr lang="en-US" sz="1400" dirty="0">
              <a:solidFill>
                <a:srgbClr val="595959"/>
              </a:solidFill>
            </a:endParaRPr>
          </a:p>
          <a:p>
            <a:pPr marL="0"/>
            <a:endParaRPr lang="en-US" sz="1000" b="0" i="0" dirty="0">
              <a:solidFill>
                <a:srgbClr val="595959"/>
              </a:solidFill>
              <a:effectLst/>
            </a:endParaRPr>
          </a:p>
        </p:txBody>
      </p:sp>
      <p:pic>
        <p:nvPicPr>
          <p:cNvPr id="6" name="Kuva 6">
            <a:extLst>
              <a:ext uri="{FF2B5EF4-FFF2-40B4-BE49-F238E27FC236}">
                <a16:creationId xmlns:a16="http://schemas.microsoft.com/office/drawing/2014/main" id="{B813680F-4E89-41AC-B380-5130921D38AD}"/>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7" name="Picture 5">
            <a:extLst>
              <a:ext uri="{FF2B5EF4-FFF2-40B4-BE49-F238E27FC236}">
                <a16:creationId xmlns:a16="http://schemas.microsoft.com/office/drawing/2014/main" id="{217471A2-9FC5-4C93-B1DC-4C6D1C375882}"/>
              </a:ext>
            </a:extLst>
          </p:cNvPr>
          <p:cNvPicPr/>
          <p:nvPr/>
        </p:nvPicPr>
        <p:blipFill>
          <a:blip r:embed="rId14"/>
          <a:srcRect/>
          <a:stretch>
            <a:fillRect/>
          </a:stretch>
        </p:blipFill>
        <p:spPr bwMode="auto">
          <a:xfrm>
            <a:off x="5433664" y="5852695"/>
            <a:ext cx="1813560" cy="525780"/>
          </a:xfrm>
          <a:prstGeom prst="rect">
            <a:avLst/>
          </a:prstGeom>
          <a:noFill/>
          <a:ln>
            <a:noFill/>
          </a:ln>
        </p:spPr>
      </p:pic>
      <p:pic>
        <p:nvPicPr>
          <p:cNvPr id="8" name="Picture 4" descr="Logo, company name&#10;&#10;Description automatically generated">
            <a:extLst>
              <a:ext uri="{FF2B5EF4-FFF2-40B4-BE49-F238E27FC236}">
                <a16:creationId xmlns:a16="http://schemas.microsoft.com/office/drawing/2014/main" id="{B774BDAC-F2F8-47AE-9DD8-9D0ACB175FA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29932207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fi-FI" sz="4400" dirty="0"/>
              <a:t>Mitä jokainen voi tehdä?</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2308324"/>
          </a:xfrm>
          <a:prstGeom prst="rect">
            <a:avLst/>
          </a:prstGeom>
          <a:noFill/>
        </p:spPr>
        <p:txBody>
          <a:bodyPr wrap="square" rtlCol="0">
            <a:spAutoFit/>
          </a:bodyPr>
          <a:lstStyle/>
          <a:p>
            <a:pPr marL="571500" lvl="1" indent="-342900">
              <a:buAutoNum type="arabicPeriod"/>
            </a:pPr>
            <a:r>
              <a:rPr lang="fi-FI" sz="1600" dirty="0"/>
              <a:t>“Tarvitseeko minun ostaa mitään?”</a:t>
            </a:r>
          </a:p>
          <a:p>
            <a:pPr marL="571500" lvl="1" indent="-342900">
              <a:buAutoNum type="arabicPeriod"/>
            </a:pPr>
            <a:r>
              <a:rPr lang="fi-FI" sz="1600" dirty="0"/>
              <a:t>Jos ‘kyllä’, osta pitkäikäisiä ja korjattavia tavaroita</a:t>
            </a:r>
          </a:p>
          <a:p>
            <a:pPr marL="571500" lvl="1" indent="-342900">
              <a:buFont typeface="Arial" panose="020B0604020202020204" pitchFamily="34" charset="0"/>
              <a:buAutoNum type="arabicPeriod"/>
            </a:pPr>
            <a:r>
              <a:rPr lang="fi-FI" sz="1600" dirty="0"/>
              <a:t>Käytä elinkaariarviointia</a:t>
            </a:r>
          </a:p>
          <a:p>
            <a:pPr marL="571500" lvl="1" indent="-342900">
              <a:buAutoNum type="arabicPeriod"/>
            </a:pPr>
            <a:r>
              <a:rPr lang="fi-FI" sz="1600" dirty="0"/>
              <a:t>Huolehdi kunnossapidosta ajoissa, tarkista varaosien saatavuus</a:t>
            </a:r>
          </a:p>
          <a:p>
            <a:pPr marL="571500" lvl="1" indent="-342900">
              <a:buAutoNum type="arabicPeriod"/>
            </a:pPr>
            <a:r>
              <a:rPr lang="fi-FI" sz="1600" dirty="0"/>
              <a:t>Korosta materiaali- ja energiatehokkuutta sekä materiaalien ominaisuuksia</a:t>
            </a:r>
          </a:p>
          <a:p>
            <a:pPr marL="571500" lvl="1" indent="-342900">
              <a:buAutoNum type="arabicPeriod"/>
            </a:pPr>
            <a:r>
              <a:rPr lang="fi-FI" sz="1600" dirty="0"/>
              <a:t>Varmista materiaalien kierrot</a:t>
            </a:r>
          </a:p>
          <a:p>
            <a:pPr marL="571500" lvl="1" indent="-342900">
              <a:buAutoNum type="arabicPeriod"/>
            </a:pPr>
            <a:r>
              <a:rPr lang="fi-FI" sz="1600" dirty="0"/>
              <a:t>Tavaran sijasta hanki palveluja, tue paikallistaloutta</a:t>
            </a:r>
          </a:p>
          <a:p>
            <a:pPr marL="571500" lvl="1" indent="-342900">
              <a:buAutoNum type="arabicPeriod"/>
            </a:pPr>
            <a:endParaRPr lang="en-US" sz="1600" dirty="0"/>
          </a:p>
          <a:p>
            <a:pPr lvl="1"/>
            <a:endParaRPr lang="en-GB" sz="1600" dirty="0"/>
          </a:p>
        </p:txBody>
      </p:sp>
    </p:spTree>
    <p:extLst>
      <p:ext uri="{BB962C8B-B14F-4D97-AF65-F5344CB8AC3E}">
        <p14:creationId xmlns:p14="http://schemas.microsoft.com/office/powerpoint/2010/main" val="19237779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8. </a:t>
            </a:r>
            <a:r>
              <a:rPr lang="en-GB" sz="6000" b="1" dirty="0" err="1">
                <a:latin typeface="+mj-lt"/>
              </a:rPr>
              <a:t>oppitunti</a:t>
            </a:r>
            <a:r>
              <a:rPr lang="en-GB" sz="6000" b="1" dirty="0">
                <a:latin typeface="+mj-lt"/>
              </a:rPr>
              <a:t> </a:t>
            </a:r>
            <a:r>
              <a:rPr lang="en-GB" sz="6000" b="1" dirty="0" err="1">
                <a:latin typeface="+mj-lt"/>
              </a:rPr>
              <a:t>ja</a:t>
            </a:r>
            <a:r>
              <a:rPr lang="en-GB" sz="6000" b="1" dirty="0">
                <a:latin typeface="+mj-lt"/>
              </a:rPr>
              <a:t> </a:t>
            </a:r>
            <a:r>
              <a:rPr lang="en-GB" sz="6000" b="1" dirty="0" err="1">
                <a:latin typeface="+mj-lt"/>
              </a:rPr>
              <a:t>työpaja</a:t>
            </a:r>
            <a:endParaRPr lang="en-GB" sz="6000" b="1" dirty="0">
              <a:latin typeface="+mj-lt"/>
            </a:endParaRP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731649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fi-FI"/>
              <a:t>Auditointikriteerit </a:t>
            </a:r>
            <a:r>
              <a:rPr lang="fi-FI" dirty="0"/>
              <a:t>EU:ssa ja globaalisti</a:t>
            </a:r>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4" name="Picture 3" descr="Graphical user interface, text, application&#10;&#10;Description automatically generated">
            <a:extLst>
              <a:ext uri="{FF2B5EF4-FFF2-40B4-BE49-F238E27FC236}">
                <a16:creationId xmlns:a16="http://schemas.microsoft.com/office/drawing/2014/main" id="{F84A4DB5-B408-489B-9423-D202B50DB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FFD373A-84D7-4064-A961-8D2494C88F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431669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a:bodyPr>
          <a:lstStyle/>
          <a:p>
            <a:r>
              <a:rPr lang="fi-FI" sz="3200" dirty="0"/>
              <a:t>Pariisin sopimus ja sisäiset ympäristöauditoinnit</a:t>
            </a:r>
          </a:p>
        </p:txBody>
      </p:sp>
      <p:sp>
        <p:nvSpPr>
          <p:cNvPr id="3" name="Underrubrik 2"/>
          <p:cNvSpPr>
            <a:spLocks noGrp="1"/>
          </p:cNvSpPr>
          <p:nvPr>
            <p:ph type="subTitle" idx="1"/>
          </p:nvPr>
        </p:nvSpPr>
        <p:spPr>
          <a:xfrm>
            <a:off x="1562100" y="2396972"/>
            <a:ext cx="9070848" cy="2742292"/>
          </a:xfrm>
        </p:spPr>
        <p:txBody>
          <a:bodyPr>
            <a:normAutofit lnSpcReduction="10000"/>
          </a:bodyPr>
          <a:lstStyle/>
          <a:p>
            <a:pPr marL="342900" indent="-342900" algn="l">
              <a:buFont typeface="Arial" panose="020B0604020202020204" pitchFamily="34" charset="0"/>
              <a:buChar char="•"/>
            </a:pPr>
            <a:r>
              <a:rPr lang="fi-FI" sz="2400" dirty="0"/>
              <a:t>Enintään 1,5 Celsius-asteen lämpötilan nousu</a:t>
            </a:r>
          </a:p>
          <a:p>
            <a:pPr marL="342900" indent="-342900" algn="l">
              <a:buFont typeface="Arial" panose="020B0604020202020204" pitchFamily="34" charset="0"/>
              <a:buChar char="•"/>
            </a:pPr>
            <a:r>
              <a:rPr lang="fi-FI" sz="2400" dirty="0"/>
              <a:t>Huomiota liittyen esimerkiksi avoimeen tiedonsaantiin, valmennukseen ja koulutukseen.</a:t>
            </a:r>
          </a:p>
          <a:p>
            <a:pPr marL="342900" indent="-342900" algn="l">
              <a:buFont typeface="Arial" panose="020B0604020202020204" pitchFamily="34" charset="0"/>
              <a:buChar char="•"/>
            </a:pPr>
            <a:r>
              <a:rPr lang="fi-FI" sz="2400" dirty="0"/>
              <a:t>Sisäisissä ympäristöauditoinneissa ilmastovaikutuksia voitaisiin arvioida käyttämällä mahdollisia aikaisempia hiilidioksidiekvivalenttiarvioita. </a:t>
            </a:r>
          </a:p>
          <a:p>
            <a:pPr marL="342900" indent="-342900" algn="l">
              <a:buFont typeface="Arial" panose="020B0604020202020204" pitchFamily="34" charset="0"/>
              <a:buChar char="•"/>
            </a:pPr>
            <a:r>
              <a:rPr lang="fi-FI" sz="2400" dirty="0"/>
              <a:t>Voitaisiin ottaa käyttöön hiilijalanjälkilaskenta.</a:t>
            </a: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4808"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509392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a:bodyPr>
          <a:lstStyle/>
          <a:p>
            <a:r>
              <a:rPr lang="fi-FI" sz="4400" dirty="0"/>
              <a:t>Energiatiekartta </a:t>
            </a:r>
            <a:r>
              <a:rPr lang="sv-SE" sz="4400" dirty="0"/>
              <a:t>2050</a:t>
            </a:r>
            <a:endParaRPr lang="en-GB" sz="4400" dirty="0"/>
          </a:p>
        </p:txBody>
      </p:sp>
      <p:sp>
        <p:nvSpPr>
          <p:cNvPr id="3" name="Underrubrik 2"/>
          <p:cNvSpPr>
            <a:spLocks noGrp="1"/>
          </p:cNvSpPr>
          <p:nvPr>
            <p:ph type="subTitle" idx="1"/>
          </p:nvPr>
        </p:nvSpPr>
        <p:spPr>
          <a:xfrm>
            <a:off x="1562100" y="2396972"/>
            <a:ext cx="9070848" cy="2742292"/>
          </a:xfrm>
        </p:spPr>
        <p:txBody>
          <a:bodyPr>
            <a:normAutofit fontScale="92500" lnSpcReduction="20000"/>
          </a:bodyPr>
          <a:lstStyle/>
          <a:p>
            <a:pPr marL="342900" indent="-342900" algn="l">
              <a:buFont typeface="Arial" panose="020B0604020202020204" pitchFamily="34" charset="0"/>
              <a:buChar char="•"/>
            </a:pPr>
            <a:r>
              <a:rPr lang="fi-FI" dirty="0"/>
              <a:t>Tavoitteena on pohtia, miten EU:n koko energia-ala pohjautuisi mahdollisimman paljon uusiutuvaan energiaan vuonna 2050</a:t>
            </a:r>
          </a:p>
          <a:p>
            <a:pPr marL="342900" indent="-342900" algn="l">
              <a:buFont typeface="Arial" panose="020B0604020202020204" pitchFamily="34" charset="0"/>
              <a:buChar char="•"/>
            </a:pPr>
            <a:r>
              <a:rPr lang="fi-FI" dirty="0"/>
              <a:t>Maailmanlaajuisesti suurin osa kasvihuonekaasuista tulee energiasektorilta. Siten ratkaisuna ovat energialähteet, jotka eivät tuota kasvihuonekaasupäästöjä. Niillä on suuri vaikutus kaikkiin energiajärjestelmän osiin.</a:t>
            </a:r>
          </a:p>
          <a:p>
            <a:pPr marL="342900" indent="-342900" algn="l">
              <a:buFont typeface="Arial" panose="020B0604020202020204" pitchFamily="34" charset="0"/>
              <a:buChar char="•"/>
            </a:pPr>
            <a:r>
              <a:rPr lang="fi-FI" dirty="0" err="1"/>
              <a:t>SYATissa</a:t>
            </a:r>
            <a:r>
              <a:rPr lang="fi-FI" dirty="0"/>
              <a:t> painotetaan erityisesti organisaatioiden energiankäytön tarkastelua.</a:t>
            </a:r>
          </a:p>
          <a:p>
            <a:pPr marL="342900" indent="-342900" algn="l">
              <a:buFont typeface="Arial" panose="020B0604020202020204" pitchFamily="34" charset="0"/>
              <a:buChar char="•"/>
            </a:pPr>
            <a:r>
              <a:rPr lang="fi-FI" dirty="0"/>
              <a:t>Energia-auditoinnit</a:t>
            </a:r>
            <a:endParaRPr lang="sv-SE" dirty="0"/>
          </a:p>
          <a:p>
            <a:pPr marL="342900" indent="-342900" algn="l">
              <a:buFont typeface="Arial" panose="020B0604020202020204" pitchFamily="34" charset="0"/>
              <a:buChar char="•"/>
            </a:pP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3310364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fontScale="90000"/>
          </a:bodyPr>
          <a:lstStyle/>
          <a:p>
            <a:r>
              <a:rPr lang="fi-FI" sz="3200" dirty="0"/>
              <a:t>Kierron aikaansaaminen – EU:n kiertotalouden toimintasuunnitelma</a:t>
            </a:r>
            <a:endParaRPr lang="fi-FI" sz="4400" dirty="0"/>
          </a:p>
        </p:txBody>
      </p:sp>
      <p:sp>
        <p:nvSpPr>
          <p:cNvPr id="3" name="Underrubrik 2"/>
          <p:cNvSpPr>
            <a:spLocks noGrp="1"/>
          </p:cNvSpPr>
          <p:nvPr>
            <p:ph type="subTitle" idx="1"/>
          </p:nvPr>
        </p:nvSpPr>
        <p:spPr>
          <a:xfrm>
            <a:off x="1562100" y="2396972"/>
            <a:ext cx="9070848" cy="2742292"/>
          </a:xfrm>
        </p:spPr>
        <p:txBody>
          <a:bodyPr>
            <a:normAutofit lnSpcReduction="10000"/>
          </a:bodyPr>
          <a:lstStyle/>
          <a:p>
            <a:pPr marL="342900" indent="-342900" algn="l">
              <a:buFont typeface="Arial" panose="020B0604020202020204" pitchFamily="34" charset="0"/>
              <a:buChar char="•"/>
            </a:pPr>
            <a:r>
              <a:rPr lang="fi-FI" sz="2400" dirty="0"/>
              <a:t>Suunnitelma siirtymästä kohti kiertotaloutta EU:ssa</a:t>
            </a:r>
          </a:p>
          <a:p>
            <a:pPr marL="342900" indent="-342900" algn="l">
              <a:buFont typeface="Arial" panose="020B0604020202020204" pitchFamily="34" charset="0"/>
              <a:buChar char="•"/>
            </a:pPr>
            <a:r>
              <a:rPr lang="fi-FI" dirty="0"/>
              <a:t>Keskeistä on t</a:t>
            </a:r>
            <a:r>
              <a:rPr lang="fi-FI" sz="2400" dirty="0"/>
              <a:t>uotteiden eliniän pidentäminen ja jätteiden vähentäminen</a:t>
            </a:r>
          </a:p>
          <a:p>
            <a:pPr marL="342900" indent="-342900" algn="l">
              <a:buFont typeface="Arial" panose="020B0604020202020204" pitchFamily="34" charset="0"/>
              <a:buChar char="•"/>
            </a:pPr>
            <a:r>
              <a:rPr lang="fi-FI" sz="2400" dirty="0"/>
              <a:t>Keskiössä tuotesuunnittelu, tuotantoprosessit, kulutus, jätehuoltoon ja </a:t>
            </a:r>
            <a:r>
              <a:rPr lang="fi-FI" dirty="0"/>
              <a:t>tarve uudelleen käyttöön</a:t>
            </a:r>
            <a:r>
              <a:rPr lang="fi-FI" sz="2400" dirty="0"/>
              <a:t>.</a:t>
            </a:r>
          </a:p>
          <a:p>
            <a:pPr marL="342900" indent="-342900" algn="l">
              <a:buFont typeface="Arial" panose="020B0604020202020204" pitchFamily="34" charset="0"/>
              <a:buChar char="•"/>
            </a:pPr>
            <a:r>
              <a:rPr lang="fi-FI" dirty="0"/>
              <a:t>SYAT ja kiertotalouden huomioiminen sisäisissä ympäristöauditoinneissa.</a:t>
            </a: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72"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539206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fi-FI" sz="3200" dirty="0"/>
              <a:t>Maailman muuttaminen: </a:t>
            </a:r>
            <a:br>
              <a:rPr lang="fi-FI" sz="3200" dirty="0"/>
            </a:br>
            <a:r>
              <a:rPr lang="fi-FI" sz="3200" dirty="0"/>
              <a:t>YK:n Kestävän kehityksen globaali toimintaohjelma Agenda2030</a:t>
            </a:r>
          </a:p>
        </p:txBody>
      </p:sp>
      <p:sp>
        <p:nvSpPr>
          <p:cNvPr id="3" name="Underrubrik 2"/>
          <p:cNvSpPr>
            <a:spLocks noGrp="1"/>
          </p:cNvSpPr>
          <p:nvPr>
            <p:ph type="subTitle" idx="1"/>
          </p:nvPr>
        </p:nvSpPr>
        <p:spPr>
          <a:xfrm>
            <a:off x="1562100" y="2396972"/>
            <a:ext cx="9070848" cy="2742292"/>
          </a:xfrm>
        </p:spPr>
        <p:txBody>
          <a:bodyPr>
            <a:normAutofit/>
          </a:bodyPr>
          <a:lstStyle/>
          <a:p>
            <a:pPr marL="342900" indent="-342900" algn="l">
              <a:buFont typeface="Arial" panose="020B0604020202020204" pitchFamily="34" charset="0"/>
              <a:buChar char="•"/>
            </a:pPr>
            <a:r>
              <a:rPr lang="fi-FI" sz="2400" dirty="0"/>
              <a:t>Globaali toimintaohjelma, jossa on 17 tavoitetta ja 169 alatavoitetta.</a:t>
            </a:r>
          </a:p>
          <a:p>
            <a:pPr marL="342900" indent="-342900" algn="l">
              <a:buFont typeface="Arial" panose="020B0604020202020204" pitchFamily="34" charset="0"/>
              <a:buChar char="•"/>
            </a:pPr>
            <a:r>
              <a:rPr lang="fi-FI" sz="2400" dirty="0"/>
              <a:t>Tarkoitus on ylläpitää planeetan eliölajien terveellistä elämää ja maailmanlaajuista rauhaa.</a:t>
            </a:r>
          </a:p>
          <a:p>
            <a:pPr marL="342900" indent="-342900" algn="l">
              <a:buFont typeface="Arial" panose="020B0604020202020204" pitchFamily="34" charset="0"/>
              <a:buChar char="•"/>
            </a:pPr>
            <a:r>
              <a:rPr lang="fi-FI" sz="2400" dirty="0"/>
              <a:t>Tavoitteena on lähentyä kansainvälistä lainsäädäntöä</a:t>
            </a:r>
          </a:p>
          <a:p>
            <a:pPr marL="342900" indent="-342900" algn="l">
              <a:buFont typeface="Arial" panose="020B0604020202020204" pitchFamily="34" charset="0"/>
              <a:buChar char="•"/>
            </a:pPr>
            <a:r>
              <a:rPr lang="fi-FI" sz="2400" dirty="0"/>
              <a:t>SYAT-koulutus tarjoaa apua siihen, miten 17 kestävän kehityksen tavoitetta huomioidaan sisäisessä ympäristöauditoinnissa</a:t>
            </a: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18766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8527</TotalTime>
  <Words>5981</Words>
  <Application>Microsoft Office PowerPoint</Application>
  <PresentationFormat>Widescreen</PresentationFormat>
  <Paragraphs>815</Paragraphs>
  <Slides>135</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135</vt:i4>
      </vt:variant>
    </vt:vector>
  </HeadingPairs>
  <TitlesOfParts>
    <vt:vector size="145" baseType="lpstr">
      <vt:lpstr>Arial</vt:lpstr>
      <vt:lpstr>Arial</vt:lpstr>
      <vt:lpstr>Calibri</vt:lpstr>
      <vt:lpstr>Calibri Light</vt:lpstr>
      <vt:lpstr>Courier New</vt:lpstr>
      <vt:lpstr>Helvetica</vt:lpstr>
      <vt:lpstr>Open Sans</vt:lpstr>
      <vt:lpstr>Times New Roman</vt:lpstr>
      <vt:lpstr>Wingdings</vt:lpstr>
      <vt:lpstr>Office Theme</vt:lpstr>
      <vt:lpstr>Synergy Audit Verkkokoulutus</vt:lpstr>
      <vt:lpstr>Mitä koulutus sisältää ja miten sitä voi hyödyntää?</vt:lpstr>
      <vt:lpstr>Yhteistyökumppanit</vt:lpstr>
      <vt:lpstr>Synergy Audit verkkokurssi</vt:lpstr>
      <vt:lpstr>PowerPoint Presentation</vt:lpstr>
      <vt:lpstr>Ilmastonmutos</vt:lpstr>
      <vt:lpstr>Ilmastonmuutoksen vaikutuksista </vt:lpstr>
      <vt:lpstr>Muuttuvan ilmaston seurauksia</vt:lpstr>
      <vt:lpstr>Pääosa päästöistä on peräisin muutamasta maasta</vt:lpstr>
      <vt:lpstr>Ilmastonmuutoksen kerrannaisvaikutukset voivat olla kriittisiä</vt:lpstr>
      <vt:lpstr>Kriittisiä pisteistä ja tuntemattomia kerrannaisvaikutuksia</vt:lpstr>
      <vt:lpstr>Ilmastonmuutos edellyttää</vt:lpstr>
      <vt:lpstr>EU:n sopeutumisstrategia</vt:lpstr>
      <vt:lpstr>Vesi</vt:lpstr>
      <vt:lpstr>Vesi ei ole kaupallinen tuote, kuten jokin muu, vaan pikemminkin perintö, jota on suojeltava, puolustettava ja kohdeltava sellaisena. Vesipuitedirektiivi (2000/60/EY)</vt:lpstr>
      <vt:lpstr>Vesi, konfliktien synnyttäjä?</vt:lpstr>
      <vt:lpstr>PowerPoint Presentation</vt:lpstr>
      <vt:lpstr>Veden niukkuus ja kuivuus Euroopassa</vt:lpstr>
      <vt:lpstr>Uhat</vt:lpstr>
      <vt:lpstr>Aral-järven kuivuminen on yksi pahimmista ihmisen aiheuttamista ympäristökatastrofeista</vt:lpstr>
      <vt:lpstr>Ilmastonmuutos:  hiljainen uhka  on, että maapallon eliölajeista voi jopa 50 % hävitä vuoteen 2100 mennessä</vt:lpstr>
      <vt:lpstr>Ilmasto ja luonnon monimuotoisuus riippuvat toisistaan</vt:lpstr>
      <vt:lpstr>Mitä tarkoitetaan luonnon monimuotoisuudella ja miten ilmastonmuutos vaikuttaa siihen? </vt:lpstr>
      <vt:lpstr>Mikä on ekosysteemi?  </vt:lpstr>
      <vt:lpstr>Mitä ovat luontopalvelut ja mihin niitä tarvitaan?</vt:lpstr>
      <vt:lpstr>EU:n biodiversiteettistrategia vuoteen 2030  Annetaan luonnolle aikaisempaa tärkeämpi sija elämässämme</vt:lpstr>
      <vt:lpstr>VISIO Elää sopusoinnussa luonnon kanssa</vt:lpstr>
      <vt:lpstr>Voiko luonto saada oikeuksia? </vt:lpstr>
      <vt:lpstr>PowerPoint Presentation</vt:lpstr>
      <vt:lpstr>Ympäristötietoisuudesta ympäristölainsäädäntöön</vt:lpstr>
      <vt:lpstr>From environmental conscious Ihmiskunta ja luonto:  Esiteollinen aika </vt:lpstr>
      <vt:lpstr>Ihmiskunta ja luonto: Nykyaika</vt:lpstr>
      <vt:lpstr>Ympäristötietoisuus: 1962-1968</vt:lpstr>
      <vt:lpstr>Ympäristötietoisuus: 1969-1973</vt:lpstr>
      <vt:lpstr>Ympäristötietoisuus: 1974-1980s</vt:lpstr>
      <vt:lpstr>Kansainvälinen ympäristölainsäädäntö:  YK:sta Tukholmaan 1972</vt:lpstr>
      <vt:lpstr>Kansainvälinen ympäristölainsäädäntö: Tukholmasta Pariisiin</vt:lpstr>
      <vt:lpstr>Ympäristövaikutusten arviointi</vt:lpstr>
      <vt:lpstr>Pohdi:</vt:lpstr>
      <vt:lpstr>PowerPoint Presentation</vt:lpstr>
      <vt:lpstr>Johdanto ympäristöauditointiin</vt:lpstr>
      <vt:lpstr>Johdanto ympäristöauditointiin–  Laajempi näkökulma</vt:lpstr>
      <vt:lpstr>Ympäristöjärjestelmä lyhyesti</vt:lpstr>
      <vt:lpstr>Ympäristöjärjestelmä lyhyesti</vt:lpstr>
      <vt:lpstr>Ympäristöjärjestelmä lyhyesti</vt:lpstr>
      <vt:lpstr>ISO 14001</vt:lpstr>
      <vt:lpstr>EMAS</vt:lpstr>
      <vt:lpstr>Ympäristöjärjestelmästä yksityiskohtaisemmin</vt:lpstr>
      <vt:lpstr>Ympäristöjärjestelmä yksityiskohtaisemmin</vt:lpstr>
      <vt:lpstr>Ympäristöjärjestelmä yksityiskohtaisemmin</vt:lpstr>
      <vt:lpstr>Ympäristöjärjestelmä yksityiskohtaisemmin</vt:lpstr>
      <vt:lpstr>Kuinka voit valmistautua standardoitua ympäristöjärjestelmää  ajatellen – SYATin (Synergy Audit) monitieteinen näkökulma</vt:lpstr>
      <vt:lpstr>PowerPoint Presentation</vt:lpstr>
      <vt:lpstr>Ympäristöauditoinnit</vt:lpstr>
      <vt:lpstr>Miksi teemme sisäisiä ympäristöauditointeja?</vt:lpstr>
      <vt:lpstr>Tärkeitä käsitteitä sisäisessä ympäristöauditoinnissa</vt:lpstr>
      <vt:lpstr>Tärkeitä käsitteitä sisäisessä ympäristöauditoinnissa</vt:lpstr>
      <vt:lpstr>Tärkeitä käsitteitä sisäisessä ympäristöauditoinnissa</vt:lpstr>
      <vt:lpstr>Tärkeitä käsitteitä sisäisessä ympäristöauditoinnissa</vt:lpstr>
      <vt:lpstr>Tärkeitä käsitteitä sisäisessä ympäristöauditoinnissa</vt:lpstr>
      <vt:lpstr>Työprosessi</vt:lpstr>
      <vt:lpstr>Työprosessi</vt:lpstr>
      <vt:lpstr>Työprosessi</vt:lpstr>
      <vt:lpstr>Sisäisen ympäristöauditoinnin jatkuvat tehtävät</vt:lpstr>
      <vt:lpstr>Sisäisen ympäristöauditoinnin positiiviset vaikutukset –  SYATin monitieteinen näkökulma</vt:lpstr>
      <vt:lpstr>PowerPoint Presentation</vt:lpstr>
      <vt:lpstr>Ympäristöauditoinnit</vt:lpstr>
      <vt:lpstr>Sisäisen ympäristöauditoinnin tarkistuslista</vt:lpstr>
      <vt:lpstr>Sisäisen ympäristöauditoinnin tarkistuslista</vt:lpstr>
      <vt:lpstr>Sisäisen ympäristöauditoinnin koulutus –  Tarkastuslistan laatiminen</vt:lpstr>
      <vt:lpstr>PowerPoint Presentation</vt:lpstr>
      <vt:lpstr>Kouluttajien koulutus</vt:lpstr>
      <vt:lpstr>Motivaation tärkeys</vt:lpstr>
      <vt:lpstr>PowerPoint Presentation</vt:lpstr>
      <vt:lpstr>Osallistuminen</vt:lpstr>
      <vt:lpstr>Käsityksiä ympäristöstä</vt:lpstr>
      <vt:lpstr>Toiminta</vt:lpstr>
      <vt:lpstr>PowerPoint Presentation</vt:lpstr>
      <vt:lpstr>PowerPoint Presentation</vt:lpstr>
      <vt:lpstr>Oppitunnin johtopäätökset</vt:lpstr>
      <vt:lpstr>PowerPoint Presentation</vt:lpstr>
      <vt:lpstr>Kiertotalous</vt:lpstr>
      <vt:lpstr>Mitä kiertotalous on?</vt:lpstr>
      <vt:lpstr>Kiertotalous EU:ssa</vt:lpstr>
      <vt:lpstr>Kiertotalous EU:ssa</vt:lpstr>
      <vt:lpstr>Kiertotalous EU:ssa</vt:lpstr>
      <vt:lpstr>Kiertotalouden liiketoimintamalleja</vt:lpstr>
      <vt:lpstr>Kuntien rooli kiertotaloudessa</vt:lpstr>
      <vt:lpstr>Erilaisia näkökulmia kiertotaloudesta liiketoiminnan kannalta </vt:lpstr>
      <vt:lpstr>Erilaisia näkökulmia kiertotaloudesta liiketoiminnan kannalta </vt:lpstr>
      <vt:lpstr>Erilaisia näkökulmia kiertotaloudesta liiketoiminnan kannalta</vt:lpstr>
      <vt:lpstr>Muutamia työkaluja, kun haluat edetä kiertotaloudessa </vt:lpstr>
      <vt:lpstr>Mitä jokainen voi tehdä? </vt:lpstr>
      <vt:lpstr>PowerPoint Presentation</vt:lpstr>
      <vt:lpstr>Auditointikriteerit EU:ssa ja globaalisti</vt:lpstr>
      <vt:lpstr>Pariisin sopimus ja sisäiset ympäristöauditoinnit</vt:lpstr>
      <vt:lpstr>Energiatiekartta 2050</vt:lpstr>
      <vt:lpstr>Kierron aikaansaaminen – EU:n kiertotalouden toimintasuunnitelma</vt:lpstr>
      <vt:lpstr>Maailman muuttaminen:  YK:n Kestävän kehityksen globaali toimintaohjelma Agenda2030</vt:lpstr>
      <vt:lpstr>Sisäisen ympäristöauditoinnin valmennus –  Miten kestävän kehityksen tavoitteet huomioidaan sisäisessä ympäristöauditoinneissa</vt:lpstr>
      <vt:lpstr>EU:n jätepuitedirektiivi</vt:lpstr>
      <vt:lpstr>EU:n kestävä kemikaalistrategia</vt:lpstr>
      <vt:lpstr>Sisäisen ympäristöauditoinnin valmennus – Jätehierarkia</vt:lpstr>
      <vt:lpstr>PowerPoint Presentation</vt:lpstr>
      <vt:lpstr>Energia-auditoinnit</vt:lpstr>
      <vt:lpstr>PowerPoint Presentation</vt:lpstr>
      <vt:lpstr>PowerPoint Presentation</vt:lpstr>
      <vt:lpstr>Energia-auditoinnin keskeiset vaiheet</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Haastattelutekniikat ja auditoinnin etiikka</vt:lpstr>
      <vt:lpstr>Haastattelutekniikat</vt:lpstr>
      <vt:lpstr>Haastattelutekniikat</vt:lpstr>
      <vt:lpstr>Sisäisen ympäristöauditoinnin etiikka</vt:lpstr>
      <vt:lpstr>Sisäisen ympäristöauditoinnin etiikka</vt:lpstr>
      <vt:lpstr>Sisäisen ympäristöauditoinnin valmennus – Haastattelutekniikat</vt:lpstr>
      <vt:lpstr>Sisäisen ympäristöauditoinnin valmennus – Haastattelutekniikat</vt:lpstr>
      <vt:lpstr>PowerPoint Presentation</vt:lpstr>
      <vt:lpstr>Sisäisen ympäristöauditoinnin harjoitus ryhmätyö</vt:lpstr>
      <vt:lpstr>Sisäisen ympäristöauditoinnin toteuttaminen</vt:lpstr>
      <vt:lpstr>PowerPoint Presentation</vt:lpstr>
      <vt:lpstr>Poikkeama-analyysi</vt:lpstr>
      <vt:lpstr>Sisäinen ympäristöauditointiharjoitus Ryhmätyö</vt:lpstr>
      <vt:lpstr>Esityksen loppu… ja uusia alkuja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Synergy Audit Online Education</dc:title>
  <dc:creator>Eleonora Bru</dc:creator>
  <cp:lastModifiedBy>Eleonora Bru</cp:lastModifiedBy>
  <cp:revision>34</cp:revision>
  <dcterms:created xsi:type="dcterms:W3CDTF">2022-02-05T12:23:36Z</dcterms:created>
  <dcterms:modified xsi:type="dcterms:W3CDTF">2022-06-19T12:06:45Z</dcterms:modified>
</cp:coreProperties>
</file>