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7" r:id="rId2"/>
    <p:sldId id="320" r:id="rId3"/>
    <p:sldId id="345" r:id="rId4"/>
    <p:sldId id="342" r:id="rId5"/>
    <p:sldId id="343" r:id="rId6"/>
    <p:sldId id="344" r:id="rId7"/>
    <p:sldId id="321" r:id="rId8"/>
    <p:sldId id="322" r:id="rId9"/>
    <p:sldId id="346" r:id="rId10"/>
    <p:sldId id="350" r:id="rId11"/>
    <p:sldId id="323" r:id="rId12"/>
    <p:sldId id="347" r:id="rId13"/>
    <p:sldId id="348" r:id="rId14"/>
    <p:sldId id="349" r:id="rId15"/>
    <p:sldId id="324" r:id="rId16"/>
    <p:sldId id="326" r:id="rId17"/>
    <p:sldId id="35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6413" autoAdjust="0"/>
  </p:normalViewPr>
  <p:slideViewPr>
    <p:cSldViewPr snapToGrid="0">
      <p:cViewPr varScale="1">
        <p:scale>
          <a:sx n="73" d="100"/>
          <a:sy n="73" d="100"/>
        </p:scale>
        <p:origin x="21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4C10E-B07E-4F17-95D6-4C3073C681D5}" type="datetimeFigureOut">
              <a:rPr lang="en-US" smtClean="0"/>
              <a:t>4/22/21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7832E-7BC9-4878-B895-765DFC4D8426}" type="slidenum">
              <a:rPr lang="en-US" smtClean="0"/>
              <a:t>‹#›</a:t>
            </a:fld>
            <a:endParaRPr lang="en-US"/>
          </a:p>
        </p:txBody>
      </p:sp>
    </p:spTree>
    <p:extLst>
      <p:ext uri="{BB962C8B-B14F-4D97-AF65-F5344CB8AC3E}">
        <p14:creationId xmlns:p14="http://schemas.microsoft.com/office/powerpoint/2010/main" val="3498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7B45541-A18C-4759-9AEE-04A0C9427109}" type="slidenum">
              <a:rPr lang="ko-KR" altLang="en-US" smtClean="0"/>
              <a:t>1</a:t>
            </a:fld>
            <a:endParaRPr lang="ko-KR" altLang="en-US"/>
          </a:p>
        </p:txBody>
      </p:sp>
    </p:spTree>
    <p:extLst>
      <p:ext uri="{BB962C8B-B14F-4D97-AF65-F5344CB8AC3E}">
        <p14:creationId xmlns:p14="http://schemas.microsoft.com/office/powerpoint/2010/main" val="198372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Consequences of sexual abuse</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minor who has experienced sexual abuse will suffer short- and long-term consequences.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consequences and indicators of abuse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appear in different dimensions: Psychosocial, physical, psychopathological, behavioral, spiritual.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Psychosocial consequences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possible psychosocial consequences of abuse can be: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Impotence, • Collapse of trust, • Silence, • Shame, • Guilt, • Desire for escape.</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Physical consequences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physical signs of sexual abuse are rare.  It is important to react to any physical indicators and bring the person to a hospital for a medical examination.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Sexually transmitted diseases (AIDS), • Pregnancy, • Wounds in the genital and anal areas,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Pain syndromes (headaches, back pain, fibromyalgia</a:t>
            </a:r>
            <a:r>
              <a:rPr lang="ko-KR" altLang="en-US" sz="1200" kern="1200" dirty="0">
                <a:solidFill>
                  <a:schemeClr val="tx1"/>
                </a:solidFill>
                <a:effectLst/>
                <a:latin typeface="+mn-lt"/>
                <a:ea typeface="+mn-ea"/>
                <a:cs typeface="+mn-cs"/>
              </a:rPr>
              <a:t>병리</a:t>
            </a:r>
            <a:r>
              <a:rPr lang="en-US" sz="1200" kern="1200" dirty="0">
                <a:solidFill>
                  <a:schemeClr val="tx1"/>
                </a:solidFill>
                <a:effectLst/>
                <a:latin typeface="+mn-lt"/>
                <a:ea typeface="+mn-ea"/>
                <a:cs typeface="+mn-cs"/>
              </a:rPr>
              <a:t>,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Footnote 2) Fibromyalgia </a:t>
            </a:r>
            <a:r>
              <a:rPr lang="en-US" sz="1200" kern="1200" dirty="0">
                <a:solidFill>
                  <a:schemeClr val="tx1"/>
                </a:solidFill>
                <a:effectLst/>
                <a:latin typeface="+mn-lt"/>
                <a:ea typeface="+mn-ea"/>
                <a:cs typeface="+mn-cs"/>
              </a:rPr>
              <a:t>is a disorder characterized by widespread musculoskeletal pain accompanied by fatigue, sleep, memory and mood issues. Researchers believe that </a:t>
            </a:r>
            <a:r>
              <a:rPr lang="en-US" sz="1200" i="1" kern="1200" dirty="0">
                <a:solidFill>
                  <a:schemeClr val="tx1"/>
                </a:solidFill>
                <a:effectLst/>
                <a:latin typeface="+mn-lt"/>
                <a:ea typeface="+mn-ea"/>
                <a:cs typeface="+mn-cs"/>
              </a:rPr>
              <a:t>fibromyalgia</a:t>
            </a:r>
            <a:r>
              <a:rPr lang="en-US" sz="1200" kern="1200" dirty="0">
                <a:solidFill>
                  <a:schemeClr val="tx1"/>
                </a:solidFill>
                <a:effectLst/>
                <a:latin typeface="+mn-lt"/>
                <a:ea typeface="+mn-ea"/>
                <a:cs typeface="+mn-cs"/>
              </a:rPr>
              <a:t> amplifies painful sensations by affecting the way your brain processes pain signals.</a:t>
            </a:r>
          </a:p>
          <a:p>
            <a:r>
              <a:rPr lang="en-US" sz="1200" kern="1200" dirty="0">
                <a:solidFill>
                  <a:schemeClr val="tx1"/>
                </a:solidFill>
                <a:effectLst/>
                <a:latin typeface="+mn-lt"/>
                <a:ea typeface="+mn-ea"/>
                <a:cs typeface="+mn-cs"/>
              </a:rPr>
              <a:t>• Gastrointestinal diseases</a:t>
            </a:r>
            <a:r>
              <a:rPr lang="ko-KR" altLang="en-US" sz="1200" kern="1200" dirty="0">
                <a:solidFill>
                  <a:schemeClr val="tx1"/>
                </a:solidFill>
                <a:effectLst/>
                <a:latin typeface="+mn-lt"/>
                <a:ea typeface="+mn-ea"/>
                <a:cs typeface="+mn-cs"/>
              </a:rPr>
              <a:t>위장병</a:t>
            </a:r>
            <a:r>
              <a:rPr lang="en-US" sz="1200" kern="1200" dirty="0">
                <a:solidFill>
                  <a:schemeClr val="tx1"/>
                </a:solidFill>
                <a:effectLst/>
                <a:latin typeface="+mn-lt"/>
                <a:ea typeface="+mn-ea"/>
                <a:cs typeface="+mn-cs"/>
              </a:rPr>
              <a:t> (constipation</a:t>
            </a:r>
            <a:r>
              <a:rPr lang="ko-KR" altLang="en-US" sz="1200" kern="1200" dirty="0">
                <a:solidFill>
                  <a:schemeClr val="tx1"/>
                </a:solidFill>
                <a:effectLst/>
                <a:latin typeface="+mn-lt"/>
                <a:ea typeface="+mn-ea"/>
                <a:cs typeface="+mn-cs"/>
              </a:rPr>
              <a:t>변비</a:t>
            </a:r>
            <a:r>
              <a:rPr lang="en-US" sz="1200" kern="1200" dirty="0">
                <a:solidFill>
                  <a:schemeClr val="tx1"/>
                </a:solidFill>
                <a:effectLst/>
                <a:latin typeface="+mn-lt"/>
                <a:ea typeface="+mn-ea"/>
                <a:cs typeface="+mn-cs"/>
              </a:rPr>
              <a:t>, irritable bowel syndrome, etc.),  • Gynecological symptoms (bleeding).</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Psychopathological consequences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short-term psychological consequences can manifest in a stress or acute reaction ("shock"). There is a greater probability of other psychological symptoms: • Depression (thoughts of suicide), • Anxiety disorders, • Sexual disorders, • Eating disorders, • Substance abuse • PTSD (Post-traumatic stress disorder)</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Behavioral consequences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following behaviors can be indicators or consequences of sexual abuse, </a:t>
            </a:r>
            <a:r>
              <a:rPr lang="en-US" sz="1200" b="1" i="1" kern="1200" dirty="0">
                <a:solidFill>
                  <a:schemeClr val="tx1"/>
                </a:solidFill>
                <a:effectLst/>
                <a:latin typeface="+mn-lt"/>
                <a:ea typeface="+mn-ea"/>
                <a:cs typeface="+mn-cs"/>
              </a:rPr>
              <a:t>for a prepubescent child or adolescent</a:t>
            </a:r>
            <a:r>
              <a:rPr lang="en-US" sz="1200" kern="1200" dirty="0">
                <a:solidFill>
                  <a:schemeClr val="tx1"/>
                </a:solidFill>
                <a:effectLst/>
                <a:latin typeface="+mn-lt"/>
                <a:ea typeface="+mn-ea"/>
                <a:cs typeface="+mn-cs"/>
              </a:rPr>
              <a:t>: • Sudden lack of interest in friends or activities, • Anxious and startle reactions to physical contacts, • Great interest in sexual activities, • Regressive communication schemes (ex. childish speeches), • Getaways from home, • Lack of trust in others, • Poor personal hygiene.</a:t>
            </a:r>
          </a:p>
          <a:p>
            <a:r>
              <a:rPr lang="en-US" sz="1200" kern="1200" dirty="0">
                <a:solidFill>
                  <a:schemeClr val="tx1"/>
                </a:solidFill>
                <a:effectLst/>
                <a:latin typeface="+mn-lt"/>
                <a:ea typeface="+mn-ea"/>
                <a:cs typeface="+mn-cs"/>
              </a:rPr>
              <a:t>Behavioral indicators of sexual abuse observable in </a:t>
            </a:r>
            <a:r>
              <a:rPr lang="en-US" sz="1200" b="1" i="1" kern="1200" dirty="0">
                <a:solidFill>
                  <a:schemeClr val="tx1"/>
                </a:solidFill>
                <a:effectLst/>
                <a:latin typeface="+mn-lt"/>
                <a:ea typeface="+mn-ea"/>
                <a:cs typeface="+mn-cs"/>
              </a:rPr>
              <a:t>younger children</a:t>
            </a:r>
            <a:r>
              <a:rPr lang="en-US" sz="1200" kern="1200" dirty="0">
                <a:solidFill>
                  <a:schemeClr val="tx1"/>
                </a:solidFill>
                <a:effectLst/>
                <a:latin typeface="+mn-lt"/>
                <a:ea typeface="+mn-ea"/>
                <a:cs typeface="+mn-cs"/>
              </a:rPr>
              <a:t> are: • Sleep disorders and/or nightmares, • Sexual play and games that are inappropriate for age or setting and/or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descriptions with sexually explicit content, • Change or loss of appetite, • Poor self-care.</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Spiritual consequences: </a:t>
            </a:r>
            <a:r>
              <a:rPr lang="en-US" sz="1200" kern="1200" dirty="0">
                <a:solidFill>
                  <a:schemeClr val="tx1"/>
                </a:solidFill>
                <a:effectLst/>
                <a:latin typeface="+mn-lt"/>
                <a:ea typeface="+mn-ea"/>
                <a:cs typeface="+mn-cs"/>
              </a:rPr>
              <a:t>When a believer has been abused by a priest or religious man, he or she suffer from inevitable negative effects for his or her faith and spiritual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trust in God (or the Father)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faith and prayer as a resource essential in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nothingness and self-accusation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Guilt for having committed a sin unforgivable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being eternally condemned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Cf</a:t>
            </a:r>
            <a:r>
              <a:rPr lang="en-US" sz="1200" kern="1200" dirty="0">
                <a:solidFill>
                  <a:schemeClr val="tx1"/>
                </a:solidFill>
                <a:effectLst/>
                <a:latin typeface="+mn-lt"/>
                <a:ea typeface="+mn-ea"/>
                <a:cs typeface="+mn-cs"/>
              </a:rPr>
              <a:t>. Attachment to God: Correspondence or compensation?)</a:t>
            </a:r>
          </a:p>
          <a:p>
            <a:pPr lvl="0"/>
            <a:r>
              <a:rPr lang="en-US" sz="1200" kern="1200" dirty="0">
                <a:solidFill>
                  <a:schemeClr val="tx1"/>
                </a:solidFill>
                <a:effectLst/>
                <a:latin typeface="+mn-lt"/>
                <a:ea typeface="+mn-ea"/>
                <a:cs typeface="+mn-cs"/>
              </a:rPr>
              <a:t>The Correspondence model states that attachment styles will tend to remain stable across all attachment domains: Parental-Romanic-Peer-God.</a:t>
            </a:r>
          </a:p>
          <a:p>
            <a:pPr lvl="0"/>
            <a:r>
              <a:rPr lang="en-US" sz="1200" kern="1200" dirty="0">
                <a:solidFill>
                  <a:schemeClr val="tx1"/>
                </a:solidFill>
                <a:effectLst/>
                <a:latin typeface="+mn-lt"/>
                <a:ea typeface="+mn-ea"/>
                <a:cs typeface="+mn-cs"/>
              </a:rPr>
              <a:t>The compensation model proposes that attachment patterns with humans do not correspond to God attachment patterns presumably because God functions as a substitute attachment figure for those with insecure human attachments.</a:t>
            </a:r>
          </a:p>
          <a:p>
            <a:pPr lvl="0"/>
            <a:r>
              <a:rPr lang="en-US" sz="1200" kern="1200" dirty="0">
                <a:solidFill>
                  <a:schemeClr val="tx1"/>
                </a:solidFill>
                <a:effectLst/>
                <a:latin typeface="+mn-lt"/>
                <a:ea typeface="+mn-ea"/>
                <a:cs typeface="+mn-cs"/>
              </a:rPr>
              <a:t>Some victims tend to become pious and committed members of a faith community.</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seriousness of the consequences of abuse </a:t>
            </a:r>
            <a:r>
              <a:rPr lang="en-US" sz="1200" kern="1200" dirty="0">
                <a:solidFill>
                  <a:schemeClr val="tx1"/>
                </a:solidFill>
                <a:effectLst/>
                <a:latin typeface="+mn-lt"/>
                <a:ea typeface="+mn-ea"/>
                <a:cs typeface="+mn-cs"/>
              </a:rPr>
              <a:t>are associated with the developmental status of the child, the personality of the child, the relationship with the abuser, the intensity and duration of the abuse, the support and understanding offered by the environment in which the abused child lives, etc.</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8F7832E-7BC9-4878-B895-765DFC4D8426}" type="slidenum">
              <a:rPr lang="en-US" smtClean="0"/>
              <a:t>10</a:t>
            </a:fld>
            <a:endParaRPr lang="en-US"/>
          </a:p>
        </p:txBody>
      </p:sp>
    </p:spTree>
    <p:extLst>
      <p:ext uri="{BB962C8B-B14F-4D97-AF65-F5344CB8AC3E}">
        <p14:creationId xmlns:p14="http://schemas.microsoft.com/office/powerpoint/2010/main" val="110784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Behavioral consequences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following behaviors can be indicators or consequences of sexual abuse, </a:t>
            </a:r>
            <a:r>
              <a:rPr lang="en-US" sz="1200" b="1" i="1" kern="1200" dirty="0">
                <a:solidFill>
                  <a:schemeClr val="tx1"/>
                </a:solidFill>
                <a:effectLst/>
                <a:latin typeface="+mn-lt"/>
                <a:ea typeface="+mn-ea"/>
                <a:cs typeface="+mn-cs"/>
              </a:rPr>
              <a:t>for a prepubescent child or adolescent</a:t>
            </a:r>
            <a:r>
              <a:rPr lang="en-US" sz="1200" kern="1200" dirty="0">
                <a:solidFill>
                  <a:schemeClr val="tx1"/>
                </a:solidFill>
                <a:effectLst/>
                <a:latin typeface="+mn-lt"/>
                <a:ea typeface="+mn-ea"/>
                <a:cs typeface="+mn-cs"/>
              </a:rPr>
              <a:t>: • Sudden lack of interest in friends or activities, • Anxious and startle reactions to physical contacts, • Great interest in sexual activities, • Regressive communication schemes (ex. childish speeches), • Getaways from home, • Lack of trust in others, • Poor personal hygiene.</a:t>
            </a:r>
          </a:p>
          <a:p>
            <a:r>
              <a:rPr lang="en-US" sz="1200" kern="1200" dirty="0">
                <a:solidFill>
                  <a:schemeClr val="tx1"/>
                </a:solidFill>
                <a:effectLst/>
                <a:latin typeface="+mn-lt"/>
                <a:ea typeface="+mn-ea"/>
                <a:cs typeface="+mn-cs"/>
              </a:rPr>
              <a:t>Behavioral indicators of sexual abuse observable in </a:t>
            </a:r>
            <a:r>
              <a:rPr lang="en-US" sz="1200" b="1" i="1" kern="1200" dirty="0">
                <a:solidFill>
                  <a:schemeClr val="tx1"/>
                </a:solidFill>
                <a:effectLst/>
                <a:latin typeface="+mn-lt"/>
                <a:ea typeface="+mn-ea"/>
                <a:cs typeface="+mn-cs"/>
              </a:rPr>
              <a:t>younger children</a:t>
            </a:r>
            <a:r>
              <a:rPr lang="en-US" sz="1200" kern="1200" dirty="0">
                <a:solidFill>
                  <a:schemeClr val="tx1"/>
                </a:solidFill>
                <a:effectLst/>
                <a:latin typeface="+mn-lt"/>
                <a:ea typeface="+mn-ea"/>
                <a:cs typeface="+mn-cs"/>
              </a:rPr>
              <a:t> are: • Sleep disorders and/or nightmares, • Sexual play and games that are inappropriate for age or setting and/or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descriptions with sexually explicit content, • Change or loss of appetite, • Poor self-care.</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Spiritual consequences: </a:t>
            </a:r>
            <a:r>
              <a:rPr lang="en-US" sz="1200" kern="1200" dirty="0">
                <a:solidFill>
                  <a:schemeClr val="tx1"/>
                </a:solidFill>
                <a:effectLst/>
                <a:latin typeface="+mn-lt"/>
                <a:ea typeface="+mn-ea"/>
                <a:cs typeface="+mn-cs"/>
              </a:rPr>
              <a:t>When a believer has been abused by a priest or religious man, he or she suffer from inevitable negative effects for his or her faith and spiritual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trust in God (or the Father)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faith and prayer as a resource essential in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nothingness and self-accusation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Guilt for having committed a sin unforgivable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being eternally condemned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Cf</a:t>
            </a:r>
            <a:r>
              <a:rPr lang="en-US" sz="1200" kern="1200" dirty="0">
                <a:solidFill>
                  <a:schemeClr val="tx1"/>
                </a:solidFill>
                <a:effectLst/>
                <a:latin typeface="+mn-lt"/>
                <a:ea typeface="+mn-ea"/>
                <a:cs typeface="+mn-cs"/>
              </a:rPr>
              <a:t>. Attachment to God: Correspondence or compensation?)</a:t>
            </a:r>
          </a:p>
          <a:p>
            <a:pPr lvl="0"/>
            <a:r>
              <a:rPr lang="en-US" sz="1200" kern="1200" dirty="0">
                <a:solidFill>
                  <a:schemeClr val="tx1"/>
                </a:solidFill>
                <a:effectLst/>
                <a:latin typeface="+mn-lt"/>
                <a:ea typeface="+mn-ea"/>
                <a:cs typeface="+mn-cs"/>
              </a:rPr>
              <a:t>The Correspondence model states that attachment styles will tend to remain stable across all attachment domains: Parental-Romanic-Peer-God.</a:t>
            </a:r>
          </a:p>
          <a:p>
            <a:pPr lvl="0"/>
            <a:r>
              <a:rPr lang="en-US" sz="1200" kern="1200" dirty="0">
                <a:solidFill>
                  <a:schemeClr val="tx1"/>
                </a:solidFill>
                <a:effectLst/>
                <a:latin typeface="+mn-lt"/>
                <a:ea typeface="+mn-ea"/>
                <a:cs typeface="+mn-cs"/>
              </a:rPr>
              <a:t>The compensation model proposes that attachment patterns with humans do not correspond to God attachment patterns presumably because God functions as a substitute attachment figure for those with insecure human attachments.</a:t>
            </a:r>
          </a:p>
          <a:p>
            <a:pPr lvl="0"/>
            <a:r>
              <a:rPr lang="en-US" sz="1200" kern="1200" dirty="0">
                <a:solidFill>
                  <a:schemeClr val="tx1"/>
                </a:solidFill>
                <a:effectLst/>
                <a:latin typeface="+mn-lt"/>
                <a:ea typeface="+mn-ea"/>
                <a:cs typeface="+mn-cs"/>
              </a:rPr>
              <a:t>Some victims tend to become pious and committed members of a faith community.</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seriousness of the consequences of abuse </a:t>
            </a:r>
            <a:r>
              <a:rPr lang="en-US" sz="1200" kern="1200" dirty="0">
                <a:solidFill>
                  <a:schemeClr val="tx1"/>
                </a:solidFill>
                <a:effectLst/>
                <a:latin typeface="+mn-lt"/>
                <a:ea typeface="+mn-ea"/>
                <a:cs typeface="+mn-cs"/>
              </a:rPr>
              <a:t>are associated with the developmental status of the child, the personality of the child, the relationship with the abuser, the intensity and duration of the abuse, the support and understanding offered by the environment in which the abused child lives, etc.</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8F7832E-7BC9-4878-B895-765DFC4D8426}" type="slidenum">
              <a:rPr lang="en-US" smtClean="0"/>
              <a:t>11</a:t>
            </a:fld>
            <a:endParaRPr lang="en-US"/>
          </a:p>
        </p:txBody>
      </p:sp>
    </p:spTree>
    <p:extLst>
      <p:ext uri="{BB962C8B-B14F-4D97-AF65-F5344CB8AC3E}">
        <p14:creationId xmlns:p14="http://schemas.microsoft.com/office/powerpoint/2010/main" val="214340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Behavioral consequences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following behaviors can be indicators or consequences of sexual abuse, </a:t>
            </a:r>
            <a:r>
              <a:rPr lang="en-US" sz="1200" b="1" i="1" kern="1200" dirty="0">
                <a:solidFill>
                  <a:schemeClr val="tx1"/>
                </a:solidFill>
                <a:effectLst/>
                <a:latin typeface="+mn-lt"/>
                <a:ea typeface="+mn-ea"/>
                <a:cs typeface="+mn-cs"/>
              </a:rPr>
              <a:t>for a prepubescent child or adolescent</a:t>
            </a:r>
            <a:r>
              <a:rPr lang="en-US" sz="1200" kern="1200" dirty="0">
                <a:solidFill>
                  <a:schemeClr val="tx1"/>
                </a:solidFill>
                <a:effectLst/>
                <a:latin typeface="+mn-lt"/>
                <a:ea typeface="+mn-ea"/>
                <a:cs typeface="+mn-cs"/>
              </a:rPr>
              <a:t>: • Sudden lack of interest in friends or activities, • Anxious and startle reactions to physical contacts, • Great interest in sexual activities, • Regressive communication schemes (ex. childish speeches), • Getaways from home, • Lack of trust in others, • Poor personal hygiene.</a:t>
            </a:r>
          </a:p>
          <a:p>
            <a:r>
              <a:rPr lang="en-US" sz="1200" kern="1200" dirty="0">
                <a:solidFill>
                  <a:schemeClr val="tx1"/>
                </a:solidFill>
                <a:effectLst/>
                <a:latin typeface="+mn-lt"/>
                <a:ea typeface="+mn-ea"/>
                <a:cs typeface="+mn-cs"/>
              </a:rPr>
              <a:t>Behavioral indicators of sexual abuse observable in </a:t>
            </a:r>
            <a:r>
              <a:rPr lang="en-US" sz="1200" b="1" i="1" kern="1200" dirty="0">
                <a:solidFill>
                  <a:schemeClr val="tx1"/>
                </a:solidFill>
                <a:effectLst/>
                <a:latin typeface="+mn-lt"/>
                <a:ea typeface="+mn-ea"/>
                <a:cs typeface="+mn-cs"/>
              </a:rPr>
              <a:t>younger children</a:t>
            </a:r>
            <a:r>
              <a:rPr lang="en-US" sz="1200" kern="1200" dirty="0">
                <a:solidFill>
                  <a:schemeClr val="tx1"/>
                </a:solidFill>
                <a:effectLst/>
                <a:latin typeface="+mn-lt"/>
                <a:ea typeface="+mn-ea"/>
                <a:cs typeface="+mn-cs"/>
              </a:rPr>
              <a:t> are: • Sleep disorders and/or nightmares, • Sexual play and games that are inappropriate for age or setting and/or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descriptions with sexually explicit content, • Change or loss of appetite, • Poor self-care.</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Spiritual consequences: </a:t>
            </a:r>
            <a:r>
              <a:rPr lang="en-US" sz="1200" kern="1200" dirty="0">
                <a:solidFill>
                  <a:schemeClr val="tx1"/>
                </a:solidFill>
                <a:effectLst/>
                <a:latin typeface="+mn-lt"/>
                <a:ea typeface="+mn-ea"/>
                <a:cs typeface="+mn-cs"/>
              </a:rPr>
              <a:t>When a believer has been abused by a priest or religious man, he or she suffer from inevitable negative effects for his or her faith and spiritual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trust in God (or the Father)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faith and prayer as a resource essential in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nothingness and self-accusation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Guilt for having committed a sin unforgivable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being eternally condemned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Cf</a:t>
            </a:r>
            <a:r>
              <a:rPr lang="en-US" sz="1200" kern="1200" dirty="0">
                <a:solidFill>
                  <a:schemeClr val="tx1"/>
                </a:solidFill>
                <a:effectLst/>
                <a:latin typeface="+mn-lt"/>
                <a:ea typeface="+mn-ea"/>
                <a:cs typeface="+mn-cs"/>
              </a:rPr>
              <a:t>. Attachment to God: Correspondence or compensation?)</a:t>
            </a:r>
          </a:p>
          <a:p>
            <a:pPr lvl="0"/>
            <a:r>
              <a:rPr lang="en-US" sz="1200" kern="1200" dirty="0">
                <a:solidFill>
                  <a:schemeClr val="tx1"/>
                </a:solidFill>
                <a:effectLst/>
                <a:latin typeface="+mn-lt"/>
                <a:ea typeface="+mn-ea"/>
                <a:cs typeface="+mn-cs"/>
              </a:rPr>
              <a:t>The Correspondence model states that attachment styles will tend to remain stable across all attachment domains: Parental-Romanic-Peer-God.</a:t>
            </a:r>
          </a:p>
          <a:p>
            <a:pPr lvl="0"/>
            <a:r>
              <a:rPr lang="en-US" sz="1200" kern="1200" dirty="0">
                <a:solidFill>
                  <a:schemeClr val="tx1"/>
                </a:solidFill>
                <a:effectLst/>
                <a:latin typeface="+mn-lt"/>
                <a:ea typeface="+mn-ea"/>
                <a:cs typeface="+mn-cs"/>
              </a:rPr>
              <a:t>The compensation model proposes that attachment patterns with humans do not correspond to God attachment patterns presumably because God functions as a substitute attachment figure for those with insecure human attachments.</a:t>
            </a:r>
          </a:p>
          <a:p>
            <a:pPr lvl="0"/>
            <a:r>
              <a:rPr lang="en-US" sz="1200" kern="1200" dirty="0">
                <a:solidFill>
                  <a:schemeClr val="tx1"/>
                </a:solidFill>
                <a:effectLst/>
                <a:latin typeface="+mn-lt"/>
                <a:ea typeface="+mn-ea"/>
                <a:cs typeface="+mn-cs"/>
              </a:rPr>
              <a:t>Some victims tend to become pious and committed members of a faith community.</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seriousness of the consequences of abuse </a:t>
            </a:r>
            <a:r>
              <a:rPr lang="en-US" sz="1200" kern="1200" dirty="0">
                <a:solidFill>
                  <a:schemeClr val="tx1"/>
                </a:solidFill>
                <a:effectLst/>
                <a:latin typeface="+mn-lt"/>
                <a:ea typeface="+mn-ea"/>
                <a:cs typeface="+mn-cs"/>
              </a:rPr>
              <a:t>are associated with the developmental status of the child, the personality of the child, the relationship with the abuser, the intensity and duration of the abuse, the support and understanding offered by the environment in which the abused child lives, etc.</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8F7832E-7BC9-4878-B895-765DFC4D8426}" type="slidenum">
              <a:rPr lang="en-US" smtClean="0"/>
              <a:t>12</a:t>
            </a:fld>
            <a:endParaRPr lang="en-US"/>
          </a:p>
        </p:txBody>
      </p:sp>
    </p:spTree>
    <p:extLst>
      <p:ext uri="{BB962C8B-B14F-4D97-AF65-F5344CB8AC3E}">
        <p14:creationId xmlns:p14="http://schemas.microsoft.com/office/powerpoint/2010/main" val="82425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Spiritual consequences: </a:t>
            </a:r>
            <a:r>
              <a:rPr lang="en-US" sz="1200" kern="1200" dirty="0">
                <a:solidFill>
                  <a:schemeClr val="tx1"/>
                </a:solidFill>
                <a:effectLst/>
                <a:latin typeface="+mn-lt"/>
                <a:ea typeface="+mn-ea"/>
                <a:cs typeface="+mn-cs"/>
              </a:rPr>
              <a:t>When a believer has been abused by a priest or religious man, he or she suffer from inevitable negative effects for his or her faith and spiritual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trust in God (or the Father)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faith and prayer as a resource essential in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nothingness and self-accusation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Guilt for having committed a sin unforgivable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being eternally condemned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Cf</a:t>
            </a:r>
            <a:r>
              <a:rPr lang="en-US" sz="1200" kern="1200" dirty="0">
                <a:solidFill>
                  <a:schemeClr val="tx1"/>
                </a:solidFill>
                <a:effectLst/>
                <a:latin typeface="+mn-lt"/>
                <a:ea typeface="+mn-ea"/>
                <a:cs typeface="+mn-cs"/>
              </a:rPr>
              <a:t>. Attachment to God: Correspondence or compensation?)</a:t>
            </a:r>
          </a:p>
          <a:p>
            <a:pPr lvl="0"/>
            <a:r>
              <a:rPr lang="en-US" sz="1200" kern="1200" dirty="0">
                <a:solidFill>
                  <a:schemeClr val="tx1"/>
                </a:solidFill>
                <a:effectLst/>
                <a:latin typeface="+mn-lt"/>
                <a:ea typeface="+mn-ea"/>
                <a:cs typeface="+mn-cs"/>
              </a:rPr>
              <a:t>The Correspondence model states that attachment styles will tend to remain stable across all attachment domains: Parental-Romanic-Peer-God.</a:t>
            </a:r>
          </a:p>
          <a:p>
            <a:pPr lvl="0"/>
            <a:r>
              <a:rPr lang="en-US" sz="1200" kern="1200" dirty="0">
                <a:solidFill>
                  <a:schemeClr val="tx1"/>
                </a:solidFill>
                <a:effectLst/>
                <a:latin typeface="+mn-lt"/>
                <a:ea typeface="+mn-ea"/>
                <a:cs typeface="+mn-cs"/>
              </a:rPr>
              <a:t>The compensation model proposes that attachment patterns with humans do not correspond to God attachment patterns presumably because God functions as a substitute attachment figure for those with insecure human attachments.</a:t>
            </a:r>
          </a:p>
          <a:p>
            <a:pPr lvl="0"/>
            <a:r>
              <a:rPr lang="en-US" sz="1200" kern="1200" dirty="0">
                <a:solidFill>
                  <a:schemeClr val="tx1"/>
                </a:solidFill>
                <a:effectLst/>
                <a:latin typeface="+mn-lt"/>
                <a:ea typeface="+mn-ea"/>
                <a:cs typeface="+mn-cs"/>
              </a:rPr>
              <a:t>Some victims tend to become pious and committed members of a faith community.</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seriousness of the consequences of abuse </a:t>
            </a:r>
            <a:r>
              <a:rPr lang="en-US" sz="1200" kern="1200" dirty="0">
                <a:solidFill>
                  <a:schemeClr val="tx1"/>
                </a:solidFill>
                <a:effectLst/>
                <a:latin typeface="+mn-lt"/>
                <a:ea typeface="+mn-ea"/>
                <a:cs typeface="+mn-cs"/>
              </a:rPr>
              <a:t>are associated with the developmental status of the child, the personality of the child, the relationship with the abuser, the intensity and duration of the abuse, the support and understanding offered by the environment in which the abused child lives, etc.</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8F7832E-7BC9-4878-B895-765DFC4D8426}" type="slidenum">
              <a:rPr lang="en-US" smtClean="0"/>
              <a:t>13</a:t>
            </a:fld>
            <a:endParaRPr lang="en-US"/>
          </a:p>
        </p:txBody>
      </p:sp>
    </p:spTree>
    <p:extLst>
      <p:ext uri="{BB962C8B-B14F-4D97-AF65-F5344CB8AC3E}">
        <p14:creationId xmlns:p14="http://schemas.microsoft.com/office/powerpoint/2010/main" val="3260293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Spiritual consequences: </a:t>
            </a:r>
            <a:r>
              <a:rPr lang="en-US" sz="1200" kern="1200" dirty="0">
                <a:solidFill>
                  <a:schemeClr val="tx1"/>
                </a:solidFill>
                <a:effectLst/>
                <a:latin typeface="+mn-lt"/>
                <a:ea typeface="+mn-ea"/>
                <a:cs typeface="+mn-cs"/>
              </a:rPr>
              <a:t>When a believer has been abused by a priest or religious man, he or she suffer from inevitable negative effects for his or her faith and spiritual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trust in God (or the Father)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faith and prayer as a resource essential in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nothingness and self-accusation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Guilt for having committed a sin unforgivable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being eternally condemned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Cf</a:t>
            </a:r>
            <a:r>
              <a:rPr lang="en-US" sz="1200" kern="1200" dirty="0">
                <a:solidFill>
                  <a:schemeClr val="tx1"/>
                </a:solidFill>
                <a:effectLst/>
                <a:latin typeface="+mn-lt"/>
                <a:ea typeface="+mn-ea"/>
                <a:cs typeface="+mn-cs"/>
              </a:rPr>
              <a:t>. Attachment to God: Correspondence or compensation?)</a:t>
            </a:r>
          </a:p>
          <a:p>
            <a:pPr lvl="0"/>
            <a:r>
              <a:rPr lang="en-US" sz="1200" kern="1200" dirty="0">
                <a:solidFill>
                  <a:schemeClr val="tx1"/>
                </a:solidFill>
                <a:effectLst/>
                <a:latin typeface="+mn-lt"/>
                <a:ea typeface="+mn-ea"/>
                <a:cs typeface="+mn-cs"/>
              </a:rPr>
              <a:t>The Correspondence model states that attachment styles will tend to remain stable across all attachment domains: Parental-Romanic-Peer-God.</a:t>
            </a:r>
          </a:p>
          <a:p>
            <a:pPr lvl="0"/>
            <a:r>
              <a:rPr lang="en-US" sz="1200" kern="1200" dirty="0">
                <a:solidFill>
                  <a:schemeClr val="tx1"/>
                </a:solidFill>
                <a:effectLst/>
                <a:latin typeface="+mn-lt"/>
                <a:ea typeface="+mn-ea"/>
                <a:cs typeface="+mn-cs"/>
              </a:rPr>
              <a:t>The compensation model proposes that attachment patterns with humans do not correspond to God attachment patterns presumably because God functions as a substitute attachment figure for those with insecure human attachments.</a:t>
            </a:r>
          </a:p>
          <a:p>
            <a:pPr lvl="0"/>
            <a:r>
              <a:rPr lang="en-US" sz="1200" kern="1200" dirty="0">
                <a:solidFill>
                  <a:schemeClr val="tx1"/>
                </a:solidFill>
                <a:effectLst/>
                <a:latin typeface="+mn-lt"/>
                <a:ea typeface="+mn-ea"/>
                <a:cs typeface="+mn-cs"/>
              </a:rPr>
              <a:t>Some victims tend to become pious and committed members of a faith community.</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seriousness of the consequences of abuse </a:t>
            </a:r>
            <a:r>
              <a:rPr lang="en-US" sz="1200" kern="1200" dirty="0">
                <a:solidFill>
                  <a:schemeClr val="tx1"/>
                </a:solidFill>
                <a:effectLst/>
                <a:latin typeface="+mn-lt"/>
                <a:ea typeface="+mn-ea"/>
                <a:cs typeface="+mn-cs"/>
              </a:rPr>
              <a:t>are associated with the developmental status of the child, the personality of the child, the relationship with the abuser, the intensity and duration of the abuse, the support and understanding offered by the environment in which the abused child lives, etc.</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8F7832E-7BC9-4878-B895-765DFC4D8426}" type="slidenum">
              <a:rPr lang="en-US" smtClean="0"/>
              <a:t>14</a:t>
            </a:fld>
            <a:endParaRPr lang="en-US"/>
          </a:p>
        </p:txBody>
      </p:sp>
    </p:spTree>
    <p:extLst>
      <p:ext uri="{BB962C8B-B14F-4D97-AF65-F5344CB8AC3E}">
        <p14:creationId xmlns:p14="http://schemas.microsoft.com/office/powerpoint/2010/main" val="295932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Risk factors of child abuse in environment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Having parents or caregivers who suffered abuse or neglect as children, misuse drugs or alcohol, and are involved in other forms of violence, such as intimate partner violence.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Living in communities that have high unemployment, lack support services for families, and have high tolerance for violence.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Living in societies that don’t have adequate legislation to address child maltreatment, have cultural norms that promote or glorify violence, and have social, economic, and health policies that lead to poor living standards or socio-economic inequality.</a:t>
            </a:r>
          </a:p>
          <a:p>
            <a:endParaRPr lang="en-US" dirty="0"/>
          </a:p>
        </p:txBody>
      </p:sp>
      <p:sp>
        <p:nvSpPr>
          <p:cNvPr id="4" name="Slide Number Placeholder 3"/>
          <p:cNvSpPr>
            <a:spLocks noGrp="1"/>
          </p:cNvSpPr>
          <p:nvPr>
            <p:ph type="sldNum" sz="quarter" idx="5"/>
          </p:nvPr>
        </p:nvSpPr>
        <p:spPr/>
        <p:txBody>
          <a:bodyPr/>
          <a:lstStyle/>
          <a:p>
            <a:fld id="{28F7832E-7BC9-4878-B895-765DFC4D8426}" type="slidenum">
              <a:rPr lang="en-US" smtClean="0"/>
              <a:t>15</a:t>
            </a:fld>
            <a:endParaRPr lang="en-US"/>
          </a:p>
        </p:txBody>
      </p:sp>
    </p:spTree>
    <p:extLst>
      <p:ext uri="{BB962C8B-B14F-4D97-AF65-F5344CB8AC3E}">
        <p14:creationId xmlns:p14="http://schemas.microsoft.com/office/powerpoint/2010/main" val="220964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Reflection</a:t>
            </a:r>
          </a:p>
          <a:p>
            <a:pPr marL="228600" lvl="0" indent="-228600">
              <a:buAutoNum type="arabicPeriod"/>
            </a:pPr>
            <a:r>
              <a:rPr lang="en-US" sz="1200" kern="1200" dirty="0">
                <a:solidFill>
                  <a:schemeClr val="tx1"/>
                </a:solidFill>
                <a:effectLst/>
                <a:latin typeface="+mn-lt"/>
                <a:ea typeface="+mn-ea"/>
                <a:cs typeface="+mn-cs"/>
              </a:rPr>
              <a:t>What were your initial reactions to the news of clergy sexual abuse in the past? How do you feel now after having reviewed the consequences of child sexual abuse?</a:t>
            </a:r>
          </a:p>
          <a:p>
            <a:pPr marL="228600" lvl="0" indent="-228600">
              <a:buAutoNum type="arabicPeriod"/>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What would you do if a victim of child sexual abuse came to you to share his or her stories?</a:t>
            </a:r>
          </a:p>
          <a:p>
            <a:pPr lvl="0"/>
            <a:endParaRPr lang="en-US" sz="1200" kern="1200" dirty="0">
              <a:solidFill>
                <a:schemeClr val="tx1"/>
              </a:solidFill>
              <a:effectLst/>
              <a:latin typeface="+mn-lt"/>
              <a:ea typeface="+mn-ea"/>
              <a:cs typeface="+mn-cs"/>
            </a:endParaRPr>
          </a:p>
          <a:p>
            <a:pPr marL="228600" indent="-228600">
              <a:buAutoNum type="arabicPeriod" startAt="3"/>
            </a:pPr>
            <a:r>
              <a:rPr lang="en-US" sz="1200" kern="1200" dirty="0">
                <a:solidFill>
                  <a:schemeClr val="tx1"/>
                </a:solidFill>
                <a:effectLst/>
                <a:latin typeface="+mn-lt"/>
                <a:ea typeface="+mn-ea"/>
                <a:cs typeface="+mn-cs"/>
              </a:rPr>
              <a:t>Please read two following quotations about religious sisters abused by priests.</a:t>
            </a:r>
          </a:p>
          <a:p>
            <a:pPr marL="228600" indent="-228600">
              <a:buAutoNum type="arabicPeriod" startAt="3"/>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“Within in the ecclesiastical institution in particular centuries of culture focused on the idea of a woman as a dangerous temptress lead people to classify the acts of sexual violence by priests as sexual transgressions freely committed by both parties.”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very hard for a nun to report she has been raped by a priest because of the mindset that, in sex, women can always say no.” </a:t>
            </a:r>
          </a:p>
          <a:p>
            <a:endParaRPr lang="en-US" sz="1200" kern="1200" dirty="0">
              <a:solidFill>
                <a:schemeClr val="tx1"/>
              </a:solidFill>
              <a:effectLst/>
              <a:latin typeface="+mn-lt"/>
              <a:ea typeface="+mn-ea"/>
              <a:cs typeface="+mn-cs"/>
            </a:endParaRPr>
          </a:p>
          <a:p>
            <a:pPr marL="228600" lvl="0" indent="-228600">
              <a:buAutoNum type="arabicParenR"/>
            </a:pPr>
            <a:r>
              <a:rPr lang="en-US" sz="1200" kern="1200" dirty="0">
                <a:solidFill>
                  <a:schemeClr val="tx1"/>
                </a:solidFill>
                <a:effectLst/>
                <a:latin typeface="+mn-lt"/>
                <a:ea typeface="+mn-ea"/>
                <a:cs typeface="+mn-cs"/>
              </a:rPr>
              <a:t>What could you do for a religious sister, who is a victim of sexual abuse by a priest, is struggling to cope with feelings of guilt?</a:t>
            </a:r>
          </a:p>
          <a:p>
            <a:pPr marL="228600" lvl="0" indent="-228600">
              <a:buAutoNum type="arabicParen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What kind of education would be effective for the religious in formation to avoid being abused and stand up against a “culture of silence and secrecy”? </a:t>
            </a:r>
          </a:p>
          <a:p>
            <a:endParaRPr lang="en-US" dirty="0"/>
          </a:p>
        </p:txBody>
      </p:sp>
      <p:sp>
        <p:nvSpPr>
          <p:cNvPr id="4" name="Slide Number Placeholder 3"/>
          <p:cNvSpPr>
            <a:spLocks noGrp="1"/>
          </p:cNvSpPr>
          <p:nvPr>
            <p:ph type="sldNum" sz="quarter" idx="5"/>
          </p:nvPr>
        </p:nvSpPr>
        <p:spPr/>
        <p:txBody>
          <a:bodyPr/>
          <a:lstStyle/>
          <a:p>
            <a:fld id="{28F7832E-7BC9-4878-B895-765DFC4D8426}" type="slidenum">
              <a:rPr lang="en-US" smtClean="0"/>
              <a:t>16</a:t>
            </a:fld>
            <a:endParaRPr lang="en-US"/>
          </a:p>
        </p:txBody>
      </p:sp>
    </p:spTree>
    <p:extLst>
      <p:ext uri="{BB962C8B-B14F-4D97-AF65-F5344CB8AC3E}">
        <p14:creationId xmlns:p14="http://schemas.microsoft.com/office/powerpoint/2010/main" val="106986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First of all, we think that we are victims or survivors at least today.</a:t>
            </a:r>
          </a:p>
          <a:p>
            <a:r>
              <a:rPr lang="en-US" sz="1200" b="1" kern="1200" dirty="0">
                <a:solidFill>
                  <a:schemeClr val="tx1"/>
                </a:solidFill>
                <a:effectLst/>
                <a:latin typeface="+mn-lt"/>
                <a:ea typeface="+mn-ea"/>
                <a:cs typeface="+mn-cs"/>
              </a:rPr>
              <a:t>We try to be with them at least just one day.</a:t>
            </a:r>
            <a:endParaRPr lang="it-IT" dirty="0"/>
          </a:p>
        </p:txBody>
      </p:sp>
      <p:sp>
        <p:nvSpPr>
          <p:cNvPr id="4" name="Slide Number Placeholder 3"/>
          <p:cNvSpPr>
            <a:spLocks noGrp="1"/>
          </p:cNvSpPr>
          <p:nvPr>
            <p:ph type="sldNum" sz="quarter" idx="10"/>
          </p:nvPr>
        </p:nvSpPr>
        <p:spPr/>
        <p:txBody>
          <a:bodyPr/>
          <a:lstStyle/>
          <a:p>
            <a:fld id="{27B45541-A18C-4759-9AEE-04A0C9427109}" type="slidenum">
              <a:rPr lang="ko-KR" altLang="en-US" smtClean="0"/>
              <a:t>2</a:t>
            </a:fld>
            <a:endParaRPr lang="ko-KR" altLang="en-US"/>
          </a:p>
        </p:txBody>
      </p:sp>
    </p:spTree>
    <p:extLst>
      <p:ext uri="{BB962C8B-B14F-4D97-AF65-F5344CB8AC3E}">
        <p14:creationId xmlns:p14="http://schemas.microsoft.com/office/powerpoint/2010/main" val="121473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Child </a:t>
            </a:r>
            <a:r>
              <a:rPr lang="it-IT" dirty="0" err="1"/>
              <a:t>sexual</a:t>
            </a:r>
            <a:r>
              <a:rPr lang="it-IT" dirty="0"/>
              <a:t> </a:t>
            </a:r>
            <a:r>
              <a:rPr lang="it-IT" dirty="0" err="1"/>
              <a:t>abuse</a:t>
            </a:r>
            <a:r>
              <a:rPr lang="it-IT" dirty="0"/>
              <a:t> </a:t>
            </a:r>
            <a:r>
              <a:rPr lang="it-IT" dirty="0" err="1"/>
              <a:t>affects</a:t>
            </a:r>
            <a:r>
              <a:rPr lang="it-IT" dirty="0"/>
              <a:t> </a:t>
            </a:r>
            <a:r>
              <a:rPr lang="it-IT" dirty="0" err="1"/>
              <a:t>whole</a:t>
            </a:r>
            <a:r>
              <a:rPr lang="it-IT" dirty="0"/>
              <a:t> life, </a:t>
            </a:r>
            <a:r>
              <a:rPr lang="it-IT" dirty="0" err="1"/>
              <a:t>until</a:t>
            </a:r>
            <a:r>
              <a:rPr lang="it-IT" dirty="0"/>
              <a:t> the last </a:t>
            </a:r>
            <a:r>
              <a:rPr lang="it-IT" dirty="0" err="1"/>
              <a:t>day</a:t>
            </a:r>
            <a:r>
              <a:rPr lang="it-IT" dirty="0"/>
              <a:t>.</a:t>
            </a:r>
          </a:p>
        </p:txBody>
      </p:sp>
      <p:sp>
        <p:nvSpPr>
          <p:cNvPr id="4" name="Slide Number Placeholder 3"/>
          <p:cNvSpPr>
            <a:spLocks noGrp="1"/>
          </p:cNvSpPr>
          <p:nvPr>
            <p:ph type="sldNum" sz="quarter" idx="10"/>
          </p:nvPr>
        </p:nvSpPr>
        <p:spPr/>
        <p:txBody>
          <a:bodyPr/>
          <a:lstStyle/>
          <a:p>
            <a:fld id="{27B45541-A18C-4759-9AEE-04A0C9427109}" type="slidenum">
              <a:rPr lang="ko-KR" altLang="en-US" smtClean="0"/>
              <a:t>3</a:t>
            </a:fld>
            <a:endParaRPr lang="ko-KR" altLang="en-US"/>
          </a:p>
        </p:txBody>
      </p:sp>
    </p:spTree>
    <p:extLst>
      <p:ext uri="{BB962C8B-B14F-4D97-AF65-F5344CB8AC3E}">
        <p14:creationId xmlns:p14="http://schemas.microsoft.com/office/powerpoint/2010/main" val="369994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Sexual abuse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Sexual abuse is unwanted sexual activity, with perpetrators using force, making threats or taking advantage of victims not able to give consent. Most victims and perpetrators know each other. Immediate reactions to sexual abuse include shock, fear or disbelief. Long-term symptoms include anxiety, fear or post-traumatic stress disorder.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Footnote1) Post-traumatic stress disorder (PTSD) is a mental health condition that's triggered by a terrifying event — either experiencing it or witnessing it. Symptoms may include flashbacks, nightmares and severe anxiety, as well as uncontrollable thoughts about the event.</a:t>
            </a:r>
          </a:p>
        </p:txBody>
      </p:sp>
      <p:sp>
        <p:nvSpPr>
          <p:cNvPr id="4" name="Slide Number Placeholder 3"/>
          <p:cNvSpPr>
            <a:spLocks noGrp="1"/>
          </p:cNvSpPr>
          <p:nvPr>
            <p:ph type="sldNum" sz="quarter" idx="10"/>
          </p:nvPr>
        </p:nvSpPr>
        <p:spPr/>
        <p:txBody>
          <a:bodyPr/>
          <a:lstStyle/>
          <a:p>
            <a:fld id="{27B45541-A18C-4759-9AEE-04A0C9427109}" type="slidenum">
              <a:rPr lang="ko-KR" altLang="en-US" smtClean="0"/>
              <a:t>4</a:t>
            </a:fld>
            <a:endParaRPr lang="ko-KR" altLang="en-US"/>
          </a:p>
        </p:txBody>
      </p:sp>
    </p:spTree>
    <p:extLst>
      <p:ext uri="{BB962C8B-B14F-4D97-AF65-F5344CB8AC3E}">
        <p14:creationId xmlns:p14="http://schemas.microsoft.com/office/powerpoint/2010/main" val="212100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is child sexual abuse? (Royal commission, 2017)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act which exposes a child to, or involves a child in, </a:t>
            </a:r>
            <a:r>
              <a:rPr lang="en-US" sz="1200" b="1" i="1" kern="1200" dirty="0">
                <a:solidFill>
                  <a:schemeClr val="tx1"/>
                </a:solidFill>
                <a:effectLst/>
                <a:latin typeface="+mn-lt"/>
                <a:ea typeface="+mn-ea"/>
                <a:cs typeface="+mn-cs"/>
              </a:rPr>
              <a:t>sexual processes beyond his or her understanding or contrary to accepted community standards</a:t>
            </a:r>
            <a:r>
              <a:rPr lang="en-US" sz="1200" kern="1200" dirty="0">
                <a:solidFill>
                  <a:schemeClr val="tx1"/>
                </a:solidFill>
                <a:effectLst/>
                <a:latin typeface="+mn-lt"/>
                <a:ea typeface="+mn-ea"/>
                <a:cs typeface="+mn-cs"/>
              </a:rPr>
              <a:t>. Sexually abusive behaviors can include the fondling of genitals, masturbation, oral sex, vaginal or anal penetration by a penis, finger or any other object, fondling of breasts, voyeurism, exhibitionism, and exposing the child to or involving the child in pornography. It includes </a:t>
            </a:r>
            <a:r>
              <a:rPr lang="en-US" sz="1200" b="1" i="1" kern="1200" dirty="0">
                <a:solidFill>
                  <a:schemeClr val="tx1"/>
                </a:solidFill>
                <a:effectLst/>
                <a:latin typeface="+mn-lt"/>
                <a:ea typeface="+mn-ea"/>
                <a:cs typeface="+mn-cs"/>
              </a:rPr>
              <a:t>child grooming</a:t>
            </a:r>
            <a:r>
              <a:rPr lang="en-US" sz="1200" kern="1200" dirty="0">
                <a:solidFill>
                  <a:schemeClr val="tx1"/>
                </a:solidFill>
                <a:effectLst/>
                <a:latin typeface="+mn-lt"/>
                <a:ea typeface="+mn-ea"/>
                <a:cs typeface="+mn-cs"/>
              </a:rPr>
              <a:t>, which refers to actions deliberately undertaken with the aim of befriending and establishing an emotional connection with a child, to lower the child’s inhibitions in preparation for sexual activity with the child.</a:t>
            </a:r>
          </a:p>
          <a:p>
            <a:r>
              <a:rPr lang="en-US" sz="1200" kern="1200" dirty="0">
                <a:solidFill>
                  <a:schemeClr val="tx1"/>
                </a:solidFill>
                <a:effectLst/>
                <a:latin typeface="+mn-lt"/>
                <a:ea typeface="+mn-ea"/>
                <a:cs typeface="+mn-cs"/>
              </a:rPr>
              <a:t>• Sexual abuse is one of the worst things which can happen to minors. Child abuse is always wrong and a grievous criminal matter.</a:t>
            </a:r>
          </a:p>
          <a:p>
            <a:r>
              <a:rPr lang="en-US" sz="1200" kern="1200" dirty="0">
                <a:solidFill>
                  <a:schemeClr val="tx1"/>
                </a:solidFill>
                <a:effectLst/>
                <a:latin typeface="+mn-lt"/>
                <a:ea typeface="+mn-ea"/>
                <a:cs typeface="+mn-cs"/>
              </a:rPr>
              <a:t>• Children are never responsible for causing the abuse. They are not legally or morally capable of consenting to abusive behavior.</a:t>
            </a:r>
            <a:endParaRPr lang="it-IT" dirty="0"/>
          </a:p>
        </p:txBody>
      </p:sp>
      <p:sp>
        <p:nvSpPr>
          <p:cNvPr id="4" name="Slide Number Placeholder 3"/>
          <p:cNvSpPr>
            <a:spLocks noGrp="1"/>
          </p:cNvSpPr>
          <p:nvPr>
            <p:ph type="sldNum" sz="quarter" idx="10"/>
          </p:nvPr>
        </p:nvSpPr>
        <p:spPr/>
        <p:txBody>
          <a:bodyPr/>
          <a:lstStyle/>
          <a:p>
            <a:fld id="{27B45541-A18C-4759-9AEE-04A0C9427109}" type="slidenum">
              <a:rPr lang="ko-KR" altLang="en-US" smtClean="0"/>
              <a:t>5</a:t>
            </a:fld>
            <a:endParaRPr lang="ko-KR" altLang="en-US"/>
          </a:p>
        </p:txBody>
      </p:sp>
    </p:spTree>
    <p:extLst>
      <p:ext uri="{BB962C8B-B14F-4D97-AF65-F5344CB8AC3E}">
        <p14:creationId xmlns:p14="http://schemas.microsoft.com/office/powerpoint/2010/main" val="334303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The sooner a child receives help, the better. The consequences of abuse would be less serious.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It is important for adults to recognize the first warning signs which indicate that something goes wrong.</a:t>
            </a:r>
          </a:p>
          <a:p>
            <a:r>
              <a:rPr lang="en-US" sz="1200" kern="1200" dirty="0">
                <a:solidFill>
                  <a:schemeClr val="tx1"/>
                </a:solidFill>
                <a:effectLst/>
                <a:latin typeface="+mn-lt"/>
                <a:ea typeface="+mn-ea"/>
                <a:cs typeface="+mn-cs"/>
              </a:rPr>
              <a:t>• Unexpected behavioral changes or sudden abnormal behaviors must be always taken seriously.</a:t>
            </a:r>
          </a:p>
          <a:p>
            <a:endParaRPr lang="it-IT" dirty="0"/>
          </a:p>
          <a:p>
            <a:endParaRPr lang="it-IT" dirty="0"/>
          </a:p>
          <a:p>
            <a:r>
              <a:rPr lang="it-IT" dirty="0"/>
              <a:t>The sexual abuse of the priests is the abuse of the power.. spiritual ,,,, relgious</a:t>
            </a:r>
          </a:p>
          <a:p>
            <a:r>
              <a:rPr lang="it-IT" dirty="0" err="1"/>
              <a:t>Any</a:t>
            </a:r>
            <a:r>
              <a:rPr lang="it-IT" dirty="0"/>
              <a:t> </a:t>
            </a:r>
            <a:r>
              <a:rPr lang="it-IT" dirty="0" err="1"/>
              <a:t>sexual</a:t>
            </a:r>
            <a:r>
              <a:rPr lang="it-IT" dirty="0"/>
              <a:t> </a:t>
            </a:r>
            <a:r>
              <a:rPr lang="it-IT" dirty="0" err="1"/>
              <a:t>contacts</a:t>
            </a:r>
            <a:r>
              <a:rPr lang="it-IT" dirty="0"/>
              <a:t> of </a:t>
            </a:r>
            <a:r>
              <a:rPr lang="it-IT" dirty="0" err="1"/>
              <a:t>priests</a:t>
            </a:r>
            <a:r>
              <a:rPr lang="it-IT" dirty="0"/>
              <a:t> are </a:t>
            </a:r>
            <a:r>
              <a:rPr lang="it-IT" dirty="0" err="1"/>
              <a:t>potentially</a:t>
            </a:r>
            <a:r>
              <a:rPr lang="it-IT" dirty="0"/>
              <a:t> </a:t>
            </a:r>
            <a:r>
              <a:rPr lang="it-IT" dirty="0" err="1"/>
              <a:t>sexual</a:t>
            </a:r>
            <a:r>
              <a:rPr lang="it-IT" dirty="0"/>
              <a:t> </a:t>
            </a:r>
            <a:r>
              <a:rPr lang="it-IT" dirty="0" err="1"/>
              <a:t>abuse</a:t>
            </a:r>
            <a:r>
              <a:rPr lang="it-IT" dirty="0"/>
              <a:t>…</a:t>
            </a:r>
          </a:p>
        </p:txBody>
      </p:sp>
      <p:sp>
        <p:nvSpPr>
          <p:cNvPr id="4" name="Slide Number Placeholder 3"/>
          <p:cNvSpPr>
            <a:spLocks noGrp="1"/>
          </p:cNvSpPr>
          <p:nvPr>
            <p:ph type="sldNum" sz="quarter" idx="10"/>
          </p:nvPr>
        </p:nvSpPr>
        <p:spPr/>
        <p:txBody>
          <a:bodyPr/>
          <a:lstStyle/>
          <a:p>
            <a:fld id="{27B45541-A18C-4759-9AEE-04A0C9427109}" type="slidenum">
              <a:rPr lang="ko-KR" altLang="en-US" smtClean="0"/>
              <a:t>6</a:t>
            </a:fld>
            <a:endParaRPr lang="ko-KR" altLang="en-US"/>
          </a:p>
        </p:txBody>
      </p:sp>
    </p:spTree>
    <p:extLst>
      <p:ext uri="{BB962C8B-B14F-4D97-AF65-F5344CB8AC3E}">
        <p14:creationId xmlns:p14="http://schemas.microsoft.com/office/powerpoint/2010/main" val="236896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International diffusion of child sexual abuse </a:t>
            </a:r>
            <a:r>
              <a:rPr lang="en-US" sz="1200" b="0" i="0" kern="1200" dirty="0">
                <a:solidFill>
                  <a:schemeClr val="tx1"/>
                </a:solidFill>
                <a:effectLst/>
                <a:latin typeface="+mn-lt"/>
                <a:ea typeface="+mn-ea"/>
                <a:cs typeface="+mn-cs"/>
              </a:rPr>
              <a:t>(WHO, 2016)</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Sexual abuse occurs all over the world.</a:t>
            </a:r>
          </a:p>
          <a:p>
            <a:r>
              <a:rPr lang="en-US" sz="1200" kern="1200" dirty="0">
                <a:solidFill>
                  <a:schemeClr val="tx1"/>
                </a:solidFill>
                <a:effectLst/>
                <a:latin typeface="+mn-lt"/>
                <a:ea typeface="+mn-ea"/>
                <a:cs typeface="+mn-cs"/>
              </a:rPr>
              <a:t>• Sexual abuse affects many children in various contexts.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25% of adults report that they were physically abused as children.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20% of women and 5-10% of men report that they were sexually abused.</a:t>
            </a:r>
          </a:p>
          <a:p>
            <a:endParaRPr lang="en-US" dirty="0"/>
          </a:p>
        </p:txBody>
      </p:sp>
      <p:sp>
        <p:nvSpPr>
          <p:cNvPr id="4" name="Slide Number Placeholder 3"/>
          <p:cNvSpPr>
            <a:spLocks noGrp="1"/>
          </p:cNvSpPr>
          <p:nvPr>
            <p:ph type="sldNum" sz="quarter" idx="5"/>
          </p:nvPr>
        </p:nvSpPr>
        <p:spPr/>
        <p:txBody>
          <a:bodyPr/>
          <a:lstStyle/>
          <a:p>
            <a:fld id="{28F7832E-7BC9-4878-B895-765DFC4D8426}" type="slidenum">
              <a:rPr lang="en-US" smtClean="0"/>
              <a:t>7</a:t>
            </a:fld>
            <a:endParaRPr lang="en-US"/>
          </a:p>
        </p:txBody>
      </p:sp>
    </p:spTree>
    <p:extLst>
      <p:ext uri="{BB962C8B-B14F-4D97-AF65-F5344CB8AC3E}">
        <p14:creationId xmlns:p14="http://schemas.microsoft.com/office/powerpoint/2010/main" val="150689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3:22 </a:t>
            </a:r>
          </a:p>
        </p:txBody>
      </p:sp>
      <p:sp>
        <p:nvSpPr>
          <p:cNvPr id="4" name="Slide Number Placeholder 3"/>
          <p:cNvSpPr>
            <a:spLocks noGrp="1"/>
          </p:cNvSpPr>
          <p:nvPr>
            <p:ph type="sldNum" sz="quarter" idx="5"/>
          </p:nvPr>
        </p:nvSpPr>
        <p:spPr/>
        <p:txBody>
          <a:bodyPr/>
          <a:lstStyle/>
          <a:p>
            <a:fld id="{28F7832E-7BC9-4878-B895-765DFC4D8426}" type="slidenum">
              <a:rPr lang="en-US" smtClean="0"/>
              <a:t>8</a:t>
            </a:fld>
            <a:endParaRPr lang="en-US"/>
          </a:p>
        </p:txBody>
      </p:sp>
    </p:spTree>
    <p:extLst>
      <p:ext uri="{BB962C8B-B14F-4D97-AF65-F5344CB8AC3E}">
        <p14:creationId xmlns:p14="http://schemas.microsoft.com/office/powerpoint/2010/main" val="160180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Consequences of sexual abuse</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minor who has experienced sexual abuse will suffer short- and long-term consequences.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consequences and indicators of abuse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appear in different dimensions: Psychosocial, physical, psychopathological, behavioral, spiritual.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Psychosocial consequences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possible psychosocial consequences of abuse can be: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Impotence, • Collapse of trust, • Silence, • Shame, • Guilt, • Desire for escape.</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Physical consequences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physical signs of sexual abuse are rare.  It is important to react to any physical indicators and bring the person to a hospital for a medical examination.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Sexually transmitted diseases (AIDS), • Pregnancy, • Wounds in the genital and anal areas,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Pain syndromes (headaches, back pain, fibromyalgia</a:t>
            </a:r>
            <a:r>
              <a:rPr lang="ko-KR" altLang="en-US" sz="1200" kern="1200" dirty="0">
                <a:solidFill>
                  <a:schemeClr val="tx1"/>
                </a:solidFill>
                <a:effectLst/>
                <a:latin typeface="+mn-lt"/>
                <a:ea typeface="+mn-ea"/>
                <a:cs typeface="+mn-cs"/>
              </a:rPr>
              <a:t>병리</a:t>
            </a:r>
            <a:r>
              <a:rPr lang="en-US" sz="1200" kern="1200" dirty="0">
                <a:solidFill>
                  <a:schemeClr val="tx1"/>
                </a:solidFill>
                <a:effectLst/>
                <a:latin typeface="+mn-lt"/>
                <a:ea typeface="+mn-ea"/>
                <a:cs typeface="+mn-cs"/>
              </a:rPr>
              <a:t>,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Footnote 2) Fibromyalgia </a:t>
            </a:r>
            <a:r>
              <a:rPr lang="en-US" sz="1200" kern="1200" dirty="0">
                <a:solidFill>
                  <a:schemeClr val="tx1"/>
                </a:solidFill>
                <a:effectLst/>
                <a:latin typeface="+mn-lt"/>
                <a:ea typeface="+mn-ea"/>
                <a:cs typeface="+mn-cs"/>
              </a:rPr>
              <a:t>is a disorder characterized by widespread musculoskeletal pain accompanied by fatigue, sleep, memory and mood issues. Researchers believe that </a:t>
            </a:r>
            <a:r>
              <a:rPr lang="en-US" sz="1200" i="1" kern="1200" dirty="0">
                <a:solidFill>
                  <a:schemeClr val="tx1"/>
                </a:solidFill>
                <a:effectLst/>
                <a:latin typeface="+mn-lt"/>
                <a:ea typeface="+mn-ea"/>
                <a:cs typeface="+mn-cs"/>
              </a:rPr>
              <a:t>fibromyalgia</a:t>
            </a:r>
            <a:r>
              <a:rPr lang="en-US" sz="1200" kern="1200" dirty="0">
                <a:solidFill>
                  <a:schemeClr val="tx1"/>
                </a:solidFill>
                <a:effectLst/>
                <a:latin typeface="+mn-lt"/>
                <a:ea typeface="+mn-ea"/>
                <a:cs typeface="+mn-cs"/>
              </a:rPr>
              <a:t> amplifies painful sensations by affecting the way your brain processes pain signals.</a:t>
            </a:r>
          </a:p>
          <a:p>
            <a:r>
              <a:rPr lang="en-US" sz="1200" kern="1200" dirty="0">
                <a:solidFill>
                  <a:schemeClr val="tx1"/>
                </a:solidFill>
                <a:effectLst/>
                <a:latin typeface="+mn-lt"/>
                <a:ea typeface="+mn-ea"/>
                <a:cs typeface="+mn-cs"/>
              </a:rPr>
              <a:t>• Gastrointestinal diseases</a:t>
            </a:r>
            <a:r>
              <a:rPr lang="ko-KR" altLang="en-US" sz="1200" kern="1200" dirty="0">
                <a:solidFill>
                  <a:schemeClr val="tx1"/>
                </a:solidFill>
                <a:effectLst/>
                <a:latin typeface="+mn-lt"/>
                <a:ea typeface="+mn-ea"/>
                <a:cs typeface="+mn-cs"/>
              </a:rPr>
              <a:t>위장병</a:t>
            </a:r>
            <a:r>
              <a:rPr lang="en-US" sz="1200" kern="1200" dirty="0">
                <a:solidFill>
                  <a:schemeClr val="tx1"/>
                </a:solidFill>
                <a:effectLst/>
                <a:latin typeface="+mn-lt"/>
                <a:ea typeface="+mn-ea"/>
                <a:cs typeface="+mn-cs"/>
              </a:rPr>
              <a:t> (constipation</a:t>
            </a:r>
            <a:r>
              <a:rPr lang="ko-KR" altLang="en-US" sz="1200" kern="1200" dirty="0">
                <a:solidFill>
                  <a:schemeClr val="tx1"/>
                </a:solidFill>
                <a:effectLst/>
                <a:latin typeface="+mn-lt"/>
                <a:ea typeface="+mn-ea"/>
                <a:cs typeface="+mn-cs"/>
              </a:rPr>
              <a:t>변비</a:t>
            </a:r>
            <a:r>
              <a:rPr lang="en-US" sz="1200" kern="1200" dirty="0">
                <a:solidFill>
                  <a:schemeClr val="tx1"/>
                </a:solidFill>
                <a:effectLst/>
                <a:latin typeface="+mn-lt"/>
                <a:ea typeface="+mn-ea"/>
                <a:cs typeface="+mn-cs"/>
              </a:rPr>
              <a:t>, irritable bowel syndrome, etc.),  • Gynecological symptoms (bleeding).</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Psychopathological consequences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short-term psychological consequences can manifest in a stress or acute reaction ("shock"). There is a greater probability of other psychological symptoms: • Depression (thoughts of suicide), • Anxiety disorders, • Sexual disorders, • Eating disorders, • Substance abuse • PTSD (Post-traumatic stress disorder)</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i="1" kern="1200" dirty="0">
                <a:solidFill>
                  <a:schemeClr val="tx1"/>
                </a:solidFill>
                <a:effectLst/>
                <a:latin typeface="+mn-lt"/>
                <a:ea typeface="+mn-ea"/>
                <a:cs typeface="+mn-cs"/>
              </a:rPr>
              <a:t>Behavioral consequences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following behaviors can be indicators or consequences of sexual abuse, </a:t>
            </a:r>
            <a:r>
              <a:rPr lang="en-US" sz="1200" b="1" i="1" kern="1200" dirty="0">
                <a:solidFill>
                  <a:schemeClr val="tx1"/>
                </a:solidFill>
                <a:effectLst/>
                <a:latin typeface="+mn-lt"/>
                <a:ea typeface="+mn-ea"/>
                <a:cs typeface="+mn-cs"/>
              </a:rPr>
              <a:t>for a prepubescent child or adolescent</a:t>
            </a:r>
            <a:r>
              <a:rPr lang="en-US" sz="1200" kern="1200" dirty="0">
                <a:solidFill>
                  <a:schemeClr val="tx1"/>
                </a:solidFill>
                <a:effectLst/>
                <a:latin typeface="+mn-lt"/>
                <a:ea typeface="+mn-ea"/>
                <a:cs typeface="+mn-cs"/>
              </a:rPr>
              <a:t>: • Sudden lack of interest in friends or activities, • Anxious and startle reactions to physical contacts, • Great interest in sexual activities, • Regressive communication schemes (ex. childish speeches), • Getaways from home, • Lack of trust in others, • Poor personal hygiene.</a:t>
            </a:r>
          </a:p>
          <a:p>
            <a:r>
              <a:rPr lang="en-US" sz="1200" kern="1200" dirty="0">
                <a:solidFill>
                  <a:schemeClr val="tx1"/>
                </a:solidFill>
                <a:effectLst/>
                <a:latin typeface="+mn-lt"/>
                <a:ea typeface="+mn-ea"/>
                <a:cs typeface="+mn-cs"/>
              </a:rPr>
              <a:t>Behavioral indicators of sexual abuse observable in </a:t>
            </a:r>
            <a:r>
              <a:rPr lang="en-US" sz="1200" b="1" i="1" kern="1200" dirty="0">
                <a:solidFill>
                  <a:schemeClr val="tx1"/>
                </a:solidFill>
                <a:effectLst/>
                <a:latin typeface="+mn-lt"/>
                <a:ea typeface="+mn-ea"/>
                <a:cs typeface="+mn-cs"/>
              </a:rPr>
              <a:t>younger children</a:t>
            </a:r>
            <a:r>
              <a:rPr lang="en-US" sz="1200" kern="1200" dirty="0">
                <a:solidFill>
                  <a:schemeClr val="tx1"/>
                </a:solidFill>
                <a:effectLst/>
                <a:latin typeface="+mn-lt"/>
                <a:ea typeface="+mn-ea"/>
                <a:cs typeface="+mn-cs"/>
              </a:rPr>
              <a:t> are: • Sleep disorders and/or nightmares, • Sexual play and games that are inappropriate for age or setting and/or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descriptions with sexually explicit content, • Change or loss of appetite, • Poor self-care.</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Spiritual consequences: </a:t>
            </a:r>
            <a:r>
              <a:rPr lang="en-US" sz="1200" kern="1200" dirty="0">
                <a:solidFill>
                  <a:schemeClr val="tx1"/>
                </a:solidFill>
                <a:effectLst/>
                <a:latin typeface="+mn-lt"/>
                <a:ea typeface="+mn-ea"/>
                <a:cs typeface="+mn-cs"/>
              </a:rPr>
              <a:t>When a believer has been abused by a priest or religious man, he or she suffer from inevitable negative effects for his or her faith and spiritual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trust in God (or the Father)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Loss of faith and prayer as a resource essential in life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nothingness and self-accusation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Guilt for having committed a sin unforgivable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Sense of being eternally condemned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Cf</a:t>
            </a:r>
            <a:r>
              <a:rPr lang="en-US" sz="1200" kern="1200" dirty="0">
                <a:solidFill>
                  <a:schemeClr val="tx1"/>
                </a:solidFill>
                <a:effectLst/>
                <a:latin typeface="+mn-lt"/>
                <a:ea typeface="+mn-ea"/>
                <a:cs typeface="+mn-cs"/>
              </a:rPr>
              <a:t>. Attachment to God: Correspondence or compensation?)</a:t>
            </a:r>
          </a:p>
          <a:p>
            <a:pPr lvl="0"/>
            <a:r>
              <a:rPr lang="en-US" sz="1200" kern="1200" dirty="0">
                <a:solidFill>
                  <a:schemeClr val="tx1"/>
                </a:solidFill>
                <a:effectLst/>
                <a:latin typeface="+mn-lt"/>
                <a:ea typeface="+mn-ea"/>
                <a:cs typeface="+mn-cs"/>
              </a:rPr>
              <a:t>The Correspondence model states that attachment styles will tend to remain stable across all attachment domains: Parental-Romanic-Peer-God.</a:t>
            </a:r>
          </a:p>
          <a:p>
            <a:pPr lvl="0"/>
            <a:r>
              <a:rPr lang="en-US" sz="1200" kern="1200" dirty="0">
                <a:solidFill>
                  <a:schemeClr val="tx1"/>
                </a:solidFill>
                <a:effectLst/>
                <a:latin typeface="+mn-lt"/>
                <a:ea typeface="+mn-ea"/>
                <a:cs typeface="+mn-cs"/>
              </a:rPr>
              <a:t>The compensation model proposes that attachment patterns with humans do not correspond to God attachment patterns presumably because God functions as a substitute attachment figure for those with insecure human attachments.</a:t>
            </a:r>
          </a:p>
          <a:p>
            <a:pPr lvl="0"/>
            <a:r>
              <a:rPr lang="en-US" sz="1200" kern="1200" dirty="0">
                <a:solidFill>
                  <a:schemeClr val="tx1"/>
                </a:solidFill>
                <a:effectLst/>
                <a:latin typeface="+mn-lt"/>
                <a:ea typeface="+mn-ea"/>
                <a:cs typeface="+mn-cs"/>
              </a:rPr>
              <a:t>Some victims tend to become pious and committed members of a faith community.</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seriousness of the consequences of abuse </a:t>
            </a:r>
            <a:r>
              <a:rPr lang="en-US" sz="1200" kern="1200" dirty="0">
                <a:solidFill>
                  <a:schemeClr val="tx1"/>
                </a:solidFill>
                <a:effectLst/>
                <a:latin typeface="+mn-lt"/>
                <a:ea typeface="+mn-ea"/>
                <a:cs typeface="+mn-cs"/>
              </a:rPr>
              <a:t>are associated with the developmental status of the child, the personality of the child, the relationship with the abuser, the intensity and duration of the abuse, the support and understanding offered by the environment in which the abused child lives, etc.</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8F7832E-7BC9-4878-B895-765DFC4D8426}" type="slidenum">
              <a:rPr lang="en-US" smtClean="0"/>
              <a:t>9</a:t>
            </a:fld>
            <a:endParaRPr lang="en-US"/>
          </a:p>
        </p:txBody>
      </p:sp>
    </p:spTree>
    <p:extLst>
      <p:ext uri="{BB962C8B-B14F-4D97-AF65-F5344CB8AC3E}">
        <p14:creationId xmlns:p14="http://schemas.microsoft.com/office/powerpoint/2010/main" val="280404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074279-D52A-495C-8751-DAC6DAB8EAF1}" type="datetimeFigureOut">
              <a:rPr lang="en-US" smtClean="0"/>
              <a:t>4/22/21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836F7D94-F7B9-4280-85A6-98734A30446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835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74279-D52A-495C-8751-DAC6DAB8EAF1}"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F7D94-F7B9-4280-85A6-98734A30446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87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74279-D52A-495C-8751-DAC6DAB8EAF1}"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F7D94-F7B9-4280-85A6-98734A30446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865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74279-D52A-495C-8751-DAC6DAB8EAF1}"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F7D94-F7B9-4280-85A6-98734A30446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907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74279-D52A-495C-8751-DAC6DAB8EAF1}"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F7D94-F7B9-4280-85A6-98734A30446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9588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074279-D52A-495C-8751-DAC6DAB8EAF1}"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F7D94-F7B9-4280-85A6-98734A30446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297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074279-D52A-495C-8751-DAC6DAB8EAF1}"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F7D94-F7B9-4280-85A6-98734A30446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746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074279-D52A-495C-8751-DAC6DAB8EAF1}"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F7D94-F7B9-4280-85A6-98734A30446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835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74279-D52A-495C-8751-DAC6DAB8EAF1}"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F7D94-F7B9-4280-85A6-98734A304468}" type="slidenum">
              <a:rPr lang="en-US" smtClean="0"/>
              <a:t>‹#›</a:t>
            </a:fld>
            <a:endParaRPr lang="en-US"/>
          </a:p>
        </p:txBody>
      </p:sp>
    </p:spTree>
    <p:extLst>
      <p:ext uri="{BB962C8B-B14F-4D97-AF65-F5344CB8AC3E}">
        <p14:creationId xmlns:p14="http://schemas.microsoft.com/office/powerpoint/2010/main" val="184206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74279-D52A-495C-8751-DAC6DAB8EAF1}"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F7D94-F7B9-4280-85A6-98734A30446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325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D074279-D52A-495C-8751-DAC6DAB8EAF1}" type="datetimeFigureOut">
              <a:rPr lang="en-US" smtClean="0"/>
              <a:t>4/22/21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836F7D94-F7B9-4280-85A6-98734A30446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70410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074279-D52A-495C-8751-DAC6DAB8EAF1}" type="datetimeFigureOut">
              <a:rPr lang="en-US" smtClean="0"/>
              <a:t>4/22/21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36F7D94-F7B9-4280-85A6-98734A30446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85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3.png"/><Relationship Id="rId1" Type="http://schemas.microsoft.com/office/2007/relationships/media" Target="../media/media1.mp4"/><Relationship Id="rId2" Type="http://schemas.openxmlformats.org/officeDocument/2006/relationships/video" Target="../media/media1.mp4"/></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8PIo99pL8E8"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ko-KR" sz="4400" b="1" dirty="0"/>
              <a:t>Safeguarding of minors</a:t>
            </a:r>
            <a:endParaRPr lang="ko-KR" altLang="ko-KR" sz="4400" dirty="0"/>
          </a:p>
        </p:txBody>
      </p:sp>
      <p:sp>
        <p:nvSpPr>
          <p:cNvPr id="3" name="내용 개체 틀 2"/>
          <p:cNvSpPr>
            <a:spLocks noGrp="1"/>
          </p:cNvSpPr>
          <p:nvPr>
            <p:ph type="subTitle" idx="1"/>
          </p:nvPr>
        </p:nvSpPr>
        <p:spPr/>
        <p:txBody>
          <a:bodyPr>
            <a:normAutofit/>
          </a:bodyPr>
          <a:lstStyle/>
          <a:p>
            <a:endParaRPr lang="en-US" altLang="ko-KR" dirty="0"/>
          </a:p>
          <a:p>
            <a:pPr marL="0" indent="0">
              <a:buNone/>
            </a:pPr>
            <a:endParaRPr lang="ko-KR" altLang="en-US" dirty="0"/>
          </a:p>
        </p:txBody>
      </p:sp>
    </p:spTree>
    <p:extLst>
      <p:ext uri="{BB962C8B-B14F-4D97-AF65-F5344CB8AC3E}">
        <p14:creationId xmlns:p14="http://schemas.microsoft.com/office/powerpoint/2010/main" val="151360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AE3136D-C6DC-48E9-80F4-237D9DC49ADF}"/>
              </a:ext>
            </a:extLst>
          </p:cNvPr>
          <p:cNvPicPr>
            <a:picLocks noChangeAspect="1"/>
          </p:cNvPicPr>
          <p:nvPr/>
        </p:nvPicPr>
        <p:blipFill>
          <a:blip r:embed="rId3"/>
          <a:stretch>
            <a:fillRect/>
          </a:stretch>
        </p:blipFill>
        <p:spPr>
          <a:xfrm>
            <a:off x="8013117" y="3339885"/>
            <a:ext cx="4178883" cy="2780857"/>
          </a:xfrm>
          <a:prstGeom prst="rect">
            <a:avLst/>
          </a:prstGeom>
        </p:spPr>
      </p:pic>
      <p:sp>
        <p:nvSpPr>
          <p:cNvPr id="2" name="Title 1">
            <a:extLst>
              <a:ext uri="{FF2B5EF4-FFF2-40B4-BE49-F238E27FC236}">
                <a16:creationId xmlns:a16="http://schemas.microsoft.com/office/drawing/2014/main" xmlns="" id="{CEFD7CEA-9D08-40A2-8184-75D0D9FF06E3}"/>
              </a:ext>
            </a:extLst>
          </p:cNvPr>
          <p:cNvSpPr>
            <a:spLocks noGrp="1"/>
          </p:cNvSpPr>
          <p:nvPr>
            <p:ph type="title"/>
          </p:nvPr>
        </p:nvSpPr>
        <p:spPr/>
        <p:txBody>
          <a:bodyPr/>
          <a:lstStyle/>
          <a:p>
            <a:r>
              <a:rPr lang="en-US" b="1" dirty="0"/>
              <a:t>Consequences of sexual abuse</a:t>
            </a:r>
            <a:endParaRPr lang="en-US" dirty="0"/>
          </a:p>
        </p:txBody>
      </p:sp>
      <p:sp>
        <p:nvSpPr>
          <p:cNvPr id="3" name="Content Placeholder 2">
            <a:extLst>
              <a:ext uri="{FF2B5EF4-FFF2-40B4-BE49-F238E27FC236}">
                <a16:creationId xmlns:a16="http://schemas.microsoft.com/office/drawing/2014/main" xmlns="" id="{68A676CB-FDB2-4373-9655-3AE9D398037A}"/>
              </a:ext>
            </a:extLst>
          </p:cNvPr>
          <p:cNvSpPr>
            <a:spLocks noGrp="1"/>
          </p:cNvSpPr>
          <p:nvPr>
            <p:ph idx="1"/>
          </p:nvPr>
        </p:nvSpPr>
        <p:spPr>
          <a:xfrm>
            <a:off x="1451579" y="2015732"/>
            <a:ext cx="9603275" cy="4037749"/>
          </a:xfrm>
        </p:spPr>
        <p:txBody>
          <a:bodyPr>
            <a:normAutofit/>
          </a:bodyPr>
          <a:lstStyle/>
          <a:p>
            <a:r>
              <a:rPr lang="en-US" sz="2800" dirty="0"/>
              <a:t>psychopathological, </a:t>
            </a:r>
          </a:p>
          <a:p>
            <a:pPr lvl="1"/>
            <a:r>
              <a:rPr lang="en-US" sz="2400" dirty="0"/>
              <a:t>Shock, depression, anxiety disorders, sexual disorders, </a:t>
            </a:r>
          </a:p>
          <a:p>
            <a:pPr lvl="1"/>
            <a:r>
              <a:rPr lang="en-US" sz="2400" dirty="0"/>
              <a:t>eating disorders, PTSD</a:t>
            </a:r>
          </a:p>
        </p:txBody>
      </p:sp>
    </p:spTree>
    <p:extLst>
      <p:ext uri="{BB962C8B-B14F-4D97-AF65-F5344CB8AC3E}">
        <p14:creationId xmlns:p14="http://schemas.microsoft.com/office/powerpoint/2010/main" val="380705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AE3136D-C6DC-48E9-80F4-237D9DC49ADF}"/>
              </a:ext>
            </a:extLst>
          </p:cNvPr>
          <p:cNvPicPr>
            <a:picLocks noChangeAspect="1"/>
          </p:cNvPicPr>
          <p:nvPr/>
        </p:nvPicPr>
        <p:blipFill>
          <a:blip r:embed="rId3"/>
          <a:stretch>
            <a:fillRect/>
          </a:stretch>
        </p:blipFill>
        <p:spPr>
          <a:xfrm>
            <a:off x="8013117" y="3429000"/>
            <a:ext cx="4178883" cy="2780857"/>
          </a:xfrm>
          <a:prstGeom prst="rect">
            <a:avLst/>
          </a:prstGeom>
        </p:spPr>
      </p:pic>
      <p:sp>
        <p:nvSpPr>
          <p:cNvPr id="2" name="Title 1">
            <a:extLst>
              <a:ext uri="{FF2B5EF4-FFF2-40B4-BE49-F238E27FC236}">
                <a16:creationId xmlns:a16="http://schemas.microsoft.com/office/drawing/2014/main" xmlns="" id="{CEFD7CEA-9D08-40A2-8184-75D0D9FF06E3}"/>
              </a:ext>
            </a:extLst>
          </p:cNvPr>
          <p:cNvSpPr>
            <a:spLocks noGrp="1"/>
          </p:cNvSpPr>
          <p:nvPr>
            <p:ph type="title"/>
          </p:nvPr>
        </p:nvSpPr>
        <p:spPr/>
        <p:txBody>
          <a:bodyPr/>
          <a:lstStyle/>
          <a:p>
            <a:r>
              <a:rPr lang="en-US" b="1" dirty="0"/>
              <a:t>Consequences of sexual abuse</a:t>
            </a:r>
            <a:endParaRPr lang="en-US" dirty="0"/>
          </a:p>
        </p:txBody>
      </p:sp>
      <p:sp>
        <p:nvSpPr>
          <p:cNvPr id="3" name="Content Placeholder 2">
            <a:extLst>
              <a:ext uri="{FF2B5EF4-FFF2-40B4-BE49-F238E27FC236}">
                <a16:creationId xmlns:a16="http://schemas.microsoft.com/office/drawing/2014/main" xmlns="" id="{68A676CB-FDB2-4373-9655-3AE9D398037A}"/>
              </a:ext>
            </a:extLst>
          </p:cNvPr>
          <p:cNvSpPr>
            <a:spLocks noGrp="1"/>
          </p:cNvSpPr>
          <p:nvPr>
            <p:ph idx="1"/>
          </p:nvPr>
        </p:nvSpPr>
        <p:spPr/>
        <p:txBody>
          <a:bodyPr>
            <a:noAutofit/>
          </a:bodyPr>
          <a:lstStyle/>
          <a:p>
            <a:r>
              <a:rPr lang="en-US" sz="2800" dirty="0"/>
              <a:t>behavioral, </a:t>
            </a:r>
          </a:p>
          <a:p>
            <a:pPr lvl="1"/>
            <a:r>
              <a:rPr lang="en-US" altLang="x-none" sz="2400" b="1" i="1" dirty="0"/>
              <a:t>for a prepubescent child or adolescent</a:t>
            </a:r>
          </a:p>
          <a:p>
            <a:pPr lvl="2"/>
            <a:r>
              <a:rPr lang="en-US" altLang="x-none" sz="2000" dirty="0"/>
              <a:t>Sudden lack of interest in friends or activities, </a:t>
            </a:r>
          </a:p>
          <a:p>
            <a:pPr lvl="2"/>
            <a:r>
              <a:rPr lang="en-US" altLang="x-none" sz="2000" dirty="0"/>
              <a:t> Anxious and startle reactions to physical contacts, </a:t>
            </a:r>
          </a:p>
          <a:p>
            <a:pPr lvl="2"/>
            <a:r>
              <a:rPr lang="en-US" altLang="x-none" sz="2000" dirty="0"/>
              <a:t>Great interest in sexual activities, </a:t>
            </a:r>
          </a:p>
          <a:p>
            <a:pPr lvl="2"/>
            <a:r>
              <a:rPr lang="en-US" altLang="x-none" sz="2000" dirty="0"/>
              <a:t>Regressive communication schemes (ex. childish spe</a:t>
            </a:r>
            <a:r>
              <a:rPr lang="en-US" altLang="x-none" sz="2000" dirty="0">
                <a:solidFill>
                  <a:schemeClr val="bg1"/>
                </a:solidFill>
              </a:rPr>
              <a:t>eches)</a:t>
            </a:r>
            <a:r>
              <a:rPr lang="en-US" altLang="x-none" sz="2000" dirty="0"/>
              <a:t>, </a:t>
            </a:r>
          </a:p>
          <a:p>
            <a:pPr lvl="2"/>
            <a:r>
              <a:rPr lang="en-US" altLang="x-none" sz="2000" dirty="0"/>
              <a:t>Getaways from home, </a:t>
            </a:r>
          </a:p>
          <a:p>
            <a:pPr lvl="2"/>
            <a:r>
              <a:rPr lang="en-US" altLang="x-none" sz="2000" dirty="0"/>
              <a:t>Lack of trust in others, </a:t>
            </a:r>
          </a:p>
          <a:p>
            <a:pPr lvl="2"/>
            <a:r>
              <a:rPr lang="en-US" altLang="x-none" sz="2000" dirty="0"/>
              <a:t> Poor personal hygiene.</a:t>
            </a:r>
            <a:endParaRPr lang="en-US" sz="2000" dirty="0"/>
          </a:p>
        </p:txBody>
      </p:sp>
    </p:spTree>
    <p:extLst>
      <p:ext uri="{BB962C8B-B14F-4D97-AF65-F5344CB8AC3E}">
        <p14:creationId xmlns:p14="http://schemas.microsoft.com/office/powerpoint/2010/main" val="326605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AE3136D-C6DC-48E9-80F4-237D9DC49ADF}"/>
              </a:ext>
            </a:extLst>
          </p:cNvPr>
          <p:cNvPicPr>
            <a:picLocks noChangeAspect="1"/>
          </p:cNvPicPr>
          <p:nvPr/>
        </p:nvPicPr>
        <p:blipFill>
          <a:blip r:embed="rId3"/>
          <a:stretch>
            <a:fillRect/>
          </a:stretch>
        </p:blipFill>
        <p:spPr>
          <a:xfrm>
            <a:off x="8013117" y="3429000"/>
            <a:ext cx="4178883" cy="2780857"/>
          </a:xfrm>
          <a:prstGeom prst="rect">
            <a:avLst/>
          </a:prstGeom>
        </p:spPr>
      </p:pic>
      <p:sp>
        <p:nvSpPr>
          <p:cNvPr id="2" name="Title 1">
            <a:extLst>
              <a:ext uri="{FF2B5EF4-FFF2-40B4-BE49-F238E27FC236}">
                <a16:creationId xmlns:a16="http://schemas.microsoft.com/office/drawing/2014/main" xmlns="" id="{CEFD7CEA-9D08-40A2-8184-75D0D9FF06E3}"/>
              </a:ext>
            </a:extLst>
          </p:cNvPr>
          <p:cNvSpPr>
            <a:spLocks noGrp="1"/>
          </p:cNvSpPr>
          <p:nvPr>
            <p:ph type="title"/>
          </p:nvPr>
        </p:nvSpPr>
        <p:spPr/>
        <p:txBody>
          <a:bodyPr/>
          <a:lstStyle/>
          <a:p>
            <a:r>
              <a:rPr lang="en-US" b="1" dirty="0"/>
              <a:t>Consequences of sexual abuse</a:t>
            </a:r>
            <a:endParaRPr lang="en-US" dirty="0"/>
          </a:p>
        </p:txBody>
      </p:sp>
      <p:sp>
        <p:nvSpPr>
          <p:cNvPr id="3" name="Content Placeholder 2">
            <a:extLst>
              <a:ext uri="{FF2B5EF4-FFF2-40B4-BE49-F238E27FC236}">
                <a16:creationId xmlns:a16="http://schemas.microsoft.com/office/drawing/2014/main" xmlns="" id="{68A676CB-FDB2-4373-9655-3AE9D398037A}"/>
              </a:ext>
            </a:extLst>
          </p:cNvPr>
          <p:cNvSpPr>
            <a:spLocks noGrp="1"/>
          </p:cNvSpPr>
          <p:nvPr>
            <p:ph idx="1"/>
          </p:nvPr>
        </p:nvSpPr>
        <p:spPr/>
        <p:txBody>
          <a:bodyPr>
            <a:normAutofit/>
          </a:bodyPr>
          <a:lstStyle/>
          <a:p>
            <a:r>
              <a:rPr lang="en-US" sz="2800" dirty="0"/>
              <a:t>behavioral, </a:t>
            </a:r>
          </a:p>
          <a:p>
            <a:pPr lvl="1"/>
            <a:r>
              <a:rPr lang="en-US" altLang="x-none" sz="2400" b="1" i="1" dirty="0"/>
              <a:t>In younger children</a:t>
            </a:r>
          </a:p>
          <a:p>
            <a:pPr lvl="2"/>
            <a:r>
              <a:rPr lang="en-US" altLang="x-none" sz="2000" dirty="0"/>
              <a:t>Sleep disorders and/or nightmares, </a:t>
            </a:r>
          </a:p>
          <a:p>
            <a:pPr lvl="2"/>
            <a:r>
              <a:rPr lang="en-US" altLang="x-none" sz="2000" dirty="0"/>
              <a:t>Sexual play and games that are inappropriate for age</a:t>
            </a:r>
            <a:r>
              <a:rPr lang="en-US" altLang="x-none" sz="2000" dirty="0">
                <a:solidFill>
                  <a:schemeClr val="bg1"/>
                </a:solidFill>
              </a:rPr>
              <a:t> or setting and/or</a:t>
            </a:r>
            <a:r>
              <a:rPr lang="en-US" altLang="x-none" sz="2000" dirty="0"/>
              <a:t/>
            </a:r>
            <a:br>
              <a:rPr lang="en-US" altLang="x-none" sz="2000" dirty="0"/>
            </a:br>
            <a:r>
              <a:rPr lang="en-US" altLang="x-none" sz="2000" dirty="0"/>
              <a:t>descriptions with sexually explicit content, </a:t>
            </a:r>
          </a:p>
          <a:p>
            <a:pPr lvl="2"/>
            <a:r>
              <a:rPr lang="en-US" altLang="x-none" sz="2000" dirty="0"/>
              <a:t>Change or loss of appetite, • Poor self-care</a:t>
            </a:r>
          </a:p>
        </p:txBody>
      </p:sp>
    </p:spTree>
    <p:extLst>
      <p:ext uri="{BB962C8B-B14F-4D97-AF65-F5344CB8AC3E}">
        <p14:creationId xmlns:p14="http://schemas.microsoft.com/office/powerpoint/2010/main" val="1371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AE3136D-C6DC-48E9-80F4-237D9DC49ADF}"/>
              </a:ext>
            </a:extLst>
          </p:cNvPr>
          <p:cNvPicPr>
            <a:picLocks noChangeAspect="1"/>
          </p:cNvPicPr>
          <p:nvPr/>
        </p:nvPicPr>
        <p:blipFill>
          <a:blip r:embed="rId3"/>
          <a:stretch>
            <a:fillRect/>
          </a:stretch>
        </p:blipFill>
        <p:spPr>
          <a:xfrm>
            <a:off x="8013117" y="3429000"/>
            <a:ext cx="4178883" cy="2780857"/>
          </a:xfrm>
          <a:prstGeom prst="rect">
            <a:avLst/>
          </a:prstGeom>
        </p:spPr>
      </p:pic>
      <p:sp>
        <p:nvSpPr>
          <p:cNvPr id="2" name="Title 1">
            <a:extLst>
              <a:ext uri="{FF2B5EF4-FFF2-40B4-BE49-F238E27FC236}">
                <a16:creationId xmlns:a16="http://schemas.microsoft.com/office/drawing/2014/main" xmlns="" id="{CEFD7CEA-9D08-40A2-8184-75D0D9FF06E3}"/>
              </a:ext>
            </a:extLst>
          </p:cNvPr>
          <p:cNvSpPr>
            <a:spLocks noGrp="1"/>
          </p:cNvSpPr>
          <p:nvPr>
            <p:ph type="title"/>
          </p:nvPr>
        </p:nvSpPr>
        <p:spPr/>
        <p:txBody>
          <a:bodyPr/>
          <a:lstStyle/>
          <a:p>
            <a:r>
              <a:rPr lang="en-US" b="1" dirty="0"/>
              <a:t>Consequences of sexual abuse</a:t>
            </a:r>
            <a:endParaRPr lang="en-US" dirty="0"/>
          </a:p>
        </p:txBody>
      </p:sp>
      <p:sp>
        <p:nvSpPr>
          <p:cNvPr id="3" name="Content Placeholder 2">
            <a:extLst>
              <a:ext uri="{FF2B5EF4-FFF2-40B4-BE49-F238E27FC236}">
                <a16:creationId xmlns:a16="http://schemas.microsoft.com/office/drawing/2014/main" xmlns="" id="{68A676CB-FDB2-4373-9655-3AE9D398037A}"/>
              </a:ext>
            </a:extLst>
          </p:cNvPr>
          <p:cNvSpPr>
            <a:spLocks noGrp="1"/>
          </p:cNvSpPr>
          <p:nvPr>
            <p:ph idx="1"/>
          </p:nvPr>
        </p:nvSpPr>
        <p:spPr/>
        <p:txBody>
          <a:bodyPr>
            <a:normAutofit/>
          </a:bodyPr>
          <a:lstStyle/>
          <a:p>
            <a:r>
              <a:rPr lang="en-US" sz="2800" dirty="0"/>
              <a:t>spiritual. </a:t>
            </a:r>
          </a:p>
          <a:p>
            <a:pPr lvl="1"/>
            <a:r>
              <a:rPr lang="en-US" altLang="x-none" sz="2400" dirty="0"/>
              <a:t>Loss of trust in God (or the Father) </a:t>
            </a:r>
          </a:p>
          <a:p>
            <a:pPr lvl="1"/>
            <a:r>
              <a:rPr lang="en-US" altLang="x-none" sz="2400" dirty="0"/>
              <a:t>Loss of faith and prayer as a resource essential in life</a:t>
            </a:r>
          </a:p>
          <a:p>
            <a:pPr lvl="1"/>
            <a:r>
              <a:rPr lang="en-US" altLang="x-none" sz="2400" dirty="0"/>
              <a:t>Sense of nothingness and self-accusation</a:t>
            </a:r>
          </a:p>
          <a:p>
            <a:pPr lvl="1"/>
            <a:r>
              <a:rPr lang="en-US" altLang="x-none" sz="2400" dirty="0"/>
              <a:t>Guilt for having committed a sin unforgivable</a:t>
            </a:r>
          </a:p>
          <a:p>
            <a:pPr lvl="1"/>
            <a:r>
              <a:rPr lang="en-US" altLang="x-none" sz="2400" dirty="0"/>
              <a:t>Sense of being eternally condemned</a:t>
            </a:r>
            <a:endParaRPr lang="en-US" sz="2400" dirty="0"/>
          </a:p>
        </p:txBody>
      </p:sp>
    </p:spTree>
    <p:extLst>
      <p:ext uri="{BB962C8B-B14F-4D97-AF65-F5344CB8AC3E}">
        <p14:creationId xmlns:p14="http://schemas.microsoft.com/office/powerpoint/2010/main" val="324177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AE3136D-C6DC-48E9-80F4-237D9DC49ADF}"/>
              </a:ext>
            </a:extLst>
          </p:cNvPr>
          <p:cNvPicPr>
            <a:picLocks noChangeAspect="1"/>
          </p:cNvPicPr>
          <p:nvPr/>
        </p:nvPicPr>
        <p:blipFill>
          <a:blip r:embed="rId3"/>
          <a:stretch>
            <a:fillRect/>
          </a:stretch>
        </p:blipFill>
        <p:spPr>
          <a:xfrm>
            <a:off x="8013117" y="3429000"/>
            <a:ext cx="4178883" cy="2780857"/>
          </a:xfrm>
          <a:prstGeom prst="rect">
            <a:avLst/>
          </a:prstGeom>
        </p:spPr>
      </p:pic>
      <p:sp>
        <p:nvSpPr>
          <p:cNvPr id="2" name="Title 1">
            <a:extLst>
              <a:ext uri="{FF2B5EF4-FFF2-40B4-BE49-F238E27FC236}">
                <a16:creationId xmlns:a16="http://schemas.microsoft.com/office/drawing/2014/main" xmlns="" id="{CEFD7CEA-9D08-40A2-8184-75D0D9FF06E3}"/>
              </a:ext>
            </a:extLst>
          </p:cNvPr>
          <p:cNvSpPr>
            <a:spLocks noGrp="1"/>
          </p:cNvSpPr>
          <p:nvPr>
            <p:ph type="title"/>
          </p:nvPr>
        </p:nvSpPr>
        <p:spPr/>
        <p:txBody>
          <a:bodyPr/>
          <a:lstStyle/>
          <a:p>
            <a:r>
              <a:rPr lang="en-US" b="1" dirty="0"/>
              <a:t>Consequences of sexual abuse</a:t>
            </a:r>
            <a:endParaRPr lang="en-US" dirty="0"/>
          </a:p>
        </p:txBody>
      </p:sp>
      <p:sp>
        <p:nvSpPr>
          <p:cNvPr id="3" name="Content Placeholder 2">
            <a:extLst>
              <a:ext uri="{FF2B5EF4-FFF2-40B4-BE49-F238E27FC236}">
                <a16:creationId xmlns:a16="http://schemas.microsoft.com/office/drawing/2014/main" xmlns="" id="{68A676CB-FDB2-4373-9655-3AE9D398037A}"/>
              </a:ext>
            </a:extLst>
          </p:cNvPr>
          <p:cNvSpPr>
            <a:spLocks noGrp="1"/>
          </p:cNvSpPr>
          <p:nvPr>
            <p:ph idx="1"/>
          </p:nvPr>
        </p:nvSpPr>
        <p:spPr/>
        <p:txBody>
          <a:bodyPr>
            <a:normAutofit/>
          </a:bodyPr>
          <a:lstStyle/>
          <a:p>
            <a:r>
              <a:rPr lang="en-US" sz="2400" dirty="0"/>
              <a:t>Factors which influence the seriousness of the consequences of abuse </a:t>
            </a:r>
          </a:p>
          <a:p>
            <a:pPr lvl="1"/>
            <a:r>
              <a:rPr lang="en-US" altLang="x-none" sz="2000" dirty="0"/>
              <a:t>the developmental status of the child, </a:t>
            </a:r>
          </a:p>
          <a:p>
            <a:pPr lvl="1"/>
            <a:r>
              <a:rPr lang="en-US" altLang="x-none" sz="2000" dirty="0"/>
              <a:t>the personality of the child, </a:t>
            </a:r>
          </a:p>
          <a:p>
            <a:pPr lvl="1"/>
            <a:r>
              <a:rPr lang="en-US" altLang="x-none" sz="2000" dirty="0"/>
              <a:t>the relationship with the abuser, </a:t>
            </a:r>
          </a:p>
          <a:p>
            <a:pPr lvl="1"/>
            <a:r>
              <a:rPr lang="en-US" altLang="x-none" sz="2000" dirty="0"/>
              <a:t>the intensity and duration of the abuse, </a:t>
            </a:r>
          </a:p>
          <a:p>
            <a:pPr lvl="1"/>
            <a:r>
              <a:rPr lang="en-US" altLang="x-none" sz="2000" dirty="0"/>
              <a:t>the support and understanding offered by the environme</a:t>
            </a:r>
            <a:r>
              <a:rPr lang="en-US" altLang="x-none" sz="2000" dirty="0">
                <a:solidFill>
                  <a:schemeClr val="bg1"/>
                </a:solidFill>
              </a:rPr>
              <a:t>nt in which the abused child </a:t>
            </a:r>
            <a:r>
              <a:rPr lang="en-US" altLang="x-none" sz="2000" dirty="0"/>
              <a:t>lives, </a:t>
            </a:r>
          </a:p>
          <a:p>
            <a:pPr lvl="1"/>
            <a:r>
              <a:rPr lang="en-US" altLang="x-none" sz="2000" dirty="0"/>
              <a:t>etc.</a:t>
            </a:r>
          </a:p>
          <a:p>
            <a:pPr marL="0" indent="0">
              <a:buNone/>
            </a:pPr>
            <a:endParaRPr lang="en-US" dirty="0"/>
          </a:p>
        </p:txBody>
      </p:sp>
    </p:spTree>
    <p:extLst>
      <p:ext uri="{BB962C8B-B14F-4D97-AF65-F5344CB8AC3E}">
        <p14:creationId xmlns:p14="http://schemas.microsoft.com/office/powerpoint/2010/main" val="394143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267D17-2F93-4DA1-B072-BC322E8392AC}"/>
              </a:ext>
            </a:extLst>
          </p:cNvPr>
          <p:cNvSpPr>
            <a:spLocks noGrp="1"/>
          </p:cNvSpPr>
          <p:nvPr>
            <p:ph type="title"/>
          </p:nvPr>
        </p:nvSpPr>
        <p:spPr/>
        <p:txBody>
          <a:bodyPr>
            <a:normAutofit fontScale="90000"/>
          </a:bodyPr>
          <a:lstStyle/>
          <a:p>
            <a:r>
              <a:rPr lang="en-US" b="1" dirty="0"/>
              <a:t>Risk factors of child abuse in environment </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19320619-EF00-4D09-8FD7-FBBD5F0BD110}"/>
              </a:ext>
            </a:extLst>
          </p:cNvPr>
          <p:cNvSpPr>
            <a:spLocks noGrp="1"/>
          </p:cNvSpPr>
          <p:nvPr>
            <p:ph idx="1"/>
          </p:nvPr>
        </p:nvSpPr>
        <p:spPr/>
        <p:txBody>
          <a:bodyPr>
            <a:normAutofit/>
          </a:bodyPr>
          <a:lstStyle/>
          <a:p>
            <a:r>
              <a:rPr lang="en-US" sz="2800" dirty="0"/>
              <a:t>Parents</a:t>
            </a:r>
          </a:p>
          <a:p>
            <a:r>
              <a:rPr lang="en-US" sz="2800" dirty="0"/>
              <a:t>Community</a:t>
            </a:r>
          </a:p>
          <a:p>
            <a:r>
              <a:rPr lang="en-US" sz="2800" dirty="0"/>
              <a:t>Society</a:t>
            </a:r>
          </a:p>
        </p:txBody>
      </p:sp>
      <p:pic>
        <p:nvPicPr>
          <p:cNvPr id="4" name="Picture 3">
            <a:extLst>
              <a:ext uri="{FF2B5EF4-FFF2-40B4-BE49-F238E27FC236}">
                <a16:creationId xmlns:a16="http://schemas.microsoft.com/office/drawing/2014/main" xmlns="" id="{363615D3-61FA-4B3F-BF09-4DDFBF603D02}"/>
              </a:ext>
            </a:extLst>
          </p:cNvPr>
          <p:cNvPicPr>
            <a:picLocks noChangeAspect="1"/>
          </p:cNvPicPr>
          <p:nvPr/>
        </p:nvPicPr>
        <p:blipFill>
          <a:blip r:embed="rId3"/>
          <a:stretch>
            <a:fillRect/>
          </a:stretch>
        </p:blipFill>
        <p:spPr>
          <a:xfrm>
            <a:off x="5451558" y="2553962"/>
            <a:ext cx="5088105" cy="2912383"/>
          </a:xfrm>
          <a:prstGeom prst="rect">
            <a:avLst/>
          </a:prstGeom>
        </p:spPr>
      </p:pic>
    </p:spTree>
    <p:extLst>
      <p:ext uri="{BB962C8B-B14F-4D97-AF65-F5344CB8AC3E}">
        <p14:creationId xmlns:p14="http://schemas.microsoft.com/office/powerpoint/2010/main" val="143093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239CF5-5535-40B0-9772-60B2297A0AFF}"/>
              </a:ext>
            </a:extLst>
          </p:cNvPr>
          <p:cNvSpPr>
            <a:spLocks noGrp="1"/>
          </p:cNvSpPr>
          <p:nvPr>
            <p:ph type="title"/>
          </p:nvPr>
        </p:nvSpPr>
        <p:spPr/>
        <p:txBody>
          <a:bodyPr/>
          <a:lstStyle/>
          <a:p>
            <a:r>
              <a:rPr lang="en-US" dirty="0"/>
              <a:t>Reflection</a:t>
            </a:r>
            <a:br>
              <a:rPr lang="en-US" dirty="0"/>
            </a:br>
            <a:endParaRPr lang="en-US" dirty="0"/>
          </a:p>
        </p:txBody>
      </p:sp>
      <p:sp>
        <p:nvSpPr>
          <p:cNvPr id="3" name="Content Placeholder 2">
            <a:extLst>
              <a:ext uri="{FF2B5EF4-FFF2-40B4-BE49-F238E27FC236}">
                <a16:creationId xmlns:a16="http://schemas.microsoft.com/office/drawing/2014/main" xmlns="" id="{B83351F3-6088-4C4D-A8D1-AAACB0086B5E}"/>
              </a:ext>
            </a:extLst>
          </p:cNvPr>
          <p:cNvSpPr>
            <a:spLocks noGrp="1"/>
          </p:cNvSpPr>
          <p:nvPr>
            <p:ph idx="1"/>
          </p:nvPr>
        </p:nvSpPr>
        <p:spPr>
          <a:xfrm>
            <a:off x="1451579" y="2031774"/>
            <a:ext cx="9603275" cy="4144437"/>
          </a:xfrm>
        </p:spPr>
        <p:txBody>
          <a:bodyPr>
            <a:normAutofit/>
          </a:bodyPr>
          <a:lstStyle/>
          <a:p>
            <a:pPr marL="457200" lvl="0" indent="-457200">
              <a:buFont typeface="+mj-lt"/>
              <a:buAutoNum type="arabicPeriod"/>
            </a:pPr>
            <a:r>
              <a:rPr lang="en-US" sz="2800" dirty="0"/>
              <a:t>What were your initial reactions to the news of clergy sexual abuse in the past? How do you feel now after having reviewed the consequences of child sexual abuse?</a:t>
            </a:r>
          </a:p>
          <a:p>
            <a:pPr marL="457200" lvl="0" indent="-457200">
              <a:buFont typeface="+mj-lt"/>
              <a:buAutoNum type="arabicPeriod"/>
            </a:pPr>
            <a:r>
              <a:rPr lang="en-US" sz="2800" dirty="0"/>
              <a:t>What would you do if a victim of child sexual abuse came to you to share his or her stories?</a:t>
            </a:r>
          </a:p>
          <a:p>
            <a:endParaRPr lang="en-US" dirty="0"/>
          </a:p>
        </p:txBody>
      </p:sp>
      <p:pic>
        <p:nvPicPr>
          <p:cNvPr id="4" name="Picture 3">
            <a:extLst>
              <a:ext uri="{FF2B5EF4-FFF2-40B4-BE49-F238E27FC236}">
                <a16:creationId xmlns:a16="http://schemas.microsoft.com/office/drawing/2014/main" xmlns="" id="{185C64C9-97B6-46B7-AA25-19B2FEDD15C7}"/>
              </a:ext>
            </a:extLst>
          </p:cNvPr>
          <p:cNvPicPr>
            <a:picLocks noChangeAspect="1"/>
          </p:cNvPicPr>
          <p:nvPr/>
        </p:nvPicPr>
        <p:blipFill>
          <a:blip r:embed="rId3"/>
          <a:stretch>
            <a:fillRect/>
          </a:stretch>
        </p:blipFill>
        <p:spPr>
          <a:xfrm>
            <a:off x="7481386" y="110679"/>
            <a:ext cx="2619375" cy="1743075"/>
          </a:xfrm>
          <a:prstGeom prst="rect">
            <a:avLst/>
          </a:prstGeom>
        </p:spPr>
      </p:pic>
    </p:spTree>
    <p:extLst>
      <p:ext uri="{BB962C8B-B14F-4D97-AF65-F5344CB8AC3E}">
        <p14:creationId xmlns:p14="http://schemas.microsoft.com/office/powerpoint/2010/main" val="277197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CC171484-D3D8-654B-B710-76099AE1E02A}"/>
              </a:ext>
            </a:extLst>
          </p:cNvPr>
          <p:cNvSpPr>
            <a:spLocks noGrp="1"/>
          </p:cNvSpPr>
          <p:nvPr>
            <p:ph type="title"/>
          </p:nvPr>
        </p:nvSpPr>
        <p:spPr/>
        <p:txBody>
          <a:bodyPr/>
          <a:lstStyle/>
          <a:p>
            <a:pPr algn="ctr"/>
            <a:r>
              <a:rPr kumimoji="1" lang="en-US" altLang="x-none" dirty="0"/>
              <a:t>Thank you</a:t>
            </a:r>
            <a:endParaRPr kumimoji="1" lang="x-none" altLang="en-US" dirty="0"/>
          </a:p>
        </p:txBody>
      </p:sp>
      <p:sp>
        <p:nvSpPr>
          <p:cNvPr id="3" name="텍스트 개체 틀 2">
            <a:extLst>
              <a:ext uri="{FF2B5EF4-FFF2-40B4-BE49-F238E27FC236}">
                <a16:creationId xmlns:a16="http://schemas.microsoft.com/office/drawing/2014/main" xmlns="" id="{1DCC7AB3-31AE-F942-A104-92C15803008D}"/>
              </a:ext>
            </a:extLst>
          </p:cNvPr>
          <p:cNvSpPr>
            <a:spLocks noGrp="1"/>
          </p:cNvSpPr>
          <p:nvPr>
            <p:ph type="body" idx="1"/>
          </p:nvPr>
        </p:nvSpPr>
        <p:spPr/>
        <p:txBody>
          <a:bodyPr/>
          <a:lstStyle/>
          <a:p>
            <a:endParaRPr kumimoji="1" lang="x-none" altLang="en-US"/>
          </a:p>
        </p:txBody>
      </p:sp>
    </p:spTree>
    <p:extLst>
      <p:ext uri="{BB962C8B-B14F-4D97-AF65-F5344CB8AC3E}">
        <p14:creationId xmlns:p14="http://schemas.microsoft.com/office/powerpoint/2010/main" val="78264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08292-6870-4F86-B952-64A9F5D004A3}"/>
              </a:ext>
            </a:extLst>
          </p:cNvPr>
          <p:cNvSpPr>
            <a:spLocks noGrp="1"/>
          </p:cNvSpPr>
          <p:nvPr>
            <p:ph type="title"/>
          </p:nvPr>
        </p:nvSpPr>
        <p:spPr/>
        <p:txBody>
          <a:bodyPr/>
          <a:lstStyle/>
          <a:p>
            <a:r>
              <a:rPr lang="en-US" b="1" dirty="0"/>
              <a:t>Sexual abuse: children </a:t>
            </a:r>
            <a:endParaRPr lang="it-IT" dirty="0"/>
          </a:p>
        </p:txBody>
      </p:sp>
      <p:pic>
        <p:nvPicPr>
          <p:cNvPr id="4" name="Content Placeholder 3">
            <a:extLst>
              <a:ext uri="{FF2B5EF4-FFF2-40B4-BE49-F238E27FC236}">
                <a16:creationId xmlns:a16="http://schemas.microsoft.com/office/drawing/2014/main" xmlns="" id="{F62DF296-85CA-41F0-88FA-453E91AD8DE4}"/>
              </a:ext>
            </a:extLst>
          </p:cNvPr>
          <p:cNvPicPr>
            <a:picLocks noGrp="1" noChangeAspect="1"/>
          </p:cNvPicPr>
          <p:nvPr>
            <p:ph idx="1"/>
          </p:nvPr>
        </p:nvPicPr>
        <p:blipFill>
          <a:blip r:embed="rId3"/>
          <a:stretch>
            <a:fillRect/>
          </a:stretch>
        </p:blipFill>
        <p:spPr>
          <a:xfrm>
            <a:off x="3184228" y="2016125"/>
            <a:ext cx="6137869" cy="3449638"/>
          </a:xfrm>
          <a:prstGeom prst="rect">
            <a:avLst/>
          </a:prstGeom>
        </p:spPr>
      </p:pic>
    </p:spTree>
    <p:extLst>
      <p:ext uri="{BB962C8B-B14F-4D97-AF65-F5344CB8AC3E}">
        <p14:creationId xmlns:p14="http://schemas.microsoft.com/office/powerpoint/2010/main" val="156249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08292-6870-4F86-B952-64A9F5D004A3}"/>
              </a:ext>
            </a:extLst>
          </p:cNvPr>
          <p:cNvSpPr>
            <a:spLocks noGrp="1"/>
          </p:cNvSpPr>
          <p:nvPr>
            <p:ph type="title"/>
          </p:nvPr>
        </p:nvSpPr>
        <p:spPr/>
        <p:txBody>
          <a:bodyPr/>
          <a:lstStyle/>
          <a:p>
            <a:r>
              <a:rPr lang="en-US" b="1" dirty="0"/>
              <a:t>Sexual abuse: children </a:t>
            </a:r>
            <a:endParaRPr lang="it-IT" dirty="0"/>
          </a:p>
        </p:txBody>
      </p:sp>
      <p:pic>
        <p:nvPicPr>
          <p:cNvPr id="6" name="온라인 미디어 1.mp4" descr="온라인 미디어 1.mp4">
            <a:hlinkClick r:id="" action="ppaction://media"/>
            <a:extLst>
              <a:ext uri="{FF2B5EF4-FFF2-40B4-BE49-F238E27FC236}">
                <a16:creationId xmlns:a16="http://schemas.microsoft.com/office/drawing/2014/main" xmlns="" id="{39A35771-FCF4-2F4A-A547-7A617CAD59C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394049" y="1329136"/>
            <a:ext cx="9403902" cy="5528864"/>
          </a:xfrm>
        </p:spPr>
      </p:pic>
    </p:spTree>
    <p:extLst>
      <p:ext uri="{BB962C8B-B14F-4D97-AF65-F5344CB8AC3E}">
        <p14:creationId xmlns:p14="http://schemas.microsoft.com/office/powerpoint/2010/main" val="21122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2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08292-6870-4F86-B952-64A9F5D004A3}"/>
              </a:ext>
            </a:extLst>
          </p:cNvPr>
          <p:cNvSpPr>
            <a:spLocks noGrp="1"/>
          </p:cNvSpPr>
          <p:nvPr>
            <p:ph type="title"/>
          </p:nvPr>
        </p:nvSpPr>
        <p:spPr/>
        <p:txBody>
          <a:bodyPr/>
          <a:lstStyle/>
          <a:p>
            <a:r>
              <a:rPr lang="en-US" b="1" dirty="0"/>
              <a:t>Sexual abuse </a:t>
            </a:r>
            <a:endParaRPr lang="it-IT" dirty="0"/>
          </a:p>
        </p:txBody>
      </p:sp>
      <p:sp>
        <p:nvSpPr>
          <p:cNvPr id="5" name="내용 개체 틀 4">
            <a:extLst>
              <a:ext uri="{FF2B5EF4-FFF2-40B4-BE49-F238E27FC236}">
                <a16:creationId xmlns:a16="http://schemas.microsoft.com/office/drawing/2014/main" xmlns="" id="{67A5D845-E051-2446-822D-D0FC8F697985}"/>
              </a:ext>
            </a:extLst>
          </p:cNvPr>
          <p:cNvSpPr>
            <a:spLocks noGrp="1"/>
          </p:cNvSpPr>
          <p:nvPr>
            <p:ph idx="1"/>
          </p:nvPr>
        </p:nvSpPr>
        <p:spPr/>
        <p:txBody>
          <a:bodyPr>
            <a:normAutofit/>
          </a:bodyPr>
          <a:lstStyle/>
          <a:p>
            <a:r>
              <a:rPr lang="en-US" altLang="x-none" sz="2800" dirty="0"/>
              <a:t>Sexual abuse is unwanted sexual activity, with perpetrators using force, making threats or taking advantage of victims not able to give consent.</a:t>
            </a:r>
          </a:p>
          <a:p>
            <a:r>
              <a:rPr lang="en-US" altLang="x-none" sz="2800" dirty="0"/>
              <a:t>Shock, fear, disbelief</a:t>
            </a:r>
          </a:p>
          <a:p>
            <a:r>
              <a:rPr lang="en-US" altLang="x-none" sz="2800" dirty="0"/>
              <a:t>Anxiety, post-traumatic stress disorder</a:t>
            </a:r>
            <a:endParaRPr lang="x-none" altLang="en-US" sz="2800" dirty="0"/>
          </a:p>
        </p:txBody>
      </p:sp>
    </p:spTree>
    <p:extLst>
      <p:ext uri="{BB962C8B-B14F-4D97-AF65-F5344CB8AC3E}">
        <p14:creationId xmlns:p14="http://schemas.microsoft.com/office/powerpoint/2010/main" val="203244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08292-6870-4F86-B952-64A9F5D004A3}"/>
              </a:ext>
            </a:extLst>
          </p:cNvPr>
          <p:cNvSpPr>
            <a:spLocks noGrp="1"/>
          </p:cNvSpPr>
          <p:nvPr>
            <p:ph type="title"/>
          </p:nvPr>
        </p:nvSpPr>
        <p:spPr/>
        <p:txBody>
          <a:bodyPr/>
          <a:lstStyle/>
          <a:p>
            <a:r>
              <a:rPr lang="en-US" b="1" dirty="0"/>
              <a:t>Child sexual abuse </a:t>
            </a:r>
            <a:endParaRPr lang="it-IT" dirty="0"/>
          </a:p>
        </p:txBody>
      </p:sp>
      <p:sp>
        <p:nvSpPr>
          <p:cNvPr id="5" name="내용 개체 틀 4">
            <a:extLst>
              <a:ext uri="{FF2B5EF4-FFF2-40B4-BE49-F238E27FC236}">
                <a16:creationId xmlns:a16="http://schemas.microsoft.com/office/drawing/2014/main" xmlns="" id="{67A5D845-E051-2446-822D-D0FC8F697985}"/>
              </a:ext>
            </a:extLst>
          </p:cNvPr>
          <p:cNvSpPr>
            <a:spLocks noGrp="1"/>
          </p:cNvSpPr>
          <p:nvPr>
            <p:ph idx="1"/>
          </p:nvPr>
        </p:nvSpPr>
        <p:spPr/>
        <p:txBody>
          <a:bodyPr>
            <a:normAutofit/>
          </a:bodyPr>
          <a:lstStyle/>
          <a:p>
            <a:r>
              <a:rPr lang="en-US" altLang="x-none" sz="2800" dirty="0"/>
              <a:t>Any act which exposes a child to, or involves a child in, </a:t>
            </a:r>
            <a:r>
              <a:rPr lang="en-US" altLang="x-none" sz="2800" b="1" i="1" dirty="0"/>
              <a:t>sexual processes beyond his or her understanding or contrary to accepted community standards</a:t>
            </a:r>
            <a:r>
              <a:rPr lang="en-US" altLang="x-none" sz="2800" dirty="0"/>
              <a:t>.</a:t>
            </a:r>
          </a:p>
          <a:p>
            <a:r>
              <a:rPr lang="en-US" altLang="x-none" sz="2800" dirty="0"/>
              <a:t>Child grooming</a:t>
            </a:r>
          </a:p>
          <a:p>
            <a:r>
              <a:rPr lang="en-US" altLang="x-none" sz="2800" dirty="0"/>
              <a:t>Children are never responsible for causing the abuse.</a:t>
            </a:r>
            <a:endParaRPr lang="x-none" altLang="en-US" sz="2800" dirty="0"/>
          </a:p>
        </p:txBody>
      </p:sp>
    </p:spTree>
    <p:extLst>
      <p:ext uri="{BB962C8B-B14F-4D97-AF65-F5344CB8AC3E}">
        <p14:creationId xmlns:p14="http://schemas.microsoft.com/office/powerpoint/2010/main" val="364296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08292-6870-4F86-B952-64A9F5D004A3}"/>
              </a:ext>
            </a:extLst>
          </p:cNvPr>
          <p:cNvSpPr>
            <a:spLocks noGrp="1"/>
          </p:cNvSpPr>
          <p:nvPr>
            <p:ph type="title"/>
          </p:nvPr>
        </p:nvSpPr>
        <p:spPr/>
        <p:txBody>
          <a:bodyPr/>
          <a:lstStyle/>
          <a:p>
            <a:r>
              <a:rPr lang="en-US" b="1" dirty="0"/>
              <a:t>Child sexual abuse </a:t>
            </a:r>
            <a:endParaRPr lang="it-IT" dirty="0"/>
          </a:p>
        </p:txBody>
      </p:sp>
      <p:sp>
        <p:nvSpPr>
          <p:cNvPr id="5" name="내용 개체 틀 4">
            <a:extLst>
              <a:ext uri="{FF2B5EF4-FFF2-40B4-BE49-F238E27FC236}">
                <a16:creationId xmlns:a16="http://schemas.microsoft.com/office/drawing/2014/main" xmlns="" id="{67A5D845-E051-2446-822D-D0FC8F697985}"/>
              </a:ext>
            </a:extLst>
          </p:cNvPr>
          <p:cNvSpPr>
            <a:spLocks noGrp="1"/>
          </p:cNvSpPr>
          <p:nvPr>
            <p:ph idx="1"/>
          </p:nvPr>
        </p:nvSpPr>
        <p:spPr/>
        <p:txBody>
          <a:bodyPr>
            <a:normAutofit/>
          </a:bodyPr>
          <a:lstStyle/>
          <a:p>
            <a:r>
              <a:rPr lang="en-US" altLang="x-none" sz="2800" dirty="0"/>
              <a:t>The sooner a child receives help, the better.</a:t>
            </a:r>
          </a:p>
          <a:p>
            <a:r>
              <a:rPr lang="en-US" altLang="x-none" sz="2800" dirty="0"/>
              <a:t>Warning signs</a:t>
            </a:r>
          </a:p>
          <a:p>
            <a:endParaRPr lang="x-none" altLang="en-US" sz="2800" dirty="0"/>
          </a:p>
        </p:txBody>
      </p:sp>
    </p:spTree>
    <p:extLst>
      <p:ext uri="{BB962C8B-B14F-4D97-AF65-F5344CB8AC3E}">
        <p14:creationId xmlns:p14="http://schemas.microsoft.com/office/powerpoint/2010/main" val="329984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4269A-B23D-484F-85D8-DB317FA307BF}"/>
              </a:ext>
            </a:extLst>
          </p:cNvPr>
          <p:cNvSpPr>
            <a:spLocks noGrp="1"/>
          </p:cNvSpPr>
          <p:nvPr>
            <p:ph type="title"/>
          </p:nvPr>
        </p:nvSpPr>
        <p:spPr/>
        <p:txBody>
          <a:bodyPr>
            <a:normAutofit fontScale="90000"/>
          </a:bodyPr>
          <a:lstStyle/>
          <a:p>
            <a:r>
              <a:rPr lang="en-US" b="1" dirty="0"/>
              <a:t>International diffusion of child sexual abuse </a:t>
            </a:r>
            <a:r>
              <a:rPr lang="en-US" dirty="0"/>
              <a:t>(WHO, 2016)</a:t>
            </a:r>
            <a:br>
              <a:rPr lang="en-US" dirty="0"/>
            </a:br>
            <a:endParaRPr lang="en-US" dirty="0"/>
          </a:p>
        </p:txBody>
      </p:sp>
      <p:sp>
        <p:nvSpPr>
          <p:cNvPr id="3" name="Content Placeholder 2">
            <a:extLst>
              <a:ext uri="{FF2B5EF4-FFF2-40B4-BE49-F238E27FC236}">
                <a16:creationId xmlns:a16="http://schemas.microsoft.com/office/drawing/2014/main" xmlns="" id="{F05D6D76-D26A-47DB-B5CC-D4F811668A2B}"/>
              </a:ext>
            </a:extLst>
          </p:cNvPr>
          <p:cNvSpPr>
            <a:spLocks noGrp="1"/>
          </p:cNvSpPr>
          <p:nvPr>
            <p:ph idx="1"/>
          </p:nvPr>
        </p:nvSpPr>
        <p:spPr/>
        <p:txBody>
          <a:bodyPr/>
          <a:lstStyle/>
          <a:p>
            <a:r>
              <a:rPr lang="en-US" dirty="0"/>
              <a:t>• 25% of adults report that they were physically abused as children.</a:t>
            </a:r>
            <a:br>
              <a:rPr lang="en-US" dirty="0"/>
            </a:br>
            <a:r>
              <a:rPr lang="en-US" dirty="0"/>
              <a:t>• 20% of women and 5-10% of men report that they were sexually abused.</a:t>
            </a:r>
          </a:p>
          <a:p>
            <a:endParaRPr lang="en-US" dirty="0"/>
          </a:p>
        </p:txBody>
      </p:sp>
      <p:pic>
        <p:nvPicPr>
          <p:cNvPr id="5" name="Picture 4">
            <a:extLst>
              <a:ext uri="{FF2B5EF4-FFF2-40B4-BE49-F238E27FC236}">
                <a16:creationId xmlns:a16="http://schemas.microsoft.com/office/drawing/2014/main" xmlns="" id="{358A7281-E32A-4BAF-8683-BFA57D283D22}"/>
              </a:ext>
            </a:extLst>
          </p:cNvPr>
          <p:cNvPicPr>
            <a:picLocks noChangeAspect="1"/>
          </p:cNvPicPr>
          <p:nvPr/>
        </p:nvPicPr>
        <p:blipFill>
          <a:blip r:embed="rId3"/>
          <a:stretch>
            <a:fillRect/>
          </a:stretch>
        </p:blipFill>
        <p:spPr>
          <a:xfrm>
            <a:off x="2837446" y="2876550"/>
            <a:ext cx="5755607" cy="3837071"/>
          </a:xfrm>
          <a:prstGeom prst="rect">
            <a:avLst/>
          </a:prstGeom>
        </p:spPr>
      </p:pic>
    </p:spTree>
    <p:extLst>
      <p:ext uri="{BB962C8B-B14F-4D97-AF65-F5344CB8AC3E}">
        <p14:creationId xmlns:p14="http://schemas.microsoft.com/office/powerpoint/2010/main" val="139282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EA134-9E04-4C09-A61E-3A44E7F717A8}"/>
              </a:ext>
            </a:extLst>
          </p:cNvPr>
          <p:cNvSpPr>
            <a:spLocks noGrp="1"/>
          </p:cNvSpPr>
          <p:nvPr>
            <p:ph type="title"/>
          </p:nvPr>
        </p:nvSpPr>
        <p:spPr/>
        <p:txBody>
          <a:bodyPr/>
          <a:lstStyle/>
          <a:p>
            <a:r>
              <a:rPr lang="en-US" b="1" dirty="0"/>
              <a:t>The story of Marie Collins</a:t>
            </a:r>
            <a:endParaRPr lang="en-US" dirty="0"/>
          </a:p>
        </p:txBody>
      </p:sp>
      <p:sp>
        <p:nvSpPr>
          <p:cNvPr id="3" name="Content Placeholder 2">
            <a:extLst>
              <a:ext uri="{FF2B5EF4-FFF2-40B4-BE49-F238E27FC236}">
                <a16:creationId xmlns:a16="http://schemas.microsoft.com/office/drawing/2014/main" xmlns="" id="{C32C4E2A-66FA-4D1A-9519-486E03510FD4}"/>
              </a:ext>
            </a:extLst>
          </p:cNvPr>
          <p:cNvSpPr>
            <a:spLocks noGrp="1"/>
          </p:cNvSpPr>
          <p:nvPr>
            <p:ph idx="1"/>
          </p:nvPr>
        </p:nvSpPr>
        <p:spPr/>
        <p:txBody>
          <a:bodyPr/>
          <a:lstStyle/>
          <a:p>
            <a:r>
              <a:rPr lang="en-US" dirty="0">
                <a:hlinkClick r:id="rId3"/>
              </a:rPr>
              <a:t>https://www.youtube.com/watch?v=8PIo99pL8E8</a:t>
            </a:r>
            <a:endParaRPr lang="en-US" dirty="0"/>
          </a:p>
        </p:txBody>
      </p:sp>
      <p:pic>
        <p:nvPicPr>
          <p:cNvPr id="4" name="Picture 3">
            <a:extLst>
              <a:ext uri="{FF2B5EF4-FFF2-40B4-BE49-F238E27FC236}">
                <a16:creationId xmlns:a16="http://schemas.microsoft.com/office/drawing/2014/main" xmlns="" id="{E37804BA-FA32-4A33-B80A-8A7C6D4BBB93}"/>
              </a:ext>
            </a:extLst>
          </p:cNvPr>
          <p:cNvPicPr>
            <a:picLocks noChangeAspect="1"/>
          </p:cNvPicPr>
          <p:nvPr/>
        </p:nvPicPr>
        <p:blipFill>
          <a:blip r:embed="rId4"/>
          <a:stretch>
            <a:fillRect/>
          </a:stretch>
        </p:blipFill>
        <p:spPr>
          <a:xfrm>
            <a:off x="3416968" y="2761623"/>
            <a:ext cx="4912465" cy="3291858"/>
          </a:xfrm>
          <a:prstGeom prst="rect">
            <a:avLst/>
          </a:prstGeom>
        </p:spPr>
      </p:pic>
    </p:spTree>
    <p:extLst>
      <p:ext uri="{BB962C8B-B14F-4D97-AF65-F5344CB8AC3E}">
        <p14:creationId xmlns:p14="http://schemas.microsoft.com/office/powerpoint/2010/main" val="175477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AE3136D-C6DC-48E9-80F4-237D9DC49ADF}"/>
              </a:ext>
            </a:extLst>
          </p:cNvPr>
          <p:cNvPicPr>
            <a:picLocks noChangeAspect="1"/>
          </p:cNvPicPr>
          <p:nvPr/>
        </p:nvPicPr>
        <p:blipFill>
          <a:blip r:embed="rId3"/>
          <a:stretch>
            <a:fillRect/>
          </a:stretch>
        </p:blipFill>
        <p:spPr>
          <a:xfrm>
            <a:off x="8013117" y="3339885"/>
            <a:ext cx="4178883" cy="2780857"/>
          </a:xfrm>
          <a:prstGeom prst="rect">
            <a:avLst/>
          </a:prstGeom>
        </p:spPr>
      </p:pic>
      <p:sp>
        <p:nvSpPr>
          <p:cNvPr id="2" name="Title 1">
            <a:extLst>
              <a:ext uri="{FF2B5EF4-FFF2-40B4-BE49-F238E27FC236}">
                <a16:creationId xmlns:a16="http://schemas.microsoft.com/office/drawing/2014/main" xmlns="" id="{CEFD7CEA-9D08-40A2-8184-75D0D9FF06E3}"/>
              </a:ext>
            </a:extLst>
          </p:cNvPr>
          <p:cNvSpPr>
            <a:spLocks noGrp="1"/>
          </p:cNvSpPr>
          <p:nvPr>
            <p:ph type="title"/>
          </p:nvPr>
        </p:nvSpPr>
        <p:spPr/>
        <p:txBody>
          <a:bodyPr/>
          <a:lstStyle/>
          <a:p>
            <a:r>
              <a:rPr lang="en-US" b="1" dirty="0"/>
              <a:t>Consequences of sexual abuse</a:t>
            </a:r>
            <a:endParaRPr lang="en-US" dirty="0"/>
          </a:p>
        </p:txBody>
      </p:sp>
      <p:sp>
        <p:nvSpPr>
          <p:cNvPr id="3" name="Content Placeholder 2">
            <a:extLst>
              <a:ext uri="{FF2B5EF4-FFF2-40B4-BE49-F238E27FC236}">
                <a16:creationId xmlns:a16="http://schemas.microsoft.com/office/drawing/2014/main" xmlns="" id="{68A676CB-FDB2-4373-9655-3AE9D398037A}"/>
              </a:ext>
            </a:extLst>
          </p:cNvPr>
          <p:cNvSpPr>
            <a:spLocks noGrp="1"/>
          </p:cNvSpPr>
          <p:nvPr>
            <p:ph idx="1"/>
          </p:nvPr>
        </p:nvSpPr>
        <p:spPr>
          <a:xfrm>
            <a:off x="1451579" y="2015732"/>
            <a:ext cx="9603275" cy="4037749"/>
          </a:xfrm>
        </p:spPr>
        <p:txBody>
          <a:bodyPr>
            <a:normAutofit/>
          </a:bodyPr>
          <a:lstStyle/>
          <a:p>
            <a:r>
              <a:rPr lang="en-US" sz="2800" dirty="0"/>
              <a:t>Psychosocial, </a:t>
            </a:r>
          </a:p>
          <a:p>
            <a:pPr lvl="1"/>
            <a:r>
              <a:rPr lang="en-US" sz="2400" dirty="0"/>
              <a:t>Impotence, collapse of trust, silence, shame, guilt, desire for escape</a:t>
            </a:r>
          </a:p>
          <a:p>
            <a:r>
              <a:rPr lang="en-US" sz="2800" dirty="0"/>
              <a:t>physical, </a:t>
            </a:r>
          </a:p>
          <a:p>
            <a:pPr lvl="1"/>
            <a:r>
              <a:rPr lang="en-US" sz="2400" dirty="0"/>
              <a:t>AIDS, pregnancy, wounds, headaches, back pain, </a:t>
            </a:r>
            <a:r>
              <a:rPr lang="en-US" sz="2400" dirty="0">
                <a:solidFill>
                  <a:schemeClr val="bg1"/>
                </a:solidFill>
              </a:rPr>
              <a:t>etc.</a:t>
            </a:r>
          </a:p>
          <a:p>
            <a:pPr lvl="1"/>
            <a:r>
              <a:rPr lang="en-US" altLang="x-none" sz="2400" dirty="0"/>
              <a:t>Gastrointestinal diseases (constipation, irritable</a:t>
            </a:r>
            <a:r>
              <a:rPr lang="en-US" altLang="x-none" sz="2400" dirty="0">
                <a:solidFill>
                  <a:schemeClr val="bg1"/>
                </a:solidFill>
              </a:rPr>
              <a:t> bowel syndrome, etc.</a:t>
            </a:r>
          </a:p>
          <a:p>
            <a:pPr lvl="1"/>
            <a:r>
              <a:rPr lang="en-US" altLang="x-none" sz="2400" dirty="0"/>
              <a:t>Gynecological symptoms (bleeding).</a:t>
            </a:r>
            <a:endParaRPr lang="en-US" sz="2400" dirty="0"/>
          </a:p>
        </p:txBody>
      </p:sp>
    </p:spTree>
    <p:extLst>
      <p:ext uri="{BB962C8B-B14F-4D97-AF65-F5344CB8AC3E}">
        <p14:creationId xmlns:p14="http://schemas.microsoft.com/office/powerpoint/2010/main" val="104963627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1125</TotalTime>
  <Words>1416</Words>
  <Application>Microsoft Macintosh PowerPoint</Application>
  <PresentationFormat>Widescreen</PresentationFormat>
  <Paragraphs>191</Paragraphs>
  <Slides>17</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 MT</vt:lpstr>
      <vt:lpstr>맑은 고딕</vt:lpstr>
      <vt:lpstr>Gallery</vt:lpstr>
      <vt:lpstr>Safeguarding of minors</vt:lpstr>
      <vt:lpstr>Sexual abuse: children </vt:lpstr>
      <vt:lpstr>Sexual abuse: children </vt:lpstr>
      <vt:lpstr>Sexual abuse </vt:lpstr>
      <vt:lpstr>Child sexual abuse </vt:lpstr>
      <vt:lpstr>Child sexual abuse </vt:lpstr>
      <vt:lpstr>International diffusion of child sexual abuse (WHO, 2016) </vt:lpstr>
      <vt:lpstr>The story of Marie Collins</vt:lpstr>
      <vt:lpstr>Consequences of sexual abuse</vt:lpstr>
      <vt:lpstr>Consequences of sexual abuse</vt:lpstr>
      <vt:lpstr>Consequences of sexual abuse</vt:lpstr>
      <vt:lpstr>Consequences of sexual abuse</vt:lpstr>
      <vt:lpstr>Consequences of sexual abuse</vt:lpstr>
      <vt:lpstr>Consequences of sexual abuse</vt:lpstr>
      <vt:lpstr>Risk factors of child abuse in environment  </vt:lpstr>
      <vt:lpstr>Reflection </vt:lpstr>
      <vt:lpstr>Thank you</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misconducts</dc:title>
  <dc:creator>Xavier Hwang</dc:creator>
  <cp:lastModifiedBy>brozairo@gmail.com</cp:lastModifiedBy>
  <cp:revision>37</cp:revision>
  <dcterms:created xsi:type="dcterms:W3CDTF">2019-07-26T07:06:53Z</dcterms:created>
  <dcterms:modified xsi:type="dcterms:W3CDTF">2021-04-21T23:01:49Z</dcterms:modified>
</cp:coreProperties>
</file>