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5" r:id="rId15"/>
    <p:sldId id="276" r:id="rId16"/>
    <p:sldId id="277" r:id="rId17"/>
    <p:sldId id="278" r:id="rId18"/>
    <p:sldId id="279" r:id="rId19"/>
    <p:sldId id="268" r:id="rId20"/>
    <p:sldId id="270" r:id="rId21"/>
    <p:sldId id="271" r:id="rId22"/>
    <p:sldId id="272" r:id="rId23"/>
    <p:sldId id="273" r:id="rId24"/>
    <p:sldId id="274"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p:cViewPr varScale="1">
        <p:scale>
          <a:sx n="107" d="100"/>
          <a:sy n="107" d="100"/>
        </p:scale>
        <p:origin x="176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F70FD-C29F-4BCA-A868-9FDAECB866C5}" type="datetimeFigureOut">
              <a:rPr lang="en-US" smtClean="0"/>
              <a:t>8/12/20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3EC508-2910-4E2E-9C23-8DA5EF980B69}" type="slidenum">
              <a:rPr lang="en-US" smtClean="0"/>
              <a:t>‹#›</a:t>
            </a:fld>
            <a:endParaRPr lang="en-US"/>
          </a:p>
        </p:txBody>
      </p:sp>
    </p:spTree>
    <p:extLst>
      <p:ext uri="{BB962C8B-B14F-4D97-AF65-F5344CB8AC3E}">
        <p14:creationId xmlns:p14="http://schemas.microsoft.com/office/powerpoint/2010/main" val="36249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A28E08A-36D7-41CC-A1A0-BFA77E6E4FB4}" type="datetime1">
              <a:rPr lang="en-US" smtClean="0"/>
              <a:t>8/12/20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99F3AC8-6608-4774-8009-54B0EB2FFB7A}"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2BE50-4B73-4688-98DF-23A823FCFADF}" type="datetime1">
              <a:rPr lang="en-US" smtClean="0"/>
              <a:t>8/12/20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F3AC8-6608-4774-8009-54B0EB2FFB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7D46BF-BBBD-432B-BD6D-9C408FA39887}" type="datetime1">
              <a:rPr lang="en-US" smtClean="0"/>
              <a:t>8/12/20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F3AC8-6608-4774-8009-54B0EB2FFB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D905E-E147-4180-94B3-E9730F83B561}" type="datetime1">
              <a:rPr lang="en-US" smtClean="0"/>
              <a:t>8/12/20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F3AC8-6608-4774-8009-54B0EB2FFB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C36C404-3A92-46B1-A70E-792F9B889E48}" type="datetime1">
              <a:rPr lang="en-US" smtClean="0"/>
              <a:t>8/12/20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F3AC8-6608-4774-8009-54B0EB2FFB7A}"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7014E6-EC1D-4133-9170-6AAFFA534CB2}" type="datetime1">
              <a:rPr lang="en-US" smtClean="0"/>
              <a:t>8/12/20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F3AC8-6608-4774-8009-54B0EB2FFB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96C007-CD92-4D70-8655-8881726C4BAD}" type="datetime1">
              <a:rPr lang="en-US" smtClean="0"/>
              <a:t>8/12/20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F3AC8-6608-4774-8009-54B0EB2FFB7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9693D8-4A8F-44F8-AAA2-9EEAF48AFEDE}" type="datetime1">
              <a:rPr lang="en-US" smtClean="0"/>
              <a:t>8/12/20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F3AC8-6608-4774-8009-54B0EB2FFB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E06FEFF-514B-40A3-B44C-F8B586B24E66}" type="datetime1">
              <a:rPr lang="en-US" smtClean="0"/>
              <a:t>8/12/20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9F3AC8-6608-4774-8009-54B0EB2FFB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76C5CE-6684-4EA6-94E8-D18D74B55CA7}" type="datetime1">
              <a:rPr lang="en-US" smtClean="0"/>
              <a:t>8/12/20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F3AC8-6608-4774-8009-54B0EB2FFB7A}"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128E857-965A-4FA0-82C5-D3FCD2135DCA}" type="datetime1">
              <a:rPr lang="en-US" smtClean="0"/>
              <a:t>8/12/20</a:t>
            </a:fld>
            <a:endParaRPr lang="en-US"/>
          </a:p>
        </p:txBody>
      </p:sp>
      <p:sp>
        <p:nvSpPr>
          <p:cNvPr id="7" name="Slide Number Placeholder 6"/>
          <p:cNvSpPr>
            <a:spLocks noGrp="1"/>
          </p:cNvSpPr>
          <p:nvPr>
            <p:ph type="sldNum" sz="quarter" idx="12"/>
          </p:nvPr>
        </p:nvSpPr>
        <p:spPr/>
        <p:txBody>
          <a:bodyPr/>
          <a:lstStyle/>
          <a:p>
            <a:fld id="{A99F3AC8-6608-4774-8009-54B0EB2FFB7A}"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6B4CF95-1169-49E8-AE7B-4D32A4B19E42}" type="datetime1">
              <a:rPr lang="en-US" smtClean="0"/>
              <a:t>8/12/20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99F3AC8-6608-4774-8009-54B0EB2FFB7A}"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“beauty of things imperfect”</a:t>
            </a:r>
            <a:endParaRPr lang="en-US" dirty="0"/>
          </a:p>
        </p:txBody>
      </p:sp>
      <p:sp>
        <p:nvSpPr>
          <p:cNvPr id="2" name="Title 1"/>
          <p:cNvSpPr>
            <a:spLocks noGrp="1"/>
          </p:cNvSpPr>
          <p:nvPr>
            <p:ph type="ctrTitle"/>
          </p:nvPr>
        </p:nvSpPr>
        <p:spPr/>
        <p:txBody>
          <a:bodyPr/>
          <a:lstStyle/>
          <a:p>
            <a:r>
              <a:rPr lang="en-US" dirty="0" err="1" smtClean="0"/>
              <a:t>Wabi-Sabi</a:t>
            </a:r>
            <a:endParaRPr lang="en-US" dirty="0"/>
          </a:p>
        </p:txBody>
      </p:sp>
    </p:spTree>
    <p:extLst>
      <p:ext uri="{BB962C8B-B14F-4D97-AF65-F5344CB8AC3E}">
        <p14:creationId xmlns:p14="http://schemas.microsoft.com/office/powerpoint/2010/main" val="32978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2004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99F3AC8-6608-4774-8009-54B0EB2FFB7A}" type="slidenum">
              <a:rPr lang="en-US" smtClean="0"/>
              <a:t>10</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5106961" cy="338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21129"/>
            <a:ext cx="322027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86200"/>
            <a:ext cx="3429000" cy="274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22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10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fade">
                                      <p:cBhvr>
                                        <p:cTn id="17" dur="1000"/>
                                        <p:tgtEl>
                                          <p:spTgt spid="8197"/>
                                        </p:tgtEl>
                                      </p:cBhvr>
                                    </p:animEffect>
                                  </p:childTnLst>
                                </p:cTn>
                              </p:par>
                              <p:par>
                                <p:cTn id="18" presetID="10" presetClass="entr" presetSubtype="0" fill="hold" nodeType="with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fade">
                                      <p:cBhvr>
                                        <p:cTn id="20"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Origin of term </a:t>
            </a:r>
            <a:r>
              <a:rPr lang="en-US" dirty="0" err="1" smtClean="0"/>
              <a:t>wabi-sabi</a:t>
            </a:r>
            <a:endParaRPr lang="en-US" dirty="0"/>
          </a:p>
        </p:txBody>
      </p:sp>
      <p:sp>
        <p:nvSpPr>
          <p:cNvPr id="4" name="Text Placeholder 3"/>
          <p:cNvSpPr>
            <a:spLocks noGrp="1"/>
          </p:cNvSpPr>
          <p:nvPr>
            <p:ph type="body" idx="1"/>
          </p:nvPr>
        </p:nvSpPr>
        <p:spPr/>
        <p:txBody>
          <a:bodyPr/>
          <a:lstStyle/>
          <a:p>
            <a:r>
              <a:rPr lang="en-US" dirty="0" smtClean="0"/>
              <a:t>WABI</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WA– root word for harmony, peace, tranquility, balance…</a:t>
            </a:r>
          </a:p>
          <a:p>
            <a:r>
              <a:rPr lang="en-US" dirty="0" err="1" smtClean="0"/>
              <a:t>Wabi</a:t>
            </a:r>
            <a:r>
              <a:rPr lang="en-US" dirty="0" smtClean="0"/>
              <a:t> originally meant “sad, desolate, lonely…”</a:t>
            </a:r>
          </a:p>
          <a:p>
            <a:r>
              <a:rPr lang="en-US" dirty="0" smtClean="0"/>
              <a:t>Came to mean “simple, unmaterialistic, humble by choice, in tune with nature…”</a:t>
            </a:r>
            <a:endParaRPr lang="en-US" dirty="0"/>
          </a:p>
        </p:txBody>
      </p:sp>
      <p:sp>
        <p:nvSpPr>
          <p:cNvPr id="6" name="Text Placeholder 5"/>
          <p:cNvSpPr>
            <a:spLocks noGrp="1"/>
          </p:cNvSpPr>
          <p:nvPr>
            <p:ph type="body" sz="quarter" idx="3"/>
          </p:nvPr>
        </p:nvSpPr>
        <p:spPr/>
        <p:txBody>
          <a:bodyPr/>
          <a:lstStyle/>
          <a:p>
            <a:r>
              <a:rPr lang="en-US" dirty="0" smtClean="0"/>
              <a:t>SABI</a:t>
            </a:r>
            <a:endParaRPr lang="en-US" dirty="0"/>
          </a:p>
        </p:txBody>
      </p:sp>
      <p:sp>
        <p:nvSpPr>
          <p:cNvPr id="7" name="Content Placeholder 6"/>
          <p:cNvSpPr>
            <a:spLocks noGrp="1"/>
          </p:cNvSpPr>
          <p:nvPr>
            <p:ph sz="quarter" idx="4"/>
          </p:nvPr>
        </p:nvSpPr>
        <p:spPr/>
        <p:txBody>
          <a:bodyPr/>
          <a:lstStyle/>
          <a:p>
            <a:r>
              <a:rPr lang="en-US" dirty="0" err="1" smtClean="0"/>
              <a:t>Sabi</a:t>
            </a:r>
            <a:r>
              <a:rPr lang="en-US" dirty="0"/>
              <a:t> </a:t>
            </a:r>
            <a:r>
              <a:rPr lang="en-US" dirty="0" smtClean="0"/>
              <a:t>alone = “the bloom of time”</a:t>
            </a:r>
          </a:p>
          <a:p>
            <a:r>
              <a:rPr lang="en-US" dirty="0" smtClean="0"/>
              <a:t>Connotes natural progression– tarnish, rust… after-glow of fleeting beauty.</a:t>
            </a:r>
          </a:p>
          <a:p>
            <a:r>
              <a:rPr lang="en-US" dirty="0" smtClean="0"/>
              <a:t>Earliest use of </a:t>
            </a:r>
            <a:r>
              <a:rPr lang="en-US" dirty="0" err="1" smtClean="0"/>
              <a:t>sabi</a:t>
            </a:r>
            <a:r>
              <a:rPr lang="en-US" dirty="0" smtClean="0"/>
              <a:t> meant “to be desolate”</a:t>
            </a:r>
          </a:p>
          <a:p>
            <a:endParaRPr lang="en-US" dirty="0" smtClean="0"/>
          </a:p>
          <a:p>
            <a:pPr marL="114300" indent="0">
              <a:buNone/>
            </a:pPr>
            <a:endParaRPr lang="en-US" dirty="0"/>
          </a:p>
        </p:txBody>
      </p:sp>
      <p:sp>
        <p:nvSpPr>
          <p:cNvPr id="2" name="Slide Number Placeholder 1"/>
          <p:cNvSpPr>
            <a:spLocks noGrp="1"/>
          </p:cNvSpPr>
          <p:nvPr>
            <p:ph type="sldNum" sz="quarter" idx="12"/>
          </p:nvPr>
        </p:nvSpPr>
        <p:spPr/>
        <p:txBody>
          <a:bodyPr/>
          <a:lstStyle/>
          <a:p>
            <a:fld id="{A99F3AC8-6608-4774-8009-54B0EB2FFB7A}" type="slidenum">
              <a:rPr lang="en-US" smtClean="0"/>
              <a:t>11</a:t>
            </a:fld>
            <a:endParaRPr lang="en-US"/>
          </a:p>
        </p:txBody>
      </p:sp>
    </p:spTree>
    <p:extLst>
      <p:ext uri="{BB962C8B-B14F-4D97-AF65-F5344CB8AC3E}">
        <p14:creationId xmlns:p14="http://schemas.microsoft.com/office/powerpoint/2010/main" val="18275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505200"/>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Origin of term </a:t>
            </a:r>
            <a:r>
              <a:rPr lang="en-US" dirty="0" err="1" smtClean="0"/>
              <a:t>wabi-sabi</a:t>
            </a:r>
            <a:endParaRPr lang="en-US" dirty="0"/>
          </a:p>
        </p:txBody>
      </p:sp>
      <p:sp>
        <p:nvSpPr>
          <p:cNvPr id="12" name="Content Placeholder 11"/>
          <p:cNvSpPr>
            <a:spLocks noGrp="1"/>
          </p:cNvSpPr>
          <p:nvPr>
            <p:ph idx="1"/>
          </p:nvPr>
        </p:nvSpPr>
        <p:spPr/>
        <p:txBody>
          <a:bodyPr/>
          <a:lstStyle/>
          <a:p>
            <a:r>
              <a:rPr lang="en-US" dirty="0" smtClean="0"/>
              <a:t>SABI evolved in meaning to a more neutral expression for growing old, and now means the taking of pleasure in things that are old and faded.</a:t>
            </a:r>
          </a:p>
          <a:p>
            <a:r>
              <a:rPr lang="en-US" dirty="0" err="1" smtClean="0"/>
              <a:t>Sabi</a:t>
            </a:r>
            <a:r>
              <a:rPr lang="en-US" dirty="0" smtClean="0"/>
              <a:t> things carry the burden of their years with dignity and grace… </a:t>
            </a:r>
          </a:p>
          <a:p>
            <a:endParaRPr lang="en-US" dirty="0"/>
          </a:p>
        </p:txBody>
      </p:sp>
      <p:sp>
        <p:nvSpPr>
          <p:cNvPr id="2" name="Slide Number Placeholder 1"/>
          <p:cNvSpPr>
            <a:spLocks noGrp="1"/>
          </p:cNvSpPr>
          <p:nvPr>
            <p:ph type="sldNum" sz="quarter" idx="12"/>
          </p:nvPr>
        </p:nvSpPr>
        <p:spPr/>
        <p:txBody>
          <a:bodyPr/>
          <a:lstStyle/>
          <a:p>
            <a:fld id="{A99F3AC8-6608-4774-8009-54B0EB2FFB7A}" type="slidenum">
              <a:rPr lang="en-US" smtClean="0"/>
              <a:t>12</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3810000"/>
            <a:ext cx="30480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9029" y="4884963"/>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1337" y="4361088"/>
            <a:ext cx="2565127" cy="2371725"/>
          </a:xfrm>
          <a:prstGeom prst="rect">
            <a:avLst/>
          </a:prstGeom>
        </p:spPr>
      </p:pic>
    </p:spTree>
    <p:extLst>
      <p:ext uri="{BB962C8B-B14F-4D97-AF65-F5344CB8AC3E}">
        <p14:creationId xmlns:p14="http://schemas.microsoft.com/office/powerpoint/2010/main" val="351645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fade">
                                      <p:cBhvr>
                                        <p:cTn id="17" dur="5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fade">
                                      <p:cBhvr>
                                        <p:cTn id="22" dur="500"/>
                                        <p:tgtEl>
                                          <p:spTgt spid="92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20"/>
                                        </p:tgtEl>
                                        <p:attrNameLst>
                                          <p:attrName>style.visibility</p:attrName>
                                        </p:attrNameLst>
                                      </p:cBhvr>
                                      <p:to>
                                        <p:strVal val="visible"/>
                                      </p:to>
                                    </p:set>
                                    <p:animEffect transition="in" filter="fade">
                                      <p:cBhvr>
                                        <p:cTn id="27" dur="500"/>
                                        <p:tgtEl>
                                          <p:spTgt spid="92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Origin of term </a:t>
            </a:r>
            <a:r>
              <a:rPr lang="en-US" dirty="0" err="1" smtClean="0"/>
              <a:t>wabi-sabi</a:t>
            </a:r>
            <a:endParaRPr lang="en-US" dirty="0"/>
          </a:p>
        </p:txBody>
      </p:sp>
      <p:sp>
        <p:nvSpPr>
          <p:cNvPr id="2" name="Slide Number Placeholder 1"/>
          <p:cNvSpPr>
            <a:spLocks noGrp="1"/>
          </p:cNvSpPr>
          <p:nvPr>
            <p:ph type="sldNum" sz="quarter" idx="12"/>
          </p:nvPr>
        </p:nvSpPr>
        <p:spPr/>
        <p:txBody>
          <a:bodyPr/>
          <a:lstStyle/>
          <a:p>
            <a:fld id="{A99F3AC8-6608-4774-8009-54B0EB2FFB7A}" type="slidenum">
              <a:rPr lang="en-US" smtClean="0"/>
              <a:t>13</a:t>
            </a:fld>
            <a:endParaRPr lang="en-US"/>
          </a:p>
        </p:txBody>
      </p:sp>
      <p:sp>
        <p:nvSpPr>
          <p:cNvPr id="4" name="Content Placeholder 3"/>
          <p:cNvSpPr>
            <a:spLocks noGrp="1"/>
          </p:cNvSpPr>
          <p:nvPr>
            <p:ph idx="1"/>
          </p:nvPr>
        </p:nvSpPr>
        <p:spPr>
          <a:xfrm>
            <a:off x="457200" y="1752600"/>
            <a:ext cx="8229600" cy="4343399"/>
          </a:xfrm>
        </p:spPr>
        <p:txBody>
          <a:bodyPr/>
          <a:lstStyle/>
          <a:p>
            <a:r>
              <a:rPr lang="en-US" dirty="0"/>
              <a:t>The closest English word to </a:t>
            </a:r>
            <a:r>
              <a:rPr lang="en-US" dirty="0" err="1"/>
              <a:t>wabi-sabi</a:t>
            </a:r>
            <a:r>
              <a:rPr lang="en-US" dirty="0"/>
              <a:t> is probably “rustic.”  Webster’s </a:t>
            </a:r>
            <a:r>
              <a:rPr lang="en-US" dirty="0" smtClean="0"/>
              <a:t>defines </a:t>
            </a:r>
            <a:r>
              <a:rPr lang="en-US" dirty="0"/>
              <a:t>“rustic” as “simple, artless, or unsophisticated… [with] surfaces rough or irregular.”  …  </a:t>
            </a:r>
            <a:r>
              <a:rPr lang="en-US" dirty="0" err="1"/>
              <a:t>Wabi-sabi</a:t>
            </a:r>
            <a:r>
              <a:rPr lang="en-US" dirty="0"/>
              <a:t> does share some characteristics with what we commonly call “primitive art,” that is, objects that are earthy, simple, unpretentious, and fashioned out of natural materials. </a:t>
            </a:r>
            <a:endParaRPr lang="en-US" dirty="0" smtClean="0"/>
          </a:p>
          <a:p>
            <a:endParaRPr lang="en-US" dirty="0"/>
          </a:p>
          <a:p>
            <a:pPr marL="114300" indent="0">
              <a:buNone/>
            </a:pPr>
            <a:endParaRPr lang="en-US" dirty="0" smtClean="0"/>
          </a:p>
          <a:p>
            <a:r>
              <a:rPr lang="en-US" sz="1600" dirty="0">
                <a:solidFill>
                  <a:srgbClr val="564B3C"/>
                </a:solidFill>
                <a:latin typeface="Calibri"/>
                <a:ea typeface="Times New Roman"/>
                <a:cs typeface="Times New Roman"/>
              </a:rPr>
              <a:t>Leonard </a:t>
            </a:r>
            <a:r>
              <a:rPr lang="en-US" sz="1600" dirty="0" err="1">
                <a:solidFill>
                  <a:srgbClr val="564B3C"/>
                </a:solidFill>
                <a:latin typeface="Calibri"/>
                <a:ea typeface="Times New Roman"/>
                <a:cs typeface="Times New Roman"/>
              </a:rPr>
              <a:t>Koren</a:t>
            </a:r>
            <a:r>
              <a:rPr lang="en-US" sz="1600" dirty="0">
                <a:solidFill>
                  <a:srgbClr val="564B3C"/>
                </a:solidFill>
                <a:latin typeface="Calibri"/>
                <a:ea typeface="Times New Roman"/>
                <a:cs typeface="Times New Roman"/>
              </a:rPr>
              <a:t> </a:t>
            </a:r>
            <a:r>
              <a:rPr lang="en-US" sz="1600" dirty="0" smtClean="0">
                <a:solidFill>
                  <a:srgbClr val="564B3C"/>
                </a:solidFill>
                <a:latin typeface="Calibri"/>
                <a:ea typeface="Times New Roman"/>
                <a:cs typeface="Times New Roman"/>
              </a:rPr>
              <a:t>-- </a:t>
            </a:r>
            <a:r>
              <a:rPr lang="en-US" sz="1600" i="1" dirty="0" err="1" smtClean="0">
                <a:latin typeface="Calibri"/>
                <a:ea typeface="Times New Roman"/>
                <a:cs typeface="Times New Roman"/>
              </a:rPr>
              <a:t>Wabi-Sabi</a:t>
            </a:r>
            <a:r>
              <a:rPr lang="en-US" sz="1600" i="1" dirty="0" smtClean="0">
                <a:latin typeface="Calibri"/>
                <a:ea typeface="Times New Roman"/>
                <a:cs typeface="Times New Roman"/>
              </a:rPr>
              <a:t> </a:t>
            </a:r>
            <a:r>
              <a:rPr lang="en-US" sz="1600" i="1" dirty="0">
                <a:latin typeface="Calibri"/>
                <a:ea typeface="Times New Roman"/>
                <a:cs typeface="Times New Roman"/>
              </a:rPr>
              <a:t>for Artists, Designers, Poets and </a:t>
            </a:r>
            <a:r>
              <a:rPr lang="en-US" sz="1600" i="1" dirty="0" smtClean="0">
                <a:latin typeface="Calibri"/>
                <a:ea typeface="Times New Roman"/>
                <a:cs typeface="Times New Roman"/>
              </a:rPr>
              <a:t>Philosophers</a:t>
            </a:r>
            <a:endParaRPr lang="en-US" sz="1600" dirty="0"/>
          </a:p>
        </p:txBody>
      </p:sp>
    </p:spTree>
    <p:extLst>
      <p:ext uri="{BB962C8B-B14F-4D97-AF65-F5344CB8AC3E}">
        <p14:creationId xmlns:p14="http://schemas.microsoft.com/office/powerpoint/2010/main" val="281297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1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Similarities between modernism &amp; </a:t>
            </a:r>
            <a:r>
              <a:rPr lang="en-US" dirty="0" err="1" smtClean="0"/>
              <a:t>wabi-sabi</a:t>
            </a:r>
            <a:endParaRPr lang="en-US" dirty="0"/>
          </a:p>
        </p:txBody>
      </p:sp>
      <p:sp>
        <p:nvSpPr>
          <p:cNvPr id="3" name="Content Placeholder 2"/>
          <p:cNvSpPr>
            <a:spLocks noGrp="1"/>
          </p:cNvSpPr>
          <p:nvPr>
            <p:ph idx="1"/>
          </p:nvPr>
        </p:nvSpPr>
        <p:spPr/>
        <p:txBody>
          <a:bodyPr>
            <a:noAutofit/>
          </a:bodyPr>
          <a:lstStyle/>
          <a:p>
            <a:r>
              <a:rPr lang="en-US" sz="2800" dirty="0" smtClean="0"/>
              <a:t>Both </a:t>
            </a:r>
            <a:r>
              <a:rPr lang="en-US" sz="2800" dirty="0"/>
              <a:t>apply to all manner of manmade objects, spaces and designs…</a:t>
            </a:r>
          </a:p>
          <a:p>
            <a:r>
              <a:rPr lang="en-US" sz="2800" dirty="0"/>
              <a:t>	Both are strong reactions against the dominant, established sensibilities of their time.  Modernism was a radical departure from 19</a:t>
            </a:r>
            <a:r>
              <a:rPr lang="en-US" sz="2800" baseline="30000" dirty="0"/>
              <a:t>th</a:t>
            </a:r>
            <a:r>
              <a:rPr lang="en-US" sz="2800" dirty="0"/>
              <a:t> century </a:t>
            </a:r>
            <a:r>
              <a:rPr lang="en-US" sz="2800" dirty="0" err="1"/>
              <a:t>classisim</a:t>
            </a:r>
            <a:r>
              <a:rPr lang="en-US" sz="2800" dirty="0"/>
              <a:t> and eclecticism.  </a:t>
            </a:r>
            <a:r>
              <a:rPr lang="en-US" sz="2800" dirty="0" err="1"/>
              <a:t>Wabi-sabi</a:t>
            </a:r>
            <a:r>
              <a:rPr lang="en-US" sz="2800" dirty="0"/>
              <a:t> was a radical departure from the Chinese perfection and gorgeousness of the 16</a:t>
            </a:r>
            <a:r>
              <a:rPr lang="en-US" sz="2800" baseline="30000" dirty="0"/>
              <a:t>th</a:t>
            </a:r>
            <a:r>
              <a:rPr lang="en-US" sz="2800" dirty="0"/>
              <a:t> century and earlier…</a:t>
            </a:r>
          </a:p>
          <a:p>
            <a:pPr marL="114300" indent="0">
              <a:buNone/>
            </a:pPr>
            <a:r>
              <a:rPr lang="en-US" sz="2800" dirty="0"/>
              <a:t>	</a:t>
            </a:r>
          </a:p>
        </p:txBody>
      </p:sp>
      <p:sp>
        <p:nvSpPr>
          <p:cNvPr id="4" name="Slide Number Placeholder 3"/>
          <p:cNvSpPr>
            <a:spLocks noGrp="1"/>
          </p:cNvSpPr>
          <p:nvPr>
            <p:ph type="sldNum" sz="quarter" idx="12"/>
          </p:nvPr>
        </p:nvSpPr>
        <p:spPr/>
        <p:txBody>
          <a:bodyPr/>
          <a:lstStyle/>
          <a:p>
            <a:fld id="{A99F3AC8-6608-4774-8009-54B0EB2FFB7A}" type="slidenum">
              <a:rPr lang="en-US" smtClean="0"/>
              <a:t>14</a:t>
            </a:fld>
            <a:endParaRPr lang="en-US"/>
          </a:p>
        </p:txBody>
      </p:sp>
    </p:spTree>
    <p:extLst>
      <p:ext uri="{BB962C8B-B14F-4D97-AF65-F5344CB8AC3E}">
        <p14:creationId xmlns:p14="http://schemas.microsoft.com/office/powerpoint/2010/main" val="156071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Similarities between modernism &amp; </a:t>
            </a:r>
            <a:r>
              <a:rPr lang="en-US" dirty="0" err="1" smtClean="0"/>
              <a:t>wabi-sabi</a:t>
            </a:r>
            <a:endParaRPr lang="en-US" dirty="0"/>
          </a:p>
        </p:txBody>
      </p:sp>
      <p:sp>
        <p:nvSpPr>
          <p:cNvPr id="3" name="Content Placeholder 2"/>
          <p:cNvSpPr>
            <a:spLocks noGrp="1"/>
          </p:cNvSpPr>
          <p:nvPr>
            <p:ph idx="1"/>
          </p:nvPr>
        </p:nvSpPr>
        <p:spPr/>
        <p:txBody>
          <a:bodyPr>
            <a:noAutofit/>
          </a:bodyPr>
          <a:lstStyle/>
          <a:p>
            <a:r>
              <a:rPr lang="en-US" sz="2800" dirty="0"/>
              <a:t>Both hold that decoration must be integral to structure…</a:t>
            </a:r>
          </a:p>
          <a:p>
            <a:r>
              <a:rPr lang="en-US" sz="2800" dirty="0"/>
              <a:t>	Both are abstract, nonrepresentational ideals of beauty…</a:t>
            </a:r>
          </a:p>
          <a:p>
            <a:r>
              <a:rPr lang="en-US" sz="2800" dirty="0"/>
              <a:t>And both have readily identifiable surface characteristics.  Modernism is seamless, polished, and smooth.  </a:t>
            </a:r>
            <a:r>
              <a:rPr lang="en-US" sz="2800" dirty="0" err="1"/>
              <a:t>Wabi-sabi</a:t>
            </a:r>
            <a:r>
              <a:rPr lang="en-US" sz="2800" dirty="0"/>
              <a:t> is earthy, imperfect, and variegated</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A99F3AC8-6608-4774-8009-54B0EB2FFB7A}" type="slidenum">
              <a:rPr lang="en-US" smtClean="0"/>
              <a:t>15</a:t>
            </a:fld>
            <a:endParaRPr lang="en-US"/>
          </a:p>
        </p:txBody>
      </p:sp>
    </p:spTree>
    <p:extLst>
      <p:ext uri="{BB962C8B-B14F-4D97-AF65-F5344CB8AC3E}">
        <p14:creationId xmlns:p14="http://schemas.microsoft.com/office/powerpoint/2010/main" val="134756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a:t>
            </a:r>
            <a:br>
              <a:rPr lang="en-US" dirty="0" smtClean="0"/>
            </a:br>
            <a:r>
              <a:rPr lang="en-US" dirty="0" smtClean="0"/>
              <a:t>modernism &amp; </a:t>
            </a:r>
            <a:r>
              <a:rPr lang="en-US" dirty="0" err="1" smtClean="0"/>
              <a:t>wabi-sabi</a:t>
            </a:r>
            <a:endParaRPr lang="en-US" dirty="0"/>
          </a:p>
        </p:txBody>
      </p:sp>
      <p:sp>
        <p:nvSpPr>
          <p:cNvPr id="5" name="Text Placeholder 4"/>
          <p:cNvSpPr>
            <a:spLocks noGrp="1"/>
          </p:cNvSpPr>
          <p:nvPr>
            <p:ph type="body" idx="1"/>
          </p:nvPr>
        </p:nvSpPr>
        <p:spPr/>
        <p:txBody>
          <a:bodyPr/>
          <a:lstStyle/>
          <a:p>
            <a:r>
              <a:rPr lang="en-US" dirty="0" smtClean="0"/>
              <a:t>MODERNISM</a:t>
            </a:r>
            <a:endParaRPr lang="en-US" dirty="0"/>
          </a:p>
        </p:txBody>
      </p:sp>
      <p:sp>
        <p:nvSpPr>
          <p:cNvPr id="6" name="Content Placeholder 5"/>
          <p:cNvSpPr>
            <a:spLocks noGrp="1"/>
          </p:cNvSpPr>
          <p:nvPr>
            <p:ph sz="half" idx="2"/>
          </p:nvPr>
        </p:nvSpPr>
        <p:spPr/>
        <p:txBody>
          <a:bodyPr>
            <a:normAutofit fontScale="92500"/>
          </a:bodyPr>
          <a:lstStyle/>
          <a:p>
            <a:r>
              <a:rPr lang="en-US" dirty="0"/>
              <a:t>Primarily expressed in the public domain</a:t>
            </a:r>
          </a:p>
          <a:p>
            <a:r>
              <a:rPr lang="en-US" dirty="0"/>
              <a:t>Implies a logical, rational worldview</a:t>
            </a:r>
          </a:p>
          <a:p>
            <a:r>
              <a:rPr lang="en-US" dirty="0"/>
              <a:t>Absolute </a:t>
            </a:r>
          </a:p>
          <a:p>
            <a:r>
              <a:rPr lang="en-US" dirty="0"/>
              <a:t>Looks for universal, prototypical solutions</a:t>
            </a:r>
          </a:p>
          <a:p>
            <a:r>
              <a:rPr lang="en-US" dirty="0"/>
              <a:t>Mass produced/ modular</a:t>
            </a:r>
          </a:p>
          <a:p>
            <a:r>
              <a:rPr lang="en-US" dirty="0"/>
              <a:t>Future-oriented</a:t>
            </a:r>
          </a:p>
          <a:p>
            <a:endParaRPr lang="en-US" dirty="0"/>
          </a:p>
        </p:txBody>
      </p:sp>
      <p:sp>
        <p:nvSpPr>
          <p:cNvPr id="7" name="Text Placeholder 6"/>
          <p:cNvSpPr>
            <a:spLocks noGrp="1"/>
          </p:cNvSpPr>
          <p:nvPr>
            <p:ph type="body" sz="quarter" idx="3"/>
          </p:nvPr>
        </p:nvSpPr>
        <p:spPr/>
        <p:txBody>
          <a:bodyPr/>
          <a:lstStyle/>
          <a:p>
            <a:r>
              <a:rPr lang="en-US" dirty="0" smtClean="0"/>
              <a:t>WABI-SABI</a:t>
            </a:r>
            <a:endParaRPr lang="en-US" dirty="0"/>
          </a:p>
        </p:txBody>
      </p:sp>
      <p:sp>
        <p:nvSpPr>
          <p:cNvPr id="8" name="Content Placeholder 7"/>
          <p:cNvSpPr>
            <a:spLocks noGrp="1"/>
          </p:cNvSpPr>
          <p:nvPr>
            <p:ph sz="quarter" idx="4"/>
          </p:nvPr>
        </p:nvSpPr>
        <p:spPr/>
        <p:txBody>
          <a:bodyPr/>
          <a:lstStyle/>
          <a:p>
            <a:r>
              <a:rPr lang="en-US" dirty="0"/>
              <a:t>Primarily expressed in the private domain</a:t>
            </a:r>
          </a:p>
          <a:p>
            <a:r>
              <a:rPr lang="en-US" dirty="0"/>
              <a:t>Implies an intuitive view</a:t>
            </a:r>
          </a:p>
          <a:p>
            <a:r>
              <a:rPr lang="en-US" dirty="0"/>
              <a:t>Relative</a:t>
            </a:r>
          </a:p>
          <a:p>
            <a:r>
              <a:rPr lang="en-US" dirty="0"/>
              <a:t>Looks for personal, idiosyncratic solutions</a:t>
            </a:r>
          </a:p>
          <a:p>
            <a:r>
              <a:rPr lang="en-US" dirty="0"/>
              <a:t>One-of-a-kind/ variable</a:t>
            </a:r>
          </a:p>
          <a:p>
            <a:r>
              <a:rPr lang="en-US" dirty="0"/>
              <a:t>Present-oriented</a:t>
            </a:r>
          </a:p>
          <a:p>
            <a:endParaRPr lang="en-US" dirty="0"/>
          </a:p>
        </p:txBody>
      </p:sp>
      <p:sp>
        <p:nvSpPr>
          <p:cNvPr id="4" name="Slide Number Placeholder 3"/>
          <p:cNvSpPr>
            <a:spLocks noGrp="1"/>
          </p:cNvSpPr>
          <p:nvPr>
            <p:ph type="sldNum" sz="quarter" idx="12"/>
          </p:nvPr>
        </p:nvSpPr>
        <p:spPr/>
        <p:txBody>
          <a:bodyPr/>
          <a:lstStyle/>
          <a:p>
            <a:fld id="{A99F3AC8-6608-4774-8009-54B0EB2FFB7A}" type="slidenum">
              <a:rPr lang="en-US" smtClean="0"/>
              <a:t>16</a:t>
            </a:fld>
            <a:endParaRPr lang="en-US"/>
          </a:p>
        </p:txBody>
      </p:sp>
    </p:spTree>
    <p:extLst>
      <p:ext uri="{BB962C8B-B14F-4D97-AF65-F5344CB8AC3E}">
        <p14:creationId xmlns:p14="http://schemas.microsoft.com/office/powerpoint/2010/main" val="153558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fade">
                                      <p:cBhvr>
                                        <p:cTn id="40" dur="500"/>
                                        <p:tgtEl>
                                          <p:spTgt spid="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500"/>
                                        <p:tgtEl>
                                          <p:spTgt spid="8">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fade">
                                      <p:cBhvr>
                                        <p:cTn id="55" dur="500"/>
                                        <p:tgtEl>
                                          <p:spTgt spid="6">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xEl>
                                              <p:pRg st="4" end="4"/>
                                            </p:txEl>
                                          </p:spTgt>
                                        </p:tgtEl>
                                        <p:attrNameLst>
                                          <p:attrName>style.visibility</p:attrName>
                                        </p:attrNameLst>
                                      </p:cBhvr>
                                      <p:to>
                                        <p:strVal val="visible"/>
                                      </p:to>
                                    </p:set>
                                    <p:animEffect transition="in" filter="fade">
                                      <p:cBhvr>
                                        <p:cTn id="60" dur="500"/>
                                        <p:tgtEl>
                                          <p:spTgt spid="8">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fade">
                                      <p:cBhvr>
                                        <p:cTn id="65" dur="500"/>
                                        <p:tgtEl>
                                          <p:spTgt spid="6">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8">
                                            <p:txEl>
                                              <p:pRg st="5" end="5"/>
                                            </p:txEl>
                                          </p:spTgt>
                                        </p:tgtEl>
                                        <p:attrNameLst>
                                          <p:attrName>style.visibility</p:attrName>
                                        </p:attrNameLst>
                                      </p:cBhvr>
                                      <p:to>
                                        <p:strVal val="visible"/>
                                      </p:to>
                                    </p:set>
                                    <p:animEffect transition="in" filter="fade">
                                      <p:cBhvr>
                                        <p:cTn id="7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build="p"/>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a:t>
            </a:r>
            <a:br>
              <a:rPr lang="en-US" dirty="0" smtClean="0"/>
            </a:br>
            <a:r>
              <a:rPr lang="en-US" dirty="0" smtClean="0"/>
              <a:t>modernism &amp; </a:t>
            </a:r>
            <a:r>
              <a:rPr lang="en-US" dirty="0" err="1" smtClean="0"/>
              <a:t>wabi-sabi</a:t>
            </a:r>
            <a:endParaRPr lang="en-US" dirty="0"/>
          </a:p>
        </p:txBody>
      </p:sp>
      <p:sp>
        <p:nvSpPr>
          <p:cNvPr id="5" name="Text Placeholder 4"/>
          <p:cNvSpPr>
            <a:spLocks noGrp="1"/>
          </p:cNvSpPr>
          <p:nvPr>
            <p:ph type="body" idx="1"/>
          </p:nvPr>
        </p:nvSpPr>
        <p:spPr/>
        <p:txBody>
          <a:bodyPr/>
          <a:lstStyle/>
          <a:p>
            <a:r>
              <a:rPr lang="en-US" dirty="0" smtClean="0"/>
              <a:t>MODERNISM</a:t>
            </a:r>
            <a:endParaRPr lang="en-US" dirty="0"/>
          </a:p>
        </p:txBody>
      </p:sp>
      <p:sp>
        <p:nvSpPr>
          <p:cNvPr id="6" name="Content Placeholder 5"/>
          <p:cNvSpPr>
            <a:spLocks noGrp="1"/>
          </p:cNvSpPr>
          <p:nvPr>
            <p:ph sz="half" idx="2"/>
          </p:nvPr>
        </p:nvSpPr>
        <p:spPr/>
        <p:txBody>
          <a:bodyPr>
            <a:normAutofit fontScale="92500" lnSpcReduction="20000"/>
          </a:bodyPr>
          <a:lstStyle/>
          <a:p>
            <a:r>
              <a:rPr lang="en-US" dirty="0"/>
              <a:t>Believes in the control of nature</a:t>
            </a:r>
          </a:p>
          <a:p>
            <a:r>
              <a:rPr lang="en-US" dirty="0"/>
              <a:t>Romanticizes technology</a:t>
            </a:r>
          </a:p>
          <a:p>
            <a:r>
              <a:rPr lang="en-US" dirty="0"/>
              <a:t>People adapting to machines</a:t>
            </a:r>
          </a:p>
          <a:p>
            <a:r>
              <a:rPr lang="en-US" dirty="0"/>
              <a:t>Geometric organization of form (sharp, precise, definite shapes and edges)</a:t>
            </a:r>
          </a:p>
          <a:p>
            <a:r>
              <a:rPr lang="en-US" dirty="0"/>
              <a:t>Box as metaphor (rectilinear, precise, contained)</a:t>
            </a:r>
          </a:p>
          <a:p>
            <a:endParaRPr lang="en-US" dirty="0"/>
          </a:p>
        </p:txBody>
      </p:sp>
      <p:sp>
        <p:nvSpPr>
          <p:cNvPr id="7" name="Text Placeholder 6"/>
          <p:cNvSpPr>
            <a:spLocks noGrp="1"/>
          </p:cNvSpPr>
          <p:nvPr>
            <p:ph type="body" sz="quarter" idx="3"/>
          </p:nvPr>
        </p:nvSpPr>
        <p:spPr/>
        <p:txBody>
          <a:bodyPr/>
          <a:lstStyle/>
          <a:p>
            <a:r>
              <a:rPr lang="en-US" dirty="0" smtClean="0"/>
              <a:t>WABI-SABI</a:t>
            </a:r>
            <a:endParaRPr lang="en-US" dirty="0"/>
          </a:p>
        </p:txBody>
      </p:sp>
      <p:sp>
        <p:nvSpPr>
          <p:cNvPr id="8" name="Content Placeholder 7"/>
          <p:cNvSpPr>
            <a:spLocks noGrp="1"/>
          </p:cNvSpPr>
          <p:nvPr>
            <p:ph sz="quarter" idx="4"/>
          </p:nvPr>
        </p:nvSpPr>
        <p:spPr/>
        <p:txBody>
          <a:bodyPr>
            <a:normAutofit fontScale="92500" lnSpcReduction="10000"/>
          </a:bodyPr>
          <a:lstStyle/>
          <a:p>
            <a:r>
              <a:rPr lang="en-US" dirty="0"/>
              <a:t>Believes in the fundamental uncontrollability of nature</a:t>
            </a:r>
          </a:p>
          <a:p>
            <a:r>
              <a:rPr lang="en-US" dirty="0"/>
              <a:t>Romanticizes nature</a:t>
            </a:r>
          </a:p>
          <a:p>
            <a:r>
              <a:rPr lang="en-US" dirty="0"/>
              <a:t>People adapting to nature</a:t>
            </a:r>
          </a:p>
          <a:p>
            <a:r>
              <a:rPr lang="en-US" dirty="0"/>
              <a:t>Organic organization of form (soft, vague shapes and edges)</a:t>
            </a:r>
          </a:p>
          <a:p>
            <a:r>
              <a:rPr lang="en-US" dirty="0"/>
              <a:t>Bowl as metaphor (free shape, open at top)</a:t>
            </a:r>
          </a:p>
          <a:p>
            <a:endParaRPr lang="en-US" dirty="0"/>
          </a:p>
        </p:txBody>
      </p:sp>
      <p:sp>
        <p:nvSpPr>
          <p:cNvPr id="4" name="Slide Number Placeholder 3"/>
          <p:cNvSpPr>
            <a:spLocks noGrp="1"/>
          </p:cNvSpPr>
          <p:nvPr>
            <p:ph type="sldNum" sz="quarter" idx="12"/>
          </p:nvPr>
        </p:nvSpPr>
        <p:spPr/>
        <p:txBody>
          <a:bodyPr/>
          <a:lstStyle/>
          <a:p>
            <a:fld id="{A99F3AC8-6608-4774-8009-54B0EB2FFB7A}" type="slidenum">
              <a:rPr lang="en-US" smtClean="0"/>
              <a:t>17</a:t>
            </a:fld>
            <a:endParaRPr lang="en-US" dirty="0"/>
          </a:p>
        </p:txBody>
      </p:sp>
    </p:spTree>
    <p:extLst>
      <p:ext uri="{BB962C8B-B14F-4D97-AF65-F5344CB8AC3E}">
        <p14:creationId xmlns:p14="http://schemas.microsoft.com/office/powerpoint/2010/main" val="137560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fade">
                                      <p:cBhvr>
                                        <p:cTn id="48" dur="500"/>
                                        <p:tgtEl>
                                          <p:spTgt spid="8">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fade">
                                      <p:cBhvr>
                                        <p:cTn id="53" dur="500"/>
                                        <p:tgtEl>
                                          <p:spTgt spid="6">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xEl>
                                              <p:pRg st="4" end="4"/>
                                            </p:txEl>
                                          </p:spTgt>
                                        </p:tgtEl>
                                        <p:attrNameLst>
                                          <p:attrName>style.visibility</p:attrName>
                                        </p:attrNameLst>
                                      </p:cBhvr>
                                      <p:to>
                                        <p:strVal val="visible"/>
                                      </p:to>
                                    </p:set>
                                    <p:animEffect transition="in" filter="fade">
                                      <p:cBhvr>
                                        <p:cTn id="5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build="p"/>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Differences between</a:t>
            </a:r>
            <a:br>
              <a:rPr lang="en-US" dirty="0" smtClean="0"/>
            </a:br>
            <a:r>
              <a:rPr lang="en-US" dirty="0" smtClean="0"/>
              <a:t>modernism &amp; </a:t>
            </a:r>
            <a:r>
              <a:rPr lang="en-US" dirty="0" err="1" smtClean="0"/>
              <a:t>wabi-sabi</a:t>
            </a:r>
            <a:endParaRPr lang="en-US" dirty="0"/>
          </a:p>
        </p:txBody>
      </p:sp>
      <p:sp>
        <p:nvSpPr>
          <p:cNvPr id="5" name="Text Placeholder 4"/>
          <p:cNvSpPr>
            <a:spLocks noGrp="1"/>
          </p:cNvSpPr>
          <p:nvPr>
            <p:ph type="body" idx="1"/>
          </p:nvPr>
        </p:nvSpPr>
        <p:spPr/>
        <p:txBody>
          <a:bodyPr/>
          <a:lstStyle/>
          <a:p>
            <a:r>
              <a:rPr lang="en-US" dirty="0" smtClean="0"/>
              <a:t>MODERNISM</a:t>
            </a:r>
            <a:endParaRPr lang="en-US" dirty="0"/>
          </a:p>
        </p:txBody>
      </p:sp>
      <p:sp>
        <p:nvSpPr>
          <p:cNvPr id="6" name="Content Placeholder 5"/>
          <p:cNvSpPr>
            <a:spLocks noGrp="1"/>
          </p:cNvSpPr>
          <p:nvPr>
            <p:ph sz="half" idx="2"/>
          </p:nvPr>
        </p:nvSpPr>
        <p:spPr/>
        <p:txBody>
          <a:bodyPr>
            <a:normAutofit fontScale="92500" lnSpcReduction="20000"/>
          </a:bodyPr>
          <a:lstStyle/>
          <a:p>
            <a:r>
              <a:rPr lang="en-US" dirty="0"/>
              <a:t>Manmade materials</a:t>
            </a:r>
          </a:p>
          <a:p>
            <a:r>
              <a:rPr lang="en-US" dirty="0"/>
              <a:t>Ostensibly slick</a:t>
            </a:r>
          </a:p>
          <a:p>
            <a:r>
              <a:rPr lang="en-US" dirty="0"/>
              <a:t>Needs to be well-maintained</a:t>
            </a:r>
          </a:p>
          <a:p>
            <a:r>
              <a:rPr lang="en-US" dirty="0"/>
              <a:t>Is intolerant of ambiguity and contradiction</a:t>
            </a:r>
          </a:p>
          <a:p>
            <a:r>
              <a:rPr lang="en-US" dirty="0"/>
              <a:t>Cool</a:t>
            </a:r>
          </a:p>
          <a:p>
            <a:r>
              <a:rPr lang="en-US" dirty="0"/>
              <a:t>Generally light and bright</a:t>
            </a:r>
          </a:p>
          <a:p>
            <a:r>
              <a:rPr lang="en-US" dirty="0"/>
              <a:t>Function and utility are primary values</a:t>
            </a:r>
          </a:p>
          <a:p>
            <a:r>
              <a:rPr lang="en-US" dirty="0"/>
              <a:t>Everlasting</a:t>
            </a:r>
          </a:p>
          <a:p>
            <a:endParaRPr lang="en-US" dirty="0"/>
          </a:p>
        </p:txBody>
      </p:sp>
      <p:sp>
        <p:nvSpPr>
          <p:cNvPr id="7" name="Text Placeholder 6"/>
          <p:cNvSpPr>
            <a:spLocks noGrp="1"/>
          </p:cNvSpPr>
          <p:nvPr>
            <p:ph type="body" sz="quarter" idx="3"/>
          </p:nvPr>
        </p:nvSpPr>
        <p:spPr/>
        <p:txBody>
          <a:bodyPr/>
          <a:lstStyle/>
          <a:p>
            <a:r>
              <a:rPr lang="en-US" dirty="0" smtClean="0"/>
              <a:t>WABI-SABI</a:t>
            </a:r>
            <a:endParaRPr lang="en-US" dirty="0"/>
          </a:p>
        </p:txBody>
      </p:sp>
      <p:sp>
        <p:nvSpPr>
          <p:cNvPr id="8" name="Content Placeholder 7"/>
          <p:cNvSpPr>
            <a:spLocks noGrp="1"/>
          </p:cNvSpPr>
          <p:nvPr>
            <p:ph sz="quarter" idx="4"/>
          </p:nvPr>
        </p:nvSpPr>
        <p:spPr>
          <a:xfrm>
            <a:off x="4645025" y="2438400"/>
            <a:ext cx="4041775" cy="4114800"/>
          </a:xfrm>
        </p:spPr>
        <p:txBody>
          <a:bodyPr>
            <a:normAutofit fontScale="92500" lnSpcReduction="20000"/>
          </a:bodyPr>
          <a:lstStyle/>
          <a:p>
            <a:r>
              <a:rPr lang="en-US" dirty="0"/>
              <a:t>Natural materials</a:t>
            </a:r>
          </a:p>
          <a:p>
            <a:r>
              <a:rPr lang="en-US" dirty="0"/>
              <a:t>Ostensibly crude</a:t>
            </a:r>
          </a:p>
          <a:p>
            <a:r>
              <a:rPr lang="en-US" dirty="0"/>
              <a:t>Accommodates to degradation and attrition</a:t>
            </a:r>
          </a:p>
          <a:p>
            <a:r>
              <a:rPr lang="en-US" dirty="0"/>
              <a:t>Is comfortable with ambiguity and contradiction</a:t>
            </a:r>
          </a:p>
          <a:p>
            <a:r>
              <a:rPr lang="en-US" dirty="0"/>
              <a:t>Warm</a:t>
            </a:r>
          </a:p>
          <a:p>
            <a:r>
              <a:rPr lang="en-US" dirty="0"/>
              <a:t>Generally dark and dim</a:t>
            </a:r>
          </a:p>
          <a:p>
            <a:r>
              <a:rPr lang="en-US" dirty="0"/>
              <a:t>Function and utility are not so important</a:t>
            </a:r>
          </a:p>
          <a:p>
            <a:r>
              <a:rPr lang="en-US" dirty="0"/>
              <a:t>To every thing there is a season</a:t>
            </a:r>
          </a:p>
          <a:p>
            <a:endParaRPr lang="en-US" dirty="0"/>
          </a:p>
        </p:txBody>
      </p:sp>
      <p:sp>
        <p:nvSpPr>
          <p:cNvPr id="4" name="Slide Number Placeholder 3"/>
          <p:cNvSpPr>
            <a:spLocks noGrp="1"/>
          </p:cNvSpPr>
          <p:nvPr>
            <p:ph type="sldNum" sz="quarter" idx="12"/>
          </p:nvPr>
        </p:nvSpPr>
        <p:spPr/>
        <p:txBody>
          <a:bodyPr/>
          <a:lstStyle/>
          <a:p>
            <a:fld id="{A99F3AC8-6608-4774-8009-54B0EB2FFB7A}" type="slidenum">
              <a:rPr lang="en-US" smtClean="0"/>
              <a:t>18</a:t>
            </a:fld>
            <a:endParaRPr lang="en-US" dirty="0"/>
          </a:p>
        </p:txBody>
      </p:sp>
    </p:spTree>
    <p:extLst>
      <p:ext uri="{BB962C8B-B14F-4D97-AF65-F5344CB8AC3E}">
        <p14:creationId xmlns:p14="http://schemas.microsoft.com/office/powerpoint/2010/main" val="8530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fade">
                                      <p:cBhvr>
                                        <p:cTn id="48" dur="500"/>
                                        <p:tgtEl>
                                          <p:spTgt spid="8">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fade">
                                      <p:cBhvr>
                                        <p:cTn id="53" dur="500"/>
                                        <p:tgtEl>
                                          <p:spTgt spid="6">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xEl>
                                              <p:pRg st="4" end="4"/>
                                            </p:txEl>
                                          </p:spTgt>
                                        </p:tgtEl>
                                        <p:attrNameLst>
                                          <p:attrName>style.visibility</p:attrName>
                                        </p:attrNameLst>
                                      </p:cBhvr>
                                      <p:to>
                                        <p:strVal val="visible"/>
                                      </p:to>
                                    </p:set>
                                    <p:animEffect transition="in" filter="fade">
                                      <p:cBhvr>
                                        <p:cTn id="58" dur="500"/>
                                        <p:tgtEl>
                                          <p:spTgt spid="8">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Effect transition="in" filter="fade">
                                      <p:cBhvr>
                                        <p:cTn id="63" dur="500"/>
                                        <p:tgtEl>
                                          <p:spTgt spid="6">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txEl>
                                              <p:pRg st="5" end="5"/>
                                            </p:txEl>
                                          </p:spTgt>
                                        </p:tgtEl>
                                        <p:attrNameLst>
                                          <p:attrName>style.visibility</p:attrName>
                                        </p:attrNameLst>
                                      </p:cBhvr>
                                      <p:to>
                                        <p:strVal val="visible"/>
                                      </p:to>
                                    </p:set>
                                    <p:animEffect transition="in" filter="fade">
                                      <p:cBhvr>
                                        <p:cTn id="68" dur="500"/>
                                        <p:tgtEl>
                                          <p:spTgt spid="8">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
                                            <p:txEl>
                                              <p:pRg st="6" end="6"/>
                                            </p:txEl>
                                          </p:spTgt>
                                        </p:tgtEl>
                                        <p:attrNameLst>
                                          <p:attrName>style.visibility</p:attrName>
                                        </p:attrNameLst>
                                      </p:cBhvr>
                                      <p:to>
                                        <p:strVal val="visible"/>
                                      </p:to>
                                    </p:set>
                                    <p:animEffect transition="in" filter="fade">
                                      <p:cBhvr>
                                        <p:cTn id="73" dur="500"/>
                                        <p:tgtEl>
                                          <p:spTgt spid="6">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
                                            <p:txEl>
                                              <p:pRg st="6" end="6"/>
                                            </p:txEl>
                                          </p:spTgt>
                                        </p:tgtEl>
                                        <p:attrNameLst>
                                          <p:attrName>style.visibility</p:attrName>
                                        </p:attrNameLst>
                                      </p:cBhvr>
                                      <p:to>
                                        <p:strVal val="visible"/>
                                      </p:to>
                                    </p:set>
                                    <p:animEffect transition="in" filter="fade">
                                      <p:cBhvr>
                                        <p:cTn id="78" dur="500"/>
                                        <p:tgtEl>
                                          <p:spTgt spid="8">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
                                            <p:txEl>
                                              <p:pRg st="7" end="7"/>
                                            </p:txEl>
                                          </p:spTgt>
                                        </p:tgtEl>
                                        <p:attrNameLst>
                                          <p:attrName>style.visibility</p:attrName>
                                        </p:attrNameLst>
                                      </p:cBhvr>
                                      <p:to>
                                        <p:strVal val="visible"/>
                                      </p:to>
                                    </p:set>
                                    <p:animEffect transition="in" filter="fade">
                                      <p:cBhvr>
                                        <p:cTn id="83" dur="500"/>
                                        <p:tgtEl>
                                          <p:spTgt spid="6">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
                                            <p:txEl>
                                              <p:pRg st="7" end="7"/>
                                            </p:txEl>
                                          </p:spTgt>
                                        </p:tgtEl>
                                        <p:attrNameLst>
                                          <p:attrName>style.visibility</p:attrName>
                                        </p:attrNameLst>
                                      </p:cBhvr>
                                      <p:to>
                                        <p:strVal val="visible"/>
                                      </p:to>
                                    </p:set>
                                    <p:animEffect transition="in" filter="fade">
                                      <p:cBhvr>
                                        <p:cTn id="8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build="p"/>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 Time for </a:t>
            </a:r>
            <a:r>
              <a:rPr lang="en-US" dirty="0" err="1" smtClean="0"/>
              <a:t>wabi-sabi</a:t>
            </a:r>
            <a:endParaRPr lang="en-US" dirty="0"/>
          </a:p>
        </p:txBody>
      </p:sp>
      <p:sp>
        <p:nvSpPr>
          <p:cNvPr id="3" name="Content Placeholder 2"/>
          <p:cNvSpPr>
            <a:spLocks noGrp="1"/>
          </p:cNvSpPr>
          <p:nvPr>
            <p:ph idx="1"/>
          </p:nvPr>
        </p:nvSpPr>
        <p:spPr/>
        <p:txBody>
          <a:bodyPr/>
          <a:lstStyle/>
          <a:p>
            <a:r>
              <a:rPr lang="en-US" dirty="0"/>
              <a:t>The most comprehensive example of the Japanese aesthetic of </a:t>
            </a:r>
            <a:r>
              <a:rPr lang="en-US" dirty="0" err="1"/>
              <a:t>wabi-sabi</a:t>
            </a:r>
            <a:r>
              <a:rPr lang="en-US" dirty="0"/>
              <a:t> is found within the traditions of the tea ceremony. </a:t>
            </a:r>
            <a:endParaRPr lang="en-US" dirty="0" smtClean="0"/>
          </a:p>
          <a:p>
            <a:r>
              <a:rPr lang="en-US" dirty="0"/>
              <a:t>One of the greatest developers of the tea ceremony was </a:t>
            </a:r>
            <a:r>
              <a:rPr lang="en-US" dirty="0" err="1"/>
              <a:t>Sen</a:t>
            </a:r>
            <a:r>
              <a:rPr lang="en-US" dirty="0"/>
              <a:t> no </a:t>
            </a:r>
            <a:r>
              <a:rPr lang="en-US" dirty="0" err="1"/>
              <a:t>Rikyu</a:t>
            </a:r>
            <a:r>
              <a:rPr lang="en-US" dirty="0"/>
              <a:t> </a:t>
            </a:r>
            <a:r>
              <a:rPr lang="en-US" dirty="0" smtClean="0"/>
              <a:t>…</a:t>
            </a:r>
          </a:p>
          <a:p>
            <a:r>
              <a:rPr lang="en-US" b="1" i="1" dirty="0">
                <a:latin typeface="Trebuchet MS"/>
                <a:ea typeface="Times New Roman"/>
                <a:cs typeface="Times New Roman"/>
              </a:rPr>
              <a:t>appreciating the </a:t>
            </a:r>
            <a:r>
              <a:rPr lang="en-US" b="1" i="1" dirty="0" smtClean="0">
                <a:latin typeface="Trebuchet MS"/>
                <a:ea typeface="Times New Roman"/>
                <a:cs typeface="Times New Roman"/>
              </a:rPr>
              <a:t>sacred</a:t>
            </a:r>
          </a:p>
          <a:p>
            <a:pPr marL="114300" indent="0">
              <a:buNone/>
            </a:pPr>
            <a:r>
              <a:rPr lang="en-US" b="1" i="1" dirty="0" smtClean="0">
                <a:latin typeface="Trebuchet MS"/>
                <a:ea typeface="Times New Roman"/>
                <a:cs typeface="Times New Roman"/>
              </a:rPr>
              <a:t>             </a:t>
            </a:r>
            <a:r>
              <a:rPr lang="en-US" b="1" i="1" dirty="0">
                <a:latin typeface="Trebuchet MS"/>
                <a:ea typeface="Times New Roman"/>
                <a:cs typeface="Times New Roman"/>
              </a:rPr>
              <a:t>in the everyday</a:t>
            </a:r>
            <a:r>
              <a:rPr lang="en-US" dirty="0">
                <a:latin typeface="Trebuchet MS"/>
                <a:ea typeface="Times New Roman"/>
                <a:cs typeface="Times New Roman"/>
              </a:rPr>
              <a:t>.</a:t>
            </a:r>
            <a:endParaRPr lang="en-US" dirty="0"/>
          </a:p>
        </p:txBody>
      </p:sp>
      <p:sp>
        <p:nvSpPr>
          <p:cNvPr id="4" name="Slide Number Placeholder 3"/>
          <p:cNvSpPr>
            <a:spLocks noGrp="1"/>
          </p:cNvSpPr>
          <p:nvPr>
            <p:ph type="sldNum" sz="quarter" idx="12"/>
          </p:nvPr>
        </p:nvSpPr>
        <p:spPr/>
        <p:txBody>
          <a:bodyPr/>
          <a:lstStyle/>
          <a:p>
            <a:fld id="{A99F3AC8-6608-4774-8009-54B0EB2FFB7A}" type="slidenum">
              <a:rPr lang="en-US" smtClean="0"/>
              <a:t>19</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2946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262" y="3472543"/>
            <a:ext cx="3419475" cy="329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88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fade">
                                      <p:cBhvr>
                                        <p:cTn id="15" dur="500"/>
                                        <p:tgtEl>
                                          <p:spTgt spid="102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43"/>
                                        </p:tgtEl>
                                        <p:attrNameLst>
                                          <p:attrName>style.visibility</p:attrName>
                                        </p:attrNameLst>
                                      </p:cBhvr>
                                      <p:to>
                                        <p:strVal val="visible"/>
                                      </p:to>
                                    </p:set>
                                    <p:animEffect transition="in" filter="fade">
                                      <p:cBhvr>
                                        <p:cTn id="28"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initial definitions/impressions…</a:t>
            </a:r>
            <a:endParaRPr lang="en-US" dirty="0"/>
          </a:p>
        </p:txBody>
      </p:sp>
      <p:sp>
        <p:nvSpPr>
          <p:cNvPr id="3" name="Content Placeholder 2"/>
          <p:cNvSpPr>
            <a:spLocks noGrp="1"/>
          </p:cNvSpPr>
          <p:nvPr>
            <p:ph idx="1"/>
          </p:nvPr>
        </p:nvSpPr>
        <p:spPr/>
        <p:txBody>
          <a:bodyPr/>
          <a:lstStyle/>
          <a:p>
            <a:r>
              <a:rPr lang="en-US" dirty="0" err="1" smtClean="0"/>
              <a:t>Wabi-sabi</a:t>
            </a:r>
            <a:r>
              <a:rPr lang="en-US" dirty="0" smtClean="0"/>
              <a:t> is a beauty of things imperfect, impermanent, and incomplete.</a:t>
            </a:r>
          </a:p>
          <a:p>
            <a:endParaRPr lang="en-US" dirty="0"/>
          </a:p>
          <a:p>
            <a:r>
              <a:rPr lang="en-US" dirty="0" smtClean="0"/>
              <a:t>It is a beauty of things modest and humble.</a:t>
            </a:r>
          </a:p>
          <a:p>
            <a:endParaRPr lang="en-US" dirty="0"/>
          </a:p>
          <a:p>
            <a:r>
              <a:rPr lang="en-US" dirty="0" smtClean="0"/>
              <a:t>It is a beauty of things unconventional.</a:t>
            </a:r>
          </a:p>
          <a:p>
            <a:endParaRPr lang="en-US" dirty="0"/>
          </a:p>
          <a:p>
            <a:endParaRPr lang="en-US" dirty="0" smtClean="0"/>
          </a:p>
          <a:p>
            <a:r>
              <a:rPr lang="en-US" sz="1400" i="1" dirty="0" err="1">
                <a:latin typeface="Calibri"/>
                <a:ea typeface="Times New Roman"/>
                <a:cs typeface="Times New Roman"/>
              </a:rPr>
              <a:t>Wabi-Sabi</a:t>
            </a:r>
            <a:r>
              <a:rPr lang="en-US" sz="1400" i="1" dirty="0">
                <a:latin typeface="Calibri"/>
                <a:ea typeface="Times New Roman"/>
                <a:cs typeface="Times New Roman"/>
              </a:rPr>
              <a:t> for Artists, Designers, Poets and Philosophers</a:t>
            </a:r>
            <a:r>
              <a:rPr lang="en-US" sz="1400" dirty="0">
                <a:latin typeface="Calibri"/>
                <a:ea typeface="Times New Roman"/>
                <a:cs typeface="Times New Roman"/>
              </a:rPr>
              <a:t>, by Leonard </a:t>
            </a:r>
            <a:r>
              <a:rPr lang="en-US" sz="1400" dirty="0" err="1">
                <a:latin typeface="Calibri"/>
                <a:ea typeface="Times New Roman"/>
                <a:cs typeface="Times New Roman"/>
              </a:rPr>
              <a:t>Koren</a:t>
            </a:r>
            <a:endParaRPr lang="en-US" sz="1400" dirty="0"/>
          </a:p>
        </p:txBody>
      </p:sp>
      <p:sp>
        <p:nvSpPr>
          <p:cNvPr id="4" name="Slide Number Placeholder 3"/>
          <p:cNvSpPr>
            <a:spLocks noGrp="1"/>
          </p:cNvSpPr>
          <p:nvPr>
            <p:ph type="sldNum" sz="quarter" idx="12"/>
          </p:nvPr>
        </p:nvSpPr>
        <p:spPr/>
        <p:txBody>
          <a:bodyPr/>
          <a:lstStyle/>
          <a:p>
            <a:fld id="{A99F3AC8-6608-4774-8009-54B0EB2FFB7A}" type="slidenum">
              <a:rPr lang="en-US" smtClean="0"/>
              <a:t>2</a:t>
            </a:fld>
            <a:endParaRPr lang="en-US"/>
          </a:p>
        </p:txBody>
      </p:sp>
    </p:spTree>
    <p:extLst>
      <p:ext uri="{BB962C8B-B14F-4D97-AF65-F5344CB8AC3E}">
        <p14:creationId xmlns:p14="http://schemas.microsoft.com/office/powerpoint/2010/main" val="279690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 time for </a:t>
            </a:r>
            <a:r>
              <a:rPr lang="en-US" dirty="0" err="1" smtClean="0"/>
              <a:t>wabi</a:t>
            </a:r>
            <a:r>
              <a:rPr lang="en-US" dirty="0" err="1"/>
              <a:t>-</a:t>
            </a:r>
            <a:r>
              <a:rPr lang="en-US" dirty="0" err="1" smtClean="0"/>
              <a:t>sabi</a:t>
            </a:r>
            <a:endParaRPr lang="en-US" dirty="0"/>
          </a:p>
        </p:txBody>
      </p:sp>
      <p:sp>
        <p:nvSpPr>
          <p:cNvPr id="3" name="Content Placeholder 2"/>
          <p:cNvSpPr>
            <a:spLocks noGrp="1"/>
          </p:cNvSpPr>
          <p:nvPr>
            <p:ph idx="1"/>
          </p:nvPr>
        </p:nvSpPr>
        <p:spPr>
          <a:xfrm>
            <a:off x="457200" y="1752600"/>
            <a:ext cx="4953000" cy="4373563"/>
          </a:xfrm>
        </p:spPr>
        <p:txBody>
          <a:bodyPr/>
          <a:lstStyle/>
          <a:p>
            <a:r>
              <a:rPr lang="en-US" dirty="0"/>
              <a:t>If a friend visits you, make him tea, wish him welcome warmly with hospitality.  Set some flowers and make him feel comfortable</a:t>
            </a:r>
            <a:r>
              <a:rPr lang="en-US" dirty="0" smtClean="0"/>
              <a:t>.  </a:t>
            </a:r>
            <a:r>
              <a:rPr lang="en-US" sz="1800" i="1" dirty="0" smtClean="0"/>
              <a:t>(Jo-o, 16</a:t>
            </a:r>
            <a:r>
              <a:rPr lang="en-US" sz="1800" i="1" baseline="30000" dirty="0" smtClean="0"/>
              <a:t>th</a:t>
            </a:r>
            <a:r>
              <a:rPr lang="en-US" sz="1800" i="1" dirty="0" smtClean="0"/>
              <a:t> century tea master)</a:t>
            </a:r>
          </a:p>
          <a:p>
            <a:r>
              <a:rPr lang="en-US" i="1" dirty="0"/>
              <a:t>"</a:t>
            </a:r>
            <a:r>
              <a:rPr lang="en-US" i="1" dirty="0" err="1"/>
              <a:t>shaza</a:t>
            </a:r>
            <a:r>
              <a:rPr lang="en-US" i="1" dirty="0"/>
              <a:t> </a:t>
            </a:r>
            <a:r>
              <a:rPr lang="en-US" i="1" dirty="0" err="1"/>
              <a:t>kissa</a:t>
            </a:r>
            <a:r>
              <a:rPr lang="en-US" i="1" dirty="0" smtClean="0"/>
              <a:t>,”  =   </a:t>
            </a:r>
            <a:r>
              <a:rPr lang="en-US" i="1" dirty="0"/>
              <a:t>"Well, sit down and have some tea." </a:t>
            </a:r>
          </a:p>
        </p:txBody>
      </p:sp>
      <p:sp>
        <p:nvSpPr>
          <p:cNvPr id="4" name="Slide Number Placeholder 3"/>
          <p:cNvSpPr>
            <a:spLocks noGrp="1"/>
          </p:cNvSpPr>
          <p:nvPr>
            <p:ph type="sldNum" sz="quarter" idx="12"/>
          </p:nvPr>
        </p:nvSpPr>
        <p:spPr/>
        <p:txBody>
          <a:bodyPr/>
          <a:lstStyle/>
          <a:p>
            <a:fld id="{A99F3AC8-6608-4774-8009-54B0EB2FFB7A}" type="slidenum">
              <a:rPr lang="en-US" smtClean="0"/>
              <a:t>20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828800"/>
            <a:ext cx="295232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0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 time for </a:t>
            </a:r>
            <a:r>
              <a:rPr lang="en-US" dirty="0" err="1" smtClean="0"/>
              <a:t>wabi-sabi</a:t>
            </a:r>
            <a:endParaRPr lang="en-US" dirty="0"/>
          </a:p>
        </p:txBody>
      </p:sp>
      <p:sp>
        <p:nvSpPr>
          <p:cNvPr id="3" name="Content Placeholder 2"/>
          <p:cNvSpPr>
            <a:spLocks noGrp="1"/>
          </p:cNvSpPr>
          <p:nvPr>
            <p:ph idx="1"/>
          </p:nvPr>
        </p:nvSpPr>
        <p:spPr/>
        <p:txBody>
          <a:bodyPr/>
          <a:lstStyle/>
          <a:p>
            <a:r>
              <a:rPr lang="en-US" dirty="0"/>
              <a:t>In learning tea, we're constantly reminded that every meeting is a once-in-a-lifetime occasion to enjoy good company, beautiful art, and a cup of tea. We never know what might happen tomorrow, or even later today. Stopping whatever it is that's so important (dishes, bill paying, work deadlines) to share conversation and a cup of tea with someone you love-or might love-is an easy opportunity to promote peace. It is from this place of peace, harmony, and fellowship that the true </a:t>
            </a:r>
            <a:r>
              <a:rPr lang="en-US" dirty="0" err="1"/>
              <a:t>wabi-sabi</a:t>
            </a:r>
            <a:r>
              <a:rPr lang="en-US" dirty="0"/>
              <a:t> spirit emerges.</a:t>
            </a:r>
          </a:p>
        </p:txBody>
      </p:sp>
      <p:sp>
        <p:nvSpPr>
          <p:cNvPr id="4" name="Slide Number Placeholder 3"/>
          <p:cNvSpPr>
            <a:spLocks noGrp="1"/>
          </p:cNvSpPr>
          <p:nvPr>
            <p:ph type="sldNum" sz="quarter" idx="12"/>
          </p:nvPr>
        </p:nvSpPr>
        <p:spPr/>
        <p:txBody>
          <a:bodyPr/>
          <a:lstStyle/>
          <a:p>
            <a:fld id="{A99F3AC8-6608-4774-8009-54B0EB2FFB7A}" type="slidenum">
              <a:rPr lang="en-US" smtClean="0"/>
              <a:t>21</a:t>
            </a:fld>
            <a:endParaRPr lang="en-US"/>
          </a:p>
        </p:txBody>
      </p:sp>
    </p:spTree>
    <p:extLst>
      <p:ext uri="{BB962C8B-B14F-4D97-AF65-F5344CB8AC3E}">
        <p14:creationId xmlns:p14="http://schemas.microsoft.com/office/powerpoint/2010/main" val="3914308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 time for </a:t>
            </a:r>
            <a:r>
              <a:rPr lang="en-US" dirty="0" err="1" smtClean="0"/>
              <a:t>wabi-sabi</a:t>
            </a:r>
            <a:endParaRPr lang="en-US" dirty="0"/>
          </a:p>
        </p:txBody>
      </p:sp>
      <p:sp>
        <p:nvSpPr>
          <p:cNvPr id="3" name="Content Placeholder 2"/>
          <p:cNvSpPr>
            <a:spLocks noGrp="1"/>
          </p:cNvSpPr>
          <p:nvPr>
            <p:ph idx="1"/>
          </p:nvPr>
        </p:nvSpPr>
        <p:spPr/>
        <p:txBody>
          <a:bodyPr/>
          <a:lstStyle/>
          <a:p>
            <a:r>
              <a:rPr lang="en-US" dirty="0" err="1"/>
              <a:t>Wabi-sabi</a:t>
            </a:r>
            <a:r>
              <a:rPr lang="en-US" dirty="0"/>
              <a:t> is not a decorating "style" but rather a mind-set. There's no list of rules; we can't hang crystals or move our beds and wait for peace to befall us. Creating a </a:t>
            </a:r>
            <a:r>
              <a:rPr lang="en-US" dirty="0" err="1"/>
              <a:t>wabi-sabi</a:t>
            </a:r>
            <a:r>
              <a:rPr lang="en-US" dirty="0"/>
              <a:t> home is the direct result of developing our </a:t>
            </a:r>
            <a:r>
              <a:rPr lang="en-US" dirty="0" err="1"/>
              <a:t>wabigokoro</a:t>
            </a:r>
            <a:r>
              <a:rPr lang="en-US" dirty="0"/>
              <a:t>, or </a:t>
            </a:r>
            <a:r>
              <a:rPr lang="en-US" dirty="0" err="1"/>
              <a:t>wabi</a:t>
            </a:r>
            <a:r>
              <a:rPr lang="en-US" dirty="0"/>
              <a:t> mind and heart: living modestly, learning to be satisfied with life as it can be once we strip away the unnecessary, living in the moment. </a:t>
            </a:r>
            <a:r>
              <a:rPr lang="en-US" dirty="0" smtClean="0"/>
              <a:t>…</a:t>
            </a:r>
            <a:endParaRPr lang="en-US" dirty="0"/>
          </a:p>
        </p:txBody>
      </p:sp>
      <p:sp>
        <p:nvSpPr>
          <p:cNvPr id="4" name="Slide Number Placeholder 3"/>
          <p:cNvSpPr>
            <a:spLocks noGrp="1"/>
          </p:cNvSpPr>
          <p:nvPr>
            <p:ph type="sldNum" sz="quarter" idx="12"/>
          </p:nvPr>
        </p:nvSpPr>
        <p:spPr/>
        <p:txBody>
          <a:bodyPr/>
          <a:lstStyle/>
          <a:p>
            <a:fld id="{A99F3AC8-6608-4774-8009-54B0EB2FFB7A}" type="slidenum">
              <a:rPr lang="en-US" smtClean="0"/>
              <a:t>22</a:t>
            </a:fld>
            <a:endParaRPr lang="en-US"/>
          </a:p>
        </p:txBody>
      </p:sp>
    </p:spTree>
    <p:extLst>
      <p:ext uri="{BB962C8B-B14F-4D97-AF65-F5344CB8AC3E}">
        <p14:creationId xmlns:p14="http://schemas.microsoft.com/office/powerpoint/2010/main" val="2258945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 time for </a:t>
            </a:r>
            <a:r>
              <a:rPr lang="en-US" dirty="0" err="1" smtClean="0"/>
              <a:t>wabi-sabi</a:t>
            </a:r>
            <a:endParaRPr lang="en-US" dirty="0"/>
          </a:p>
        </p:txBody>
      </p:sp>
      <p:sp>
        <p:nvSpPr>
          <p:cNvPr id="3" name="Content Placeholder 2"/>
          <p:cNvSpPr>
            <a:spLocks noGrp="1"/>
          </p:cNvSpPr>
          <p:nvPr>
            <p:ph idx="1"/>
          </p:nvPr>
        </p:nvSpPr>
        <p:spPr>
          <a:xfrm>
            <a:off x="3581400" y="1828800"/>
            <a:ext cx="5410200" cy="4524375"/>
          </a:xfrm>
        </p:spPr>
        <p:txBody>
          <a:bodyPr>
            <a:normAutofit lnSpcReduction="10000"/>
          </a:bodyPr>
          <a:lstStyle/>
          <a:p>
            <a:r>
              <a:rPr lang="en-US" dirty="0"/>
              <a:t>… You can start cultivating this mind-set in small ways, taking a lesson from tea. In learning to conduct tea, we're taught to handle every utensil, from the bamboo water scoop to the tea bowl, as if it were precious, with the same respect and care we would use to handle a rare antique. You can do the same thing with the items you use every day</a:t>
            </a:r>
            <a:r>
              <a:rPr lang="en-US" dirty="0" smtClean="0"/>
              <a:t>.</a:t>
            </a:r>
          </a:p>
          <a:p>
            <a:pPr algn="r"/>
            <a:r>
              <a:rPr lang="en-US" sz="1600" i="1" dirty="0" smtClean="0"/>
              <a:t>--Robyn Griggs Lawrence</a:t>
            </a:r>
            <a:endParaRPr lang="en-US" sz="1600" i="1" dirty="0"/>
          </a:p>
        </p:txBody>
      </p:sp>
      <p:sp>
        <p:nvSpPr>
          <p:cNvPr id="4" name="Slide Number Placeholder 3"/>
          <p:cNvSpPr>
            <a:spLocks noGrp="1"/>
          </p:cNvSpPr>
          <p:nvPr>
            <p:ph type="sldNum" sz="quarter" idx="12"/>
          </p:nvPr>
        </p:nvSpPr>
        <p:spPr/>
        <p:txBody>
          <a:bodyPr/>
          <a:lstStyle/>
          <a:p>
            <a:fld id="{A99F3AC8-6608-4774-8009-54B0EB2FFB7A}" type="slidenum">
              <a:rPr lang="en-US" smtClean="0"/>
              <a:t>23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2819400" cy="423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023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a:t>
            </a:r>
            <a:endParaRPr lang="en-US" dirty="0"/>
          </a:p>
        </p:txBody>
      </p:sp>
      <p:sp>
        <p:nvSpPr>
          <p:cNvPr id="3" name="Content Placeholder 2"/>
          <p:cNvSpPr>
            <a:spLocks noGrp="1"/>
          </p:cNvSpPr>
          <p:nvPr>
            <p:ph idx="1"/>
          </p:nvPr>
        </p:nvSpPr>
        <p:spPr/>
        <p:txBody>
          <a:bodyPr/>
          <a:lstStyle/>
          <a:p>
            <a:r>
              <a:rPr lang="en-US" dirty="0"/>
              <a:t>"Translation can at best be only the reverse side of a brocade, - all the threads are there, but not the subtlety of color or design." </a:t>
            </a:r>
            <a:r>
              <a:rPr lang="en-US" sz="1800" dirty="0" smtClean="0"/>
              <a:t>– </a:t>
            </a:r>
            <a:r>
              <a:rPr lang="en-US" sz="1800" dirty="0" err="1" smtClean="0"/>
              <a:t>Kakuzo</a:t>
            </a:r>
            <a:r>
              <a:rPr lang="en-US" sz="1800" dirty="0" smtClean="0"/>
              <a:t> </a:t>
            </a:r>
            <a:r>
              <a:rPr lang="en-US" sz="1800" dirty="0" err="1" smtClean="0"/>
              <a:t>Okakura</a:t>
            </a:r>
            <a:endParaRPr lang="en-US" sz="1800" dirty="0" smtClean="0"/>
          </a:p>
          <a:p>
            <a:endParaRPr lang="en-US" sz="1800" dirty="0"/>
          </a:p>
          <a:p>
            <a:r>
              <a:rPr lang="en-US" dirty="0"/>
              <a:t>“It is only with the heart that one can see rightly.  What is essential is invisible to the eye</a:t>
            </a:r>
            <a:r>
              <a:rPr lang="en-US" dirty="0" smtClean="0"/>
              <a:t>.”– </a:t>
            </a:r>
            <a:r>
              <a:rPr lang="en-US" sz="1800" i="1" dirty="0" smtClean="0"/>
              <a:t>The Little Prince</a:t>
            </a:r>
            <a:endParaRPr lang="en-US" sz="1800" i="1" dirty="0"/>
          </a:p>
        </p:txBody>
      </p:sp>
      <p:sp>
        <p:nvSpPr>
          <p:cNvPr id="4" name="Slide Number Placeholder 3"/>
          <p:cNvSpPr>
            <a:spLocks noGrp="1"/>
          </p:cNvSpPr>
          <p:nvPr>
            <p:ph type="sldNum" sz="quarter" idx="12"/>
          </p:nvPr>
        </p:nvSpPr>
        <p:spPr/>
        <p:txBody>
          <a:bodyPr/>
          <a:lstStyle/>
          <a:p>
            <a:fld id="{A99F3AC8-6608-4774-8009-54B0EB2FFB7A}" type="slidenum">
              <a:rPr lang="en-US" smtClean="0"/>
              <a:t>24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19600"/>
            <a:ext cx="4442327"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109972"/>
            <a:ext cx="3319462" cy="269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02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3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3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questions</a:t>
            </a:r>
            <a:endParaRPr lang="en-US" dirty="0"/>
          </a:p>
        </p:txBody>
      </p:sp>
      <p:sp>
        <p:nvSpPr>
          <p:cNvPr id="3" name="Content Placeholder 2"/>
          <p:cNvSpPr>
            <a:spLocks noGrp="1"/>
          </p:cNvSpPr>
          <p:nvPr>
            <p:ph idx="1"/>
          </p:nvPr>
        </p:nvSpPr>
        <p:spPr/>
        <p:txBody>
          <a:bodyPr>
            <a:normAutofit fontScale="92500"/>
          </a:bodyPr>
          <a:lstStyle/>
          <a:p>
            <a:r>
              <a:rPr lang="en-US" dirty="0"/>
              <a:t>Where do you encounter imperfection in your life?  How do you relate to flaws or imperfections, within yourself or in the objects/people around you?</a:t>
            </a:r>
          </a:p>
          <a:p>
            <a:r>
              <a:rPr lang="en-US" dirty="0"/>
              <a:t>Where do you experience tension, stress, or hurriedness in your day?  What actions or rituals might you enjoy to slow down, settle down, and cherish the moment?</a:t>
            </a:r>
          </a:p>
          <a:p>
            <a:r>
              <a:rPr lang="en-US" dirty="0"/>
              <a:t>Where in poetry, song, art work or literature might you find examples of the spirit exemplified in </a:t>
            </a:r>
            <a:r>
              <a:rPr lang="en-US" dirty="0" err="1"/>
              <a:t>wabi-sabi</a:t>
            </a:r>
            <a:r>
              <a:rPr lang="en-US" dirty="0" smtClean="0"/>
              <a:t>?</a:t>
            </a:r>
            <a:r>
              <a:rPr lang="en-US" dirty="0"/>
              <a:t> </a:t>
            </a:r>
            <a:endParaRPr lang="en-US" dirty="0" smtClean="0"/>
          </a:p>
          <a:p>
            <a:r>
              <a:rPr lang="en-US" dirty="0" smtClean="0"/>
              <a:t>“</a:t>
            </a:r>
            <a:r>
              <a:rPr lang="en-US" dirty="0"/>
              <a:t>A bruised reed he will not break, and a smoldering wick he will not quench” </a:t>
            </a:r>
            <a:r>
              <a:rPr lang="en-US" i="1" dirty="0"/>
              <a:t>(Is 42:3/ Mt 12:20)</a:t>
            </a:r>
            <a:r>
              <a:rPr lang="en-US" dirty="0"/>
              <a:t> reflects a </a:t>
            </a:r>
            <a:r>
              <a:rPr lang="en-US" dirty="0" err="1"/>
              <a:t>wabi-sabi</a:t>
            </a:r>
            <a:r>
              <a:rPr lang="en-US" dirty="0"/>
              <a:t> spirit of compassion and humility.  What other scripture images may resonate with this mindset?</a:t>
            </a:r>
          </a:p>
          <a:p>
            <a:endParaRPr lang="en-US" dirty="0"/>
          </a:p>
          <a:p>
            <a:endParaRPr lang="en-US" dirty="0"/>
          </a:p>
        </p:txBody>
      </p:sp>
      <p:sp>
        <p:nvSpPr>
          <p:cNvPr id="4" name="Slide Number Placeholder 3"/>
          <p:cNvSpPr>
            <a:spLocks noGrp="1"/>
          </p:cNvSpPr>
          <p:nvPr>
            <p:ph type="sldNum" sz="quarter" idx="12"/>
          </p:nvPr>
        </p:nvSpPr>
        <p:spPr/>
        <p:txBody>
          <a:bodyPr/>
          <a:lstStyle/>
          <a:p>
            <a:fld id="{A99F3AC8-6608-4774-8009-54B0EB2FFB7A}" type="slidenum">
              <a:rPr lang="en-US" smtClean="0"/>
              <a:t>25</a:t>
            </a:fld>
            <a:endParaRPr lang="en-US"/>
          </a:p>
        </p:txBody>
      </p:sp>
    </p:spTree>
    <p:extLst>
      <p:ext uri="{BB962C8B-B14F-4D97-AF65-F5344CB8AC3E}">
        <p14:creationId xmlns:p14="http://schemas.microsoft.com/office/powerpoint/2010/main" val="367064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i="1" dirty="0" err="1"/>
              <a:t>Wabi-Sabi</a:t>
            </a:r>
            <a:r>
              <a:rPr lang="en-US" i="1" dirty="0"/>
              <a:t> for Artists, Designers, Poets and Philosophers,</a:t>
            </a:r>
            <a:r>
              <a:rPr lang="en-US" dirty="0"/>
              <a:t> by Leonard </a:t>
            </a:r>
            <a:r>
              <a:rPr lang="en-US" dirty="0" err="1" smtClean="0"/>
              <a:t>Koren</a:t>
            </a:r>
            <a:r>
              <a:rPr lang="en-US" dirty="0" smtClean="0"/>
              <a:t>.  </a:t>
            </a:r>
            <a:r>
              <a:rPr lang="en-US" sz="1800" dirty="0" smtClean="0"/>
              <a:t>Stone Bridge Press, 1994 </a:t>
            </a:r>
          </a:p>
          <a:p>
            <a:endParaRPr lang="en-US" dirty="0"/>
          </a:p>
          <a:p>
            <a:r>
              <a:rPr lang="en-US" dirty="0"/>
              <a:t>"the </a:t>
            </a:r>
            <a:r>
              <a:rPr lang="en-US" dirty="0" err="1"/>
              <a:t>wabi-sabi</a:t>
            </a:r>
            <a:r>
              <a:rPr lang="en-US" dirty="0"/>
              <a:t> </a:t>
            </a:r>
            <a:r>
              <a:rPr lang="en-US" dirty="0" err="1"/>
              <a:t>house,the</a:t>
            </a:r>
            <a:r>
              <a:rPr lang="en-US" dirty="0"/>
              <a:t> Japanese art of imperfect beauty" </a:t>
            </a:r>
            <a:r>
              <a:rPr lang="en-US" dirty="0" smtClean="0"/>
              <a:t>by </a:t>
            </a:r>
            <a:r>
              <a:rPr lang="en-US" dirty="0"/>
              <a:t>Robyn Griggs Lawrence. </a:t>
            </a:r>
            <a:r>
              <a:rPr lang="en-US" sz="1800" dirty="0" smtClean="0"/>
              <a:t>(www.wabisabihouse.com) </a:t>
            </a:r>
          </a:p>
          <a:p>
            <a:endParaRPr lang="en-US" sz="1800" dirty="0"/>
          </a:p>
          <a:p>
            <a:r>
              <a:rPr lang="ja-JP" altLang="en-US" dirty="0"/>
              <a:t>侘 寂  </a:t>
            </a:r>
            <a:r>
              <a:rPr lang="en-US" dirty="0" err="1"/>
              <a:t>Wabi</a:t>
            </a:r>
            <a:r>
              <a:rPr lang="en-US" dirty="0"/>
              <a:t> </a:t>
            </a:r>
            <a:r>
              <a:rPr lang="en-US" dirty="0" err="1"/>
              <a:t>Sabi</a:t>
            </a:r>
            <a:r>
              <a:rPr lang="en-US" dirty="0"/>
              <a:t> - Learning to See the </a:t>
            </a:r>
            <a:r>
              <a:rPr lang="en-US" dirty="0" smtClean="0"/>
              <a:t>Invisible, by Tim </a:t>
            </a:r>
            <a:r>
              <a:rPr lang="en-US" dirty="0"/>
              <a:t>Wong, Ph.D. &amp; Akiko Hirano, Ph.D. </a:t>
            </a:r>
            <a:r>
              <a:rPr lang="en-US" sz="1600" dirty="0"/>
              <a:t>Copyright © Touching Stone Gallery</a:t>
            </a:r>
          </a:p>
          <a:p>
            <a:endParaRPr lang="en-US" dirty="0"/>
          </a:p>
        </p:txBody>
      </p:sp>
      <p:sp>
        <p:nvSpPr>
          <p:cNvPr id="4" name="Slide Number Placeholder 3"/>
          <p:cNvSpPr>
            <a:spLocks noGrp="1"/>
          </p:cNvSpPr>
          <p:nvPr>
            <p:ph type="sldNum" sz="quarter" idx="12"/>
          </p:nvPr>
        </p:nvSpPr>
        <p:spPr/>
        <p:txBody>
          <a:bodyPr/>
          <a:lstStyle/>
          <a:p>
            <a:fld id="{A99F3AC8-6608-4774-8009-54B0EB2FFB7A}" type="slidenum">
              <a:rPr lang="en-US" smtClean="0"/>
              <a:t>26</a:t>
            </a:fld>
            <a:endParaRPr lang="en-US"/>
          </a:p>
        </p:txBody>
      </p:sp>
    </p:spTree>
    <p:extLst>
      <p:ext uri="{BB962C8B-B14F-4D97-AF65-F5344CB8AC3E}">
        <p14:creationId xmlns:p14="http://schemas.microsoft.com/office/powerpoint/2010/main" val="183806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initial definitions/impressions…</a:t>
            </a:r>
            <a:endParaRPr lang="en-US" dirty="0"/>
          </a:p>
        </p:txBody>
      </p:sp>
      <p:sp>
        <p:nvSpPr>
          <p:cNvPr id="3" name="Content Placeholder 2"/>
          <p:cNvSpPr>
            <a:spLocks noGrp="1"/>
          </p:cNvSpPr>
          <p:nvPr>
            <p:ph idx="1"/>
          </p:nvPr>
        </p:nvSpPr>
        <p:spPr/>
        <p:txBody>
          <a:bodyPr/>
          <a:lstStyle/>
          <a:p>
            <a:r>
              <a:rPr lang="en-US" dirty="0">
                <a:latin typeface="Arial"/>
                <a:ea typeface="Times New Roman"/>
              </a:rPr>
              <a:t>Pared down to its barest essence, </a:t>
            </a:r>
            <a:r>
              <a:rPr lang="en-US" dirty="0" err="1">
                <a:latin typeface="Arial"/>
                <a:ea typeface="Times New Roman"/>
              </a:rPr>
              <a:t>wabi-sabi</a:t>
            </a:r>
            <a:r>
              <a:rPr lang="en-US" dirty="0">
                <a:latin typeface="Arial"/>
                <a:ea typeface="Times New Roman"/>
              </a:rPr>
              <a:t> is the Japanese art of finding beauty in imperfection and profundity in nature, of accepting the natural cycle of growth, decay, and death. </a:t>
            </a:r>
            <a:endParaRPr lang="en-US" dirty="0" smtClean="0">
              <a:latin typeface="Arial"/>
              <a:ea typeface="Times New Roman"/>
            </a:endParaRPr>
          </a:p>
          <a:p>
            <a:endParaRPr lang="en-US" dirty="0">
              <a:latin typeface="Arial"/>
            </a:endParaRPr>
          </a:p>
          <a:p>
            <a:r>
              <a:rPr lang="en-US" sz="1400" dirty="0" smtClean="0"/>
              <a:t>"</a:t>
            </a:r>
            <a:r>
              <a:rPr lang="en-US" sz="1400" dirty="0"/>
              <a:t>the </a:t>
            </a:r>
            <a:r>
              <a:rPr lang="en-US" sz="1400" dirty="0" err="1"/>
              <a:t>wabi-sabi</a:t>
            </a:r>
            <a:r>
              <a:rPr lang="en-US" sz="1400" dirty="0"/>
              <a:t> </a:t>
            </a:r>
            <a:r>
              <a:rPr lang="en-US" sz="1400" dirty="0" smtClean="0"/>
              <a:t>house; the </a:t>
            </a:r>
            <a:r>
              <a:rPr lang="en-US" sz="1400" dirty="0"/>
              <a:t>Japanese art of imperfect beauty" </a:t>
            </a:r>
            <a:r>
              <a:rPr lang="en-US" sz="1400" u="sng" dirty="0"/>
              <a:t>www.wabisabihouse.com</a:t>
            </a:r>
            <a:r>
              <a:rPr lang="en-US" sz="1400" dirty="0"/>
              <a:t> by Robyn Griggs Lawrence. </a:t>
            </a:r>
          </a:p>
        </p:txBody>
      </p:sp>
      <p:sp>
        <p:nvSpPr>
          <p:cNvPr id="4" name="Slide Number Placeholder 3"/>
          <p:cNvSpPr>
            <a:spLocks noGrp="1"/>
          </p:cNvSpPr>
          <p:nvPr>
            <p:ph type="sldNum" sz="quarter" idx="12"/>
          </p:nvPr>
        </p:nvSpPr>
        <p:spPr/>
        <p:txBody>
          <a:bodyPr/>
          <a:lstStyle/>
          <a:p>
            <a:fld id="{A99F3AC8-6608-4774-8009-54B0EB2FFB7A}" type="slidenum">
              <a:rPr lang="en-US" smtClean="0"/>
              <a:t>3</a:t>
            </a:fld>
            <a:endParaRPr lang="en-US"/>
          </a:p>
        </p:txBody>
      </p:sp>
    </p:spTree>
    <p:extLst>
      <p:ext uri="{BB962C8B-B14F-4D97-AF65-F5344CB8AC3E}">
        <p14:creationId xmlns:p14="http://schemas.microsoft.com/office/powerpoint/2010/main" val="321734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F3AC8-6608-4774-8009-54B0EB2FFB7A}" type="slidenum">
              <a:rPr lang="en-US" smtClean="0"/>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38"/>
            <a:ext cx="9144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282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9F3AC8-6608-4774-8009-54B0EB2FFB7A}" type="slidenum">
              <a:rPr lang="en-US" smtClean="0"/>
              <a:t>5</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 y="2514600"/>
            <a:ext cx="56149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
            <a:ext cx="3581400" cy="358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04800"/>
            <a:ext cx="6185721"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44687"/>
            <a:ext cx="4043362" cy="404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66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par>
                                <p:cTn id="18" presetID="10" presetClass="exit" presetSubtype="0" fill="hold" nodeType="withEffect">
                                  <p:stCondLst>
                                    <p:cond delay="0"/>
                                  </p:stCondLst>
                                  <p:childTnLst>
                                    <p:animEffect transition="out" filter="fade">
                                      <p:cBhvr>
                                        <p:cTn id="19" dur="500"/>
                                        <p:tgtEl>
                                          <p:spTgt spid="3074"/>
                                        </p:tgtEl>
                                      </p:cBhvr>
                                    </p:animEffect>
                                    <p:set>
                                      <p:cBhvr>
                                        <p:cTn id="20" dur="1" fill="hold">
                                          <p:stCondLst>
                                            <p:cond delay="499"/>
                                          </p:stCondLst>
                                        </p:cTn>
                                        <p:tgtEl>
                                          <p:spTgt spid="307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075"/>
                                        </p:tgtEl>
                                      </p:cBhvr>
                                    </p:animEffect>
                                    <p:set>
                                      <p:cBhvr>
                                        <p:cTn id="23" dur="1" fill="hold">
                                          <p:stCondLst>
                                            <p:cond delay="499"/>
                                          </p:stCondLst>
                                        </p:cTn>
                                        <p:tgtEl>
                                          <p:spTgt spid="307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fade">
                                      <p:cBhvr>
                                        <p:cTn id="28"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9F3AC8-6608-4774-8009-54B0EB2FFB7A}" type="slidenum">
              <a:rPr lang="en-US" smtClean="0"/>
              <a:t>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3209925" cy="428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47625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914401"/>
            <a:ext cx="3947457" cy="4038600"/>
          </a:xfrm>
          <a:prstGeom prst="rect">
            <a:avLst/>
          </a:prstGeom>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9477" y="2862263"/>
            <a:ext cx="6004523" cy="399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86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500"/>
                                        <p:tgtEl>
                                          <p:spTgt spid="4101"/>
                                        </p:tgtEl>
                                      </p:cBhvr>
                                    </p:animEffect>
                                  </p:childTnLst>
                                </p:cTn>
                              </p:par>
                              <p:par>
                                <p:cTn id="19" presetID="10" presetClass="exit" presetSubtype="0" fill="hold" nodeType="withEffect">
                                  <p:stCondLst>
                                    <p:cond delay="0"/>
                                  </p:stCondLst>
                                  <p:childTnLst>
                                    <p:animEffect transition="out" filter="fade">
                                      <p:cBhvr>
                                        <p:cTn id="20" dur="500"/>
                                        <p:tgtEl>
                                          <p:spTgt spid="4099"/>
                                        </p:tgtEl>
                                      </p:cBhvr>
                                    </p:animEffect>
                                    <p:set>
                                      <p:cBhvr>
                                        <p:cTn id="21" dur="1" fill="hold">
                                          <p:stCondLst>
                                            <p:cond delay="499"/>
                                          </p:stCondLst>
                                        </p:cTn>
                                        <p:tgtEl>
                                          <p:spTgt spid="409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098"/>
                                        </p:tgtEl>
                                      </p:cBhvr>
                                    </p:animEffect>
                                    <p:set>
                                      <p:cBhvr>
                                        <p:cTn id="24"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9F3AC8-6608-4774-8009-54B0EB2FFB7A}" type="slidenum">
              <a:rPr lang="en-US" smtClean="0"/>
              <a:t>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9" y="299357"/>
            <a:ext cx="3128962" cy="31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33850"/>
            <a:ext cx="25527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3615077"/>
            <a:ext cx="2082635" cy="312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99357"/>
            <a:ext cx="2940077"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8731" y="35310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8275" y="3887660"/>
            <a:ext cx="3829050" cy="285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07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30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fade">
                                      <p:cBhvr>
                                        <p:cTn id="10" dur="3000"/>
                                        <p:tgtEl>
                                          <p:spTgt spid="5126"/>
                                        </p:tgtEl>
                                      </p:cBhvr>
                                    </p:animEffect>
                                  </p:childTnLst>
                                </p:cTn>
                              </p:par>
                              <p:par>
                                <p:cTn id="11" presetID="10" presetClass="entr" presetSubtype="0" fill="hold" nodeType="with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fade">
                                      <p:cBhvr>
                                        <p:cTn id="13" dur="3000"/>
                                        <p:tgtEl>
                                          <p:spTgt spid="5125"/>
                                        </p:tgtEl>
                                      </p:cBhvr>
                                    </p:animEffect>
                                  </p:childTnLst>
                                </p:cTn>
                              </p:par>
                              <p:par>
                                <p:cTn id="14" presetID="10" presetClass="entr" presetSubtype="0" fill="hold" nodeType="withEffect">
                                  <p:stCondLst>
                                    <p:cond delay="0"/>
                                  </p:stCondLst>
                                  <p:childTnLst>
                                    <p:set>
                                      <p:cBhvr>
                                        <p:cTn id="15" dur="1" fill="hold">
                                          <p:stCondLst>
                                            <p:cond delay="0"/>
                                          </p:stCondLst>
                                        </p:cTn>
                                        <p:tgtEl>
                                          <p:spTgt spid="5127"/>
                                        </p:tgtEl>
                                        <p:attrNameLst>
                                          <p:attrName>style.visibility</p:attrName>
                                        </p:attrNameLst>
                                      </p:cBhvr>
                                      <p:to>
                                        <p:strVal val="visible"/>
                                      </p:to>
                                    </p:set>
                                    <p:animEffect transition="in" filter="fade">
                                      <p:cBhvr>
                                        <p:cTn id="16" dur="3000"/>
                                        <p:tgtEl>
                                          <p:spTgt spid="5127"/>
                                        </p:tgtEl>
                                      </p:cBhvr>
                                    </p:animEffect>
                                  </p:childTnLst>
                                </p:cTn>
                              </p:par>
                              <p:par>
                                <p:cTn id="17" presetID="10"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3000"/>
                                        <p:tgtEl>
                                          <p:spTgt spid="5124"/>
                                        </p:tgtEl>
                                      </p:cBhvr>
                                    </p:animEffect>
                                  </p:childTnLst>
                                </p:cTn>
                              </p:par>
                              <p:par>
                                <p:cTn id="20" presetID="10" presetClass="entr" presetSubtype="0" fill="hold" nodeType="with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3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9F3AC8-6608-4774-8009-54B0EB2FFB7A}" type="slidenum">
              <a:rPr lang="en-US" smtClean="0"/>
              <a:t>8</a:t>
            </a:fld>
            <a:endParaRPr lang="en-US"/>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31319"/>
            <a:ext cx="5262562" cy="392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64469"/>
            <a:ext cx="4405312" cy="273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600"/>
            <a:ext cx="389327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2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fade">
                                      <p:cBhvr>
                                        <p:cTn id="7" dur="5000"/>
                                        <p:tgtEl>
                                          <p:spTgt spid="6151"/>
                                        </p:tgtEl>
                                      </p:cBhvr>
                                    </p:animEffect>
                                  </p:childTnLst>
                                </p:cTn>
                              </p:par>
                              <p:par>
                                <p:cTn id="8" presetID="10" presetClass="entr" presetSubtype="0" fill="hold" nodeType="withEffect">
                                  <p:stCondLst>
                                    <p:cond delay="200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0"/>
                                        <p:tgtEl>
                                          <p:spTgt spid="6146"/>
                                        </p:tgtEl>
                                      </p:cBhvr>
                                    </p:animEffect>
                                  </p:childTnLst>
                                </p:cTn>
                              </p:par>
                              <p:par>
                                <p:cTn id="11" presetID="10" presetClass="entr" presetSubtype="0" fill="hold" nodeType="withEffect">
                                  <p:stCondLst>
                                    <p:cond delay="3000"/>
                                  </p:stCondLst>
                                  <p:childTnLst>
                                    <p:set>
                                      <p:cBhvr>
                                        <p:cTn id="12" dur="1" fill="hold">
                                          <p:stCondLst>
                                            <p:cond delay="0"/>
                                          </p:stCondLst>
                                        </p:cTn>
                                        <p:tgtEl>
                                          <p:spTgt spid="6150"/>
                                        </p:tgtEl>
                                        <p:attrNameLst>
                                          <p:attrName>style.visibility</p:attrName>
                                        </p:attrNameLst>
                                      </p:cBhvr>
                                      <p:to>
                                        <p:strVal val="visible"/>
                                      </p:to>
                                    </p:set>
                                    <p:animEffect transition="in" filter="fade">
                                      <p:cBhvr>
                                        <p:cTn id="13" dur="5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9F3AC8-6608-4774-8009-54B0EB2FFB7A}" type="slidenum">
              <a:rPr lang="en-US" smtClean="0"/>
              <a:t>9</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267200" cy="535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549" y="1600200"/>
            <a:ext cx="4258220" cy="508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57601" y="2967334"/>
            <a:ext cx="1905000"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VS.</a:t>
            </a:r>
            <a:endParaRPr 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896853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1197</TotalTime>
  <Words>1187</Words>
  <Application>Microsoft Macintosh PowerPoint</Application>
  <PresentationFormat>On-screen Show (4:3)</PresentationFormat>
  <Paragraphs>143</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Book Antiqua</vt:lpstr>
      <vt:lpstr>Calibri</vt:lpstr>
      <vt:lpstr>Century Gothic</vt:lpstr>
      <vt:lpstr>ＭＳ ゴシック</vt:lpstr>
      <vt:lpstr>Times New Roman</vt:lpstr>
      <vt:lpstr>Trebuchet MS</vt:lpstr>
      <vt:lpstr>Arial</vt:lpstr>
      <vt:lpstr>Apothecary</vt:lpstr>
      <vt:lpstr>Wabi-Sabi</vt:lpstr>
      <vt:lpstr>Some initial definitions/impressions…</vt:lpstr>
      <vt:lpstr>Some initial definitions/impressions…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Origin of term wabi-sabi</vt:lpstr>
      <vt:lpstr>Origin of term wabi-sabi</vt:lpstr>
      <vt:lpstr>Origin of term wabi-sabi</vt:lpstr>
      <vt:lpstr>Similarities between modernism &amp; wabi-sabi</vt:lpstr>
      <vt:lpstr>Similarities between modernism &amp; wabi-sabi</vt:lpstr>
      <vt:lpstr>Differences between modernism &amp; wabi-sabi</vt:lpstr>
      <vt:lpstr>Differences between modernism &amp; wabi-sabi</vt:lpstr>
      <vt:lpstr>Differences between modernism &amp; wabi-sabi</vt:lpstr>
      <vt:lpstr>Tea Time for wabi-sabi</vt:lpstr>
      <vt:lpstr>Tea time for wabi-sabi</vt:lpstr>
      <vt:lpstr>Tea time for wabi-sabi</vt:lpstr>
      <vt:lpstr>Tea time for wabi-sabi</vt:lpstr>
      <vt:lpstr>Tea time for wabi-sabi</vt:lpstr>
      <vt:lpstr>Caveat…</vt:lpstr>
      <vt:lpstr>Reflection questions</vt:lpstr>
      <vt:lpstr>sources</vt:lpstr>
    </vt:vector>
  </TitlesOfParts>
  <Company>Microsoft</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Wabi-Sabi</dc:title>
  <dc:creator>Mark Dean</dc:creator>
  <cp:lastModifiedBy>brozairo@gmail.com</cp:lastModifiedBy>
  <cp:revision>35</cp:revision>
  <dcterms:created xsi:type="dcterms:W3CDTF">2012-08-20T14:41:39Z</dcterms:created>
  <dcterms:modified xsi:type="dcterms:W3CDTF">2020-08-12T08:24:39Z</dcterms:modified>
</cp:coreProperties>
</file>