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6" r:id="rId9"/>
    <p:sldId id="267" r:id="rId10"/>
    <p:sldId id="268" r:id="rId11"/>
    <p:sldId id="269" r:id="rId12"/>
    <p:sldId id="275" r:id="rId13"/>
    <p:sldId id="276" r:id="rId14"/>
    <p:sldId id="277" r:id="rId15"/>
    <p:sldId id="278"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1"/>
  </p:normalViewPr>
  <p:slideViewPr>
    <p:cSldViewPr>
      <p:cViewPr varScale="1">
        <p:scale>
          <a:sx n="107" d="100"/>
          <a:sy n="107" d="100"/>
        </p:scale>
        <p:origin x="1760"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49F3068-78F5-4223-ADFD-546D47D8D181}" type="datetimeFigureOut">
              <a:rPr lang="en-GB" smtClean="0"/>
              <a:pPr/>
              <a:t>18/06/2020</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3920711-40E8-40C1-B470-7EC88D58DD93}" type="slidenum">
              <a:rPr lang="en-GB" smtClean="0"/>
              <a:pPr/>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9F3068-78F5-4223-ADFD-546D47D8D181}" type="datetimeFigureOut">
              <a:rPr lang="en-GB" smtClean="0"/>
              <a:pPr/>
              <a:t>18/06/2020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920711-40E8-40C1-B470-7EC88D58DD93}"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3920711-40E8-40C1-B470-7EC88D58DD93}" type="slidenum">
              <a:rPr lang="en-GB" smtClean="0"/>
              <a:pPr/>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9F3068-78F5-4223-ADFD-546D47D8D181}" type="datetimeFigureOut">
              <a:rPr lang="en-GB" smtClean="0"/>
              <a:pPr/>
              <a:t>18/06/2020</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49F3068-78F5-4223-ADFD-546D47D8D181}" type="datetimeFigureOut">
              <a:rPr lang="en-GB" smtClean="0"/>
              <a:pPr/>
              <a:t>18/06/2020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53920711-40E8-40C1-B470-7EC88D58DD93}" type="slidenum">
              <a:rPr lang="en-GB" smtClean="0"/>
              <a:pPr/>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F49F3068-78F5-4223-ADFD-546D47D8D181}" type="datetimeFigureOut">
              <a:rPr lang="en-GB" smtClean="0"/>
              <a:pPr/>
              <a:t>18/06/2020</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3920711-40E8-40C1-B470-7EC88D58DD93}" type="slidenum">
              <a:rPr lang="en-GB" smtClean="0"/>
              <a:pPr/>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49F3068-78F5-4223-ADFD-546D47D8D181}" type="datetimeFigureOut">
              <a:rPr lang="en-GB" smtClean="0"/>
              <a:pPr/>
              <a:t>18/06/2020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920711-40E8-40C1-B470-7EC88D58DD93}" type="slidenum">
              <a:rPr lang="en-GB" smtClean="0"/>
              <a:pPr/>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49F3068-78F5-4223-ADFD-546D47D8D181}" type="datetimeFigureOut">
              <a:rPr lang="en-GB" smtClean="0"/>
              <a:pPr/>
              <a:t>18/06/2020</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3920711-40E8-40C1-B470-7EC88D58DD93}" type="slidenum">
              <a:rPr lang="en-GB" smtClean="0"/>
              <a:pPr/>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9F3068-78F5-4223-ADFD-546D47D8D181}" type="datetimeFigureOut">
              <a:rPr lang="en-GB" smtClean="0"/>
              <a:pPr/>
              <a:t>18/06/2020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53920711-40E8-40C1-B470-7EC88D58DD9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49F3068-78F5-4223-ADFD-546D47D8D181}" type="datetimeFigureOut">
              <a:rPr lang="en-GB" smtClean="0"/>
              <a:pPr/>
              <a:t>18/06/2020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3920711-40E8-40C1-B470-7EC88D58DD9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3920711-40E8-40C1-B470-7EC88D58DD93}" type="slidenum">
              <a:rPr lang="en-GB" smtClean="0"/>
              <a:pPr/>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49F3068-78F5-4223-ADFD-546D47D8D181}" type="datetimeFigureOut">
              <a:rPr lang="en-GB" smtClean="0"/>
              <a:pPr/>
              <a:t>18/06/2020</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3920711-40E8-40C1-B470-7EC88D58DD93}" type="slidenum">
              <a:rPr lang="en-GB" smtClean="0"/>
              <a:pPr/>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49F3068-78F5-4223-ADFD-546D47D8D181}" type="datetimeFigureOut">
              <a:rPr lang="en-GB" smtClean="0"/>
              <a:pPr/>
              <a:t>18/06/2020</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49F3068-78F5-4223-ADFD-546D47D8D181}" type="datetimeFigureOut">
              <a:rPr lang="en-GB" smtClean="0"/>
              <a:pPr/>
              <a:t>18/06/2020</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3920711-40E8-40C1-B470-7EC88D58DD93}" type="slidenum">
              <a:rPr lang="en-GB" smtClean="0"/>
              <a:pPr/>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6.xml"/><Relationship Id="rId2"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Text Placeholder 3"/>
          <p:cNvSpPr>
            <a:spLocks noGrp="1"/>
          </p:cNvSpPr>
          <p:nvPr>
            <p:ph type="body" idx="2"/>
          </p:nvPr>
        </p:nvSpPr>
        <p:spPr/>
        <p:txBody>
          <a:bodyPr/>
          <a:lstStyle/>
          <a:p>
            <a:endParaRPr lang="en-GB" dirty="0"/>
          </a:p>
        </p:txBody>
      </p:sp>
      <p:sp>
        <p:nvSpPr>
          <p:cNvPr id="3" name="Content Placeholder 2"/>
          <p:cNvSpPr>
            <a:spLocks noGrp="1"/>
          </p:cNvSpPr>
          <p:nvPr>
            <p:ph sz="quarter" idx="1"/>
          </p:nvPr>
        </p:nvSpPr>
        <p:spPr>
          <a:xfrm>
            <a:off x="3131840" y="692696"/>
            <a:ext cx="5832648" cy="5616624"/>
          </a:xfrm>
        </p:spPr>
        <p:txBody>
          <a:bodyPr>
            <a:normAutofit/>
          </a:bodyPr>
          <a:lstStyle/>
          <a:p>
            <a:pPr marL="0" indent="0" algn="ctr">
              <a:buNone/>
            </a:pPr>
            <a:endParaRPr lang="en-GB" b="1" dirty="0" smtClean="0"/>
          </a:p>
          <a:p>
            <a:pPr marL="0" indent="0" algn="ctr">
              <a:buNone/>
            </a:pPr>
            <a:endParaRPr lang="en-GB" b="1" dirty="0"/>
          </a:p>
          <a:p>
            <a:pPr marL="0" indent="0" algn="ctr">
              <a:buNone/>
            </a:pPr>
            <a:r>
              <a:rPr lang="en-GB" sz="3600" b="1" dirty="0" smtClean="0"/>
              <a:t>	APOSTOLIC 	COMMUNITY &amp; 	MISSION</a:t>
            </a:r>
          </a:p>
          <a:p>
            <a:pPr marL="0" indent="0" algn="ctr">
              <a:buNone/>
            </a:pPr>
            <a:r>
              <a:rPr lang="en-GB" sz="6000" b="1" dirty="0" smtClean="0">
                <a:solidFill>
                  <a:srgbClr val="FF0000"/>
                </a:solidFill>
                <a:latin typeface="Bradley Hand ITC" panose="03070402050302030203" pitchFamily="66" charset="0"/>
              </a:rPr>
              <a:t>Japan Korea</a:t>
            </a:r>
            <a:endParaRPr lang="en-GB" sz="6000" b="1" dirty="0">
              <a:solidFill>
                <a:srgbClr val="FF0000"/>
              </a:solidFill>
              <a:latin typeface="Bradley Hand ITC" panose="03070402050302030203"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948" y="584684"/>
            <a:ext cx="2736304" cy="583264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2709345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2128"/>
          </a:xfrm>
        </p:spPr>
        <p:txBody>
          <a:bodyPr>
            <a:normAutofit/>
          </a:bodyPr>
          <a:lstStyle/>
          <a:p>
            <a:r>
              <a:rPr lang="en-GB" dirty="0" smtClean="0"/>
              <a:t>as APOSTOLIC MEN</a:t>
            </a:r>
            <a:endParaRPr lang="en-GB" dirty="0"/>
          </a:p>
        </p:txBody>
      </p:sp>
      <p:sp>
        <p:nvSpPr>
          <p:cNvPr id="3" name="Content Placeholder 2"/>
          <p:cNvSpPr>
            <a:spLocks noGrp="1"/>
          </p:cNvSpPr>
          <p:nvPr>
            <p:ph sz="quarter" idx="1"/>
          </p:nvPr>
        </p:nvSpPr>
        <p:spPr>
          <a:xfrm>
            <a:off x="301752" y="1700808"/>
            <a:ext cx="8503920" cy="4398240"/>
          </a:xfrm>
        </p:spPr>
        <p:txBody>
          <a:bodyPr>
            <a:normAutofit lnSpcReduction="10000"/>
          </a:bodyPr>
          <a:lstStyle/>
          <a:p>
            <a:pPr marL="0" indent="0">
              <a:buNone/>
            </a:pPr>
            <a:r>
              <a:rPr lang="en-GB" dirty="0"/>
              <a:t>We perform this ministry as </a:t>
            </a:r>
            <a:r>
              <a:rPr lang="en-GB" dirty="0">
                <a:solidFill>
                  <a:srgbClr val="FF0000"/>
                </a:solidFill>
              </a:rPr>
              <a:t>apostolic men</a:t>
            </a:r>
            <a:r>
              <a:rPr lang="en-GB" dirty="0"/>
              <a:t>:</a:t>
            </a:r>
          </a:p>
          <a:p>
            <a:pPr marL="0" indent="0">
              <a:buNone/>
            </a:pPr>
            <a:endParaRPr lang="en-GB" dirty="0"/>
          </a:p>
          <a:p>
            <a:r>
              <a:rPr lang="en-GB" b="1" dirty="0"/>
              <a:t>With God</a:t>
            </a:r>
            <a:endParaRPr lang="en-GB" dirty="0"/>
          </a:p>
          <a:p>
            <a:pPr lvl="0" algn="just"/>
            <a:r>
              <a:rPr lang="en-GB" dirty="0"/>
              <a:t>We, as a </a:t>
            </a:r>
            <a:r>
              <a:rPr lang="en-GB" dirty="0">
                <a:solidFill>
                  <a:srgbClr val="7030A0"/>
                </a:solidFill>
              </a:rPr>
              <a:t>community</a:t>
            </a:r>
            <a:r>
              <a:rPr lang="en-GB" dirty="0"/>
              <a:t>, commit </a:t>
            </a:r>
            <a:r>
              <a:rPr lang="en-GB" dirty="0" smtClean="0"/>
              <a:t>ourselves, we </a:t>
            </a:r>
            <a:r>
              <a:rPr lang="en-GB" dirty="0">
                <a:solidFill>
                  <a:srgbClr val="7030A0"/>
                </a:solidFill>
              </a:rPr>
              <a:t>listen</a:t>
            </a:r>
            <a:r>
              <a:rPr lang="en-GB" dirty="0"/>
              <a:t> with docility to </a:t>
            </a:r>
            <a:r>
              <a:rPr lang="en-GB" dirty="0">
                <a:solidFill>
                  <a:srgbClr val="7030A0"/>
                </a:solidFill>
              </a:rPr>
              <a:t>God's word spoken in the Scriptures</a:t>
            </a:r>
            <a:r>
              <a:rPr lang="en-GB" dirty="0"/>
              <a:t>. We seek to become more aware of why we have been called here.</a:t>
            </a:r>
          </a:p>
          <a:p>
            <a:pPr lvl="0" algn="just"/>
            <a:r>
              <a:rPr lang="en-GB" dirty="0"/>
              <a:t>We therefore commit ourselves to take time together in order to </a:t>
            </a:r>
            <a:r>
              <a:rPr lang="en-GB" b="1" dirty="0">
                <a:solidFill>
                  <a:srgbClr val="7030A0"/>
                </a:solidFill>
              </a:rPr>
              <a:t>deepen our relationship with Him</a:t>
            </a:r>
            <a:r>
              <a:rPr lang="en-GB" dirty="0"/>
              <a:t>, so that we can discern where He would have us go.</a:t>
            </a:r>
          </a:p>
        </p:txBody>
      </p:sp>
    </p:spTree>
    <p:extLst>
      <p:ext uri="{BB962C8B-B14F-4D97-AF65-F5344CB8AC3E}">
        <p14:creationId xmlns:p14="http://schemas.microsoft.com/office/powerpoint/2010/main" val="2388382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534400" cy="974976"/>
          </a:xfrm>
        </p:spPr>
        <p:txBody>
          <a:bodyPr>
            <a:normAutofit/>
          </a:bodyPr>
          <a:lstStyle/>
          <a:p>
            <a:r>
              <a:rPr lang="en-GB" b="1" dirty="0"/>
              <a:t>With our brother Oblates</a:t>
            </a:r>
            <a:r>
              <a:rPr lang="en-GB" dirty="0"/>
              <a:t/>
            </a:r>
            <a:br>
              <a:rPr lang="en-GB" dirty="0"/>
            </a:br>
            <a:endParaRPr lang="en-GB" sz="1200" dirty="0"/>
          </a:p>
        </p:txBody>
      </p:sp>
      <p:sp>
        <p:nvSpPr>
          <p:cNvPr id="3" name="Content Placeholder 2"/>
          <p:cNvSpPr>
            <a:spLocks noGrp="1"/>
          </p:cNvSpPr>
          <p:nvPr>
            <p:ph sz="quarter" idx="1"/>
          </p:nvPr>
        </p:nvSpPr>
        <p:spPr>
          <a:xfrm>
            <a:off x="395536" y="1772816"/>
            <a:ext cx="8503920" cy="4355976"/>
          </a:xfrm>
        </p:spPr>
        <p:txBody>
          <a:bodyPr>
            <a:normAutofit lnSpcReduction="10000"/>
          </a:bodyPr>
          <a:lstStyle/>
          <a:p>
            <a:pPr lvl="0" algn="just"/>
            <a:r>
              <a:rPr lang="en-GB" dirty="0" smtClean="0"/>
              <a:t>while </a:t>
            </a:r>
            <a:r>
              <a:rPr lang="en-GB" dirty="0"/>
              <a:t>recognizing the </a:t>
            </a:r>
            <a:r>
              <a:rPr lang="en-GB" b="1" dirty="0">
                <a:solidFill>
                  <a:srgbClr val="7030A0"/>
                </a:solidFill>
              </a:rPr>
              <a:t>various forms </a:t>
            </a:r>
            <a:r>
              <a:rPr lang="en-GB" dirty="0"/>
              <a:t>that Oblate </a:t>
            </a:r>
            <a:r>
              <a:rPr lang="en-GB" b="1" dirty="0">
                <a:solidFill>
                  <a:srgbClr val="7030A0"/>
                </a:solidFill>
              </a:rPr>
              <a:t>community life </a:t>
            </a:r>
            <a:r>
              <a:rPr lang="en-GB" dirty="0"/>
              <a:t>can take, some men expressed the need </a:t>
            </a:r>
            <a:r>
              <a:rPr lang="en-GB" b="1" dirty="0">
                <a:solidFill>
                  <a:srgbClr val="7030A0"/>
                </a:solidFill>
              </a:rPr>
              <a:t>to live together in actual communities </a:t>
            </a:r>
            <a:r>
              <a:rPr lang="en-GB" dirty="0"/>
              <a:t>in order to better enable them </a:t>
            </a:r>
            <a:r>
              <a:rPr lang="en-GB" b="1" dirty="0">
                <a:solidFill>
                  <a:srgbClr val="7030A0"/>
                </a:solidFill>
              </a:rPr>
              <a:t>to serve and to witness</a:t>
            </a:r>
            <a:r>
              <a:rPr lang="en-GB" dirty="0"/>
              <a:t>.</a:t>
            </a:r>
          </a:p>
          <a:p>
            <a:pPr lvl="0"/>
            <a:r>
              <a:rPr lang="en-GB" dirty="0" smtClean="0"/>
              <a:t>we </a:t>
            </a:r>
            <a:r>
              <a:rPr lang="en-GB" dirty="0"/>
              <a:t>will make it a priority to take the time and effort to create an atmosphere, within our self and among ourselves, wherein </a:t>
            </a:r>
            <a:r>
              <a:rPr lang="en-GB" b="1" dirty="0">
                <a:solidFill>
                  <a:srgbClr val="7030A0"/>
                </a:solidFill>
              </a:rPr>
              <a:t>we sit down and recognize where we are at this moment, </a:t>
            </a:r>
            <a:r>
              <a:rPr lang="en-GB" dirty="0"/>
              <a:t>and share what we are doing.</a:t>
            </a:r>
          </a:p>
          <a:p>
            <a:r>
              <a:rPr lang="en-GB" b="1" dirty="0"/>
              <a:t> </a:t>
            </a:r>
            <a:endParaRPr lang="en-GB" dirty="0"/>
          </a:p>
          <a:p>
            <a:endParaRPr lang="en-GB" dirty="0"/>
          </a:p>
        </p:txBody>
      </p:sp>
    </p:spTree>
    <p:extLst>
      <p:ext uri="{BB962C8B-B14F-4D97-AF65-F5344CB8AC3E}">
        <p14:creationId xmlns:p14="http://schemas.microsoft.com/office/powerpoint/2010/main" val="35861212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24136"/>
          </a:xfrm>
        </p:spPr>
        <p:txBody>
          <a:bodyPr>
            <a:normAutofit/>
          </a:bodyPr>
          <a:lstStyle/>
          <a:p>
            <a:r>
              <a:rPr lang="en-GB" b="1" dirty="0"/>
              <a:t>With the Church</a:t>
            </a:r>
            <a:r>
              <a:rPr lang="en-GB" dirty="0"/>
              <a:t/>
            </a:r>
            <a:br>
              <a:rPr lang="en-GB" dirty="0"/>
            </a:br>
            <a:endParaRPr lang="en-GB" sz="1000" dirty="0"/>
          </a:p>
        </p:txBody>
      </p:sp>
      <p:sp>
        <p:nvSpPr>
          <p:cNvPr id="3" name="Content Placeholder 2"/>
          <p:cNvSpPr>
            <a:spLocks noGrp="1"/>
          </p:cNvSpPr>
          <p:nvPr>
            <p:ph sz="quarter" idx="1"/>
          </p:nvPr>
        </p:nvSpPr>
        <p:spPr/>
        <p:txBody>
          <a:bodyPr>
            <a:normAutofit fontScale="85000" lnSpcReduction="20000"/>
          </a:bodyPr>
          <a:lstStyle/>
          <a:p>
            <a:pPr lvl="0"/>
            <a:r>
              <a:rPr lang="en-GB" sz="3200" dirty="0" smtClean="0"/>
              <a:t>We </a:t>
            </a:r>
            <a:r>
              <a:rPr lang="en-GB" sz="3200" dirty="0"/>
              <a:t>invite the laity to discover their baptismal vocation to serve the church and society, we will seek 'to be with them' as brothers and shepherds who accompany them in their search</a:t>
            </a:r>
            <a:r>
              <a:rPr lang="en-GB" sz="3200" dirty="0" smtClean="0"/>
              <a:t>.</a:t>
            </a:r>
          </a:p>
          <a:p>
            <a:pPr lvl="0"/>
            <a:endParaRPr lang="en-GB" sz="3200" dirty="0"/>
          </a:p>
          <a:p>
            <a:pPr lvl="0"/>
            <a:r>
              <a:rPr lang="en-GB" sz="3200" dirty="0"/>
              <a:t>We will actively seek out co-operators, fellow workers for the vineyard, both lay and religious, We will also put the youth in a central place in our Christian </a:t>
            </a:r>
            <a:r>
              <a:rPr lang="en-GB" sz="3200" dirty="0" smtClean="0"/>
              <a:t>communities“</a:t>
            </a:r>
          </a:p>
          <a:p>
            <a:pPr lvl="0"/>
            <a:endParaRPr lang="en-GB" sz="3200" dirty="0"/>
          </a:p>
          <a:p>
            <a:pPr lvl="0"/>
            <a:r>
              <a:rPr lang="en-GB" sz="3200" dirty="0"/>
              <a:t>We will be present for the church in her attempt to serve the foreign community pastorally.</a:t>
            </a:r>
          </a:p>
          <a:p>
            <a:endParaRPr lang="en-GB" sz="3200" dirty="0"/>
          </a:p>
          <a:p>
            <a:endParaRPr lang="en-GB" dirty="0"/>
          </a:p>
        </p:txBody>
      </p:sp>
    </p:spTree>
    <p:extLst>
      <p:ext uri="{BB962C8B-B14F-4D97-AF65-F5344CB8AC3E}">
        <p14:creationId xmlns:p14="http://schemas.microsoft.com/office/powerpoint/2010/main" val="1964247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76672"/>
            <a:ext cx="8534400" cy="648072"/>
          </a:xfrm>
        </p:spPr>
        <p:txBody>
          <a:bodyPr>
            <a:normAutofit fontScale="90000"/>
          </a:bodyPr>
          <a:lstStyle/>
          <a:p>
            <a:r>
              <a:rPr lang="en-GB" sz="3600" b="1" dirty="0"/>
              <a:t>With Society</a:t>
            </a:r>
            <a:r>
              <a:rPr lang="en-GB" sz="3600" dirty="0"/>
              <a:t/>
            </a:r>
            <a:br>
              <a:rPr lang="en-GB" sz="3600" dirty="0"/>
            </a:br>
            <a:endParaRPr lang="en-GB" sz="1000" dirty="0"/>
          </a:p>
        </p:txBody>
      </p:sp>
      <p:sp>
        <p:nvSpPr>
          <p:cNvPr id="3" name="Content Placeholder 2"/>
          <p:cNvSpPr>
            <a:spLocks noGrp="1"/>
          </p:cNvSpPr>
          <p:nvPr>
            <p:ph sz="quarter" idx="1"/>
          </p:nvPr>
        </p:nvSpPr>
        <p:spPr/>
        <p:txBody>
          <a:bodyPr/>
          <a:lstStyle/>
          <a:p>
            <a:pPr lvl="0" algn="just"/>
            <a:r>
              <a:rPr lang="en-GB" sz="2800" dirty="0" smtClean="0"/>
              <a:t>We </a:t>
            </a:r>
            <a:r>
              <a:rPr lang="en-GB" sz="2800" dirty="0"/>
              <a:t>are called to be in tune with and to be able to read the signs of the times and to listen to the voice of the people.</a:t>
            </a:r>
          </a:p>
          <a:p>
            <a:endParaRPr lang="en-GB" dirty="0"/>
          </a:p>
          <a:p>
            <a:r>
              <a:rPr lang="en-GB" dirty="0"/>
              <a:t>We will foster:</a:t>
            </a:r>
            <a:r>
              <a:rPr lang="en-GB" b="1" dirty="0"/>
              <a:t> </a:t>
            </a:r>
            <a:r>
              <a:rPr lang="en-GB" b="1" i="1" dirty="0"/>
              <a:t>special training in order to build </a:t>
            </a:r>
            <a:r>
              <a:rPr lang="en-GB" b="1" i="1" dirty="0" smtClean="0"/>
              <a:t>competencies, </a:t>
            </a:r>
            <a:r>
              <a:rPr lang="en-GB" i="1" dirty="0" smtClean="0"/>
              <a:t>capacity building as part of ongoing formation.</a:t>
            </a:r>
            <a:r>
              <a:rPr lang="en-GB" dirty="0" smtClean="0"/>
              <a:t> </a:t>
            </a:r>
            <a:endParaRPr lang="en-GB" dirty="0"/>
          </a:p>
          <a:p>
            <a:endParaRPr lang="en-GB" dirty="0"/>
          </a:p>
          <a:p>
            <a:endParaRPr lang="en-GB" dirty="0"/>
          </a:p>
        </p:txBody>
      </p:sp>
    </p:spTree>
    <p:extLst>
      <p:ext uri="{BB962C8B-B14F-4D97-AF65-F5344CB8AC3E}">
        <p14:creationId xmlns:p14="http://schemas.microsoft.com/office/powerpoint/2010/main" val="1345396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t>KOREAN MISSION - 1999</a:t>
            </a:r>
            <a:endParaRPr lang="en-GB" sz="3200" b="1" dirty="0"/>
          </a:p>
        </p:txBody>
      </p:sp>
      <p:sp>
        <p:nvSpPr>
          <p:cNvPr id="3" name="Content Placeholder 2"/>
          <p:cNvSpPr>
            <a:spLocks noGrp="1"/>
          </p:cNvSpPr>
          <p:nvPr>
            <p:ph sz="quarter" idx="1"/>
          </p:nvPr>
        </p:nvSpPr>
        <p:spPr/>
        <p:txBody>
          <a:bodyPr>
            <a:normAutofit/>
          </a:bodyPr>
          <a:lstStyle/>
          <a:p>
            <a:r>
              <a:rPr lang="en-GB" b="1" dirty="0">
                <a:solidFill>
                  <a:srgbClr val="FF0000"/>
                </a:solidFill>
              </a:rPr>
              <a:t>Evaluation: 10</a:t>
            </a:r>
            <a:r>
              <a:rPr lang="en-GB" b="1" baseline="30000" dirty="0">
                <a:solidFill>
                  <a:srgbClr val="FF0000"/>
                </a:solidFill>
              </a:rPr>
              <a:t>th</a:t>
            </a:r>
            <a:r>
              <a:rPr lang="en-GB" b="1" dirty="0">
                <a:solidFill>
                  <a:srgbClr val="FF0000"/>
                </a:solidFill>
              </a:rPr>
              <a:t> Anniversary of Oblate presence:</a:t>
            </a:r>
          </a:p>
          <a:p>
            <a:r>
              <a:rPr lang="en-GB" dirty="0"/>
              <a:t>evaluation session on Oblate life, mission, finances and </a:t>
            </a:r>
            <a:r>
              <a:rPr lang="en-GB" dirty="0" smtClean="0"/>
              <a:t>administration.</a:t>
            </a:r>
          </a:p>
          <a:p>
            <a:pPr lvl="0" algn="just"/>
            <a:r>
              <a:rPr lang="en-GB" dirty="0"/>
              <a:t>an opportunity to come to know each other and to have a better understand the joys, pains and expectations of one another in the community. </a:t>
            </a:r>
            <a:endParaRPr lang="en-GB" dirty="0" smtClean="0"/>
          </a:p>
          <a:p>
            <a:pPr lvl="0" algn="just"/>
            <a:r>
              <a:rPr lang="en-GB" dirty="0"/>
              <a:t>made us aware to go deeper and to reflect on how to share our Oblate </a:t>
            </a:r>
            <a:r>
              <a:rPr lang="en-GB" dirty="0" err="1"/>
              <a:t>charism</a:t>
            </a:r>
            <a:r>
              <a:rPr lang="en-GB" dirty="0"/>
              <a:t> with the Korean Church at </a:t>
            </a:r>
            <a:r>
              <a:rPr lang="en-GB" dirty="0" smtClean="0"/>
              <a:t>large.</a:t>
            </a:r>
            <a:endParaRPr lang="en-GB" dirty="0"/>
          </a:p>
          <a:p>
            <a:endParaRPr lang="en-GB" dirty="0"/>
          </a:p>
        </p:txBody>
      </p:sp>
    </p:spTree>
    <p:extLst>
      <p:ext uri="{BB962C8B-B14F-4D97-AF65-F5344CB8AC3E}">
        <p14:creationId xmlns:p14="http://schemas.microsoft.com/office/powerpoint/2010/main" val="1470671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t>KOREAN MISSION</a:t>
            </a:r>
            <a:endParaRPr lang="en-GB" sz="3200" b="1" dirty="0"/>
          </a:p>
        </p:txBody>
      </p:sp>
      <p:sp>
        <p:nvSpPr>
          <p:cNvPr id="3" name="Content Placeholder 2"/>
          <p:cNvSpPr>
            <a:spLocks noGrp="1"/>
          </p:cNvSpPr>
          <p:nvPr>
            <p:ph sz="quarter" idx="1"/>
          </p:nvPr>
        </p:nvSpPr>
        <p:spPr/>
        <p:txBody>
          <a:bodyPr/>
          <a:lstStyle/>
          <a:p>
            <a:r>
              <a:rPr lang="en-GB" dirty="0"/>
              <a:t>a felt need to clarify the meaning of our presence in Korea. </a:t>
            </a:r>
            <a:endParaRPr lang="en-GB" dirty="0" smtClean="0"/>
          </a:p>
          <a:p>
            <a:pPr marL="0" indent="0">
              <a:buNone/>
            </a:pPr>
            <a:endParaRPr lang="en-GB" dirty="0" smtClean="0"/>
          </a:p>
          <a:p>
            <a:pPr lvl="0" algn="just"/>
            <a:r>
              <a:rPr lang="en-GB" dirty="0"/>
              <a:t>Though we are a small community, yet our presence has made a big ‘</a:t>
            </a:r>
            <a:r>
              <a:rPr lang="en-GB" dirty="0" smtClean="0"/>
              <a:t>difference’ </a:t>
            </a:r>
            <a:r>
              <a:rPr lang="en-GB" dirty="0"/>
              <a:t>in the life of the people and to some extend to the religious men and women. </a:t>
            </a:r>
          </a:p>
          <a:p>
            <a:endParaRPr lang="en-GB" dirty="0"/>
          </a:p>
        </p:txBody>
      </p:sp>
    </p:spTree>
    <p:extLst>
      <p:ext uri="{BB962C8B-B14F-4D97-AF65-F5344CB8AC3E}">
        <p14:creationId xmlns:p14="http://schemas.microsoft.com/office/powerpoint/2010/main" val="28292821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534400" cy="720080"/>
          </a:xfrm>
        </p:spPr>
        <p:txBody>
          <a:bodyPr>
            <a:normAutofit fontScale="90000"/>
          </a:bodyPr>
          <a:lstStyle/>
          <a:p>
            <a:pPr lvl="0"/>
            <a:r>
              <a:rPr lang="en-GB" sz="4000" dirty="0"/>
              <a:t>RECENT PAST: “Call for Conversion” </a:t>
            </a:r>
            <a:r>
              <a:rPr lang="en-GB" dirty="0"/>
              <a:t/>
            </a:r>
            <a:br>
              <a:rPr lang="en-GB" dirty="0"/>
            </a:br>
            <a:endParaRPr lang="en-GB" sz="1000" dirty="0"/>
          </a:p>
        </p:txBody>
      </p:sp>
      <p:sp>
        <p:nvSpPr>
          <p:cNvPr id="3" name="Content Placeholder 2"/>
          <p:cNvSpPr>
            <a:spLocks noGrp="1"/>
          </p:cNvSpPr>
          <p:nvPr>
            <p:ph sz="quarter" idx="1"/>
          </p:nvPr>
        </p:nvSpPr>
        <p:spPr>
          <a:xfrm>
            <a:off x="323528" y="1484784"/>
            <a:ext cx="8503920" cy="4752528"/>
          </a:xfrm>
        </p:spPr>
        <p:txBody>
          <a:bodyPr>
            <a:normAutofit fontScale="25000" lnSpcReduction="20000"/>
          </a:bodyPr>
          <a:lstStyle/>
          <a:p>
            <a:r>
              <a:rPr lang="en-GB" sz="9600" i="1" dirty="0" smtClean="0"/>
              <a:t>Our </a:t>
            </a:r>
            <a:r>
              <a:rPr lang="en-GB" sz="9600" i="1" dirty="0"/>
              <a:t>conversion as a Delegation starts with</a:t>
            </a:r>
            <a:r>
              <a:rPr lang="en-GB" sz="7200" i="1" dirty="0"/>
              <a:t>:</a:t>
            </a:r>
            <a:endParaRPr lang="en-GB" sz="7200" dirty="0"/>
          </a:p>
          <a:p>
            <a:pPr lvl="0"/>
            <a:endParaRPr lang="en-GB" sz="7200" i="1" dirty="0" smtClean="0"/>
          </a:p>
          <a:p>
            <a:pPr lvl="0"/>
            <a:r>
              <a:rPr lang="en-GB" sz="9600" i="1" dirty="0" smtClean="0"/>
              <a:t>Developing </a:t>
            </a:r>
            <a:r>
              <a:rPr lang="en-GB" sz="9600" b="1" i="1" dirty="0">
                <a:solidFill>
                  <a:srgbClr val="FF0000"/>
                </a:solidFill>
              </a:rPr>
              <a:t>community-based mission</a:t>
            </a:r>
            <a:r>
              <a:rPr lang="en-GB" sz="9600" i="1" dirty="0"/>
              <a:t>;</a:t>
            </a:r>
            <a:endParaRPr lang="en-GB" sz="9600" dirty="0"/>
          </a:p>
          <a:p>
            <a:pPr lvl="0"/>
            <a:endParaRPr lang="en-GB" sz="4400" i="1" dirty="0" smtClean="0"/>
          </a:p>
          <a:p>
            <a:pPr lvl="0"/>
            <a:r>
              <a:rPr lang="en-GB" sz="9600" i="1" dirty="0" smtClean="0"/>
              <a:t>Reflecting </a:t>
            </a:r>
            <a:r>
              <a:rPr lang="en-GB" sz="9600" i="1" dirty="0"/>
              <a:t>on the quality of </a:t>
            </a:r>
            <a:r>
              <a:rPr lang="en-GB" sz="9600" b="1" i="1" dirty="0">
                <a:solidFill>
                  <a:srgbClr val="FF0000"/>
                </a:solidFill>
              </a:rPr>
              <a:t>our life-style and why it is not the kind of  witness that we want it to be</a:t>
            </a:r>
            <a:r>
              <a:rPr lang="en-GB" sz="9600" b="1" i="1" dirty="0" smtClean="0">
                <a:solidFill>
                  <a:srgbClr val="FF0000"/>
                </a:solidFill>
              </a:rPr>
              <a:t>;</a:t>
            </a:r>
          </a:p>
          <a:p>
            <a:pPr lvl="0"/>
            <a:endParaRPr lang="en-GB" sz="4000" dirty="0"/>
          </a:p>
          <a:p>
            <a:pPr lvl="0"/>
            <a:r>
              <a:rPr lang="en-GB" sz="9600" i="1" dirty="0"/>
              <a:t>Having the </a:t>
            </a:r>
            <a:r>
              <a:rPr lang="en-GB" sz="9600" b="1" i="1" dirty="0">
                <a:solidFill>
                  <a:srgbClr val="FF0000"/>
                </a:solidFill>
              </a:rPr>
              <a:t>courage</a:t>
            </a:r>
            <a:r>
              <a:rPr lang="en-GB" sz="9600" i="1" dirty="0"/>
              <a:t> to put into </a:t>
            </a:r>
            <a:r>
              <a:rPr lang="en-GB" sz="9600" b="1" i="1" dirty="0">
                <a:solidFill>
                  <a:srgbClr val="FF0000"/>
                </a:solidFill>
              </a:rPr>
              <a:t>practice our past decisions </a:t>
            </a:r>
            <a:r>
              <a:rPr lang="en-GB" sz="9600" i="1" dirty="0"/>
              <a:t>as a delegation</a:t>
            </a:r>
            <a:r>
              <a:rPr lang="en-GB" sz="9600" i="1" dirty="0" smtClean="0"/>
              <a:t>;</a:t>
            </a:r>
          </a:p>
          <a:p>
            <a:pPr lvl="0"/>
            <a:endParaRPr lang="en-GB" sz="4000" dirty="0"/>
          </a:p>
          <a:p>
            <a:pPr lvl="0"/>
            <a:r>
              <a:rPr lang="en-GB" sz="9600" i="1" dirty="0"/>
              <a:t>Leaving </a:t>
            </a:r>
            <a:r>
              <a:rPr lang="en-GB" sz="9600" b="1" i="1" dirty="0">
                <a:solidFill>
                  <a:srgbClr val="FF0000"/>
                </a:solidFill>
              </a:rPr>
              <a:t>our fear of change </a:t>
            </a:r>
            <a:r>
              <a:rPr lang="en-GB" sz="9600" i="1" dirty="0"/>
              <a:t>and insecurity behind and focusing on the vast </a:t>
            </a:r>
            <a:r>
              <a:rPr lang="en-GB" sz="9600" b="1" i="1" dirty="0">
                <a:solidFill>
                  <a:srgbClr val="FF0000"/>
                </a:solidFill>
              </a:rPr>
              <a:t>potentials of the future</a:t>
            </a:r>
            <a:r>
              <a:rPr lang="en-GB" sz="9600" i="1" dirty="0" smtClean="0"/>
              <a:t>:</a:t>
            </a:r>
          </a:p>
          <a:p>
            <a:pPr lvl="0"/>
            <a:endParaRPr lang="en-GB" sz="4000" dirty="0"/>
          </a:p>
          <a:p>
            <a:pPr lvl="0"/>
            <a:r>
              <a:rPr lang="en-GB" sz="9600" b="1" i="1" dirty="0">
                <a:solidFill>
                  <a:srgbClr val="FF0000"/>
                </a:solidFill>
              </a:rPr>
              <a:t>Respecting the views </a:t>
            </a:r>
            <a:r>
              <a:rPr lang="en-GB" sz="9600" i="1" dirty="0"/>
              <a:t>of the “Southern Hemisphere” OMIs (“South” being </a:t>
            </a:r>
            <a:r>
              <a:rPr lang="en-GB" sz="9600" b="1" i="1" dirty="0">
                <a:solidFill>
                  <a:srgbClr val="FF0000"/>
                </a:solidFill>
              </a:rPr>
              <a:t>associated with the poor</a:t>
            </a:r>
            <a:r>
              <a:rPr lang="en-GB" sz="9600" i="1" dirty="0"/>
              <a:t>);</a:t>
            </a:r>
            <a:endParaRPr lang="en-GB" sz="9600" dirty="0"/>
          </a:p>
          <a:p>
            <a:endParaRPr lang="en-GB" sz="7200" dirty="0"/>
          </a:p>
          <a:p>
            <a:endParaRPr lang="en-GB" dirty="0"/>
          </a:p>
        </p:txBody>
      </p:sp>
    </p:spTree>
    <p:extLst>
      <p:ext uri="{BB962C8B-B14F-4D97-AF65-F5344CB8AC3E}">
        <p14:creationId xmlns:p14="http://schemas.microsoft.com/office/powerpoint/2010/main" val="2574519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“Call for Conversion”</a:t>
            </a:r>
            <a:endParaRPr lang="en-GB" dirty="0"/>
          </a:p>
        </p:txBody>
      </p:sp>
      <p:sp>
        <p:nvSpPr>
          <p:cNvPr id="3" name="Content Placeholder 2"/>
          <p:cNvSpPr>
            <a:spLocks noGrp="1"/>
          </p:cNvSpPr>
          <p:nvPr>
            <p:ph sz="quarter" idx="1"/>
          </p:nvPr>
        </p:nvSpPr>
        <p:spPr/>
        <p:txBody>
          <a:bodyPr/>
          <a:lstStyle/>
          <a:p>
            <a:pPr lvl="0"/>
            <a:endParaRPr lang="en-GB" sz="2800" i="1" dirty="0" smtClean="0"/>
          </a:p>
          <a:p>
            <a:pPr lvl="0"/>
            <a:r>
              <a:rPr lang="en-GB" sz="2800" i="1" dirty="0" smtClean="0"/>
              <a:t>Paying </a:t>
            </a:r>
            <a:r>
              <a:rPr lang="en-GB" sz="2800" i="1" dirty="0"/>
              <a:t>more attention to the newly arrived Oblates;</a:t>
            </a:r>
            <a:endParaRPr lang="en-GB" sz="2800" dirty="0"/>
          </a:p>
          <a:p>
            <a:pPr lvl="0" algn="just"/>
            <a:r>
              <a:rPr lang="en-GB" sz="2800" i="1" dirty="0"/>
              <a:t>Promoting the </a:t>
            </a:r>
            <a:r>
              <a:rPr lang="en-GB" sz="2800" b="1" i="1" dirty="0">
                <a:solidFill>
                  <a:srgbClr val="FF0000"/>
                </a:solidFill>
              </a:rPr>
              <a:t>role of the laity in our mission</a:t>
            </a:r>
            <a:r>
              <a:rPr lang="en-GB" sz="2800" i="1" dirty="0"/>
              <a:t>, encouraging them to be more integrated in their surrounding communities</a:t>
            </a:r>
            <a:endParaRPr lang="en-GB" sz="2800" dirty="0"/>
          </a:p>
          <a:p>
            <a:pPr marL="0" indent="0">
              <a:buNone/>
            </a:pPr>
            <a:r>
              <a:rPr lang="en-GB" sz="2800" dirty="0"/>
              <a:t>      </a:t>
            </a:r>
            <a:endParaRPr lang="en-GB" sz="2800" dirty="0" smtClean="0"/>
          </a:p>
          <a:p>
            <a:pPr marL="0" indent="0">
              <a:buNone/>
            </a:pPr>
            <a:r>
              <a:rPr lang="en-GB" sz="2000" dirty="0" smtClean="0"/>
              <a:t>Plenary </a:t>
            </a:r>
            <a:r>
              <a:rPr lang="en-GB" sz="2000" dirty="0"/>
              <a:t>Session Summary</a:t>
            </a:r>
          </a:p>
          <a:p>
            <a:pPr marL="0" indent="0">
              <a:buNone/>
            </a:pPr>
            <a:r>
              <a:rPr lang="en-GB" sz="2000" dirty="0" smtClean="0"/>
              <a:t>Spring </a:t>
            </a:r>
            <a:r>
              <a:rPr lang="en-GB" sz="2000" dirty="0"/>
              <a:t>Meeting, Japan/Korea, 2011</a:t>
            </a:r>
          </a:p>
          <a:p>
            <a:endParaRPr lang="en-GB" dirty="0"/>
          </a:p>
        </p:txBody>
      </p:sp>
    </p:spTree>
    <p:extLst>
      <p:ext uri="{BB962C8B-B14F-4D97-AF65-F5344CB8AC3E}">
        <p14:creationId xmlns:p14="http://schemas.microsoft.com/office/powerpoint/2010/main" val="13705907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68152"/>
          </a:xfrm>
        </p:spPr>
        <p:txBody>
          <a:bodyPr>
            <a:normAutofit fontScale="90000"/>
          </a:bodyPr>
          <a:lstStyle/>
          <a:p>
            <a:r>
              <a:rPr lang="en-GB" b="1" dirty="0" smtClean="0"/>
              <a:t>PROJECTION:</a:t>
            </a:r>
            <a:r>
              <a:rPr lang="en-GB" dirty="0" smtClean="0"/>
              <a:t/>
            </a:r>
            <a:br>
              <a:rPr lang="en-GB" dirty="0" smtClean="0"/>
            </a:br>
            <a:r>
              <a:rPr lang="en-GB" dirty="0" smtClean="0"/>
              <a:t>Strategic Direction - Delegation</a:t>
            </a:r>
            <a:endParaRPr lang="en-GB" dirty="0"/>
          </a:p>
        </p:txBody>
      </p:sp>
      <p:sp>
        <p:nvSpPr>
          <p:cNvPr id="3" name="Content Placeholder 2"/>
          <p:cNvSpPr>
            <a:spLocks noGrp="1"/>
          </p:cNvSpPr>
          <p:nvPr>
            <p:ph sz="quarter" idx="1"/>
          </p:nvPr>
        </p:nvSpPr>
        <p:spPr/>
        <p:txBody>
          <a:bodyPr>
            <a:normAutofit/>
          </a:bodyPr>
          <a:lstStyle/>
          <a:p>
            <a:pPr marL="0" indent="0">
              <a:buNone/>
            </a:pPr>
            <a:endParaRPr lang="en-GB" sz="1000" dirty="0"/>
          </a:p>
          <a:p>
            <a:pPr marL="0" lvl="0" indent="0" algn="ctr">
              <a:buNone/>
            </a:pPr>
            <a:r>
              <a:rPr lang="en-US" b="1" dirty="0"/>
              <a:t>WHERE WE ARE TODAY AS OMI of  JAPAN – KOREA </a:t>
            </a:r>
            <a:r>
              <a:rPr lang="en-US" b="1" dirty="0" smtClean="0"/>
              <a:t>DELEGATION?</a:t>
            </a:r>
            <a:endParaRPr lang="en-GB" dirty="0"/>
          </a:p>
          <a:p>
            <a:endParaRPr lang="en-GB" sz="1000" dirty="0" smtClean="0"/>
          </a:p>
          <a:p>
            <a:r>
              <a:rPr lang="en-GB" i="1" dirty="0" smtClean="0"/>
              <a:t>Are </a:t>
            </a:r>
            <a:r>
              <a:rPr lang="en-GB" i="1" dirty="0"/>
              <a:t>the original reasons for Oblate presence</a:t>
            </a:r>
            <a:r>
              <a:rPr lang="en-GB" dirty="0"/>
              <a:t>:  </a:t>
            </a:r>
            <a:r>
              <a:rPr lang="en-GB" b="1" i="1" dirty="0"/>
              <a:t>“</a:t>
            </a:r>
            <a:r>
              <a:rPr lang="en-GB" b="1" i="1" dirty="0">
                <a:solidFill>
                  <a:srgbClr val="FF0000"/>
                </a:solidFill>
              </a:rPr>
              <a:t>If no one else will, then we must go!”</a:t>
            </a:r>
            <a:r>
              <a:rPr lang="en-GB" dirty="0"/>
              <a:t> is </a:t>
            </a:r>
            <a:r>
              <a:rPr lang="en-GB" b="1" dirty="0">
                <a:solidFill>
                  <a:srgbClr val="7030A0"/>
                </a:solidFill>
              </a:rPr>
              <a:t>still valid?</a:t>
            </a:r>
          </a:p>
          <a:p>
            <a:r>
              <a:rPr lang="en-GB" b="1" dirty="0" smtClean="0"/>
              <a:t>Resources: </a:t>
            </a:r>
            <a:r>
              <a:rPr lang="en-GB" b="1" dirty="0" err="1" smtClean="0"/>
              <a:t>Mefi</a:t>
            </a:r>
            <a:r>
              <a:rPr lang="en-GB" b="1" dirty="0" smtClean="0"/>
              <a:t> + “Call for Conversion”</a:t>
            </a:r>
          </a:p>
          <a:p>
            <a:pPr lvl="0"/>
            <a:endParaRPr lang="en-US" sz="1000" b="1" dirty="0" smtClean="0"/>
          </a:p>
          <a:p>
            <a:pPr lvl="0"/>
            <a:r>
              <a:rPr lang="en-US" b="1" dirty="0" smtClean="0"/>
              <a:t>WHERE </a:t>
            </a:r>
            <a:r>
              <a:rPr lang="en-US" b="1" dirty="0"/>
              <a:t>WE ARE </a:t>
            </a:r>
            <a:r>
              <a:rPr lang="en-US" b="1" dirty="0" smtClean="0"/>
              <a:t>GOING? </a:t>
            </a:r>
            <a:r>
              <a:rPr lang="en-US" b="1" dirty="0"/>
              <a:t>and</a:t>
            </a:r>
            <a:endParaRPr lang="en-GB" dirty="0"/>
          </a:p>
          <a:p>
            <a:pPr lvl="0"/>
            <a:endParaRPr lang="en-US" sz="1000" b="1" dirty="0" smtClean="0"/>
          </a:p>
          <a:p>
            <a:pPr lvl="0"/>
            <a:r>
              <a:rPr lang="en-US" b="1" dirty="0" smtClean="0"/>
              <a:t>HOW </a:t>
            </a:r>
            <a:r>
              <a:rPr lang="en-US" b="1" dirty="0"/>
              <a:t>DO WE GET </a:t>
            </a:r>
            <a:r>
              <a:rPr lang="en-US" b="1" dirty="0" smtClean="0"/>
              <a:t>THERE?</a:t>
            </a:r>
            <a:endParaRPr lang="en-GB" dirty="0"/>
          </a:p>
          <a:p>
            <a:endParaRPr lang="en-GB" dirty="0"/>
          </a:p>
        </p:txBody>
      </p:sp>
    </p:spTree>
    <p:extLst>
      <p:ext uri="{BB962C8B-B14F-4D97-AF65-F5344CB8AC3E}">
        <p14:creationId xmlns:p14="http://schemas.microsoft.com/office/powerpoint/2010/main" val="10453864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RESOURCES  FOR ORIENTATION</a:t>
            </a:r>
            <a:endParaRPr lang="en-GB" b="1" dirty="0"/>
          </a:p>
        </p:txBody>
      </p:sp>
      <p:sp>
        <p:nvSpPr>
          <p:cNvPr id="3" name="Content Placeholder 2"/>
          <p:cNvSpPr>
            <a:spLocks noGrp="1"/>
          </p:cNvSpPr>
          <p:nvPr>
            <p:ph sz="quarter" idx="1"/>
          </p:nvPr>
        </p:nvSpPr>
        <p:spPr/>
        <p:txBody>
          <a:bodyPr>
            <a:normAutofit lnSpcReduction="10000"/>
          </a:bodyPr>
          <a:lstStyle/>
          <a:p>
            <a:pPr marL="0" indent="0">
              <a:buNone/>
            </a:pPr>
            <a:r>
              <a:rPr lang="en-GB" sz="3200" b="1" dirty="0" smtClean="0"/>
              <a:t>Guided </a:t>
            </a:r>
            <a:r>
              <a:rPr lang="en-GB" sz="3200" b="1" dirty="0"/>
              <a:t>by the sources:</a:t>
            </a:r>
            <a:endParaRPr lang="en-GB" sz="3200" dirty="0"/>
          </a:p>
          <a:p>
            <a:pPr lvl="0">
              <a:buFont typeface="Wingdings" panose="05000000000000000000" pitchFamily="2" charset="2"/>
              <a:buChar char="v"/>
            </a:pPr>
            <a:r>
              <a:rPr lang="en-GB" sz="3200" i="1" dirty="0"/>
              <a:t>Scriptures: roots</a:t>
            </a:r>
            <a:endParaRPr lang="en-GB" sz="3200" dirty="0"/>
          </a:p>
          <a:p>
            <a:pPr lvl="0">
              <a:buFont typeface="Wingdings" panose="05000000000000000000" pitchFamily="2" charset="2"/>
              <a:buChar char="v"/>
            </a:pPr>
            <a:r>
              <a:rPr lang="en-GB" sz="3200" i="1" dirty="0"/>
              <a:t>Oblate tradition: </a:t>
            </a:r>
            <a:r>
              <a:rPr lang="en-GB" sz="3200" i="1" dirty="0" err="1"/>
              <a:t>Charism</a:t>
            </a:r>
            <a:r>
              <a:rPr lang="en-GB" sz="3200" i="1" dirty="0"/>
              <a:t> of St. Eugene de </a:t>
            </a:r>
            <a:r>
              <a:rPr lang="en-GB" sz="3200" i="1" dirty="0" err="1"/>
              <a:t>Mazenod</a:t>
            </a:r>
            <a:r>
              <a:rPr lang="en-GB" sz="3200" i="1" dirty="0"/>
              <a:t>: roots</a:t>
            </a:r>
            <a:endParaRPr lang="en-GB" sz="3200" dirty="0"/>
          </a:p>
          <a:p>
            <a:pPr lvl="0">
              <a:buFont typeface="Wingdings" panose="05000000000000000000" pitchFamily="2" charset="2"/>
              <a:buChar char="v"/>
            </a:pPr>
            <a:r>
              <a:rPr lang="en-GB" sz="3200" i="1" dirty="0"/>
              <a:t>Japan: Oblate roots</a:t>
            </a:r>
            <a:endParaRPr lang="en-GB" sz="3200" dirty="0"/>
          </a:p>
          <a:p>
            <a:pPr>
              <a:buFont typeface="Wingdings" panose="05000000000000000000" pitchFamily="2" charset="2"/>
              <a:buChar char="v"/>
            </a:pPr>
            <a:r>
              <a:rPr lang="en-GB" sz="3200" i="1" dirty="0"/>
              <a:t>Five calls for conversion (General Chapter 2010)</a:t>
            </a:r>
            <a:endParaRPr lang="en-GB" sz="3200" dirty="0"/>
          </a:p>
          <a:p>
            <a:r>
              <a:rPr lang="en-GB" sz="3200" i="1" dirty="0"/>
              <a:t>Oblate Triennium: Life in Apostolic Community </a:t>
            </a:r>
            <a:endParaRPr lang="en-GB" sz="3200" dirty="0"/>
          </a:p>
          <a:p>
            <a:endParaRPr lang="en-GB" sz="3200" dirty="0"/>
          </a:p>
          <a:p>
            <a:pPr lvl="6"/>
            <a:endParaRPr lang="en-GB" dirty="0"/>
          </a:p>
        </p:txBody>
      </p:sp>
    </p:spTree>
    <p:extLst>
      <p:ext uri="{BB962C8B-B14F-4D97-AF65-F5344CB8AC3E}">
        <p14:creationId xmlns:p14="http://schemas.microsoft.com/office/powerpoint/2010/main" val="1276334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p:spPr>
        <p:txBody>
          <a:bodyPr>
            <a:noAutofit/>
          </a:bodyPr>
          <a:lstStyle/>
          <a:p>
            <a:r>
              <a:rPr lang="en-US" b="1" dirty="0" smtClean="0"/>
              <a:t/>
            </a:r>
            <a:br>
              <a:rPr lang="en-US" b="1" dirty="0" smtClean="0"/>
            </a:br>
            <a:r>
              <a:rPr lang="en-US" b="1" dirty="0" smtClean="0">
                <a:solidFill>
                  <a:schemeClr val="accent2">
                    <a:lumMod val="75000"/>
                  </a:schemeClr>
                </a:solidFill>
              </a:rPr>
              <a:t>Articulating </a:t>
            </a:r>
            <a:r>
              <a:rPr lang="en-US" b="1" dirty="0">
                <a:solidFill>
                  <a:schemeClr val="accent2">
                    <a:lumMod val="75000"/>
                  </a:schemeClr>
                </a:solidFill>
              </a:rPr>
              <a:t>the </a:t>
            </a:r>
            <a:r>
              <a:rPr lang="en-US" b="1" dirty="0" smtClean="0">
                <a:solidFill>
                  <a:schemeClr val="accent2">
                    <a:lumMod val="75000"/>
                  </a:schemeClr>
                </a:solidFill>
              </a:rPr>
              <a:t>Strategic Direction </a:t>
            </a:r>
            <a:r>
              <a:rPr lang="en-GB" b="1" dirty="0"/>
              <a:t/>
            </a:r>
            <a:br>
              <a:rPr lang="en-GB" b="1" dirty="0"/>
            </a:br>
            <a:endParaRPr lang="en-GB" b="1" dirty="0"/>
          </a:p>
        </p:txBody>
      </p:sp>
      <p:sp>
        <p:nvSpPr>
          <p:cNvPr id="3" name="Content Placeholder 2"/>
          <p:cNvSpPr>
            <a:spLocks noGrp="1"/>
          </p:cNvSpPr>
          <p:nvPr>
            <p:ph sz="quarter" idx="1"/>
          </p:nvPr>
        </p:nvSpPr>
        <p:spPr>
          <a:xfrm>
            <a:off x="301752" y="1628800"/>
            <a:ext cx="8503920" cy="4680520"/>
          </a:xfrm>
        </p:spPr>
        <p:txBody>
          <a:bodyPr>
            <a:normAutofit fontScale="25000" lnSpcReduction="20000"/>
          </a:bodyPr>
          <a:lstStyle/>
          <a:p>
            <a:pPr marL="0" indent="0" algn="ctr">
              <a:buNone/>
            </a:pPr>
            <a:r>
              <a:rPr lang="en-GB" sz="11200" b="1" dirty="0" smtClean="0">
                <a:solidFill>
                  <a:srgbClr val="0070C0"/>
                </a:solidFill>
                <a:latin typeface="Agency FB" panose="020B0503020202020204" pitchFamily="34" charset="0"/>
              </a:rPr>
              <a:t>OBLATE PRESENCE </a:t>
            </a:r>
            <a:r>
              <a:rPr lang="en-GB" sz="11200" b="1" dirty="0">
                <a:solidFill>
                  <a:srgbClr val="0070C0"/>
                </a:solidFill>
                <a:latin typeface="Agency FB" panose="020B0503020202020204" pitchFamily="34" charset="0"/>
              </a:rPr>
              <a:t>1948 </a:t>
            </a:r>
          </a:p>
          <a:p>
            <a:pPr marL="0" indent="0">
              <a:buNone/>
            </a:pPr>
            <a:endParaRPr lang="en-GB" dirty="0" smtClean="0"/>
          </a:p>
          <a:p>
            <a:pPr marL="0" indent="0">
              <a:buNone/>
            </a:pPr>
            <a:r>
              <a:rPr lang="en-GB" sz="9600" b="1" dirty="0"/>
              <a:t>Ground situation of the Church in Japan, in 1940s</a:t>
            </a:r>
            <a:endParaRPr lang="en-GB" sz="9600" dirty="0"/>
          </a:p>
          <a:p>
            <a:pPr lvl="0"/>
            <a:r>
              <a:rPr lang="en-GB" sz="9600" dirty="0"/>
              <a:t>Post war context, complete destruction of moral, physical, spiritual and economic</a:t>
            </a:r>
            <a:r>
              <a:rPr lang="en-GB" sz="9600" dirty="0" smtClean="0"/>
              <a:t>.</a:t>
            </a:r>
          </a:p>
          <a:p>
            <a:pPr lvl="0"/>
            <a:endParaRPr lang="en-GB" sz="4000" dirty="0"/>
          </a:p>
          <a:p>
            <a:pPr lvl="0" algn="just"/>
            <a:r>
              <a:rPr lang="en-GB" sz="9600" dirty="0"/>
              <a:t>It is around this time that there was a call for missionaries who could respond positively to the spiritual and other basic needs of this devastated country. </a:t>
            </a:r>
            <a:endParaRPr lang="en-GB" sz="9600" dirty="0" smtClean="0"/>
          </a:p>
          <a:p>
            <a:pPr lvl="0" algn="just"/>
            <a:endParaRPr lang="en-GB" sz="4000" dirty="0"/>
          </a:p>
          <a:p>
            <a:pPr lvl="0" algn="just"/>
            <a:r>
              <a:rPr lang="en-GB" sz="9600" dirty="0" smtClean="0"/>
              <a:t>At </a:t>
            </a:r>
            <a:r>
              <a:rPr lang="en-GB" sz="9600" dirty="0"/>
              <a:t>the  </a:t>
            </a:r>
            <a:r>
              <a:rPr lang="en-GB" sz="9600" dirty="0" smtClean="0"/>
              <a:t>invitation of </a:t>
            </a:r>
            <a:r>
              <a:rPr lang="en-GB" sz="9600" dirty="0"/>
              <a:t>Bishop </a:t>
            </a:r>
            <a:r>
              <a:rPr lang="en-GB" sz="9600" dirty="0" err="1"/>
              <a:t>Yoshigoro</a:t>
            </a:r>
            <a:r>
              <a:rPr lang="en-GB" sz="9600" dirty="0"/>
              <a:t> </a:t>
            </a:r>
            <a:r>
              <a:rPr lang="en-GB" sz="9600" dirty="0" smtClean="0"/>
              <a:t>Taguchi</a:t>
            </a:r>
            <a:r>
              <a:rPr lang="en-GB" sz="9600" dirty="0"/>
              <a:t>, Ordinary of Osaka for missionaries from overseas, </a:t>
            </a:r>
            <a:r>
              <a:rPr lang="en-GB" sz="9600" dirty="0" smtClean="0"/>
              <a:t>Fr</a:t>
            </a:r>
            <a:r>
              <a:rPr lang="en-GB" sz="9600" dirty="0"/>
              <a:t>. Leo </a:t>
            </a:r>
            <a:r>
              <a:rPr lang="en-GB" sz="9600" dirty="0" err="1"/>
              <a:t>Deschatelets</a:t>
            </a:r>
            <a:r>
              <a:rPr lang="en-GB" sz="9600" dirty="0"/>
              <a:t>, OMI, the then Superior General, who is reported to have said: </a:t>
            </a:r>
            <a:r>
              <a:rPr lang="en-GB" sz="9600" b="1" i="1" dirty="0">
                <a:solidFill>
                  <a:srgbClr val="FF0000"/>
                </a:solidFill>
              </a:rPr>
              <a:t>“If no one else will, then we must go!”</a:t>
            </a:r>
            <a:r>
              <a:rPr lang="en-GB" sz="9600" dirty="0"/>
              <a:t>. Thus was born the Oblate mission in the Land of the Rising Sun.</a:t>
            </a:r>
          </a:p>
          <a:p>
            <a:endParaRPr lang="en-GB" sz="7400" dirty="0"/>
          </a:p>
          <a:p>
            <a:pPr marL="0" indent="0">
              <a:buNone/>
            </a:pPr>
            <a:endParaRPr lang="en-GB" sz="6000" dirty="0"/>
          </a:p>
        </p:txBody>
      </p:sp>
    </p:spTree>
    <p:extLst>
      <p:ext uri="{BB962C8B-B14F-4D97-AF65-F5344CB8AC3E}">
        <p14:creationId xmlns:p14="http://schemas.microsoft.com/office/powerpoint/2010/main" val="24915555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056384"/>
          </a:xfrm>
        </p:spPr>
        <p:txBody>
          <a:bodyPr>
            <a:noAutofit/>
          </a:bodyPr>
          <a:lstStyle/>
          <a:p>
            <a:r>
              <a:rPr lang="en-GB" sz="4400" b="1" dirty="0" smtClean="0">
                <a:latin typeface="Bradley Hand ITC" panose="03070402050302030203" pitchFamily="66" charset="0"/>
              </a:rPr>
              <a:t>THANK YOU</a:t>
            </a:r>
            <a:endParaRPr lang="en-GB" sz="4400" b="1" dirty="0">
              <a:latin typeface="Bradley Hand ITC" panose="03070402050302030203" pitchFamily="66" charset="0"/>
            </a:endParaRPr>
          </a:p>
        </p:txBody>
      </p:sp>
      <p:pic>
        <p:nvPicPr>
          <p:cNvPr id="1026" name="Picture 2" descr="D:\Folders\Mydocument\Thumb.jpg"/>
          <p:cNvPicPr>
            <a:picLocks noChangeAspect="1" noChangeArrowheads="1"/>
          </p:cNvPicPr>
          <p:nvPr/>
        </p:nvPicPr>
        <p:blipFill>
          <a:blip r:embed="rId2"/>
          <a:srcRect/>
          <a:stretch>
            <a:fillRect/>
          </a:stretch>
        </p:blipFill>
        <p:spPr bwMode="auto">
          <a:xfrm>
            <a:off x="4714876" y="4000504"/>
            <a:ext cx="3979863" cy="2646609"/>
          </a:xfrm>
          <a:prstGeom prst="rect">
            <a:avLst/>
          </a:prstGeom>
          <a:noFill/>
        </p:spPr>
      </p:pic>
      <p:pic>
        <p:nvPicPr>
          <p:cNvPr id="3" name="Picture 2" descr="C:\Users\Jude\Desktop\10153111_708609789190841_1046154032_n.jpg"/>
          <p:cNvPicPr>
            <a:picLocks noChangeAspect="1" noChangeArrowheads="1"/>
          </p:cNvPicPr>
          <p:nvPr/>
        </p:nvPicPr>
        <p:blipFill>
          <a:blip r:embed="rId3"/>
          <a:srcRect/>
          <a:stretch>
            <a:fillRect/>
          </a:stretch>
        </p:blipFill>
        <p:spPr bwMode="auto">
          <a:xfrm>
            <a:off x="284163" y="4000503"/>
            <a:ext cx="2716201" cy="2970209"/>
          </a:xfrm>
          <a:prstGeom prst="rect">
            <a:avLst/>
          </a:prstGeom>
          <a:noFill/>
        </p:spPr>
      </p:pic>
      <p:pic>
        <p:nvPicPr>
          <p:cNvPr id="4" name="Picture 2" descr="C:\Users\Jude\Desktop\1560404_10203339501549679_1375268397_n.jpg"/>
          <p:cNvPicPr>
            <a:picLocks noChangeAspect="1" noChangeArrowheads="1"/>
          </p:cNvPicPr>
          <p:nvPr/>
        </p:nvPicPr>
        <p:blipFill>
          <a:blip r:embed="rId4"/>
          <a:srcRect/>
          <a:stretch>
            <a:fillRect/>
          </a:stretch>
        </p:blipFill>
        <p:spPr bwMode="auto">
          <a:xfrm>
            <a:off x="2607146" y="4000504"/>
            <a:ext cx="3923612" cy="2973160"/>
          </a:xfrm>
          <a:prstGeom prst="rect">
            <a:avLst/>
          </a:prstGeom>
          <a:noFill/>
        </p:spPr>
      </p:pic>
    </p:spTree>
    <p:extLst>
      <p:ext uri="{BB962C8B-B14F-4D97-AF65-F5344CB8AC3E}">
        <p14:creationId xmlns:p14="http://schemas.microsoft.com/office/powerpoint/2010/main" val="3986502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400200"/>
          </a:xfrm>
        </p:spPr>
        <p:txBody>
          <a:bodyPr>
            <a:normAutofit fontScale="90000"/>
          </a:bodyPr>
          <a:lstStyle/>
          <a:p>
            <a:r>
              <a:rPr lang="en-GB" b="1" dirty="0"/>
              <a:t>Ground situation of the Oblates: </a:t>
            </a:r>
            <a:r>
              <a:rPr lang="en-GB" b="1" dirty="0" smtClean="0"/>
              <a:t>RESPONSE – 1948 </a:t>
            </a:r>
            <a:r>
              <a:rPr lang="en-GB" dirty="0"/>
              <a:t/>
            </a:r>
            <a:br>
              <a:rPr lang="en-GB" dirty="0"/>
            </a:br>
            <a:endParaRPr lang="en-GB" dirty="0"/>
          </a:p>
        </p:txBody>
      </p:sp>
      <p:sp>
        <p:nvSpPr>
          <p:cNvPr id="3" name="Content Placeholder 2"/>
          <p:cNvSpPr>
            <a:spLocks noGrp="1"/>
          </p:cNvSpPr>
          <p:nvPr>
            <p:ph sz="quarter" idx="1"/>
          </p:nvPr>
        </p:nvSpPr>
        <p:spPr/>
        <p:txBody>
          <a:bodyPr>
            <a:normAutofit lnSpcReduction="10000"/>
          </a:bodyPr>
          <a:lstStyle/>
          <a:p>
            <a:pPr lvl="0"/>
            <a:endParaRPr lang="en-GB" dirty="0" smtClean="0"/>
          </a:p>
          <a:p>
            <a:pPr lvl="0"/>
            <a:r>
              <a:rPr lang="en-GB" sz="2800" dirty="0" smtClean="0"/>
              <a:t>the </a:t>
            </a:r>
            <a:r>
              <a:rPr lang="en-GB" sz="2800" dirty="0"/>
              <a:t>first missionaries from Eastern American </a:t>
            </a:r>
            <a:r>
              <a:rPr lang="en-GB" sz="2800" dirty="0" smtClean="0"/>
              <a:t>Province and Belgium </a:t>
            </a:r>
            <a:r>
              <a:rPr lang="en-GB" sz="2800" dirty="0"/>
              <a:t>arrived Japan on November 29, 1948. </a:t>
            </a:r>
          </a:p>
          <a:p>
            <a:pPr lvl="0" algn="just"/>
            <a:r>
              <a:rPr lang="en-GB" sz="2800" dirty="0"/>
              <a:t>t</a:t>
            </a:r>
            <a:r>
              <a:rPr lang="en-GB" sz="2800" dirty="0" smtClean="0"/>
              <a:t>hey </a:t>
            </a:r>
            <a:r>
              <a:rPr lang="en-GB" sz="2800" dirty="0"/>
              <a:t>were entrusted to a quasi-parish Shin </a:t>
            </a:r>
            <a:r>
              <a:rPr lang="en-GB" sz="2800" dirty="0" err="1"/>
              <a:t>Itami</a:t>
            </a:r>
            <a:r>
              <a:rPr lang="en-GB" sz="2800" dirty="0"/>
              <a:t> and a small Kindergarten. Thereafter the Oblate apostolate spread out to other area</a:t>
            </a:r>
          </a:p>
          <a:p>
            <a:pPr lvl="0"/>
            <a:r>
              <a:rPr lang="en-GB" sz="2800" dirty="0"/>
              <a:t>p</a:t>
            </a:r>
            <a:r>
              <a:rPr lang="en-GB" sz="2800" dirty="0" smtClean="0"/>
              <a:t>opular </a:t>
            </a:r>
            <a:r>
              <a:rPr lang="en-GB" sz="2800" dirty="0"/>
              <a:t>missions were: </a:t>
            </a:r>
            <a:r>
              <a:rPr lang="en-GB" sz="2800" b="1" dirty="0">
                <a:solidFill>
                  <a:srgbClr val="00B050"/>
                </a:solidFill>
              </a:rPr>
              <a:t>parishes</a:t>
            </a:r>
            <a:r>
              <a:rPr lang="en-GB" sz="2800" dirty="0"/>
              <a:t> and </a:t>
            </a:r>
            <a:r>
              <a:rPr lang="en-GB" sz="2800" b="1" dirty="0">
                <a:solidFill>
                  <a:srgbClr val="00B050"/>
                </a:solidFill>
              </a:rPr>
              <a:t>Kindergartens</a:t>
            </a:r>
          </a:p>
          <a:p>
            <a:pPr marL="0" indent="0">
              <a:buNone/>
            </a:pPr>
            <a:r>
              <a:rPr lang="en-GB" sz="2800" b="1" dirty="0"/>
              <a:t> </a:t>
            </a:r>
            <a:endParaRPr lang="en-GB" sz="2800" dirty="0"/>
          </a:p>
        </p:txBody>
      </p:sp>
    </p:spTree>
    <p:extLst>
      <p:ext uri="{BB962C8B-B14F-4D97-AF65-F5344CB8AC3E}">
        <p14:creationId xmlns:p14="http://schemas.microsoft.com/office/powerpoint/2010/main" val="996895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68152"/>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Ground </a:t>
            </a:r>
            <a:r>
              <a:rPr lang="en-GB" b="1" dirty="0"/>
              <a:t>situation of the Church today</a:t>
            </a:r>
            <a:r>
              <a:rPr lang="en-GB" dirty="0"/>
              <a:t/>
            </a:r>
            <a:br>
              <a:rPr lang="en-GB" dirty="0"/>
            </a:br>
            <a:endParaRPr lang="en-GB" sz="1600" dirty="0"/>
          </a:p>
        </p:txBody>
      </p:sp>
      <p:sp>
        <p:nvSpPr>
          <p:cNvPr id="3" name="Content Placeholder 2"/>
          <p:cNvSpPr>
            <a:spLocks noGrp="1"/>
          </p:cNvSpPr>
          <p:nvPr>
            <p:ph sz="quarter" idx="1"/>
          </p:nvPr>
        </p:nvSpPr>
        <p:spPr/>
        <p:txBody>
          <a:bodyPr>
            <a:normAutofit/>
          </a:bodyPr>
          <a:lstStyle/>
          <a:p>
            <a:pPr lvl="0" algn="just"/>
            <a:r>
              <a:rPr lang="en-GB" dirty="0"/>
              <a:t>t</a:t>
            </a:r>
            <a:r>
              <a:rPr lang="en-GB" dirty="0" smtClean="0"/>
              <a:t>he </a:t>
            </a:r>
            <a:r>
              <a:rPr lang="en-GB" dirty="0"/>
              <a:t>church in Japan continues to remain a </a:t>
            </a:r>
            <a:r>
              <a:rPr lang="en-GB" b="1" dirty="0">
                <a:solidFill>
                  <a:srgbClr val="7030A0"/>
                </a:solidFill>
              </a:rPr>
              <a:t>minority</a:t>
            </a:r>
            <a:r>
              <a:rPr lang="en-GB" dirty="0" smtClean="0"/>
              <a:t>.</a:t>
            </a:r>
            <a:endParaRPr lang="en-GB" dirty="0"/>
          </a:p>
          <a:p>
            <a:pPr lvl="0" algn="just"/>
            <a:r>
              <a:rPr lang="en-GB" dirty="0"/>
              <a:t> the </a:t>
            </a:r>
            <a:r>
              <a:rPr lang="en-GB" b="1" dirty="0">
                <a:solidFill>
                  <a:srgbClr val="7030A0"/>
                </a:solidFill>
              </a:rPr>
              <a:t>immigration</a:t>
            </a:r>
            <a:r>
              <a:rPr lang="en-GB" dirty="0"/>
              <a:t> from various countries </a:t>
            </a:r>
            <a:r>
              <a:rPr lang="en-GB" dirty="0" smtClean="0"/>
              <a:t>doubled </a:t>
            </a:r>
            <a:r>
              <a:rPr lang="en-GB" dirty="0"/>
              <a:t>the </a:t>
            </a:r>
            <a:r>
              <a:rPr lang="en-GB" dirty="0" smtClean="0"/>
              <a:t>Catholic population; Church </a:t>
            </a:r>
            <a:r>
              <a:rPr lang="en-GB" dirty="0"/>
              <a:t>in Japan </a:t>
            </a:r>
            <a:r>
              <a:rPr lang="en-GB" dirty="0" smtClean="0"/>
              <a:t>needs to realize this fact and envisage a </a:t>
            </a:r>
            <a:r>
              <a:rPr lang="en-GB" dirty="0"/>
              <a:t>whole new structure and vision. </a:t>
            </a:r>
          </a:p>
          <a:p>
            <a:pPr lvl="0" algn="just"/>
            <a:r>
              <a:rPr lang="en-GB" dirty="0"/>
              <a:t>the Bishops are realizing that these immigrants are their responsibility. </a:t>
            </a:r>
            <a:r>
              <a:rPr lang="en-GB" dirty="0" smtClean="0"/>
              <a:t>The </a:t>
            </a:r>
            <a:r>
              <a:rPr lang="en-GB" dirty="0"/>
              <a:t>Bishops want the missionaries to respond to this situation and help them. </a:t>
            </a:r>
          </a:p>
        </p:txBody>
      </p:sp>
    </p:spTree>
    <p:extLst>
      <p:ext uri="{BB962C8B-B14F-4D97-AF65-F5344CB8AC3E}">
        <p14:creationId xmlns:p14="http://schemas.microsoft.com/office/powerpoint/2010/main" val="181154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32656"/>
            <a:ext cx="8534400" cy="792088"/>
          </a:xfrm>
        </p:spPr>
        <p:txBody>
          <a:bodyPr>
            <a:normAutofit fontScale="90000"/>
          </a:bodyPr>
          <a:lstStyle/>
          <a:p>
            <a:r>
              <a:rPr lang="en-GB" b="1" dirty="0"/>
              <a:t>Ground situation of the Oblates today </a:t>
            </a:r>
            <a:r>
              <a:rPr lang="en-GB" dirty="0"/>
              <a:t/>
            </a:r>
            <a:br>
              <a:rPr lang="en-GB" dirty="0"/>
            </a:br>
            <a:endParaRPr lang="en-GB" sz="2200" dirty="0"/>
          </a:p>
        </p:txBody>
      </p:sp>
      <p:sp>
        <p:nvSpPr>
          <p:cNvPr id="3" name="Content Placeholder 2"/>
          <p:cNvSpPr>
            <a:spLocks noGrp="1"/>
          </p:cNvSpPr>
          <p:nvPr>
            <p:ph sz="quarter" idx="1"/>
          </p:nvPr>
        </p:nvSpPr>
        <p:spPr/>
        <p:txBody>
          <a:bodyPr>
            <a:normAutofit/>
          </a:bodyPr>
          <a:lstStyle/>
          <a:p>
            <a:pPr marL="0" lvl="0" indent="0" algn="just">
              <a:buNone/>
            </a:pPr>
            <a:endParaRPr lang="en-GB" sz="3200" dirty="0" smtClean="0"/>
          </a:p>
          <a:p>
            <a:pPr marL="0" lvl="0" indent="0" algn="just">
              <a:buNone/>
            </a:pPr>
            <a:r>
              <a:rPr lang="en-GB" sz="3200" dirty="0" smtClean="0"/>
              <a:t>The </a:t>
            </a:r>
            <a:r>
              <a:rPr lang="en-GB" sz="3200" dirty="0"/>
              <a:t>Oblates co-exist with the struggling Japanese Church. Oblates came to Japan to answer a need at the time, and </a:t>
            </a:r>
            <a:r>
              <a:rPr lang="en-GB" sz="3200" dirty="0" smtClean="0"/>
              <a:t>Oblates  </a:t>
            </a:r>
            <a:r>
              <a:rPr lang="en-GB" sz="3200" dirty="0"/>
              <a:t>continue to be present and to be of service to the local Church especially in areas where </a:t>
            </a:r>
            <a:r>
              <a:rPr lang="en-GB" sz="3200" dirty="0" smtClean="0"/>
              <a:t>they </a:t>
            </a:r>
            <a:r>
              <a:rPr lang="en-GB" sz="3200" dirty="0"/>
              <a:t>think </a:t>
            </a:r>
            <a:r>
              <a:rPr lang="en-GB" sz="3200" dirty="0" smtClean="0"/>
              <a:t>they </a:t>
            </a:r>
            <a:r>
              <a:rPr lang="en-GB" sz="3200" dirty="0"/>
              <a:t>are needed most.</a:t>
            </a:r>
          </a:p>
        </p:txBody>
      </p:sp>
    </p:spTree>
    <p:extLst>
      <p:ext uri="{BB962C8B-B14F-4D97-AF65-F5344CB8AC3E}">
        <p14:creationId xmlns:p14="http://schemas.microsoft.com/office/powerpoint/2010/main" val="2833823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Specialized Apostolate</a:t>
            </a:r>
            <a:r>
              <a:rPr lang="en-GB" dirty="0"/>
              <a:t/>
            </a:r>
            <a:br>
              <a:rPr lang="en-GB" dirty="0"/>
            </a:br>
            <a:endParaRPr lang="en-GB" sz="1000" dirty="0"/>
          </a:p>
        </p:txBody>
      </p:sp>
      <p:sp>
        <p:nvSpPr>
          <p:cNvPr id="3" name="Content Placeholder 2"/>
          <p:cNvSpPr>
            <a:spLocks noGrp="1"/>
          </p:cNvSpPr>
          <p:nvPr>
            <p:ph sz="quarter" idx="1"/>
          </p:nvPr>
        </p:nvSpPr>
        <p:spPr>
          <a:xfrm>
            <a:off x="301752" y="1268760"/>
            <a:ext cx="8503920" cy="4830288"/>
          </a:xfrm>
        </p:spPr>
        <p:txBody>
          <a:bodyPr/>
          <a:lstStyle/>
          <a:p>
            <a:pPr>
              <a:buFont typeface="Wingdings" panose="05000000000000000000" pitchFamily="2" charset="2"/>
              <a:buChar char="Ø"/>
            </a:pPr>
            <a:r>
              <a:rPr lang="en-GB" dirty="0" smtClean="0"/>
              <a:t>prison </a:t>
            </a:r>
          </a:p>
          <a:p>
            <a:pPr algn="just">
              <a:buFont typeface="Wingdings" panose="05000000000000000000" pitchFamily="2" charset="2"/>
              <a:buChar char="Ø"/>
            </a:pPr>
            <a:r>
              <a:rPr lang="en-GB" dirty="0" smtClean="0"/>
              <a:t>apostolate </a:t>
            </a:r>
            <a:r>
              <a:rPr lang="en-GB" dirty="0"/>
              <a:t>to </a:t>
            </a:r>
            <a:r>
              <a:rPr lang="en-GB" b="1" dirty="0"/>
              <a:t>substance-abuse dependents</a:t>
            </a:r>
            <a:r>
              <a:rPr lang="en-GB" dirty="0" smtClean="0"/>
              <a:t>,</a:t>
            </a:r>
          </a:p>
          <a:p>
            <a:pPr algn="just">
              <a:buFont typeface="Wingdings" panose="05000000000000000000" pitchFamily="2" charset="2"/>
              <a:buChar char="Ø"/>
            </a:pPr>
            <a:r>
              <a:rPr lang="en-GB" dirty="0" smtClean="0"/>
              <a:t> </a:t>
            </a:r>
            <a:r>
              <a:rPr lang="en-GB" b="1" dirty="0"/>
              <a:t>orphanage</a:t>
            </a:r>
            <a:r>
              <a:rPr lang="en-GB" dirty="0"/>
              <a:t>, </a:t>
            </a:r>
            <a:endParaRPr lang="en-GB" b="1" dirty="0" smtClean="0"/>
          </a:p>
          <a:p>
            <a:pPr algn="just">
              <a:buFont typeface="Wingdings" panose="05000000000000000000" pitchFamily="2" charset="2"/>
              <a:buChar char="Ø"/>
            </a:pPr>
            <a:r>
              <a:rPr lang="en-GB" b="1" dirty="0" smtClean="0"/>
              <a:t>centre </a:t>
            </a:r>
            <a:r>
              <a:rPr lang="en-GB" b="1" dirty="0"/>
              <a:t>for battered women</a:t>
            </a:r>
            <a:r>
              <a:rPr lang="en-GB" dirty="0"/>
              <a:t>, </a:t>
            </a:r>
            <a:endParaRPr lang="en-GB" dirty="0" smtClean="0"/>
          </a:p>
          <a:p>
            <a:pPr algn="just">
              <a:buFont typeface="Wingdings" panose="05000000000000000000" pitchFamily="2" charset="2"/>
              <a:buChar char="Ø"/>
            </a:pPr>
            <a:r>
              <a:rPr lang="en-GB" b="1" dirty="0" smtClean="0"/>
              <a:t>psychological </a:t>
            </a:r>
            <a:r>
              <a:rPr lang="en-GB" b="1" dirty="0"/>
              <a:t>and counselling </a:t>
            </a:r>
            <a:r>
              <a:rPr lang="en-GB" dirty="0"/>
              <a:t>services for juvenile delinquents and parents, apostolate to the </a:t>
            </a:r>
            <a:r>
              <a:rPr lang="en-GB" b="1" dirty="0"/>
              <a:t>hearing impaired</a:t>
            </a:r>
            <a:r>
              <a:rPr lang="en-GB" dirty="0"/>
              <a:t> and in recent years, </a:t>
            </a:r>
            <a:endParaRPr lang="en-GB" dirty="0" smtClean="0"/>
          </a:p>
          <a:p>
            <a:pPr algn="just">
              <a:buFont typeface="Wingdings" panose="05000000000000000000" pitchFamily="2" charset="2"/>
              <a:buChar char="Ø"/>
            </a:pPr>
            <a:r>
              <a:rPr lang="en-GB" b="1" dirty="0"/>
              <a:t>p</a:t>
            </a:r>
            <a:r>
              <a:rPr lang="en-GB" b="1" dirty="0" smtClean="0"/>
              <a:t>ro-Life </a:t>
            </a:r>
            <a:r>
              <a:rPr lang="en-GB" dirty="0"/>
              <a:t>apostolate and the vast area of apostolate to </a:t>
            </a:r>
            <a:r>
              <a:rPr lang="en-GB" b="1" dirty="0"/>
              <a:t>foreign migrant workers. </a:t>
            </a:r>
            <a:endParaRPr lang="en-GB" dirty="0"/>
          </a:p>
          <a:p>
            <a:endParaRPr lang="en-GB" dirty="0"/>
          </a:p>
        </p:txBody>
      </p:sp>
    </p:spTree>
    <p:extLst>
      <p:ext uri="{BB962C8B-B14F-4D97-AF65-F5344CB8AC3E}">
        <p14:creationId xmlns:p14="http://schemas.microsoft.com/office/powerpoint/2010/main" val="1057116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Priorities &amp; Future Ministries</a:t>
            </a:r>
            <a:endParaRPr lang="en-GB" b="1" dirty="0"/>
          </a:p>
        </p:txBody>
      </p:sp>
      <p:sp>
        <p:nvSpPr>
          <p:cNvPr id="3" name="Content Placeholder 2"/>
          <p:cNvSpPr>
            <a:spLocks noGrp="1"/>
          </p:cNvSpPr>
          <p:nvPr>
            <p:ph sz="quarter" idx="1"/>
          </p:nvPr>
        </p:nvSpPr>
        <p:spPr/>
        <p:txBody>
          <a:bodyPr/>
          <a:lstStyle/>
          <a:p>
            <a:pPr lvl="0" algn="just"/>
            <a:r>
              <a:rPr lang="en-GB" dirty="0"/>
              <a:t>There is now an influx of a younger generation with new ideas. With the new vision the priorities have been identified as: </a:t>
            </a:r>
          </a:p>
          <a:p>
            <a:r>
              <a:rPr lang="en-GB" b="1" dirty="0"/>
              <a:t>Youth Ministry, </a:t>
            </a:r>
            <a:r>
              <a:rPr lang="en-GB" b="1" dirty="0" smtClean="0"/>
              <a:t> Advocacy , Justice</a:t>
            </a:r>
            <a:r>
              <a:rPr lang="en-GB" b="1" dirty="0"/>
              <a:t>, Peace and Integrity of Creation (JPIC).</a:t>
            </a:r>
            <a:r>
              <a:rPr lang="en-GB" dirty="0"/>
              <a:t>  </a:t>
            </a:r>
          </a:p>
          <a:p>
            <a:pPr lvl="0" algn="just"/>
            <a:r>
              <a:rPr lang="en-GB" dirty="0"/>
              <a:t>With the new restructuring of the Delegation that the greater portion of the members of the mission are/will be from the third world with </a:t>
            </a:r>
            <a:r>
              <a:rPr lang="en-GB" b="1" dirty="0">
                <a:solidFill>
                  <a:srgbClr val="00B050"/>
                </a:solidFill>
              </a:rPr>
              <a:t>new visions </a:t>
            </a:r>
            <a:r>
              <a:rPr lang="en-GB" dirty="0"/>
              <a:t>and </a:t>
            </a:r>
            <a:r>
              <a:rPr lang="en-GB" b="1" dirty="0">
                <a:solidFill>
                  <a:srgbClr val="00B050"/>
                </a:solidFill>
              </a:rPr>
              <a:t>ways of approaching problems</a:t>
            </a:r>
            <a:r>
              <a:rPr lang="en-GB" dirty="0"/>
              <a:t>. </a:t>
            </a:r>
          </a:p>
          <a:p>
            <a:endParaRPr lang="en-GB" dirty="0"/>
          </a:p>
        </p:txBody>
      </p:sp>
    </p:spTree>
    <p:extLst>
      <p:ext uri="{BB962C8B-B14F-4D97-AF65-F5344CB8AC3E}">
        <p14:creationId xmlns:p14="http://schemas.microsoft.com/office/powerpoint/2010/main" val="3583327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616224"/>
          </a:xfrm>
        </p:spPr>
        <p:txBody>
          <a:bodyPr>
            <a:normAutofit/>
          </a:bodyPr>
          <a:lstStyle/>
          <a:p>
            <a:pPr lvl="0"/>
            <a:r>
              <a:rPr lang="en-GB" b="1" dirty="0" err="1"/>
              <a:t>Mefu</a:t>
            </a:r>
            <a:r>
              <a:rPr lang="en-GB" b="1" dirty="0"/>
              <a:t> - Osaka Meeting: April 2007 &amp; Follow Up July 2007</a:t>
            </a:r>
            <a:r>
              <a:rPr lang="en-GB" dirty="0"/>
              <a:t/>
            </a:r>
            <a:br>
              <a:rPr lang="en-GB" dirty="0"/>
            </a:br>
            <a:endParaRPr lang="en-GB" dirty="0"/>
          </a:p>
        </p:txBody>
      </p:sp>
      <p:sp>
        <p:nvSpPr>
          <p:cNvPr id="3" name="Content Placeholder 2"/>
          <p:cNvSpPr>
            <a:spLocks noGrp="1"/>
          </p:cNvSpPr>
          <p:nvPr>
            <p:ph sz="quarter" idx="1"/>
          </p:nvPr>
        </p:nvSpPr>
        <p:spPr/>
        <p:txBody>
          <a:bodyPr>
            <a:normAutofit fontScale="92500"/>
          </a:bodyPr>
          <a:lstStyle/>
          <a:p>
            <a:pPr marL="0" indent="0">
              <a:buNone/>
            </a:pPr>
            <a:endParaRPr lang="en-GB" dirty="0"/>
          </a:p>
          <a:p>
            <a:pPr algn="just"/>
            <a:r>
              <a:rPr lang="en-GB" dirty="0"/>
              <a:t>The purpose of </a:t>
            </a:r>
            <a:r>
              <a:rPr lang="en-GB" dirty="0" err="1"/>
              <a:t>Mefu</a:t>
            </a:r>
            <a:r>
              <a:rPr lang="en-GB" dirty="0"/>
              <a:t> meeting was to clarify Delegation’s MISSION VISION statement for next 10 years: </a:t>
            </a:r>
          </a:p>
          <a:p>
            <a:pPr algn="just"/>
            <a:r>
              <a:rPr lang="en-GB" i="1" dirty="0"/>
              <a:t>“As Jesus ‘mission was to bring </a:t>
            </a:r>
            <a:r>
              <a:rPr lang="en-GB" i="1" dirty="0" smtClean="0"/>
              <a:t>hope </a:t>
            </a:r>
            <a:r>
              <a:rPr lang="en-GB" i="1" dirty="0"/>
              <a:t>to the poor and since the OMI </a:t>
            </a:r>
            <a:r>
              <a:rPr lang="en-GB" i="1" dirty="0" err="1"/>
              <a:t>charism</a:t>
            </a:r>
            <a:r>
              <a:rPr lang="en-GB" i="1" dirty="0"/>
              <a:t> is to serve the most abandoned, we in, Japan also want to walk in this direction. Those who cry out for salvation in Japan now and for the next 1</a:t>
            </a:r>
            <a:r>
              <a:rPr lang="en-GB" i="1" dirty="0" smtClean="0"/>
              <a:t>0 years </a:t>
            </a:r>
            <a:r>
              <a:rPr lang="en-GB" i="1" dirty="0"/>
              <a:t>seem to be the migrant, the youth, the laity, the children and other marginalized. </a:t>
            </a:r>
            <a:r>
              <a:rPr lang="en-GB" b="1" i="1" dirty="0">
                <a:solidFill>
                  <a:srgbClr val="FF0000"/>
                </a:solidFill>
              </a:rPr>
              <a:t>We conceive our mission to be done in community with God, our brother oblates, church and Society."</a:t>
            </a:r>
            <a:endParaRPr lang="en-GB" b="1" dirty="0">
              <a:solidFill>
                <a:srgbClr val="FF0000"/>
              </a:solidFill>
            </a:endParaRPr>
          </a:p>
          <a:p>
            <a:endParaRPr lang="en-GB" dirty="0"/>
          </a:p>
        </p:txBody>
      </p:sp>
    </p:spTree>
    <p:extLst>
      <p:ext uri="{BB962C8B-B14F-4D97-AF65-F5344CB8AC3E}">
        <p14:creationId xmlns:p14="http://schemas.microsoft.com/office/powerpoint/2010/main" val="690187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OBLATE RESPONSE </a:t>
            </a:r>
            <a:endParaRPr lang="en-GB" b="1" dirty="0"/>
          </a:p>
        </p:txBody>
      </p:sp>
      <p:sp>
        <p:nvSpPr>
          <p:cNvPr id="3" name="Content Placeholder 2"/>
          <p:cNvSpPr>
            <a:spLocks noGrp="1"/>
          </p:cNvSpPr>
          <p:nvPr>
            <p:ph sz="quarter" idx="1"/>
          </p:nvPr>
        </p:nvSpPr>
        <p:spPr/>
        <p:txBody>
          <a:bodyPr/>
          <a:lstStyle/>
          <a:p>
            <a:pPr algn="just"/>
            <a:r>
              <a:rPr lang="en-GB" sz="3200" dirty="0" smtClean="0"/>
              <a:t>According to the </a:t>
            </a:r>
            <a:r>
              <a:rPr lang="en-GB" sz="3200" dirty="0"/>
              <a:t>need of the local church, </a:t>
            </a:r>
            <a:r>
              <a:rPr lang="en-GB" sz="3200" dirty="0" smtClean="0"/>
              <a:t>OMIs highlighted </a:t>
            </a:r>
            <a:r>
              <a:rPr lang="en-GB" sz="3200" b="1" dirty="0">
                <a:solidFill>
                  <a:srgbClr val="FF0000"/>
                </a:solidFill>
              </a:rPr>
              <a:t>four ministries</a:t>
            </a:r>
            <a:r>
              <a:rPr lang="en-GB" sz="3200" dirty="0"/>
              <a:t> according to the opportunities that are available:</a:t>
            </a:r>
          </a:p>
          <a:p>
            <a:r>
              <a:rPr lang="en-GB" sz="3200" dirty="0"/>
              <a:t>l. Ministry to the Migrant</a:t>
            </a:r>
          </a:p>
          <a:p>
            <a:r>
              <a:rPr lang="en-GB" sz="3200" dirty="0"/>
              <a:t>2. Ministry to the youth</a:t>
            </a:r>
          </a:p>
          <a:p>
            <a:r>
              <a:rPr lang="en-GB" sz="3200" dirty="0"/>
              <a:t>3. Ministry in parishes and Kindergartens</a:t>
            </a:r>
          </a:p>
          <a:p>
            <a:r>
              <a:rPr lang="en-GB" sz="3200" dirty="0"/>
              <a:t>4. Ministry of Advocacy</a:t>
            </a:r>
          </a:p>
          <a:p>
            <a:endParaRPr lang="en-GB" dirty="0"/>
          </a:p>
        </p:txBody>
      </p:sp>
    </p:spTree>
    <p:extLst>
      <p:ext uri="{BB962C8B-B14F-4D97-AF65-F5344CB8AC3E}">
        <p14:creationId xmlns:p14="http://schemas.microsoft.com/office/powerpoint/2010/main" val="11523864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267</TotalTime>
  <Words>1241</Words>
  <Application>Microsoft Macintosh PowerPoint</Application>
  <PresentationFormat>On-screen Show (4:3)</PresentationFormat>
  <Paragraphs>113</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Agency FB</vt:lpstr>
      <vt:lpstr>Bradley Hand ITC</vt:lpstr>
      <vt:lpstr>Georgia</vt:lpstr>
      <vt:lpstr>Wingdings</vt:lpstr>
      <vt:lpstr>Wingdings 2</vt:lpstr>
      <vt:lpstr>Civic</vt:lpstr>
      <vt:lpstr>PowerPoint Presentation</vt:lpstr>
      <vt:lpstr> Articulating the Strategic Direction  </vt:lpstr>
      <vt:lpstr>Ground situation of the Oblates: RESPONSE – 1948  </vt:lpstr>
      <vt:lpstr>    Ground situation of the Church today </vt:lpstr>
      <vt:lpstr>Ground situation of the Oblates today  </vt:lpstr>
      <vt:lpstr>Specialized Apostolate </vt:lpstr>
      <vt:lpstr>Priorities &amp; Future Ministries</vt:lpstr>
      <vt:lpstr>Mefu - Osaka Meeting: April 2007 &amp; Follow Up July 2007 </vt:lpstr>
      <vt:lpstr>OBLATE RESPONSE </vt:lpstr>
      <vt:lpstr>as APOSTOLIC MEN</vt:lpstr>
      <vt:lpstr>With our brother Oblates </vt:lpstr>
      <vt:lpstr>With the Church </vt:lpstr>
      <vt:lpstr>With Society </vt:lpstr>
      <vt:lpstr>KOREAN MISSION - 1999</vt:lpstr>
      <vt:lpstr>KOREAN MISSION</vt:lpstr>
      <vt:lpstr>RECENT PAST: “Call for Conversion”  </vt:lpstr>
      <vt:lpstr>“Call for Conversion”</vt:lpstr>
      <vt:lpstr>PROJECTION: Strategic Direction - Delegation</vt:lpstr>
      <vt:lpstr>RESOURCES  FOR ORIENTATION</vt:lpstr>
      <vt:lpstr>THANK YOU</vt:lpstr>
    </vt:vector>
  </TitlesOfParts>
  <Company>Microsoft</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Waidyasekara</dc:creator>
  <cp:lastModifiedBy>brozairo@gmail.com</cp:lastModifiedBy>
  <cp:revision>29</cp:revision>
  <dcterms:created xsi:type="dcterms:W3CDTF">2014-04-01T12:06:12Z</dcterms:created>
  <dcterms:modified xsi:type="dcterms:W3CDTF">2020-06-18T03:25:44Z</dcterms:modified>
</cp:coreProperties>
</file>