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3" r:id="rId6"/>
    <p:sldId id="264" r:id="rId7"/>
    <p:sldId id="261" r:id="rId8"/>
    <p:sldId id="265" r:id="rId9"/>
    <p:sldId id="266" r:id="rId10"/>
    <p:sldId id="267" r:id="rId11"/>
    <p:sldId id="268" r:id="rId12"/>
    <p:sldId id="278" r:id="rId13"/>
    <p:sldId id="270" r:id="rId14"/>
    <p:sldId id="279" r:id="rId15"/>
    <p:sldId id="280" r:id="rId16"/>
    <p:sldId id="282" r:id="rId17"/>
    <p:sldId id="283" r:id="rId18"/>
    <p:sldId id="284" r:id="rId19"/>
    <p:sldId id="285" r:id="rId20"/>
    <p:sldId id="271" r:id="rId21"/>
    <p:sldId id="272" r:id="rId22"/>
    <p:sldId id="273" r:id="rId23"/>
    <p:sldId id="275" r:id="rId24"/>
    <p:sldId id="277" r:id="rId25"/>
    <p:sldId id="276" r:id="rId26"/>
    <p:sldId id="286"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88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1E42E6-9607-4C09-928A-0134252E216E}" type="datetimeFigureOut">
              <a:rPr lang="en-GB" smtClean="0"/>
              <a:pPr/>
              <a:t>14/04/12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6A7EFA-20EA-464E-9AF7-CFDBFB6FBAE4}" type="slidenum">
              <a:rPr lang="en-GB" smtClean="0"/>
              <a:pPr/>
              <a:t>‹#›</a:t>
            </a:fld>
            <a:endParaRPr lang="en-GB"/>
          </a:p>
        </p:txBody>
      </p:sp>
    </p:spTree>
    <p:extLst>
      <p:ext uri="{BB962C8B-B14F-4D97-AF65-F5344CB8AC3E}">
        <p14:creationId xmlns:p14="http://schemas.microsoft.com/office/powerpoint/2010/main" val="81956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D6A7EFA-20EA-464E-9AF7-CFDBFB6FBAE4}" type="slidenum">
              <a:rPr lang="en-GB" smtClean="0"/>
              <a:pPr/>
              <a:t>24</a:t>
            </a:fld>
            <a:endParaRPr lang="en-GB"/>
          </a:p>
        </p:txBody>
      </p:sp>
    </p:spTree>
    <p:extLst>
      <p:ext uri="{BB962C8B-B14F-4D97-AF65-F5344CB8AC3E}">
        <p14:creationId xmlns:p14="http://schemas.microsoft.com/office/powerpoint/2010/main" val="2708250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14/04/12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14/04/12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14/04/12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14/04/12</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14/04/12</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14/04/12</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14/04/12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14/04/12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14/04/12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14/04/12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14/04/12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14/04/12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14/04/12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14/04/12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14/04/12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14/04/12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14/04/12</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 Id="rId3" Type="http://schemas.openxmlformats.org/officeDocument/2006/relationships/image" Target="../media/image10.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b="1" dirty="0"/>
              <a:t>COMMUNITY AND MISSION</a:t>
            </a:r>
            <a:r>
              <a:rPr lang="en-US" dirty="0"/>
              <a:t> </a:t>
            </a:r>
          </a:p>
        </p:txBody>
      </p:sp>
      <p:sp>
        <p:nvSpPr>
          <p:cNvPr id="7" name="Subtitle 6"/>
          <p:cNvSpPr>
            <a:spLocks noGrp="1"/>
          </p:cNvSpPr>
          <p:nvPr>
            <p:ph type="subTitle" idx="1"/>
          </p:nvPr>
        </p:nvSpPr>
        <p:spPr/>
        <p:txBody>
          <a:bodyPr>
            <a:normAutofit/>
          </a:bodyPr>
          <a:lstStyle/>
          <a:p>
            <a:r>
              <a:rPr lang="en-US" sz="3200" dirty="0" smtClean="0"/>
              <a:t>St. Eugene de </a:t>
            </a:r>
            <a:r>
              <a:rPr lang="en-US" sz="3200" dirty="0" err="1" smtClean="0"/>
              <a:t>Mazenod</a:t>
            </a:r>
            <a:r>
              <a:rPr lang="en-US" sz="3200" dirty="0" smtClean="0"/>
              <a:t> and the First Generation of Oblates  </a:t>
            </a:r>
            <a:endParaRPr lang="en-US" sz="3200" dirty="0"/>
          </a:p>
        </p:txBody>
      </p:sp>
    </p:spTree>
    <p:extLst>
      <p:ext uri="{BB962C8B-B14F-4D97-AF65-F5344CB8AC3E}">
        <p14:creationId xmlns:p14="http://schemas.microsoft.com/office/powerpoint/2010/main" val="277456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solidFill>
                  <a:srgbClr val="7030A0"/>
                </a:solidFill>
              </a:rPr>
              <a:t>T</a:t>
            </a:r>
            <a:r>
              <a:rPr lang="en-GB" sz="3600" b="1" dirty="0" smtClean="0">
                <a:solidFill>
                  <a:srgbClr val="7030A0"/>
                </a:solidFill>
              </a:rPr>
              <a:t>he </a:t>
            </a:r>
            <a:r>
              <a:rPr lang="en-GB" sz="3600" b="1" dirty="0">
                <a:solidFill>
                  <a:srgbClr val="7030A0"/>
                </a:solidFill>
              </a:rPr>
              <a:t>Rule </a:t>
            </a:r>
            <a:r>
              <a:rPr lang="en-GB" sz="3600" b="1" dirty="0" smtClean="0">
                <a:solidFill>
                  <a:srgbClr val="7030A0"/>
                </a:solidFill>
              </a:rPr>
              <a:t>of </a:t>
            </a:r>
            <a:r>
              <a:rPr lang="en-GB" sz="3600" b="1" dirty="0">
                <a:solidFill>
                  <a:srgbClr val="7030A0"/>
                </a:solidFill>
              </a:rPr>
              <a:t>1818</a:t>
            </a:r>
            <a:endParaRPr lang="en-US" sz="3600" b="1" dirty="0">
              <a:solidFill>
                <a:srgbClr val="7030A0"/>
              </a:solidFill>
            </a:endParaRPr>
          </a:p>
        </p:txBody>
      </p:sp>
      <p:sp>
        <p:nvSpPr>
          <p:cNvPr id="3" name="Content Placeholder 2"/>
          <p:cNvSpPr>
            <a:spLocks noGrp="1"/>
          </p:cNvSpPr>
          <p:nvPr>
            <p:ph idx="1"/>
          </p:nvPr>
        </p:nvSpPr>
        <p:spPr>
          <a:xfrm>
            <a:off x="779463" y="1425388"/>
            <a:ext cx="7583487" cy="4612342"/>
          </a:xfrm>
        </p:spPr>
        <p:txBody>
          <a:bodyPr>
            <a:normAutofit/>
          </a:bodyPr>
          <a:lstStyle/>
          <a:p>
            <a:pPr algn="just"/>
            <a:r>
              <a:rPr lang="en-GB" dirty="0" smtClean="0"/>
              <a:t>The </a:t>
            </a:r>
            <a:r>
              <a:rPr lang="en-GB" b="1" dirty="0">
                <a:solidFill>
                  <a:srgbClr val="002060"/>
                </a:solidFill>
              </a:rPr>
              <a:t>first article </a:t>
            </a:r>
            <a:r>
              <a:rPr lang="en-GB" dirty="0"/>
              <a:t>of the 1818 Rule summarizes all these </a:t>
            </a:r>
            <a:r>
              <a:rPr lang="en-GB" dirty="0">
                <a:solidFill>
                  <a:srgbClr val="FFC000"/>
                </a:solidFill>
              </a:rPr>
              <a:t>themes</a:t>
            </a:r>
            <a:r>
              <a:rPr lang="en-GB" dirty="0"/>
              <a:t>: The purpose of the Institute is “</a:t>
            </a:r>
            <a:r>
              <a:rPr lang="en-GB" i="1" dirty="0"/>
              <a:t>to form a </a:t>
            </a:r>
            <a:r>
              <a:rPr lang="en-GB" i="1" dirty="0">
                <a:solidFill>
                  <a:srgbClr val="7030A0"/>
                </a:solidFill>
              </a:rPr>
              <a:t>group </a:t>
            </a:r>
            <a:r>
              <a:rPr lang="en-GB" b="1" i="1" dirty="0">
                <a:solidFill>
                  <a:srgbClr val="7030A0"/>
                </a:solidFill>
              </a:rPr>
              <a:t>of diocesan priests</a:t>
            </a:r>
            <a:r>
              <a:rPr lang="en-GB" b="1" i="1" dirty="0"/>
              <a:t> </a:t>
            </a:r>
            <a:r>
              <a:rPr lang="en-GB" i="1" dirty="0"/>
              <a:t>who </a:t>
            </a:r>
            <a:r>
              <a:rPr lang="en-GB" b="1" i="1" dirty="0">
                <a:solidFill>
                  <a:srgbClr val="7030A0"/>
                </a:solidFill>
              </a:rPr>
              <a:t>live together </a:t>
            </a:r>
            <a:r>
              <a:rPr lang="en-GB" i="1" dirty="0"/>
              <a:t>(as brothers) and who strive to </a:t>
            </a:r>
            <a:r>
              <a:rPr lang="en-GB" b="1" i="1" dirty="0">
                <a:solidFill>
                  <a:srgbClr val="7030A0"/>
                </a:solidFill>
              </a:rPr>
              <a:t>imitate the virtues and the examples of our Lord Jesus Christ</a:t>
            </a:r>
            <a:r>
              <a:rPr lang="en-GB" i="1" dirty="0"/>
              <a:t>, mainly by spending their time </a:t>
            </a:r>
            <a:r>
              <a:rPr lang="en-GB" b="1" i="1" dirty="0">
                <a:solidFill>
                  <a:srgbClr val="7030A0"/>
                </a:solidFill>
              </a:rPr>
              <a:t>preaching the word of God </a:t>
            </a:r>
            <a:r>
              <a:rPr lang="en-GB" i="1" dirty="0"/>
              <a:t>to the poor</a:t>
            </a:r>
            <a:r>
              <a:rPr lang="en-GB" dirty="0"/>
              <a:t>.” </a:t>
            </a:r>
            <a:endParaRPr lang="en-GB" dirty="0" smtClean="0"/>
          </a:p>
          <a:p>
            <a:pPr algn="just"/>
            <a:r>
              <a:rPr lang="en-GB" dirty="0" smtClean="0"/>
              <a:t>Then</a:t>
            </a:r>
            <a:r>
              <a:rPr lang="en-GB" dirty="0"/>
              <a:t>, too, the </a:t>
            </a:r>
            <a:r>
              <a:rPr lang="en-GB" b="1" dirty="0" smtClean="0">
                <a:solidFill>
                  <a:srgbClr val="002060"/>
                </a:solidFill>
              </a:rPr>
              <a:t>Preface</a:t>
            </a:r>
            <a:r>
              <a:rPr lang="en-GB" dirty="0" smtClean="0"/>
              <a:t> </a:t>
            </a:r>
            <a:r>
              <a:rPr lang="en-GB" dirty="0"/>
              <a:t>to the </a:t>
            </a:r>
            <a:r>
              <a:rPr lang="en-GB" b="1" dirty="0">
                <a:solidFill>
                  <a:schemeClr val="tx1"/>
                </a:solidFill>
              </a:rPr>
              <a:t>Rule</a:t>
            </a:r>
            <a:r>
              <a:rPr lang="en-GB" dirty="0"/>
              <a:t> began with these words: “</a:t>
            </a:r>
            <a:r>
              <a:rPr lang="en-GB" i="1" dirty="0"/>
              <a:t>If priests, to whom the Lord has given the desire to come together in community to work more </a:t>
            </a:r>
            <a:r>
              <a:rPr lang="en-GB" b="1" i="1" dirty="0">
                <a:solidFill>
                  <a:schemeClr val="tx1"/>
                </a:solidFill>
              </a:rPr>
              <a:t>effectively for the salvation of souls and for their own sanctification, </a:t>
            </a:r>
            <a:r>
              <a:rPr lang="en-GB" i="1" dirty="0"/>
              <a:t>wish to accomplish some good in the </a:t>
            </a:r>
            <a:r>
              <a:rPr lang="en-GB" i="1" dirty="0" smtClean="0"/>
              <a:t>Church</a:t>
            </a:r>
            <a:r>
              <a:rPr lang="en-GB" dirty="0" smtClean="0"/>
              <a:t>, </a:t>
            </a:r>
            <a:r>
              <a:rPr lang="en-GB" i="1" dirty="0" smtClean="0"/>
              <a:t>etc.</a:t>
            </a:r>
            <a:r>
              <a:rPr lang="en-GB" dirty="0" smtClean="0"/>
              <a:t>” </a:t>
            </a:r>
            <a:endParaRPr lang="en-US" dirty="0"/>
          </a:p>
          <a:p>
            <a:endParaRPr lang="en-US" dirty="0"/>
          </a:p>
        </p:txBody>
      </p:sp>
    </p:spTree>
    <p:extLst>
      <p:ext uri="{BB962C8B-B14F-4D97-AF65-F5344CB8AC3E}">
        <p14:creationId xmlns:p14="http://schemas.microsoft.com/office/powerpoint/2010/main" val="3740575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The Rule o f 1818</a:t>
            </a:r>
            <a:endParaRPr lang="en-US" sz="3600" dirty="0">
              <a:solidFill>
                <a:srgbClr val="7030A0"/>
              </a:solidFill>
            </a:endParaRPr>
          </a:p>
        </p:txBody>
      </p:sp>
      <p:sp>
        <p:nvSpPr>
          <p:cNvPr id="3" name="Content Placeholder 2"/>
          <p:cNvSpPr>
            <a:spLocks noGrp="1"/>
          </p:cNvSpPr>
          <p:nvPr>
            <p:ph idx="1"/>
          </p:nvPr>
        </p:nvSpPr>
        <p:spPr>
          <a:xfrm>
            <a:off x="779463" y="1554480"/>
            <a:ext cx="7583487" cy="4483250"/>
          </a:xfrm>
        </p:spPr>
        <p:txBody>
          <a:bodyPr>
            <a:normAutofit/>
          </a:bodyPr>
          <a:lstStyle/>
          <a:p>
            <a:pPr algn="just"/>
            <a:r>
              <a:rPr lang="en-GB" dirty="0"/>
              <a:t>The </a:t>
            </a:r>
            <a:r>
              <a:rPr lang="en-GB" b="1" dirty="0">
                <a:solidFill>
                  <a:srgbClr val="002060"/>
                </a:solidFill>
              </a:rPr>
              <a:t>first part </a:t>
            </a:r>
            <a:r>
              <a:rPr lang="en-GB" dirty="0"/>
              <a:t>of the </a:t>
            </a:r>
            <a:r>
              <a:rPr lang="en-GB" b="1" dirty="0">
                <a:solidFill>
                  <a:schemeClr val="tx1"/>
                </a:solidFill>
              </a:rPr>
              <a:t>Rule</a:t>
            </a:r>
            <a:r>
              <a:rPr lang="en-GB" dirty="0"/>
              <a:t> sets forth the means suggested to work for the </a:t>
            </a:r>
            <a:r>
              <a:rPr lang="en-GB" dirty="0">
                <a:solidFill>
                  <a:srgbClr val="002060"/>
                </a:solidFill>
              </a:rPr>
              <a:t>salvation of souls </a:t>
            </a:r>
            <a:r>
              <a:rPr lang="en-GB" dirty="0"/>
              <a:t>and the second sets forth the means necessary for the </a:t>
            </a:r>
            <a:r>
              <a:rPr lang="en-GB" dirty="0">
                <a:solidFill>
                  <a:srgbClr val="002060"/>
                </a:solidFill>
              </a:rPr>
              <a:t>sanctification of the missionaries. </a:t>
            </a:r>
            <a:endParaRPr lang="en-US" dirty="0">
              <a:solidFill>
                <a:srgbClr val="002060"/>
              </a:solidFill>
            </a:endParaRPr>
          </a:p>
          <a:p>
            <a:pPr algn="just"/>
            <a:r>
              <a:rPr lang="en-GB" dirty="0"/>
              <a:t>The </a:t>
            </a:r>
            <a:r>
              <a:rPr lang="en-GB" b="1" dirty="0">
                <a:solidFill>
                  <a:srgbClr val="002060"/>
                </a:solidFill>
              </a:rPr>
              <a:t>second part </a:t>
            </a:r>
            <a:r>
              <a:rPr lang="en-GB" dirty="0"/>
              <a:t>of the Rule, </a:t>
            </a:r>
            <a:r>
              <a:rPr lang="en-GB" dirty="0">
                <a:solidFill>
                  <a:srgbClr val="002060"/>
                </a:solidFill>
              </a:rPr>
              <a:t>“Special obligations,”</a:t>
            </a:r>
            <a:r>
              <a:rPr lang="en-GB" dirty="0"/>
              <a:t> the </a:t>
            </a:r>
            <a:r>
              <a:rPr lang="en-GB" b="1" i="1" dirty="0">
                <a:solidFill>
                  <a:schemeClr val="tx1"/>
                </a:solidFill>
              </a:rPr>
              <a:t>Divine Office</a:t>
            </a:r>
            <a:r>
              <a:rPr lang="en-GB" b="1" dirty="0">
                <a:solidFill>
                  <a:schemeClr val="tx1"/>
                </a:solidFill>
              </a:rPr>
              <a:t> </a:t>
            </a:r>
            <a:r>
              <a:rPr lang="en-GB" dirty="0"/>
              <a:t>is recited </a:t>
            </a:r>
            <a:r>
              <a:rPr lang="en-GB" i="1" dirty="0"/>
              <a:t>in common</a:t>
            </a:r>
            <a:r>
              <a:rPr lang="en-GB" dirty="0"/>
              <a:t>; </a:t>
            </a:r>
            <a:r>
              <a:rPr lang="en-GB" i="1" dirty="0"/>
              <a:t>mental prayer</a:t>
            </a:r>
            <a:r>
              <a:rPr lang="en-GB" dirty="0"/>
              <a:t> is in common twice a day as well as </a:t>
            </a:r>
            <a:r>
              <a:rPr lang="en-GB" i="1" dirty="0"/>
              <a:t>the examinations of conscience</a:t>
            </a:r>
            <a:r>
              <a:rPr lang="en-GB" dirty="0"/>
              <a:t>. In addition, the </a:t>
            </a:r>
            <a:r>
              <a:rPr lang="en-GB" b="1" dirty="0">
                <a:solidFill>
                  <a:srgbClr val="002060"/>
                </a:solidFill>
              </a:rPr>
              <a:t>community meets </a:t>
            </a:r>
            <a:r>
              <a:rPr lang="en-GB" dirty="0"/>
              <a:t>regularly to treat of internal affairs; the theological conference and the reading of the Constitutions.</a:t>
            </a:r>
            <a:endParaRPr lang="en-US" dirty="0"/>
          </a:p>
          <a:p>
            <a:endParaRPr lang="en-US" dirty="0"/>
          </a:p>
        </p:txBody>
      </p:sp>
    </p:spTree>
    <p:extLst>
      <p:ext uri="{BB962C8B-B14F-4D97-AF65-F5344CB8AC3E}">
        <p14:creationId xmlns:p14="http://schemas.microsoft.com/office/powerpoint/2010/main" val="1992436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solidFill>
                  <a:srgbClr val="7030A0"/>
                </a:solidFill>
              </a:rPr>
              <a:t>The Rule of 1818</a:t>
            </a:r>
            <a:endParaRPr lang="en-GB" sz="3600" b="1" dirty="0">
              <a:solidFill>
                <a:srgbClr val="7030A0"/>
              </a:solidFill>
            </a:endParaRPr>
          </a:p>
        </p:txBody>
      </p:sp>
      <p:sp>
        <p:nvSpPr>
          <p:cNvPr id="3" name="Content Placeholder 2"/>
          <p:cNvSpPr>
            <a:spLocks noGrp="1"/>
          </p:cNvSpPr>
          <p:nvPr>
            <p:ph idx="1"/>
          </p:nvPr>
        </p:nvSpPr>
        <p:spPr>
          <a:xfrm>
            <a:off x="779463" y="1600200"/>
            <a:ext cx="7583487" cy="4437530"/>
          </a:xfrm>
        </p:spPr>
        <p:txBody>
          <a:bodyPr>
            <a:normAutofit fontScale="92500"/>
          </a:bodyPr>
          <a:lstStyle/>
          <a:p>
            <a:pPr algn="just"/>
            <a:r>
              <a:rPr lang="en-GB" dirty="0" smtClean="0"/>
              <a:t>If we examine these articles of the Rule in the light of Founder's letters, the importance of community is beyond any doubt. </a:t>
            </a:r>
            <a:r>
              <a:rPr lang="en-GB" b="1" i="1" dirty="0" smtClean="0">
                <a:solidFill>
                  <a:srgbClr val="002060"/>
                </a:solidFill>
              </a:rPr>
              <a:t>Oblates seek sanctity together, pray together, do the work of evangelisation together</a:t>
            </a:r>
            <a:r>
              <a:rPr lang="en-GB" i="1" dirty="0" smtClean="0">
                <a:solidFill>
                  <a:srgbClr val="002060"/>
                </a:solidFill>
              </a:rPr>
              <a:t>.  </a:t>
            </a:r>
            <a:r>
              <a:rPr lang="en-GB" i="1" dirty="0" smtClean="0"/>
              <a:t>Added to this Divine Office which all Oblates must recite in common.</a:t>
            </a:r>
          </a:p>
          <a:p>
            <a:pPr algn="just"/>
            <a:r>
              <a:rPr lang="en-GB" dirty="0" smtClean="0"/>
              <a:t>The whole second part of the Rule makes explicit the communitarian striving towards perfection so that </a:t>
            </a:r>
            <a:r>
              <a:rPr lang="en-GB" b="1" dirty="0" smtClean="0">
                <a:solidFill>
                  <a:schemeClr val="tx1"/>
                </a:solidFill>
              </a:rPr>
              <a:t>ministry,</a:t>
            </a:r>
            <a:r>
              <a:rPr lang="en-GB" dirty="0" smtClean="0"/>
              <a:t> which also </a:t>
            </a:r>
            <a:r>
              <a:rPr lang="en-GB" b="1" dirty="0" smtClean="0">
                <a:solidFill>
                  <a:schemeClr val="tx1"/>
                </a:solidFill>
              </a:rPr>
              <a:t>carried out in community</a:t>
            </a:r>
            <a:r>
              <a:rPr lang="en-GB" dirty="0" smtClean="0"/>
              <a:t>, should be by the </a:t>
            </a:r>
            <a:r>
              <a:rPr lang="en-GB" b="1" dirty="0" smtClean="0">
                <a:solidFill>
                  <a:schemeClr val="tx1"/>
                </a:solidFill>
              </a:rPr>
              <a:t>blessing of God, become fruitful.</a:t>
            </a:r>
            <a:r>
              <a:rPr lang="en-GB" dirty="0" smtClean="0"/>
              <a:t> </a:t>
            </a:r>
            <a:r>
              <a:rPr lang="en-GB" i="1" dirty="0" smtClean="0"/>
              <a:t>“The Institute considers this exercise as the source of all blessings  which are to be poured over the entire holy ministry in length and breadth of the Society</a:t>
            </a:r>
            <a:r>
              <a:rPr lang="en-GB" dirty="0" smtClean="0"/>
              <a:t>” (Rule 1818, p. 41). </a:t>
            </a:r>
            <a:endParaRPr lang="en-GB" dirty="0"/>
          </a:p>
        </p:txBody>
      </p:sp>
    </p:spTree>
    <p:extLst>
      <p:ext uri="{BB962C8B-B14F-4D97-AF65-F5344CB8AC3E}">
        <p14:creationId xmlns:p14="http://schemas.microsoft.com/office/powerpoint/2010/main" val="3461397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solidFill>
                  <a:srgbClr val="7030A0"/>
                </a:solidFill>
              </a:rPr>
              <a:t>The Rule </a:t>
            </a:r>
            <a:r>
              <a:rPr lang="en-GB" sz="3600" b="1" dirty="0" smtClean="0">
                <a:solidFill>
                  <a:srgbClr val="7030A0"/>
                </a:solidFill>
              </a:rPr>
              <a:t>of </a:t>
            </a:r>
            <a:r>
              <a:rPr lang="en-GB" sz="3600" b="1" dirty="0">
                <a:solidFill>
                  <a:srgbClr val="7030A0"/>
                </a:solidFill>
              </a:rPr>
              <a:t>1818</a:t>
            </a:r>
            <a:endParaRPr lang="en-US" sz="3600" dirty="0">
              <a:solidFill>
                <a:srgbClr val="7030A0"/>
              </a:solidFill>
            </a:endParaRPr>
          </a:p>
        </p:txBody>
      </p:sp>
      <p:sp>
        <p:nvSpPr>
          <p:cNvPr id="3" name="Content Placeholder 2"/>
          <p:cNvSpPr>
            <a:spLocks noGrp="1"/>
          </p:cNvSpPr>
          <p:nvPr>
            <p:ph idx="1"/>
          </p:nvPr>
        </p:nvSpPr>
        <p:spPr>
          <a:xfrm>
            <a:off x="779463" y="1425388"/>
            <a:ext cx="7583487" cy="4612342"/>
          </a:xfrm>
        </p:spPr>
        <p:txBody>
          <a:bodyPr>
            <a:normAutofit/>
          </a:bodyPr>
          <a:lstStyle/>
          <a:p>
            <a:pPr marL="0" indent="0" algn="just">
              <a:buNone/>
            </a:pPr>
            <a:r>
              <a:rPr lang="en-GB" dirty="0"/>
              <a:t>The community as the Founder wanted it had as its immediate goal the patterning of oneself on the saints, especially by the practice of the religious life and of fraternal charity. Father de Mazenod was happy to see that his </a:t>
            </a:r>
            <a:r>
              <a:rPr lang="en-GB" b="1" dirty="0">
                <a:solidFill>
                  <a:srgbClr val="FFC000"/>
                </a:solidFill>
              </a:rPr>
              <a:t>first disciples </a:t>
            </a:r>
            <a:r>
              <a:rPr lang="en-GB" dirty="0"/>
              <a:t>were making serious efforts to be </a:t>
            </a:r>
            <a:r>
              <a:rPr lang="en-GB" b="1" dirty="0">
                <a:solidFill>
                  <a:schemeClr val="tx1"/>
                </a:solidFill>
              </a:rPr>
              <a:t>regular</a:t>
            </a:r>
            <a:r>
              <a:rPr lang="en-GB" dirty="0"/>
              <a:t> and </a:t>
            </a:r>
            <a:r>
              <a:rPr lang="en-GB" b="1" dirty="0">
                <a:solidFill>
                  <a:schemeClr val="tx1"/>
                </a:solidFill>
              </a:rPr>
              <a:t>charitable</a:t>
            </a:r>
            <a:r>
              <a:rPr lang="en-GB" dirty="0"/>
              <a:t> and did succeed in </a:t>
            </a:r>
            <a:r>
              <a:rPr lang="en-GB" b="1" dirty="0">
                <a:solidFill>
                  <a:schemeClr val="tx1"/>
                </a:solidFill>
              </a:rPr>
              <a:t>forming communities</a:t>
            </a:r>
            <a:r>
              <a:rPr lang="en-GB" dirty="0"/>
              <a:t> which were truly abodes of the blessed while at the same time </a:t>
            </a:r>
            <a:r>
              <a:rPr lang="en-GB" b="1" dirty="0">
                <a:solidFill>
                  <a:schemeClr val="tx1"/>
                </a:solidFill>
              </a:rPr>
              <a:t>never losing sight of the salvation of souls. </a:t>
            </a:r>
            <a:endParaRPr lang="en-GB" b="1" dirty="0" smtClean="0">
              <a:solidFill>
                <a:schemeClr val="tx1"/>
              </a:solidFill>
            </a:endParaRPr>
          </a:p>
          <a:p>
            <a:pPr marL="0" indent="0" algn="just">
              <a:buNone/>
            </a:pPr>
            <a:r>
              <a:rPr lang="en-GB" sz="2000" dirty="0" smtClean="0"/>
              <a:t>(A </a:t>
            </a:r>
            <a:r>
              <a:rPr lang="en-GB" sz="2000" dirty="0"/>
              <a:t>letter to diocesan priest, Father </a:t>
            </a:r>
            <a:r>
              <a:rPr lang="en-GB" sz="2000" dirty="0" err="1"/>
              <a:t>Viguier</a:t>
            </a:r>
            <a:r>
              <a:rPr lang="en-GB" sz="2000" dirty="0"/>
              <a:t>, dated January 6, 1819, gives a good summary of all these </a:t>
            </a:r>
            <a:r>
              <a:rPr lang="en-GB" sz="2000" dirty="0" smtClean="0"/>
              <a:t>aspects).</a:t>
            </a:r>
            <a:endParaRPr lang="en-US" sz="2000" dirty="0"/>
          </a:p>
          <a:p>
            <a:endParaRPr lang="en-US" dirty="0"/>
          </a:p>
        </p:txBody>
      </p:sp>
    </p:spTree>
    <p:extLst>
      <p:ext uri="{BB962C8B-B14F-4D97-AF65-F5344CB8AC3E}">
        <p14:creationId xmlns:p14="http://schemas.microsoft.com/office/powerpoint/2010/main" val="3320781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smtClean="0">
                <a:solidFill>
                  <a:schemeClr val="tx1"/>
                </a:solidFill>
              </a:rPr>
              <a:t>COMMUNITY &amp; MISSION</a:t>
            </a:r>
            <a:br>
              <a:rPr lang="en-GB" sz="3600" b="1" dirty="0" smtClean="0">
                <a:solidFill>
                  <a:schemeClr val="tx1"/>
                </a:solidFill>
              </a:rPr>
            </a:br>
            <a:r>
              <a:rPr lang="en-GB" sz="3200" b="1" dirty="0" smtClean="0">
                <a:solidFill>
                  <a:srgbClr val="7030A0"/>
                </a:solidFill>
              </a:rPr>
              <a:t>St. Eugene &amp; First Generation Oblates</a:t>
            </a:r>
            <a:endParaRPr lang="en-GB" sz="3200" b="1" dirty="0">
              <a:solidFill>
                <a:srgbClr val="7030A0"/>
              </a:solidFill>
            </a:endParaRPr>
          </a:p>
        </p:txBody>
      </p:sp>
      <p:sp>
        <p:nvSpPr>
          <p:cNvPr id="3" name="Content Placeholder 2"/>
          <p:cNvSpPr>
            <a:spLocks noGrp="1"/>
          </p:cNvSpPr>
          <p:nvPr>
            <p:ph idx="1"/>
          </p:nvPr>
        </p:nvSpPr>
        <p:spPr/>
        <p:txBody>
          <a:bodyPr/>
          <a:lstStyle/>
          <a:p>
            <a:pPr marL="0" indent="0">
              <a:buNone/>
            </a:pPr>
            <a:r>
              <a:rPr lang="en-GB" dirty="0" smtClean="0"/>
              <a:t>The </a:t>
            </a:r>
            <a:r>
              <a:rPr lang="en-GB" dirty="0" smtClean="0">
                <a:solidFill>
                  <a:schemeClr val="tx1"/>
                </a:solidFill>
              </a:rPr>
              <a:t>legacy</a:t>
            </a:r>
            <a:r>
              <a:rPr lang="en-GB" dirty="0" smtClean="0"/>
              <a:t> St. Eugene and his first disciple left:</a:t>
            </a:r>
          </a:p>
          <a:p>
            <a:pPr marL="0" indent="0" algn="just">
              <a:buNone/>
            </a:pPr>
            <a:r>
              <a:rPr lang="en-GB" b="1" dirty="0" smtClean="0">
                <a:solidFill>
                  <a:srgbClr val="7030A0"/>
                </a:solidFill>
              </a:rPr>
              <a:t>“</a:t>
            </a:r>
            <a:r>
              <a:rPr lang="en-GB" b="1" i="1" dirty="0" smtClean="0">
                <a:solidFill>
                  <a:srgbClr val="7030A0"/>
                </a:solidFill>
              </a:rPr>
              <a:t>Regular” Communities</a:t>
            </a:r>
            <a:r>
              <a:rPr lang="en-GB" i="1" dirty="0" smtClean="0"/>
              <a:t>: </a:t>
            </a:r>
            <a:r>
              <a:rPr lang="en-GB" dirty="0" smtClean="0"/>
              <a:t>that his sons live in community in order to more surely sanctify themselves and to evangelise in a more effective manner.</a:t>
            </a:r>
          </a:p>
          <a:p>
            <a:pPr marL="0" indent="0" algn="just">
              <a:buNone/>
            </a:pPr>
            <a:r>
              <a:rPr lang="en-GB" b="1" i="1" dirty="0" smtClean="0"/>
              <a:t> </a:t>
            </a:r>
            <a:r>
              <a:rPr lang="en-GB" b="1" i="1" dirty="0" smtClean="0">
                <a:solidFill>
                  <a:srgbClr val="7030A0"/>
                </a:solidFill>
              </a:rPr>
              <a:t>Charitable communities</a:t>
            </a:r>
            <a:r>
              <a:rPr lang="en-GB" i="1" dirty="0" smtClean="0"/>
              <a:t>: </a:t>
            </a:r>
            <a:r>
              <a:rPr lang="en-GB" dirty="0" smtClean="0"/>
              <a:t>Eugene had written, missionaries will be united in </a:t>
            </a:r>
            <a:r>
              <a:rPr lang="en-GB" b="1" dirty="0" smtClean="0">
                <a:solidFill>
                  <a:schemeClr val="tx1"/>
                </a:solidFill>
              </a:rPr>
              <a:t>bonds of deep charity</a:t>
            </a:r>
            <a:r>
              <a:rPr lang="en-GB" dirty="0" smtClean="0"/>
              <a:t>. In his family, he wanted to see relived the life of the Apostles and of first Christians. Fraternal charity and sharing were main points. This forms </a:t>
            </a:r>
            <a:r>
              <a:rPr lang="en-GB" i="1" dirty="0" smtClean="0">
                <a:solidFill>
                  <a:schemeClr val="tx1"/>
                </a:solidFill>
              </a:rPr>
              <a:t>fraternal communities.</a:t>
            </a:r>
          </a:p>
          <a:p>
            <a:endParaRPr lang="en-GB" dirty="0"/>
          </a:p>
        </p:txBody>
      </p:sp>
    </p:spTree>
    <p:extLst>
      <p:ext uri="{BB962C8B-B14F-4D97-AF65-F5344CB8AC3E}">
        <p14:creationId xmlns:p14="http://schemas.microsoft.com/office/powerpoint/2010/main" val="2834621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55320"/>
            <a:ext cx="7583487" cy="1188720"/>
          </a:xfrm>
        </p:spPr>
        <p:txBody>
          <a:bodyPr/>
          <a:lstStyle/>
          <a:p>
            <a:pPr algn="ctr"/>
            <a:r>
              <a:rPr lang="en-GB" sz="4400" b="1" dirty="0" smtClean="0">
                <a:solidFill>
                  <a:schemeClr val="tx1"/>
                </a:solidFill>
              </a:rPr>
              <a:t/>
            </a:r>
            <a:br>
              <a:rPr lang="en-GB" sz="4400" b="1" dirty="0" smtClean="0">
                <a:solidFill>
                  <a:schemeClr val="tx1"/>
                </a:solidFill>
              </a:rPr>
            </a:br>
            <a:r>
              <a:rPr lang="en-GB" sz="4400" b="1" dirty="0">
                <a:solidFill>
                  <a:schemeClr val="tx1"/>
                </a:solidFill>
              </a:rPr>
              <a:t/>
            </a:r>
            <a:br>
              <a:rPr lang="en-GB" sz="4400" b="1" dirty="0">
                <a:solidFill>
                  <a:schemeClr val="tx1"/>
                </a:solidFill>
              </a:rPr>
            </a:br>
            <a:r>
              <a:rPr lang="en-GB" sz="4400" b="1" dirty="0" smtClean="0">
                <a:solidFill>
                  <a:schemeClr val="tx1"/>
                </a:solidFill>
              </a:rPr>
              <a:t/>
            </a:r>
            <a:br>
              <a:rPr lang="en-GB" sz="4400" b="1" dirty="0" smtClean="0">
                <a:solidFill>
                  <a:schemeClr val="tx1"/>
                </a:solidFill>
              </a:rPr>
            </a:br>
            <a:r>
              <a:rPr lang="en-GB" sz="3600" b="1" dirty="0" smtClean="0">
                <a:solidFill>
                  <a:schemeClr val="tx1"/>
                </a:solidFill>
              </a:rPr>
              <a:t>COMMUNITY </a:t>
            </a:r>
            <a:r>
              <a:rPr lang="en-GB" sz="3600" b="1" dirty="0">
                <a:solidFill>
                  <a:schemeClr val="tx1"/>
                </a:solidFill>
              </a:rPr>
              <a:t>&amp; MISSION</a:t>
            </a:r>
            <a:r>
              <a:rPr lang="en-GB" sz="4400" b="1" dirty="0">
                <a:solidFill>
                  <a:schemeClr val="tx1"/>
                </a:solidFill>
              </a:rPr>
              <a:t/>
            </a:r>
            <a:br>
              <a:rPr lang="en-GB" sz="4400" b="1" dirty="0">
                <a:solidFill>
                  <a:schemeClr val="tx1"/>
                </a:solidFill>
              </a:rPr>
            </a:br>
            <a:r>
              <a:rPr lang="en-GB" sz="3200" b="1" dirty="0">
                <a:solidFill>
                  <a:srgbClr val="7030A0"/>
                </a:solidFill>
              </a:rPr>
              <a:t>St. Eugene &amp; First Generation Oblates</a:t>
            </a:r>
            <a:endParaRPr lang="en-GB" sz="3200" dirty="0"/>
          </a:p>
        </p:txBody>
      </p:sp>
      <p:sp>
        <p:nvSpPr>
          <p:cNvPr id="3" name="Content Placeholder 2"/>
          <p:cNvSpPr>
            <a:spLocks noGrp="1"/>
          </p:cNvSpPr>
          <p:nvPr>
            <p:ph idx="1"/>
          </p:nvPr>
        </p:nvSpPr>
        <p:spPr>
          <a:xfrm>
            <a:off x="779463" y="1965960"/>
            <a:ext cx="7583487" cy="4071770"/>
          </a:xfrm>
        </p:spPr>
        <p:txBody>
          <a:bodyPr/>
          <a:lstStyle/>
          <a:p>
            <a:pPr algn="just"/>
            <a:r>
              <a:rPr lang="en-GB" b="1" i="1" dirty="0" smtClean="0">
                <a:solidFill>
                  <a:srgbClr val="7030A0"/>
                </a:solidFill>
              </a:rPr>
              <a:t>Apostolic communities</a:t>
            </a:r>
            <a:r>
              <a:rPr lang="en-GB" i="1" dirty="0" smtClean="0"/>
              <a:t>:</a:t>
            </a:r>
            <a:r>
              <a:rPr lang="en-GB" dirty="0" smtClean="0"/>
              <a:t> The Congregation founded by St. Eugene de </a:t>
            </a:r>
            <a:r>
              <a:rPr lang="en-GB" dirty="0" err="1" smtClean="0"/>
              <a:t>Mazenod</a:t>
            </a:r>
            <a:r>
              <a:rPr lang="en-GB" dirty="0" smtClean="0"/>
              <a:t> has his special goal </a:t>
            </a:r>
            <a:r>
              <a:rPr lang="en-GB" i="1" dirty="0" smtClean="0"/>
              <a:t>the </a:t>
            </a:r>
            <a:r>
              <a:rPr lang="en-GB" i="1" dirty="0" err="1" smtClean="0"/>
              <a:t>evanglisation</a:t>
            </a:r>
            <a:r>
              <a:rPr lang="en-GB" i="1" dirty="0"/>
              <a:t> </a:t>
            </a:r>
            <a:r>
              <a:rPr lang="en-GB" i="1" dirty="0" smtClean="0"/>
              <a:t>of the poor. </a:t>
            </a:r>
            <a:r>
              <a:rPr lang="en-GB" dirty="0" smtClean="0"/>
              <a:t>The Founder never forgot it and always reminded his sons of this. The Oblates evangelised, as a general practice, did as a community.</a:t>
            </a:r>
            <a:endParaRPr lang="en-GB" dirty="0"/>
          </a:p>
          <a:p>
            <a:r>
              <a:rPr lang="en-GB" b="1" dirty="0" smtClean="0">
                <a:solidFill>
                  <a:schemeClr val="tx1"/>
                </a:solidFill>
              </a:rPr>
              <a:t>Final Legacy </a:t>
            </a:r>
            <a:r>
              <a:rPr lang="en-GB" dirty="0" smtClean="0"/>
              <a:t>he left behind: As he lay dying he left his Oblates a final statement:</a:t>
            </a:r>
            <a:r>
              <a:rPr lang="en-GB" i="1" dirty="0"/>
              <a:t> </a:t>
            </a:r>
            <a:r>
              <a:rPr lang="en-GB" i="1" dirty="0" smtClean="0">
                <a:solidFill>
                  <a:srgbClr val="FF0000"/>
                </a:solidFill>
              </a:rPr>
              <a:t>“among yourselves Charity, charity, charity:</a:t>
            </a:r>
            <a:r>
              <a:rPr lang="en-GB" i="1" dirty="0" smtClean="0"/>
              <a:t> </a:t>
            </a:r>
            <a:r>
              <a:rPr lang="en-GB" b="1" dirty="0" smtClean="0">
                <a:solidFill>
                  <a:srgbClr val="92D050"/>
                </a:solidFill>
              </a:rPr>
              <a:t>in the world zeal for souls</a:t>
            </a:r>
            <a:r>
              <a:rPr lang="en-GB" dirty="0" smtClean="0"/>
              <a:t>!</a:t>
            </a:r>
            <a:r>
              <a:rPr lang="en-GB" i="1" dirty="0" smtClean="0"/>
              <a:t> </a:t>
            </a:r>
            <a:endParaRPr lang="en-GB" dirty="0" smtClean="0"/>
          </a:p>
        </p:txBody>
      </p:sp>
    </p:spTree>
    <p:extLst>
      <p:ext uri="{BB962C8B-B14F-4D97-AF65-F5344CB8AC3E}">
        <p14:creationId xmlns:p14="http://schemas.microsoft.com/office/powerpoint/2010/main" val="483753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1158240"/>
          </a:xfrm>
        </p:spPr>
        <p:txBody>
          <a:bodyPr/>
          <a:lstStyle/>
          <a:p>
            <a:pPr algn="ctr"/>
            <a:r>
              <a:rPr lang="en-GB" sz="3600" b="1" dirty="0" smtClean="0">
                <a:solidFill>
                  <a:schemeClr val="tx1"/>
                </a:solidFill>
              </a:rPr>
              <a:t>COMMUNITY &amp; MISSION</a:t>
            </a:r>
            <a:br>
              <a:rPr lang="en-GB" sz="3600" b="1" dirty="0" smtClean="0">
                <a:solidFill>
                  <a:schemeClr val="tx1"/>
                </a:solidFill>
              </a:rPr>
            </a:br>
            <a:r>
              <a:rPr lang="en-GB" sz="3200" b="1" dirty="0" smtClean="0">
                <a:solidFill>
                  <a:srgbClr val="7030A0"/>
                </a:solidFill>
              </a:rPr>
              <a:t>Eugene &amp; his first disciples left behind</a:t>
            </a:r>
            <a:endParaRPr lang="en-GB" sz="3200" b="1" dirty="0">
              <a:solidFill>
                <a:srgbClr val="7030A0"/>
              </a:solidFill>
            </a:endParaRPr>
          </a:p>
        </p:txBody>
      </p:sp>
      <p:sp>
        <p:nvSpPr>
          <p:cNvPr id="3" name="Content Placeholder 2"/>
          <p:cNvSpPr>
            <a:spLocks noGrp="1"/>
          </p:cNvSpPr>
          <p:nvPr>
            <p:ph idx="1"/>
          </p:nvPr>
        </p:nvSpPr>
        <p:spPr/>
        <p:txBody>
          <a:bodyPr/>
          <a:lstStyle/>
          <a:p>
            <a:pPr algn="just"/>
            <a:r>
              <a:rPr lang="en-GB" dirty="0" smtClean="0"/>
              <a:t>Father Joseph FABRES (1861-1892): </a:t>
            </a:r>
            <a:r>
              <a:rPr lang="en-GB" i="1" dirty="0" smtClean="0"/>
              <a:t>It is </a:t>
            </a:r>
            <a:r>
              <a:rPr lang="en-GB" i="1" dirty="0" smtClean="0">
                <a:solidFill>
                  <a:schemeClr val="tx1"/>
                </a:solidFill>
              </a:rPr>
              <a:t>leitmotif </a:t>
            </a:r>
            <a:r>
              <a:rPr lang="en-GB" dirty="0" smtClean="0"/>
              <a:t>(theme song) which from now on will characterise the Oblate Community: </a:t>
            </a:r>
            <a:r>
              <a:rPr lang="en-GB" b="1" dirty="0" smtClean="0">
                <a:solidFill>
                  <a:srgbClr val="92D050"/>
                </a:solidFill>
              </a:rPr>
              <a:t>charity among the members will create a true community, zeal outside will make of it an ap</a:t>
            </a:r>
            <a:r>
              <a:rPr lang="en-GB" b="1" dirty="0">
                <a:solidFill>
                  <a:srgbClr val="92D050"/>
                </a:solidFill>
              </a:rPr>
              <a:t>o</a:t>
            </a:r>
            <a:r>
              <a:rPr lang="en-GB" b="1" dirty="0" smtClean="0">
                <a:solidFill>
                  <a:srgbClr val="92D050"/>
                </a:solidFill>
              </a:rPr>
              <a:t>stolic community.</a:t>
            </a:r>
          </a:p>
          <a:p>
            <a:pPr algn="just"/>
            <a:r>
              <a:rPr lang="en-GB" dirty="0" smtClean="0"/>
              <a:t>Mgr. Augustine DONTENWILL (1908-1931): </a:t>
            </a:r>
            <a:r>
              <a:rPr lang="en-GB" b="1" dirty="0" smtClean="0">
                <a:solidFill>
                  <a:srgbClr val="92D050"/>
                </a:solidFill>
              </a:rPr>
              <a:t>“</a:t>
            </a:r>
            <a:r>
              <a:rPr lang="en-GB" b="1" i="1" dirty="0" smtClean="0">
                <a:solidFill>
                  <a:srgbClr val="92D050"/>
                </a:solidFill>
              </a:rPr>
              <a:t>We are religious first, then missionaries</a:t>
            </a:r>
            <a:r>
              <a:rPr lang="en-GB" i="1" dirty="0" smtClean="0"/>
              <a:t>, and we must be </a:t>
            </a:r>
            <a:r>
              <a:rPr lang="en-GB" i="1" dirty="0" err="1" smtClean="0"/>
              <a:t>fervant</a:t>
            </a:r>
            <a:r>
              <a:rPr lang="en-GB" i="1" dirty="0" smtClean="0"/>
              <a:t> religious in order to be and remain </a:t>
            </a:r>
            <a:r>
              <a:rPr lang="en-GB" i="1" dirty="0" err="1" smtClean="0"/>
              <a:t>fervant</a:t>
            </a:r>
            <a:r>
              <a:rPr lang="en-GB" i="1" dirty="0" smtClean="0"/>
              <a:t> missionaries”</a:t>
            </a:r>
            <a:endParaRPr lang="en-GB" dirty="0"/>
          </a:p>
        </p:txBody>
      </p:sp>
    </p:spTree>
    <p:extLst>
      <p:ext uri="{BB962C8B-B14F-4D97-AF65-F5344CB8AC3E}">
        <p14:creationId xmlns:p14="http://schemas.microsoft.com/office/powerpoint/2010/main" val="3341308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55320"/>
            <a:ext cx="7583487" cy="1127760"/>
          </a:xfrm>
        </p:spPr>
        <p:txBody>
          <a:bodyPr/>
          <a:lstStyle/>
          <a:p>
            <a:pPr algn="ctr"/>
            <a:r>
              <a:rPr lang="en-GB" sz="3600" b="1" dirty="0" smtClean="0">
                <a:solidFill>
                  <a:schemeClr val="tx1"/>
                </a:solidFill>
              </a:rPr>
              <a:t>COMMUNITY &amp; MISSION </a:t>
            </a:r>
            <a:r>
              <a:rPr lang="en-GB" dirty="0" smtClean="0"/>
              <a:t/>
            </a:r>
            <a:br>
              <a:rPr lang="en-GB" dirty="0" smtClean="0"/>
            </a:br>
            <a:r>
              <a:rPr lang="en-GB" sz="3200" dirty="0" smtClean="0">
                <a:solidFill>
                  <a:srgbClr val="7030A0"/>
                </a:solidFill>
              </a:rPr>
              <a:t>Eugene &amp; his first disciples left behind</a:t>
            </a:r>
            <a:endParaRPr lang="en-GB" sz="3200" dirty="0">
              <a:solidFill>
                <a:srgbClr val="7030A0"/>
              </a:solidFill>
            </a:endParaRPr>
          </a:p>
        </p:txBody>
      </p:sp>
      <p:sp>
        <p:nvSpPr>
          <p:cNvPr id="3" name="Content Placeholder 2"/>
          <p:cNvSpPr>
            <a:spLocks noGrp="1"/>
          </p:cNvSpPr>
          <p:nvPr>
            <p:ph idx="1"/>
          </p:nvPr>
        </p:nvSpPr>
        <p:spPr>
          <a:xfrm>
            <a:off x="779463" y="1920240"/>
            <a:ext cx="7583487" cy="4419600"/>
          </a:xfrm>
        </p:spPr>
        <p:txBody>
          <a:bodyPr>
            <a:normAutofit lnSpcReduction="10000"/>
          </a:bodyPr>
          <a:lstStyle/>
          <a:p>
            <a:pPr marL="0" indent="0">
              <a:buNone/>
            </a:pPr>
            <a:r>
              <a:rPr lang="en-GB" dirty="0" smtClean="0"/>
              <a:t>Father Leo DESCHATLETES (1947-1972)</a:t>
            </a:r>
          </a:p>
          <a:p>
            <a:r>
              <a:rPr lang="en-GB" dirty="0" smtClean="0"/>
              <a:t>Within our own communities, </a:t>
            </a:r>
            <a:r>
              <a:rPr lang="en-GB" b="1" dirty="0" smtClean="0">
                <a:solidFill>
                  <a:srgbClr val="FFFF00"/>
                </a:solidFill>
              </a:rPr>
              <a:t>our spirit of Oblation becomes a spirit of </a:t>
            </a:r>
            <a:r>
              <a:rPr lang="en-GB" b="1" i="1" dirty="0" smtClean="0">
                <a:solidFill>
                  <a:srgbClr val="FFFF00"/>
                </a:solidFill>
              </a:rPr>
              <a:t>charity.</a:t>
            </a:r>
          </a:p>
          <a:p>
            <a:pPr algn="just"/>
            <a:r>
              <a:rPr lang="en-GB" i="1" dirty="0" smtClean="0"/>
              <a:t>We are religious living in community life, devoted to the apostolate and to the missionary life. Ours at the same time a contemplative and active life. In </a:t>
            </a:r>
            <a:r>
              <a:rPr lang="en-GB" b="1" i="1" dirty="0" smtClean="0">
                <a:solidFill>
                  <a:srgbClr val="FFFF00"/>
                </a:solidFill>
              </a:rPr>
              <a:t>virtue of our vocation we are active contemplatives … contemplative missionaries. </a:t>
            </a:r>
          </a:p>
          <a:p>
            <a:r>
              <a:rPr lang="en-GB" i="1" dirty="0" smtClean="0"/>
              <a:t>We are MISSIONARIES to EVANGELISE – the POOR – according to the URGENT NEEDS OF THE CHURCH AND OF THE WORLD – in APOSTOLIC COMMUNITIES.</a:t>
            </a:r>
            <a:endParaRPr lang="en-GB" dirty="0"/>
          </a:p>
        </p:txBody>
      </p:sp>
    </p:spTree>
    <p:extLst>
      <p:ext uri="{BB962C8B-B14F-4D97-AF65-F5344CB8AC3E}">
        <p14:creationId xmlns:p14="http://schemas.microsoft.com/office/powerpoint/2010/main" val="1358244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1127760"/>
          </a:xfrm>
        </p:spPr>
        <p:txBody>
          <a:bodyPr/>
          <a:lstStyle/>
          <a:p>
            <a:pPr algn="ctr"/>
            <a:r>
              <a:rPr lang="en-GB" sz="3600" b="1" dirty="0" smtClean="0">
                <a:solidFill>
                  <a:schemeClr val="tx1"/>
                </a:solidFill>
              </a:rPr>
              <a:t>COMMUNITY &amp; MISSION</a:t>
            </a:r>
            <a:br>
              <a:rPr lang="en-GB" sz="3600" b="1" dirty="0" smtClean="0">
                <a:solidFill>
                  <a:schemeClr val="tx1"/>
                </a:solidFill>
              </a:rPr>
            </a:br>
            <a:r>
              <a:rPr lang="en-GB" sz="3200" b="1" dirty="0" smtClean="0">
                <a:solidFill>
                  <a:srgbClr val="7030A0"/>
                </a:solidFill>
              </a:rPr>
              <a:t>Eugene &amp; his successive disciples</a:t>
            </a:r>
            <a:endParaRPr lang="en-GB" sz="3200" b="1" dirty="0">
              <a:solidFill>
                <a:srgbClr val="7030A0"/>
              </a:solidFill>
            </a:endParaRPr>
          </a:p>
        </p:txBody>
      </p:sp>
      <p:sp>
        <p:nvSpPr>
          <p:cNvPr id="3" name="Content Placeholder 2"/>
          <p:cNvSpPr>
            <a:spLocks noGrp="1"/>
          </p:cNvSpPr>
          <p:nvPr>
            <p:ph idx="1"/>
          </p:nvPr>
        </p:nvSpPr>
        <p:spPr>
          <a:xfrm>
            <a:off x="779463" y="1615440"/>
            <a:ext cx="7583487" cy="4422290"/>
          </a:xfrm>
        </p:spPr>
        <p:txBody>
          <a:bodyPr/>
          <a:lstStyle/>
          <a:p>
            <a:r>
              <a:rPr lang="en-GB" dirty="0" smtClean="0"/>
              <a:t>Father Richard HANLEY (1972-1974)</a:t>
            </a:r>
          </a:p>
          <a:p>
            <a:pPr algn="just"/>
            <a:r>
              <a:rPr lang="en-GB" i="1" dirty="0" smtClean="0"/>
              <a:t>All </a:t>
            </a:r>
            <a:r>
              <a:rPr lang="en-GB" b="1" i="1" dirty="0" smtClean="0">
                <a:solidFill>
                  <a:srgbClr val="92D050"/>
                </a:solidFill>
              </a:rPr>
              <a:t>renewal of community must be mission oriented</a:t>
            </a:r>
            <a:r>
              <a:rPr lang="en-GB" i="1" dirty="0" smtClean="0"/>
              <a:t>. We must never forget that revitalising our community </a:t>
            </a:r>
            <a:r>
              <a:rPr lang="en-GB" b="1" i="1" dirty="0" smtClean="0">
                <a:solidFill>
                  <a:srgbClr val="92D050"/>
                </a:solidFill>
              </a:rPr>
              <a:t>cannot be divorced from their apostolic function </a:t>
            </a:r>
            <a:r>
              <a:rPr lang="en-GB" i="1" dirty="0" smtClean="0"/>
              <a:t>as living cells for the a formation of communities on a broader front both in the church and in the world. </a:t>
            </a:r>
          </a:p>
          <a:p>
            <a:pPr algn="just"/>
            <a:r>
              <a:rPr lang="en-GB" b="1" i="1" dirty="0" smtClean="0">
                <a:solidFill>
                  <a:srgbClr val="92D050"/>
                </a:solidFill>
              </a:rPr>
              <a:t>The apostolic community is a response to the world’s cringing search for community</a:t>
            </a:r>
            <a:r>
              <a:rPr lang="en-GB" i="1" dirty="0" smtClean="0"/>
              <a:t>. </a:t>
            </a:r>
          </a:p>
        </p:txBody>
      </p:sp>
    </p:spTree>
    <p:extLst>
      <p:ext uri="{BB962C8B-B14F-4D97-AF65-F5344CB8AC3E}">
        <p14:creationId xmlns:p14="http://schemas.microsoft.com/office/powerpoint/2010/main" val="1936857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1051560"/>
          </a:xfrm>
        </p:spPr>
        <p:txBody>
          <a:bodyPr/>
          <a:lstStyle/>
          <a:p>
            <a:pPr algn="ctr"/>
            <a:r>
              <a:rPr lang="en-GB" sz="3600" dirty="0" smtClean="0">
                <a:solidFill>
                  <a:schemeClr val="tx1"/>
                </a:solidFill>
              </a:rPr>
              <a:t>COMMUNITY &amp; MISSION</a:t>
            </a:r>
            <a:br>
              <a:rPr lang="en-GB" sz="3600" dirty="0" smtClean="0">
                <a:solidFill>
                  <a:schemeClr val="tx1"/>
                </a:solidFill>
              </a:rPr>
            </a:br>
            <a:r>
              <a:rPr lang="en-GB" sz="3200" b="1" dirty="0" smtClean="0">
                <a:solidFill>
                  <a:srgbClr val="7030A0"/>
                </a:solidFill>
              </a:rPr>
              <a:t>Eugene &amp; his successive disciples</a:t>
            </a:r>
            <a:endParaRPr lang="en-GB" sz="3200" b="1" dirty="0">
              <a:solidFill>
                <a:srgbClr val="7030A0"/>
              </a:solidFill>
            </a:endParaRPr>
          </a:p>
        </p:txBody>
      </p:sp>
      <p:sp>
        <p:nvSpPr>
          <p:cNvPr id="3" name="Content Placeholder 2"/>
          <p:cNvSpPr>
            <a:spLocks noGrp="1"/>
          </p:cNvSpPr>
          <p:nvPr>
            <p:ph idx="1"/>
          </p:nvPr>
        </p:nvSpPr>
        <p:spPr/>
        <p:txBody>
          <a:bodyPr/>
          <a:lstStyle/>
          <a:p>
            <a:r>
              <a:rPr lang="en-GB" dirty="0" smtClean="0"/>
              <a:t>Father Louis Lougen (2010 - )</a:t>
            </a:r>
          </a:p>
          <a:p>
            <a:pPr algn="just"/>
            <a:r>
              <a:rPr lang="en-US" b="1" dirty="0" smtClean="0">
                <a:solidFill>
                  <a:srgbClr val="7030A0"/>
                </a:solidFill>
              </a:rPr>
              <a:t>Triennium aim</a:t>
            </a:r>
            <a:r>
              <a:rPr lang="en-US" dirty="0"/>
              <a:t>: </a:t>
            </a:r>
            <a:r>
              <a:rPr lang="en-US" i="1" dirty="0"/>
              <a:t>to </a:t>
            </a:r>
            <a:r>
              <a:rPr lang="en-US" b="1" i="1" dirty="0">
                <a:solidFill>
                  <a:srgbClr val="92D050"/>
                </a:solidFill>
              </a:rPr>
              <a:t>“fan the flame” of the Oblate life and mission</a:t>
            </a:r>
            <a:r>
              <a:rPr lang="en-US" i="1" dirty="0"/>
              <a:t> in anticipation of the 36</a:t>
            </a:r>
            <a:r>
              <a:rPr lang="en-US" i="1" baseline="30000" dirty="0"/>
              <a:t>th</a:t>
            </a:r>
            <a:r>
              <a:rPr lang="en-US" i="1" dirty="0"/>
              <a:t> General Chapter that will be held in 2016 and which will coincide with the 200</a:t>
            </a:r>
            <a:r>
              <a:rPr lang="en-US" i="1" baseline="30000" dirty="0"/>
              <a:t>th</a:t>
            </a:r>
            <a:r>
              <a:rPr lang="en-US" i="1" dirty="0"/>
              <a:t> Anniversary of the Foundation of the Oblate Congregation. </a:t>
            </a:r>
            <a:endParaRPr lang="en-GB" dirty="0"/>
          </a:p>
          <a:p>
            <a:pPr algn="just"/>
            <a:r>
              <a:rPr lang="en-US" dirty="0"/>
              <a:t>to </a:t>
            </a:r>
            <a:r>
              <a:rPr lang="en-US" b="1" dirty="0">
                <a:solidFill>
                  <a:srgbClr val="92D050"/>
                </a:solidFill>
              </a:rPr>
              <a:t>review our lives </a:t>
            </a:r>
            <a:r>
              <a:rPr lang="en-US" dirty="0"/>
              <a:t>in light of the conclusions of 35</a:t>
            </a:r>
            <a:r>
              <a:rPr lang="en-US" baseline="30000" dirty="0"/>
              <a:t>th</a:t>
            </a:r>
            <a:r>
              <a:rPr lang="en-US" dirty="0"/>
              <a:t> General Chapter and to recommit ourselves to </a:t>
            </a:r>
            <a:r>
              <a:rPr lang="en-US" b="1" dirty="0">
                <a:solidFill>
                  <a:srgbClr val="92D050"/>
                </a:solidFill>
              </a:rPr>
              <a:t>the </a:t>
            </a:r>
            <a:r>
              <a:rPr lang="en-US" b="1" i="1" dirty="0">
                <a:solidFill>
                  <a:srgbClr val="92D050"/>
                </a:solidFill>
              </a:rPr>
              <a:t>call </a:t>
            </a:r>
            <a:r>
              <a:rPr lang="en-US" b="1" dirty="0">
                <a:solidFill>
                  <a:srgbClr val="92D050"/>
                </a:solidFill>
              </a:rPr>
              <a:t>and the </a:t>
            </a:r>
            <a:r>
              <a:rPr lang="en-US" b="1" i="1" dirty="0">
                <a:solidFill>
                  <a:srgbClr val="92D050"/>
                </a:solidFill>
              </a:rPr>
              <a:t>vision</a:t>
            </a:r>
            <a:r>
              <a:rPr lang="en-US" b="1" dirty="0">
                <a:solidFill>
                  <a:srgbClr val="92D050"/>
                </a:solidFill>
              </a:rPr>
              <a:t> that inspired Saint Eugene de </a:t>
            </a:r>
            <a:r>
              <a:rPr lang="en-US" b="1" dirty="0" err="1">
                <a:solidFill>
                  <a:srgbClr val="92D050"/>
                </a:solidFill>
              </a:rPr>
              <a:t>Mazenod</a:t>
            </a:r>
            <a:r>
              <a:rPr lang="en-US" b="1" dirty="0">
                <a:solidFill>
                  <a:srgbClr val="92D050"/>
                </a:solidFill>
              </a:rPr>
              <a:t> to form the Missionaries of Provence in 1816. </a:t>
            </a:r>
            <a:endParaRPr lang="en-GB" b="1" dirty="0">
              <a:solidFill>
                <a:srgbClr val="92D050"/>
              </a:solidFill>
            </a:endParaRPr>
          </a:p>
          <a:p>
            <a:endParaRPr lang="en-GB" dirty="0"/>
          </a:p>
        </p:txBody>
      </p:sp>
    </p:spTree>
    <p:extLst>
      <p:ext uri="{BB962C8B-B14F-4D97-AF65-F5344CB8AC3E}">
        <p14:creationId xmlns:p14="http://schemas.microsoft.com/office/powerpoint/2010/main" val="2539065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9463" y="525332"/>
            <a:ext cx="7583487" cy="1318708"/>
          </a:xfrm>
        </p:spPr>
        <p:txBody>
          <a:bodyPr>
            <a:normAutofit fontScale="90000"/>
          </a:bodyPr>
          <a:lstStyle/>
          <a:p>
            <a:pPr algn="ctr"/>
            <a:r>
              <a:rPr lang="en-GB" sz="4000" dirty="0" smtClean="0"/>
              <a:t/>
            </a:r>
            <a:br>
              <a:rPr lang="en-GB" sz="4000" dirty="0" smtClean="0"/>
            </a:br>
            <a:r>
              <a:rPr lang="en-GB" sz="4000" dirty="0"/>
              <a:t/>
            </a:r>
            <a:br>
              <a:rPr lang="en-GB" sz="4000" dirty="0"/>
            </a:br>
            <a:r>
              <a:rPr lang="en-GB" sz="4000" dirty="0" smtClean="0"/>
              <a:t/>
            </a:r>
            <a:br>
              <a:rPr lang="en-GB" sz="4000" dirty="0" smtClean="0"/>
            </a:br>
            <a:r>
              <a:rPr lang="en-GB" sz="4000" dirty="0"/>
              <a:t/>
            </a:r>
            <a:br>
              <a:rPr lang="en-GB" sz="4000" dirty="0"/>
            </a:br>
            <a:r>
              <a:rPr lang="en-GB" sz="4000" dirty="0" smtClean="0"/>
              <a:t/>
            </a:r>
            <a:br>
              <a:rPr lang="en-GB" sz="4000" dirty="0" smtClean="0"/>
            </a:br>
            <a:r>
              <a:rPr lang="en-GB" sz="4000" dirty="0" smtClean="0"/>
              <a:t/>
            </a:r>
            <a:br>
              <a:rPr lang="en-GB" sz="4000" dirty="0" smtClean="0"/>
            </a:br>
            <a:r>
              <a:rPr lang="en-GB" sz="4000" b="1" dirty="0" smtClean="0">
                <a:solidFill>
                  <a:srgbClr val="002060"/>
                </a:solidFill>
              </a:rPr>
              <a:t>COMMUNITY  &amp;  MISSION</a:t>
            </a:r>
            <a:r>
              <a:rPr lang="en-GB" sz="3600" b="1" dirty="0" smtClean="0">
                <a:solidFill>
                  <a:srgbClr val="002060"/>
                </a:solidFill>
              </a:rPr>
              <a:t/>
            </a:r>
            <a:br>
              <a:rPr lang="en-GB" sz="3600" b="1" dirty="0" smtClean="0">
                <a:solidFill>
                  <a:srgbClr val="002060"/>
                </a:solidFill>
              </a:rPr>
            </a:br>
            <a:r>
              <a:rPr lang="en-GB" sz="3600" b="1" dirty="0" smtClean="0">
                <a:solidFill>
                  <a:srgbClr val="7030A0"/>
                </a:solidFill>
              </a:rPr>
              <a:t>St. Eugene &amp; First Generation Oblates </a:t>
            </a:r>
            <a:r>
              <a:rPr lang="en-GB" sz="3600" b="1" dirty="0">
                <a:solidFill>
                  <a:srgbClr val="7030A0"/>
                </a:solidFill>
              </a:rPr>
              <a:t/>
            </a:r>
            <a:br>
              <a:rPr lang="en-GB" sz="3600" b="1" dirty="0">
                <a:solidFill>
                  <a:srgbClr val="7030A0"/>
                </a:solidFill>
              </a:rPr>
            </a:br>
            <a:endParaRPr lang="en-US" sz="2000" b="1" dirty="0">
              <a:solidFill>
                <a:srgbClr val="7030A0"/>
              </a:solidFill>
            </a:endParaRPr>
          </a:p>
        </p:txBody>
      </p:sp>
      <p:sp>
        <p:nvSpPr>
          <p:cNvPr id="5" name="Content Placeholder 4"/>
          <p:cNvSpPr>
            <a:spLocks noGrp="1"/>
          </p:cNvSpPr>
          <p:nvPr>
            <p:ph idx="1"/>
          </p:nvPr>
        </p:nvSpPr>
        <p:spPr>
          <a:xfrm>
            <a:off x="931863" y="1569720"/>
            <a:ext cx="7583487" cy="4208930"/>
          </a:xfrm>
        </p:spPr>
        <p:txBody>
          <a:bodyPr>
            <a:noAutofit/>
          </a:bodyPr>
          <a:lstStyle/>
          <a:p>
            <a:pPr marL="0" indent="0">
              <a:buNone/>
            </a:pPr>
            <a:r>
              <a:rPr lang="en-GB" sz="2400" dirty="0" smtClean="0"/>
              <a:t>He </a:t>
            </a:r>
            <a:r>
              <a:rPr lang="en-GB" sz="2400" dirty="0"/>
              <a:t>had a plan which the Oblates found in his letters from 1814-1816</a:t>
            </a:r>
            <a:r>
              <a:rPr lang="en-GB" sz="2400" dirty="0" smtClean="0"/>
              <a:t>.</a:t>
            </a:r>
            <a:endParaRPr lang="en-US" sz="2400" dirty="0"/>
          </a:p>
          <a:p>
            <a:r>
              <a:rPr lang="en-GB" sz="2400" dirty="0"/>
              <a:t>He had a plan of organizing a team of missionaries to evangelize his province of Provence. </a:t>
            </a:r>
            <a:endParaRPr lang="en-GB" sz="2400" dirty="0" smtClean="0"/>
          </a:p>
          <a:p>
            <a:r>
              <a:rPr lang="en-GB" sz="2400" dirty="0" smtClean="0"/>
              <a:t>On </a:t>
            </a:r>
            <a:r>
              <a:rPr lang="en-GB" sz="2400" dirty="0"/>
              <a:t>October 28, 1814, he tells his friends that he is of </a:t>
            </a:r>
            <a:r>
              <a:rPr lang="en-GB" sz="2400" b="1" dirty="0"/>
              <a:t>two </a:t>
            </a:r>
            <a:r>
              <a:rPr lang="en-GB" sz="2400" b="1" dirty="0" smtClean="0"/>
              <a:t>minds</a:t>
            </a:r>
            <a:r>
              <a:rPr lang="en-GB" sz="2400" dirty="0" smtClean="0"/>
              <a:t>: </a:t>
            </a:r>
          </a:p>
          <a:p>
            <a:r>
              <a:rPr lang="en-GB" sz="2400" dirty="0" smtClean="0"/>
              <a:t>either </a:t>
            </a:r>
            <a:r>
              <a:rPr lang="en-GB" sz="2400" dirty="0"/>
              <a:t>to go hide himself away </a:t>
            </a:r>
            <a:r>
              <a:rPr lang="en-GB" sz="2400" i="1" dirty="0"/>
              <a:t>“in some </a:t>
            </a:r>
            <a:r>
              <a:rPr lang="en-GB" sz="2400" b="1" i="1" dirty="0">
                <a:solidFill>
                  <a:schemeClr val="tx1"/>
                </a:solidFill>
              </a:rPr>
              <a:t>well regulated community of an Order</a:t>
            </a:r>
            <a:r>
              <a:rPr lang="en-GB" sz="2400" b="1" dirty="0">
                <a:solidFill>
                  <a:schemeClr val="tx1"/>
                </a:solidFill>
              </a:rPr>
              <a:t>,” </a:t>
            </a:r>
            <a:r>
              <a:rPr lang="en-GB" sz="2400" dirty="0" smtClean="0"/>
              <a:t>to </a:t>
            </a:r>
            <a:r>
              <a:rPr lang="en-GB" sz="2400" dirty="0"/>
              <a:t>set up in the diocese of Aix </a:t>
            </a:r>
            <a:r>
              <a:rPr lang="en-GB" sz="2400" b="1" dirty="0">
                <a:solidFill>
                  <a:schemeClr val="tx1"/>
                </a:solidFill>
              </a:rPr>
              <a:t>a </a:t>
            </a:r>
            <a:r>
              <a:rPr lang="en-GB" sz="2400" b="1" i="1" dirty="0">
                <a:solidFill>
                  <a:schemeClr val="tx1"/>
                </a:solidFill>
              </a:rPr>
              <a:t>society of </a:t>
            </a:r>
            <a:r>
              <a:rPr lang="en-GB" sz="2400" b="1" i="1" dirty="0" smtClean="0">
                <a:solidFill>
                  <a:schemeClr val="tx1"/>
                </a:solidFill>
              </a:rPr>
              <a:t>missionaries </a:t>
            </a:r>
            <a:endParaRPr lang="en-US" sz="2400" b="1" i="1" dirty="0">
              <a:solidFill>
                <a:schemeClr val="tx1"/>
              </a:solidFill>
            </a:endParaRPr>
          </a:p>
        </p:txBody>
      </p:sp>
    </p:spTree>
    <p:extLst>
      <p:ext uri="{BB962C8B-B14F-4D97-AF65-F5344CB8AC3E}">
        <p14:creationId xmlns:p14="http://schemas.microsoft.com/office/powerpoint/2010/main" val="2473372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1584960"/>
          </a:xfrm>
        </p:spPr>
        <p:txBody>
          <a:bodyPr>
            <a:normAutofit fontScale="90000"/>
          </a:bodyPr>
          <a:lstStyle/>
          <a:p>
            <a:pPr algn="ctr"/>
            <a:r>
              <a:rPr lang="en-GB" sz="3600" b="1" dirty="0" smtClean="0">
                <a:solidFill>
                  <a:schemeClr val="tx1"/>
                </a:solidFill>
              </a:rPr>
              <a:t>OBLATE COMMUNITY</a:t>
            </a:r>
            <a:br>
              <a:rPr lang="en-GB" sz="3600" b="1" dirty="0" smtClean="0">
                <a:solidFill>
                  <a:schemeClr val="tx1"/>
                </a:solidFill>
              </a:rPr>
            </a:br>
            <a:r>
              <a:rPr lang="en-GB" sz="3200" b="1" dirty="0" smtClean="0">
                <a:solidFill>
                  <a:srgbClr val="7030A0"/>
                </a:solidFill>
              </a:rPr>
              <a:t>to be community </a:t>
            </a:r>
            <a:r>
              <a:rPr lang="en-GB" sz="3200" b="1" dirty="0">
                <a:solidFill>
                  <a:srgbClr val="7030A0"/>
                </a:solidFill>
              </a:rPr>
              <a:t>of the </a:t>
            </a:r>
            <a:r>
              <a:rPr lang="en-GB" sz="3200" b="1" dirty="0" smtClean="0">
                <a:solidFill>
                  <a:srgbClr val="7030A0"/>
                </a:solidFill>
              </a:rPr>
              <a:t>Apostles</a:t>
            </a:r>
            <a:br>
              <a:rPr lang="en-GB" sz="3200" b="1" dirty="0" smtClean="0">
                <a:solidFill>
                  <a:srgbClr val="7030A0"/>
                </a:solidFill>
              </a:rPr>
            </a:br>
            <a:r>
              <a:rPr lang="en-GB" sz="3200" b="1" dirty="0" smtClean="0">
                <a:solidFill>
                  <a:srgbClr val="7030A0"/>
                </a:solidFill>
              </a:rPr>
              <a:t>CCRR &amp; General Chapters</a:t>
            </a:r>
            <a:endParaRPr lang="en-US" sz="3200" dirty="0">
              <a:solidFill>
                <a:srgbClr val="7030A0"/>
              </a:solidFill>
            </a:endParaRPr>
          </a:p>
        </p:txBody>
      </p:sp>
      <p:sp>
        <p:nvSpPr>
          <p:cNvPr id="3" name="Content Placeholder 2"/>
          <p:cNvSpPr>
            <a:spLocks noGrp="1"/>
          </p:cNvSpPr>
          <p:nvPr>
            <p:ph idx="1"/>
          </p:nvPr>
        </p:nvSpPr>
        <p:spPr>
          <a:xfrm>
            <a:off x="779463" y="2103120"/>
            <a:ext cx="7583487" cy="3934610"/>
          </a:xfrm>
        </p:spPr>
        <p:txBody>
          <a:bodyPr/>
          <a:lstStyle/>
          <a:p>
            <a:pPr algn="just"/>
            <a:r>
              <a:rPr lang="en-GB" sz="2800" i="1" dirty="0"/>
              <a:t>It has been said that the missionaries ought, as far as human nature allows, to imitate everything the </a:t>
            </a:r>
            <a:r>
              <a:rPr lang="en-GB" sz="2800" b="1" i="1" dirty="0">
                <a:solidFill>
                  <a:srgbClr val="FF0000"/>
                </a:solidFill>
              </a:rPr>
              <a:t>example of Jesus Christ our Lord, the chief Founder of our Congregation,</a:t>
            </a:r>
            <a:r>
              <a:rPr lang="en-GB" sz="2800" i="1" dirty="0"/>
              <a:t> and that of the holy </a:t>
            </a:r>
            <a:r>
              <a:rPr lang="en-GB" sz="2800" b="1" i="1" dirty="0">
                <a:solidFill>
                  <a:schemeClr val="tx1"/>
                </a:solidFill>
              </a:rPr>
              <a:t>Apostles, our first Fathers</a:t>
            </a:r>
            <a:r>
              <a:rPr lang="en-GB" sz="2800" i="1" dirty="0"/>
              <a:t> </a:t>
            </a:r>
            <a:r>
              <a:rPr lang="en-GB" sz="2400" i="1" dirty="0"/>
              <a:t>(CCRR 1928, art. 287)</a:t>
            </a:r>
            <a:endParaRPr lang="en-US" sz="2400" dirty="0"/>
          </a:p>
          <a:p>
            <a:endParaRPr lang="en-US" dirty="0"/>
          </a:p>
        </p:txBody>
      </p:sp>
    </p:spTree>
    <p:extLst>
      <p:ext uri="{BB962C8B-B14F-4D97-AF65-F5344CB8AC3E}">
        <p14:creationId xmlns:p14="http://schemas.microsoft.com/office/powerpoint/2010/main" val="3247887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883920"/>
          </a:xfrm>
        </p:spPr>
        <p:txBody>
          <a:bodyPr>
            <a:normAutofit/>
          </a:bodyPr>
          <a:lstStyle/>
          <a:p>
            <a:pPr algn="ctr"/>
            <a:r>
              <a:rPr lang="en-US" sz="3600" dirty="0" smtClean="0">
                <a:solidFill>
                  <a:schemeClr val="tx1"/>
                </a:solidFill>
              </a:rPr>
              <a:t>APOSTOLIC COMMUNITY</a:t>
            </a:r>
            <a:endParaRPr lang="en-US" sz="3600" dirty="0">
              <a:solidFill>
                <a:schemeClr val="tx1"/>
              </a:solidFill>
            </a:endParaRPr>
          </a:p>
        </p:txBody>
      </p:sp>
      <p:sp>
        <p:nvSpPr>
          <p:cNvPr id="3" name="Content Placeholder 2"/>
          <p:cNvSpPr>
            <a:spLocks noGrp="1"/>
          </p:cNvSpPr>
          <p:nvPr>
            <p:ph idx="1"/>
          </p:nvPr>
        </p:nvSpPr>
        <p:spPr/>
        <p:txBody>
          <a:bodyPr/>
          <a:lstStyle/>
          <a:p>
            <a:pPr algn="just"/>
            <a:r>
              <a:rPr lang="en-GB" sz="2400" i="1" dirty="0"/>
              <a:t>Our Founder, St. Eugene de Mazenod constantly returned to the apostolic sources, in his writings: he never ceased to invite his Oblate brothers to “walk in the Apostles’ footsteps”, in the footsteps of those whom he (St. Eugene) called “our first fathers”</a:t>
            </a:r>
            <a:r>
              <a:rPr lang="en-GB" sz="2400" i="1" dirty="0" smtClean="0"/>
              <a:t>.</a:t>
            </a:r>
            <a:endParaRPr lang="en-US" sz="2400" dirty="0"/>
          </a:p>
          <a:p>
            <a:r>
              <a:rPr lang="en-GB" sz="2400" dirty="0" smtClean="0"/>
              <a:t>“Community </a:t>
            </a:r>
            <a:r>
              <a:rPr lang="en-GB" sz="2400" dirty="0"/>
              <a:t>life is not only necessary for the mission, it is itself mission”</a:t>
            </a:r>
            <a:endParaRPr lang="en-US" sz="2400" dirty="0"/>
          </a:p>
          <a:p>
            <a:pPr marL="0" indent="0">
              <a:buNone/>
            </a:pPr>
            <a:r>
              <a:rPr lang="en-GB" i="1" dirty="0" smtClean="0"/>
              <a:t>     (</a:t>
            </a:r>
            <a:r>
              <a:rPr lang="en-GB" i="1" dirty="0"/>
              <a:t>Missionaries in Today’s World, </a:t>
            </a:r>
            <a:r>
              <a:rPr lang="en-GB" dirty="0"/>
              <a:t>no. 109).</a:t>
            </a:r>
            <a:endParaRPr lang="en-US" dirty="0"/>
          </a:p>
          <a:p>
            <a:endParaRPr lang="en-US" dirty="0"/>
          </a:p>
        </p:txBody>
      </p:sp>
    </p:spTree>
    <p:extLst>
      <p:ext uri="{BB962C8B-B14F-4D97-AF65-F5344CB8AC3E}">
        <p14:creationId xmlns:p14="http://schemas.microsoft.com/office/powerpoint/2010/main" val="364241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807720"/>
          </a:xfrm>
        </p:spPr>
        <p:txBody>
          <a:bodyPr>
            <a:normAutofit/>
          </a:bodyPr>
          <a:lstStyle/>
          <a:p>
            <a:pPr algn="ctr"/>
            <a:r>
              <a:rPr lang="en-US" sz="3600" b="1" dirty="0" smtClean="0">
                <a:solidFill>
                  <a:schemeClr val="tx1"/>
                </a:solidFill>
              </a:rPr>
              <a:t>APOSTOLIC COMMUNITY</a:t>
            </a:r>
            <a:endParaRPr lang="en-US" sz="3600" b="1" dirty="0">
              <a:solidFill>
                <a:schemeClr val="tx1"/>
              </a:solidFill>
            </a:endParaRPr>
          </a:p>
        </p:txBody>
      </p:sp>
      <p:sp>
        <p:nvSpPr>
          <p:cNvPr id="3" name="Content Placeholder 2"/>
          <p:cNvSpPr>
            <a:spLocks noGrp="1"/>
          </p:cNvSpPr>
          <p:nvPr>
            <p:ph idx="1"/>
          </p:nvPr>
        </p:nvSpPr>
        <p:spPr>
          <a:xfrm>
            <a:off x="779463" y="1325880"/>
            <a:ext cx="7583487" cy="4711850"/>
          </a:xfrm>
        </p:spPr>
        <p:txBody>
          <a:bodyPr>
            <a:normAutofit fontScale="92500"/>
          </a:bodyPr>
          <a:lstStyle/>
          <a:p>
            <a:pPr algn="just"/>
            <a:r>
              <a:rPr lang="en-GB" sz="2400" dirty="0"/>
              <a:t>I</a:t>
            </a:r>
            <a:r>
              <a:rPr lang="en-GB" sz="2400" dirty="0" smtClean="0"/>
              <a:t>n </a:t>
            </a:r>
            <a:r>
              <a:rPr lang="en-GB" sz="2400" dirty="0"/>
              <a:t>community we </a:t>
            </a:r>
            <a:r>
              <a:rPr lang="en-GB" sz="2400" dirty="0">
                <a:solidFill>
                  <a:schemeClr val="tx1"/>
                </a:solidFill>
              </a:rPr>
              <a:t>practise</a:t>
            </a:r>
            <a:r>
              <a:rPr lang="en-GB" sz="2400" dirty="0"/>
              <a:t> the </a:t>
            </a:r>
            <a:r>
              <a:rPr lang="en-GB" sz="2400" dirty="0">
                <a:solidFill>
                  <a:schemeClr val="tx1"/>
                </a:solidFill>
              </a:rPr>
              <a:t>evangelical counsels</a:t>
            </a:r>
            <a:r>
              <a:rPr lang="en-GB" sz="2400" dirty="0"/>
              <a:t>, we </a:t>
            </a:r>
            <a:r>
              <a:rPr lang="en-GB" sz="2400" dirty="0">
                <a:solidFill>
                  <a:schemeClr val="tx1"/>
                </a:solidFill>
              </a:rPr>
              <a:t>pray</a:t>
            </a:r>
            <a:r>
              <a:rPr lang="en-GB" sz="2400" dirty="0"/>
              <a:t> and </a:t>
            </a:r>
            <a:r>
              <a:rPr lang="en-GB" sz="2400" dirty="0">
                <a:solidFill>
                  <a:schemeClr val="tx1"/>
                </a:solidFill>
              </a:rPr>
              <a:t>accomplish our mission</a:t>
            </a:r>
            <a:r>
              <a:rPr lang="en-GB" sz="2400" dirty="0"/>
              <a:t>. </a:t>
            </a:r>
            <a:endParaRPr lang="en-US" sz="2400" dirty="0"/>
          </a:p>
          <a:p>
            <a:pPr algn="just"/>
            <a:r>
              <a:rPr lang="en-GB" sz="2400" dirty="0"/>
              <a:t>We </a:t>
            </a:r>
            <a:r>
              <a:rPr lang="en-GB" sz="2400" dirty="0" smtClean="0"/>
              <a:t>fulfil </a:t>
            </a:r>
            <a:r>
              <a:rPr lang="en-GB" sz="2400" dirty="0"/>
              <a:t>our mission </a:t>
            </a:r>
            <a:r>
              <a:rPr lang="en-GB" sz="2400" dirty="0">
                <a:solidFill>
                  <a:schemeClr val="tx1"/>
                </a:solidFill>
              </a:rPr>
              <a:t>in and </a:t>
            </a:r>
            <a:r>
              <a:rPr lang="en-GB" sz="2400" dirty="0" smtClean="0">
                <a:solidFill>
                  <a:schemeClr val="tx1"/>
                </a:solidFill>
              </a:rPr>
              <a:t>through </a:t>
            </a:r>
            <a:r>
              <a:rPr lang="en-GB" sz="2400" dirty="0">
                <a:solidFill>
                  <a:schemeClr val="tx1"/>
                </a:solidFill>
              </a:rPr>
              <a:t>the community </a:t>
            </a:r>
            <a:r>
              <a:rPr lang="en-GB" sz="2400" dirty="0"/>
              <a:t>to </a:t>
            </a:r>
            <a:r>
              <a:rPr lang="en-GB" sz="2400" dirty="0" smtClean="0"/>
              <a:t>which we </a:t>
            </a:r>
            <a:r>
              <a:rPr lang="en-GB" sz="2400" dirty="0"/>
              <a:t>belong. Our </a:t>
            </a:r>
            <a:r>
              <a:rPr lang="en-GB" sz="2400" b="1" dirty="0">
                <a:solidFill>
                  <a:srgbClr val="7030A0"/>
                </a:solidFill>
              </a:rPr>
              <a:t>communities</a:t>
            </a:r>
            <a:r>
              <a:rPr lang="en-GB" sz="2400" dirty="0"/>
              <a:t>, therefore, are </a:t>
            </a:r>
            <a:r>
              <a:rPr lang="en-GB" sz="2400" b="1" dirty="0">
                <a:solidFill>
                  <a:srgbClr val="7030A0"/>
                </a:solidFill>
              </a:rPr>
              <a:t>apostolic in character</a:t>
            </a:r>
            <a:r>
              <a:rPr lang="en-GB" sz="2400" dirty="0"/>
              <a:t>. It is in these communities and through them that we accomplish our mission</a:t>
            </a:r>
            <a:r>
              <a:rPr lang="en-GB" sz="2400" dirty="0" smtClean="0"/>
              <a:t>.</a:t>
            </a:r>
            <a:endParaRPr lang="en-US" sz="2400" dirty="0" smtClean="0"/>
          </a:p>
          <a:p>
            <a:pPr algn="just"/>
            <a:r>
              <a:rPr lang="en-GB" sz="2400" dirty="0"/>
              <a:t>“</a:t>
            </a:r>
            <a:r>
              <a:rPr lang="en-GB" sz="2400" i="1" dirty="0"/>
              <a:t>By our very vocation we are called to walk in the footsteps of the Apostles, ‘Our first Fathers,’ and like them, to leave to follow Jesus in his mission</a:t>
            </a:r>
            <a:r>
              <a:rPr lang="en-GB" sz="2400" dirty="0"/>
              <a:t>. </a:t>
            </a:r>
            <a:r>
              <a:rPr lang="en-GB" sz="2400" i="1" dirty="0"/>
              <a:t>This is Apostolic Spirituality!”</a:t>
            </a:r>
          </a:p>
          <a:p>
            <a:pPr marL="0" indent="0" algn="just">
              <a:buNone/>
            </a:pPr>
            <a:r>
              <a:rPr lang="en-GB" sz="1900" i="1" dirty="0"/>
              <a:t>   (</a:t>
            </a:r>
            <a:r>
              <a:rPr lang="en-GB" sz="1900" dirty="0"/>
              <a:t>Missionaries in Today’s World, General Chapter 1986,         	no. 116). </a:t>
            </a:r>
          </a:p>
          <a:p>
            <a:endParaRPr lang="en-US" sz="1900" dirty="0"/>
          </a:p>
        </p:txBody>
      </p:sp>
    </p:spTree>
    <p:extLst>
      <p:ext uri="{BB962C8B-B14F-4D97-AF65-F5344CB8AC3E}">
        <p14:creationId xmlns:p14="http://schemas.microsoft.com/office/powerpoint/2010/main" val="4181800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990600"/>
          </a:xfrm>
        </p:spPr>
        <p:txBody>
          <a:bodyPr>
            <a:normAutofit fontScale="90000"/>
          </a:bodyPr>
          <a:lstStyle/>
          <a:p>
            <a:pPr algn="ctr"/>
            <a:r>
              <a:rPr lang="en-US" sz="4000" dirty="0" smtClean="0">
                <a:solidFill>
                  <a:schemeClr val="tx1"/>
                </a:solidFill>
              </a:rPr>
              <a:t>CONCLUSION</a:t>
            </a:r>
            <a:r>
              <a:rPr lang="en-US" sz="3600" dirty="0" smtClean="0">
                <a:solidFill>
                  <a:schemeClr val="tx1"/>
                </a:solidFill>
              </a:rPr>
              <a:t/>
            </a:r>
            <a:br>
              <a:rPr lang="en-US" sz="3600" dirty="0" smtClean="0">
                <a:solidFill>
                  <a:schemeClr val="tx1"/>
                </a:solidFill>
              </a:rPr>
            </a:br>
            <a:r>
              <a:rPr lang="en-US" sz="3600" i="1" dirty="0" smtClean="0">
                <a:solidFill>
                  <a:schemeClr val="tx1"/>
                </a:solidFill>
              </a:rPr>
              <a:t>Apostolic Community</a:t>
            </a:r>
            <a:endParaRPr lang="en-US" sz="3600" i="1" dirty="0">
              <a:solidFill>
                <a:schemeClr val="tx1"/>
              </a:solidFill>
            </a:endParaRPr>
          </a:p>
        </p:txBody>
      </p:sp>
      <p:sp>
        <p:nvSpPr>
          <p:cNvPr id="3" name="Content Placeholder 2"/>
          <p:cNvSpPr>
            <a:spLocks noGrp="1"/>
          </p:cNvSpPr>
          <p:nvPr>
            <p:ph idx="1"/>
          </p:nvPr>
        </p:nvSpPr>
        <p:spPr>
          <a:xfrm>
            <a:off x="779463" y="1508760"/>
            <a:ext cx="7583487" cy="4739640"/>
          </a:xfrm>
        </p:spPr>
        <p:txBody>
          <a:bodyPr>
            <a:normAutofit/>
          </a:bodyPr>
          <a:lstStyle/>
          <a:p>
            <a:pPr algn="just"/>
            <a:r>
              <a:rPr lang="en-GB" i="1" dirty="0"/>
              <a:t>A missionary is not a silent witness. Community has an apostolic orientation. Jesus set up around his person a community of disciples to found a new Israel </a:t>
            </a:r>
            <a:r>
              <a:rPr lang="en-GB" b="1" dirty="0">
                <a:solidFill>
                  <a:srgbClr val="7030A0"/>
                </a:solidFill>
              </a:rPr>
              <a:t>(1972 General Chapter on “Community “)</a:t>
            </a:r>
            <a:r>
              <a:rPr lang="en-GB" b="1" i="1" dirty="0" smtClean="0">
                <a:solidFill>
                  <a:srgbClr val="7030A0"/>
                </a:solidFill>
              </a:rPr>
              <a:t>.</a:t>
            </a:r>
            <a:endParaRPr lang="en-US" b="1" dirty="0">
              <a:solidFill>
                <a:srgbClr val="7030A0"/>
              </a:solidFill>
            </a:endParaRPr>
          </a:p>
          <a:p>
            <a:pPr algn="just"/>
            <a:r>
              <a:rPr lang="en-GB" dirty="0"/>
              <a:t>When speaking about apostolic community Mother Theresa said </a:t>
            </a:r>
            <a:r>
              <a:rPr lang="en-GB" dirty="0" smtClean="0"/>
              <a:t>that:</a:t>
            </a:r>
            <a:endParaRPr lang="en-US" dirty="0"/>
          </a:p>
          <a:p>
            <a:pPr marL="0" indent="0" algn="just">
              <a:buNone/>
            </a:pPr>
            <a:r>
              <a:rPr lang="en-US" b="1" dirty="0">
                <a:solidFill>
                  <a:schemeClr val="tx1"/>
                </a:solidFill>
              </a:rPr>
              <a:t> </a:t>
            </a:r>
            <a:r>
              <a:rPr lang="en-US" b="1" dirty="0" smtClean="0">
                <a:solidFill>
                  <a:schemeClr val="tx1"/>
                </a:solidFill>
              </a:rPr>
              <a:t>         </a:t>
            </a:r>
            <a:r>
              <a:rPr lang="en-GB" sz="2400" dirty="0" smtClean="0">
                <a:solidFill>
                  <a:srgbClr val="FFC000"/>
                </a:solidFill>
              </a:rPr>
              <a:t>"</a:t>
            </a:r>
            <a:r>
              <a:rPr lang="en-GB" sz="2400" i="1" dirty="0">
                <a:solidFill>
                  <a:srgbClr val="FFC000"/>
                </a:solidFill>
              </a:rPr>
              <a:t>A life not lived for others is not a life</a:t>
            </a:r>
            <a:r>
              <a:rPr lang="en-GB" sz="2400" i="1" dirty="0" smtClean="0">
                <a:solidFill>
                  <a:srgbClr val="FFC000"/>
                </a:solidFill>
              </a:rPr>
              <a:t>.”</a:t>
            </a:r>
            <a:endParaRPr lang="en-US" sz="2400" dirty="0">
              <a:solidFill>
                <a:srgbClr val="FFC000"/>
              </a:solidFill>
            </a:endParaRPr>
          </a:p>
          <a:p>
            <a:pPr marL="0" indent="0" algn="just">
              <a:buNone/>
            </a:pPr>
            <a:r>
              <a:rPr lang="en-US" sz="2400" i="1" dirty="0">
                <a:solidFill>
                  <a:srgbClr val="FFC000"/>
                </a:solidFill>
              </a:rPr>
              <a:t> </a:t>
            </a:r>
            <a:r>
              <a:rPr lang="en-US" sz="2400" i="1" dirty="0" smtClean="0">
                <a:solidFill>
                  <a:srgbClr val="FFC000"/>
                </a:solidFill>
              </a:rPr>
              <a:t>  	</a:t>
            </a:r>
            <a:r>
              <a:rPr lang="en-GB" sz="2400" i="1" dirty="0" smtClean="0">
                <a:solidFill>
                  <a:srgbClr val="FFC000"/>
                </a:solidFill>
              </a:rPr>
              <a:t>"</a:t>
            </a:r>
            <a:r>
              <a:rPr lang="en-GB" sz="2400" i="1" dirty="0">
                <a:solidFill>
                  <a:srgbClr val="FFC000"/>
                </a:solidFill>
              </a:rPr>
              <a:t>I can do things you cannot, you can do things I </a:t>
            </a:r>
            <a:r>
              <a:rPr lang="en-GB" sz="2400" i="1" dirty="0" smtClean="0">
                <a:solidFill>
                  <a:srgbClr val="FFC000"/>
                </a:solidFill>
              </a:rPr>
              <a:t>   	cannot</a:t>
            </a:r>
            <a:r>
              <a:rPr lang="en-GB" sz="2400" i="1" dirty="0">
                <a:solidFill>
                  <a:srgbClr val="FFC000"/>
                </a:solidFill>
              </a:rPr>
              <a:t>; together we can do great things."</a:t>
            </a:r>
            <a:endParaRPr lang="en-US" sz="2400" dirty="0">
              <a:solidFill>
                <a:srgbClr val="FFC000"/>
              </a:solidFill>
            </a:endParaRPr>
          </a:p>
          <a:p>
            <a:pPr marL="0" indent="0" algn="just">
              <a:buNone/>
            </a:pPr>
            <a:r>
              <a:rPr lang="en-GB" sz="2400" i="1" dirty="0" smtClean="0">
                <a:solidFill>
                  <a:srgbClr val="FFC000"/>
                </a:solidFill>
              </a:rPr>
              <a:t>      	"</a:t>
            </a:r>
            <a:r>
              <a:rPr lang="en-GB" sz="2400" i="1" dirty="0">
                <a:solidFill>
                  <a:srgbClr val="FFC000"/>
                </a:solidFill>
              </a:rPr>
              <a:t>Live simply so others may simply live</a:t>
            </a:r>
            <a:r>
              <a:rPr lang="en-GB" sz="2400" i="1" dirty="0" smtClean="0">
                <a:solidFill>
                  <a:srgbClr val="FFC000"/>
                </a:solidFill>
              </a:rPr>
              <a:t>.”</a:t>
            </a:r>
          </a:p>
          <a:p>
            <a:pPr marL="0" indent="0">
              <a:buNone/>
            </a:pPr>
            <a:endParaRPr lang="en-US" sz="2400" dirty="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val="373866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solidFill>
                  <a:schemeClr val="tx1"/>
                </a:solidFill>
              </a:rPr>
              <a:t>CONCLUSION</a:t>
            </a:r>
            <a:r>
              <a:rPr lang="en-US" sz="3600" b="1" dirty="0" smtClean="0">
                <a:solidFill>
                  <a:schemeClr val="tx1"/>
                </a:solidFill>
              </a:rPr>
              <a:t/>
            </a:r>
            <a:br>
              <a:rPr lang="en-US" sz="3600" b="1" dirty="0" smtClean="0">
                <a:solidFill>
                  <a:schemeClr val="tx1"/>
                </a:solidFill>
              </a:rPr>
            </a:br>
            <a:r>
              <a:rPr lang="en-US" sz="3600" b="1" i="1" dirty="0" smtClean="0">
                <a:solidFill>
                  <a:schemeClr val="tx1"/>
                </a:solidFill>
              </a:rPr>
              <a:t>Apostolic Community</a:t>
            </a:r>
            <a:endParaRPr lang="en-US" sz="3600" b="1" dirty="0">
              <a:solidFill>
                <a:schemeClr val="tx1"/>
              </a:solidFill>
            </a:endParaRPr>
          </a:p>
        </p:txBody>
      </p:sp>
      <p:sp>
        <p:nvSpPr>
          <p:cNvPr id="3" name="Content Placeholder 2"/>
          <p:cNvSpPr>
            <a:spLocks noGrp="1"/>
          </p:cNvSpPr>
          <p:nvPr>
            <p:ph idx="1"/>
          </p:nvPr>
        </p:nvSpPr>
        <p:spPr/>
        <p:txBody>
          <a:bodyPr/>
          <a:lstStyle/>
          <a:p>
            <a:pPr algn="just"/>
            <a:r>
              <a:rPr lang="en-GB" dirty="0"/>
              <a:t>The </a:t>
            </a:r>
            <a:r>
              <a:rPr lang="en-GB" b="1" dirty="0">
                <a:solidFill>
                  <a:srgbClr val="7030A0"/>
                </a:solidFill>
              </a:rPr>
              <a:t>Synod of the New Evangelisation </a:t>
            </a:r>
            <a:r>
              <a:rPr lang="en-GB" dirty="0"/>
              <a:t>had asked the religious to be witness of the humanising power of the Gospel through a life of brotherhood. The fraternal community has an enormous power to call people together. Sometimes living fraternally is difficult, but if it is not lived it is not </a:t>
            </a:r>
            <a:r>
              <a:rPr lang="en-GB" dirty="0" smtClean="0"/>
              <a:t>productive.</a:t>
            </a:r>
          </a:p>
          <a:p>
            <a:pPr algn="just"/>
            <a:r>
              <a:rPr lang="en-GB" dirty="0" smtClean="0"/>
              <a:t>Work</a:t>
            </a:r>
            <a:r>
              <a:rPr lang="en-GB" dirty="0"/>
              <a:t>, even that which is ‘apostolic’ can become and escape from fraternal life. If a person cannot live brotherhood he cannot live religious life.  </a:t>
            </a:r>
          </a:p>
          <a:p>
            <a:pPr marL="0" indent="0">
              <a:buNone/>
            </a:pPr>
            <a:r>
              <a:rPr lang="en-GB" dirty="0"/>
              <a:t> </a:t>
            </a:r>
            <a:r>
              <a:rPr lang="en-GB" dirty="0" smtClean="0"/>
              <a:t>  (</a:t>
            </a:r>
            <a:r>
              <a:rPr lang="en-GB" i="1" dirty="0"/>
              <a:t>Pope Francis to USG)</a:t>
            </a:r>
            <a:endParaRPr lang="en-US" i="1" dirty="0"/>
          </a:p>
          <a:p>
            <a:endParaRPr lang="en-US" dirty="0"/>
          </a:p>
        </p:txBody>
      </p:sp>
    </p:spTree>
    <p:extLst>
      <p:ext uri="{BB962C8B-B14F-4D97-AF65-F5344CB8AC3E}">
        <p14:creationId xmlns:p14="http://schemas.microsoft.com/office/powerpoint/2010/main" val="2014997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solidFill>
                  <a:schemeClr val="tx1"/>
                </a:solidFill>
              </a:rPr>
              <a:t>CONCLUSION</a:t>
            </a:r>
            <a:endParaRPr lang="en-US" sz="3600" dirty="0">
              <a:solidFill>
                <a:schemeClr val="tx1"/>
              </a:solidFill>
            </a:endParaRPr>
          </a:p>
        </p:txBody>
      </p:sp>
      <p:sp>
        <p:nvSpPr>
          <p:cNvPr id="3" name="Content Placeholder 2"/>
          <p:cNvSpPr>
            <a:spLocks noGrp="1"/>
          </p:cNvSpPr>
          <p:nvPr>
            <p:ph idx="1"/>
          </p:nvPr>
        </p:nvSpPr>
        <p:spPr/>
        <p:txBody>
          <a:bodyPr/>
          <a:lstStyle/>
          <a:p>
            <a:pPr algn="just"/>
            <a:r>
              <a:rPr lang="en-GB" sz="3200" dirty="0" smtClean="0"/>
              <a:t>“</a:t>
            </a:r>
            <a:r>
              <a:rPr lang="en-GB" sz="3200" i="1" dirty="0" smtClean="0"/>
              <a:t>Personal </a:t>
            </a:r>
            <a:r>
              <a:rPr lang="en-GB" sz="3200" i="1" dirty="0"/>
              <a:t>fulfilment is never an exclusively individual undertaking, but collective, communitarian. Unity is superior to conflict. It is the willingness to face conflict head on, to solve it and to make it a link in the chain of a new </a:t>
            </a:r>
            <a:r>
              <a:rPr lang="en-GB" sz="3200" i="1" dirty="0" smtClean="0"/>
              <a:t>process</a:t>
            </a:r>
            <a:r>
              <a:rPr lang="en-GB" sz="3200" dirty="0" smtClean="0"/>
              <a:t>.” </a:t>
            </a:r>
            <a:r>
              <a:rPr lang="en-GB" dirty="0" smtClean="0"/>
              <a:t>(</a:t>
            </a:r>
            <a:r>
              <a:rPr lang="en-GB" dirty="0" err="1" smtClean="0"/>
              <a:t>Evangeli</a:t>
            </a:r>
            <a:r>
              <a:rPr lang="en-GB" dirty="0" smtClean="0"/>
              <a:t> </a:t>
            </a:r>
            <a:r>
              <a:rPr lang="en-GB" dirty="0" err="1" smtClean="0"/>
              <a:t>Gaudium</a:t>
            </a:r>
            <a:r>
              <a:rPr lang="en-GB" dirty="0" smtClean="0"/>
              <a:t>, </a:t>
            </a:r>
            <a:r>
              <a:rPr lang="en-GB" dirty="0"/>
              <a:t>nos. 226-230).</a:t>
            </a:r>
            <a:endParaRPr lang="en-US" dirty="0"/>
          </a:p>
          <a:p>
            <a:endParaRPr lang="en-US" dirty="0"/>
          </a:p>
        </p:txBody>
      </p:sp>
    </p:spTree>
    <p:extLst>
      <p:ext uri="{BB962C8B-B14F-4D97-AF65-F5344CB8AC3E}">
        <p14:creationId xmlns:p14="http://schemas.microsoft.com/office/powerpoint/2010/main" val="1972632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777240"/>
          </a:xfrm>
        </p:spPr>
        <p:txBody>
          <a:bodyPr/>
          <a:lstStyle/>
          <a:p>
            <a:pPr algn="ctr"/>
            <a:r>
              <a:rPr lang="en-GB" b="1" dirty="0" smtClean="0">
                <a:solidFill>
                  <a:srgbClr val="7030A0"/>
                </a:solidFill>
              </a:rPr>
              <a:t>Charity, charity, charity</a:t>
            </a:r>
            <a:endParaRPr lang="en-GB" b="1" dirty="0">
              <a:solidFill>
                <a:srgbClr val="7030A0"/>
              </a:solidFill>
            </a:endParaRPr>
          </a:p>
        </p:txBody>
      </p:sp>
      <p:sp>
        <p:nvSpPr>
          <p:cNvPr id="4" name="Content Placeholder 3"/>
          <p:cNvSpPr>
            <a:spLocks noGrp="1"/>
          </p:cNvSpPr>
          <p:nvPr>
            <p:ph sz="half" idx="13"/>
          </p:nvPr>
        </p:nvSpPr>
        <p:spPr/>
        <p:txBody>
          <a:bodyPr/>
          <a:lstStyle/>
          <a:p>
            <a:endParaRPr lang="en-GB"/>
          </a:p>
        </p:txBody>
      </p:sp>
      <p:pic>
        <p:nvPicPr>
          <p:cNvPr id="1026" name="Picture 2"/>
          <p:cNvPicPr>
            <a:picLocks noGrp="1" noChangeAspect="1" noChangeArrowheads="1"/>
          </p:cNvPicPr>
          <p:nvPr>
            <p:ph sz="half" idx="14"/>
          </p:nvPr>
        </p:nvPicPr>
        <p:blipFill>
          <a:blip r:embed="rId2">
            <a:extLst>
              <a:ext uri="{28A0092B-C50C-407E-A947-70E740481C1C}">
                <a14:useLocalDpi xmlns:a14="http://schemas.microsoft.com/office/drawing/2010/main" val="0"/>
              </a:ext>
            </a:extLst>
          </a:blip>
          <a:srcRect/>
          <a:stretch>
            <a:fillRect/>
          </a:stretch>
        </p:blipFill>
        <p:spPr bwMode="auto">
          <a:xfrm>
            <a:off x="518161" y="1441345"/>
            <a:ext cx="4192792" cy="4607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Content Placeholder 8" descr="http://www.eugenedemazenod.net/wp-content/uploads/2010/06/EM-old-Bishop-praying-2.jpg"/>
          <p:cNvPicPr>
            <a:picLocks noGrp="1"/>
          </p:cNvPicPr>
          <p:nvPr>
            <p:ph sz="half" idx="1"/>
          </p:nvPr>
        </p:nvPicPr>
        <p:blipFill>
          <a:blip r:embed="rId3" cstate="email">
            <a:extLst>
              <a:ext uri="{28A0092B-C50C-407E-A947-70E740481C1C}">
                <a14:useLocalDpi xmlns:a14="http://schemas.microsoft.com/office/drawing/2010/main" val="0"/>
              </a:ext>
            </a:extLst>
          </a:blip>
          <a:srcRect/>
          <a:stretch>
            <a:fillRect/>
          </a:stretch>
        </p:blipFill>
        <p:spPr bwMode="auto">
          <a:xfrm>
            <a:off x="4710953" y="1441345"/>
            <a:ext cx="3657600" cy="4607871"/>
          </a:xfrm>
          <a:prstGeom prst="rect">
            <a:avLst/>
          </a:prstGeom>
          <a:noFill/>
          <a:ln>
            <a:noFill/>
          </a:ln>
        </p:spPr>
      </p:pic>
    </p:spTree>
    <p:extLst>
      <p:ext uri="{BB962C8B-B14F-4D97-AF65-F5344CB8AC3E}">
        <p14:creationId xmlns:p14="http://schemas.microsoft.com/office/powerpoint/2010/main" val="502747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3291840"/>
          </a:xfrm>
        </p:spPr>
        <p:txBody>
          <a:bodyPr/>
          <a:lstStyle/>
          <a:p>
            <a:pPr algn="ctr"/>
            <a:r>
              <a:rPr lang="en-GB" sz="5400" dirty="0" smtClean="0">
                <a:latin typeface="Arial Rounded MT Bold" panose="020F0704030504030204" pitchFamily="34" charset="0"/>
              </a:rPr>
              <a:t>THANK YOU</a:t>
            </a:r>
            <a:endParaRPr lang="en-GB" sz="5400" dirty="0">
              <a:latin typeface="Arial Rounded MT Bold" panose="020F0704030504030204" pitchFamily="34" charset="0"/>
            </a:endParaRPr>
          </a:p>
        </p:txBody>
      </p:sp>
    </p:spTree>
    <p:extLst>
      <p:ext uri="{BB962C8B-B14F-4D97-AF65-F5344CB8AC3E}">
        <p14:creationId xmlns:p14="http://schemas.microsoft.com/office/powerpoint/2010/main" val="1860141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1173480"/>
          </a:xfrm>
        </p:spPr>
        <p:txBody>
          <a:bodyPr>
            <a:normAutofit/>
          </a:bodyPr>
          <a:lstStyle/>
          <a:p>
            <a:pPr algn="ctr"/>
            <a:r>
              <a:rPr lang="en-GB" sz="3600" b="1" dirty="0" smtClean="0">
                <a:solidFill>
                  <a:srgbClr val="002060"/>
                </a:solidFill>
              </a:rPr>
              <a:t>COMMUNITY &amp; MISSION </a:t>
            </a:r>
            <a:r>
              <a:rPr lang="en-GB" sz="2800" b="1" dirty="0">
                <a:solidFill>
                  <a:srgbClr val="002060"/>
                </a:solidFill>
              </a:rPr>
              <a:t/>
            </a:r>
            <a:br>
              <a:rPr lang="en-GB" sz="2800" b="1" dirty="0">
                <a:solidFill>
                  <a:srgbClr val="002060"/>
                </a:solidFill>
              </a:rPr>
            </a:br>
            <a:r>
              <a:rPr lang="en-GB" sz="3200" b="1" dirty="0" smtClean="0">
                <a:solidFill>
                  <a:srgbClr val="7030A0"/>
                </a:solidFill>
              </a:rPr>
              <a:t>St. Eugene &amp; First Generation Oblates</a:t>
            </a:r>
            <a:endParaRPr lang="en-US" sz="3200" b="1" dirty="0">
              <a:solidFill>
                <a:srgbClr val="7030A0"/>
              </a:solidFill>
            </a:endParaRPr>
          </a:p>
        </p:txBody>
      </p:sp>
      <p:sp>
        <p:nvSpPr>
          <p:cNvPr id="3" name="Content Placeholder 2"/>
          <p:cNvSpPr>
            <a:spLocks noGrp="1"/>
          </p:cNvSpPr>
          <p:nvPr>
            <p:ph idx="1"/>
          </p:nvPr>
        </p:nvSpPr>
        <p:spPr>
          <a:xfrm>
            <a:off x="779463" y="1691640"/>
            <a:ext cx="7583487" cy="4346090"/>
          </a:xfrm>
        </p:spPr>
        <p:txBody>
          <a:bodyPr/>
          <a:lstStyle/>
          <a:p>
            <a:pPr marL="0" indent="0">
              <a:buNone/>
            </a:pPr>
            <a:r>
              <a:rPr lang="en-GB" sz="2800" dirty="0"/>
              <a:t>This second plan seems to Eugene to be the more useful of the two</a:t>
            </a:r>
            <a:r>
              <a:rPr lang="en-GB" sz="2800" dirty="0" smtClean="0"/>
              <a:t>,</a:t>
            </a:r>
          </a:p>
          <a:p>
            <a:pPr marL="0" indent="0" algn="just">
              <a:buNone/>
            </a:pPr>
            <a:r>
              <a:rPr lang="en-GB" sz="2800" dirty="0" smtClean="0"/>
              <a:t> </a:t>
            </a:r>
            <a:r>
              <a:rPr lang="en-GB" sz="2800" dirty="0"/>
              <a:t>“</a:t>
            </a:r>
            <a:r>
              <a:rPr lang="en-GB" sz="2800" i="1" dirty="0"/>
              <a:t>given the dreadful plight to which the people have been reduced</a:t>
            </a:r>
            <a:r>
              <a:rPr lang="en-GB" sz="2800" dirty="0"/>
              <a:t>.” He adds: “</a:t>
            </a:r>
            <a:r>
              <a:rPr lang="en-GB" sz="2800" i="1" dirty="0"/>
              <a:t>The community, which in any event, only exists in my head, would be set up in my house... I also have in mind some rules to propose for I insist that we live in a completely regular manne</a:t>
            </a:r>
            <a:r>
              <a:rPr lang="en-GB" sz="2800" dirty="0"/>
              <a:t>r</a:t>
            </a:r>
            <a:r>
              <a:rPr lang="en-GB" dirty="0"/>
              <a:t>.” </a:t>
            </a:r>
            <a:endParaRPr lang="en-GB" dirty="0" smtClean="0"/>
          </a:p>
        </p:txBody>
      </p:sp>
    </p:spTree>
    <p:extLst>
      <p:ext uri="{BB962C8B-B14F-4D97-AF65-F5344CB8AC3E}">
        <p14:creationId xmlns:p14="http://schemas.microsoft.com/office/powerpoint/2010/main" val="691056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35280"/>
            <a:ext cx="7583487" cy="1493520"/>
          </a:xfrm>
        </p:spPr>
        <p:txBody>
          <a:bodyPr>
            <a:normAutofit fontScale="90000"/>
          </a:bodyPr>
          <a:lstStyle/>
          <a:p>
            <a:pPr algn="ctr"/>
            <a:r>
              <a:rPr lang="en-GB" sz="3100" dirty="0" smtClean="0">
                <a:solidFill>
                  <a:srgbClr val="002060"/>
                </a:solidFill>
              </a:rPr>
              <a:t/>
            </a:r>
            <a:br>
              <a:rPr lang="en-GB" sz="3100" dirty="0" smtClean="0">
                <a:solidFill>
                  <a:srgbClr val="002060"/>
                </a:solidFill>
              </a:rPr>
            </a:br>
            <a:r>
              <a:rPr lang="en-GB" sz="3100" dirty="0">
                <a:solidFill>
                  <a:srgbClr val="002060"/>
                </a:solidFill>
              </a:rPr>
              <a:t/>
            </a:r>
            <a:br>
              <a:rPr lang="en-GB" sz="3100" dirty="0">
                <a:solidFill>
                  <a:srgbClr val="002060"/>
                </a:solidFill>
              </a:rPr>
            </a:br>
            <a:r>
              <a:rPr lang="en-GB" sz="3100" dirty="0" smtClean="0">
                <a:solidFill>
                  <a:srgbClr val="002060"/>
                </a:solidFill>
              </a:rPr>
              <a:t/>
            </a:r>
            <a:br>
              <a:rPr lang="en-GB" sz="3100" dirty="0" smtClean="0">
                <a:solidFill>
                  <a:srgbClr val="002060"/>
                </a:solidFill>
              </a:rPr>
            </a:br>
            <a:r>
              <a:rPr lang="en-GB" sz="3100" dirty="0">
                <a:solidFill>
                  <a:srgbClr val="002060"/>
                </a:solidFill>
              </a:rPr>
              <a:t/>
            </a:r>
            <a:br>
              <a:rPr lang="en-GB" sz="3100" dirty="0">
                <a:solidFill>
                  <a:srgbClr val="002060"/>
                </a:solidFill>
              </a:rPr>
            </a:br>
            <a:r>
              <a:rPr lang="en-GB" sz="3100" dirty="0" smtClean="0">
                <a:solidFill>
                  <a:srgbClr val="002060"/>
                </a:solidFill>
              </a:rPr>
              <a:t/>
            </a:r>
            <a:br>
              <a:rPr lang="en-GB" sz="3100" dirty="0" smtClean="0">
                <a:solidFill>
                  <a:srgbClr val="002060"/>
                </a:solidFill>
              </a:rPr>
            </a:br>
            <a:r>
              <a:rPr lang="en-GB" sz="4000" b="1" dirty="0" smtClean="0">
                <a:solidFill>
                  <a:srgbClr val="002060"/>
                </a:solidFill>
              </a:rPr>
              <a:t>COMMUNITY &amp; MISSION </a:t>
            </a:r>
            <a:r>
              <a:rPr lang="en-GB" sz="3100" b="1" dirty="0" smtClean="0">
                <a:solidFill>
                  <a:srgbClr val="002060"/>
                </a:solidFill>
              </a:rPr>
              <a:t/>
            </a:r>
            <a:br>
              <a:rPr lang="en-GB" sz="3100" b="1" dirty="0" smtClean="0">
                <a:solidFill>
                  <a:srgbClr val="002060"/>
                </a:solidFill>
              </a:rPr>
            </a:br>
            <a:r>
              <a:rPr lang="en-GB" sz="3600" b="1" dirty="0" smtClean="0">
                <a:solidFill>
                  <a:srgbClr val="7030A0"/>
                </a:solidFill>
              </a:rPr>
              <a:t>St</a:t>
            </a:r>
            <a:r>
              <a:rPr lang="en-GB" sz="3100" b="1" dirty="0" smtClean="0">
                <a:solidFill>
                  <a:srgbClr val="002060"/>
                </a:solidFill>
              </a:rPr>
              <a:t>. </a:t>
            </a:r>
            <a:r>
              <a:rPr lang="en-GB" sz="3600" b="1" dirty="0" smtClean="0">
                <a:solidFill>
                  <a:srgbClr val="7030A0"/>
                </a:solidFill>
              </a:rPr>
              <a:t>Eugene &amp; First Generation Oblates</a:t>
            </a:r>
            <a:r>
              <a:rPr lang="en-GB" sz="3600" dirty="0" smtClean="0">
                <a:solidFill>
                  <a:srgbClr val="7030A0"/>
                </a:solidFill>
              </a:rPr>
              <a:t/>
            </a:r>
            <a:br>
              <a:rPr lang="en-GB" sz="3600" dirty="0" smtClean="0">
                <a:solidFill>
                  <a:srgbClr val="7030A0"/>
                </a:solidFill>
              </a:rPr>
            </a:br>
            <a:endParaRPr lang="en-US" sz="1200" b="1" dirty="0">
              <a:solidFill>
                <a:srgbClr val="7030A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sz="2400" b="1" dirty="0" smtClean="0">
                <a:solidFill>
                  <a:schemeClr val="tx1"/>
                </a:solidFill>
              </a:rPr>
              <a:t>Letter One: </a:t>
            </a:r>
            <a:r>
              <a:rPr lang="en-GB" sz="2400" dirty="0" smtClean="0"/>
              <a:t>to </a:t>
            </a:r>
            <a:r>
              <a:rPr lang="en-GB" sz="2400" dirty="0"/>
              <a:t>Hilary Aubert, a priest from Provence and director of the major seminary at Limoges, </a:t>
            </a:r>
            <a:endParaRPr lang="en-GB" sz="2400" dirty="0" smtClean="0"/>
          </a:p>
          <a:p>
            <a:pPr algn="just"/>
            <a:r>
              <a:rPr lang="en-GB" sz="2600" i="1" dirty="0"/>
              <a:t>“It is a matter of some priests </a:t>
            </a:r>
            <a:r>
              <a:rPr lang="en-GB" sz="2600" b="1" i="1" dirty="0">
                <a:solidFill>
                  <a:schemeClr val="tx1"/>
                </a:solidFill>
              </a:rPr>
              <a:t>banding together </a:t>
            </a:r>
            <a:r>
              <a:rPr lang="en-GB" sz="2600" i="1" dirty="0"/>
              <a:t>and continually </a:t>
            </a:r>
            <a:r>
              <a:rPr lang="en-GB" sz="2600" b="1" i="1" dirty="0">
                <a:solidFill>
                  <a:schemeClr val="tx1"/>
                </a:solidFill>
              </a:rPr>
              <a:t>preaching mission </a:t>
            </a:r>
            <a:r>
              <a:rPr lang="en-GB" sz="2600" i="1" dirty="0"/>
              <a:t>in all sectors of this vast diocese (of Aix) and surroundings... Ah! if we could </a:t>
            </a:r>
            <a:r>
              <a:rPr lang="en-GB" sz="2600" b="1" i="1" dirty="0">
                <a:solidFill>
                  <a:schemeClr val="tx1"/>
                </a:solidFill>
              </a:rPr>
              <a:t>form a nucleus</a:t>
            </a:r>
            <a:r>
              <a:rPr lang="en-GB" sz="2600" i="1" dirty="0"/>
              <a:t>, there would soon cluster around it the most </a:t>
            </a:r>
            <a:r>
              <a:rPr lang="en-GB" sz="2600" b="1" i="1" dirty="0">
                <a:solidFill>
                  <a:schemeClr val="tx1"/>
                </a:solidFill>
              </a:rPr>
              <a:t>zealous</a:t>
            </a:r>
            <a:r>
              <a:rPr lang="en-GB" sz="2600" i="1" dirty="0"/>
              <a:t> elements in the diocese... Oh! do not doubt that we will </a:t>
            </a:r>
            <a:r>
              <a:rPr lang="en-GB" sz="2600" b="1" i="1" dirty="0">
                <a:solidFill>
                  <a:schemeClr val="tx1"/>
                </a:solidFill>
              </a:rPr>
              <a:t>become saints </a:t>
            </a:r>
            <a:r>
              <a:rPr lang="en-GB" sz="2600" i="1" dirty="0"/>
              <a:t>in our Congregation, free but </a:t>
            </a:r>
            <a:r>
              <a:rPr lang="en-GB" sz="2600" b="1" i="1" dirty="0">
                <a:solidFill>
                  <a:schemeClr val="tx1"/>
                </a:solidFill>
              </a:rPr>
              <a:t>united by bonds </a:t>
            </a:r>
            <a:r>
              <a:rPr lang="en-GB" sz="2600" i="1" dirty="0"/>
              <a:t>of the most tender </a:t>
            </a:r>
            <a:r>
              <a:rPr lang="en-GB" sz="2600" b="1" i="1" dirty="0">
                <a:solidFill>
                  <a:schemeClr val="tx1"/>
                </a:solidFill>
              </a:rPr>
              <a:t>charity</a:t>
            </a:r>
            <a:r>
              <a:rPr lang="en-GB" sz="2600" i="1" dirty="0"/>
              <a:t>, by exact submission to the </a:t>
            </a:r>
            <a:r>
              <a:rPr lang="en-GB" sz="2600" b="1" i="1" dirty="0">
                <a:solidFill>
                  <a:schemeClr val="tx1"/>
                </a:solidFill>
              </a:rPr>
              <a:t>Rule</a:t>
            </a:r>
            <a:r>
              <a:rPr lang="en-GB" sz="2600" i="1" dirty="0"/>
              <a:t> we would adopt, etc...”</a:t>
            </a:r>
            <a:endParaRPr lang="en-GB" sz="2600" b="1" dirty="0"/>
          </a:p>
          <a:p>
            <a:pPr marL="0" indent="0">
              <a:buNone/>
            </a:pPr>
            <a:r>
              <a:rPr lang="en-GB" sz="1800" b="1" dirty="0"/>
              <a:t>    </a:t>
            </a:r>
            <a:r>
              <a:rPr lang="en-GB" b="1" dirty="0"/>
              <a:t>(</a:t>
            </a:r>
            <a:r>
              <a:rPr lang="en-GB" dirty="0"/>
              <a:t>Oblate Writings, Letters of Bishop de </a:t>
            </a:r>
            <a:r>
              <a:rPr lang="en-GB" dirty="0" err="1" smtClean="0"/>
              <a:t>Mazenod</a:t>
            </a:r>
            <a:r>
              <a:rPr lang="en-GB" dirty="0" smtClean="0"/>
              <a:t>, </a:t>
            </a:r>
            <a:r>
              <a:rPr lang="en-GB" dirty="0"/>
              <a:t>vol. 6, p. 3.)</a:t>
            </a:r>
            <a:endParaRPr lang="en-US" dirty="0"/>
          </a:p>
          <a:p>
            <a:pPr marL="0" indent="0">
              <a:buNone/>
            </a:pPr>
            <a:endParaRPr lang="en-US" dirty="0"/>
          </a:p>
        </p:txBody>
      </p:sp>
    </p:spTree>
    <p:extLst>
      <p:ext uri="{BB962C8B-B14F-4D97-AF65-F5344CB8AC3E}">
        <p14:creationId xmlns:p14="http://schemas.microsoft.com/office/powerpoint/2010/main" val="379859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1264920"/>
          </a:xfrm>
        </p:spPr>
        <p:txBody>
          <a:bodyPr>
            <a:normAutofit fontScale="90000"/>
          </a:bodyPr>
          <a:lstStyle/>
          <a:p>
            <a:r>
              <a:rPr lang="en-GB" sz="2400" dirty="0" smtClean="0"/>
              <a:t>		</a:t>
            </a:r>
            <a:r>
              <a:rPr lang="en-GB" sz="3600" b="1" dirty="0" smtClean="0">
                <a:solidFill>
                  <a:schemeClr val="tx1"/>
                </a:solidFill>
              </a:rPr>
              <a:t>COMMUNITY &amp; MISSION</a:t>
            </a:r>
            <a:br>
              <a:rPr lang="en-GB" sz="3600" b="1" dirty="0" smtClean="0">
                <a:solidFill>
                  <a:schemeClr val="tx1"/>
                </a:solidFill>
              </a:rPr>
            </a:br>
            <a:r>
              <a:rPr lang="en-GB" sz="3200" b="1" dirty="0" smtClean="0">
                <a:solidFill>
                  <a:srgbClr val="7030A0"/>
                </a:solidFill>
              </a:rPr>
              <a:t>St</a:t>
            </a:r>
            <a:r>
              <a:rPr lang="en-GB" sz="3200" b="1" dirty="0">
                <a:solidFill>
                  <a:srgbClr val="7030A0"/>
                </a:solidFill>
              </a:rPr>
              <a:t>. Eugene </a:t>
            </a:r>
            <a:r>
              <a:rPr lang="en-GB" sz="3200" b="1" dirty="0" smtClean="0">
                <a:solidFill>
                  <a:srgbClr val="7030A0"/>
                </a:solidFill>
              </a:rPr>
              <a:t>&amp; First </a:t>
            </a:r>
            <a:r>
              <a:rPr lang="en-GB" sz="3200" b="1" dirty="0">
                <a:solidFill>
                  <a:srgbClr val="7030A0"/>
                </a:solidFill>
              </a:rPr>
              <a:t>Generation </a:t>
            </a:r>
            <a:r>
              <a:rPr lang="en-GB" sz="3200" b="1" dirty="0" smtClean="0">
                <a:solidFill>
                  <a:srgbClr val="7030A0"/>
                </a:solidFill>
              </a:rPr>
              <a:t> </a:t>
            </a:r>
            <a:r>
              <a:rPr lang="en-GB" sz="3200" b="1" dirty="0">
                <a:solidFill>
                  <a:srgbClr val="7030A0"/>
                </a:solidFill>
              </a:rPr>
              <a:t>Oblates.</a:t>
            </a:r>
            <a:endParaRPr lang="en-US" sz="3200" b="1" dirty="0">
              <a:solidFill>
                <a:srgbClr val="7030A0"/>
              </a:solidFill>
            </a:endParaRPr>
          </a:p>
        </p:txBody>
      </p:sp>
      <p:sp>
        <p:nvSpPr>
          <p:cNvPr id="3" name="Content Placeholder 2"/>
          <p:cNvSpPr>
            <a:spLocks noGrp="1"/>
          </p:cNvSpPr>
          <p:nvPr>
            <p:ph idx="1"/>
          </p:nvPr>
        </p:nvSpPr>
        <p:spPr/>
        <p:txBody>
          <a:bodyPr/>
          <a:lstStyle/>
          <a:p>
            <a:pPr marL="0" indent="0">
              <a:buNone/>
            </a:pPr>
            <a:endParaRPr lang="en-GB" b="1" dirty="0">
              <a:solidFill>
                <a:schemeClr val="tx1"/>
              </a:solidFill>
            </a:endParaRPr>
          </a:p>
          <a:p>
            <a:pPr marL="0" indent="0" algn="just">
              <a:buNone/>
            </a:pPr>
            <a:r>
              <a:rPr lang="en-GB" sz="2800" b="1" dirty="0" smtClean="0">
                <a:solidFill>
                  <a:schemeClr val="tx1"/>
                </a:solidFill>
              </a:rPr>
              <a:t>Letter Two</a:t>
            </a:r>
            <a:r>
              <a:rPr lang="en-GB" sz="2800" dirty="0">
                <a:solidFill>
                  <a:schemeClr val="tx1"/>
                </a:solidFill>
              </a:rPr>
              <a:t>:</a:t>
            </a:r>
            <a:r>
              <a:rPr lang="en-GB" sz="2800" dirty="0" smtClean="0"/>
              <a:t> to </a:t>
            </a:r>
            <a:r>
              <a:rPr lang="en-GB" sz="2800" dirty="0"/>
              <a:t>Father Tempier, assistant parish priest at </a:t>
            </a:r>
            <a:r>
              <a:rPr lang="en-GB" sz="2800" dirty="0" err="1"/>
              <a:t>Arle</a:t>
            </a:r>
            <a:r>
              <a:rPr lang="en-GB" sz="2800" dirty="0"/>
              <a:t> is dated October 9, </a:t>
            </a:r>
            <a:r>
              <a:rPr lang="en-GB" sz="2800" dirty="0" smtClean="0"/>
              <a:t>1815… </a:t>
            </a:r>
            <a:r>
              <a:rPr lang="en-GB" sz="2800" dirty="0" err="1" smtClean="0"/>
              <a:t>Tempier</a:t>
            </a:r>
            <a:r>
              <a:rPr lang="en-GB" sz="2800" dirty="0" smtClean="0"/>
              <a:t> </a:t>
            </a:r>
            <a:r>
              <a:rPr lang="en-GB" sz="2800" dirty="0"/>
              <a:t>in returned respond to </a:t>
            </a:r>
            <a:r>
              <a:rPr lang="en-GB" sz="2800" dirty="0" smtClean="0"/>
              <a:t>Eugene's letter, highlighting </a:t>
            </a:r>
            <a:r>
              <a:rPr lang="en-GB" sz="2800" dirty="0"/>
              <a:t>the features of the proposed project which made on Eugene a deeper impression on </a:t>
            </a:r>
            <a:r>
              <a:rPr lang="en-GB" sz="2800" dirty="0" smtClean="0"/>
              <a:t>him …. </a:t>
            </a:r>
            <a:endParaRPr lang="en-US" sz="2800" dirty="0"/>
          </a:p>
          <a:p>
            <a:pPr marL="0" indent="0" algn="just">
              <a:buNone/>
            </a:pPr>
            <a:endParaRPr lang="en-US" dirty="0"/>
          </a:p>
        </p:txBody>
      </p:sp>
    </p:spTree>
    <p:extLst>
      <p:ext uri="{BB962C8B-B14F-4D97-AF65-F5344CB8AC3E}">
        <p14:creationId xmlns:p14="http://schemas.microsoft.com/office/powerpoint/2010/main" val="62267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59080"/>
            <a:ext cx="7583487" cy="1569720"/>
          </a:xfrm>
        </p:spPr>
        <p:txBody>
          <a:bodyPr>
            <a:normAutofit/>
          </a:bodyPr>
          <a:lstStyle/>
          <a:p>
            <a:pPr algn="ctr"/>
            <a:r>
              <a:rPr lang="en-GB" sz="3600" dirty="0" smtClean="0">
                <a:solidFill>
                  <a:schemeClr val="tx1"/>
                </a:solidFill>
              </a:rPr>
              <a:t>COMMUNITY &amp; MISSION</a:t>
            </a:r>
            <a:br>
              <a:rPr lang="en-GB" sz="3600" dirty="0" smtClean="0">
                <a:solidFill>
                  <a:schemeClr val="tx1"/>
                </a:solidFill>
              </a:rPr>
            </a:br>
            <a:r>
              <a:rPr lang="en-GB" sz="3200" dirty="0" smtClean="0">
                <a:solidFill>
                  <a:srgbClr val="7030A0"/>
                </a:solidFill>
              </a:rPr>
              <a:t>St</a:t>
            </a:r>
            <a:r>
              <a:rPr lang="en-GB" sz="3200" dirty="0">
                <a:solidFill>
                  <a:srgbClr val="7030A0"/>
                </a:solidFill>
              </a:rPr>
              <a:t>. Eugene </a:t>
            </a:r>
            <a:r>
              <a:rPr lang="en-GB" sz="3200" dirty="0" smtClean="0">
                <a:solidFill>
                  <a:srgbClr val="7030A0"/>
                </a:solidFill>
              </a:rPr>
              <a:t>&amp; First </a:t>
            </a:r>
            <a:r>
              <a:rPr lang="en-GB" sz="3200" dirty="0">
                <a:solidFill>
                  <a:srgbClr val="7030A0"/>
                </a:solidFill>
              </a:rPr>
              <a:t>Generation </a:t>
            </a:r>
            <a:r>
              <a:rPr lang="en-GB" sz="3200" dirty="0" smtClean="0">
                <a:solidFill>
                  <a:srgbClr val="7030A0"/>
                </a:solidFill>
              </a:rPr>
              <a:t> </a:t>
            </a:r>
            <a:r>
              <a:rPr lang="en-GB" sz="3200" dirty="0">
                <a:solidFill>
                  <a:srgbClr val="7030A0"/>
                </a:solidFill>
              </a:rPr>
              <a:t>Oblates.</a:t>
            </a:r>
            <a:endParaRPr lang="en-US" sz="3200" dirty="0">
              <a:solidFill>
                <a:srgbClr val="7030A0"/>
              </a:solidFill>
            </a:endParaRPr>
          </a:p>
        </p:txBody>
      </p:sp>
      <p:sp>
        <p:nvSpPr>
          <p:cNvPr id="3" name="Content Placeholder 2"/>
          <p:cNvSpPr>
            <a:spLocks noGrp="1"/>
          </p:cNvSpPr>
          <p:nvPr>
            <p:ph idx="1"/>
          </p:nvPr>
        </p:nvSpPr>
        <p:spPr/>
        <p:txBody>
          <a:bodyPr>
            <a:noAutofit/>
          </a:bodyPr>
          <a:lstStyle/>
          <a:p>
            <a:pPr algn="just"/>
            <a:r>
              <a:rPr lang="en-GB" i="1" dirty="0" smtClean="0"/>
              <a:t>“May </a:t>
            </a:r>
            <a:r>
              <a:rPr lang="en-GB" i="1" dirty="0"/>
              <a:t>God be blessed for having inspired you with a plan to prepare for </a:t>
            </a:r>
            <a:r>
              <a:rPr lang="en-GB" b="1" i="1" dirty="0">
                <a:solidFill>
                  <a:schemeClr val="tx1"/>
                </a:solidFill>
              </a:rPr>
              <a:t>the poor</a:t>
            </a:r>
            <a:r>
              <a:rPr lang="en-GB" i="1" dirty="0"/>
              <a:t>, for the people who live in the country, for those who are most in need of religious instruction, a </a:t>
            </a:r>
            <a:r>
              <a:rPr lang="en-GB" b="1" i="1" dirty="0">
                <a:solidFill>
                  <a:schemeClr val="tx1"/>
                </a:solidFill>
              </a:rPr>
              <a:t>group of missionaries </a:t>
            </a:r>
            <a:r>
              <a:rPr lang="en-GB" i="1" dirty="0"/>
              <a:t>who will go proclaim to them the truths of salvation... I perceive ... what it is you are seeking most of all when you choose your fellow-workers: you want priests... who are ready to walk in the </a:t>
            </a:r>
            <a:r>
              <a:rPr lang="en-GB" b="1" i="1" dirty="0">
                <a:solidFill>
                  <a:schemeClr val="tx1"/>
                </a:solidFill>
              </a:rPr>
              <a:t>footsteps of the apostles, to work for the salvation of souls</a:t>
            </a:r>
            <a:r>
              <a:rPr lang="en-GB" i="1" dirty="0"/>
              <a:t> without any other reward here on earth other than a great deal of toil and suffering. By the grace of God I feel within myself this desire, or if I do not have it, I deeply desire to have it and, with you, everything will become that much easier. So, you can count on me absolutely</a:t>
            </a:r>
            <a:r>
              <a:rPr lang="en-GB" i="1" dirty="0" smtClean="0"/>
              <a:t>.”</a:t>
            </a:r>
            <a:endParaRPr lang="en-US" dirty="0"/>
          </a:p>
          <a:p>
            <a:endParaRPr lang="en-US" dirty="0"/>
          </a:p>
        </p:txBody>
      </p:sp>
    </p:spTree>
    <p:extLst>
      <p:ext uri="{BB962C8B-B14F-4D97-AF65-F5344CB8AC3E}">
        <p14:creationId xmlns:p14="http://schemas.microsoft.com/office/powerpoint/2010/main" val="1014194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4000" b="1" dirty="0" smtClean="0">
                <a:solidFill>
                  <a:schemeClr val="tx1"/>
                </a:solidFill>
              </a:rPr>
              <a:t>COMMUNITY &amp; MISSION </a:t>
            </a:r>
            <a:r>
              <a:rPr lang="en-GB" sz="2400" dirty="0" smtClean="0"/>
              <a:t/>
            </a:r>
            <a:br>
              <a:rPr lang="en-GB" sz="2400" dirty="0" smtClean="0"/>
            </a:br>
            <a:r>
              <a:rPr lang="en-GB" sz="3600" dirty="0" smtClean="0">
                <a:solidFill>
                  <a:srgbClr val="7030A0"/>
                </a:solidFill>
              </a:rPr>
              <a:t>St</a:t>
            </a:r>
            <a:r>
              <a:rPr lang="en-GB" sz="3600" dirty="0">
                <a:solidFill>
                  <a:srgbClr val="7030A0"/>
                </a:solidFill>
              </a:rPr>
              <a:t>. Eugene </a:t>
            </a:r>
            <a:r>
              <a:rPr lang="en-GB" sz="3600" dirty="0" smtClean="0">
                <a:solidFill>
                  <a:srgbClr val="7030A0"/>
                </a:solidFill>
              </a:rPr>
              <a:t>&amp; First </a:t>
            </a:r>
            <a:r>
              <a:rPr lang="en-GB" sz="3600" dirty="0">
                <a:solidFill>
                  <a:srgbClr val="7030A0"/>
                </a:solidFill>
              </a:rPr>
              <a:t>Generation </a:t>
            </a:r>
            <a:r>
              <a:rPr lang="en-GB" sz="3600" dirty="0" smtClean="0">
                <a:solidFill>
                  <a:srgbClr val="7030A0"/>
                </a:solidFill>
              </a:rPr>
              <a:t>Oblates</a:t>
            </a:r>
            <a:r>
              <a:rPr lang="en-GB" sz="3600" dirty="0">
                <a:solidFill>
                  <a:srgbClr val="7030A0"/>
                </a:solidFill>
              </a:rPr>
              <a:t>.</a:t>
            </a:r>
            <a:endParaRPr lang="en-US" sz="3600" dirty="0">
              <a:solidFill>
                <a:srgbClr val="7030A0"/>
              </a:solidFill>
            </a:endParaRPr>
          </a:p>
        </p:txBody>
      </p:sp>
      <p:sp>
        <p:nvSpPr>
          <p:cNvPr id="3" name="Content Placeholder 2"/>
          <p:cNvSpPr>
            <a:spLocks noGrp="1"/>
          </p:cNvSpPr>
          <p:nvPr>
            <p:ph idx="1"/>
          </p:nvPr>
        </p:nvSpPr>
        <p:spPr/>
        <p:txBody>
          <a:bodyPr/>
          <a:lstStyle/>
          <a:p>
            <a:pPr marL="0" indent="0">
              <a:buNone/>
            </a:pPr>
            <a:r>
              <a:rPr lang="en-GB" dirty="0"/>
              <a:t>On the 15 of </a:t>
            </a:r>
            <a:r>
              <a:rPr lang="en-GB" dirty="0" smtClean="0"/>
              <a:t>November </a:t>
            </a:r>
            <a:r>
              <a:rPr lang="en-GB" dirty="0"/>
              <a:t>1815, Eugene thanks Father Tempier for his ready willingness and specifies</a:t>
            </a:r>
            <a:r>
              <a:rPr lang="en-GB" dirty="0" smtClean="0"/>
              <a:t>:</a:t>
            </a:r>
            <a:endParaRPr lang="en-US" dirty="0"/>
          </a:p>
          <a:p>
            <a:pPr marL="0" indent="0" algn="just">
              <a:buNone/>
            </a:pPr>
            <a:r>
              <a:rPr lang="en-GB" sz="2400" dirty="0" smtClean="0"/>
              <a:t>“</a:t>
            </a:r>
            <a:r>
              <a:rPr lang="en-GB" sz="2400" i="1" dirty="0" smtClean="0"/>
              <a:t>I </a:t>
            </a:r>
            <a:r>
              <a:rPr lang="en-GB" sz="2400" i="1" dirty="0"/>
              <a:t>count on you more than on myself for the regularity of a house which, in my mind and my hopes, must </a:t>
            </a:r>
            <a:r>
              <a:rPr lang="en-GB" sz="2400" b="1" i="1" dirty="0">
                <a:solidFill>
                  <a:schemeClr val="tx1"/>
                </a:solidFill>
              </a:rPr>
              <a:t>reproduce the perfection of the first disciples of the apostles.</a:t>
            </a:r>
            <a:r>
              <a:rPr lang="en-GB" sz="2400" i="1" dirty="0"/>
              <a:t> I base my hopes on that much more than on eloquent discourses</a:t>
            </a:r>
            <a:r>
              <a:rPr lang="en-GB" sz="2400" dirty="0" smtClean="0"/>
              <a:t>.”</a:t>
            </a:r>
            <a:endParaRPr lang="en-US" sz="2400" dirty="0"/>
          </a:p>
        </p:txBody>
      </p:sp>
    </p:spTree>
    <p:extLst>
      <p:ext uri="{BB962C8B-B14F-4D97-AF65-F5344CB8AC3E}">
        <p14:creationId xmlns:p14="http://schemas.microsoft.com/office/powerpoint/2010/main" val="1512849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4000" b="1" dirty="0" smtClean="0">
                <a:solidFill>
                  <a:schemeClr val="tx1"/>
                </a:solidFill>
              </a:rPr>
              <a:t>COMMUNITY &amp; MISSION</a:t>
            </a:r>
            <a:r>
              <a:rPr lang="en-GB" sz="3600" b="1" dirty="0" smtClean="0"/>
              <a:t/>
            </a:r>
            <a:br>
              <a:rPr lang="en-GB" sz="3600" b="1" dirty="0" smtClean="0"/>
            </a:br>
            <a:r>
              <a:rPr lang="en-GB" sz="3600" b="1" dirty="0" smtClean="0">
                <a:solidFill>
                  <a:srgbClr val="7030A0"/>
                </a:solidFill>
              </a:rPr>
              <a:t>St</a:t>
            </a:r>
            <a:r>
              <a:rPr lang="en-GB" sz="3600" b="1" dirty="0">
                <a:solidFill>
                  <a:srgbClr val="7030A0"/>
                </a:solidFill>
              </a:rPr>
              <a:t>. Eugene </a:t>
            </a:r>
            <a:r>
              <a:rPr lang="en-GB" sz="3600" b="1" dirty="0" smtClean="0">
                <a:solidFill>
                  <a:srgbClr val="7030A0"/>
                </a:solidFill>
              </a:rPr>
              <a:t>&amp; First </a:t>
            </a:r>
            <a:r>
              <a:rPr lang="en-GB" sz="3600" b="1" dirty="0">
                <a:solidFill>
                  <a:srgbClr val="7030A0"/>
                </a:solidFill>
              </a:rPr>
              <a:t>Generation </a:t>
            </a:r>
            <a:r>
              <a:rPr lang="en-GB" sz="3600" b="1" dirty="0" smtClean="0">
                <a:solidFill>
                  <a:srgbClr val="7030A0"/>
                </a:solidFill>
              </a:rPr>
              <a:t>Oblates</a:t>
            </a:r>
            <a:endParaRPr lang="en-US" sz="3600" b="1" dirty="0">
              <a:solidFill>
                <a:srgbClr val="7030A0"/>
              </a:solidFill>
            </a:endParaRPr>
          </a:p>
        </p:txBody>
      </p:sp>
      <p:sp>
        <p:nvSpPr>
          <p:cNvPr id="3" name="Content Placeholder 2"/>
          <p:cNvSpPr>
            <a:spLocks noGrp="1"/>
          </p:cNvSpPr>
          <p:nvPr>
            <p:ph idx="1"/>
          </p:nvPr>
        </p:nvSpPr>
        <p:spPr/>
        <p:txBody>
          <a:bodyPr/>
          <a:lstStyle/>
          <a:p>
            <a:pPr marL="0" indent="0">
              <a:buNone/>
            </a:pPr>
            <a:r>
              <a:rPr lang="en-GB" dirty="0"/>
              <a:t>On December 14, 1815 he added</a:t>
            </a:r>
            <a:r>
              <a:rPr lang="en-GB" i="1" dirty="0"/>
              <a:t>:</a:t>
            </a:r>
            <a:endParaRPr lang="en-US" dirty="0"/>
          </a:p>
          <a:p>
            <a:pPr marL="0" indent="0" algn="just">
              <a:buNone/>
            </a:pPr>
            <a:r>
              <a:rPr lang="en-GB" sz="2400" i="1" dirty="0" smtClean="0"/>
              <a:t>“Know </a:t>
            </a:r>
            <a:r>
              <a:rPr lang="en-GB" sz="2400" i="1" dirty="0"/>
              <a:t>that you are necessary for this mission work... </a:t>
            </a:r>
            <a:r>
              <a:rPr lang="en-GB" sz="2400" b="1" i="1" dirty="0">
                <a:solidFill>
                  <a:schemeClr val="tx1"/>
                </a:solidFill>
              </a:rPr>
              <a:t>if you wish, of winning souls for God without taking much trouble to be </a:t>
            </a:r>
            <a:r>
              <a:rPr lang="en-GB" sz="2400" b="1" i="1" dirty="0">
                <a:solidFill>
                  <a:srgbClr val="FF0000"/>
                </a:solidFill>
              </a:rPr>
              <a:t>men of interior life,</a:t>
            </a:r>
            <a:r>
              <a:rPr lang="en-GB" sz="2400" b="1" i="1" dirty="0">
                <a:solidFill>
                  <a:schemeClr val="tx1"/>
                </a:solidFill>
              </a:rPr>
              <a:t> truly apostolic men;</a:t>
            </a:r>
            <a:r>
              <a:rPr lang="en-GB" sz="2400" b="1" i="1" dirty="0"/>
              <a:t> I think </a:t>
            </a:r>
            <a:r>
              <a:rPr lang="en-GB" sz="2400" b="1" i="1" dirty="0">
                <a:solidFill>
                  <a:srgbClr val="002060"/>
                </a:solidFill>
              </a:rPr>
              <a:t>it would not be difficult to replace you.</a:t>
            </a:r>
            <a:r>
              <a:rPr lang="en-GB" sz="2400" i="1" dirty="0"/>
              <a:t> But can you believe I want merchandise of that sort? We have of a priest who thinks as you do about the interior life of </a:t>
            </a:r>
            <a:r>
              <a:rPr lang="en-GB" sz="2400" i="1" dirty="0" smtClean="0"/>
              <a:t>our community</a:t>
            </a:r>
            <a:r>
              <a:rPr lang="en-GB" i="1" dirty="0"/>
              <a:t>..</a:t>
            </a:r>
            <a:r>
              <a:rPr lang="en-GB" i="1" dirty="0" smtClean="0"/>
              <a:t>.”  </a:t>
            </a:r>
            <a:r>
              <a:rPr lang="en-GB" dirty="0" smtClean="0"/>
              <a:t>(Spiritual strength of </a:t>
            </a:r>
            <a:r>
              <a:rPr lang="en-GB" dirty="0"/>
              <a:t>the </a:t>
            </a:r>
            <a:r>
              <a:rPr lang="en-GB" dirty="0" smtClean="0"/>
              <a:t>Community</a:t>
            </a:r>
            <a:r>
              <a:rPr lang="en-GB" dirty="0"/>
              <a:t>)</a:t>
            </a:r>
            <a:r>
              <a:rPr lang="en-GB" dirty="0" smtClean="0"/>
              <a:t>.</a:t>
            </a:r>
            <a:endParaRPr lang="en-US" dirty="0"/>
          </a:p>
        </p:txBody>
      </p:sp>
    </p:spTree>
    <p:extLst>
      <p:ext uri="{BB962C8B-B14F-4D97-AF65-F5344CB8AC3E}">
        <p14:creationId xmlns:p14="http://schemas.microsoft.com/office/powerpoint/2010/main" val="1667916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3600" b="1" dirty="0" smtClean="0">
                <a:solidFill>
                  <a:schemeClr val="tx1"/>
                </a:solidFill>
              </a:rPr>
              <a:t>COMMUNITY &amp; MISSION </a:t>
            </a:r>
            <a:br>
              <a:rPr lang="en-GB" sz="3600" b="1" dirty="0" smtClean="0">
                <a:solidFill>
                  <a:schemeClr val="tx1"/>
                </a:solidFill>
              </a:rPr>
            </a:br>
            <a:r>
              <a:rPr lang="en-GB" sz="3200" b="1" dirty="0" smtClean="0">
                <a:solidFill>
                  <a:srgbClr val="7030A0"/>
                </a:solidFill>
              </a:rPr>
              <a:t>St</a:t>
            </a:r>
            <a:r>
              <a:rPr lang="en-GB" sz="3200" b="1" dirty="0">
                <a:solidFill>
                  <a:srgbClr val="7030A0"/>
                </a:solidFill>
              </a:rPr>
              <a:t>. Eugene </a:t>
            </a:r>
            <a:r>
              <a:rPr lang="en-GB" sz="3200" b="1" dirty="0" smtClean="0">
                <a:solidFill>
                  <a:srgbClr val="7030A0"/>
                </a:solidFill>
              </a:rPr>
              <a:t>&amp; First </a:t>
            </a:r>
            <a:r>
              <a:rPr lang="en-GB" sz="3200" b="1" dirty="0">
                <a:solidFill>
                  <a:srgbClr val="7030A0"/>
                </a:solidFill>
              </a:rPr>
              <a:t>Generation of Oblates.</a:t>
            </a:r>
            <a:endParaRPr lang="en-US" sz="3200" b="1" dirty="0">
              <a:solidFill>
                <a:srgbClr val="7030A0"/>
              </a:solidFill>
            </a:endParaRPr>
          </a:p>
        </p:txBody>
      </p:sp>
      <p:sp>
        <p:nvSpPr>
          <p:cNvPr id="3" name="Content Placeholder 2"/>
          <p:cNvSpPr>
            <a:spLocks noGrp="1"/>
          </p:cNvSpPr>
          <p:nvPr>
            <p:ph idx="1"/>
          </p:nvPr>
        </p:nvSpPr>
        <p:spPr/>
        <p:txBody>
          <a:bodyPr/>
          <a:lstStyle/>
          <a:p>
            <a:pPr marL="0" indent="0" algn="just">
              <a:buNone/>
            </a:pPr>
            <a:r>
              <a:rPr lang="en-GB" sz="2800" dirty="0" smtClean="0"/>
              <a:t>Thus</a:t>
            </a:r>
            <a:r>
              <a:rPr lang="en-GB" sz="2800" dirty="0"/>
              <a:t>, the </a:t>
            </a:r>
            <a:r>
              <a:rPr lang="en-GB" sz="2800" b="1" dirty="0" smtClean="0">
                <a:solidFill>
                  <a:srgbClr val="002060"/>
                </a:solidFill>
              </a:rPr>
              <a:t>first letters</a:t>
            </a:r>
            <a:r>
              <a:rPr lang="en-GB" sz="2800" dirty="0" smtClean="0"/>
              <a:t> </a:t>
            </a:r>
            <a:r>
              <a:rPr lang="en-GB" sz="2800" dirty="0"/>
              <a:t>already highlight that Eugene wanted in a powerful way a well </a:t>
            </a:r>
            <a:r>
              <a:rPr lang="en-GB" sz="2800" b="1" dirty="0">
                <a:solidFill>
                  <a:srgbClr val="002060"/>
                </a:solidFill>
              </a:rPr>
              <a:t>regulated community of priests </a:t>
            </a:r>
            <a:r>
              <a:rPr lang="en-GB" sz="2800" dirty="0"/>
              <a:t>with </a:t>
            </a:r>
            <a:r>
              <a:rPr lang="en-GB" sz="2800" b="1" i="1" dirty="0">
                <a:solidFill>
                  <a:srgbClr val="FF0000"/>
                </a:solidFill>
              </a:rPr>
              <a:t>one heart and one soul</a:t>
            </a:r>
            <a:r>
              <a:rPr lang="en-GB" sz="2800" dirty="0"/>
              <a:t>, who, burning with a great </a:t>
            </a:r>
            <a:r>
              <a:rPr lang="en-GB" sz="2800" b="1" i="1" dirty="0">
                <a:solidFill>
                  <a:srgbClr val="FF0000"/>
                </a:solidFill>
              </a:rPr>
              <a:t>love of Christ and of the Church</a:t>
            </a:r>
            <a:r>
              <a:rPr lang="en-GB" sz="2800" dirty="0"/>
              <a:t>, reproduce the perfection and the zeal of the apostles </a:t>
            </a:r>
            <a:r>
              <a:rPr lang="en-GB" sz="2800" b="1" dirty="0">
                <a:solidFill>
                  <a:schemeClr val="tx1"/>
                </a:solidFill>
              </a:rPr>
              <a:t>to evangelize the poor, </a:t>
            </a:r>
            <a:r>
              <a:rPr lang="en-GB" sz="2800" b="1" dirty="0"/>
              <a:t>specially by </a:t>
            </a:r>
            <a:r>
              <a:rPr lang="en-GB" sz="2800" b="1" dirty="0">
                <a:solidFill>
                  <a:schemeClr val="tx1"/>
                </a:solidFill>
              </a:rPr>
              <a:t>preaching missions</a:t>
            </a:r>
            <a:r>
              <a:rPr lang="en-GB"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147761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897</TotalTime>
  <Words>2211</Words>
  <Application>Microsoft Macintosh PowerPoint</Application>
  <PresentationFormat>画面に合わせる (4:3)</PresentationFormat>
  <Paragraphs>88</Paragraphs>
  <Slides>27</Slides>
  <Notes>1</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Revolution</vt:lpstr>
      <vt:lpstr>COMMUNITY AND MISSION </vt:lpstr>
      <vt:lpstr>      COMMUNITY  &amp;  MISSION St. Eugene &amp; First Generation Oblates  </vt:lpstr>
      <vt:lpstr>COMMUNITY &amp; MISSION  St. Eugene &amp; First Generation Oblates</vt:lpstr>
      <vt:lpstr>     COMMUNITY &amp; MISSION  St. Eugene &amp; First Generation Oblates </vt:lpstr>
      <vt:lpstr>  COMMUNITY &amp; MISSION St. Eugene &amp; First Generation  Oblates.</vt:lpstr>
      <vt:lpstr>COMMUNITY &amp; MISSION St. Eugene &amp; First Generation  Oblates.</vt:lpstr>
      <vt:lpstr>COMMUNITY &amp; MISSION  St. Eugene &amp; First Generation Oblates.</vt:lpstr>
      <vt:lpstr>COMMUNITY &amp; MISSION St. Eugene &amp; First Generation Oblates</vt:lpstr>
      <vt:lpstr>COMMUNITY &amp; MISSION  St. Eugene &amp; First Generation of Oblates.</vt:lpstr>
      <vt:lpstr>The Rule of 1818</vt:lpstr>
      <vt:lpstr>The Rule o f 1818</vt:lpstr>
      <vt:lpstr>The Rule of 1818</vt:lpstr>
      <vt:lpstr>The Rule of 1818</vt:lpstr>
      <vt:lpstr>COMMUNITY &amp; MISSION St. Eugene &amp; First Generation Oblates</vt:lpstr>
      <vt:lpstr>   COMMUNITY &amp; MISSION St. Eugene &amp; First Generation Oblates</vt:lpstr>
      <vt:lpstr>COMMUNITY &amp; MISSION Eugene &amp; his first disciples left behind</vt:lpstr>
      <vt:lpstr>COMMUNITY &amp; MISSION  Eugene &amp; his first disciples left behind</vt:lpstr>
      <vt:lpstr>COMMUNITY &amp; MISSION Eugene &amp; his successive disciples</vt:lpstr>
      <vt:lpstr>COMMUNITY &amp; MISSION Eugene &amp; his successive disciples</vt:lpstr>
      <vt:lpstr>OBLATE COMMUNITY to be community of the Apostles CCRR &amp; General Chapters</vt:lpstr>
      <vt:lpstr>APOSTOLIC COMMUNITY</vt:lpstr>
      <vt:lpstr>APOSTOLIC COMMUNITY</vt:lpstr>
      <vt:lpstr>CONCLUSION Apostolic Community</vt:lpstr>
      <vt:lpstr>CONCLUSION Apostolic Community</vt:lpstr>
      <vt:lpstr>CONCLUSION</vt:lpstr>
      <vt:lpstr>Charity, charity, charity</vt:lpstr>
      <vt:lpstr>THANK YOU</vt:lpstr>
    </vt:vector>
  </TitlesOfParts>
  <Company>Oblates of Mary Immaculate (OMI)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AND MISSION</dc:title>
  <dc:creator>Oscar Lucas</dc:creator>
  <cp:lastModifiedBy>Rozairo Bradly</cp:lastModifiedBy>
  <cp:revision>103</cp:revision>
  <dcterms:created xsi:type="dcterms:W3CDTF">2014-03-22T15:42:20Z</dcterms:created>
  <dcterms:modified xsi:type="dcterms:W3CDTF">2014-04-12T07:28:47Z</dcterms:modified>
</cp:coreProperties>
</file>