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3" autoAdjust="0"/>
    <p:restoredTop sz="94660"/>
  </p:normalViewPr>
  <p:slideViewPr>
    <p:cSldViewPr snapToGrid="0">
      <p:cViewPr varScale="1">
        <p:scale>
          <a:sx n="114" d="100"/>
          <a:sy n="114" d="100"/>
        </p:scale>
        <p:origin x="512"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2A9F0D4-6E27-47D9-A38D-28B3B0D65D62}" type="doc">
      <dgm:prSet loTypeId="urn:microsoft.com/office/officeart/2016/7/layout/HorizontalActionList" loCatId="List" qsTypeId="urn:microsoft.com/office/officeart/2005/8/quickstyle/simple1" qsCatId="simple" csTypeId="urn:microsoft.com/office/officeart/2005/8/colors/colorful1" csCatId="colorful" phldr="1"/>
      <dgm:spPr/>
      <dgm:t>
        <a:bodyPr/>
        <a:lstStyle/>
        <a:p>
          <a:endParaRPr lang="en-US"/>
        </a:p>
      </dgm:t>
    </dgm:pt>
    <dgm:pt modelId="{C7257F59-D3DA-41B7-A527-9854F96164CD}">
      <dgm:prSet/>
      <dgm:spPr/>
      <dgm:t>
        <a:bodyPr/>
        <a:lstStyle/>
        <a:p>
          <a:r>
            <a:rPr lang="en-PH" dirty="0"/>
            <a:t>East Asia</a:t>
          </a:r>
          <a:endParaRPr lang="en-US" dirty="0"/>
        </a:p>
      </dgm:t>
    </dgm:pt>
    <dgm:pt modelId="{497CF147-789E-47B0-A1C1-FB641FD22602}" type="parTrans" cxnId="{594F8552-D711-4F28-9927-2F6845D5C0DF}">
      <dgm:prSet/>
      <dgm:spPr/>
      <dgm:t>
        <a:bodyPr/>
        <a:lstStyle/>
        <a:p>
          <a:endParaRPr lang="en-US"/>
        </a:p>
      </dgm:t>
    </dgm:pt>
    <dgm:pt modelId="{C8AC99F5-C885-44FC-82BC-6AEFE53E2FEE}" type="sibTrans" cxnId="{594F8552-D711-4F28-9927-2F6845D5C0DF}">
      <dgm:prSet/>
      <dgm:spPr/>
      <dgm:t>
        <a:bodyPr/>
        <a:lstStyle/>
        <a:p>
          <a:endParaRPr lang="en-US"/>
        </a:p>
      </dgm:t>
    </dgm:pt>
    <dgm:pt modelId="{9E64442D-02E1-4CD1-9562-F109C5AF65D2}">
      <dgm:prSet/>
      <dgm:spPr/>
      <dgm:t>
        <a:bodyPr/>
        <a:lstStyle/>
        <a:p>
          <a:r>
            <a:rPr lang="en-US"/>
            <a:t>East Asia will have zero population growth by 2040. </a:t>
          </a:r>
        </a:p>
      </dgm:t>
    </dgm:pt>
    <dgm:pt modelId="{BCF079B6-F91A-42F3-A5CA-BD6FB996D9ED}" type="parTrans" cxnId="{3AA392F2-ADDE-4D4A-965E-601DFB8EC0D9}">
      <dgm:prSet/>
      <dgm:spPr/>
      <dgm:t>
        <a:bodyPr/>
        <a:lstStyle/>
        <a:p>
          <a:endParaRPr lang="en-US"/>
        </a:p>
      </dgm:t>
    </dgm:pt>
    <dgm:pt modelId="{67419D1F-BF19-45C3-9085-617BD39CE24C}" type="sibTrans" cxnId="{3AA392F2-ADDE-4D4A-965E-601DFB8EC0D9}">
      <dgm:prSet/>
      <dgm:spPr/>
      <dgm:t>
        <a:bodyPr/>
        <a:lstStyle/>
        <a:p>
          <a:endParaRPr lang="en-US"/>
        </a:p>
      </dgm:t>
    </dgm:pt>
    <dgm:pt modelId="{6D70BD5F-7515-4DEA-9B40-ED80B04710BB}">
      <dgm:prSet/>
      <dgm:spPr/>
      <dgm:t>
        <a:bodyPr/>
        <a:lstStyle/>
        <a:p>
          <a:r>
            <a:rPr lang="en-PH" dirty="0"/>
            <a:t>Western Asia</a:t>
          </a:r>
          <a:endParaRPr lang="en-US" dirty="0"/>
        </a:p>
      </dgm:t>
    </dgm:pt>
    <dgm:pt modelId="{DDAD39B3-CDC5-49D2-8CF7-34D32453420C}" type="parTrans" cxnId="{32B0A62B-22D6-402B-9DF7-F0ABD73B6059}">
      <dgm:prSet/>
      <dgm:spPr/>
      <dgm:t>
        <a:bodyPr/>
        <a:lstStyle/>
        <a:p>
          <a:endParaRPr lang="en-US"/>
        </a:p>
      </dgm:t>
    </dgm:pt>
    <dgm:pt modelId="{DCC0623F-4FF2-4609-A473-65BB1E785DA2}" type="sibTrans" cxnId="{32B0A62B-22D6-402B-9DF7-F0ABD73B6059}">
      <dgm:prSet/>
      <dgm:spPr/>
      <dgm:t>
        <a:bodyPr/>
        <a:lstStyle/>
        <a:p>
          <a:endParaRPr lang="en-US"/>
        </a:p>
      </dgm:t>
    </dgm:pt>
    <dgm:pt modelId="{4CDE167A-3B5C-45C4-99DD-B804A74B880C}">
      <dgm:prSet/>
      <dgm:spPr/>
      <dgm:t>
        <a:bodyPr/>
        <a:lstStyle/>
        <a:p>
          <a:r>
            <a:rPr lang="en-US"/>
            <a:t>Population will grow in Western Asia because of migration.</a:t>
          </a:r>
        </a:p>
      </dgm:t>
    </dgm:pt>
    <dgm:pt modelId="{F000EA0F-D775-4DA2-B113-A7976508CF21}" type="parTrans" cxnId="{039C1E27-798B-43D0-B924-CCD1A9128D5B}">
      <dgm:prSet/>
      <dgm:spPr/>
      <dgm:t>
        <a:bodyPr/>
        <a:lstStyle/>
        <a:p>
          <a:endParaRPr lang="en-US"/>
        </a:p>
      </dgm:t>
    </dgm:pt>
    <dgm:pt modelId="{3D6D62E3-35C2-4AD7-9C32-BB3AD946E490}" type="sibTrans" cxnId="{039C1E27-798B-43D0-B924-CCD1A9128D5B}">
      <dgm:prSet/>
      <dgm:spPr/>
      <dgm:t>
        <a:bodyPr/>
        <a:lstStyle/>
        <a:p>
          <a:endParaRPr lang="en-US"/>
        </a:p>
      </dgm:t>
    </dgm:pt>
    <dgm:pt modelId="{463266E6-D622-4470-81B5-1EC5C9D4F351}">
      <dgm:prSet/>
      <dgm:spPr/>
      <dgm:t>
        <a:bodyPr/>
        <a:lstStyle/>
        <a:p>
          <a:r>
            <a:rPr lang="en-PH" dirty="0"/>
            <a:t>Net migration</a:t>
          </a:r>
          <a:endParaRPr lang="en-US" dirty="0"/>
        </a:p>
      </dgm:t>
    </dgm:pt>
    <dgm:pt modelId="{19268D0E-4203-4EEC-A565-B0CF32C8DB52}" type="parTrans" cxnId="{DB333D94-1434-405C-863E-70E787E17976}">
      <dgm:prSet/>
      <dgm:spPr/>
      <dgm:t>
        <a:bodyPr/>
        <a:lstStyle/>
        <a:p>
          <a:endParaRPr lang="en-US"/>
        </a:p>
      </dgm:t>
    </dgm:pt>
    <dgm:pt modelId="{234AEAE9-5C6A-423A-904A-9999FEA075B0}" type="sibTrans" cxnId="{DB333D94-1434-405C-863E-70E787E17976}">
      <dgm:prSet/>
      <dgm:spPr/>
      <dgm:t>
        <a:bodyPr/>
        <a:lstStyle/>
        <a:p>
          <a:endParaRPr lang="en-US"/>
        </a:p>
      </dgm:t>
    </dgm:pt>
    <dgm:pt modelId="{28957E51-8DB0-4CAB-B506-CB4DADDCA4CD}">
      <dgm:prSet/>
      <dgm:spPr/>
      <dgm:t>
        <a:bodyPr/>
        <a:lstStyle/>
        <a:p>
          <a:r>
            <a:rPr lang="en-US"/>
            <a:t>Net migration will be negative in all regions except for the GCC countries.</a:t>
          </a:r>
        </a:p>
      </dgm:t>
    </dgm:pt>
    <dgm:pt modelId="{7B8172B9-D375-4CE4-906C-91D4146A722E}" type="parTrans" cxnId="{BBCBCFAD-39D5-4D37-8246-A52BA3BE0961}">
      <dgm:prSet/>
      <dgm:spPr/>
      <dgm:t>
        <a:bodyPr/>
        <a:lstStyle/>
        <a:p>
          <a:endParaRPr lang="en-US"/>
        </a:p>
      </dgm:t>
    </dgm:pt>
    <dgm:pt modelId="{7932355E-7CC3-4A1D-AEAA-CF49403A77E6}" type="sibTrans" cxnId="{BBCBCFAD-39D5-4D37-8246-A52BA3BE0961}">
      <dgm:prSet/>
      <dgm:spPr/>
      <dgm:t>
        <a:bodyPr/>
        <a:lstStyle/>
        <a:p>
          <a:endParaRPr lang="en-US"/>
        </a:p>
      </dgm:t>
    </dgm:pt>
    <dgm:pt modelId="{DE54C974-99CF-439D-A081-75F8FAF18CD2}" type="pres">
      <dgm:prSet presAssocID="{C2A9F0D4-6E27-47D9-A38D-28B3B0D65D62}" presName="Name0" presStyleCnt="0">
        <dgm:presLayoutVars>
          <dgm:dir/>
          <dgm:animLvl val="lvl"/>
          <dgm:resizeHandles val="exact"/>
        </dgm:presLayoutVars>
      </dgm:prSet>
      <dgm:spPr/>
      <dgm:t>
        <a:bodyPr/>
        <a:lstStyle/>
        <a:p>
          <a:endParaRPr lang="en-US"/>
        </a:p>
      </dgm:t>
    </dgm:pt>
    <dgm:pt modelId="{34A6E3A5-BFB4-47F8-B22A-105DBF993B6A}" type="pres">
      <dgm:prSet presAssocID="{C7257F59-D3DA-41B7-A527-9854F96164CD}" presName="composite" presStyleCnt="0"/>
      <dgm:spPr/>
    </dgm:pt>
    <dgm:pt modelId="{AFCA542A-9A2B-4503-BA97-E9CDB883FCC7}" type="pres">
      <dgm:prSet presAssocID="{C7257F59-D3DA-41B7-A527-9854F96164CD}" presName="parTx" presStyleLbl="alignNode1" presStyleIdx="0" presStyleCnt="3" custLinFactNeighborX="-294" custLinFactNeighborY="-483">
        <dgm:presLayoutVars>
          <dgm:chMax val="0"/>
          <dgm:chPref val="0"/>
        </dgm:presLayoutVars>
      </dgm:prSet>
      <dgm:spPr/>
      <dgm:t>
        <a:bodyPr/>
        <a:lstStyle/>
        <a:p>
          <a:endParaRPr lang="en-US"/>
        </a:p>
      </dgm:t>
    </dgm:pt>
    <dgm:pt modelId="{81F31212-1DA7-4190-9082-2800CC34A474}" type="pres">
      <dgm:prSet presAssocID="{C7257F59-D3DA-41B7-A527-9854F96164CD}" presName="desTx" presStyleLbl="alignAccFollowNode1" presStyleIdx="0" presStyleCnt="3">
        <dgm:presLayoutVars/>
      </dgm:prSet>
      <dgm:spPr/>
      <dgm:t>
        <a:bodyPr/>
        <a:lstStyle/>
        <a:p>
          <a:endParaRPr lang="en-US"/>
        </a:p>
      </dgm:t>
    </dgm:pt>
    <dgm:pt modelId="{2E52F35E-7487-474B-BCA0-6A98549E60C9}" type="pres">
      <dgm:prSet presAssocID="{C8AC99F5-C885-44FC-82BC-6AEFE53E2FEE}" presName="space" presStyleCnt="0"/>
      <dgm:spPr/>
    </dgm:pt>
    <dgm:pt modelId="{F8078272-74F0-4CDA-AC42-753F233B7ADE}" type="pres">
      <dgm:prSet presAssocID="{6D70BD5F-7515-4DEA-9B40-ED80B04710BB}" presName="composite" presStyleCnt="0"/>
      <dgm:spPr/>
    </dgm:pt>
    <dgm:pt modelId="{A39E53DE-14F0-4B45-9BBC-80F149336872}" type="pres">
      <dgm:prSet presAssocID="{6D70BD5F-7515-4DEA-9B40-ED80B04710BB}" presName="parTx" presStyleLbl="alignNode1" presStyleIdx="1" presStyleCnt="3">
        <dgm:presLayoutVars>
          <dgm:chMax val="0"/>
          <dgm:chPref val="0"/>
        </dgm:presLayoutVars>
      </dgm:prSet>
      <dgm:spPr/>
      <dgm:t>
        <a:bodyPr/>
        <a:lstStyle/>
        <a:p>
          <a:endParaRPr lang="en-US"/>
        </a:p>
      </dgm:t>
    </dgm:pt>
    <dgm:pt modelId="{EF7B6851-9D2C-4A1A-A2F5-9EFB5EE37D74}" type="pres">
      <dgm:prSet presAssocID="{6D70BD5F-7515-4DEA-9B40-ED80B04710BB}" presName="desTx" presStyleLbl="alignAccFollowNode1" presStyleIdx="1" presStyleCnt="3">
        <dgm:presLayoutVars/>
      </dgm:prSet>
      <dgm:spPr/>
      <dgm:t>
        <a:bodyPr/>
        <a:lstStyle/>
        <a:p>
          <a:endParaRPr lang="en-US"/>
        </a:p>
      </dgm:t>
    </dgm:pt>
    <dgm:pt modelId="{57484ADF-165C-4187-9CE4-20203869C082}" type="pres">
      <dgm:prSet presAssocID="{DCC0623F-4FF2-4609-A473-65BB1E785DA2}" presName="space" presStyleCnt="0"/>
      <dgm:spPr/>
    </dgm:pt>
    <dgm:pt modelId="{048AC40D-FCEA-49DF-8B8E-2158C2BBE462}" type="pres">
      <dgm:prSet presAssocID="{463266E6-D622-4470-81B5-1EC5C9D4F351}" presName="composite" presStyleCnt="0"/>
      <dgm:spPr/>
    </dgm:pt>
    <dgm:pt modelId="{9BB23A95-C79B-4291-A688-DEF3C3409724}" type="pres">
      <dgm:prSet presAssocID="{463266E6-D622-4470-81B5-1EC5C9D4F351}" presName="parTx" presStyleLbl="alignNode1" presStyleIdx="2" presStyleCnt="3">
        <dgm:presLayoutVars>
          <dgm:chMax val="0"/>
          <dgm:chPref val="0"/>
        </dgm:presLayoutVars>
      </dgm:prSet>
      <dgm:spPr/>
      <dgm:t>
        <a:bodyPr/>
        <a:lstStyle/>
        <a:p>
          <a:endParaRPr lang="en-US"/>
        </a:p>
      </dgm:t>
    </dgm:pt>
    <dgm:pt modelId="{A33921E5-5E6E-4C77-8ABC-052518D9F4A3}" type="pres">
      <dgm:prSet presAssocID="{463266E6-D622-4470-81B5-1EC5C9D4F351}" presName="desTx" presStyleLbl="alignAccFollowNode1" presStyleIdx="2" presStyleCnt="3">
        <dgm:presLayoutVars/>
      </dgm:prSet>
      <dgm:spPr/>
      <dgm:t>
        <a:bodyPr/>
        <a:lstStyle/>
        <a:p>
          <a:endParaRPr lang="en-US"/>
        </a:p>
      </dgm:t>
    </dgm:pt>
  </dgm:ptLst>
  <dgm:cxnLst>
    <dgm:cxn modelId="{CA1C416D-D530-439B-B462-8D83BCABE436}" type="presOf" srcId="{C7257F59-D3DA-41B7-A527-9854F96164CD}" destId="{AFCA542A-9A2B-4503-BA97-E9CDB883FCC7}" srcOrd="0" destOrd="0" presId="urn:microsoft.com/office/officeart/2016/7/layout/HorizontalActionList"/>
    <dgm:cxn modelId="{32B0A62B-22D6-402B-9DF7-F0ABD73B6059}" srcId="{C2A9F0D4-6E27-47D9-A38D-28B3B0D65D62}" destId="{6D70BD5F-7515-4DEA-9B40-ED80B04710BB}" srcOrd="1" destOrd="0" parTransId="{DDAD39B3-CDC5-49D2-8CF7-34D32453420C}" sibTransId="{DCC0623F-4FF2-4609-A473-65BB1E785DA2}"/>
    <dgm:cxn modelId="{BBCBCFAD-39D5-4D37-8246-A52BA3BE0961}" srcId="{463266E6-D622-4470-81B5-1EC5C9D4F351}" destId="{28957E51-8DB0-4CAB-B506-CB4DADDCA4CD}" srcOrd="0" destOrd="0" parTransId="{7B8172B9-D375-4CE4-906C-91D4146A722E}" sibTransId="{7932355E-7CC3-4A1D-AEAA-CF49403A77E6}"/>
    <dgm:cxn modelId="{594F8552-D711-4F28-9927-2F6845D5C0DF}" srcId="{C2A9F0D4-6E27-47D9-A38D-28B3B0D65D62}" destId="{C7257F59-D3DA-41B7-A527-9854F96164CD}" srcOrd="0" destOrd="0" parTransId="{497CF147-789E-47B0-A1C1-FB641FD22602}" sibTransId="{C8AC99F5-C885-44FC-82BC-6AEFE53E2FEE}"/>
    <dgm:cxn modelId="{317DCF0F-F38D-43F6-8ABD-8BD8AEA3417B}" type="presOf" srcId="{6D70BD5F-7515-4DEA-9B40-ED80B04710BB}" destId="{A39E53DE-14F0-4B45-9BBC-80F149336872}" srcOrd="0" destOrd="0" presId="urn:microsoft.com/office/officeart/2016/7/layout/HorizontalActionList"/>
    <dgm:cxn modelId="{D723BA94-8768-459D-8757-02B8230430BE}" type="presOf" srcId="{463266E6-D622-4470-81B5-1EC5C9D4F351}" destId="{9BB23A95-C79B-4291-A688-DEF3C3409724}" srcOrd="0" destOrd="0" presId="urn:microsoft.com/office/officeart/2016/7/layout/HorizontalActionList"/>
    <dgm:cxn modelId="{C984C05C-35E7-4A84-8F4F-9625703A1644}" type="presOf" srcId="{9E64442D-02E1-4CD1-9562-F109C5AF65D2}" destId="{81F31212-1DA7-4190-9082-2800CC34A474}" srcOrd="0" destOrd="0" presId="urn:microsoft.com/office/officeart/2016/7/layout/HorizontalActionList"/>
    <dgm:cxn modelId="{D769DD8C-ED6B-45F0-AB50-19D441532357}" type="presOf" srcId="{4CDE167A-3B5C-45C4-99DD-B804A74B880C}" destId="{EF7B6851-9D2C-4A1A-A2F5-9EFB5EE37D74}" srcOrd="0" destOrd="0" presId="urn:microsoft.com/office/officeart/2016/7/layout/HorizontalActionList"/>
    <dgm:cxn modelId="{C7B3B67F-9F50-4CCD-8084-ABBBD055BF4C}" type="presOf" srcId="{28957E51-8DB0-4CAB-B506-CB4DADDCA4CD}" destId="{A33921E5-5E6E-4C77-8ABC-052518D9F4A3}" srcOrd="0" destOrd="0" presId="urn:microsoft.com/office/officeart/2016/7/layout/HorizontalActionList"/>
    <dgm:cxn modelId="{DB333D94-1434-405C-863E-70E787E17976}" srcId="{C2A9F0D4-6E27-47D9-A38D-28B3B0D65D62}" destId="{463266E6-D622-4470-81B5-1EC5C9D4F351}" srcOrd="2" destOrd="0" parTransId="{19268D0E-4203-4EEC-A565-B0CF32C8DB52}" sibTransId="{234AEAE9-5C6A-423A-904A-9999FEA075B0}"/>
    <dgm:cxn modelId="{3AA392F2-ADDE-4D4A-965E-601DFB8EC0D9}" srcId="{C7257F59-D3DA-41B7-A527-9854F96164CD}" destId="{9E64442D-02E1-4CD1-9562-F109C5AF65D2}" srcOrd="0" destOrd="0" parTransId="{BCF079B6-F91A-42F3-A5CA-BD6FB996D9ED}" sibTransId="{67419D1F-BF19-45C3-9085-617BD39CE24C}"/>
    <dgm:cxn modelId="{D821D915-B2F0-4C9A-9BC7-D1836320BE2C}" type="presOf" srcId="{C2A9F0D4-6E27-47D9-A38D-28B3B0D65D62}" destId="{DE54C974-99CF-439D-A081-75F8FAF18CD2}" srcOrd="0" destOrd="0" presId="urn:microsoft.com/office/officeart/2016/7/layout/HorizontalActionList"/>
    <dgm:cxn modelId="{039C1E27-798B-43D0-B924-CCD1A9128D5B}" srcId="{6D70BD5F-7515-4DEA-9B40-ED80B04710BB}" destId="{4CDE167A-3B5C-45C4-99DD-B804A74B880C}" srcOrd="0" destOrd="0" parTransId="{F000EA0F-D775-4DA2-B113-A7976508CF21}" sibTransId="{3D6D62E3-35C2-4AD7-9C32-BB3AD946E490}"/>
    <dgm:cxn modelId="{16D6B7EB-5963-42D1-AC45-BEFBC4C0B8FE}" type="presParOf" srcId="{DE54C974-99CF-439D-A081-75F8FAF18CD2}" destId="{34A6E3A5-BFB4-47F8-B22A-105DBF993B6A}" srcOrd="0" destOrd="0" presId="urn:microsoft.com/office/officeart/2016/7/layout/HorizontalActionList"/>
    <dgm:cxn modelId="{28EA8CC8-E9E7-4BFB-AE88-8BDBE965E8B2}" type="presParOf" srcId="{34A6E3A5-BFB4-47F8-B22A-105DBF993B6A}" destId="{AFCA542A-9A2B-4503-BA97-E9CDB883FCC7}" srcOrd="0" destOrd="0" presId="urn:microsoft.com/office/officeart/2016/7/layout/HorizontalActionList"/>
    <dgm:cxn modelId="{169A0288-CD94-42CE-92F4-3F77DE84F481}" type="presParOf" srcId="{34A6E3A5-BFB4-47F8-B22A-105DBF993B6A}" destId="{81F31212-1DA7-4190-9082-2800CC34A474}" srcOrd="1" destOrd="0" presId="urn:microsoft.com/office/officeart/2016/7/layout/HorizontalActionList"/>
    <dgm:cxn modelId="{DC6DB127-500C-441E-A7F2-4E49051E9713}" type="presParOf" srcId="{DE54C974-99CF-439D-A081-75F8FAF18CD2}" destId="{2E52F35E-7487-474B-BCA0-6A98549E60C9}" srcOrd="1" destOrd="0" presId="urn:microsoft.com/office/officeart/2016/7/layout/HorizontalActionList"/>
    <dgm:cxn modelId="{BB5BC428-ACCF-4B63-A225-F6EB01EECCEB}" type="presParOf" srcId="{DE54C974-99CF-439D-A081-75F8FAF18CD2}" destId="{F8078272-74F0-4CDA-AC42-753F233B7ADE}" srcOrd="2" destOrd="0" presId="urn:microsoft.com/office/officeart/2016/7/layout/HorizontalActionList"/>
    <dgm:cxn modelId="{B8C06692-1987-49C4-8504-7881A1B91E77}" type="presParOf" srcId="{F8078272-74F0-4CDA-AC42-753F233B7ADE}" destId="{A39E53DE-14F0-4B45-9BBC-80F149336872}" srcOrd="0" destOrd="0" presId="urn:microsoft.com/office/officeart/2016/7/layout/HorizontalActionList"/>
    <dgm:cxn modelId="{80CD5C65-399E-4883-B35C-7744F93BB23E}" type="presParOf" srcId="{F8078272-74F0-4CDA-AC42-753F233B7ADE}" destId="{EF7B6851-9D2C-4A1A-A2F5-9EFB5EE37D74}" srcOrd="1" destOrd="0" presId="urn:microsoft.com/office/officeart/2016/7/layout/HorizontalActionList"/>
    <dgm:cxn modelId="{7AAF89CA-3895-4271-A0E9-A36E86BB3CE1}" type="presParOf" srcId="{DE54C974-99CF-439D-A081-75F8FAF18CD2}" destId="{57484ADF-165C-4187-9CE4-20203869C082}" srcOrd="3" destOrd="0" presId="urn:microsoft.com/office/officeart/2016/7/layout/HorizontalActionList"/>
    <dgm:cxn modelId="{EB41EEC4-A567-46D6-8417-425F152E25D7}" type="presParOf" srcId="{DE54C974-99CF-439D-A081-75F8FAF18CD2}" destId="{048AC40D-FCEA-49DF-8B8E-2158C2BBE462}" srcOrd="4" destOrd="0" presId="urn:microsoft.com/office/officeart/2016/7/layout/HorizontalActionList"/>
    <dgm:cxn modelId="{E6B31234-4C71-467F-B924-4FDBAE188A94}" type="presParOf" srcId="{048AC40D-FCEA-49DF-8B8E-2158C2BBE462}" destId="{9BB23A95-C79B-4291-A688-DEF3C3409724}" srcOrd="0" destOrd="0" presId="urn:microsoft.com/office/officeart/2016/7/layout/HorizontalActionList"/>
    <dgm:cxn modelId="{8CC6FF2B-DD80-4D62-8C75-432559CF9D4B}" type="presParOf" srcId="{048AC40D-FCEA-49DF-8B8E-2158C2BBE462}" destId="{A33921E5-5E6E-4C77-8ABC-052518D9F4A3}" srcOrd="1" destOrd="0" presId="urn:microsoft.com/office/officeart/2016/7/layout/HorizontalAc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EB7886A-03DE-4BB1-B860-B2A4B8CA85AC}" type="doc">
      <dgm:prSet loTypeId="urn:microsoft.com/office/officeart/2016/7/layout/RepeatingBendingProcessNew" loCatId="process" qsTypeId="urn:microsoft.com/office/officeart/2005/8/quickstyle/simple1" qsCatId="simple" csTypeId="urn:microsoft.com/office/officeart/2005/8/colors/colorful2" csCatId="colorful" phldr="1"/>
      <dgm:spPr/>
      <dgm:t>
        <a:bodyPr/>
        <a:lstStyle/>
        <a:p>
          <a:endParaRPr lang="en-US"/>
        </a:p>
      </dgm:t>
    </dgm:pt>
    <dgm:pt modelId="{378C7076-B0F3-4926-8BA4-F2302FF883F6}">
      <dgm:prSet/>
      <dgm:spPr>
        <a:solidFill>
          <a:schemeClr val="accent1">
            <a:lumMod val="75000"/>
          </a:schemeClr>
        </a:solidFill>
      </dgm:spPr>
      <dgm:t>
        <a:bodyPr/>
        <a:lstStyle/>
        <a:p>
          <a:r>
            <a:rPr lang="en-US" dirty="0"/>
            <a:t>The growth of GDP throughout Asia will remain stable in the short term</a:t>
          </a:r>
        </a:p>
      </dgm:t>
    </dgm:pt>
    <dgm:pt modelId="{792C60FD-3F34-42C0-B4D0-3764EFEF8E1B}" type="parTrans" cxnId="{02CB9320-95D2-474B-B90A-26E583ECAD75}">
      <dgm:prSet/>
      <dgm:spPr/>
      <dgm:t>
        <a:bodyPr/>
        <a:lstStyle/>
        <a:p>
          <a:endParaRPr lang="en-US"/>
        </a:p>
      </dgm:t>
    </dgm:pt>
    <dgm:pt modelId="{2A553492-C665-4E9A-ADB0-B674DD3C752E}" type="sibTrans" cxnId="{02CB9320-95D2-474B-B90A-26E583ECAD75}">
      <dgm:prSet/>
      <dgm:spPr/>
      <dgm:t>
        <a:bodyPr/>
        <a:lstStyle/>
        <a:p>
          <a:endParaRPr lang="en-US"/>
        </a:p>
      </dgm:t>
    </dgm:pt>
    <dgm:pt modelId="{7CF9C0B5-A32F-4F6B-BF24-1132C859D3C8}">
      <dgm:prSet/>
      <dgm:spPr>
        <a:solidFill>
          <a:schemeClr val="accent1">
            <a:lumMod val="75000"/>
          </a:schemeClr>
        </a:solidFill>
      </dgm:spPr>
      <dgm:t>
        <a:bodyPr/>
        <a:lstStyle/>
        <a:p>
          <a:r>
            <a:rPr lang="en-US" dirty="0"/>
            <a:t>Uncertainties because of the tariffs war between US and China</a:t>
          </a:r>
        </a:p>
      </dgm:t>
    </dgm:pt>
    <dgm:pt modelId="{9B3CCE02-6ACE-4678-81DE-B20BD15CF937}" type="parTrans" cxnId="{FDF2CAD0-8C8F-4235-86D2-D4D774580044}">
      <dgm:prSet/>
      <dgm:spPr/>
      <dgm:t>
        <a:bodyPr/>
        <a:lstStyle/>
        <a:p>
          <a:endParaRPr lang="en-US"/>
        </a:p>
      </dgm:t>
    </dgm:pt>
    <dgm:pt modelId="{2A785D73-2A4A-45DB-921E-EC38F563F76D}" type="sibTrans" cxnId="{FDF2CAD0-8C8F-4235-86D2-D4D774580044}">
      <dgm:prSet/>
      <dgm:spPr/>
      <dgm:t>
        <a:bodyPr/>
        <a:lstStyle/>
        <a:p>
          <a:endParaRPr lang="en-US"/>
        </a:p>
      </dgm:t>
    </dgm:pt>
    <dgm:pt modelId="{252A3DDF-5FE6-45AC-92F6-8F4F44D14995}">
      <dgm:prSet/>
      <dgm:spPr>
        <a:solidFill>
          <a:schemeClr val="accent1">
            <a:lumMod val="75000"/>
          </a:schemeClr>
        </a:solidFill>
      </dgm:spPr>
      <dgm:t>
        <a:bodyPr/>
        <a:lstStyle/>
        <a:p>
          <a:r>
            <a:rPr lang="en-US" dirty="0"/>
            <a:t>New technologies could cause a widespread loss of jobs, particularly in repetitive tasks, but also the creation of new skills</a:t>
          </a:r>
        </a:p>
      </dgm:t>
    </dgm:pt>
    <dgm:pt modelId="{E7784F92-961F-43E9-A5E4-4AF55FA7BECF}" type="parTrans" cxnId="{B7F5991D-15F9-40A6-8A05-5639649B80A0}">
      <dgm:prSet/>
      <dgm:spPr/>
      <dgm:t>
        <a:bodyPr/>
        <a:lstStyle/>
        <a:p>
          <a:endParaRPr lang="en-US"/>
        </a:p>
      </dgm:t>
    </dgm:pt>
    <dgm:pt modelId="{889B7A42-2FA6-48B6-AA96-F4160F3ED587}" type="sibTrans" cxnId="{B7F5991D-15F9-40A6-8A05-5639649B80A0}">
      <dgm:prSet/>
      <dgm:spPr/>
      <dgm:t>
        <a:bodyPr/>
        <a:lstStyle/>
        <a:p>
          <a:endParaRPr lang="en-US"/>
        </a:p>
      </dgm:t>
    </dgm:pt>
    <dgm:pt modelId="{2190B5AC-93F2-4FA6-AD4F-E646F7C5AE28}">
      <dgm:prSet/>
      <dgm:spPr>
        <a:solidFill>
          <a:schemeClr val="accent1">
            <a:lumMod val="75000"/>
          </a:schemeClr>
        </a:solidFill>
      </dgm:spPr>
      <dgm:t>
        <a:bodyPr/>
        <a:lstStyle/>
        <a:p>
          <a:r>
            <a:rPr lang="en-US"/>
            <a:t>Employment will grow in health and education</a:t>
          </a:r>
        </a:p>
      </dgm:t>
    </dgm:pt>
    <dgm:pt modelId="{F67B8B68-032F-4806-B252-1D6D97468AF7}" type="parTrans" cxnId="{B2DB83E8-1C13-4658-85EC-EBD8B89DA0AB}">
      <dgm:prSet/>
      <dgm:spPr/>
      <dgm:t>
        <a:bodyPr/>
        <a:lstStyle/>
        <a:p>
          <a:endParaRPr lang="en-US"/>
        </a:p>
      </dgm:t>
    </dgm:pt>
    <dgm:pt modelId="{143EFC45-8F70-4834-A95A-5028C0274188}" type="sibTrans" cxnId="{B2DB83E8-1C13-4658-85EC-EBD8B89DA0AB}">
      <dgm:prSet/>
      <dgm:spPr/>
      <dgm:t>
        <a:bodyPr/>
        <a:lstStyle/>
        <a:p>
          <a:endParaRPr lang="en-US"/>
        </a:p>
      </dgm:t>
    </dgm:pt>
    <dgm:pt modelId="{61ADD5B7-55F5-4C3F-A019-B22EE6F2E1C2}">
      <dgm:prSet/>
      <dgm:spPr>
        <a:solidFill>
          <a:schemeClr val="accent1">
            <a:lumMod val="75000"/>
          </a:schemeClr>
        </a:solidFill>
      </dgm:spPr>
      <dgm:t>
        <a:bodyPr/>
        <a:lstStyle/>
        <a:p>
          <a:r>
            <a:rPr lang="en-US"/>
            <a:t>The workforce in the continent is aging, while the share of the 15-24 age group is declining</a:t>
          </a:r>
        </a:p>
      </dgm:t>
    </dgm:pt>
    <dgm:pt modelId="{33C2B816-58D7-492A-9928-258E3C6C5166}" type="parTrans" cxnId="{190C76AF-1468-45C4-BDA1-A747C69F304C}">
      <dgm:prSet/>
      <dgm:spPr/>
      <dgm:t>
        <a:bodyPr/>
        <a:lstStyle/>
        <a:p>
          <a:endParaRPr lang="en-US"/>
        </a:p>
      </dgm:t>
    </dgm:pt>
    <dgm:pt modelId="{7750CBBA-C3AF-4335-B144-EEAC1ABFD019}" type="sibTrans" cxnId="{190C76AF-1468-45C4-BDA1-A747C69F304C}">
      <dgm:prSet/>
      <dgm:spPr/>
      <dgm:t>
        <a:bodyPr/>
        <a:lstStyle/>
        <a:p>
          <a:endParaRPr lang="en-US"/>
        </a:p>
      </dgm:t>
    </dgm:pt>
    <dgm:pt modelId="{A09DEE48-AF97-420B-B2F1-9E0FA1FDA04C}">
      <dgm:prSet/>
      <dgm:spPr>
        <a:solidFill>
          <a:schemeClr val="accent1">
            <a:lumMod val="75000"/>
          </a:schemeClr>
        </a:solidFill>
      </dgm:spPr>
      <dgm:t>
        <a:bodyPr/>
        <a:lstStyle/>
        <a:p>
          <a:r>
            <a:rPr lang="en-US"/>
            <a:t>Unemployment is higher among the youth, but the real concern is underemployment</a:t>
          </a:r>
        </a:p>
      </dgm:t>
    </dgm:pt>
    <dgm:pt modelId="{0049E9F4-ADC7-46C8-A9E4-6C955CCC8B3F}" type="parTrans" cxnId="{C3CAB5CB-F562-4422-A999-3DC0166FACF4}">
      <dgm:prSet/>
      <dgm:spPr/>
      <dgm:t>
        <a:bodyPr/>
        <a:lstStyle/>
        <a:p>
          <a:endParaRPr lang="en-US"/>
        </a:p>
      </dgm:t>
    </dgm:pt>
    <dgm:pt modelId="{139BF821-8A27-4E6B-9246-9B4E6DF4AE15}" type="sibTrans" cxnId="{C3CAB5CB-F562-4422-A999-3DC0166FACF4}">
      <dgm:prSet/>
      <dgm:spPr/>
      <dgm:t>
        <a:bodyPr/>
        <a:lstStyle/>
        <a:p>
          <a:endParaRPr lang="en-US"/>
        </a:p>
      </dgm:t>
    </dgm:pt>
    <dgm:pt modelId="{EDB2561E-3390-4475-999E-3784BC570875}" type="pres">
      <dgm:prSet presAssocID="{8EB7886A-03DE-4BB1-B860-B2A4B8CA85AC}" presName="Name0" presStyleCnt="0">
        <dgm:presLayoutVars>
          <dgm:dir/>
          <dgm:resizeHandles val="exact"/>
        </dgm:presLayoutVars>
      </dgm:prSet>
      <dgm:spPr/>
      <dgm:t>
        <a:bodyPr/>
        <a:lstStyle/>
        <a:p>
          <a:endParaRPr lang="en-US"/>
        </a:p>
      </dgm:t>
    </dgm:pt>
    <dgm:pt modelId="{30CF90E3-E30F-402E-8114-62759F356093}" type="pres">
      <dgm:prSet presAssocID="{378C7076-B0F3-4926-8BA4-F2302FF883F6}" presName="node" presStyleLbl="node1" presStyleIdx="0" presStyleCnt="6" custScaleX="105801" custScaleY="96995">
        <dgm:presLayoutVars>
          <dgm:bulletEnabled val="1"/>
        </dgm:presLayoutVars>
      </dgm:prSet>
      <dgm:spPr/>
      <dgm:t>
        <a:bodyPr/>
        <a:lstStyle/>
        <a:p>
          <a:endParaRPr lang="en-US"/>
        </a:p>
      </dgm:t>
    </dgm:pt>
    <dgm:pt modelId="{B8801673-B5EE-451F-9450-03C707F00219}" type="pres">
      <dgm:prSet presAssocID="{2A553492-C665-4E9A-ADB0-B674DD3C752E}" presName="sibTrans" presStyleLbl="sibTrans1D1" presStyleIdx="0" presStyleCnt="5"/>
      <dgm:spPr/>
      <dgm:t>
        <a:bodyPr/>
        <a:lstStyle/>
        <a:p>
          <a:endParaRPr lang="en-US"/>
        </a:p>
      </dgm:t>
    </dgm:pt>
    <dgm:pt modelId="{ADC988D1-1FA1-4C59-A635-3363C9993053}" type="pres">
      <dgm:prSet presAssocID="{2A553492-C665-4E9A-ADB0-B674DD3C752E}" presName="connectorText" presStyleLbl="sibTrans1D1" presStyleIdx="0" presStyleCnt="5"/>
      <dgm:spPr/>
      <dgm:t>
        <a:bodyPr/>
        <a:lstStyle/>
        <a:p>
          <a:endParaRPr lang="en-US"/>
        </a:p>
      </dgm:t>
    </dgm:pt>
    <dgm:pt modelId="{A8A62BAA-A53A-4A19-B665-561BD1D5F52D}" type="pres">
      <dgm:prSet presAssocID="{7CF9C0B5-A32F-4F6B-BF24-1132C859D3C8}" presName="node" presStyleLbl="node1" presStyleIdx="1" presStyleCnt="6">
        <dgm:presLayoutVars>
          <dgm:bulletEnabled val="1"/>
        </dgm:presLayoutVars>
      </dgm:prSet>
      <dgm:spPr/>
      <dgm:t>
        <a:bodyPr/>
        <a:lstStyle/>
        <a:p>
          <a:endParaRPr lang="en-US"/>
        </a:p>
      </dgm:t>
    </dgm:pt>
    <dgm:pt modelId="{B350AE24-04B4-4E45-AF04-36A370235FCC}" type="pres">
      <dgm:prSet presAssocID="{2A785D73-2A4A-45DB-921E-EC38F563F76D}" presName="sibTrans" presStyleLbl="sibTrans1D1" presStyleIdx="1" presStyleCnt="5"/>
      <dgm:spPr/>
      <dgm:t>
        <a:bodyPr/>
        <a:lstStyle/>
        <a:p>
          <a:endParaRPr lang="en-US"/>
        </a:p>
      </dgm:t>
    </dgm:pt>
    <dgm:pt modelId="{DB77D663-C70D-4DCA-B246-E180E3C63FD3}" type="pres">
      <dgm:prSet presAssocID="{2A785D73-2A4A-45DB-921E-EC38F563F76D}" presName="connectorText" presStyleLbl="sibTrans1D1" presStyleIdx="1" presStyleCnt="5"/>
      <dgm:spPr/>
      <dgm:t>
        <a:bodyPr/>
        <a:lstStyle/>
        <a:p>
          <a:endParaRPr lang="en-US"/>
        </a:p>
      </dgm:t>
    </dgm:pt>
    <dgm:pt modelId="{9A0CB0A8-4D73-4A9A-9BB1-31B98E38B2E2}" type="pres">
      <dgm:prSet presAssocID="{252A3DDF-5FE6-45AC-92F6-8F4F44D14995}" presName="node" presStyleLbl="node1" presStyleIdx="2" presStyleCnt="6">
        <dgm:presLayoutVars>
          <dgm:bulletEnabled val="1"/>
        </dgm:presLayoutVars>
      </dgm:prSet>
      <dgm:spPr/>
      <dgm:t>
        <a:bodyPr/>
        <a:lstStyle/>
        <a:p>
          <a:endParaRPr lang="en-US"/>
        </a:p>
      </dgm:t>
    </dgm:pt>
    <dgm:pt modelId="{A265C5A4-0CA2-4335-B5FE-FA0DE7E2D05E}" type="pres">
      <dgm:prSet presAssocID="{889B7A42-2FA6-48B6-AA96-F4160F3ED587}" presName="sibTrans" presStyleLbl="sibTrans1D1" presStyleIdx="2" presStyleCnt="5"/>
      <dgm:spPr/>
      <dgm:t>
        <a:bodyPr/>
        <a:lstStyle/>
        <a:p>
          <a:endParaRPr lang="en-US"/>
        </a:p>
      </dgm:t>
    </dgm:pt>
    <dgm:pt modelId="{25DCA0F3-6E8F-46D4-AF6C-448C66757E84}" type="pres">
      <dgm:prSet presAssocID="{889B7A42-2FA6-48B6-AA96-F4160F3ED587}" presName="connectorText" presStyleLbl="sibTrans1D1" presStyleIdx="2" presStyleCnt="5"/>
      <dgm:spPr/>
      <dgm:t>
        <a:bodyPr/>
        <a:lstStyle/>
        <a:p>
          <a:endParaRPr lang="en-US"/>
        </a:p>
      </dgm:t>
    </dgm:pt>
    <dgm:pt modelId="{6DBD0671-8531-42B8-ABDA-70A36DAC6D1B}" type="pres">
      <dgm:prSet presAssocID="{2190B5AC-93F2-4FA6-AD4F-E646F7C5AE28}" presName="node" presStyleLbl="node1" presStyleIdx="3" presStyleCnt="6">
        <dgm:presLayoutVars>
          <dgm:bulletEnabled val="1"/>
        </dgm:presLayoutVars>
      </dgm:prSet>
      <dgm:spPr/>
      <dgm:t>
        <a:bodyPr/>
        <a:lstStyle/>
        <a:p>
          <a:endParaRPr lang="en-US"/>
        </a:p>
      </dgm:t>
    </dgm:pt>
    <dgm:pt modelId="{329273A1-44FC-4965-8EC5-88EFF7658BB0}" type="pres">
      <dgm:prSet presAssocID="{143EFC45-8F70-4834-A95A-5028C0274188}" presName="sibTrans" presStyleLbl="sibTrans1D1" presStyleIdx="3" presStyleCnt="5"/>
      <dgm:spPr/>
      <dgm:t>
        <a:bodyPr/>
        <a:lstStyle/>
        <a:p>
          <a:endParaRPr lang="en-US"/>
        </a:p>
      </dgm:t>
    </dgm:pt>
    <dgm:pt modelId="{D398C177-1260-4311-ABDA-1DA48700856D}" type="pres">
      <dgm:prSet presAssocID="{143EFC45-8F70-4834-A95A-5028C0274188}" presName="connectorText" presStyleLbl="sibTrans1D1" presStyleIdx="3" presStyleCnt="5"/>
      <dgm:spPr/>
      <dgm:t>
        <a:bodyPr/>
        <a:lstStyle/>
        <a:p>
          <a:endParaRPr lang="en-US"/>
        </a:p>
      </dgm:t>
    </dgm:pt>
    <dgm:pt modelId="{30D111A7-27D2-4ADA-9D41-CE253792BA68}" type="pres">
      <dgm:prSet presAssocID="{61ADD5B7-55F5-4C3F-A019-B22EE6F2E1C2}" presName="node" presStyleLbl="node1" presStyleIdx="4" presStyleCnt="6">
        <dgm:presLayoutVars>
          <dgm:bulletEnabled val="1"/>
        </dgm:presLayoutVars>
      </dgm:prSet>
      <dgm:spPr/>
      <dgm:t>
        <a:bodyPr/>
        <a:lstStyle/>
        <a:p>
          <a:endParaRPr lang="en-US"/>
        </a:p>
      </dgm:t>
    </dgm:pt>
    <dgm:pt modelId="{37E35559-55B5-4AC9-99E3-7FC36FA53723}" type="pres">
      <dgm:prSet presAssocID="{7750CBBA-C3AF-4335-B144-EEAC1ABFD019}" presName="sibTrans" presStyleLbl="sibTrans1D1" presStyleIdx="4" presStyleCnt="5"/>
      <dgm:spPr/>
      <dgm:t>
        <a:bodyPr/>
        <a:lstStyle/>
        <a:p>
          <a:endParaRPr lang="en-US"/>
        </a:p>
      </dgm:t>
    </dgm:pt>
    <dgm:pt modelId="{013B29A7-5A6D-4DF2-874E-46BFDC38FDED}" type="pres">
      <dgm:prSet presAssocID="{7750CBBA-C3AF-4335-B144-EEAC1ABFD019}" presName="connectorText" presStyleLbl="sibTrans1D1" presStyleIdx="4" presStyleCnt="5"/>
      <dgm:spPr/>
      <dgm:t>
        <a:bodyPr/>
        <a:lstStyle/>
        <a:p>
          <a:endParaRPr lang="en-US"/>
        </a:p>
      </dgm:t>
    </dgm:pt>
    <dgm:pt modelId="{640567A9-F6B4-4240-91C2-F819508D0FE4}" type="pres">
      <dgm:prSet presAssocID="{A09DEE48-AF97-420B-B2F1-9E0FA1FDA04C}" presName="node" presStyleLbl="node1" presStyleIdx="5" presStyleCnt="6">
        <dgm:presLayoutVars>
          <dgm:bulletEnabled val="1"/>
        </dgm:presLayoutVars>
      </dgm:prSet>
      <dgm:spPr/>
      <dgm:t>
        <a:bodyPr/>
        <a:lstStyle/>
        <a:p>
          <a:endParaRPr lang="en-US"/>
        </a:p>
      </dgm:t>
    </dgm:pt>
  </dgm:ptLst>
  <dgm:cxnLst>
    <dgm:cxn modelId="{65AFD593-CDB5-4EAD-871E-762EF9BF1F01}" type="presOf" srcId="{7CF9C0B5-A32F-4F6B-BF24-1132C859D3C8}" destId="{A8A62BAA-A53A-4A19-B665-561BD1D5F52D}" srcOrd="0" destOrd="0" presId="urn:microsoft.com/office/officeart/2016/7/layout/RepeatingBendingProcessNew"/>
    <dgm:cxn modelId="{190C76AF-1468-45C4-BDA1-A747C69F304C}" srcId="{8EB7886A-03DE-4BB1-B860-B2A4B8CA85AC}" destId="{61ADD5B7-55F5-4C3F-A019-B22EE6F2E1C2}" srcOrd="4" destOrd="0" parTransId="{33C2B816-58D7-492A-9928-258E3C6C5166}" sibTransId="{7750CBBA-C3AF-4335-B144-EEAC1ABFD019}"/>
    <dgm:cxn modelId="{A3B58679-EDD9-45BC-B9BE-C007694D24A4}" type="presOf" srcId="{7750CBBA-C3AF-4335-B144-EEAC1ABFD019}" destId="{37E35559-55B5-4AC9-99E3-7FC36FA53723}" srcOrd="0" destOrd="0" presId="urn:microsoft.com/office/officeart/2016/7/layout/RepeatingBendingProcessNew"/>
    <dgm:cxn modelId="{3DEC8BD8-591A-4BF1-A2ED-10403A3BD3E4}" type="presOf" srcId="{252A3DDF-5FE6-45AC-92F6-8F4F44D14995}" destId="{9A0CB0A8-4D73-4A9A-9BB1-31B98E38B2E2}" srcOrd="0" destOrd="0" presId="urn:microsoft.com/office/officeart/2016/7/layout/RepeatingBendingProcessNew"/>
    <dgm:cxn modelId="{B7F5991D-15F9-40A6-8A05-5639649B80A0}" srcId="{8EB7886A-03DE-4BB1-B860-B2A4B8CA85AC}" destId="{252A3DDF-5FE6-45AC-92F6-8F4F44D14995}" srcOrd="2" destOrd="0" parTransId="{E7784F92-961F-43E9-A5E4-4AF55FA7BECF}" sibTransId="{889B7A42-2FA6-48B6-AA96-F4160F3ED587}"/>
    <dgm:cxn modelId="{D8E3B958-8BDE-4628-B48D-AC7C44622D0C}" type="presOf" srcId="{2A553492-C665-4E9A-ADB0-B674DD3C752E}" destId="{B8801673-B5EE-451F-9450-03C707F00219}" srcOrd="0" destOrd="0" presId="urn:microsoft.com/office/officeart/2016/7/layout/RepeatingBendingProcessNew"/>
    <dgm:cxn modelId="{F062842E-684B-48B3-AC3C-EF776245B5E1}" type="presOf" srcId="{2A553492-C665-4E9A-ADB0-B674DD3C752E}" destId="{ADC988D1-1FA1-4C59-A635-3363C9993053}" srcOrd="1" destOrd="0" presId="urn:microsoft.com/office/officeart/2016/7/layout/RepeatingBendingProcessNew"/>
    <dgm:cxn modelId="{02CB9320-95D2-474B-B90A-26E583ECAD75}" srcId="{8EB7886A-03DE-4BB1-B860-B2A4B8CA85AC}" destId="{378C7076-B0F3-4926-8BA4-F2302FF883F6}" srcOrd="0" destOrd="0" parTransId="{792C60FD-3F34-42C0-B4D0-3764EFEF8E1B}" sibTransId="{2A553492-C665-4E9A-ADB0-B674DD3C752E}"/>
    <dgm:cxn modelId="{E964DAC6-888B-4903-B63F-D29AB247A99D}" type="presOf" srcId="{2190B5AC-93F2-4FA6-AD4F-E646F7C5AE28}" destId="{6DBD0671-8531-42B8-ABDA-70A36DAC6D1B}" srcOrd="0" destOrd="0" presId="urn:microsoft.com/office/officeart/2016/7/layout/RepeatingBendingProcessNew"/>
    <dgm:cxn modelId="{52244E58-9F76-4E41-B33C-8C8219E06AED}" type="presOf" srcId="{2A785D73-2A4A-45DB-921E-EC38F563F76D}" destId="{DB77D663-C70D-4DCA-B246-E180E3C63FD3}" srcOrd="1" destOrd="0" presId="urn:microsoft.com/office/officeart/2016/7/layout/RepeatingBendingProcessNew"/>
    <dgm:cxn modelId="{F316C651-BB79-4D5C-924A-D210C12D1836}" type="presOf" srcId="{7750CBBA-C3AF-4335-B144-EEAC1ABFD019}" destId="{013B29A7-5A6D-4DF2-874E-46BFDC38FDED}" srcOrd="1" destOrd="0" presId="urn:microsoft.com/office/officeart/2016/7/layout/RepeatingBendingProcessNew"/>
    <dgm:cxn modelId="{A738C5C4-3CA3-43B2-91D3-94E36885972C}" type="presOf" srcId="{378C7076-B0F3-4926-8BA4-F2302FF883F6}" destId="{30CF90E3-E30F-402E-8114-62759F356093}" srcOrd="0" destOrd="0" presId="urn:microsoft.com/office/officeart/2016/7/layout/RepeatingBendingProcessNew"/>
    <dgm:cxn modelId="{B2DB83E8-1C13-4658-85EC-EBD8B89DA0AB}" srcId="{8EB7886A-03DE-4BB1-B860-B2A4B8CA85AC}" destId="{2190B5AC-93F2-4FA6-AD4F-E646F7C5AE28}" srcOrd="3" destOrd="0" parTransId="{F67B8B68-032F-4806-B252-1D6D97468AF7}" sibTransId="{143EFC45-8F70-4834-A95A-5028C0274188}"/>
    <dgm:cxn modelId="{C74DF4D0-B30B-4BE8-B978-A7EF3F2CB399}" type="presOf" srcId="{A09DEE48-AF97-420B-B2F1-9E0FA1FDA04C}" destId="{640567A9-F6B4-4240-91C2-F819508D0FE4}" srcOrd="0" destOrd="0" presId="urn:microsoft.com/office/officeart/2016/7/layout/RepeatingBendingProcessNew"/>
    <dgm:cxn modelId="{4349573E-141D-43F6-A203-7B5261786C37}" type="presOf" srcId="{2A785D73-2A4A-45DB-921E-EC38F563F76D}" destId="{B350AE24-04B4-4E45-AF04-36A370235FCC}" srcOrd="0" destOrd="0" presId="urn:microsoft.com/office/officeart/2016/7/layout/RepeatingBendingProcessNew"/>
    <dgm:cxn modelId="{0965F18D-31AC-4E1C-80B4-2752B4F7E446}" type="presOf" srcId="{8EB7886A-03DE-4BB1-B860-B2A4B8CA85AC}" destId="{EDB2561E-3390-4475-999E-3784BC570875}" srcOrd="0" destOrd="0" presId="urn:microsoft.com/office/officeart/2016/7/layout/RepeatingBendingProcessNew"/>
    <dgm:cxn modelId="{C3CAB5CB-F562-4422-A999-3DC0166FACF4}" srcId="{8EB7886A-03DE-4BB1-B860-B2A4B8CA85AC}" destId="{A09DEE48-AF97-420B-B2F1-9E0FA1FDA04C}" srcOrd="5" destOrd="0" parTransId="{0049E9F4-ADC7-46C8-A9E4-6C955CCC8B3F}" sibTransId="{139BF821-8A27-4E6B-9246-9B4E6DF4AE15}"/>
    <dgm:cxn modelId="{EF3F80E7-B62D-4AEA-83EB-F22CF9A94C7F}" type="presOf" srcId="{143EFC45-8F70-4834-A95A-5028C0274188}" destId="{D398C177-1260-4311-ABDA-1DA48700856D}" srcOrd="1" destOrd="0" presId="urn:microsoft.com/office/officeart/2016/7/layout/RepeatingBendingProcessNew"/>
    <dgm:cxn modelId="{FDF2CAD0-8C8F-4235-86D2-D4D774580044}" srcId="{8EB7886A-03DE-4BB1-B860-B2A4B8CA85AC}" destId="{7CF9C0B5-A32F-4F6B-BF24-1132C859D3C8}" srcOrd="1" destOrd="0" parTransId="{9B3CCE02-6ACE-4678-81DE-B20BD15CF937}" sibTransId="{2A785D73-2A4A-45DB-921E-EC38F563F76D}"/>
    <dgm:cxn modelId="{914B01D4-3428-4F22-A250-70F3FE021E67}" type="presOf" srcId="{889B7A42-2FA6-48B6-AA96-F4160F3ED587}" destId="{25DCA0F3-6E8F-46D4-AF6C-448C66757E84}" srcOrd="1" destOrd="0" presId="urn:microsoft.com/office/officeart/2016/7/layout/RepeatingBendingProcessNew"/>
    <dgm:cxn modelId="{77559DBE-1635-44C6-AFD4-B466CE78CD04}" type="presOf" srcId="{889B7A42-2FA6-48B6-AA96-F4160F3ED587}" destId="{A265C5A4-0CA2-4335-B5FE-FA0DE7E2D05E}" srcOrd="0" destOrd="0" presId="urn:microsoft.com/office/officeart/2016/7/layout/RepeatingBendingProcessNew"/>
    <dgm:cxn modelId="{E1F23AD5-8185-42A8-84C3-B4577F62856F}" type="presOf" srcId="{143EFC45-8F70-4834-A95A-5028C0274188}" destId="{329273A1-44FC-4965-8EC5-88EFF7658BB0}" srcOrd="0" destOrd="0" presId="urn:microsoft.com/office/officeart/2016/7/layout/RepeatingBendingProcessNew"/>
    <dgm:cxn modelId="{F1D808D8-E12B-433B-AEE5-12E295F98090}" type="presOf" srcId="{61ADD5B7-55F5-4C3F-A019-B22EE6F2E1C2}" destId="{30D111A7-27D2-4ADA-9D41-CE253792BA68}" srcOrd="0" destOrd="0" presId="urn:microsoft.com/office/officeart/2016/7/layout/RepeatingBendingProcessNew"/>
    <dgm:cxn modelId="{3BB38AAD-170F-43D5-9FEC-F2E0EF85BD63}" type="presParOf" srcId="{EDB2561E-3390-4475-999E-3784BC570875}" destId="{30CF90E3-E30F-402E-8114-62759F356093}" srcOrd="0" destOrd="0" presId="urn:microsoft.com/office/officeart/2016/7/layout/RepeatingBendingProcessNew"/>
    <dgm:cxn modelId="{DAB9657C-69CB-43FD-A0ED-E4259A8CF317}" type="presParOf" srcId="{EDB2561E-3390-4475-999E-3784BC570875}" destId="{B8801673-B5EE-451F-9450-03C707F00219}" srcOrd="1" destOrd="0" presId="urn:microsoft.com/office/officeart/2016/7/layout/RepeatingBendingProcessNew"/>
    <dgm:cxn modelId="{9C642DD1-B8F7-4A47-8EB1-E94429410527}" type="presParOf" srcId="{B8801673-B5EE-451F-9450-03C707F00219}" destId="{ADC988D1-1FA1-4C59-A635-3363C9993053}" srcOrd="0" destOrd="0" presId="urn:microsoft.com/office/officeart/2016/7/layout/RepeatingBendingProcessNew"/>
    <dgm:cxn modelId="{68C72965-FB5B-4D06-B5AD-334FCC2677CA}" type="presParOf" srcId="{EDB2561E-3390-4475-999E-3784BC570875}" destId="{A8A62BAA-A53A-4A19-B665-561BD1D5F52D}" srcOrd="2" destOrd="0" presId="urn:microsoft.com/office/officeart/2016/7/layout/RepeatingBendingProcessNew"/>
    <dgm:cxn modelId="{4CC82EF9-77E4-4C5D-A615-36CD345B1934}" type="presParOf" srcId="{EDB2561E-3390-4475-999E-3784BC570875}" destId="{B350AE24-04B4-4E45-AF04-36A370235FCC}" srcOrd="3" destOrd="0" presId="urn:microsoft.com/office/officeart/2016/7/layout/RepeatingBendingProcessNew"/>
    <dgm:cxn modelId="{020003CF-C610-4CBD-8080-F9596D6556B9}" type="presParOf" srcId="{B350AE24-04B4-4E45-AF04-36A370235FCC}" destId="{DB77D663-C70D-4DCA-B246-E180E3C63FD3}" srcOrd="0" destOrd="0" presId="urn:microsoft.com/office/officeart/2016/7/layout/RepeatingBendingProcessNew"/>
    <dgm:cxn modelId="{285F511F-4DEA-4200-BED8-A90505024D6C}" type="presParOf" srcId="{EDB2561E-3390-4475-999E-3784BC570875}" destId="{9A0CB0A8-4D73-4A9A-9BB1-31B98E38B2E2}" srcOrd="4" destOrd="0" presId="urn:microsoft.com/office/officeart/2016/7/layout/RepeatingBendingProcessNew"/>
    <dgm:cxn modelId="{B7DE3CF4-5E14-4E14-A272-0D0EC8A30CDF}" type="presParOf" srcId="{EDB2561E-3390-4475-999E-3784BC570875}" destId="{A265C5A4-0CA2-4335-B5FE-FA0DE7E2D05E}" srcOrd="5" destOrd="0" presId="urn:microsoft.com/office/officeart/2016/7/layout/RepeatingBendingProcessNew"/>
    <dgm:cxn modelId="{D72B9EF9-DD5A-459A-A0B6-CB522CCC0B2F}" type="presParOf" srcId="{A265C5A4-0CA2-4335-B5FE-FA0DE7E2D05E}" destId="{25DCA0F3-6E8F-46D4-AF6C-448C66757E84}" srcOrd="0" destOrd="0" presId="urn:microsoft.com/office/officeart/2016/7/layout/RepeatingBendingProcessNew"/>
    <dgm:cxn modelId="{9B383273-A15B-45CA-A54B-059E1A4A70D0}" type="presParOf" srcId="{EDB2561E-3390-4475-999E-3784BC570875}" destId="{6DBD0671-8531-42B8-ABDA-70A36DAC6D1B}" srcOrd="6" destOrd="0" presId="urn:microsoft.com/office/officeart/2016/7/layout/RepeatingBendingProcessNew"/>
    <dgm:cxn modelId="{6190C15D-FF95-4954-AD4A-53CB537B4193}" type="presParOf" srcId="{EDB2561E-3390-4475-999E-3784BC570875}" destId="{329273A1-44FC-4965-8EC5-88EFF7658BB0}" srcOrd="7" destOrd="0" presId="urn:microsoft.com/office/officeart/2016/7/layout/RepeatingBendingProcessNew"/>
    <dgm:cxn modelId="{8EBC71E1-F6F1-4DAD-B1A1-E130D6E88FC1}" type="presParOf" srcId="{329273A1-44FC-4965-8EC5-88EFF7658BB0}" destId="{D398C177-1260-4311-ABDA-1DA48700856D}" srcOrd="0" destOrd="0" presId="urn:microsoft.com/office/officeart/2016/7/layout/RepeatingBendingProcessNew"/>
    <dgm:cxn modelId="{1614BDE3-4F71-4D6F-AE24-AD8DBBDFA9DE}" type="presParOf" srcId="{EDB2561E-3390-4475-999E-3784BC570875}" destId="{30D111A7-27D2-4ADA-9D41-CE253792BA68}" srcOrd="8" destOrd="0" presId="urn:microsoft.com/office/officeart/2016/7/layout/RepeatingBendingProcessNew"/>
    <dgm:cxn modelId="{6A804712-20CD-47B3-828A-5D5B379A6E61}" type="presParOf" srcId="{EDB2561E-3390-4475-999E-3784BC570875}" destId="{37E35559-55B5-4AC9-99E3-7FC36FA53723}" srcOrd="9" destOrd="0" presId="urn:microsoft.com/office/officeart/2016/7/layout/RepeatingBendingProcessNew"/>
    <dgm:cxn modelId="{69258A44-6A3A-4243-805B-59ADB7B271E8}" type="presParOf" srcId="{37E35559-55B5-4AC9-99E3-7FC36FA53723}" destId="{013B29A7-5A6D-4DF2-874E-46BFDC38FDED}" srcOrd="0" destOrd="0" presId="urn:microsoft.com/office/officeart/2016/7/layout/RepeatingBendingProcessNew"/>
    <dgm:cxn modelId="{25FE09B2-FAAF-4003-AD91-B6F874BCF2BE}" type="presParOf" srcId="{EDB2561E-3390-4475-999E-3784BC570875}" destId="{640567A9-F6B4-4240-91C2-F819508D0FE4}" srcOrd="10" destOrd="0" presId="urn:microsoft.com/office/officeart/2016/7/layout/RepeatingBendingProcessNew"/>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8B3C934-AFAB-48DC-ABCE-7582E0D77C3D}"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34F1C6A4-05B5-46C7-9C78-D4BC1444B5A1}">
      <dgm:prSet/>
      <dgm:spPr>
        <a:solidFill>
          <a:schemeClr val="accent1">
            <a:lumMod val="75000"/>
          </a:schemeClr>
        </a:solidFill>
      </dgm:spPr>
      <dgm:t>
        <a:bodyPr/>
        <a:lstStyle/>
        <a:p>
          <a:r>
            <a:rPr lang="en-US"/>
            <a:t>Temporary displacements because of environmental disasters will be more frequent</a:t>
          </a:r>
        </a:p>
      </dgm:t>
    </dgm:pt>
    <dgm:pt modelId="{A47E17D0-BB46-47C1-AEED-452208F6DE59}" type="parTrans" cxnId="{13556569-C0CA-401B-A9C8-DBE83D797172}">
      <dgm:prSet/>
      <dgm:spPr/>
      <dgm:t>
        <a:bodyPr/>
        <a:lstStyle/>
        <a:p>
          <a:endParaRPr lang="en-US"/>
        </a:p>
      </dgm:t>
    </dgm:pt>
    <dgm:pt modelId="{61DEF7D7-1E3D-4E22-87CA-9B4AEB69A214}" type="sibTrans" cxnId="{13556569-C0CA-401B-A9C8-DBE83D797172}">
      <dgm:prSet/>
      <dgm:spPr/>
      <dgm:t>
        <a:bodyPr/>
        <a:lstStyle/>
        <a:p>
          <a:endParaRPr lang="en-US"/>
        </a:p>
      </dgm:t>
    </dgm:pt>
    <dgm:pt modelId="{ED22C790-76AF-46D6-A7B9-A31731B7D132}">
      <dgm:prSet/>
      <dgm:spPr>
        <a:solidFill>
          <a:schemeClr val="accent1">
            <a:lumMod val="75000"/>
          </a:schemeClr>
        </a:solidFill>
      </dgm:spPr>
      <dgm:t>
        <a:bodyPr/>
        <a:lstStyle/>
        <a:p>
          <a:r>
            <a:rPr lang="en-US"/>
            <a:t>Various countries of origin are considered high risk because of natural or human causes and therefore subject to displacements</a:t>
          </a:r>
        </a:p>
      </dgm:t>
    </dgm:pt>
    <dgm:pt modelId="{325FA60E-0494-43F3-88D9-353AA40C3E46}" type="parTrans" cxnId="{43A9D971-6C60-4884-8DBF-407DC2AF258C}">
      <dgm:prSet/>
      <dgm:spPr/>
      <dgm:t>
        <a:bodyPr/>
        <a:lstStyle/>
        <a:p>
          <a:endParaRPr lang="en-US"/>
        </a:p>
      </dgm:t>
    </dgm:pt>
    <dgm:pt modelId="{44D83532-4EC3-4DF6-B03D-22498610FC03}" type="sibTrans" cxnId="{43A9D971-6C60-4884-8DBF-407DC2AF258C}">
      <dgm:prSet/>
      <dgm:spPr/>
      <dgm:t>
        <a:bodyPr/>
        <a:lstStyle/>
        <a:p>
          <a:endParaRPr lang="en-US"/>
        </a:p>
      </dgm:t>
    </dgm:pt>
    <dgm:pt modelId="{C18DF9BD-4A41-46D0-B193-33F4B2A09AD8}">
      <dgm:prSet/>
      <dgm:spPr>
        <a:solidFill>
          <a:schemeClr val="accent1">
            <a:lumMod val="75000"/>
          </a:schemeClr>
        </a:solidFill>
      </dgm:spPr>
      <dgm:t>
        <a:bodyPr/>
        <a:lstStyle/>
        <a:p>
          <a:r>
            <a:rPr lang="en-US"/>
            <a:t>Destination countries are less subject to risk than origin countries</a:t>
          </a:r>
        </a:p>
      </dgm:t>
    </dgm:pt>
    <dgm:pt modelId="{8CDD45AD-D79E-4013-ADF4-B8D877E96612}" type="parTrans" cxnId="{74FB6056-2F1A-4DFE-89D2-38C00C542116}">
      <dgm:prSet/>
      <dgm:spPr/>
      <dgm:t>
        <a:bodyPr/>
        <a:lstStyle/>
        <a:p>
          <a:endParaRPr lang="en-US"/>
        </a:p>
      </dgm:t>
    </dgm:pt>
    <dgm:pt modelId="{CD5909DE-A42F-4C6B-8B74-54E06A0F75DD}" type="sibTrans" cxnId="{74FB6056-2F1A-4DFE-89D2-38C00C542116}">
      <dgm:prSet/>
      <dgm:spPr/>
      <dgm:t>
        <a:bodyPr/>
        <a:lstStyle/>
        <a:p>
          <a:endParaRPr lang="en-US"/>
        </a:p>
      </dgm:t>
    </dgm:pt>
    <dgm:pt modelId="{EAB4DDDC-F842-4146-AF53-1AACFC98F6DE}" type="pres">
      <dgm:prSet presAssocID="{88B3C934-AFAB-48DC-ABCE-7582E0D77C3D}" presName="linear" presStyleCnt="0">
        <dgm:presLayoutVars>
          <dgm:animLvl val="lvl"/>
          <dgm:resizeHandles val="exact"/>
        </dgm:presLayoutVars>
      </dgm:prSet>
      <dgm:spPr/>
      <dgm:t>
        <a:bodyPr/>
        <a:lstStyle/>
        <a:p>
          <a:endParaRPr lang="en-US"/>
        </a:p>
      </dgm:t>
    </dgm:pt>
    <dgm:pt modelId="{31884C51-72C8-4981-9DF4-32671DAADC94}" type="pres">
      <dgm:prSet presAssocID="{34F1C6A4-05B5-46C7-9C78-D4BC1444B5A1}" presName="parentText" presStyleLbl="node1" presStyleIdx="0" presStyleCnt="3">
        <dgm:presLayoutVars>
          <dgm:chMax val="0"/>
          <dgm:bulletEnabled val="1"/>
        </dgm:presLayoutVars>
      </dgm:prSet>
      <dgm:spPr/>
      <dgm:t>
        <a:bodyPr/>
        <a:lstStyle/>
        <a:p>
          <a:endParaRPr lang="en-US"/>
        </a:p>
      </dgm:t>
    </dgm:pt>
    <dgm:pt modelId="{8E46C900-8BF0-4744-B4DF-8BD18512E876}" type="pres">
      <dgm:prSet presAssocID="{61DEF7D7-1E3D-4E22-87CA-9B4AEB69A214}" presName="spacer" presStyleCnt="0"/>
      <dgm:spPr/>
    </dgm:pt>
    <dgm:pt modelId="{387FA87F-EC90-4FF3-9D67-95787218814A}" type="pres">
      <dgm:prSet presAssocID="{ED22C790-76AF-46D6-A7B9-A31731B7D132}" presName="parentText" presStyleLbl="node1" presStyleIdx="1" presStyleCnt="3">
        <dgm:presLayoutVars>
          <dgm:chMax val="0"/>
          <dgm:bulletEnabled val="1"/>
        </dgm:presLayoutVars>
      </dgm:prSet>
      <dgm:spPr/>
      <dgm:t>
        <a:bodyPr/>
        <a:lstStyle/>
        <a:p>
          <a:endParaRPr lang="en-US"/>
        </a:p>
      </dgm:t>
    </dgm:pt>
    <dgm:pt modelId="{1569EEE1-CBC9-4D5B-AD00-8084B2D4AD9D}" type="pres">
      <dgm:prSet presAssocID="{44D83532-4EC3-4DF6-B03D-22498610FC03}" presName="spacer" presStyleCnt="0"/>
      <dgm:spPr/>
    </dgm:pt>
    <dgm:pt modelId="{09003A50-0596-4622-BAAA-49910F8CEDF5}" type="pres">
      <dgm:prSet presAssocID="{C18DF9BD-4A41-46D0-B193-33F4B2A09AD8}" presName="parentText" presStyleLbl="node1" presStyleIdx="2" presStyleCnt="3">
        <dgm:presLayoutVars>
          <dgm:chMax val="0"/>
          <dgm:bulletEnabled val="1"/>
        </dgm:presLayoutVars>
      </dgm:prSet>
      <dgm:spPr/>
      <dgm:t>
        <a:bodyPr/>
        <a:lstStyle/>
        <a:p>
          <a:endParaRPr lang="en-US"/>
        </a:p>
      </dgm:t>
    </dgm:pt>
  </dgm:ptLst>
  <dgm:cxnLst>
    <dgm:cxn modelId="{6BD684FB-D1FF-4DB2-BBBC-F8D8638F0512}" type="presOf" srcId="{34F1C6A4-05B5-46C7-9C78-D4BC1444B5A1}" destId="{31884C51-72C8-4981-9DF4-32671DAADC94}" srcOrd="0" destOrd="0" presId="urn:microsoft.com/office/officeart/2005/8/layout/vList2"/>
    <dgm:cxn modelId="{1B1E4777-4B9C-4CFB-B401-9C46BB594973}" type="presOf" srcId="{88B3C934-AFAB-48DC-ABCE-7582E0D77C3D}" destId="{EAB4DDDC-F842-4146-AF53-1AACFC98F6DE}" srcOrd="0" destOrd="0" presId="urn:microsoft.com/office/officeart/2005/8/layout/vList2"/>
    <dgm:cxn modelId="{43A9D971-6C60-4884-8DBF-407DC2AF258C}" srcId="{88B3C934-AFAB-48DC-ABCE-7582E0D77C3D}" destId="{ED22C790-76AF-46D6-A7B9-A31731B7D132}" srcOrd="1" destOrd="0" parTransId="{325FA60E-0494-43F3-88D9-353AA40C3E46}" sibTransId="{44D83532-4EC3-4DF6-B03D-22498610FC03}"/>
    <dgm:cxn modelId="{9DCB7C0E-21FD-46FC-A510-108F74FE544B}" type="presOf" srcId="{ED22C790-76AF-46D6-A7B9-A31731B7D132}" destId="{387FA87F-EC90-4FF3-9D67-95787218814A}" srcOrd="0" destOrd="0" presId="urn:microsoft.com/office/officeart/2005/8/layout/vList2"/>
    <dgm:cxn modelId="{13556569-C0CA-401B-A9C8-DBE83D797172}" srcId="{88B3C934-AFAB-48DC-ABCE-7582E0D77C3D}" destId="{34F1C6A4-05B5-46C7-9C78-D4BC1444B5A1}" srcOrd="0" destOrd="0" parTransId="{A47E17D0-BB46-47C1-AEED-452208F6DE59}" sibTransId="{61DEF7D7-1E3D-4E22-87CA-9B4AEB69A214}"/>
    <dgm:cxn modelId="{108B9D56-3A53-40A6-9683-10C759F11553}" type="presOf" srcId="{C18DF9BD-4A41-46D0-B193-33F4B2A09AD8}" destId="{09003A50-0596-4622-BAAA-49910F8CEDF5}" srcOrd="0" destOrd="0" presId="urn:microsoft.com/office/officeart/2005/8/layout/vList2"/>
    <dgm:cxn modelId="{74FB6056-2F1A-4DFE-89D2-38C00C542116}" srcId="{88B3C934-AFAB-48DC-ABCE-7582E0D77C3D}" destId="{C18DF9BD-4A41-46D0-B193-33F4B2A09AD8}" srcOrd="2" destOrd="0" parTransId="{8CDD45AD-D79E-4013-ADF4-B8D877E96612}" sibTransId="{CD5909DE-A42F-4C6B-8B74-54E06A0F75DD}"/>
    <dgm:cxn modelId="{23E51208-CC42-44FD-AC8C-0BDDF67FBB65}" type="presParOf" srcId="{EAB4DDDC-F842-4146-AF53-1AACFC98F6DE}" destId="{31884C51-72C8-4981-9DF4-32671DAADC94}" srcOrd="0" destOrd="0" presId="urn:microsoft.com/office/officeart/2005/8/layout/vList2"/>
    <dgm:cxn modelId="{9681E206-54D4-4C17-91A0-887C7569EAFC}" type="presParOf" srcId="{EAB4DDDC-F842-4146-AF53-1AACFC98F6DE}" destId="{8E46C900-8BF0-4744-B4DF-8BD18512E876}" srcOrd="1" destOrd="0" presId="urn:microsoft.com/office/officeart/2005/8/layout/vList2"/>
    <dgm:cxn modelId="{907333AE-42F0-4A51-80E0-D2F4DC112072}" type="presParOf" srcId="{EAB4DDDC-F842-4146-AF53-1AACFC98F6DE}" destId="{387FA87F-EC90-4FF3-9D67-95787218814A}" srcOrd="2" destOrd="0" presId="urn:microsoft.com/office/officeart/2005/8/layout/vList2"/>
    <dgm:cxn modelId="{AB0032E9-ACE6-4AE2-8F5C-7D8520BBAF7A}" type="presParOf" srcId="{EAB4DDDC-F842-4146-AF53-1AACFC98F6DE}" destId="{1569EEE1-CBC9-4D5B-AD00-8084B2D4AD9D}" srcOrd="3" destOrd="0" presId="urn:microsoft.com/office/officeart/2005/8/layout/vList2"/>
    <dgm:cxn modelId="{CCABD9F6-B3A9-4161-8F97-6909A1A4B3BB}" type="presParOf" srcId="{EAB4DDDC-F842-4146-AF53-1AACFC98F6DE}" destId="{09003A50-0596-4622-BAAA-49910F8CEDF5}"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2D1DEC5-125B-468C-8166-E108EFBB76E5}"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en-US"/>
        </a:p>
      </dgm:t>
    </dgm:pt>
    <dgm:pt modelId="{C4515682-D52F-43C4-92CC-B9BF74FE12DC}">
      <dgm:prSet/>
      <dgm:spPr>
        <a:solidFill>
          <a:schemeClr val="accent1">
            <a:lumMod val="75000"/>
          </a:schemeClr>
        </a:solidFill>
      </dgm:spPr>
      <dgm:t>
        <a:bodyPr/>
        <a:lstStyle/>
        <a:p>
          <a:r>
            <a:rPr lang="en-US"/>
            <a:t>Migration transforms the family of migrants.</a:t>
          </a:r>
        </a:p>
      </dgm:t>
    </dgm:pt>
    <dgm:pt modelId="{D98B4496-D3B1-4E13-9881-738B577A720D}" type="parTrans" cxnId="{298C7754-3DD8-4E97-BCC5-D9AADD437BEC}">
      <dgm:prSet/>
      <dgm:spPr/>
      <dgm:t>
        <a:bodyPr/>
        <a:lstStyle/>
        <a:p>
          <a:endParaRPr lang="en-US"/>
        </a:p>
      </dgm:t>
    </dgm:pt>
    <dgm:pt modelId="{96FCB684-4955-4A01-ADD4-05DA8EA66CF9}" type="sibTrans" cxnId="{298C7754-3DD8-4E97-BCC5-D9AADD437BEC}">
      <dgm:prSet/>
      <dgm:spPr/>
      <dgm:t>
        <a:bodyPr/>
        <a:lstStyle/>
        <a:p>
          <a:endParaRPr lang="en-US"/>
        </a:p>
      </dgm:t>
    </dgm:pt>
    <dgm:pt modelId="{E18E2D6E-3438-496A-BA15-D6378D80CD4C}">
      <dgm:prSet/>
      <dgm:spPr>
        <a:solidFill>
          <a:schemeClr val="accent1">
            <a:lumMod val="75000"/>
          </a:schemeClr>
        </a:solidFill>
      </dgm:spPr>
      <dgm:t>
        <a:bodyPr/>
        <a:lstStyle/>
        <a:p>
          <a:r>
            <a:rPr lang="en-US" dirty="0"/>
            <a:t>Family reunification will still be off-limits to migrant workers</a:t>
          </a:r>
        </a:p>
      </dgm:t>
    </dgm:pt>
    <dgm:pt modelId="{09793699-A02B-447E-8896-849C973A21F2}" type="parTrans" cxnId="{98E32919-6271-4F6E-9150-E4C6506D652C}">
      <dgm:prSet/>
      <dgm:spPr/>
      <dgm:t>
        <a:bodyPr/>
        <a:lstStyle/>
        <a:p>
          <a:endParaRPr lang="en-US"/>
        </a:p>
      </dgm:t>
    </dgm:pt>
    <dgm:pt modelId="{2D72F994-8046-4F3C-841D-9F9C617A8E7A}" type="sibTrans" cxnId="{98E32919-6271-4F6E-9150-E4C6506D652C}">
      <dgm:prSet/>
      <dgm:spPr/>
      <dgm:t>
        <a:bodyPr/>
        <a:lstStyle/>
        <a:p>
          <a:endParaRPr lang="en-US"/>
        </a:p>
      </dgm:t>
    </dgm:pt>
    <dgm:pt modelId="{A085E24D-7010-43A8-9534-CA712C58615C}">
      <dgm:prSet/>
      <dgm:spPr>
        <a:solidFill>
          <a:schemeClr val="accent1">
            <a:lumMod val="75000"/>
          </a:schemeClr>
        </a:solidFill>
      </dgm:spPr>
      <dgm:t>
        <a:bodyPr/>
        <a:lstStyle/>
        <a:p>
          <a:r>
            <a:rPr lang="en-US"/>
            <a:t>Marriage migration will increase in East Asia and have various social impacts</a:t>
          </a:r>
        </a:p>
      </dgm:t>
    </dgm:pt>
    <dgm:pt modelId="{77B3DA01-8701-4B66-B1DD-005765C41418}" type="parTrans" cxnId="{5F6DB797-CF70-4C6A-B790-2787C853A631}">
      <dgm:prSet/>
      <dgm:spPr/>
      <dgm:t>
        <a:bodyPr/>
        <a:lstStyle/>
        <a:p>
          <a:endParaRPr lang="en-US"/>
        </a:p>
      </dgm:t>
    </dgm:pt>
    <dgm:pt modelId="{E3C5CCB1-EC01-43F9-9592-31E4E072600E}" type="sibTrans" cxnId="{5F6DB797-CF70-4C6A-B790-2787C853A631}">
      <dgm:prSet/>
      <dgm:spPr/>
      <dgm:t>
        <a:bodyPr/>
        <a:lstStyle/>
        <a:p>
          <a:endParaRPr lang="en-US"/>
        </a:p>
      </dgm:t>
    </dgm:pt>
    <dgm:pt modelId="{F5752480-0323-4C40-9337-8625347BCE0F}">
      <dgm:prSet/>
      <dgm:spPr>
        <a:solidFill>
          <a:schemeClr val="accent1">
            <a:lumMod val="75000"/>
          </a:schemeClr>
        </a:solidFill>
      </dgm:spPr>
      <dgm:t>
        <a:bodyPr/>
        <a:lstStyle/>
        <a:p>
          <a:r>
            <a:rPr lang="en-US" dirty="0"/>
            <a:t>Migration has reconfigured gender roles in transnational families during the time of migration</a:t>
          </a:r>
        </a:p>
      </dgm:t>
    </dgm:pt>
    <dgm:pt modelId="{78422945-2025-4CE1-A491-907962F6B36E}" type="parTrans" cxnId="{84EEB2EC-8D6D-4111-A792-1E7E992D7557}">
      <dgm:prSet/>
      <dgm:spPr/>
      <dgm:t>
        <a:bodyPr/>
        <a:lstStyle/>
        <a:p>
          <a:endParaRPr lang="en-US"/>
        </a:p>
      </dgm:t>
    </dgm:pt>
    <dgm:pt modelId="{1FF29485-476F-4DC1-861A-E448F28020CF}" type="sibTrans" cxnId="{84EEB2EC-8D6D-4111-A792-1E7E992D7557}">
      <dgm:prSet/>
      <dgm:spPr/>
      <dgm:t>
        <a:bodyPr/>
        <a:lstStyle/>
        <a:p>
          <a:endParaRPr lang="en-US"/>
        </a:p>
      </dgm:t>
    </dgm:pt>
    <dgm:pt modelId="{9509FA0D-25FA-46C3-9C02-64AD7BE32409}" type="pres">
      <dgm:prSet presAssocID="{22D1DEC5-125B-468C-8166-E108EFBB76E5}" presName="linear" presStyleCnt="0">
        <dgm:presLayoutVars>
          <dgm:animLvl val="lvl"/>
          <dgm:resizeHandles val="exact"/>
        </dgm:presLayoutVars>
      </dgm:prSet>
      <dgm:spPr/>
      <dgm:t>
        <a:bodyPr/>
        <a:lstStyle/>
        <a:p>
          <a:endParaRPr lang="en-US"/>
        </a:p>
      </dgm:t>
    </dgm:pt>
    <dgm:pt modelId="{E9C7F0C1-8907-4C84-9A59-5103E0563F7E}" type="pres">
      <dgm:prSet presAssocID="{C4515682-D52F-43C4-92CC-B9BF74FE12DC}" presName="parentText" presStyleLbl="node1" presStyleIdx="0" presStyleCnt="4">
        <dgm:presLayoutVars>
          <dgm:chMax val="0"/>
          <dgm:bulletEnabled val="1"/>
        </dgm:presLayoutVars>
      </dgm:prSet>
      <dgm:spPr/>
      <dgm:t>
        <a:bodyPr/>
        <a:lstStyle/>
        <a:p>
          <a:endParaRPr lang="en-US"/>
        </a:p>
      </dgm:t>
    </dgm:pt>
    <dgm:pt modelId="{1DECB818-7EFF-4764-97A9-B46FA02D66D4}" type="pres">
      <dgm:prSet presAssocID="{96FCB684-4955-4A01-ADD4-05DA8EA66CF9}" presName="spacer" presStyleCnt="0"/>
      <dgm:spPr/>
    </dgm:pt>
    <dgm:pt modelId="{E8680729-BA88-4F4E-8003-03163B73A96F}" type="pres">
      <dgm:prSet presAssocID="{E18E2D6E-3438-496A-BA15-D6378D80CD4C}" presName="parentText" presStyleLbl="node1" presStyleIdx="1" presStyleCnt="4">
        <dgm:presLayoutVars>
          <dgm:chMax val="0"/>
          <dgm:bulletEnabled val="1"/>
        </dgm:presLayoutVars>
      </dgm:prSet>
      <dgm:spPr/>
      <dgm:t>
        <a:bodyPr/>
        <a:lstStyle/>
        <a:p>
          <a:endParaRPr lang="en-US"/>
        </a:p>
      </dgm:t>
    </dgm:pt>
    <dgm:pt modelId="{06493AFF-79AE-4F05-A86D-D79D246223D1}" type="pres">
      <dgm:prSet presAssocID="{2D72F994-8046-4F3C-841D-9F9C617A8E7A}" presName="spacer" presStyleCnt="0"/>
      <dgm:spPr/>
    </dgm:pt>
    <dgm:pt modelId="{540A4AB9-1ABB-4734-AEEC-CA62CB4B5FC0}" type="pres">
      <dgm:prSet presAssocID="{A085E24D-7010-43A8-9534-CA712C58615C}" presName="parentText" presStyleLbl="node1" presStyleIdx="2" presStyleCnt="4">
        <dgm:presLayoutVars>
          <dgm:chMax val="0"/>
          <dgm:bulletEnabled val="1"/>
        </dgm:presLayoutVars>
      </dgm:prSet>
      <dgm:spPr/>
      <dgm:t>
        <a:bodyPr/>
        <a:lstStyle/>
        <a:p>
          <a:endParaRPr lang="en-US"/>
        </a:p>
      </dgm:t>
    </dgm:pt>
    <dgm:pt modelId="{1171EB27-9AF7-45FF-862A-54F48EEF7075}" type="pres">
      <dgm:prSet presAssocID="{E3C5CCB1-EC01-43F9-9592-31E4E072600E}" presName="spacer" presStyleCnt="0"/>
      <dgm:spPr/>
    </dgm:pt>
    <dgm:pt modelId="{91432950-550F-4F9E-B1DF-8A1CF8399571}" type="pres">
      <dgm:prSet presAssocID="{F5752480-0323-4C40-9337-8625347BCE0F}" presName="parentText" presStyleLbl="node1" presStyleIdx="3" presStyleCnt="4">
        <dgm:presLayoutVars>
          <dgm:chMax val="0"/>
          <dgm:bulletEnabled val="1"/>
        </dgm:presLayoutVars>
      </dgm:prSet>
      <dgm:spPr/>
      <dgm:t>
        <a:bodyPr/>
        <a:lstStyle/>
        <a:p>
          <a:endParaRPr lang="en-US"/>
        </a:p>
      </dgm:t>
    </dgm:pt>
  </dgm:ptLst>
  <dgm:cxnLst>
    <dgm:cxn modelId="{9124539D-CFD8-4129-9771-419E17B0C182}" type="presOf" srcId="{E18E2D6E-3438-496A-BA15-D6378D80CD4C}" destId="{E8680729-BA88-4F4E-8003-03163B73A96F}" srcOrd="0" destOrd="0" presId="urn:microsoft.com/office/officeart/2005/8/layout/vList2"/>
    <dgm:cxn modelId="{5F6DB797-CF70-4C6A-B790-2787C853A631}" srcId="{22D1DEC5-125B-468C-8166-E108EFBB76E5}" destId="{A085E24D-7010-43A8-9534-CA712C58615C}" srcOrd="2" destOrd="0" parTransId="{77B3DA01-8701-4B66-B1DD-005765C41418}" sibTransId="{E3C5CCB1-EC01-43F9-9592-31E4E072600E}"/>
    <dgm:cxn modelId="{98E32919-6271-4F6E-9150-E4C6506D652C}" srcId="{22D1DEC5-125B-468C-8166-E108EFBB76E5}" destId="{E18E2D6E-3438-496A-BA15-D6378D80CD4C}" srcOrd="1" destOrd="0" parTransId="{09793699-A02B-447E-8896-849C973A21F2}" sibTransId="{2D72F994-8046-4F3C-841D-9F9C617A8E7A}"/>
    <dgm:cxn modelId="{298C7754-3DD8-4E97-BCC5-D9AADD437BEC}" srcId="{22D1DEC5-125B-468C-8166-E108EFBB76E5}" destId="{C4515682-D52F-43C4-92CC-B9BF74FE12DC}" srcOrd="0" destOrd="0" parTransId="{D98B4496-D3B1-4E13-9881-738B577A720D}" sibTransId="{96FCB684-4955-4A01-ADD4-05DA8EA66CF9}"/>
    <dgm:cxn modelId="{2A733C4D-2010-498C-AC6B-38154F797F9A}" type="presOf" srcId="{A085E24D-7010-43A8-9534-CA712C58615C}" destId="{540A4AB9-1ABB-4734-AEEC-CA62CB4B5FC0}" srcOrd="0" destOrd="0" presId="urn:microsoft.com/office/officeart/2005/8/layout/vList2"/>
    <dgm:cxn modelId="{84EEB2EC-8D6D-4111-A792-1E7E992D7557}" srcId="{22D1DEC5-125B-468C-8166-E108EFBB76E5}" destId="{F5752480-0323-4C40-9337-8625347BCE0F}" srcOrd="3" destOrd="0" parTransId="{78422945-2025-4CE1-A491-907962F6B36E}" sibTransId="{1FF29485-476F-4DC1-861A-E448F28020CF}"/>
    <dgm:cxn modelId="{2953FA1C-E578-4371-A698-D033EF4EBAD8}" type="presOf" srcId="{22D1DEC5-125B-468C-8166-E108EFBB76E5}" destId="{9509FA0D-25FA-46C3-9C02-64AD7BE32409}" srcOrd="0" destOrd="0" presId="urn:microsoft.com/office/officeart/2005/8/layout/vList2"/>
    <dgm:cxn modelId="{DB05D4CC-ADCC-4E00-AA14-5A756F7FF1DF}" type="presOf" srcId="{F5752480-0323-4C40-9337-8625347BCE0F}" destId="{91432950-550F-4F9E-B1DF-8A1CF8399571}" srcOrd="0" destOrd="0" presId="urn:microsoft.com/office/officeart/2005/8/layout/vList2"/>
    <dgm:cxn modelId="{406DAE6C-CCD6-4716-94EC-E91ACB61D81D}" type="presOf" srcId="{C4515682-D52F-43C4-92CC-B9BF74FE12DC}" destId="{E9C7F0C1-8907-4C84-9A59-5103E0563F7E}" srcOrd="0" destOrd="0" presId="urn:microsoft.com/office/officeart/2005/8/layout/vList2"/>
    <dgm:cxn modelId="{F02F80A3-6D3E-471B-89DE-2614A3E248BF}" type="presParOf" srcId="{9509FA0D-25FA-46C3-9C02-64AD7BE32409}" destId="{E9C7F0C1-8907-4C84-9A59-5103E0563F7E}" srcOrd="0" destOrd="0" presId="urn:microsoft.com/office/officeart/2005/8/layout/vList2"/>
    <dgm:cxn modelId="{26C6140C-EF72-4007-A974-C9851389F2C0}" type="presParOf" srcId="{9509FA0D-25FA-46C3-9C02-64AD7BE32409}" destId="{1DECB818-7EFF-4764-97A9-B46FA02D66D4}" srcOrd="1" destOrd="0" presId="urn:microsoft.com/office/officeart/2005/8/layout/vList2"/>
    <dgm:cxn modelId="{6282B826-BA89-448B-8961-DD83EDE74D24}" type="presParOf" srcId="{9509FA0D-25FA-46C3-9C02-64AD7BE32409}" destId="{E8680729-BA88-4F4E-8003-03163B73A96F}" srcOrd="2" destOrd="0" presId="urn:microsoft.com/office/officeart/2005/8/layout/vList2"/>
    <dgm:cxn modelId="{C62CCA64-21AD-421C-9A32-FED34F807FDD}" type="presParOf" srcId="{9509FA0D-25FA-46C3-9C02-64AD7BE32409}" destId="{06493AFF-79AE-4F05-A86D-D79D246223D1}" srcOrd="3" destOrd="0" presId="urn:microsoft.com/office/officeart/2005/8/layout/vList2"/>
    <dgm:cxn modelId="{D77C0B47-2D5A-450E-94D4-3FF582C1F369}" type="presParOf" srcId="{9509FA0D-25FA-46C3-9C02-64AD7BE32409}" destId="{540A4AB9-1ABB-4734-AEEC-CA62CB4B5FC0}" srcOrd="4" destOrd="0" presId="urn:microsoft.com/office/officeart/2005/8/layout/vList2"/>
    <dgm:cxn modelId="{82D6F1C8-980B-4E7E-863C-7D20F78E7D25}" type="presParOf" srcId="{9509FA0D-25FA-46C3-9C02-64AD7BE32409}" destId="{1171EB27-9AF7-45FF-862A-54F48EEF7075}" srcOrd="5" destOrd="0" presId="urn:microsoft.com/office/officeart/2005/8/layout/vList2"/>
    <dgm:cxn modelId="{077897A3-0C12-4187-959B-E195539CA39F}" type="presParOf" srcId="{9509FA0D-25FA-46C3-9C02-64AD7BE32409}" destId="{91432950-550F-4F9E-B1DF-8A1CF8399571}"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A327354-96D9-4C67-96B9-B986AD776280}"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EF81564B-74A8-4FA9-AD20-623371F9BFFF}">
      <dgm:prSet/>
      <dgm:spPr>
        <a:solidFill>
          <a:schemeClr val="accent1">
            <a:lumMod val="75000"/>
          </a:schemeClr>
        </a:solidFill>
      </dgm:spPr>
      <dgm:t>
        <a:bodyPr/>
        <a:lstStyle/>
        <a:p>
          <a:r>
            <a:rPr lang="en-US"/>
            <a:t>Shifting of power at the global and regional level</a:t>
          </a:r>
        </a:p>
      </dgm:t>
    </dgm:pt>
    <dgm:pt modelId="{DFC14047-2493-4C1C-BDF7-716B39AA5532}" type="parTrans" cxnId="{EC4E82B8-664E-4C2A-B378-49AD260C7244}">
      <dgm:prSet/>
      <dgm:spPr/>
      <dgm:t>
        <a:bodyPr/>
        <a:lstStyle/>
        <a:p>
          <a:endParaRPr lang="en-US"/>
        </a:p>
      </dgm:t>
    </dgm:pt>
    <dgm:pt modelId="{22B0E89E-5EE1-4DA1-A8C8-2D632089737F}" type="sibTrans" cxnId="{EC4E82B8-664E-4C2A-B378-49AD260C7244}">
      <dgm:prSet/>
      <dgm:spPr/>
      <dgm:t>
        <a:bodyPr/>
        <a:lstStyle/>
        <a:p>
          <a:endParaRPr lang="en-US"/>
        </a:p>
      </dgm:t>
    </dgm:pt>
    <dgm:pt modelId="{766B9A34-0E55-417C-BB34-72C42F0D7151}">
      <dgm:prSet/>
      <dgm:spPr>
        <a:solidFill>
          <a:schemeClr val="accent1">
            <a:lumMod val="75000"/>
          </a:schemeClr>
        </a:solidFill>
      </dgm:spPr>
      <dgm:t>
        <a:bodyPr/>
        <a:lstStyle/>
        <a:p>
          <a:r>
            <a:rPr lang="en-US" dirty="0"/>
            <a:t>Outbreaks of potential intrastate and interstate conflicts could fuel movement of asylum seekers</a:t>
          </a:r>
        </a:p>
      </dgm:t>
    </dgm:pt>
    <dgm:pt modelId="{D47BCBD8-7550-43B0-A66A-46C7DDCD6EE0}" type="parTrans" cxnId="{648B5256-D12E-48BF-9B23-4EF463B55B38}">
      <dgm:prSet/>
      <dgm:spPr/>
      <dgm:t>
        <a:bodyPr/>
        <a:lstStyle/>
        <a:p>
          <a:endParaRPr lang="en-US"/>
        </a:p>
      </dgm:t>
    </dgm:pt>
    <dgm:pt modelId="{553EC27D-85E1-4FD5-B5C6-3B0F30EE6983}" type="sibTrans" cxnId="{648B5256-D12E-48BF-9B23-4EF463B55B38}">
      <dgm:prSet/>
      <dgm:spPr/>
      <dgm:t>
        <a:bodyPr/>
        <a:lstStyle/>
        <a:p>
          <a:endParaRPr lang="en-US"/>
        </a:p>
      </dgm:t>
    </dgm:pt>
    <dgm:pt modelId="{3D7681D0-2D68-4A78-8B4C-3EE52FB72467}">
      <dgm:prSet/>
      <dgm:spPr>
        <a:solidFill>
          <a:schemeClr val="accent1">
            <a:lumMod val="75000"/>
          </a:schemeClr>
        </a:solidFill>
      </dgm:spPr>
      <dgm:t>
        <a:bodyPr/>
        <a:lstStyle/>
        <a:p>
          <a:r>
            <a:rPr lang="en-US"/>
            <a:t>Increasing urbanization will serve as a magnet for migration flows</a:t>
          </a:r>
        </a:p>
      </dgm:t>
    </dgm:pt>
    <dgm:pt modelId="{DF8CF41D-6728-47B2-A72A-606C37E24E53}" type="parTrans" cxnId="{FA663E8B-BFED-44D0-9C8B-8688C7A968E0}">
      <dgm:prSet/>
      <dgm:spPr/>
      <dgm:t>
        <a:bodyPr/>
        <a:lstStyle/>
        <a:p>
          <a:endParaRPr lang="en-US"/>
        </a:p>
      </dgm:t>
    </dgm:pt>
    <dgm:pt modelId="{54447D24-3DF1-4B12-B95A-D3D5A7D8D7A1}" type="sibTrans" cxnId="{FA663E8B-BFED-44D0-9C8B-8688C7A968E0}">
      <dgm:prSet/>
      <dgm:spPr/>
      <dgm:t>
        <a:bodyPr/>
        <a:lstStyle/>
        <a:p>
          <a:endParaRPr lang="en-US"/>
        </a:p>
      </dgm:t>
    </dgm:pt>
    <dgm:pt modelId="{507E7F31-29E4-4C69-A381-C6D3149909D8}">
      <dgm:prSet/>
      <dgm:spPr>
        <a:solidFill>
          <a:schemeClr val="accent1">
            <a:lumMod val="75000"/>
          </a:schemeClr>
        </a:solidFill>
      </dgm:spPr>
      <dgm:t>
        <a:bodyPr/>
        <a:lstStyle/>
        <a:p>
          <a:r>
            <a:rPr lang="en-US"/>
            <a:t>Climate change will remain a potential source of internal displacement and a driver for cross border migration</a:t>
          </a:r>
        </a:p>
      </dgm:t>
    </dgm:pt>
    <dgm:pt modelId="{6801903B-4BD8-4F77-8C02-7DE98982C02B}" type="parTrans" cxnId="{8D46FA68-5F87-42EC-AE8B-88237F8AD33F}">
      <dgm:prSet/>
      <dgm:spPr/>
      <dgm:t>
        <a:bodyPr/>
        <a:lstStyle/>
        <a:p>
          <a:endParaRPr lang="en-US"/>
        </a:p>
      </dgm:t>
    </dgm:pt>
    <dgm:pt modelId="{D2507F59-FC1F-4746-ACD0-17CF41C0F889}" type="sibTrans" cxnId="{8D46FA68-5F87-42EC-AE8B-88237F8AD33F}">
      <dgm:prSet/>
      <dgm:spPr/>
      <dgm:t>
        <a:bodyPr/>
        <a:lstStyle/>
        <a:p>
          <a:endParaRPr lang="en-US"/>
        </a:p>
      </dgm:t>
    </dgm:pt>
    <dgm:pt modelId="{880805CA-4C3A-4533-A7BF-4F278686B329}">
      <dgm:prSet/>
      <dgm:spPr>
        <a:solidFill>
          <a:schemeClr val="accent1">
            <a:lumMod val="75000"/>
          </a:schemeClr>
        </a:solidFill>
      </dgm:spPr>
      <dgm:t>
        <a:bodyPr/>
        <a:lstStyle/>
        <a:p>
          <a:r>
            <a:rPr lang="en-US" dirty="0"/>
            <a:t>The demand for migrants will continue but perhaps at a lower rate in the GCC countries while it will likely increase in East Asia</a:t>
          </a:r>
        </a:p>
      </dgm:t>
    </dgm:pt>
    <dgm:pt modelId="{E25BD04F-D0E9-4581-AF72-BB7A1A540E4C}" type="parTrans" cxnId="{E5D79596-D728-406E-8AD7-C6D00FCB443B}">
      <dgm:prSet/>
      <dgm:spPr/>
      <dgm:t>
        <a:bodyPr/>
        <a:lstStyle/>
        <a:p>
          <a:endParaRPr lang="en-US"/>
        </a:p>
      </dgm:t>
    </dgm:pt>
    <dgm:pt modelId="{F98C6F3C-E310-4EEB-BB2E-9CF095482F8F}" type="sibTrans" cxnId="{E5D79596-D728-406E-8AD7-C6D00FCB443B}">
      <dgm:prSet/>
      <dgm:spPr/>
      <dgm:t>
        <a:bodyPr/>
        <a:lstStyle/>
        <a:p>
          <a:endParaRPr lang="en-US"/>
        </a:p>
      </dgm:t>
    </dgm:pt>
    <dgm:pt modelId="{442A7A9A-48DE-40F2-B3BB-F4403C2065AE}">
      <dgm:prSet/>
      <dgm:spPr>
        <a:solidFill>
          <a:schemeClr val="accent1">
            <a:lumMod val="75000"/>
          </a:schemeClr>
        </a:solidFill>
      </dgm:spPr>
      <dgm:t>
        <a:bodyPr/>
        <a:lstStyle/>
        <a:p>
          <a:r>
            <a:rPr lang="en-US" dirty="0"/>
            <a:t>Increasing population movements will require some adaptation to cultural pluralism</a:t>
          </a:r>
        </a:p>
      </dgm:t>
    </dgm:pt>
    <dgm:pt modelId="{44E46870-F733-46E6-B512-993DBA10F944}" type="parTrans" cxnId="{DFF7759B-C185-4330-B4DB-0B591B555545}">
      <dgm:prSet/>
      <dgm:spPr/>
      <dgm:t>
        <a:bodyPr/>
        <a:lstStyle/>
        <a:p>
          <a:endParaRPr lang="en-US"/>
        </a:p>
      </dgm:t>
    </dgm:pt>
    <dgm:pt modelId="{06F8C5FA-C715-417E-8D9C-67579006B8B1}" type="sibTrans" cxnId="{DFF7759B-C185-4330-B4DB-0B591B555545}">
      <dgm:prSet/>
      <dgm:spPr/>
      <dgm:t>
        <a:bodyPr/>
        <a:lstStyle/>
        <a:p>
          <a:endParaRPr lang="en-US"/>
        </a:p>
      </dgm:t>
    </dgm:pt>
    <dgm:pt modelId="{12530020-B9B6-4375-A928-F908B3F456AF}" type="pres">
      <dgm:prSet presAssocID="{4A327354-96D9-4C67-96B9-B986AD776280}" presName="diagram" presStyleCnt="0">
        <dgm:presLayoutVars>
          <dgm:dir/>
          <dgm:resizeHandles val="exact"/>
        </dgm:presLayoutVars>
      </dgm:prSet>
      <dgm:spPr/>
      <dgm:t>
        <a:bodyPr/>
        <a:lstStyle/>
        <a:p>
          <a:endParaRPr lang="en-US"/>
        </a:p>
      </dgm:t>
    </dgm:pt>
    <dgm:pt modelId="{302F7481-CDEF-430B-BD5A-F137093E09A4}" type="pres">
      <dgm:prSet presAssocID="{EF81564B-74A8-4FA9-AD20-623371F9BFFF}" presName="node" presStyleLbl="node1" presStyleIdx="0" presStyleCnt="6">
        <dgm:presLayoutVars>
          <dgm:bulletEnabled val="1"/>
        </dgm:presLayoutVars>
      </dgm:prSet>
      <dgm:spPr/>
      <dgm:t>
        <a:bodyPr/>
        <a:lstStyle/>
        <a:p>
          <a:endParaRPr lang="en-US"/>
        </a:p>
      </dgm:t>
    </dgm:pt>
    <dgm:pt modelId="{4481885B-4E86-4DBA-8DE7-84E896BD805D}" type="pres">
      <dgm:prSet presAssocID="{22B0E89E-5EE1-4DA1-A8C8-2D632089737F}" presName="sibTrans" presStyleCnt="0"/>
      <dgm:spPr/>
    </dgm:pt>
    <dgm:pt modelId="{45749E21-4E1B-44AB-B7FE-05B6BB1F80CE}" type="pres">
      <dgm:prSet presAssocID="{766B9A34-0E55-417C-BB34-72C42F0D7151}" presName="node" presStyleLbl="node1" presStyleIdx="1" presStyleCnt="6">
        <dgm:presLayoutVars>
          <dgm:bulletEnabled val="1"/>
        </dgm:presLayoutVars>
      </dgm:prSet>
      <dgm:spPr/>
      <dgm:t>
        <a:bodyPr/>
        <a:lstStyle/>
        <a:p>
          <a:endParaRPr lang="en-US"/>
        </a:p>
      </dgm:t>
    </dgm:pt>
    <dgm:pt modelId="{8BFE733E-8D00-4612-BFCE-3A3F3313A879}" type="pres">
      <dgm:prSet presAssocID="{553EC27D-85E1-4FD5-B5C6-3B0F30EE6983}" presName="sibTrans" presStyleCnt="0"/>
      <dgm:spPr/>
    </dgm:pt>
    <dgm:pt modelId="{A9BEA684-43CA-443F-ADF2-89B521C16074}" type="pres">
      <dgm:prSet presAssocID="{3D7681D0-2D68-4A78-8B4C-3EE52FB72467}" presName="node" presStyleLbl="node1" presStyleIdx="2" presStyleCnt="6">
        <dgm:presLayoutVars>
          <dgm:bulletEnabled val="1"/>
        </dgm:presLayoutVars>
      </dgm:prSet>
      <dgm:spPr/>
      <dgm:t>
        <a:bodyPr/>
        <a:lstStyle/>
        <a:p>
          <a:endParaRPr lang="en-US"/>
        </a:p>
      </dgm:t>
    </dgm:pt>
    <dgm:pt modelId="{E026E1AC-9722-4C42-8D97-54611DECF524}" type="pres">
      <dgm:prSet presAssocID="{54447D24-3DF1-4B12-B95A-D3D5A7D8D7A1}" presName="sibTrans" presStyleCnt="0"/>
      <dgm:spPr/>
    </dgm:pt>
    <dgm:pt modelId="{0DC0B847-CC3B-41B9-85C1-BF94F19FB65F}" type="pres">
      <dgm:prSet presAssocID="{507E7F31-29E4-4C69-A381-C6D3149909D8}" presName="node" presStyleLbl="node1" presStyleIdx="3" presStyleCnt="6">
        <dgm:presLayoutVars>
          <dgm:bulletEnabled val="1"/>
        </dgm:presLayoutVars>
      </dgm:prSet>
      <dgm:spPr/>
      <dgm:t>
        <a:bodyPr/>
        <a:lstStyle/>
        <a:p>
          <a:endParaRPr lang="en-US"/>
        </a:p>
      </dgm:t>
    </dgm:pt>
    <dgm:pt modelId="{4B6E28B1-A05B-44F5-8627-EFC6996371B7}" type="pres">
      <dgm:prSet presAssocID="{D2507F59-FC1F-4746-ACD0-17CF41C0F889}" presName="sibTrans" presStyleCnt="0"/>
      <dgm:spPr/>
    </dgm:pt>
    <dgm:pt modelId="{80785B37-C38C-466A-A9D0-83D1FF2D6570}" type="pres">
      <dgm:prSet presAssocID="{880805CA-4C3A-4533-A7BF-4F278686B329}" presName="node" presStyleLbl="node1" presStyleIdx="4" presStyleCnt="6">
        <dgm:presLayoutVars>
          <dgm:bulletEnabled val="1"/>
        </dgm:presLayoutVars>
      </dgm:prSet>
      <dgm:spPr/>
      <dgm:t>
        <a:bodyPr/>
        <a:lstStyle/>
        <a:p>
          <a:endParaRPr lang="en-US"/>
        </a:p>
      </dgm:t>
    </dgm:pt>
    <dgm:pt modelId="{68A4FF55-28F6-4890-993E-82180739C22E}" type="pres">
      <dgm:prSet presAssocID="{F98C6F3C-E310-4EEB-BB2E-9CF095482F8F}" presName="sibTrans" presStyleCnt="0"/>
      <dgm:spPr/>
    </dgm:pt>
    <dgm:pt modelId="{37FA4AE3-D4E6-48C0-BC8A-6A1A93E18B62}" type="pres">
      <dgm:prSet presAssocID="{442A7A9A-48DE-40F2-B3BB-F4403C2065AE}" presName="node" presStyleLbl="node1" presStyleIdx="5" presStyleCnt="6">
        <dgm:presLayoutVars>
          <dgm:bulletEnabled val="1"/>
        </dgm:presLayoutVars>
      </dgm:prSet>
      <dgm:spPr/>
      <dgm:t>
        <a:bodyPr/>
        <a:lstStyle/>
        <a:p>
          <a:endParaRPr lang="en-US"/>
        </a:p>
      </dgm:t>
    </dgm:pt>
  </dgm:ptLst>
  <dgm:cxnLst>
    <dgm:cxn modelId="{8D46FA68-5F87-42EC-AE8B-88237F8AD33F}" srcId="{4A327354-96D9-4C67-96B9-B986AD776280}" destId="{507E7F31-29E4-4C69-A381-C6D3149909D8}" srcOrd="3" destOrd="0" parTransId="{6801903B-4BD8-4F77-8C02-7DE98982C02B}" sibTransId="{D2507F59-FC1F-4746-ACD0-17CF41C0F889}"/>
    <dgm:cxn modelId="{17FFE6EA-DCB4-45CC-BDF2-4F83742FDB89}" type="presOf" srcId="{3D7681D0-2D68-4A78-8B4C-3EE52FB72467}" destId="{A9BEA684-43CA-443F-ADF2-89B521C16074}" srcOrd="0" destOrd="0" presId="urn:microsoft.com/office/officeart/2005/8/layout/default"/>
    <dgm:cxn modelId="{41A528D1-4858-4ACD-B6D9-0EA35E78BB19}" type="presOf" srcId="{442A7A9A-48DE-40F2-B3BB-F4403C2065AE}" destId="{37FA4AE3-D4E6-48C0-BC8A-6A1A93E18B62}" srcOrd="0" destOrd="0" presId="urn:microsoft.com/office/officeart/2005/8/layout/default"/>
    <dgm:cxn modelId="{FA663E8B-BFED-44D0-9C8B-8688C7A968E0}" srcId="{4A327354-96D9-4C67-96B9-B986AD776280}" destId="{3D7681D0-2D68-4A78-8B4C-3EE52FB72467}" srcOrd="2" destOrd="0" parTransId="{DF8CF41D-6728-47B2-A72A-606C37E24E53}" sibTransId="{54447D24-3DF1-4B12-B95A-D3D5A7D8D7A1}"/>
    <dgm:cxn modelId="{C1473B66-7794-4ABE-B1F9-0DB954B700BE}" type="presOf" srcId="{EF81564B-74A8-4FA9-AD20-623371F9BFFF}" destId="{302F7481-CDEF-430B-BD5A-F137093E09A4}" srcOrd="0" destOrd="0" presId="urn:microsoft.com/office/officeart/2005/8/layout/default"/>
    <dgm:cxn modelId="{648B5256-D12E-48BF-9B23-4EF463B55B38}" srcId="{4A327354-96D9-4C67-96B9-B986AD776280}" destId="{766B9A34-0E55-417C-BB34-72C42F0D7151}" srcOrd="1" destOrd="0" parTransId="{D47BCBD8-7550-43B0-A66A-46C7DDCD6EE0}" sibTransId="{553EC27D-85E1-4FD5-B5C6-3B0F30EE6983}"/>
    <dgm:cxn modelId="{0CE32DF8-D3B7-4A64-83A8-46EDC6F6F56C}" type="presOf" srcId="{4A327354-96D9-4C67-96B9-B986AD776280}" destId="{12530020-B9B6-4375-A928-F908B3F456AF}" srcOrd="0" destOrd="0" presId="urn:microsoft.com/office/officeart/2005/8/layout/default"/>
    <dgm:cxn modelId="{EC4E82B8-664E-4C2A-B378-49AD260C7244}" srcId="{4A327354-96D9-4C67-96B9-B986AD776280}" destId="{EF81564B-74A8-4FA9-AD20-623371F9BFFF}" srcOrd="0" destOrd="0" parTransId="{DFC14047-2493-4C1C-BDF7-716B39AA5532}" sibTransId="{22B0E89E-5EE1-4DA1-A8C8-2D632089737F}"/>
    <dgm:cxn modelId="{DFF7759B-C185-4330-B4DB-0B591B555545}" srcId="{4A327354-96D9-4C67-96B9-B986AD776280}" destId="{442A7A9A-48DE-40F2-B3BB-F4403C2065AE}" srcOrd="5" destOrd="0" parTransId="{44E46870-F733-46E6-B512-993DBA10F944}" sibTransId="{06F8C5FA-C715-417E-8D9C-67579006B8B1}"/>
    <dgm:cxn modelId="{240C34CE-0F3D-4329-AFFA-377CE77EAD37}" type="presOf" srcId="{766B9A34-0E55-417C-BB34-72C42F0D7151}" destId="{45749E21-4E1B-44AB-B7FE-05B6BB1F80CE}" srcOrd="0" destOrd="0" presId="urn:microsoft.com/office/officeart/2005/8/layout/default"/>
    <dgm:cxn modelId="{C170EB09-F705-4932-9D06-6670E826B359}" type="presOf" srcId="{507E7F31-29E4-4C69-A381-C6D3149909D8}" destId="{0DC0B847-CC3B-41B9-85C1-BF94F19FB65F}" srcOrd="0" destOrd="0" presId="urn:microsoft.com/office/officeart/2005/8/layout/default"/>
    <dgm:cxn modelId="{71F06E4A-DA2B-4DD6-BC39-D1162C99174A}" type="presOf" srcId="{880805CA-4C3A-4533-A7BF-4F278686B329}" destId="{80785B37-C38C-466A-A9D0-83D1FF2D6570}" srcOrd="0" destOrd="0" presId="urn:microsoft.com/office/officeart/2005/8/layout/default"/>
    <dgm:cxn modelId="{E5D79596-D728-406E-8AD7-C6D00FCB443B}" srcId="{4A327354-96D9-4C67-96B9-B986AD776280}" destId="{880805CA-4C3A-4533-A7BF-4F278686B329}" srcOrd="4" destOrd="0" parTransId="{E25BD04F-D0E9-4581-AF72-BB7A1A540E4C}" sibTransId="{F98C6F3C-E310-4EEB-BB2E-9CF095482F8F}"/>
    <dgm:cxn modelId="{8921A54E-E222-4640-96D7-1339DFC38E22}" type="presParOf" srcId="{12530020-B9B6-4375-A928-F908B3F456AF}" destId="{302F7481-CDEF-430B-BD5A-F137093E09A4}" srcOrd="0" destOrd="0" presId="urn:microsoft.com/office/officeart/2005/8/layout/default"/>
    <dgm:cxn modelId="{64884A66-7337-4005-8A38-D74F96C15CA3}" type="presParOf" srcId="{12530020-B9B6-4375-A928-F908B3F456AF}" destId="{4481885B-4E86-4DBA-8DE7-84E896BD805D}" srcOrd="1" destOrd="0" presId="urn:microsoft.com/office/officeart/2005/8/layout/default"/>
    <dgm:cxn modelId="{1A8C3D3D-32DE-4D31-A30A-16F05300A345}" type="presParOf" srcId="{12530020-B9B6-4375-A928-F908B3F456AF}" destId="{45749E21-4E1B-44AB-B7FE-05B6BB1F80CE}" srcOrd="2" destOrd="0" presId="urn:microsoft.com/office/officeart/2005/8/layout/default"/>
    <dgm:cxn modelId="{DB8E9CD4-84AB-4355-8C04-F113243EA32B}" type="presParOf" srcId="{12530020-B9B6-4375-A928-F908B3F456AF}" destId="{8BFE733E-8D00-4612-BFCE-3A3F3313A879}" srcOrd="3" destOrd="0" presId="urn:microsoft.com/office/officeart/2005/8/layout/default"/>
    <dgm:cxn modelId="{3664CCC0-E0D0-4402-95AD-A23610808174}" type="presParOf" srcId="{12530020-B9B6-4375-A928-F908B3F456AF}" destId="{A9BEA684-43CA-443F-ADF2-89B521C16074}" srcOrd="4" destOrd="0" presId="urn:microsoft.com/office/officeart/2005/8/layout/default"/>
    <dgm:cxn modelId="{7B3D441A-94F4-4597-AB14-EF5239557A84}" type="presParOf" srcId="{12530020-B9B6-4375-A928-F908B3F456AF}" destId="{E026E1AC-9722-4C42-8D97-54611DECF524}" srcOrd="5" destOrd="0" presId="urn:microsoft.com/office/officeart/2005/8/layout/default"/>
    <dgm:cxn modelId="{B67B9815-529A-415A-AF37-D5E4B5F43B41}" type="presParOf" srcId="{12530020-B9B6-4375-A928-F908B3F456AF}" destId="{0DC0B847-CC3B-41B9-85C1-BF94F19FB65F}" srcOrd="6" destOrd="0" presId="urn:microsoft.com/office/officeart/2005/8/layout/default"/>
    <dgm:cxn modelId="{9A1E722C-734D-450F-B05B-CBD1E78C0EEC}" type="presParOf" srcId="{12530020-B9B6-4375-A928-F908B3F456AF}" destId="{4B6E28B1-A05B-44F5-8627-EFC6996371B7}" srcOrd="7" destOrd="0" presId="urn:microsoft.com/office/officeart/2005/8/layout/default"/>
    <dgm:cxn modelId="{39764C79-28F3-49E6-A05D-CC82F7E32D2C}" type="presParOf" srcId="{12530020-B9B6-4375-A928-F908B3F456AF}" destId="{80785B37-C38C-466A-A9D0-83D1FF2D6570}" srcOrd="8" destOrd="0" presId="urn:microsoft.com/office/officeart/2005/8/layout/default"/>
    <dgm:cxn modelId="{72550D88-D1A9-4516-A0E5-5C43084244DB}" type="presParOf" srcId="{12530020-B9B6-4375-A928-F908B3F456AF}" destId="{68A4FF55-28F6-4890-993E-82180739C22E}" srcOrd="9" destOrd="0" presId="urn:microsoft.com/office/officeart/2005/8/layout/default"/>
    <dgm:cxn modelId="{56FDA18A-77B0-4DD4-8326-72906ADD950C}" type="presParOf" srcId="{12530020-B9B6-4375-A928-F908B3F456AF}" destId="{37FA4AE3-D4E6-48C0-BC8A-6A1A93E18B62}" srcOrd="10" destOrd="0" presId="urn:microsoft.com/office/officeart/2005/8/layout/default"/>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7965B87-3739-471F-8B2E-60818BE8E4BE}"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en-US"/>
        </a:p>
      </dgm:t>
    </dgm:pt>
    <dgm:pt modelId="{39C5FAD7-F6C0-4209-9D9A-5B775BBB61AA}">
      <dgm:prSet/>
      <dgm:spPr>
        <a:solidFill>
          <a:schemeClr val="accent1">
            <a:lumMod val="75000"/>
          </a:schemeClr>
        </a:solidFill>
      </dgm:spPr>
      <dgm:t>
        <a:bodyPr/>
        <a:lstStyle/>
        <a:p>
          <a:r>
            <a:rPr lang="en-PH"/>
            <a:t>What are the recent trends in Japan and Korea?</a:t>
          </a:r>
          <a:endParaRPr lang="en-US"/>
        </a:p>
      </dgm:t>
    </dgm:pt>
    <dgm:pt modelId="{611B04E8-9564-4BFF-B3C8-8975BE7310D0}" type="parTrans" cxnId="{86F2A16B-C7D9-456A-972D-51FD65490B70}">
      <dgm:prSet/>
      <dgm:spPr/>
      <dgm:t>
        <a:bodyPr/>
        <a:lstStyle/>
        <a:p>
          <a:endParaRPr lang="en-US"/>
        </a:p>
      </dgm:t>
    </dgm:pt>
    <dgm:pt modelId="{894F5CBB-032C-4F75-AE65-4BD7F56F5945}" type="sibTrans" cxnId="{86F2A16B-C7D9-456A-972D-51FD65490B70}">
      <dgm:prSet/>
      <dgm:spPr/>
      <dgm:t>
        <a:bodyPr/>
        <a:lstStyle/>
        <a:p>
          <a:endParaRPr lang="en-US"/>
        </a:p>
      </dgm:t>
    </dgm:pt>
    <dgm:pt modelId="{713AA9D7-CE02-4165-9CBC-6640A44CEBD3}">
      <dgm:prSet/>
      <dgm:spPr>
        <a:solidFill>
          <a:schemeClr val="accent1">
            <a:lumMod val="75000"/>
          </a:schemeClr>
        </a:solidFill>
      </dgm:spPr>
      <dgm:t>
        <a:bodyPr/>
        <a:lstStyle/>
        <a:p>
          <a:r>
            <a:rPr lang="en-PH"/>
            <a:t>What will be the short, medium forecast concerning migration?</a:t>
          </a:r>
          <a:endParaRPr lang="en-US"/>
        </a:p>
      </dgm:t>
    </dgm:pt>
    <dgm:pt modelId="{1E0826DB-81BC-46BF-997E-86A9283A370E}" type="parTrans" cxnId="{24D4245E-54AB-4344-81BC-83E10A1E054C}">
      <dgm:prSet/>
      <dgm:spPr/>
      <dgm:t>
        <a:bodyPr/>
        <a:lstStyle/>
        <a:p>
          <a:endParaRPr lang="en-US"/>
        </a:p>
      </dgm:t>
    </dgm:pt>
    <dgm:pt modelId="{EAA1E141-C33C-437D-806F-82CA1DC4978D}" type="sibTrans" cxnId="{24D4245E-54AB-4344-81BC-83E10A1E054C}">
      <dgm:prSet/>
      <dgm:spPr/>
      <dgm:t>
        <a:bodyPr/>
        <a:lstStyle/>
        <a:p>
          <a:endParaRPr lang="en-US"/>
        </a:p>
      </dgm:t>
    </dgm:pt>
    <dgm:pt modelId="{99B749D7-7428-4D98-A8DC-146FDA47EECD}">
      <dgm:prSet/>
      <dgm:spPr>
        <a:solidFill>
          <a:schemeClr val="accent1">
            <a:lumMod val="75000"/>
          </a:schemeClr>
        </a:solidFill>
      </dgm:spPr>
      <dgm:t>
        <a:bodyPr/>
        <a:lstStyle/>
        <a:p>
          <a:r>
            <a:rPr lang="en-PH" dirty="0"/>
            <a:t>Who are the neediest migrants now and in the near future?</a:t>
          </a:r>
          <a:endParaRPr lang="en-US" dirty="0"/>
        </a:p>
      </dgm:t>
    </dgm:pt>
    <dgm:pt modelId="{E6109E5A-70F0-4AB5-BF49-C65BA28CE3AF}" type="parTrans" cxnId="{845FB4E3-7E3B-4C88-A4FB-C554EBDB7E06}">
      <dgm:prSet/>
      <dgm:spPr/>
      <dgm:t>
        <a:bodyPr/>
        <a:lstStyle/>
        <a:p>
          <a:endParaRPr lang="en-US"/>
        </a:p>
      </dgm:t>
    </dgm:pt>
    <dgm:pt modelId="{78B3C768-187B-42AA-B265-105BC9401E02}" type="sibTrans" cxnId="{845FB4E3-7E3B-4C88-A4FB-C554EBDB7E06}">
      <dgm:prSet/>
      <dgm:spPr/>
      <dgm:t>
        <a:bodyPr/>
        <a:lstStyle/>
        <a:p>
          <a:endParaRPr lang="en-US"/>
        </a:p>
      </dgm:t>
    </dgm:pt>
    <dgm:pt modelId="{2C06F347-7EB8-4C50-9150-2C5DD2AA453A}" type="pres">
      <dgm:prSet presAssocID="{C7965B87-3739-471F-8B2E-60818BE8E4BE}" presName="diagram" presStyleCnt="0">
        <dgm:presLayoutVars>
          <dgm:dir/>
          <dgm:resizeHandles val="exact"/>
        </dgm:presLayoutVars>
      </dgm:prSet>
      <dgm:spPr/>
      <dgm:t>
        <a:bodyPr/>
        <a:lstStyle/>
        <a:p>
          <a:endParaRPr lang="en-US"/>
        </a:p>
      </dgm:t>
    </dgm:pt>
    <dgm:pt modelId="{B776DC94-F0E8-4819-802E-2701E980171D}" type="pres">
      <dgm:prSet presAssocID="{39C5FAD7-F6C0-4209-9D9A-5B775BBB61AA}" presName="node" presStyleLbl="node1" presStyleIdx="0" presStyleCnt="3">
        <dgm:presLayoutVars>
          <dgm:bulletEnabled val="1"/>
        </dgm:presLayoutVars>
      </dgm:prSet>
      <dgm:spPr/>
      <dgm:t>
        <a:bodyPr/>
        <a:lstStyle/>
        <a:p>
          <a:endParaRPr lang="en-US"/>
        </a:p>
      </dgm:t>
    </dgm:pt>
    <dgm:pt modelId="{AC56BEB5-9CC4-49EF-AC4C-6F5E0018B55B}" type="pres">
      <dgm:prSet presAssocID="{894F5CBB-032C-4F75-AE65-4BD7F56F5945}" presName="sibTrans" presStyleCnt="0"/>
      <dgm:spPr/>
    </dgm:pt>
    <dgm:pt modelId="{DEA53464-68AC-44FE-9EA1-18884EB793F0}" type="pres">
      <dgm:prSet presAssocID="{713AA9D7-CE02-4165-9CBC-6640A44CEBD3}" presName="node" presStyleLbl="node1" presStyleIdx="1" presStyleCnt="3">
        <dgm:presLayoutVars>
          <dgm:bulletEnabled val="1"/>
        </dgm:presLayoutVars>
      </dgm:prSet>
      <dgm:spPr/>
      <dgm:t>
        <a:bodyPr/>
        <a:lstStyle/>
        <a:p>
          <a:endParaRPr lang="en-US"/>
        </a:p>
      </dgm:t>
    </dgm:pt>
    <dgm:pt modelId="{0CCF2D80-0187-4A9B-9679-44F61DFA835E}" type="pres">
      <dgm:prSet presAssocID="{EAA1E141-C33C-437D-806F-82CA1DC4978D}" presName="sibTrans" presStyleCnt="0"/>
      <dgm:spPr/>
    </dgm:pt>
    <dgm:pt modelId="{6D4E659A-1897-4EAA-AE0F-7E3DD1DF7819}" type="pres">
      <dgm:prSet presAssocID="{99B749D7-7428-4D98-A8DC-146FDA47EECD}" presName="node" presStyleLbl="node1" presStyleIdx="2" presStyleCnt="3">
        <dgm:presLayoutVars>
          <dgm:bulletEnabled val="1"/>
        </dgm:presLayoutVars>
      </dgm:prSet>
      <dgm:spPr/>
      <dgm:t>
        <a:bodyPr/>
        <a:lstStyle/>
        <a:p>
          <a:endParaRPr lang="en-US"/>
        </a:p>
      </dgm:t>
    </dgm:pt>
  </dgm:ptLst>
  <dgm:cxnLst>
    <dgm:cxn modelId="{FA5E0AED-4FB1-4D30-9100-E4A66C9F5FF0}" type="presOf" srcId="{C7965B87-3739-471F-8B2E-60818BE8E4BE}" destId="{2C06F347-7EB8-4C50-9150-2C5DD2AA453A}" srcOrd="0" destOrd="0" presId="urn:microsoft.com/office/officeart/2005/8/layout/default"/>
    <dgm:cxn modelId="{845FB4E3-7E3B-4C88-A4FB-C554EBDB7E06}" srcId="{C7965B87-3739-471F-8B2E-60818BE8E4BE}" destId="{99B749D7-7428-4D98-A8DC-146FDA47EECD}" srcOrd="2" destOrd="0" parTransId="{E6109E5A-70F0-4AB5-BF49-C65BA28CE3AF}" sibTransId="{78B3C768-187B-42AA-B265-105BC9401E02}"/>
    <dgm:cxn modelId="{6E99BF1B-AF3C-42EE-94A4-6DEB074C5977}" type="presOf" srcId="{99B749D7-7428-4D98-A8DC-146FDA47EECD}" destId="{6D4E659A-1897-4EAA-AE0F-7E3DD1DF7819}" srcOrd="0" destOrd="0" presId="urn:microsoft.com/office/officeart/2005/8/layout/default"/>
    <dgm:cxn modelId="{86F2A16B-C7D9-456A-972D-51FD65490B70}" srcId="{C7965B87-3739-471F-8B2E-60818BE8E4BE}" destId="{39C5FAD7-F6C0-4209-9D9A-5B775BBB61AA}" srcOrd="0" destOrd="0" parTransId="{611B04E8-9564-4BFF-B3C8-8975BE7310D0}" sibTransId="{894F5CBB-032C-4F75-AE65-4BD7F56F5945}"/>
    <dgm:cxn modelId="{7641FE39-3952-4474-8CF7-638EC98BC084}" type="presOf" srcId="{39C5FAD7-F6C0-4209-9D9A-5B775BBB61AA}" destId="{B776DC94-F0E8-4819-802E-2701E980171D}" srcOrd="0" destOrd="0" presId="urn:microsoft.com/office/officeart/2005/8/layout/default"/>
    <dgm:cxn modelId="{24D4245E-54AB-4344-81BC-83E10A1E054C}" srcId="{C7965B87-3739-471F-8B2E-60818BE8E4BE}" destId="{713AA9D7-CE02-4165-9CBC-6640A44CEBD3}" srcOrd="1" destOrd="0" parTransId="{1E0826DB-81BC-46BF-997E-86A9283A370E}" sibTransId="{EAA1E141-C33C-437D-806F-82CA1DC4978D}"/>
    <dgm:cxn modelId="{5B1B716D-DF60-4996-9D2C-DE0AB3461534}" type="presOf" srcId="{713AA9D7-CE02-4165-9CBC-6640A44CEBD3}" destId="{DEA53464-68AC-44FE-9EA1-18884EB793F0}" srcOrd="0" destOrd="0" presId="urn:microsoft.com/office/officeart/2005/8/layout/default"/>
    <dgm:cxn modelId="{F60A6708-F53C-4B53-8A79-46FE7A93DA67}" type="presParOf" srcId="{2C06F347-7EB8-4C50-9150-2C5DD2AA453A}" destId="{B776DC94-F0E8-4819-802E-2701E980171D}" srcOrd="0" destOrd="0" presId="urn:microsoft.com/office/officeart/2005/8/layout/default"/>
    <dgm:cxn modelId="{C9699F4B-0A70-418E-987F-388E33226FFB}" type="presParOf" srcId="{2C06F347-7EB8-4C50-9150-2C5DD2AA453A}" destId="{AC56BEB5-9CC4-49EF-AC4C-6F5E0018B55B}" srcOrd="1" destOrd="0" presId="urn:microsoft.com/office/officeart/2005/8/layout/default"/>
    <dgm:cxn modelId="{F9E96200-4F38-4411-B4D2-240BE0D6AA7F}" type="presParOf" srcId="{2C06F347-7EB8-4C50-9150-2C5DD2AA453A}" destId="{DEA53464-68AC-44FE-9EA1-18884EB793F0}" srcOrd="2" destOrd="0" presId="urn:microsoft.com/office/officeart/2005/8/layout/default"/>
    <dgm:cxn modelId="{002DEC52-36D8-4D95-87F8-BD7BB796B5ED}" type="presParOf" srcId="{2C06F347-7EB8-4C50-9150-2C5DD2AA453A}" destId="{0CCF2D80-0187-4A9B-9679-44F61DFA835E}" srcOrd="3" destOrd="0" presId="urn:microsoft.com/office/officeart/2005/8/layout/default"/>
    <dgm:cxn modelId="{76491CFF-BA02-42CA-ADBA-B5375C6A76B0}" type="presParOf" srcId="{2C06F347-7EB8-4C50-9150-2C5DD2AA453A}" destId="{6D4E659A-1897-4EAA-AE0F-7E3DD1DF7819}" srcOrd="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CA542A-9A2B-4503-BA97-E9CDB883FCC7}">
      <dsp:nvSpPr>
        <dsp:cNvPr id="0" name=""/>
        <dsp:cNvSpPr/>
      </dsp:nvSpPr>
      <dsp:spPr>
        <a:xfrm>
          <a:off x="16" y="454041"/>
          <a:ext cx="3426543" cy="1027963"/>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0773" tIns="270773" rIns="270773" bIns="270773" numCol="1" spcCol="1270" anchor="ctr" anchorCtr="0">
          <a:noAutofit/>
        </a:bodyPr>
        <a:lstStyle/>
        <a:p>
          <a:pPr lvl="0" algn="ctr" defTabSz="1511300">
            <a:lnSpc>
              <a:spcPct val="90000"/>
            </a:lnSpc>
            <a:spcBef>
              <a:spcPct val="0"/>
            </a:spcBef>
            <a:spcAft>
              <a:spcPct val="35000"/>
            </a:spcAft>
          </a:pPr>
          <a:r>
            <a:rPr lang="en-PH" sz="3400" kern="1200" dirty="0"/>
            <a:t>East Asia</a:t>
          </a:r>
          <a:endParaRPr lang="en-US" sz="3400" kern="1200" dirty="0"/>
        </a:p>
      </dsp:txBody>
      <dsp:txXfrm>
        <a:off x="16" y="454041"/>
        <a:ext cx="3426543" cy="1027963"/>
      </dsp:txXfrm>
    </dsp:sp>
    <dsp:sp modelId="{81F31212-1DA7-4190-9082-2800CC34A474}">
      <dsp:nvSpPr>
        <dsp:cNvPr id="0" name=""/>
        <dsp:cNvSpPr/>
      </dsp:nvSpPr>
      <dsp:spPr>
        <a:xfrm>
          <a:off x="10090" y="1486969"/>
          <a:ext cx="3426543" cy="2134998"/>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38466" tIns="338466" rIns="338466" bIns="338466" numCol="1" spcCol="1270" anchor="t" anchorCtr="0">
          <a:noAutofit/>
        </a:bodyPr>
        <a:lstStyle/>
        <a:p>
          <a:pPr lvl="0" algn="l" defTabSz="1155700">
            <a:lnSpc>
              <a:spcPct val="90000"/>
            </a:lnSpc>
            <a:spcBef>
              <a:spcPct val="0"/>
            </a:spcBef>
            <a:spcAft>
              <a:spcPct val="35000"/>
            </a:spcAft>
          </a:pPr>
          <a:r>
            <a:rPr lang="en-US" sz="2600" kern="1200"/>
            <a:t>East Asia will have zero population growth by 2040. </a:t>
          </a:r>
        </a:p>
      </dsp:txBody>
      <dsp:txXfrm>
        <a:off x="10090" y="1486969"/>
        <a:ext cx="3426543" cy="2134998"/>
      </dsp:txXfrm>
    </dsp:sp>
    <dsp:sp modelId="{A39E53DE-14F0-4B45-9BBC-80F149336872}">
      <dsp:nvSpPr>
        <dsp:cNvPr id="0" name=""/>
        <dsp:cNvSpPr/>
      </dsp:nvSpPr>
      <dsp:spPr>
        <a:xfrm>
          <a:off x="3544528" y="459006"/>
          <a:ext cx="3426543" cy="1027963"/>
        </a:xfrm>
        <a:prstGeom prst="rect">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0773" tIns="270773" rIns="270773" bIns="270773" numCol="1" spcCol="1270" anchor="ctr" anchorCtr="0">
          <a:noAutofit/>
        </a:bodyPr>
        <a:lstStyle/>
        <a:p>
          <a:pPr lvl="0" algn="ctr" defTabSz="1511300">
            <a:lnSpc>
              <a:spcPct val="90000"/>
            </a:lnSpc>
            <a:spcBef>
              <a:spcPct val="0"/>
            </a:spcBef>
            <a:spcAft>
              <a:spcPct val="35000"/>
            </a:spcAft>
          </a:pPr>
          <a:r>
            <a:rPr lang="en-PH" sz="3400" kern="1200" dirty="0"/>
            <a:t>Western Asia</a:t>
          </a:r>
          <a:endParaRPr lang="en-US" sz="3400" kern="1200" dirty="0"/>
        </a:p>
      </dsp:txBody>
      <dsp:txXfrm>
        <a:off x="3544528" y="459006"/>
        <a:ext cx="3426543" cy="1027963"/>
      </dsp:txXfrm>
    </dsp:sp>
    <dsp:sp modelId="{EF7B6851-9D2C-4A1A-A2F5-9EFB5EE37D74}">
      <dsp:nvSpPr>
        <dsp:cNvPr id="0" name=""/>
        <dsp:cNvSpPr/>
      </dsp:nvSpPr>
      <dsp:spPr>
        <a:xfrm>
          <a:off x="3544528" y="1486969"/>
          <a:ext cx="3426543" cy="2134998"/>
        </a:xfrm>
        <a:prstGeom prst="rect">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38466" tIns="338466" rIns="338466" bIns="338466" numCol="1" spcCol="1270" anchor="t" anchorCtr="0">
          <a:noAutofit/>
        </a:bodyPr>
        <a:lstStyle/>
        <a:p>
          <a:pPr lvl="0" algn="l" defTabSz="1155700">
            <a:lnSpc>
              <a:spcPct val="90000"/>
            </a:lnSpc>
            <a:spcBef>
              <a:spcPct val="0"/>
            </a:spcBef>
            <a:spcAft>
              <a:spcPct val="35000"/>
            </a:spcAft>
          </a:pPr>
          <a:r>
            <a:rPr lang="en-US" sz="2600" kern="1200"/>
            <a:t>Population will grow in Western Asia because of migration.</a:t>
          </a:r>
        </a:p>
      </dsp:txBody>
      <dsp:txXfrm>
        <a:off x="3544528" y="1486969"/>
        <a:ext cx="3426543" cy="2134998"/>
      </dsp:txXfrm>
    </dsp:sp>
    <dsp:sp modelId="{9BB23A95-C79B-4291-A688-DEF3C3409724}">
      <dsp:nvSpPr>
        <dsp:cNvPr id="0" name=""/>
        <dsp:cNvSpPr/>
      </dsp:nvSpPr>
      <dsp:spPr>
        <a:xfrm>
          <a:off x="7078966" y="459006"/>
          <a:ext cx="3426543" cy="1027963"/>
        </a:xfrm>
        <a:prstGeom prst="rect">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0773" tIns="270773" rIns="270773" bIns="270773" numCol="1" spcCol="1270" anchor="ctr" anchorCtr="0">
          <a:noAutofit/>
        </a:bodyPr>
        <a:lstStyle/>
        <a:p>
          <a:pPr lvl="0" algn="ctr" defTabSz="1511300">
            <a:lnSpc>
              <a:spcPct val="90000"/>
            </a:lnSpc>
            <a:spcBef>
              <a:spcPct val="0"/>
            </a:spcBef>
            <a:spcAft>
              <a:spcPct val="35000"/>
            </a:spcAft>
          </a:pPr>
          <a:r>
            <a:rPr lang="en-PH" sz="3400" kern="1200" dirty="0"/>
            <a:t>Net migration</a:t>
          </a:r>
          <a:endParaRPr lang="en-US" sz="3400" kern="1200" dirty="0"/>
        </a:p>
      </dsp:txBody>
      <dsp:txXfrm>
        <a:off x="7078966" y="459006"/>
        <a:ext cx="3426543" cy="1027963"/>
      </dsp:txXfrm>
    </dsp:sp>
    <dsp:sp modelId="{A33921E5-5E6E-4C77-8ABC-052518D9F4A3}">
      <dsp:nvSpPr>
        <dsp:cNvPr id="0" name=""/>
        <dsp:cNvSpPr/>
      </dsp:nvSpPr>
      <dsp:spPr>
        <a:xfrm>
          <a:off x="7078966" y="1486969"/>
          <a:ext cx="3426543" cy="2134998"/>
        </a:xfrm>
        <a:prstGeom prst="rect">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38466" tIns="338466" rIns="338466" bIns="338466" numCol="1" spcCol="1270" anchor="t" anchorCtr="0">
          <a:noAutofit/>
        </a:bodyPr>
        <a:lstStyle/>
        <a:p>
          <a:pPr lvl="0" algn="l" defTabSz="1155700">
            <a:lnSpc>
              <a:spcPct val="90000"/>
            </a:lnSpc>
            <a:spcBef>
              <a:spcPct val="0"/>
            </a:spcBef>
            <a:spcAft>
              <a:spcPct val="35000"/>
            </a:spcAft>
          </a:pPr>
          <a:r>
            <a:rPr lang="en-US" sz="2600" kern="1200"/>
            <a:t>Net migration will be negative in all regions except for the GCC countries.</a:t>
          </a:r>
        </a:p>
      </dsp:txBody>
      <dsp:txXfrm>
        <a:off x="7078966" y="1486969"/>
        <a:ext cx="3426543" cy="213499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801673-B5EE-451F-9450-03C707F00219}">
      <dsp:nvSpPr>
        <dsp:cNvPr id="0" name=""/>
        <dsp:cNvSpPr/>
      </dsp:nvSpPr>
      <dsp:spPr>
        <a:xfrm>
          <a:off x="3258383" y="812147"/>
          <a:ext cx="624827" cy="91440"/>
        </a:xfrm>
        <a:custGeom>
          <a:avLst/>
          <a:gdLst/>
          <a:ahLst/>
          <a:cxnLst/>
          <a:rect l="0" t="0" r="0" b="0"/>
          <a:pathLst>
            <a:path>
              <a:moveTo>
                <a:pt x="0" y="45720"/>
              </a:moveTo>
              <a:lnTo>
                <a:pt x="624827" y="45720"/>
              </a:lnTo>
            </a:path>
          </a:pathLst>
        </a:custGeom>
        <a:noFill/>
        <a:ln w="6350" cap="flat" cmpd="sng" algn="ctr">
          <a:solidFill>
            <a:schemeClr val="accent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554412" y="854589"/>
        <a:ext cx="32771" cy="6554"/>
      </dsp:txXfrm>
    </dsp:sp>
    <dsp:sp modelId="{30CF90E3-E30F-402E-8114-62759F356093}">
      <dsp:nvSpPr>
        <dsp:cNvPr id="0" name=""/>
        <dsp:cNvSpPr/>
      </dsp:nvSpPr>
      <dsp:spPr>
        <a:xfrm>
          <a:off x="245187" y="28651"/>
          <a:ext cx="3014996" cy="1658432"/>
        </a:xfrm>
        <a:prstGeom prst="rect">
          <a:avLst/>
        </a:prstGeom>
        <a:solidFill>
          <a:schemeClr val="accent1">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637" tIns="146574" rIns="139637" bIns="146574" numCol="1" spcCol="1270" anchor="ctr" anchorCtr="0">
          <a:noAutofit/>
        </a:bodyPr>
        <a:lstStyle/>
        <a:p>
          <a:pPr lvl="0" algn="ctr" defTabSz="889000">
            <a:lnSpc>
              <a:spcPct val="90000"/>
            </a:lnSpc>
            <a:spcBef>
              <a:spcPct val="0"/>
            </a:spcBef>
            <a:spcAft>
              <a:spcPct val="35000"/>
            </a:spcAft>
          </a:pPr>
          <a:r>
            <a:rPr lang="en-US" sz="2000" kern="1200" dirty="0"/>
            <a:t>The growth of GDP throughout Asia will remain stable in the short term</a:t>
          </a:r>
        </a:p>
      </dsp:txBody>
      <dsp:txXfrm>
        <a:off x="245187" y="28651"/>
        <a:ext cx="3014996" cy="1658432"/>
      </dsp:txXfrm>
    </dsp:sp>
    <dsp:sp modelId="{B350AE24-04B4-4E45-AF04-36A370235FCC}">
      <dsp:nvSpPr>
        <dsp:cNvPr id="0" name=""/>
        <dsp:cNvSpPr/>
      </dsp:nvSpPr>
      <dsp:spPr>
        <a:xfrm>
          <a:off x="6763498" y="812147"/>
          <a:ext cx="624827" cy="91440"/>
        </a:xfrm>
        <a:custGeom>
          <a:avLst/>
          <a:gdLst/>
          <a:ahLst/>
          <a:cxnLst/>
          <a:rect l="0" t="0" r="0" b="0"/>
          <a:pathLst>
            <a:path>
              <a:moveTo>
                <a:pt x="0" y="45720"/>
              </a:moveTo>
              <a:lnTo>
                <a:pt x="624827" y="45720"/>
              </a:lnTo>
            </a:path>
          </a:pathLst>
        </a:custGeom>
        <a:noFill/>
        <a:ln w="6350" cap="flat" cmpd="sng" algn="ctr">
          <a:solidFill>
            <a:schemeClr val="accent2">
              <a:hueOff val="-363841"/>
              <a:satOff val="-20982"/>
              <a:lumOff val="2157"/>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7059526" y="854589"/>
        <a:ext cx="32771" cy="6554"/>
      </dsp:txXfrm>
    </dsp:sp>
    <dsp:sp modelId="{A8A62BAA-A53A-4A19-B665-561BD1D5F52D}">
      <dsp:nvSpPr>
        <dsp:cNvPr id="0" name=""/>
        <dsp:cNvSpPr/>
      </dsp:nvSpPr>
      <dsp:spPr>
        <a:xfrm>
          <a:off x="3915611" y="2961"/>
          <a:ext cx="2849686" cy="1709811"/>
        </a:xfrm>
        <a:prstGeom prst="rect">
          <a:avLst/>
        </a:prstGeom>
        <a:solidFill>
          <a:schemeClr val="accent1">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637" tIns="146574" rIns="139637" bIns="146574" numCol="1" spcCol="1270" anchor="ctr" anchorCtr="0">
          <a:noAutofit/>
        </a:bodyPr>
        <a:lstStyle/>
        <a:p>
          <a:pPr lvl="0" algn="ctr" defTabSz="889000">
            <a:lnSpc>
              <a:spcPct val="90000"/>
            </a:lnSpc>
            <a:spcBef>
              <a:spcPct val="0"/>
            </a:spcBef>
            <a:spcAft>
              <a:spcPct val="35000"/>
            </a:spcAft>
          </a:pPr>
          <a:r>
            <a:rPr lang="en-US" sz="2000" kern="1200" dirty="0"/>
            <a:t>Uncertainties because of the tariffs war between US and China</a:t>
          </a:r>
        </a:p>
      </dsp:txBody>
      <dsp:txXfrm>
        <a:off x="3915611" y="2961"/>
        <a:ext cx="2849686" cy="1709811"/>
      </dsp:txXfrm>
    </dsp:sp>
    <dsp:sp modelId="{A265C5A4-0CA2-4335-B5FE-FA0DE7E2D05E}">
      <dsp:nvSpPr>
        <dsp:cNvPr id="0" name=""/>
        <dsp:cNvSpPr/>
      </dsp:nvSpPr>
      <dsp:spPr>
        <a:xfrm>
          <a:off x="1670030" y="1710973"/>
          <a:ext cx="7175539" cy="624827"/>
        </a:xfrm>
        <a:custGeom>
          <a:avLst/>
          <a:gdLst/>
          <a:ahLst/>
          <a:cxnLst/>
          <a:rect l="0" t="0" r="0" b="0"/>
          <a:pathLst>
            <a:path>
              <a:moveTo>
                <a:pt x="7175539" y="0"/>
              </a:moveTo>
              <a:lnTo>
                <a:pt x="7175539" y="329513"/>
              </a:lnTo>
              <a:lnTo>
                <a:pt x="0" y="329513"/>
              </a:lnTo>
              <a:lnTo>
                <a:pt x="0" y="624827"/>
              </a:lnTo>
            </a:path>
          </a:pathLst>
        </a:custGeom>
        <a:noFill/>
        <a:ln w="6350" cap="flat" cmpd="sng" algn="ctr">
          <a:solidFill>
            <a:schemeClr val="accent2">
              <a:hueOff val="-727682"/>
              <a:satOff val="-41964"/>
              <a:lumOff val="4314"/>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077664" y="2020109"/>
        <a:ext cx="360270" cy="6554"/>
      </dsp:txXfrm>
    </dsp:sp>
    <dsp:sp modelId="{9A0CB0A8-4D73-4A9A-9BB1-31B98E38B2E2}">
      <dsp:nvSpPr>
        <dsp:cNvPr id="0" name=""/>
        <dsp:cNvSpPr/>
      </dsp:nvSpPr>
      <dsp:spPr>
        <a:xfrm>
          <a:off x="7420726" y="2961"/>
          <a:ext cx="2849686" cy="1709811"/>
        </a:xfrm>
        <a:prstGeom prst="rect">
          <a:avLst/>
        </a:prstGeom>
        <a:solidFill>
          <a:schemeClr val="accent1">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637" tIns="146574" rIns="139637" bIns="146574" numCol="1" spcCol="1270" anchor="ctr" anchorCtr="0">
          <a:noAutofit/>
        </a:bodyPr>
        <a:lstStyle/>
        <a:p>
          <a:pPr lvl="0" algn="ctr" defTabSz="889000">
            <a:lnSpc>
              <a:spcPct val="90000"/>
            </a:lnSpc>
            <a:spcBef>
              <a:spcPct val="0"/>
            </a:spcBef>
            <a:spcAft>
              <a:spcPct val="35000"/>
            </a:spcAft>
          </a:pPr>
          <a:r>
            <a:rPr lang="en-US" sz="2000" kern="1200" dirty="0"/>
            <a:t>New technologies could cause a widespread loss of jobs, particularly in repetitive tasks, but also the creation of new skills</a:t>
          </a:r>
        </a:p>
      </dsp:txBody>
      <dsp:txXfrm>
        <a:off x="7420726" y="2961"/>
        <a:ext cx="2849686" cy="1709811"/>
      </dsp:txXfrm>
    </dsp:sp>
    <dsp:sp modelId="{329273A1-44FC-4965-8EC5-88EFF7658BB0}">
      <dsp:nvSpPr>
        <dsp:cNvPr id="0" name=""/>
        <dsp:cNvSpPr/>
      </dsp:nvSpPr>
      <dsp:spPr>
        <a:xfrm>
          <a:off x="3093073" y="3177386"/>
          <a:ext cx="624827" cy="91440"/>
        </a:xfrm>
        <a:custGeom>
          <a:avLst/>
          <a:gdLst/>
          <a:ahLst/>
          <a:cxnLst/>
          <a:rect l="0" t="0" r="0" b="0"/>
          <a:pathLst>
            <a:path>
              <a:moveTo>
                <a:pt x="0" y="45720"/>
              </a:moveTo>
              <a:lnTo>
                <a:pt x="624827" y="45720"/>
              </a:lnTo>
            </a:path>
          </a:pathLst>
        </a:custGeom>
        <a:noFill/>
        <a:ln w="6350" cap="flat" cmpd="sng" algn="ctr">
          <a:solidFill>
            <a:schemeClr val="accent2">
              <a:hueOff val="-1091522"/>
              <a:satOff val="-62946"/>
              <a:lumOff val="6471"/>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389101" y="3219829"/>
        <a:ext cx="32771" cy="6554"/>
      </dsp:txXfrm>
    </dsp:sp>
    <dsp:sp modelId="{6DBD0671-8531-42B8-ABDA-70A36DAC6D1B}">
      <dsp:nvSpPr>
        <dsp:cNvPr id="0" name=""/>
        <dsp:cNvSpPr/>
      </dsp:nvSpPr>
      <dsp:spPr>
        <a:xfrm>
          <a:off x="245187" y="2368200"/>
          <a:ext cx="2849686" cy="1709811"/>
        </a:xfrm>
        <a:prstGeom prst="rect">
          <a:avLst/>
        </a:prstGeom>
        <a:solidFill>
          <a:schemeClr val="accent1">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637" tIns="146574" rIns="139637" bIns="146574" numCol="1" spcCol="1270" anchor="ctr" anchorCtr="0">
          <a:noAutofit/>
        </a:bodyPr>
        <a:lstStyle/>
        <a:p>
          <a:pPr lvl="0" algn="ctr" defTabSz="889000">
            <a:lnSpc>
              <a:spcPct val="90000"/>
            </a:lnSpc>
            <a:spcBef>
              <a:spcPct val="0"/>
            </a:spcBef>
            <a:spcAft>
              <a:spcPct val="35000"/>
            </a:spcAft>
          </a:pPr>
          <a:r>
            <a:rPr lang="en-US" sz="2000" kern="1200"/>
            <a:t>Employment will grow in health and education</a:t>
          </a:r>
        </a:p>
      </dsp:txBody>
      <dsp:txXfrm>
        <a:off x="245187" y="2368200"/>
        <a:ext cx="2849686" cy="1709811"/>
      </dsp:txXfrm>
    </dsp:sp>
    <dsp:sp modelId="{37E35559-55B5-4AC9-99E3-7FC36FA53723}">
      <dsp:nvSpPr>
        <dsp:cNvPr id="0" name=""/>
        <dsp:cNvSpPr/>
      </dsp:nvSpPr>
      <dsp:spPr>
        <a:xfrm>
          <a:off x="6598188" y="3177386"/>
          <a:ext cx="624827" cy="91440"/>
        </a:xfrm>
        <a:custGeom>
          <a:avLst/>
          <a:gdLst/>
          <a:ahLst/>
          <a:cxnLst/>
          <a:rect l="0" t="0" r="0" b="0"/>
          <a:pathLst>
            <a:path>
              <a:moveTo>
                <a:pt x="0" y="45720"/>
              </a:moveTo>
              <a:lnTo>
                <a:pt x="624827" y="45720"/>
              </a:lnTo>
            </a:path>
          </a:pathLst>
        </a:custGeom>
        <a:noFill/>
        <a:ln w="6350" cap="flat" cmpd="sng" algn="ctr">
          <a:solidFill>
            <a:schemeClr val="accent2">
              <a:hueOff val="-1455363"/>
              <a:satOff val="-83928"/>
              <a:lumOff val="8628"/>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6894216" y="3219829"/>
        <a:ext cx="32771" cy="6554"/>
      </dsp:txXfrm>
    </dsp:sp>
    <dsp:sp modelId="{30D111A7-27D2-4ADA-9D41-CE253792BA68}">
      <dsp:nvSpPr>
        <dsp:cNvPr id="0" name=""/>
        <dsp:cNvSpPr/>
      </dsp:nvSpPr>
      <dsp:spPr>
        <a:xfrm>
          <a:off x="3750301" y="2368200"/>
          <a:ext cx="2849686" cy="1709811"/>
        </a:xfrm>
        <a:prstGeom prst="rect">
          <a:avLst/>
        </a:prstGeom>
        <a:solidFill>
          <a:schemeClr val="accent1">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637" tIns="146574" rIns="139637" bIns="146574" numCol="1" spcCol="1270" anchor="ctr" anchorCtr="0">
          <a:noAutofit/>
        </a:bodyPr>
        <a:lstStyle/>
        <a:p>
          <a:pPr lvl="0" algn="ctr" defTabSz="889000">
            <a:lnSpc>
              <a:spcPct val="90000"/>
            </a:lnSpc>
            <a:spcBef>
              <a:spcPct val="0"/>
            </a:spcBef>
            <a:spcAft>
              <a:spcPct val="35000"/>
            </a:spcAft>
          </a:pPr>
          <a:r>
            <a:rPr lang="en-US" sz="2000" kern="1200"/>
            <a:t>The workforce in the continent is aging, while the share of the 15-24 age group is declining</a:t>
          </a:r>
        </a:p>
      </dsp:txBody>
      <dsp:txXfrm>
        <a:off x="3750301" y="2368200"/>
        <a:ext cx="2849686" cy="1709811"/>
      </dsp:txXfrm>
    </dsp:sp>
    <dsp:sp modelId="{640567A9-F6B4-4240-91C2-F819508D0FE4}">
      <dsp:nvSpPr>
        <dsp:cNvPr id="0" name=""/>
        <dsp:cNvSpPr/>
      </dsp:nvSpPr>
      <dsp:spPr>
        <a:xfrm>
          <a:off x="7255416" y="2368200"/>
          <a:ext cx="2849686" cy="1709811"/>
        </a:xfrm>
        <a:prstGeom prst="rect">
          <a:avLst/>
        </a:prstGeom>
        <a:solidFill>
          <a:schemeClr val="accent1">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637" tIns="146574" rIns="139637" bIns="146574" numCol="1" spcCol="1270" anchor="ctr" anchorCtr="0">
          <a:noAutofit/>
        </a:bodyPr>
        <a:lstStyle/>
        <a:p>
          <a:pPr lvl="0" algn="ctr" defTabSz="889000">
            <a:lnSpc>
              <a:spcPct val="90000"/>
            </a:lnSpc>
            <a:spcBef>
              <a:spcPct val="0"/>
            </a:spcBef>
            <a:spcAft>
              <a:spcPct val="35000"/>
            </a:spcAft>
          </a:pPr>
          <a:r>
            <a:rPr lang="en-US" sz="2000" kern="1200"/>
            <a:t>Unemployment is higher among the youth, but the real concern is underemployment</a:t>
          </a:r>
        </a:p>
      </dsp:txBody>
      <dsp:txXfrm>
        <a:off x="7255416" y="2368200"/>
        <a:ext cx="2849686" cy="170981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884C51-72C8-4981-9DF4-32671DAADC94}">
      <dsp:nvSpPr>
        <dsp:cNvPr id="0" name=""/>
        <dsp:cNvSpPr/>
      </dsp:nvSpPr>
      <dsp:spPr>
        <a:xfrm>
          <a:off x="0" y="163987"/>
          <a:ext cx="10515600" cy="1193400"/>
        </a:xfrm>
        <a:prstGeom prst="roundRect">
          <a:avLst/>
        </a:prstGeom>
        <a:solidFill>
          <a:schemeClr val="accent1">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l" defTabSz="1333500">
            <a:lnSpc>
              <a:spcPct val="90000"/>
            </a:lnSpc>
            <a:spcBef>
              <a:spcPct val="0"/>
            </a:spcBef>
            <a:spcAft>
              <a:spcPct val="35000"/>
            </a:spcAft>
          </a:pPr>
          <a:r>
            <a:rPr lang="en-US" sz="3000" kern="1200"/>
            <a:t>Temporary displacements because of environmental disasters will be more frequent</a:t>
          </a:r>
        </a:p>
      </dsp:txBody>
      <dsp:txXfrm>
        <a:off x="58257" y="222244"/>
        <a:ext cx="10399086" cy="1076886"/>
      </dsp:txXfrm>
    </dsp:sp>
    <dsp:sp modelId="{387FA87F-EC90-4FF3-9D67-95787218814A}">
      <dsp:nvSpPr>
        <dsp:cNvPr id="0" name=""/>
        <dsp:cNvSpPr/>
      </dsp:nvSpPr>
      <dsp:spPr>
        <a:xfrm>
          <a:off x="0" y="1443787"/>
          <a:ext cx="10515600" cy="1193400"/>
        </a:xfrm>
        <a:prstGeom prst="roundRect">
          <a:avLst/>
        </a:prstGeom>
        <a:solidFill>
          <a:schemeClr val="accent1">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l" defTabSz="1333500">
            <a:lnSpc>
              <a:spcPct val="90000"/>
            </a:lnSpc>
            <a:spcBef>
              <a:spcPct val="0"/>
            </a:spcBef>
            <a:spcAft>
              <a:spcPct val="35000"/>
            </a:spcAft>
          </a:pPr>
          <a:r>
            <a:rPr lang="en-US" sz="3000" kern="1200"/>
            <a:t>Various countries of origin are considered high risk because of natural or human causes and therefore subject to displacements</a:t>
          </a:r>
        </a:p>
      </dsp:txBody>
      <dsp:txXfrm>
        <a:off x="58257" y="1502044"/>
        <a:ext cx="10399086" cy="1076886"/>
      </dsp:txXfrm>
    </dsp:sp>
    <dsp:sp modelId="{09003A50-0596-4622-BAAA-49910F8CEDF5}">
      <dsp:nvSpPr>
        <dsp:cNvPr id="0" name=""/>
        <dsp:cNvSpPr/>
      </dsp:nvSpPr>
      <dsp:spPr>
        <a:xfrm>
          <a:off x="0" y="2723587"/>
          <a:ext cx="10515600" cy="1193400"/>
        </a:xfrm>
        <a:prstGeom prst="roundRect">
          <a:avLst/>
        </a:prstGeom>
        <a:solidFill>
          <a:schemeClr val="accent1">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l" defTabSz="1333500">
            <a:lnSpc>
              <a:spcPct val="90000"/>
            </a:lnSpc>
            <a:spcBef>
              <a:spcPct val="0"/>
            </a:spcBef>
            <a:spcAft>
              <a:spcPct val="35000"/>
            </a:spcAft>
          </a:pPr>
          <a:r>
            <a:rPr lang="en-US" sz="3000" kern="1200"/>
            <a:t>Destination countries are less subject to risk than origin countries</a:t>
          </a:r>
        </a:p>
      </dsp:txBody>
      <dsp:txXfrm>
        <a:off x="58257" y="2781844"/>
        <a:ext cx="10399086" cy="107688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C7F0C1-8907-4C84-9A59-5103E0563F7E}">
      <dsp:nvSpPr>
        <dsp:cNvPr id="0" name=""/>
        <dsp:cNvSpPr/>
      </dsp:nvSpPr>
      <dsp:spPr>
        <a:xfrm>
          <a:off x="0" y="29999"/>
          <a:ext cx="10515600" cy="953403"/>
        </a:xfrm>
        <a:prstGeom prst="roundRect">
          <a:avLst/>
        </a:prstGeom>
        <a:solidFill>
          <a:schemeClr val="accent1">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kern="1200"/>
            <a:t>Migration transforms the family of migrants.</a:t>
          </a:r>
        </a:p>
      </dsp:txBody>
      <dsp:txXfrm>
        <a:off x="46541" y="76540"/>
        <a:ext cx="10422518" cy="860321"/>
      </dsp:txXfrm>
    </dsp:sp>
    <dsp:sp modelId="{E8680729-BA88-4F4E-8003-03163B73A96F}">
      <dsp:nvSpPr>
        <dsp:cNvPr id="0" name=""/>
        <dsp:cNvSpPr/>
      </dsp:nvSpPr>
      <dsp:spPr>
        <a:xfrm>
          <a:off x="0" y="1052523"/>
          <a:ext cx="10515600" cy="953403"/>
        </a:xfrm>
        <a:prstGeom prst="roundRect">
          <a:avLst/>
        </a:prstGeom>
        <a:solidFill>
          <a:schemeClr val="accent1">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kern="1200" dirty="0"/>
            <a:t>Family reunification will still be off-limits to migrant workers</a:t>
          </a:r>
        </a:p>
      </dsp:txBody>
      <dsp:txXfrm>
        <a:off x="46541" y="1099064"/>
        <a:ext cx="10422518" cy="860321"/>
      </dsp:txXfrm>
    </dsp:sp>
    <dsp:sp modelId="{540A4AB9-1ABB-4734-AEEC-CA62CB4B5FC0}">
      <dsp:nvSpPr>
        <dsp:cNvPr id="0" name=""/>
        <dsp:cNvSpPr/>
      </dsp:nvSpPr>
      <dsp:spPr>
        <a:xfrm>
          <a:off x="0" y="2075047"/>
          <a:ext cx="10515600" cy="953403"/>
        </a:xfrm>
        <a:prstGeom prst="roundRect">
          <a:avLst/>
        </a:prstGeom>
        <a:solidFill>
          <a:schemeClr val="accent1">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kern="1200"/>
            <a:t>Marriage migration will increase in East Asia and have various social impacts</a:t>
          </a:r>
        </a:p>
      </dsp:txBody>
      <dsp:txXfrm>
        <a:off x="46541" y="2121588"/>
        <a:ext cx="10422518" cy="860321"/>
      </dsp:txXfrm>
    </dsp:sp>
    <dsp:sp modelId="{91432950-550F-4F9E-B1DF-8A1CF8399571}">
      <dsp:nvSpPr>
        <dsp:cNvPr id="0" name=""/>
        <dsp:cNvSpPr/>
      </dsp:nvSpPr>
      <dsp:spPr>
        <a:xfrm>
          <a:off x="0" y="3097570"/>
          <a:ext cx="10515600" cy="953403"/>
        </a:xfrm>
        <a:prstGeom prst="roundRect">
          <a:avLst/>
        </a:prstGeom>
        <a:solidFill>
          <a:schemeClr val="accent1">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kern="1200" dirty="0"/>
            <a:t>Migration has reconfigured gender roles in transnational families during the time of migration</a:t>
          </a:r>
        </a:p>
      </dsp:txBody>
      <dsp:txXfrm>
        <a:off x="46541" y="3144111"/>
        <a:ext cx="10422518" cy="86032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2F7481-CDEF-430B-BD5A-F137093E09A4}">
      <dsp:nvSpPr>
        <dsp:cNvPr id="0" name=""/>
        <dsp:cNvSpPr/>
      </dsp:nvSpPr>
      <dsp:spPr>
        <a:xfrm>
          <a:off x="238244" y="1292"/>
          <a:ext cx="3137222" cy="1882333"/>
        </a:xfrm>
        <a:prstGeom prst="rect">
          <a:avLst/>
        </a:prstGeom>
        <a:solidFill>
          <a:schemeClr val="accent1">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kern="1200"/>
            <a:t>Shifting of power at the global and regional level</a:t>
          </a:r>
        </a:p>
      </dsp:txBody>
      <dsp:txXfrm>
        <a:off x="238244" y="1292"/>
        <a:ext cx="3137222" cy="1882333"/>
      </dsp:txXfrm>
    </dsp:sp>
    <dsp:sp modelId="{45749E21-4E1B-44AB-B7FE-05B6BB1F80CE}">
      <dsp:nvSpPr>
        <dsp:cNvPr id="0" name=""/>
        <dsp:cNvSpPr/>
      </dsp:nvSpPr>
      <dsp:spPr>
        <a:xfrm>
          <a:off x="3689188" y="1292"/>
          <a:ext cx="3137222" cy="1882333"/>
        </a:xfrm>
        <a:prstGeom prst="rect">
          <a:avLst/>
        </a:prstGeom>
        <a:solidFill>
          <a:schemeClr val="accent1">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kern="1200" dirty="0"/>
            <a:t>Outbreaks of potential intrastate and interstate conflicts could fuel movement of asylum seekers</a:t>
          </a:r>
        </a:p>
      </dsp:txBody>
      <dsp:txXfrm>
        <a:off x="3689188" y="1292"/>
        <a:ext cx="3137222" cy="1882333"/>
      </dsp:txXfrm>
    </dsp:sp>
    <dsp:sp modelId="{A9BEA684-43CA-443F-ADF2-89B521C16074}">
      <dsp:nvSpPr>
        <dsp:cNvPr id="0" name=""/>
        <dsp:cNvSpPr/>
      </dsp:nvSpPr>
      <dsp:spPr>
        <a:xfrm>
          <a:off x="7140133" y="1292"/>
          <a:ext cx="3137222" cy="1882333"/>
        </a:xfrm>
        <a:prstGeom prst="rect">
          <a:avLst/>
        </a:prstGeom>
        <a:solidFill>
          <a:schemeClr val="accent1">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kern="1200"/>
            <a:t>Increasing urbanization will serve as a magnet for migration flows</a:t>
          </a:r>
        </a:p>
      </dsp:txBody>
      <dsp:txXfrm>
        <a:off x="7140133" y="1292"/>
        <a:ext cx="3137222" cy="1882333"/>
      </dsp:txXfrm>
    </dsp:sp>
    <dsp:sp modelId="{0DC0B847-CC3B-41B9-85C1-BF94F19FB65F}">
      <dsp:nvSpPr>
        <dsp:cNvPr id="0" name=""/>
        <dsp:cNvSpPr/>
      </dsp:nvSpPr>
      <dsp:spPr>
        <a:xfrm>
          <a:off x="238244" y="2197348"/>
          <a:ext cx="3137222" cy="1882333"/>
        </a:xfrm>
        <a:prstGeom prst="rect">
          <a:avLst/>
        </a:prstGeom>
        <a:solidFill>
          <a:schemeClr val="accent1">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kern="1200"/>
            <a:t>Climate change will remain a potential source of internal displacement and a driver for cross border migration</a:t>
          </a:r>
        </a:p>
      </dsp:txBody>
      <dsp:txXfrm>
        <a:off x="238244" y="2197348"/>
        <a:ext cx="3137222" cy="1882333"/>
      </dsp:txXfrm>
    </dsp:sp>
    <dsp:sp modelId="{80785B37-C38C-466A-A9D0-83D1FF2D6570}">
      <dsp:nvSpPr>
        <dsp:cNvPr id="0" name=""/>
        <dsp:cNvSpPr/>
      </dsp:nvSpPr>
      <dsp:spPr>
        <a:xfrm>
          <a:off x="3689188" y="2197348"/>
          <a:ext cx="3137222" cy="1882333"/>
        </a:xfrm>
        <a:prstGeom prst="rect">
          <a:avLst/>
        </a:prstGeom>
        <a:solidFill>
          <a:schemeClr val="accent1">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kern="1200" dirty="0"/>
            <a:t>The demand for migrants will continue but perhaps at a lower rate in the GCC countries while it will likely increase in East Asia</a:t>
          </a:r>
        </a:p>
      </dsp:txBody>
      <dsp:txXfrm>
        <a:off x="3689188" y="2197348"/>
        <a:ext cx="3137222" cy="1882333"/>
      </dsp:txXfrm>
    </dsp:sp>
    <dsp:sp modelId="{37FA4AE3-D4E6-48C0-BC8A-6A1A93E18B62}">
      <dsp:nvSpPr>
        <dsp:cNvPr id="0" name=""/>
        <dsp:cNvSpPr/>
      </dsp:nvSpPr>
      <dsp:spPr>
        <a:xfrm>
          <a:off x="7140133" y="2197348"/>
          <a:ext cx="3137222" cy="1882333"/>
        </a:xfrm>
        <a:prstGeom prst="rect">
          <a:avLst/>
        </a:prstGeom>
        <a:solidFill>
          <a:schemeClr val="accent1">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kern="1200" dirty="0"/>
            <a:t>Increasing population movements will require some adaptation to cultural pluralism</a:t>
          </a:r>
        </a:p>
      </dsp:txBody>
      <dsp:txXfrm>
        <a:off x="7140133" y="2197348"/>
        <a:ext cx="3137222" cy="188233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76DC94-F0E8-4819-802E-2701E980171D}">
      <dsp:nvSpPr>
        <dsp:cNvPr id="0" name=""/>
        <dsp:cNvSpPr/>
      </dsp:nvSpPr>
      <dsp:spPr>
        <a:xfrm>
          <a:off x="0" y="1054649"/>
          <a:ext cx="3286125" cy="1971675"/>
        </a:xfrm>
        <a:prstGeom prst="rect">
          <a:avLst/>
        </a:prstGeom>
        <a:solidFill>
          <a:schemeClr val="accent1">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n-PH" sz="3000" kern="1200"/>
            <a:t>What are the recent trends in Japan and Korea?</a:t>
          </a:r>
          <a:endParaRPr lang="en-US" sz="3000" kern="1200"/>
        </a:p>
      </dsp:txBody>
      <dsp:txXfrm>
        <a:off x="0" y="1054649"/>
        <a:ext cx="3286125" cy="1971675"/>
      </dsp:txXfrm>
    </dsp:sp>
    <dsp:sp modelId="{DEA53464-68AC-44FE-9EA1-18884EB793F0}">
      <dsp:nvSpPr>
        <dsp:cNvPr id="0" name=""/>
        <dsp:cNvSpPr/>
      </dsp:nvSpPr>
      <dsp:spPr>
        <a:xfrm>
          <a:off x="3614737" y="1054649"/>
          <a:ext cx="3286125" cy="1971675"/>
        </a:xfrm>
        <a:prstGeom prst="rect">
          <a:avLst/>
        </a:prstGeom>
        <a:solidFill>
          <a:schemeClr val="accent1">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n-PH" sz="3000" kern="1200"/>
            <a:t>What will be the short, medium forecast concerning migration?</a:t>
          </a:r>
          <a:endParaRPr lang="en-US" sz="3000" kern="1200"/>
        </a:p>
      </dsp:txBody>
      <dsp:txXfrm>
        <a:off x="3614737" y="1054649"/>
        <a:ext cx="3286125" cy="1971675"/>
      </dsp:txXfrm>
    </dsp:sp>
    <dsp:sp modelId="{6D4E659A-1897-4EAA-AE0F-7E3DD1DF7819}">
      <dsp:nvSpPr>
        <dsp:cNvPr id="0" name=""/>
        <dsp:cNvSpPr/>
      </dsp:nvSpPr>
      <dsp:spPr>
        <a:xfrm>
          <a:off x="7229475" y="1054649"/>
          <a:ext cx="3286125" cy="1971675"/>
        </a:xfrm>
        <a:prstGeom prst="rect">
          <a:avLst/>
        </a:prstGeom>
        <a:solidFill>
          <a:schemeClr val="accent1">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n-PH" sz="3000" kern="1200" dirty="0"/>
            <a:t>Who are the neediest migrants now and in the near future?</a:t>
          </a:r>
          <a:endParaRPr lang="en-US" sz="3000" kern="1200" dirty="0"/>
        </a:p>
      </dsp:txBody>
      <dsp:txXfrm>
        <a:off x="7229475" y="1054649"/>
        <a:ext cx="3286125" cy="1971675"/>
      </dsp:txXfrm>
    </dsp:sp>
  </dsp:spTree>
</dsp:drawing>
</file>

<file path=ppt/diagrams/layout1.xml><?xml version="1.0" encoding="utf-8"?>
<dgm:layoutDef xmlns:dgm="http://schemas.openxmlformats.org/drawingml/2006/diagram" xmlns:a="http://schemas.openxmlformats.org/drawingml/2006/main" uniqueId="urn:microsoft.com/office/officeart/2016/7/layout/HorizontalActionList">
  <dgm:title val="Horizontal Action List"/>
  <dgm:desc val="Used to show non-sequential or grouped lists of information. Works well with large amounts of text. All text has the same level of emphasis, and direction is not implied."/>
  <dgm:catLst>
    <dgm:cat type="list" pri="5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fact="0.6"/>
      <dgm:constr type="h" for="des" forName="composite" op="equ"/>
      <dgm:constr type="w" for="ch" forName="composite" refType="w"/>
      <dgm:constr type="w" for="des" forName="parTx"/>
      <dgm:constr type="h" for="des" forName="parTx" op="equ"/>
      <dgm:constr type="w" for="des" forName="desTx"/>
      <dgm:constr type="primFontSz" for="des" forName="parTx" val="54"/>
      <dgm:constr type="primFontSz" for="des" forName="desTx" refType="primFontSz" refFor="des" refForName="parTx" op="lte" fact="0.75"/>
      <dgm:constr type="h" for="des" forName="desTx" op="equ"/>
      <dgm:constr type="w" for="ch" forName="space" op="equ" val="3"/>
    </dgm:constrLst>
    <dgm:ruleLst>
      <dgm:rule type="w" for="ch" forName="composite" val="0" fact="NaN" max="NaN"/>
    </dgm:ruleLst>
    <dgm:forEach name="Name6"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varLst>
          <dgm:alg type="tx"/>
          <dgm:shape xmlns:r="http://schemas.openxmlformats.org/officeDocument/2006/relationships" type="rect" r:blip="">
            <dgm:adjLst/>
          </dgm:shape>
          <dgm:presOf axis="self" ptType="node"/>
          <dgm:constrLst>
            <dgm:constr type="h" refType="w" op="lte" fact="0.3"/>
            <dgm:constr type="h"/>
            <dgm:constr type="tMarg" refType="w" fact="0.224"/>
            <dgm:constr type="bMarg" refType="w" fact="0.224"/>
            <dgm:constr type="lMarg" refType="w" fact="0.224"/>
            <dgm:constr type="rMarg" refType="w" fact="0.224"/>
          </dgm:constrLst>
          <dgm:ruleLst>
            <dgm:rule type="h" val="INF" fact="NaN" max="NaN"/>
            <dgm:rule type="primFontSz" val="14" fact="NaN" max="NaN"/>
          </dgm:ruleLst>
        </dgm:layoutNode>
        <dgm:layoutNode name="desTx" styleLbl="alignAccFollowNode1">
          <dgm:varLst/>
          <dgm:alg type="tx">
            <dgm:param type="stBulletLvl" val="0"/>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des" ptType="node"/>
          <dgm:constrLst>
            <dgm:constr type="primFontSz" val="28"/>
            <dgm:constr type="tMarg" refType="w" fact="0.28"/>
            <dgm:constr type="bMarg" refType="w" fact="0.28"/>
            <dgm:constr type="lMarg" refType="w" fact="0.28"/>
            <dgm:constr type="rMarg" refType="w" fact="0.28"/>
          </dgm:constrLst>
          <dgm:ruleLst>
            <dgm:rule type="h" val="INF" fact="NaN" max="NaN"/>
            <dgm:rule type="primFontSz" val="11"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87A5147-47A5-44C8-9E3B-47079BD95C1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214D138B-E1AC-45F9-966D-0BE9AF988B3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29EE4990-1257-4A07-BC3D-416ADE62DDF6}"/>
              </a:ext>
            </a:extLst>
          </p:cNvPr>
          <p:cNvSpPr>
            <a:spLocks noGrp="1"/>
          </p:cNvSpPr>
          <p:nvPr>
            <p:ph type="dt" sz="half" idx="10"/>
          </p:nvPr>
        </p:nvSpPr>
        <p:spPr/>
        <p:txBody>
          <a:bodyPr/>
          <a:lstStyle/>
          <a:p>
            <a:fld id="{3D4E45D6-6D39-49F0-894A-0F4D9FDF1686}" type="datetimeFigureOut">
              <a:rPr lang="en-US" smtClean="0"/>
              <a:t>6/18/20</a:t>
            </a:fld>
            <a:endParaRPr lang="en-US"/>
          </a:p>
        </p:txBody>
      </p:sp>
      <p:sp>
        <p:nvSpPr>
          <p:cNvPr id="5" name="Footer Placeholder 4">
            <a:extLst>
              <a:ext uri="{FF2B5EF4-FFF2-40B4-BE49-F238E27FC236}">
                <a16:creationId xmlns:a16="http://schemas.microsoft.com/office/drawing/2014/main" xmlns="" id="{25C7F8DE-B8A0-4C30-AF04-2D323309FD8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EA7D1D16-0D99-4038-98F6-F8BE51025B36}"/>
              </a:ext>
            </a:extLst>
          </p:cNvPr>
          <p:cNvSpPr>
            <a:spLocks noGrp="1"/>
          </p:cNvSpPr>
          <p:nvPr>
            <p:ph type="sldNum" sz="quarter" idx="12"/>
          </p:nvPr>
        </p:nvSpPr>
        <p:spPr/>
        <p:txBody>
          <a:bodyPr/>
          <a:lstStyle/>
          <a:p>
            <a:fld id="{6CD15A70-7544-44BF-8681-E901801CD149}" type="slidenum">
              <a:rPr lang="en-US" smtClean="0"/>
              <a:t>‹#›</a:t>
            </a:fld>
            <a:endParaRPr lang="en-US"/>
          </a:p>
        </p:txBody>
      </p:sp>
    </p:spTree>
    <p:extLst>
      <p:ext uri="{BB962C8B-B14F-4D97-AF65-F5344CB8AC3E}">
        <p14:creationId xmlns:p14="http://schemas.microsoft.com/office/powerpoint/2010/main" val="34729886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135E7DB-6E1D-466B-B7FB-4980203D303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105A4A0D-B5F1-4F1C-A5FA-F0609D12426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F7759F29-5AF2-4DB9-AFE4-C583086F98D2}"/>
              </a:ext>
            </a:extLst>
          </p:cNvPr>
          <p:cNvSpPr>
            <a:spLocks noGrp="1"/>
          </p:cNvSpPr>
          <p:nvPr>
            <p:ph type="dt" sz="half" idx="10"/>
          </p:nvPr>
        </p:nvSpPr>
        <p:spPr/>
        <p:txBody>
          <a:bodyPr/>
          <a:lstStyle/>
          <a:p>
            <a:fld id="{3D4E45D6-6D39-49F0-894A-0F4D9FDF1686}" type="datetimeFigureOut">
              <a:rPr lang="en-US" smtClean="0"/>
              <a:t>6/18/20</a:t>
            </a:fld>
            <a:endParaRPr lang="en-US"/>
          </a:p>
        </p:txBody>
      </p:sp>
      <p:sp>
        <p:nvSpPr>
          <p:cNvPr id="5" name="Footer Placeholder 4">
            <a:extLst>
              <a:ext uri="{FF2B5EF4-FFF2-40B4-BE49-F238E27FC236}">
                <a16:creationId xmlns:a16="http://schemas.microsoft.com/office/drawing/2014/main" xmlns="" id="{E60FDB3C-A0FD-4464-BF8D-590655460FE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EBF7DF47-EC4B-4B83-A6CB-81EA6CADFC88}"/>
              </a:ext>
            </a:extLst>
          </p:cNvPr>
          <p:cNvSpPr>
            <a:spLocks noGrp="1"/>
          </p:cNvSpPr>
          <p:nvPr>
            <p:ph type="sldNum" sz="quarter" idx="12"/>
          </p:nvPr>
        </p:nvSpPr>
        <p:spPr/>
        <p:txBody>
          <a:bodyPr/>
          <a:lstStyle/>
          <a:p>
            <a:fld id="{6CD15A70-7544-44BF-8681-E901801CD149}" type="slidenum">
              <a:rPr lang="en-US" smtClean="0"/>
              <a:t>‹#›</a:t>
            </a:fld>
            <a:endParaRPr lang="en-US"/>
          </a:p>
        </p:txBody>
      </p:sp>
    </p:spTree>
    <p:extLst>
      <p:ext uri="{BB962C8B-B14F-4D97-AF65-F5344CB8AC3E}">
        <p14:creationId xmlns:p14="http://schemas.microsoft.com/office/powerpoint/2010/main" val="24468156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BDCFD93C-96B5-41BF-BBF7-B988F57C9B4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A256819D-F6A5-4A03-AAF7-B40F5FA5058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8E42BD43-8621-4734-8886-C08818683362}"/>
              </a:ext>
            </a:extLst>
          </p:cNvPr>
          <p:cNvSpPr>
            <a:spLocks noGrp="1"/>
          </p:cNvSpPr>
          <p:nvPr>
            <p:ph type="dt" sz="half" idx="10"/>
          </p:nvPr>
        </p:nvSpPr>
        <p:spPr/>
        <p:txBody>
          <a:bodyPr/>
          <a:lstStyle/>
          <a:p>
            <a:fld id="{3D4E45D6-6D39-49F0-894A-0F4D9FDF1686}" type="datetimeFigureOut">
              <a:rPr lang="en-US" smtClean="0"/>
              <a:t>6/18/20</a:t>
            </a:fld>
            <a:endParaRPr lang="en-US"/>
          </a:p>
        </p:txBody>
      </p:sp>
      <p:sp>
        <p:nvSpPr>
          <p:cNvPr id="5" name="Footer Placeholder 4">
            <a:extLst>
              <a:ext uri="{FF2B5EF4-FFF2-40B4-BE49-F238E27FC236}">
                <a16:creationId xmlns:a16="http://schemas.microsoft.com/office/drawing/2014/main" xmlns="" id="{E0F85864-1834-4BDB-A621-D99C84A847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8C585A69-844C-46EC-A822-316F99638102}"/>
              </a:ext>
            </a:extLst>
          </p:cNvPr>
          <p:cNvSpPr>
            <a:spLocks noGrp="1"/>
          </p:cNvSpPr>
          <p:nvPr>
            <p:ph type="sldNum" sz="quarter" idx="12"/>
          </p:nvPr>
        </p:nvSpPr>
        <p:spPr/>
        <p:txBody>
          <a:bodyPr/>
          <a:lstStyle/>
          <a:p>
            <a:fld id="{6CD15A70-7544-44BF-8681-E901801CD149}" type="slidenum">
              <a:rPr lang="en-US" smtClean="0"/>
              <a:t>‹#›</a:t>
            </a:fld>
            <a:endParaRPr lang="en-US"/>
          </a:p>
        </p:txBody>
      </p:sp>
    </p:spTree>
    <p:extLst>
      <p:ext uri="{BB962C8B-B14F-4D97-AF65-F5344CB8AC3E}">
        <p14:creationId xmlns:p14="http://schemas.microsoft.com/office/powerpoint/2010/main" val="5512361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7A5EB73-7772-4C0C-B993-EB3994AEA08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6D9E3492-C820-40E3-8754-612EBAD7511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723C405D-7426-4328-A0B4-2CC66B4F303A}"/>
              </a:ext>
            </a:extLst>
          </p:cNvPr>
          <p:cNvSpPr>
            <a:spLocks noGrp="1"/>
          </p:cNvSpPr>
          <p:nvPr>
            <p:ph type="dt" sz="half" idx="10"/>
          </p:nvPr>
        </p:nvSpPr>
        <p:spPr/>
        <p:txBody>
          <a:bodyPr/>
          <a:lstStyle/>
          <a:p>
            <a:fld id="{3D4E45D6-6D39-49F0-894A-0F4D9FDF1686}" type="datetimeFigureOut">
              <a:rPr lang="en-US" smtClean="0"/>
              <a:t>6/18/20</a:t>
            </a:fld>
            <a:endParaRPr lang="en-US"/>
          </a:p>
        </p:txBody>
      </p:sp>
      <p:sp>
        <p:nvSpPr>
          <p:cNvPr id="5" name="Footer Placeholder 4">
            <a:extLst>
              <a:ext uri="{FF2B5EF4-FFF2-40B4-BE49-F238E27FC236}">
                <a16:creationId xmlns:a16="http://schemas.microsoft.com/office/drawing/2014/main" xmlns="" id="{2EF270C9-3F8D-4385-B7AF-8AC7C41C974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2618D1BB-EAB6-436A-B53F-85D953D48653}"/>
              </a:ext>
            </a:extLst>
          </p:cNvPr>
          <p:cNvSpPr>
            <a:spLocks noGrp="1"/>
          </p:cNvSpPr>
          <p:nvPr>
            <p:ph type="sldNum" sz="quarter" idx="12"/>
          </p:nvPr>
        </p:nvSpPr>
        <p:spPr/>
        <p:txBody>
          <a:bodyPr/>
          <a:lstStyle/>
          <a:p>
            <a:fld id="{6CD15A70-7544-44BF-8681-E901801CD149}" type="slidenum">
              <a:rPr lang="en-US" smtClean="0"/>
              <a:t>‹#›</a:t>
            </a:fld>
            <a:endParaRPr lang="en-US"/>
          </a:p>
        </p:txBody>
      </p:sp>
    </p:spTree>
    <p:extLst>
      <p:ext uri="{BB962C8B-B14F-4D97-AF65-F5344CB8AC3E}">
        <p14:creationId xmlns:p14="http://schemas.microsoft.com/office/powerpoint/2010/main" val="32938901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942BA77-6E25-4A60-9C1C-D8E13EAAECD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4D2BC2F7-DD8F-423D-867A-C7BF32ECCFA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B016D852-8E67-419B-9429-A2348741D0DA}"/>
              </a:ext>
            </a:extLst>
          </p:cNvPr>
          <p:cNvSpPr>
            <a:spLocks noGrp="1"/>
          </p:cNvSpPr>
          <p:nvPr>
            <p:ph type="dt" sz="half" idx="10"/>
          </p:nvPr>
        </p:nvSpPr>
        <p:spPr/>
        <p:txBody>
          <a:bodyPr/>
          <a:lstStyle/>
          <a:p>
            <a:fld id="{3D4E45D6-6D39-49F0-894A-0F4D9FDF1686}" type="datetimeFigureOut">
              <a:rPr lang="en-US" smtClean="0"/>
              <a:t>6/18/20</a:t>
            </a:fld>
            <a:endParaRPr lang="en-US"/>
          </a:p>
        </p:txBody>
      </p:sp>
      <p:sp>
        <p:nvSpPr>
          <p:cNvPr id="5" name="Footer Placeholder 4">
            <a:extLst>
              <a:ext uri="{FF2B5EF4-FFF2-40B4-BE49-F238E27FC236}">
                <a16:creationId xmlns:a16="http://schemas.microsoft.com/office/drawing/2014/main" xmlns="" id="{46BE51F9-175F-4C90-B676-DF03B3B97AD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17CA183C-CE19-4D2D-B360-79ADC9250263}"/>
              </a:ext>
            </a:extLst>
          </p:cNvPr>
          <p:cNvSpPr>
            <a:spLocks noGrp="1"/>
          </p:cNvSpPr>
          <p:nvPr>
            <p:ph type="sldNum" sz="quarter" idx="12"/>
          </p:nvPr>
        </p:nvSpPr>
        <p:spPr/>
        <p:txBody>
          <a:bodyPr/>
          <a:lstStyle/>
          <a:p>
            <a:fld id="{6CD15A70-7544-44BF-8681-E901801CD149}" type="slidenum">
              <a:rPr lang="en-US" smtClean="0"/>
              <a:t>‹#›</a:t>
            </a:fld>
            <a:endParaRPr lang="en-US"/>
          </a:p>
        </p:txBody>
      </p:sp>
    </p:spTree>
    <p:extLst>
      <p:ext uri="{BB962C8B-B14F-4D97-AF65-F5344CB8AC3E}">
        <p14:creationId xmlns:p14="http://schemas.microsoft.com/office/powerpoint/2010/main" val="32552382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9DA6A0E-E2E8-4D22-959C-2684ADB23F5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92A7EF95-4D83-4C43-84DE-ED0FA1CD5BE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F7B3ABEA-1835-4E10-A1C7-DD68064F626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C66D80F8-E0F1-49F8-BBFB-0DDC66071C55}"/>
              </a:ext>
            </a:extLst>
          </p:cNvPr>
          <p:cNvSpPr>
            <a:spLocks noGrp="1"/>
          </p:cNvSpPr>
          <p:nvPr>
            <p:ph type="dt" sz="half" idx="10"/>
          </p:nvPr>
        </p:nvSpPr>
        <p:spPr/>
        <p:txBody>
          <a:bodyPr/>
          <a:lstStyle/>
          <a:p>
            <a:fld id="{3D4E45D6-6D39-49F0-894A-0F4D9FDF1686}" type="datetimeFigureOut">
              <a:rPr lang="en-US" smtClean="0"/>
              <a:t>6/18/20</a:t>
            </a:fld>
            <a:endParaRPr lang="en-US"/>
          </a:p>
        </p:txBody>
      </p:sp>
      <p:sp>
        <p:nvSpPr>
          <p:cNvPr id="6" name="Footer Placeholder 5">
            <a:extLst>
              <a:ext uri="{FF2B5EF4-FFF2-40B4-BE49-F238E27FC236}">
                <a16:creationId xmlns:a16="http://schemas.microsoft.com/office/drawing/2014/main" xmlns="" id="{5D70C5F7-E245-48DA-84D3-911DFE8C6C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A20EF157-0305-4743-BA6C-19A6D863F02C}"/>
              </a:ext>
            </a:extLst>
          </p:cNvPr>
          <p:cNvSpPr>
            <a:spLocks noGrp="1"/>
          </p:cNvSpPr>
          <p:nvPr>
            <p:ph type="sldNum" sz="quarter" idx="12"/>
          </p:nvPr>
        </p:nvSpPr>
        <p:spPr/>
        <p:txBody>
          <a:bodyPr/>
          <a:lstStyle/>
          <a:p>
            <a:fld id="{6CD15A70-7544-44BF-8681-E901801CD149}" type="slidenum">
              <a:rPr lang="en-US" smtClean="0"/>
              <a:t>‹#›</a:t>
            </a:fld>
            <a:endParaRPr lang="en-US"/>
          </a:p>
        </p:txBody>
      </p:sp>
    </p:spTree>
    <p:extLst>
      <p:ext uri="{BB962C8B-B14F-4D97-AF65-F5344CB8AC3E}">
        <p14:creationId xmlns:p14="http://schemas.microsoft.com/office/powerpoint/2010/main" val="34796495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59CE9DB-00B5-48C8-873E-176C68B50A0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7A08366A-8A49-4F9E-AD48-93948BA0F73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C45A7220-C89A-45DF-95A0-A7DFD9F5992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034BFDD7-3721-42B9-9D8A-BD471959BDC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F7CC876C-6155-4770-9105-9F93B3A9B3B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BF243435-0AFB-49B5-AC0E-EF34A0831062}"/>
              </a:ext>
            </a:extLst>
          </p:cNvPr>
          <p:cNvSpPr>
            <a:spLocks noGrp="1"/>
          </p:cNvSpPr>
          <p:nvPr>
            <p:ph type="dt" sz="half" idx="10"/>
          </p:nvPr>
        </p:nvSpPr>
        <p:spPr/>
        <p:txBody>
          <a:bodyPr/>
          <a:lstStyle/>
          <a:p>
            <a:fld id="{3D4E45D6-6D39-49F0-894A-0F4D9FDF1686}" type="datetimeFigureOut">
              <a:rPr lang="en-US" smtClean="0"/>
              <a:t>6/18/20</a:t>
            </a:fld>
            <a:endParaRPr lang="en-US"/>
          </a:p>
        </p:txBody>
      </p:sp>
      <p:sp>
        <p:nvSpPr>
          <p:cNvPr id="8" name="Footer Placeholder 7">
            <a:extLst>
              <a:ext uri="{FF2B5EF4-FFF2-40B4-BE49-F238E27FC236}">
                <a16:creationId xmlns:a16="http://schemas.microsoft.com/office/drawing/2014/main" xmlns="" id="{14E30B8D-EF35-4ED9-8EF3-EE3490B2980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6ED18263-B8D6-48B8-B5DA-2368A026E268}"/>
              </a:ext>
            </a:extLst>
          </p:cNvPr>
          <p:cNvSpPr>
            <a:spLocks noGrp="1"/>
          </p:cNvSpPr>
          <p:nvPr>
            <p:ph type="sldNum" sz="quarter" idx="12"/>
          </p:nvPr>
        </p:nvSpPr>
        <p:spPr/>
        <p:txBody>
          <a:bodyPr/>
          <a:lstStyle/>
          <a:p>
            <a:fld id="{6CD15A70-7544-44BF-8681-E901801CD149}" type="slidenum">
              <a:rPr lang="en-US" smtClean="0"/>
              <a:t>‹#›</a:t>
            </a:fld>
            <a:endParaRPr lang="en-US"/>
          </a:p>
        </p:txBody>
      </p:sp>
    </p:spTree>
    <p:extLst>
      <p:ext uri="{BB962C8B-B14F-4D97-AF65-F5344CB8AC3E}">
        <p14:creationId xmlns:p14="http://schemas.microsoft.com/office/powerpoint/2010/main" val="3166222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5E54DE8-E3EF-4DE6-8C83-77268CF583C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811A3EA5-2B14-4697-9C02-E6AD7E6F549B}"/>
              </a:ext>
            </a:extLst>
          </p:cNvPr>
          <p:cNvSpPr>
            <a:spLocks noGrp="1"/>
          </p:cNvSpPr>
          <p:nvPr>
            <p:ph type="dt" sz="half" idx="10"/>
          </p:nvPr>
        </p:nvSpPr>
        <p:spPr/>
        <p:txBody>
          <a:bodyPr/>
          <a:lstStyle/>
          <a:p>
            <a:fld id="{3D4E45D6-6D39-49F0-894A-0F4D9FDF1686}" type="datetimeFigureOut">
              <a:rPr lang="en-US" smtClean="0"/>
              <a:t>6/18/20</a:t>
            </a:fld>
            <a:endParaRPr lang="en-US"/>
          </a:p>
        </p:txBody>
      </p:sp>
      <p:sp>
        <p:nvSpPr>
          <p:cNvPr id="4" name="Footer Placeholder 3">
            <a:extLst>
              <a:ext uri="{FF2B5EF4-FFF2-40B4-BE49-F238E27FC236}">
                <a16:creationId xmlns:a16="http://schemas.microsoft.com/office/drawing/2014/main" xmlns="" id="{BB367A33-CB32-4370-B8BC-65E71B44FC0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2B4F9CB9-D2C3-4BE8-904B-943BB5A72CAE}"/>
              </a:ext>
            </a:extLst>
          </p:cNvPr>
          <p:cNvSpPr>
            <a:spLocks noGrp="1"/>
          </p:cNvSpPr>
          <p:nvPr>
            <p:ph type="sldNum" sz="quarter" idx="12"/>
          </p:nvPr>
        </p:nvSpPr>
        <p:spPr/>
        <p:txBody>
          <a:bodyPr/>
          <a:lstStyle/>
          <a:p>
            <a:fld id="{6CD15A70-7544-44BF-8681-E901801CD149}" type="slidenum">
              <a:rPr lang="en-US" smtClean="0"/>
              <a:t>‹#›</a:t>
            </a:fld>
            <a:endParaRPr lang="en-US"/>
          </a:p>
        </p:txBody>
      </p:sp>
    </p:spTree>
    <p:extLst>
      <p:ext uri="{BB962C8B-B14F-4D97-AF65-F5344CB8AC3E}">
        <p14:creationId xmlns:p14="http://schemas.microsoft.com/office/powerpoint/2010/main" val="5190058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ABFF6843-0C08-475C-9A6F-A3ECCA44522E}"/>
              </a:ext>
            </a:extLst>
          </p:cNvPr>
          <p:cNvSpPr>
            <a:spLocks noGrp="1"/>
          </p:cNvSpPr>
          <p:nvPr>
            <p:ph type="dt" sz="half" idx="10"/>
          </p:nvPr>
        </p:nvSpPr>
        <p:spPr/>
        <p:txBody>
          <a:bodyPr/>
          <a:lstStyle/>
          <a:p>
            <a:fld id="{3D4E45D6-6D39-49F0-894A-0F4D9FDF1686}" type="datetimeFigureOut">
              <a:rPr lang="en-US" smtClean="0"/>
              <a:t>6/18/20</a:t>
            </a:fld>
            <a:endParaRPr lang="en-US"/>
          </a:p>
        </p:txBody>
      </p:sp>
      <p:sp>
        <p:nvSpPr>
          <p:cNvPr id="3" name="Footer Placeholder 2">
            <a:extLst>
              <a:ext uri="{FF2B5EF4-FFF2-40B4-BE49-F238E27FC236}">
                <a16:creationId xmlns:a16="http://schemas.microsoft.com/office/drawing/2014/main" xmlns="" id="{8A303843-48BD-4900-BD2B-6620E06126E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1092B08B-9E96-44F3-BB73-E44286DF373C}"/>
              </a:ext>
            </a:extLst>
          </p:cNvPr>
          <p:cNvSpPr>
            <a:spLocks noGrp="1"/>
          </p:cNvSpPr>
          <p:nvPr>
            <p:ph type="sldNum" sz="quarter" idx="12"/>
          </p:nvPr>
        </p:nvSpPr>
        <p:spPr/>
        <p:txBody>
          <a:bodyPr/>
          <a:lstStyle/>
          <a:p>
            <a:fld id="{6CD15A70-7544-44BF-8681-E901801CD149}" type="slidenum">
              <a:rPr lang="en-US" smtClean="0"/>
              <a:t>‹#›</a:t>
            </a:fld>
            <a:endParaRPr lang="en-US"/>
          </a:p>
        </p:txBody>
      </p:sp>
    </p:spTree>
    <p:extLst>
      <p:ext uri="{BB962C8B-B14F-4D97-AF65-F5344CB8AC3E}">
        <p14:creationId xmlns:p14="http://schemas.microsoft.com/office/powerpoint/2010/main" val="36110355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F0E9436-3F7D-4561-82DE-DC202A7E8F0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98DF761D-E2F3-4A3A-B37B-D6A90D890C1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B9E06630-12C2-474F-A57A-163D6311C6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4C902721-502C-44C2-B85C-4041279BE295}"/>
              </a:ext>
            </a:extLst>
          </p:cNvPr>
          <p:cNvSpPr>
            <a:spLocks noGrp="1"/>
          </p:cNvSpPr>
          <p:nvPr>
            <p:ph type="dt" sz="half" idx="10"/>
          </p:nvPr>
        </p:nvSpPr>
        <p:spPr/>
        <p:txBody>
          <a:bodyPr/>
          <a:lstStyle/>
          <a:p>
            <a:fld id="{3D4E45D6-6D39-49F0-894A-0F4D9FDF1686}" type="datetimeFigureOut">
              <a:rPr lang="en-US" smtClean="0"/>
              <a:t>6/18/20</a:t>
            </a:fld>
            <a:endParaRPr lang="en-US"/>
          </a:p>
        </p:txBody>
      </p:sp>
      <p:sp>
        <p:nvSpPr>
          <p:cNvPr id="6" name="Footer Placeholder 5">
            <a:extLst>
              <a:ext uri="{FF2B5EF4-FFF2-40B4-BE49-F238E27FC236}">
                <a16:creationId xmlns:a16="http://schemas.microsoft.com/office/drawing/2014/main" xmlns="" id="{98140161-2CE9-4C59-A81E-08BE2A46EC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AF1D8EE0-0AD7-47B8-BDE4-1C839948F65E}"/>
              </a:ext>
            </a:extLst>
          </p:cNvPr>
          <p:cNvSpPr>
            <a:spLocks noGrp="1"/>
          </p:cNvSpPr>
          <p:nvPr>
            <p:ph type="sldNum" sz="quarter" idx="12"/>
          </p:nvPr>
        </p:nvSpPr>
        <p:spPr/>
        <p:txBody>
          <a:bodyPr/>
          <a:lstStyle/>
          <a:p>
            <a:fld id="{6CD15A70-7544-44BF-8681-E901801CD149}" type="slidenum">
              <a:rPr lang="en-US" smtClean="0"/>
              <a:t>‹#›</a:t>
            </a:fld>
            <a:endParaRPr lang="en-US"/>
          </a:p>
        </p:txBody>
      </p:sp>
    </p:spTree>
    <p:extLst>
      <p:ext uri="{BB962C8B-B14F-4D97-AF65-F5344CB8AC3E}">
        <p14:creationId xmlns:p14="http://schemas.microsoft.com/office/powerpoint/2010/main" val="37234897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0634FC8-F029-4A5D-BF06-06360780847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34DB1100-3640-46BF-B60F-75EAE0D1BAA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36B446E5-6345-48EA-8705-F3DB23D77D9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7708D7B6-DC80-406E-89B2-99F35ED7A164}"/>
              </a:ext>
            </a:extLst>
          </p:cNvPr>
          <p:cNvSpPr>
            <a:spLocks noGrp="1"/>
          </p:cNvSpPr>
          <p:nvPr>
            <p:ph type="dt" sz="half" idx="10"/>
          </p:nvPr>
        </p:nvSpPr>
        <p:spPr/>
        <p:txBody>
          <a:bodyPr/>
          <a:lstStyle/>
          <a:p>
            <a:fld id="{3D4E45D6-6D39-49F0-894A-0F4D9FDF1686}" type="datetimeFigureOut">
              <a:rPr lang="en-US" smtClean="0"/>
              <a:t>6/18/20</a:t>
            </a:fld>
            <a:endParaRPr lang="en-US"/>
          </a:p>
        </p:txBody>
      </p:sp>
      <p:sp>
        <p:nvSpPr>
          <p:cNvPr id="6" name="Footer Placeholder 5">
            <a:extLst>
              <a:ext uri="{FF2B5EF4-FFF2-40B4-BE49-F238E27FC236}">
                <a16:creationId xmlns:a16="http://schemas.microsoft.com/office/drawing/2014/main" xmlns="" id="{70E1F255-5831-430F-81CD-F60D96FD269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7C55EB22-8A4A-4F04-86BC-3864C6B9C8FC}"/>
              </a:ext>
            </a:extLst>
          </p:cNvPr>
          <p:cNvSpPr>
            <a:spLocks noGrp="1"/>
          </p:cNvSpPr>
          <p:nvPr>
            <p:ph type="sldNum" sz="quarter" idx="12"/>
          </p:nvPr>
        </p:nvSpPr>
        <p:spPr/>
        <p:txBody>
          <a:bodyPr/>
          <a:lstStyle/>
          <a:p>
            <a:fld id="{6CD15A70-7544-44BF-8681-E901801CD149}" type="slidenum">
              <a:rPr lang="en-US" smtClean="0"/>
              <a:t>‹#›</a:t>
            </a:fld>
            <a:endParaRPr lang="en-US"/>
          </a:p>
        </p:txBody>
      </p:sp>
    </p:spTree>
    <p:extLst>
      <p:ext uri="{BB962C8B-B14F-4D97-AF65-F5344CB8AC3E}">
        <p14:creationId xmlns:p14="http://schemas.microsoft.com/office/powerpoint/2010/main" val="424684501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2BCF7F4E-0F69-417B-8896-98027ABC40C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7D3AFA32-E207-4723-9764-8F25428F595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AB44603A-E572-46D0-8665-B692C4752C4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4E45D6-6D39-49F0-894A-0F4D9FDF1686}" type="datetimeFigureOut">
              <a:rPr lang="en-US" smtClean="0"/>
              <a:t>6/18/20</a:t>
            </a:fld>
            <a:endParaRPr lang="en-US"/>
          </a:p>
        </p:txBody>
      </p:sp>
      <p:sp>
        <p:nvSpPr>
          <p:cNvPr id="5" name="Footer Placeholder 4">
            <a:extLst>
              <a:ext uri="{FF2B5EF4-FFF2-40B4-BE49-F238E27FC236}">
                <a16:creationId xmlns:a16="http://schemas.microsoft.com/office/drawing/2014/main" xmlns="" id="{5C172EAC-B387-4CC4-9189-CAB754813F6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42D1C05C-8858-48EB-B0A5-5C5A9554E97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D15A70-7544-44BF-8681-E901801CD149}" type="slidenum">
              <a:rPr lang="en-US" smtClean="0"/>
              <a:t>‹#›</a:t>
            </a:fld>
            <a:endParaRPr lang="en-US"/>
          </a:p>
        </p:txBody>
      </p:sp>
    </p:spTree>
    <p:extLst>
      <p:ext uri="{BB962C8B-B14F-4D97-AF65-F5344CB8AC3E}">
        <p14:creationId xmlns:p14="http://schemas.microsoft.com/office/powerpoint/2010/main" val="8251348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3.xml"/><Relationship Id="rId4" Type="http://schemas.openxmlformats.org/officeDocument/2006/relationships/diagramQuickStyle" Target="../diagrams/quickStyle3.xml"/><Relationship Id="rId5" Type="http://schemas.openxmlformats.org/officeDocument/2006/relationships/diagramColors" Target="../diagrams/colors3.xml"/><Relationship Id="rId6" Type="http://schemas.microsoft.com/office/2007/relationships/diagramDrawing" Target="../diagrams/drawing3.xml"/><Relationship Id="rId1" Type="http://schemas.openxmlformats.org/officeDocument/2006/relationships/slideLayout" Target="../slideLayouts/slideLayout2.xml"/><Relationship Id="rId2" Type="http://schemas.openxmlformats.org/officeDocument/2006/relationships/diagramData" Target="../diagrams/data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4.xml"/><Relationship Id="rId4" Type="http://schemas.openxmlformats.org/officeDocument/2006/relationships/diagramQuickStyle" Target="../diagrams/quickStyle4.xml"/><Relationship Id="rId5" Type="http://schemas.openxmlformats.org/officeDocument/2006/relationships/diagramColors" Target="../diagrams/colors4.xml"/><Relationship Id="rId6" Type="http://schemas.microsoft.com/office/2007/relationships/diagramDrawing" Target="../diagrams/drawing4.xml"/><Relationship Id="rId1" Type="http://schemas.openxmlformats.org/officeDocument/2006/relationships/slideLayout" Target="../slideLayouts/slideLayout2.xml"/><Relationship Id="rId2" Type="http://schemas.openxmlformats.org/officeDocument/2006/relationships/diagramData" Target="../diagrams/data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em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5.xml"/><Relationship Id="rId4" Type="http://schemas.openxmlformats.org/officeDocument/2006/relationships/diagramQuickStyle" Target="../diagrams/quickStyle5.xml"/><Relationship Id="rId5" Type="http://schemas.openxmlformats.org/officeDocument/2006/relationships/diagramColors" Target="../diagrams/colors5.xml"/><Relationship Id="rId6" Type="http://schemas.microsoft.com/office/2007/relationships/diagramDrawing" Target="../diagrams/drawing5.xml"/><Relationship Id="rId1" Type="http://schemas.openxmlformats.org/officeDocument/2006/relationships/slideLayout" Target="../slideLayouts/slideLayout2.xml"/><Relationship Id="rId2" Type="http://schemas.openxmlformats.org/officeDocument/2006/relationships/diagramData" Target="../diagrams/data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6.xml"/><Relationship Id="rId4" Type="http://schemas.openxmlformats.org/officeDocument/2006/relationships/diagramQuickStyle" Target="../diagrams/quickStyle6.xml"/><Relationship Id="rId5" Type="http://schemas.openxmlformats.org/officeDocument/2006/relationships/diagramColors" Target="../diagrams/colors6.xml"/><Relationship Id="rId6" Type="http://schemas.microsoft.com/office/2007/relationships/diagramDrawing" Target="../diagrams/drawing6.xml"/><Relationship Id="rId1" Type="http://schemas.openxmlformats.org/officeDocument/2006/relationships/slideLayout" Target="../slideLayouts/slideLayout2.xml"/><Relationship Id="rId2" Type="http://schemas.openxmlformats.org/officeDocument/2006/relationships/diagramData" Target="../diagrams/data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4" Type="http://schemas.openxmlformats.org/officeDocument/2006/relationships/diagramQuickStyle" Target="../diagrams/quickStyle2.xml"/><Relationship Id="rId5" Type="http://schemas.openxmlformats.org/officeDocument/2006/relationships/diagramColors" Target="../diagrams/colors2.xml"/><Relationship Id="rId6"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diagramData" Target="../diagrams/data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7" name="Rectangle 14">
            <a:extLst>
              <a:ext uri="{FF2B5EF4-FFF2-40B4-BE49-F238E27FC236}">
                <a16:creationId xmlns:a16="http://schemas.microsoft.com/office/drawing/2014/main" xmlns="" id="{A495F8E3-5243-4F02-AC53-F05721B3535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42" name="Group 16">
            <a:extLst>
              <a:ext uri="{FF2B5EF4-FFF2-40B4-BE49-F238E27FC236}">
                <a16:creationId xmlns:a16="http://schemas.microsoft.com/office/drawing/2014/main" xmlns="" id="{45280F9F-2129-4B35-86B4-8A4267DFA30E}"/>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29674" y="-59376"/>
            <a:ext cx="12515851" cy="6923798"/>
            <a:chOff x="-329674" y="-51881"/>
            <a:chExt cx="12515851" cy="6923798"/>
          </a:xfrm>
        </p:grpSpPr>
        <p:sp>
          <p:nvSpPr>
            <p:cNvPr id="18" name="Freeform 5">
              <a:extLst>
                <a:ext uri="{FF2B5EF4-FFF2-40B4-BE49-F238E27FC236}">
                  <a16:creationId xmlns:a16="http://schemas.microsoft.com/office/drawing/2014/main" xmlns="" id="{079E950F-26FD-49A5-8CFB-664703BE510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6">
              <a:extLst>
                <a:ext uri="{FF2B5EF4-FFF2-40B4-BE49-F238E27FC236}">
                  <a16:creationId xmlns:a16="http://schemas.microsoft.com/office/drawing/2014/main" xmlns="" id="{A957C5C2-2E01-464B-97B4-1981AF0523B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7">
              <a:extLst>
                <a:ext uri="{FF2B5EF4-FFF2-40B4-BE49-F238E27FC236}">
                  <a16:creationId xmlns:a16="http://schemas.microsoft.com/office/drawing/2014/main" xmlns="" id="{53B7BE02-9D75-4EBB-879B-D7B75937FC2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1" name="Freeform 8">
              <a:extLst>
                <a:ext uri="{FF2B5EF4-FFF2-40B4-BE49-F238E27FC236}">
                  <a16:creationId xmlns:a16="http://schemas.microsoft.com/office/drawing/2014/main" xmlns="" id="{0D9536D6-02B7-4110-BF2B-17B08DDFE70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9">
              <a:extLst>
                <a:ext uri="{FF2B5EF4-FFF2-40B4-BE49-F238E27FC236}">
                  <a16:creationId xmlns:a16="http://schemas.microsoft.com/office/drawing/2014/main" xmlns="" id="{ADA6B83F-32F5-4D8C-AA2F-53A4FA1252E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0">
              <a:extLst>
                <a:ext uri="{FF2B5EF4-FFF2-40B4-BE49-F238E27FC236}">
                  <a16:creationId xmlns:a16="http://schemas.microsoft.com/office/drawing/2014/main" xmlns="" id="{AE2FF24D-C357-4073-8093-410279D42F0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1">
              <a:extLst>
                <a:ext uri="{FF2B5EF4-FFF2-40B4-BE49-F238E27FC236}">
                  <a16:creationId xmlns:a16="http://schemas.microsoft.com/office/drawing/2014/main" xmlns="" id="{7A7D5D9E-853D-4831-B45D-ED773133B85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2">
              <a:extLst>
                <a:ext uri="{FF2B5EF4-FFF2-40B4-BE49-F238E27FC236}">
                  <a16:creationId xmlns:a16="http://schemas.microsoft.com/office/drawing/2014/main" xmlns="" id="{5D185781-4FC4-4AF1-B231-942FDE96348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13">
              <a:extLst>
                <a:ext uri="{FF2B5EF4-FFF2-40B4-BE49-F238E27FC236}">
                  <a16:creationId xmlns:a16="http://schemas.microsoft.com/office/drawing/2014/main" xmlns="" id="{CC270413-B0D3-4A07-BD1B-E9254A9892E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7" name="Freeform 14">
              <a:extLst>
                <a:ext uri="{FF2B5EF4-FFF2-40B4-BE49-F238E27FC236}">
                  <a16:creationId xmlns:a16="http://schemas.microsoft.com/office/drawing/2014/main" xmlns="" id="{2C47358D-4669-406F-AC20-6D169951BED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8" name="Freeform 15">
              <a:extLst>
                <a:ext uri="{FF2B5EF4-FFF2-40B4-BE49-F238E27FC236}">
                  <a16:creationId xmlns:a16="http://schemas.microsoft.com/office/drawing/2014/main" xmlns="" id="{328C9057-3C8A-45CB-A084-4AD4535CDCB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9" name="Freeform 16">
              <a:extLst>
                <a:ext uri="{FF2B5EF4-FFF2-40B4-BE49-F238E27FC236}">
                  <a16:creationId xmlns:a16="http://schemas.microsoft.com/office/drawing/2014/main" xmlns="" id="{D204A0F9-30D5-4D9E-9019-95DEDCFFE84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30" name="Freeform 17">
              <a:extLst>
                <a:ext uri="{FF2B5EF4-FFF2-40B4-BE49-F238E27FC236}">
                  <a16:creationId xmlns:a16="http://schemas.microsoft.com/office/drawing/2014/main" xmlns="" id="{F9CC2C27-C82D-467C-836F-F166E7059BB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18">
              <a:extLst>
                <a:ext uri="{FF2B5EF4-FFF2-40B4-BE49-F238E27FC236}">
                  <a16:creationId xmlns:a16="http://schemas.microsoft.com/office/drawing/2014/main" xmlns="" id="{F680CD9A-5DEE-446A-A951-936A1B2D125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2" name="Freeform 19">
              <a:extLst>
                <a:ext uri="{FF2B5EF4-FFF2-40B4-BE49-F238E27FC236}">
                  <a16:creationId xmlns:a16="http://schemas.microsoft.com/office/drawing/2014/main" xmlns="" id="{90F745C0-6118-47A3-85AB-A412FE581C2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3" name="Freeform 20">
              <a:extLst>
                <a:ext uri="{FF2B5EF4-FFF2-40B4-BE49-F238E27FC236}">
                  <a16:creationId xmlns:a16="http://schemas.microsoft.com/office/drawing/2014/main" xmlns="" id="{3CEC5B1E-7348-4ACE-B1DD-E53926EB762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4" name="Freeform 21">
              <a:extLst>
                <a:ext uri="{FF2B5EF4-FFF2-40B4-BE49-F238E27FC236}">
                  <a16:creationId xmlns:a16="http://schemas.microsoft.com/office/drawing/2014/main" xmlns="" id="{F96B7951-47C0-4555-9A22-86491610F43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5" name="Freeform 22">
              <a:extLst>
                <a:ext uri="{FF2B5EF4-FFF2-40B4-BE49-F238E27FC236}">
                  <a16:creationId xmlns:a16="http://schemas.microsoft.com/office/drawing/2014/main" xmlns="" id="{ACD5C04A-A4EA-432A-A9B5-F84F41D7453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36" name="Freeform 23">
              <a:extLst>
                <a:ext uri="{FF2B5EF4-FFF2-40B4-BE49-F238E27FC236}">
                  <a16:creationId xmlns:a16="http://schemas.microsoft.com/office/drawing/2014/main" xmlns="" id="{B33C957B-D207-438D-9823-4FF59328F35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38" name="Group 37">
            <a:extLst>
              <a:ext uri="{FF2B5EF4-FFF2-40B4-BE49-F238E27FC236}">
                <a16:creationId xmlns:a16="http://schemas.microsoft.com/office/drawing/2014/main" xmlns="" id="{EF79D782-A9ED-4AEE-B67D-DDD6F1CB5260}"/>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669293" y="1186483"/>
            <a:ext cx="8848345" cy="4477933"/>
            <a:chOff x="1669293" y="1186483"/>
            <a:chExt cx="8848345" cy="4477933"/>
          </a:xfrm>
        </p:grpSpPr>
        <p:sp>
          <p:nvSpPr>
            <p:cNvPr id="39" name="Rectangle 38">
              <a:extLst>
                <a:ext uri="{FF2B5EF4-FFF2-40B4-BE49-F238E27FC236}">
                  <a16:creationId xmlns:a16="http://schemas.microsoft.com/office/drawing/2014/main" xmlns="" id="{E6C9F140-6D17-42C4-96E2-F124090D406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a:extLst>
                <a:ext uri="{FF2B5EF4-FFF2-40B4-BE49-F238E27FC236}">
                  <a16:creationId xmlns:a16="http://schemas.microsoft.com/office/drawing/2014/main" xmlns="" id="{EE0A3AEC-72D0-4759-A596-564927A0CFA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a:extLst>
                <a:ext uri="{FF2B5EF4-FFF2-40B4-BE49-F238E27FC236}">
                  <a16:creationId xmlns:a16="http://schemas.microsoft.com/office/drawing/2014/main" xmlns="" id="{1A027B02-EC1B-499B-B4F5-7221EC8D84D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a:extLst>
              <a:ext uri="{FF2B5EF4-FFF2-40B4-BE49-F238E27FC236}">
                <a16:creationId xmlns:a16="http://schemas.microsoft.com/office/drawing/2014/main" xmlns="" id="{2B2820B1-EFD6-4B4A-870B-75433C27CBA2}"/>
              </a:ext>
            </a:extLst>
          </p:cNvPr>
          <p:cNvSpPr>
            <a:spLocks noGrp="1"/>
          </p:cNvSpPr>
          <p:nvPr>
            <p:ph type="ctrTitle"/>
          </p:nvPr>
        </p:nvSpPr>
        <p:spPr>
          <a:xfrm>
            <a:off x="1755648" y="2075688"/>
            <a:ext cx="8677656" cy="1746504"/>
          </a:xfrm>
        </p:spPr>
        <p:txBody>
          <a:bodyPr>
            <a:normAutofit/>
          </a:bodyPr>
          <a:lstStyle/>
          <a:p>
            <a:r>
              <a:rPr lang="en-PH" sz="5400">
                <a:solidFill>
                  <a:srgbClr val="FFFFFF"/>
                </a:solidFill>
              </a:rPr>
              <a:t>THE FUTURE OF MIGRATION IN ASIA</a:t>
            </a:r>
            <a:endParaRPr lang="en-US" sz="5400">
              <a:solidFill>
                <a:srgbClr val="FFFFFF"/>
              </a:solidFill>
            </a:endParaRPr>
          </a:p>
        </p:txBody>
      </p:sp>
      <p:sp>
        <p:nvSpPr>
          <p:cNvPr id="3" name="Subtitle 2">
            <a:extLst>
              <a:ext uri="{FF2B5EF4-FFF2-40B4-BE49-F238E27FC236}">
                <a16:creationId xmlns:a16="http://schemas.microsoft.com/office/drawing/2014/main" xmlns="" id="{565819B4-A6B8-408A-81DD-183CE767E315}"/>
              </a:ext>
            </a:extLst>
          </p:cNvPr>
          <p:cNvSpPr>
            <a:spLocks noGrp="1"/>
          </p:cNvSpPr>
          <p:nvPr>
            <p:ph type="subTitle" idx="1"/>
          </p:nvPr>
        </p:nvSpPr>
        <p:spPr>
          <a:xfrm>
            <a:off x="1755648" y="3881568"/>
            <a:ext cx="8677656" cy="1231533"/>
          </a:xfrm>
        </p:spPr>
        <p:txBody>
          <a:bodyPr>
            <a:normAutofit/>
          </a:bodyPr>
          <a:lstStyle/>
          <a:p>
            <a:r>
              <a:rPr lang="en-PH">
                <a:solidFill>
                  <a:srgbClr val="FFFFFF"/>
                </a:solidFill>
              </a:rPr>
              <a:t>OMI – Fukuoka</a:t>
            </a:r>
          </a:p>
          <a:p>
            <a:r>
              <a:rPr lang="en-PH">
                <a:solidFill>
                  <a:srgbClr val="FFFFFF"/>
                </a:solidFill>
              </a:rPr>
              <a:t>April 2, 2019</a:t>
            </a:r>
            <a:endParaRPr lang="en-US">
              <a:solidFill>
                <a:srgbClr val="FFFFFF"/>
              </a:solidFill>
            </a:endParaRPr>
          </a:p>
        </p:txBody>
      </p:sp>
    </p:spTree>
    <p:extLst>
      <p:ext uri="{BB962C8B-B14F-4D97-AF65-F5344CB8AC3E}">
        <p14:creationId xmlns:p14="http://schemas.microsoft.com/office/powerpoint/2010/main" val="20600117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0EB9E3-FDE6-4627-A5CE-AE57B8B13BC0}"/>
              </a:ext>
            </a:extLst>
          </p:cNvPr>
          <p:cNvSpPr>
            <a:spLocks noGrp="1"/>
          </p:cNvSpPr>
          <p:nvPr>
            <p:ph type="title"/>
          </p:nvPr>
        </p:nvSpPr>
        <p:spPr/>
        <p:txBody>
          <a:bodyPr vert="horz" lIns="91440" tIns="45720" rIns="91440" bIns="45720" rtlCol="0" anchor="ctr">
            <a:normAutofit/>
          </a:bodyPr>
          <a:lstStyle/>
          <a:p>
            <a:r>
              <a:rPr lang="en-US" b="1" dirty="0"/>
              <a:t>Annual outflow of migrants from selected Asian countries (‘000)</a:t>
            </a:r>
            <a:endParaRPr lang="en-US" sz="4400" kern="1200" dirty="0">
              <a:solidFill>
                <a:schemeClr val="tx1"/>
              </a:solidFill>
              <a:latin typeface="+mj-lt"/>
              <a:ea typeface="+mj-ea"/>
              <a:cs typeface="+mj-cs"/>
            </a:endParaRPr>
          </a:p>
        </p:txBody>
      </p:sp>
      <p:graphicFrame>
        <p:nvGraphicFramePr>
          <p:cNvPr id="6" name="Table 5">
            <a:extLst>
              <a:ext uri="{FF2B5EF4-FFF2-40B4-BE49-F238E27FC236}">
                <a16:creationId xmlns:a16="http://schemas.microsoft.com/office/drawing/2014/main" xmlns="" id="{DD358527-FC36-4219-A585-22FDCEF5CBB0}"/>
              </a:ext>
            </a:extLst>
          </p:cNvPr>
          <p:cNvGraphicFramePr>
            <a:graphicFrameLocks noGrp="1"/>
          </p:cNvGraphicFramePr>
          <p:nvPr>
            <p:extLst>
              <p:ext uri="{D42A27DB-BD31-4B8C-83A1-F6EECF244321}">
                <p14:modId xmlns:p14="http://schemas.microsoft.com/office/powerpoint/2010/main" val="3443080991"/>
              </p:ext>
            </p:extLst>
          </p:nvPr>
        </p:nvGraphicFramePr>
        <p:xfrm>
          <a:off x="828675" y="1866301"/>
          <a:ext cx="10525133" cy="4315547"/>
        </p:xfrm>
        <a:graphic>
          <a:graphicData uri="http://schemas.openxmlformats.org/drawingml/2006/table">
            <a:tbl>
              <a:tblPr firstRow="1" firstCol="1" bandRow="1">
                <a:tableStyleId>{5C22544A-7EE6-4342-B048-85BDC9FD1C3A}</a:tableStyleId>
              </a:tblPr>
              <a:tblGrid>
                <a:gridCol w="1475567">
                  <a:extLst>
                    <a:ext uri="{9D8B030D-6E8A-4147-A177-3AD203B41FA5}">
                      <a16:colId xmlns:a16="http://schemas.microsoft.com/office/drawing/2014/main" xmlns="" val="729920936"/>
                    </a:ext>
                  </a:extLst>
                </a:gridCol>
                <a:gridCol w="848942">
                  <a:extLst>
                    <a:ext uri="{9D8B030D-6E8A-4147-A177-3AD203B41FA5}">
                      <a16:colId xmlns:a16="http://schemas.microsoft.com/office/drawing/2014/main" xmlns="" val="3250686166"/>
                    </a:ext>
                  </a:extLst>
                </a:gridCol>
                <a:gridCol w="926316">
                  <a:extLst>
                    <a:ext uri="{9D8B030D-6E8A-4147-A177-3AD203B41FA5}">
                      <a16:colId xmlns:a16="http://schemas.microsoft.com/office/drawing/2014/main" xmlns="" val="2568014184"/>
                    </a:ext>
                  </a:extLst>
                </a:gridCol>
                <a:gridCol w="927406">
                  <a:extLst>
                    <a:ext uri="{9D8B030D-6E8A-4147-A177-3AD203B41FA5}">
                      <a16:colId xmlns:a16="http://schemas.microsoft.com/office/drawing/2014/main" xmlns="" val="481103205"/>
                    </a:ext>
                  </a:extLst>
                </a:gridCol>
                <a:gridCol w="903431">
                  <a:extLst>
                    <a:ext uri="{9D8B030D-6E8A-4147-A177-3AD203B41FA5}">
                      <a16:colId xmlns:a16="http://schemas.microsoft.com/office/drawing/2014/main" xmlns="" val="757574711"/>
                    </a:ext>
                  </a:extLst>
                </a:gridCol>
                <a:gridCol w="903431">
                  <a:extLst>
                    <a:ext uri="{9D8B030D-6E8A-4147-A177-3AD203B41FA5}">
                      <a16:colId xmlns:a16="http://schemas.microsoft.com/office/drawing/2014/main" xmlns="" val="681073328"/>
                    </a:ext>
                  </a:extLst>
                </a:gridCol>
                <a:gridCol w="903431">
                  <a:extLst>
                    <a:ext uri="{9D8B030D-6E8A-4147-A177-3AD203B41FA5}">
                      <a16:colId xmlns:a16="http://schemas.microsoft.com/office/drawing/2014/main" xmlns="" val="2769305190"/>
                    </a:ext>
                  </a:extLst>
                </a:gridCol>
                <a:gridCol w="903431">
                  <a:extLst>
                    <a:ext uri="{9D8B030D-6E8A-4147-A177-3AD203B41FA5}">
                      <a16:colId xmlns:a16="http://schemas.microsoft.com/office/drawing/2014/main" xmlns="" val="1796015676"/>
                    </a:ext>
                  </a:extLst>
                </a:gridCol>
                <a:gridCol w="903431">
                  <a:extLst>
                    <a:ext uri="{9D8B030D-6E8A-4147-A177-3AD203B41FA5}">
                      <a16:colId xmlns:a16="http://schemas.microsoft.com/office/drawing/2014/main" xmlns="" val="3961749007"/>
                    </a:ext>
                  </a:extLst>
                </a:gridCol>
                <a:gridCol w="926316">
                  <a:extLst>
                    <a:ext uri="{9D8B030D-6E8A-4147-A177-3AD203B41FA5}">
                      <a16:colId xmlns:a16="http://schemas.microsoft.com/office/drawing/2014/main" xmlns="" val="1671340909"/>
                    </a:ext>
                  </a:extLst>
                </a:gridCol>
                <a:gridCol w="903431">
                  <a:extLst>
                    <a:ext uri="{9D8B030D-6E8A-4147-A177-3AD203B41FA5}">
                      <a16:colId xmlns:a16="http://schemas.microsoft.com/office/drawing/2014/main" xmlns="" val="1191374697"/>
                    </a:ext>
                  </a:extLst>
                </a:gridCol>
              </a:tblGrid>
              <a:tr h="328461">
                <a:tc>
                  <a:txBody>
                    <a:bodyPr/>
                    <a:lstStyle/>
                    <a:p>
                      <a:pPr>
                        <a:lnSpc>
                          <a:spcPct val="107000"/>
                        </a:lnSpc>
                      </a:pPr>
                      <a:endParaRPr lang="en-US" sz="2400">
                        <a:effectLst/>
                        <a:latin typeface="Calibri" panose="020F0502020204030204" pitchFamily="34" charset="0"/>
                        <a:cs typeface="Times New Roman" panose="02020603050405020304" pitchFamily="18" charset="0"/>
                      </a:endParaRPr>
                    </a:p>
                  </a:txBody>
                  <a:tcPr marL="117697" marR="117697" marT="0" marB="0" anchor="b"/>
                </a:tc>
                <a:tc>
                  <a:txBody>
                    <a:bodyPr/>
                    <a:lstStyle/>
                    <a:p>
                      <a:pPr algn="r">
                        <a:lnSpc>
                          <a:spcPct val="107000"/>
                        </a:lnSpc>
                        <a:spcAft>
                          <a:spcPts val="0"/>
                        </a:spcAft>
                      </a:pPr>
                      <a:r>
                        <a:rPr lang="en-US" sz="1700">
                          <a:effectLst/>
                        </a:rPr>
                        <a:t>2007</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2008</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2009</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2010</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2011</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2012</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2013</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2014</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2015</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2016</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extLst>
                  <a:ext uri="{0D108BD9-81ED-4DB2-BD59-A6C34878D82A}">
                    <a16:rowId xmlns:a16="http://schemas.microsoft.com/office/drawing/2014/main" xmlns="" val="3568016563"/>
                  </a:ext>
                </a:extLst>
              </a:tr>
              <a:tr h="328461">
                <a:tc>
                  <a:txBody>
                    <a:bodyPr/>
                    <a:lstStyle/>
                    <a:p>
                      <a:pPr>
                        <a:lnSpc>
                          <a:spcPct val="107000"/>
                        </a:lnSpc>
                        <a:spcAft>
                          <a:spcPts val="0"/>
                        </a:spcAft>
                      </a:pPr>
                      <a:r>
                        <a:rPr lang="en-US" sz="1700">
                          <a:effectLst/>
                        </a:rPr>
                        <a:t>Bangladesh</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820</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875</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475</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391</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568</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608</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409</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426</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556</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758</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extLst>
                  <a:ext uri="{0D108BD9-81ED-4DB2-BD59-A6C34878D82A}">
                    <a16:rowId xmlns:a16="http://schemas.microsoft.com/office/drawing/2014/main" xmlns="" val="260406874"/>
                  </a:ext>
                </a:extLst>
              </a:tr>
              <a:tr h="328461">
                <a:tc>
                  <a:txBody>
                    <a:bodyPr/>
                    <a:lstStyle/>
                    <a:p>
                      <a:pPr>
                        <a:lnSpc>
                          <a:spcPct val="107000"/>
                        </a:lnSpc>
                        <a:spcAft>
                          <a:spcPts val="0"/>
                        </a:spcAft>
                      </a:pPr>
                      <a:r>
                        <a:rPr lang="en-US" sz="1700">
                          <a:effectLst/>
                        </a:rPr>
                        <a:t>Cambodia</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9</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9</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15</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30</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26</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35</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23</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25</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41</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85</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extLst>
                  <a:ext uri="{0D108BD9-81ED-4DB2-BD59-A6C34878D82A}">
                    <a16:rowId xmlns:a16="http://schemas.microsoft.com/office/drawing/2014/main" xmlns="" val="515994557"/>
                  </a:ext>
                </a:extLst>
              </a:tr>
              <a:tr h="328461">
                <a:tc>
                  <a:txBody>
                    <a:bodyPr/>
                    <a:lstStyle/>
                    <a:p>
                      <a:pPr>
                        <a:lnSpc>
                          <a:spcPct val="107000"/>
                        </a:lnSpc>
                        <a:spcAft>
                          <a:spcPts val="0"/>
                        </a:spcAft>
                      </a:pPr>
                      <a:r>
                        <a:rPr lang="en-US" sz="1700">
                          <a:effectLst/>
                        </a:rPr>
                        <a:t>PRC</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372</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427</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395</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411</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452</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512</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527</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562</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530</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494</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extLst>
                  <a:ext uri="{0D108BD9-81ED-4DB2-BD59-A6C34878D82A}">
                    <a16:rowId xmlns:a16="http://schemas.microsoft.com/office/drawing/2014/main" xmlns="" val="3481026277"/>
                  </a:ext>
                </a:extLst>
              </a:tr>
              <a:tr h="328461">
                <a:tc>
                  <a:txBody>
                    <a:bodyPr/>
                    <a:lstStyle/>
                    <a:p>
                      <a:pPr>
                        <a:lnSpc>
                          <a:spcPct val="107000"/>
                        </a:lnSpc>
                        <a:spcAft>
                          <a:spcPts val="0"/>
                        </a:spcAft>
                      </a:pPr>
                      <a:r>
                        <a:rPr lang="en-US" sz="1700">
                          <a:effectLst/>
                        </a:rPr>
                        <a:t>India</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809</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849</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610</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641</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627</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747</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817</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805</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781</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521</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extLst>
                  <a:ext uri="{0D108BD9-81ED-4DB2-BD59-A6C34878D82A}">
                    <a16:rowId xmlns:a16="http://schemas.microsoft.com/office/drawing/2014/main" xmlns="" val="3559447494"/>
                  </a:ext>
                </a:extLst>
              </a:tr>
              <a:tr h="328461">
                <a:tc>
                  <a:txBody>
                    <a:bodyPr/>
                    <a:lstStyle/>
                    <a:p>
                      <a:pPr>
                        <a:lnSpc>
                          <a:spcPct val="107000"/>
                        </a:lnSpc>
                        <a:spcAft>
                          <a:spcPts val="0"/>
                        </a:spcAft>
                      </a:pPr>
                      <a:r>
                        <a:rPr lang="en-US" sz="1700">
                          <a:effectLst/>
                        </a:rPr>
                        <a:t>Indonesia</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690</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636</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630</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575</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581</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495</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512</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430</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276</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235</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extLst>
                  <a:ext uri="{0D108BD9-81ED-4DB2-BD59-A6C34878D82A}">
                    <a16:rowId xmlns:a16="http://schemas.microsoft.com/office/drawing/2014/main" xmlns="" val="3901436008"/>
                  </a:ext>
                </a:extLst>
              </a:tr>
              <a:tr h="328461">
                <a:tc>
                  <a:txBody>
                    <a:bodyPr/>
                    <a:lstStyle/>
                    <a:p>
                      <a:pPr>
                        <a:lnSpc>
                          <a:spcPct val="107000"/>
                        </a:lnSpc>
                        <a:spcAft>
                          <a:spcPts val="0"/>
                        </a:spcAft>
                      </a:pPr>
                      <a:r>
                        <a:rPr lang="en-US" sz="1700">
                          <a:effectLst/>
                        </a:rPr>
                        <a:t>Lao PDR</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3</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2</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4</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19</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34</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7</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23</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8</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51</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58</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extLst>
                  <a:ext uri="{0D108BD9-81ED-4DB2-BD59-A6C34878D82A}">
                    <a16:rowId xmlns:a16="http://schemas.microsoft.com/office/drawing/2014/main" xmlns="" val="724592482"/>
                  </a:ext>
                </a:extLst>
              </a:tr>
              <a:tr h="328461">
                <a:tc>
                  <a:txBody>
                    <a:bodyPr/>
                    <a:lstStyle/>
                    <a:p>
                      <a:pPr>
                        <a:lnSpc>
                          <a:spcPct val="107000"/>
                        </a:lnSpc>
                        <a:spcAft>
                          <a:spcPts val="0"/>
                        </a:spcAft>
                      </a:pPr>
                      <a:r>
                        <a:rPr lang="en-US" sz="1700">
                          <a:effectLst/>
                        </a:rPr>
                        <a:t>Myanmar</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8</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12</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6</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5</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18</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68</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67</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65</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95</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146</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extLst>
                  <a:ext uri="{0D108BD9-81ED-4DB2-BD59-A6C34878D82A}">
                    <a16:rowId xmlns:a16="http://schemas.microsoft.com/office/drawing/2014/main" xmlns="" val="2132630980"/>
                  </a:ext>
                </a:extLst>
              </a:tr>
              <a:tr h="328461">
                <a:tc>
                  <a:txBody>
                    <a:bodyPr/>
                    <a:lstStyle/>
                    <a:p>
                      <a:pPr>
                        <a:lnSpc>
                          <a:spcPct val="107000"/>
                        </a:lnSpc>
                        <a:spcAft>
                          <a:spcPts val="0"/>
                        </a:spcAft>
                      </a:pPr>
                      <a:r>
                        <a:rPr lang="en-US" sz="1700">
                          <a:effectLst/>
                        </a:rPr>
                        <a:t>Nepal</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205</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249</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220</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294</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355</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385</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451</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520</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500</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403</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extLst>
                  <a:ext uri="{0D108BD9-81ED-4DB2-BD59-A6C34878D82A}">
                    <a16:rowId xmlns:a16="http://schemas.microsoft.com/office/drawing/2014/main" xmlns="" val="1688262812"/>
                  </a:ext>
                </a:extLst>
              </a:tr>
              <a:tr h="328461">
                <a:tc>
                  <a:txBody>
                    <a:bodyPr/>
                    <a:lstStyle/>
                    <a:p>
                      <a:pPr>
                        <a:lnSpc>
                          <a:spcPct val="107000"/>
                        </a:lnSpc>
                        <a:spcAft>
                          <a:spcPts val="0"/>
                        </a:spcAft>
                      </a:pPr>
                      <a:r>
                        <a:rPr lang="en-US" sz="1700">
                          <a:effectLst/>
                        </a:rPr>
                        <a:t>Pakistan</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282</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425</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396</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363</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456</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635</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622</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754</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775</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839</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extLst>
                  <a:ext uri="{0D108BD9-81ED-4DB2-BD59-A6C34878D82A}">
                    <a16:rowId xmlns:a16="http://schemas.microsoft.com/office/drawing/2014/main" xmlns="" val="1684634803"/>
                  </a:ext>
                </a:extLst>
              </a:tr>
              <a:tr h="328461">
                <a:tc>
                  <a:txBody>
                    <a:bodyPr/>
                    <a:lstStyle/>
                    <a:p>
                      <a:pPr>
                        <a:lnSpc>
                          <a:spcPct val="107000"/>
                        </a:lnSpc>
                        <a:spcAft>
                          <a:spcPts val="0"/>
                        </a:spcAft>
                      </a:pPr>
                      <a:r>
                        <a:rPr lang="en-US" sz="1700">
                          <a:effectLst/>
                        </a:rPr>
                        <a:t>Philippines</a:t>
                      </a:r>
                      <a:r>
                        <a:rPr lang="en-US" sz="1700" baseline="30000">
                          <a:effectLst/>
                        </a:rPr>
                        <a:t>1</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716</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870</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991</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1,124</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1,319</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1,435</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1,469</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1,431</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1,438</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1,670</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extLst>
                  <a:ext uri="{0D108BD9-81ED-4DB2-BD59-A6C34878D82A}">
                    <a16:rowId xmlns:a16="http://schemas.microsoft.com/office/drawing/2014/main" xmlns="" val="4294801761"/>
                  </a:ext>
                </a:extLst>
              </a:tr>
              <a:tr h="328461">
                <a:tc>
                  <a:txBody>
                    <a:bodyPr/>
                    <a:lstStyle/>
                    <a:p>
                      <a:pPr>
                        <a:lnSpc>
                          <a:spcPct val="107000"/>
                        </a:lnSpc>
                        <a:spcAft>
                          <a:spcPts val="0"/>
                        </a:spcAft>
                      </a:pPr>
                      <a:r>
                        <a:rPr lang="en-US" sz="1700">
                          <a:effectLst/>
                        </a:rPr>
                        <a:t>Sri Lanka</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218</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250</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247</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268</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263</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282</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293</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301</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263</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243</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extLst>
                  <a:ext uri="{0D108BD9-81ED-4DB2-BD59-A6C34878D82A}">
                    <a16:rowId xmlns:a16="http://schemas.microsoft.com/office/drawing/2014/main" xmlns="" val="1257574061"/>
                  </a:ext>
                </a:extLst>
              </a:tr>
              <a:tr h="328461">
                <a:tc>
                  <a:txBody>
                    <a:bodyPr/>
                    <a:lstStyle/>
                    <a:p>
                      <a:pPr>
                        <a:lnSpc>
                          <a:spcPct val="107000"/>
                        </a:lnSpc>
                        <a:spcAft>
                          <a:spcPts val="0"/>
                        </a:spcAft>
                      </a:pPr>
                      <a:r>
                        <a:rPr lang="en-US" sz="1700">
                          <a:effectLst/>
                        </a:rPr>
                        <a:t>Viet Nam</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64</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87</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73</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86</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88</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80</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88</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107</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a:effectLst/>
                        </a:rPr>
                        <a:t>120</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tc>
                  <a:txBody>
                    <a:bodyPr/>
                    <a:lstStyle/>
                    <a:p>
                      <a:pPr algn="r">
                        <a:lnSpc>
                          <a:spcPct val="107000"/>
                        </a:lnSpc>
                        <a:spcAft>
                          <a:spcPts val="0"/>
                        </a:spcAft>
                      </a:pPr>
                      <a:r>
                        <a:rPr lang="en-US" sz="1700" dirty="0">
                          <a:effectLst/>
                        </a:rPr>
                        <a:t>126</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117697" marR="117697" marT="0" marB="0" anchor="ctr"/>
                </a:tc>
                <a:extLst>
                  <a:ext uri="{0D108BD9-81ED-4DB2-BD59-A6C34878D82A}">
                    <a16:rowId xmlns:a16="http://schemas.microsoft.com/office/drawing/2014/main" xmlns="" val="3283300336"/>
                  </a:ext>
                </a:extLst>
              </a:tr>
            </a:tbl>
          </a:graphicData>
        </a:graphic>
      </p:graphicFrame>
    </p:spTree>
    <p:extLst>
      <p:ext uri="{BB962C8B-B14F-4D97-AF65-F5344CB8AC3E}">
        <p14:creationId xmlns:p14="http://schemas.microsoft.com/office/powerpoint/2010/main" val="455878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40CFC27-5E89-419E-8F52-AE8D46848199}"/>
              </a:ext>
            </a:extLst>
          </p:cNvPr>
          <p:cNvSpPr>
            <a:spLocks noGrp="1"/>
          </p:cNvSpPr>
          <p:nvPr>
            <p:ph type="title"/>
          </p:nvPr>
        </p:nvSpPr>
        <p:spPr/>
        <p:txBody>
          <a:bodyPr vert="horz" lIns="91440" tIns="45720" rIns="91440" bIns="45720" rtlCol="0" anchor="ctr">
            <a:normAutofit/>
          </a:bodyPr>
          <a:lstStyle/>
          <a:p>
            <a:r>
              <a:rPr lang="en-US" b="1" dirty="0"/>
              <a:t>Destination of migrants from selected Asian countries, 2016</a:t>
            </a:r>
            <a:endParaRPr lang="en-US" dirty="0"/>
          </a:p>
        </p:txBody>
      </p:sp>
      <p:pic>
        <p:nvPicPr>
          <p:cNvPr id="3" name="Picture 2">
            <a:extLst>
              <a:ext uri="{FF2B5EF4-FFF2-40B4-BE49-F238E27FC236}">
                <a16:creationId xmlns:a16="http://schemas.microsoft.com/office/drawing/2014/main" xmlns="" id="{B351FF95-C877-45DB-8012-741FC7027879}"/>
              </a:ext>
            </a:extLst>
          </p:cNvPr>
          <p:cNvPicPr>
            <a:picLocks noChangeAspect="1"/>
          </p:cNvPicPr>
          <p:nvPr/>
        </p:nvPicPr>
        <p:blipFill>
          <a:blip r:embed="rId2"/>
          <a:stretch>
            <a:fillRect/>
          </a:stretch>
        </p:blipFill>
        <p:spPr>
          <a:xfrm>
            <a:off x="1154290" y="1657288"/>
            <a:ext cx="8392984" cy="5044720"/>
          </a:xfrm>
          <a:prstGeom prst="rect">
            <a:avLst/>
          </a:prstGeom>
        </p:spPr>
      </p:pic>
    </p:spTree>
    <p:extLst>
      <p:ext uri="{BB962C8B-B14F-4D97-AF65-F5344CB8AC3E}">
        <p14:creationId xmlns:p14="http://schemas.microsoft.com/office/powerpoint/2010/main" val="42320322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0F2EBE0-AD9E-4697-A056-87994E058A51}"/>
              </a:ext>
            </a:extLst>
          </p:cNvPr>
          <p:cNvSpPr>
            <a:spLocks noGrp="1"/>
          </p:cNvSpPr>
          <p:nvPr>
            <p:ph type="title"/>
          </p:nvPr>
        </p:nvSpPr>
        <p:spPr/>
        <p:txBody>
          <a:bodyPr/>
          <a:lstStyle/>
          <a:p>
            <a:r>
              <a:rPr lang="en-PH" dirty="0"/>
              <a:t>THE POLITICAL CONTEXT</a:t>
            </a:r>
            <a:endParaRPr lang="en-US" dirty="0"/>
          </a:p>
        </p:txBody>
      </p:sp>
      <p:sp>
        <p:nvSpPr>
          <p:cNvPr id="3" name="Content Placeholder 2">
            <a:extLst>
              <a:ext uri="{FF2B5EF4-FFF2-40B4-BE49-F238E27FC236}">
                <a16:creationId xmlns:a16="http://schemas.microsoft.com/office/drawing/2014/main" xmlns="" id="{7C7CC5B0-34A6-46EF-9E8A-A6927DBB73CD}"/>
              </a:ext>
            </a:extLst>
          </p:cNvPr>
          <p:cNvSpPr>
            <a:spLocks noGrp="1"/>
          </p:cNvSpPr>
          <p:nvPr>
            <p:ph idx="1"/>
          </p:nvPr>
        </p:nvSpPr>
        <p:spPr/>
        <p:txBody>
          <a:bodyPr/>
          <a:lstStyle/>
          <a:p>
            <a:r>
              <a:rPr lang="en-US" dirty="0"/>
              <a:t>Labor migration in Asia will remain temporary</a:t>
            </a:r>
          </a:p>
          <a:p>
            <a:r>
              <a:rPr lang="en-US" dirty="0"/>
              <a:t>In the GCC countries, no drastic changes are expected in the </a:t>
            </a:r>
            <a:r>
              <a:rPr lang="en-US" i="1" dirty="0"/>
              <a:t>kafala</a:t>
            </a:r>
            <a:r>
              <a:rPr lang="en-US" dirty="0"/>
              <a:t> system</a:t>
            </a:r>
          </a:p>
          <a:p>
            <a:r>
              <a:rPr lang="en-US" dirty="0"/>
              <a:t>There will be a possible decline of migration to South Korea, if the two Korean countries normalize their relations</a:t>
            </a:r>
          </a:p>
          <a:p>
            <a:r>
              <a:rPr lang="en-US" dirty="0"/>
              <a:t>Policies in countries of origin will have an increasing impact on the migration trends and policies of destination countries</a:t>
            </a:r>
          </a:p>
          <a:p>
            <a:r>
              <a:rPr lang="en-US" dirty="0"/>
              <a:t>The unwillingness of Myanmar to give citizenship to Rohingyas will maintain their insecurity</a:t>
            </a:r>
          </a:p>
        </p:txBody>
      </p:sp>
    </p:spTree>
    <p:extLst>
      <p:ext uri="{BB962C8B-B14F-4D97-AF65-F5344CB8AC3E}">
        <p14:creationId xmlns:p14="http://schemas.microsoft.com/office/powerpoint/2010/main" val="3584530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172192E-AE82-4C6C-8F54-0BC394440066}"/>
              </a:ext>
            </a:extLst>
          </p:cNvPr>
          <p:cNvSpPr>
            <a:spLocks noGrp="1"/>
          </p:cNvSpPr>
          <p:nvPr>
            <p:ph type="title"/>
          </p:nvPr>
        </p:nvSpPr>
        <p:spPr>
          <a:xfrm>
            <a:off x="838200" y="5529884"/>
            <a:ext cx="7719381" cy="1096331"/>
          </a:xfrm>
        </p:spPr>
        <p:txBody>
          <a:bodyPr>
            <a:normAutofit/>
          </a:bodyPr>
          <a:lstStyle/>
          <a:p>
            <a:r>
              <a:rPr lang="en-PH" dirty="0"/>
              <a:t>THE ENVIRONMENT CONTEXT</a:t>
            </a:r>
            <a:endParaRPr lang="en-US" dirty="0"/>
          </a:p>
        </p:txBody>
      </p:sp>
      <p:graphicFrame>
        <p:nvGraphicFramePr>
          <p:cNvPr id="5" name="Content Placeholder 2">
            <a:extLst>
              <a:ext uri="{FF2B5EF4-FFF2-40B4-BE49-F238E27FC236}">
                <a16:creationId xmlns:a16="http://schemas.microsoft.com/office/drawing/2014/main" xmlns="" id="{414549B3-CB87-416E-ACFD-21297EE54C4F}"/>
              </a:ext>
            </a:extLst>
          </p:cNvPr>
          <p:cNvGraphicFramePr>
            <a:graphicFrameLocks noGrp="1"/>
          </p:cNvGraphicFramePr>
          <p:nvPr>
            <p:ph idx="1"/>
            <p:extLst>
              <p:ext uri="{D42A27DB-BD31-4B8C-83A1-F6EECF244321}">
                <p14:modId xmlns:p14="http://schemas.microsoft.com/office/powerpoint/2010/main" val="1546592922"/>
              </p:ext>
            </p:extLst>
          </p:nvPr>
        </p:nvGraphicFramePr>
        <p:xfrm>
          <a:off x="838200" y="643467"/>
          <a:ext cx="10515600" cy="40809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974801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616F552-A81C-40C5-B39A-747A0C012A4B}"/>
              </a:ext>
            </a:extLst>
          </p:cNvPr>
          <p:cNvSpPr>
            <a:spLocks noGrp="1"/>
          </p:cNvSpPr>
          <p:nvPr>
            <p:ph type="title"/>
          </p:nvPr>
        </p:nvSpPr>
        <p:spPr/>
        <p:txBody>
          <a:bodyPr/>
          <a:lstStyle/>
          <a:p>
            <a:r>
              <a:rPr lang="en-PH"/>
              <a:t>THE IMPACTS OF MIGRATION: ECONOMIC</a:t>
            </a:r>
            <a:endParaRPr lang="en-US" dirty="0"/>
          </a:p>
        </p:txBody>
      </p:sp>
      <p:sp>
        <p:nvSpPr>
          <p:cNvPr id="3" name="Content Placeholder 2">
            <a:extLst>
              <a:ext uri="{FF2B5EF4-FFF2-40B4-BE49-F238E27FC236}">
                <a16:creationId xmlns:a16="http://schemas.microsoft.com/office/drawing/2014/main" xmlns="" id="{F55A5311-729E-4325-A519-7971D8E21B8C}"/>
              </a:ext>
            </a:extLst>
          </p:cNvPr>
          <p:cNvSpPr>
            <a:spLocks noGrp="1"/>
          </p:cNvSpPr>
          <p:nvPr>
            <p:ph idx="1"/>
          </p:nvPr>
        </p:nvSpPr>
        <p:spPr/>
        <p:txBody>
          <a:bodyPr>
            <a:normAutofit fontScale="85000" lnSpcReduction="20000"/>
          </a:bodyPr>
          <a:lstStyle/>
          <a:p>
            <a:r>
              <a:rPr lang="en-US" dirty="0"/>
              <a:t>Asia benefits widely from remittances from migrants. In the World Bank’s most recent report (2018), remittances amounted to USD466 billion in 2017. Of the top 10 receiving countries, seven are in Asia: India, China, the Philippines, Pakistan, Vietnam, Bangladesh and Indonesia</a:t>
            </a:r>
          </a:p>
          <a:p>
            <a:r>
              <a:rPr lang="en-US" dirty="0"/>
              <a:t>Some countries show dependence on remittances. Dependence is measured as the share of remittances to GDP</a:t>
            </a:r>
          </a:p>
          <a:p>
            <a:r>
              <a:rPr lang="en-US" dirty="0"/>
              <a:t>To increase the impact of remittances on the national economies, opportunities must be created which the migrants can utilize</a:t>
            </a:r>
          </a:p>
          <a:p>
            <a:r>
              <a:rPr lang="en-US" dirty="0"/>
              <a:t>Social remittances are useful but less sustainable</a:t>
            </a:r>
          </a:p>
          <a:p>
            <a:r>
              <a:rPr lang="en-US" dirty="0"/>
              <a:t>Brain drain and brain gain remain difficult to assess</a:t>
            </a:r>
          </a:p>
          <a:p>
            <a:r>
              <a:rPr lang="en-US" dirty="0"/>
              <a:t>Migrants contribute to the economy of the world: in 2015, international migrants constituted 3.4 percent of the world’s population, but contributed 9.4 percent ($6.7 trillion) to the global GDP (McKinsey Global Institute)</a:t>
            </a:r>
          </a:p>
          <a:p>
            <a:endParaRPr lang="en-US" dirty="0"/>
          </a:p>
        </p:txBody>
      </p:sp>
    </p:spTree>
    <p:extLst>
      <p:ext uri="{BB962C8B-B14F-4D97-AF65-F5344CB8AC3E}">
        <p14:creationId xmlns:p14="http://schemas.microsoft.com/office/powerpoint/2010/main" val="1159144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F60D5C8-EF0E-475A-BAE2-6193CFE8ADC0}"/>
              </a:ext>
            </a:extLst>
          </p:cNvPr>
          <p:cNvSpPr>
            <a:spLocks noGrp="1"/>
          </p:cNvSpPr>
          <p:nvPr>
            <p:ph type="title"/>
          </p:nvPr>
        </p:nvSpPr>
        <p:spPr/>
        <p:txBody>
          <a:bodyPr vert="horz" lIns="91440" tIns="45720" rIns="91440" bIns="45720" rtlCol="0" anchor="ctr">
            <a:normAutofit/>
          </a:bodyPr>
          <a:lstStyle/>
          <a:p>
            <a:r>
              <a:rPr lang="en-US" dirty="0"/>
              <a:t>Remittance inflows and share of remittances to GDP, 2017, by region/country</a:t>
            </a:r>
            <a:endParaRPr lang="en-US" sz="4400" kern="1200" dirty="0">
              <a:solidFill>
                <a:schemeClr val="tx1"/>
              </a:solidFill>
              <a:latin typeface="+mj-lt"/>
              <a:ea typeface="+mj-ea"/>
              <a:cs typeface="+mj-cs"/>
            </a:endParaRPr>
          </a:p>
        </p:txBody>
      </p:sp>
      <p:graphicFrame>
        <p:nvGraphicFramePr>
          <p:cNvPr id="4" name="Table 3">
            <a:extLst>
              <a:ext uri="{FF2B5EF4-FFF2-40B4-BE49-F238E27FC236}">
                <a16:creationId xmlns:a16="http://schemas.microsoft.com/office/drawing/2014/main" xmlns="" id="{6F73ACE6-5F34-49F3-820B-9C3F647721FF}"/>
              </a:ext>
            </a:extLst>
          </p:cNvPr>
          <p:cNvGraphicFramePr>
            <a:graphicFrameLocks noGrp="1"/>
          </p:cNvGraphicFramePr>
          <p:nvPr>
            <p:extLst>
              <p:ext uri="{D42A27DB-BD31-4B8C-83A1-F6EECF244321}">
                <p14:modId xmlns:p14="http://schemas.microsoft.com/office/powerpoint/2010/main" val="2834718028"/>
              </p:ext>
            </p:extLst>
          </p:nvPr>
        </p:nvGraphicFramePr>
        <p:xfrm>
          <a:off x="828675" y="2136449"/>
          <a:ext cx="10525127" cy="3729693"/>
        </p:xfrm>
        <a:graphic>
          <a:graphicData uri="http://schemas.openxmlformats.org/drawingml/2006/table">
            <a:tbl>
              <a:tblPr firstRow="1" firstCol="1" bandRow="1">
                <a:tableStyleId>{5C22544A-7EE6-4342-B048-85BDC9FD1C3A}</a:tableStyleId>
              </a:tblPr>
              <a:tblGrid>
                <a:gridCol w="4146603">
                  <a:extLst>
                    <a:ext uri="{9D8B030D-6E8A-4147-A177-3AD203B41FA5}">
                      <a16:colId xmlns:a16="http://schemas.microsoft.com/office/drawing/2014/main" xmlns="" val="2683069951"/>
                    </a:ext>
                  </a:extLst>
                </a:gridCol>
                <a:gridCol w="3507626">
                  <a:extLst>
                    <a:ext uri="{9D8B030D-6E8A-4147-A177-3AD203B41FA5}">
                      <a16:colId xmlns:a16="http://schemas.microsoft.com/office/drawing/2014/main" xmlns="" val="363754252"/>
                    </a:ext>
                  </a:extLst>
                </a:gridCol>
                <a:gridCol w="2870898">
                  <a:extLst>
                    <a:ext uri="{9D8B030D-6E8A-4147-A177-3AD203B41FA5}">
                      <a16:colId xmlns:a16="http://schemas.microsoft.com/office/drawing/2014/main" xmlns="" val="2706511455"/>
                    </a:ext>
                  </a:extLst>
                </a:gridCol>
              </a:tblGrid>
              <a:tr h="339063">
                <a:tc>
                  <a:txBody>
                    <a:bodyPr/>
                    <a:lstStyle/>
                    <a:p>
                      <a:pPr>
                        <a:lnSpc>
                          <a:spcPct val="107000"/>
                        </a:lnSpc>
                        <a:spcAft>
                          <a:spcPts val="0"/>
                        </a:spcAft>
                      </a:pPr>
                      <a:r>
                        <a:rPr lang="en-US" sz="1800">
                          <a:effectLst/>
                        </a:rPr>
                        <a:t>Region/Country</a:t>
                      </a:r>
                      <a:endParaRPr lang="en-US" sz="2500">
                        <a:effectLst/>
                        <a:latin typeface="Calibri" panose="020F0502020204030204" pitchFamily="34" charset="0"/>
                        <a:ea typeface="Calibri" panose="020F0502020204030204" pitchFamily="34" charset="0"/>
                        <a:cs typeface="Times New Roman" panose="02020603050405020304" pitchFamily="18" charset="0"/>
                      </a:endParaRPr>
                    </a:p>
                  </a:txBody>
                  <a:tcPr marL="121496" marR="121496" marT="0" marB="0" anchor="ctr"/>
                </a:tc>
                <a:tc>
                  <a:txBody>
                    <a:bodyPr/>
                    <a:lstStyle/>
                    <a:p>
                      <a:pPr>
                        <a:lnSpc>
                          <a:spcPct val="107000"/>
                        </a:lnSpc>
                        <a:spcAft>
                          <a:spcPts val="0"/>
                        </a:spcAft>
                      </a:pPr>
                      <a:r>
                        <a:rPr lang="en-US" sz="1800">
                          <a:effectLst/>
                        </a:rPr>
                        <a:t>Remittances, 2017 (USD billion)</a:t>
                      </a:r>
                      <a:endParaRPr lang="en-US" sz="2500">
                        <a:effectLst/>
                        <a:latin typeface="Calibri" panose="020F0502020204030204" pitchFamily="34" charset="0"/>
                        <a:ea typeface="Calibri" panose="020F0502020204030204" pitchFamily="34" charset="0"/>
                        <a:cs typeface="Times New Roman" panose="02020603050405020304" pitchFamily="18" charset="0"/>
                      </a:endParaRPr>
                    </a:p>
                  </a:txBody>
                  <a:tcPr marL="121496" marR="121496" marT="0" marB="0" anchor="ctr"/>
                </a:tc>
                <a:tc>
                  <a:txBody>
                    <a:bodyPr/>
                    <a:lstStyle/>
                    <a:p>
                      <a:pPr algn="ctr">
                        <a:lnSpc>
                          <a:spcPct val="107000"/>
                        </a:lnSpc>
                        <a:spcAft>
                          <a:spcPts val="0"/>
                        </a:spcAft>
                      </a:pPr>
                      <a:r>
                        <a:rPr lang="en-US" sz="1800">
                          <a:effectLst/>
                        </a:rPr>
                        <a:t>Percentage of GDP, 2017</a:t>
                      </a:r>
                      <a:endParaRPr lang="en-US" sz="2500">
                        <a:effectLst/>
                        <a:latin typeface="Calibri" panose="020F0502020204030204" pitchFamily="34" charset="0"/>
                        <a:ea typeface="Calibri" panose="020F0502020204030204" pitchFamily="34" charset="0"/>
                        <a:cs typeface="Times New Roman" panose="02020603050405020304" pitchFamily="18" charset="0"/>
                      </a:endParaRPr>
                    </a:p>
                  </a:txBody>
                  <a:tcPr marL="121496" marR="121496" marT="0" marB="0" anchor="ctr"/>
                </a:tc>
                <a:extLst>
                  <a:ext uri="{0D108BD9-81ED-4DB2-BD59-A6C34878D82A}">
                    <a16:rowId xmlns:a16="http://schemas.microsoft.com/office/drawing/2014/main" xmlns="" val="322185403"/>
                  </a:ext>
                </a:extLst>
              </a:tr>
              <a:tr h="339063">
                <a:tc>
                  <a:txBody>
                    <a:bodyPr/>
                    <a:lstStyle/>
                    <a:p>
                      <a:pPr>
                        <a:lnSpc>
                          <a:spcPct val="107000"/>
                        </a:lnSpc>
                        <a:spcAft>
                          <a:spcPts val="0"/>
                        </a:spcAft>
                      </a:pPr>
                      <a:r>
                        <a:rPr lang="en-US" sz="1800">
                          <a:effectLst/>
                        </a:rPr>
                        <a:t>East and Southeast Asia</a:t>
                      </a:r>
                      <a:endParaRPr lang="en-US" sz="2500">
                        <a:effectLst/>
                        <a:latin typeface="Calibri" panose="020F0502020204030204" pitchFamily="34" charset="0"/>
                        <a:ea typeface="Calibri" panose="020F0502020204030204" pitchFamily="34" charset="0"/>
                        <a:cs typeface="Times New Roman" panose="02020603050405020304" pitchFamily="18" charset="0"/>
                      </a:endParaRPr>
                    </a:p>
                  </a:txBody>
                  <a:tcPr marL="121496" marR="121496" marT="0" marB="0" anchor="ctr"/>
                </a:tc>
                <a:tc>
                  <a:txBody>
                    <a:bodyPr/>
                    <a:lstStyle/>
                    <a:p>
                      <a:pPr>
                        <a:lnSpc>
                          <a:spcPct val="107000"/>
                        </a:lnSpc>
                        <a:spcAft>
                          <a:spcPts val="0"/>
                        </a:spcAft>
                      </a:pPr>
                      <a:r>
                        <a:rPr lang="en-US" sz="1800">
                          <a:effectLst/>
                        </a:rPr>
                        <a:t> </a:t>
                      </a:r>
                      <a:endParaRPr lang="en-US" sz="2500">
                        <a:effectLst/>
                        <a:latin typeface="Calibri" panose="020F0502020204030204" pitchFamily="34" charset="0"/>
                        <a:ea typeface="Calibri" panose="020F0502020204030204" pitchFamily="34" charset="0"/>
                        <a:cs typeface="Times New Roman" panose="02020603050405020304" pitchFamily="18" charset="0"/>
                      </a:endParaRPr>
                    </a:p>
                  </a:txBody>
                  <a:tcPr marL="121496" marR="121496" marT="0" marB="0" anchor="ctr"/>
                </a:tc>
                <a:tc>
                  <a:txBody>
                    <a:bodyPr/>
                    <a:lstStyle/>
                    <a:p>
                      <a:pPr algn="ctr">
                        <a:lnSpc>
                          <a:spcPct val="107000"/>
                        </a:lnSpc>
                        <a:spcAft>
                          <a:spcPts val="0"/>
                        </a:spcAft>
                      </a:pPr>
                      <a:r>
                        <a:rPr lang="en-US" sz="1800">
                          <a:effectLst/>
                        </a:rPr>
                        <a:t> </a:t>
                      </a:r>
                      <a:endParaRPr lang="en-US" sz="2500">
                        <a:effectLst/>
                        <a:latin typeface="Calibri" panose="020F0502020204030204" pitchFamily="34" charset="0"/>
                        <a:ea typeface="Calibri" panose="020F0502020204030204" pitchFamily="34" charset="0"/>
                        <a:cs typeface="Times New Roman" panose="02020603050405020304" pitchFamily="18" charset="0"/>
                      </a:endParaRPr>
                    </a:p>
                  </a:txBody>
                  <a:tcPr marL="121496" marR="121496" marT="0" marB="0" anchor="ctr"/>
                </a:tc>
                <a:extLst>
                  <a:ext uri="{0D108BD9-81ED-4DB2-BD59-A6C34878D82A}">
                    <a16:rowId xmlns:a16="http://schemas.microsoft.com/office/drawing/2014/main" xmlns="" val="545526616"/>
                  </a:ext>
                </a:extLst>
              </a:tr>
              <a:tr h="339063">
                <a:tc>
                  <a:txBody>
                    <a:bodyPr/>
                    <a:lstStyle/>
                    <a:p>
                      <a:pPr indent="406400">
                        <a:lnSpc>
                          <a:spcPct val="107000"/>
                        </a:lnSpc>
                        <a:spcAft>
                          <a:spcPts val="0"/>
                        </a:spcAft>
                      </a:pPr>
                      <a:r>
                        <a:rPr lang="en-US" sz="1800">
                          <a:effectLst/>
                        </a:rPr>
                        <a:t>China</a:t>
                      </a:r>
                      <a:endParaRPr lang="en-US" sz="2500">
                        <a:effectLst/>
                        <a:latin typeface="Calibri" panose="020F0502020204030204" pitchFamily="34" charset="0"/>
                        <a:ea typeface="Calibri" panose="020F0502020204030204" pitchFamily="34" charset="0"/>
                        <a:cs typeface="Times New Roman" panose="02020603050405020304" pitchFamily="18" charset="0"/>
                      </a:endParaRPr>
                    </a:p>
                  </a:txBody>
                  <a:tcPr marL="121496" marR="121496" marT="0" marB="0" anchor="ctr"/>
                </a:tc>
                <a:tc>
                  <a:txBody>
                    <a:bodyPr/>
                    <a:lstStyle/>
                    <a:p>
                      <a:pPr algn="r">
                        <a:lnSpc>
                          <a:spcPct val="107000"/>
                        </a:lnSpc>
                        <a:spcAft>
                          <a:spcPts val="0"/>
                        </a:spcAft>
                      </a:pPr>
                      <a:r>
                        <a:rPr lang="en-US" sz="1800">
                          <a:effectLst/>
                        </a:rPr>
                        <a:t>63.9</a:t>
                      </a:r>
                      <a:endParaRPr lang="en-US" sz="2500">
                        <a:effectLst/>
                        <a:latin typeface="Calibri" panose="020F0502020204030204" pitchFamily="34" charset="0"/>
                        <a:ea typeface="Calibri" panose="020F0502020204030204" pitchFamily="34" charset="0"/>
                        <a:cs typeface="Times New Roman" panose="02020603050405020304" pitchFamily="18" charset="0"/>
                      </a:endParaRPr>
                    </a:p>
                  </a:txBody>
                  <a:tcPr marL="121496" marR="121496" marT="0" marB="0" anchor="ctr"/>
                </a:tc>
                <a:tc>
                  <a:txBody>
                    <a:bodyPr/>
                    <a:lstStyle/>
                    <a:p>
                      <a:pPr algn="ctr">
                        <a:lnSpc>
                          <a:spcPct val="107000"/>
                        </a:lnSpc>
                        <a:spcAft>
                          <a:spcPts val="0"/>
                        </a:spcAft>
                      </a:pPr>
                      <a:r>
                        <a:rPr lang="en-US" sz="1800">
                          <a:effectLst/>
                        </a:rPr>
                        <a:t> 0.3 (2016)</a:t>
                      </a:r>
                      <a:endParaRPr lang="en-US" sz="2500">
                        <a:effectLst/>
                        <a:latin typeface="Calibri" panose="020F0502020204030204" pitchFamily="34" charset="0"/>
                        <a:ea typeface="Calibri" panose="020F0502020204030204" pitchFamily="34" charset="0"/>
                        <a:cs typeface="Times New Roman" panose="02020603050405020304" pitchFamily="18" charset="0"/>
                      </a:endParaRPr>
                    </a:p>
                  </a:txBody>
                  <a:tcPr marL="121496" marR="121496" marT="0" marB="0" anchor="ctr"/>
                </a:tc>
                <a:extLst>
                  <a:ext uri="{0D108BD9-81ED-4DB2-BD59-A6C34878D82A}">
                    <a16:rowId xmlns:a16="http://schemas.microsoft.com/office/drawing/2014/main" xmlns="" val="1967642287"/>
                  </a:ext>
                </a:extLst>
              </a:tr>
              <a:tr h="339063">
                <a:tc>
                  <a:txBody>
                    <a:bodyPr/>
                    <a:lstStyle/>
                    <a:p>
                      <a:pPr indent="406400">
                        <a:lnSpc>
                          <a:spcPct val="107000"/>
                        </a:lnSpc>
                        <a:spcAft>
                          <a:spcPts val="0"/>
                        </a:spcAft>
                      </a:pPr>
                      <a:r>
                        <a:rPr lang="en-US" sz="1800">
                          <a:effectLst/>
                        </a:rPr>
                        <a:t>Philippines</a:t>
                      </a:r>
                      <a:endParaRPr lang="en-US" sz="2500">
                        <a:effectLst/>
                        <a:latin typeface="Calibri" panose="020F0502020204030204" pitchFamily="34" charset="0"/>
                        <a:ea typeface="Calibri" panose="020F0502020204030204" pitchFamily="34" charset="0"/>
                        <a:cs typeface="Times New Roman" panose="02020603050405020304" pitchFamily="18" charset="0"/>
                      </a:endParaRPr>
                    </a:p>
                  </a:txBody>
                  <a:tcPr marL="121496" marR="121496" marT="0" marB="0" anchor="ctr"/>
                </a:tc>
                <a:tc>
                  <a:txBody>
                    <a:bodyPr/>
                    <a:lstStyle/>
                    <a:p>
                      <a:pPr algn="r">
                        <a:lnSpc>
                          <a:spcPct val="107000"/>
                        </a:lnSpc>
                        <a:spcAft>
                          <a:spcPts val="0"/>
                        </a:spcAft>
                      </a:pPr>
                      <a:r>
                        <a:rPr lang="en-US" sz="1800">
                          <a:effectLst/>
                        </a:rPr>
                        <a:t>32.8</a:t>
                      </a:r>
                      <a:endParaRPr lang="en-US" sz="2500">
                        <a:effectLst/>
                        <a:latin typeface="Calibri" panose="020F0502020204030204" pitchFamily="34" charset="0"/>
                        <a:ea typeface="Calibri" panose="020F0502020204030204" pitchFamily="34" charset="0"/>
                        <a:cs typeface="Times New Roman" panose="02020603050405020304" pitchFamily="18" charset="0"/>
                      </a:endParaRPr>
                    </a:p>
                  </a:txBody>
                  <a:tcPr marL="121496" marR="121496" marT="0" marB="0" anchor="ctr"/>
                </a:tc>
                <a:tc>
                  <a:txBody>
                    <a:bodyPr/>
                    <a:lstStyle/>
                    <a:p>
                      <a:pPr algn="ctr">
                        <a:lnSpc>
                          <a:spcPct val="107000"/>
                        </a:lnSpc>
                        <a:spcAft>
                          <a:spcPts val="0"/>
                        </a:spcAft>
                      </a:pPr>
                      <a:r>
                        <a:rPr lang="en-US" sz="1800">
                          <a:effectLst/>
                        </a:rPr>
                        <a:t>10.2</a:t>
                      </a:r>
                      <a:endParaRPr lang="en-US" sz="2500">
                        <a:effectLst/>
                        <a:latin typeface="Calibri" panose="020F0502020204030204" pitchFamily="34" charset="0"/>
                        <a:ea typeface="Calibri" panose="020F0502020204030204" pitchFamily="34" charset="0"/>
                        <a:cs typeface="Times New Roman" panose="02020603050405020304" pitchFamily="18" charset="0"/>
                      </a:endParaRPr>
                    </a:p>
                  </a:txBody>
                  <a:tcPr marL="121496" marR="121496" marT="0" marB="0" anchor="ctr"/>
                </a:tc>
                <a:extLst>
                  <a:ext uri="{0D108BD9-81ED-4DB2-BD59-A6C34878D82A}">
                    <a16:rowId xmlns:a16="http://schemas.microsoft.com/office/drawing/2014/main" xmlns="" val="796905039"/>
                  </a:ext>
                </a:extLst>
              </a:tr>
              <a:tr h="339063">
                <a:tc>
                  <a:txBody>
                    <a:bodyPr/>
                    <a:lstStyle/>
                    <a:p>
                      <a:pPr indent="406400">
                        <a:lnSpc>
                          <a:spcPct val="107000"/>
                        </a:lnSpc>
                        <a:spcAft>
                          <a:spcPts val="0"/>
                        </a:spcAft>
                      </a:pPr>
                      <a:r>
                        <a:rPr lang="en-US" sz="1800">
                          <a:effectLst/>
                        </a:rPr>
                        <a:t>Vietnam</a:t>
                      </a:r>
                      <a:endParaRPr lang="en-US" sz="2500">
                        <a:effectLst/>
                        <a:latin typeface="Calibri" panose="020F0502020204030204" pitchFamily="34" charset="0"/>
                        <a:ea typeface="Calibri" panose="020F0502020204030204" pitchFamily="34" charset="0"/>
                        <a:cs typeface="Times New Roman" panose="02020603050405020304" pitchFamily="18" charset="0"/>
                      </a:endParaRPr>
                    </a:p>
                  </a:txBody>
                  <a:tcPr marL="121496" marR="121496" marT="0" marB="0" anchor="ctr"/>
                </a:tc>
                <a:tc>
                  <a:txBody>
                    <a:bodyPr/>
                    <a:lstStyle/>
                    <a:p>
                      <a:pPr algn="r">
                        <a:lnSpc>
                          <a:spcPct val="107000"/>
                        </a:lnSpc>
                        <a:spcAft>
                          <a:spcPts val="0"/>
                        </a:spcAft>
                      </a:pPr>
                      <a:r>
                        <a:rPr lang="en-US" sz="1800">
                          <a:effectLst/>
                        </a:rPr>
                        <a:t>13.8</a:t>
                      </a:r>
                      <a:endParaRPr lang="en-US" sz="2500">
                        <a:effectLst/>
                        <a:latin typeface="Calibri" panose="020F0502020204030204" pitchFamily="34" charset="0"/>
                        <a:ea typeface="Calibri" panose="020F0502020204030204" pitchFamily="34" charset="0"/>
                        <a:cs typeface="Times New Roman" panose="02020603050405020304" pitchFamily="18" charset="0"/>
                      </a:endParaRPr>
                    </a:p>
                  </a:txBody>
                  <a:tcPr marL="121496" marR="121496" marT="0" marB="0" anchor="ctr"/>
                </a:tc>
                <a:tc>
                  <a:txBody>
                    <a:bodyPr/>
                    <a:lstStyle/>
                    <a:p>
                      <a:pPr algn="ctr">
                        <a:lnSpc>
                          <a:spcPct val="107000"/>
                        </a:lnSpc>
                        <a:spcAft>
                          <a:spcPts val="0"/>
                        </a:spcAft>
                      </a:pPr>
                      <a:r>
                        <a:rPr lang="en-US" sz="1800">
                          <a:effectLst/>
                        </a:rPr>
                        <a:t> 6.4</a:t>
                      </a:r>
                      <a:endParaRPr lang="en-US" sz="2500">
                        <a:effectLst/>
                        <a:latin typeface="Calibri" panose="020F0502020204030204" pitchFamily="34" charset="0"/>
                        <a:ea typeface="Calibri" panose="020F0502020204030204" pitchFamily="34" charset="0"/>
                        <a:cs typeface="Times New Roman" panose="02020603050405020304" pitchFamily="18" charset="0"/>
                      </a:endParaRPr>
                    </a:p>
                  </a:txBody>
                  <a:tcPr marL="121496" marR="121496" marT="0" marB="0" anchor="ctr"/>
                </a:tc>
                <a:extLst>
                  <a:ext uri="{0D108BD9-81ED-4DB2-BD59-A6C34878D82A}">
                    <a16:rowId xmlns:a16="http://schemas.microsoft.com/office/drawing/2014/main" xmlns="" val="1362303864"/>
                  </a:ext>
                </a:extLst>
              </a:tr>
              <a:tr h="339063">
                <a:tc>
                  <a:txBody>
                    <a:bodyPr/>
                    <a:lstStyle/>
                    <a:p>
                      <a:pPr indent="406400">
                        <a:lnSpc>
                          <a:spcPct val="107000"/>
                        </a:lnSpc>
                        <a:spcAft>
                          <a:spcPts val="0"/>
                        </a:spcAft>
                      </a:pPr>
                      <a:r>
                        <a:rPr lang="en-US" sz="1800">
                          <a:effectLst/>
                        </a:rPr>
                        <a:t>Indonesia</a:t>
                      </a:r>
                      <a:endParaRPr lang="en-US" sz="2500">
                        <a:effectLst/>
                        <a:latin typeface="Calibri" panose="020F0502020204030204" pitchFamily="34" charset="0"/>
                        <a:ea typeface="Calibri" panose="020F0502020204030204" pitchFamily="34" charset="0"/>
                        <a:cs typeface="Times New Roman" panose="02020603050405020304" pitchFamily="18" charset="0"/>
                      </a:endParaRPr>
                    </a:p>
                  </a:txBody>
                  <a:tcPr marL="121496" marR="121496" marT="0" marB="0" anchor="ctr"/>
                </a:tc>
                <a:tc>
                  <a:txBody>
                    <a:bodyPr/>
                    <a:lstStyle/>
                    <a:p>
                      <a:pPr algn="r">
                        <a:lnSpc>
                          <a:spcPct val="107000"/>
                        </a:lnSpc>
                        <a:spcAft>
                          <a:spcPts val="0"/>
                        </a:spcAft>
                      </a:pPr>
                      <a:r>
                        <a:rPr lang="en-US" sz="1800">
                          <a:effectLst/>
                        </a:rPr>
                        <a:t>9.0</a:t>
                      </a:r>
                      <a:endParaRPr lang="en-US" sz="2500">
                        <a:effectLst/>
                        <a:latin typeface="Calibri" panose="020F0502020204030204" pitchFamily="34" charset="0"/>
                        <a:ea typeface="Calibri" panose="020F0502020204030204" pitchFamily="34" charset="0"/>
                        <a:cs typeface="Times New Roman" panose="02020603050405020304" pitchFamily="18" charset="0"/>
                      </a:endParaRPr>
                    </a:p>
                  </a:txBody>
                  <a:tcPr marL="121496" marR="121496" marT="0" marB="0" anchor="ctr"/>
                </a:tc>
                <a:tc>
                  <a:txBody>
                    <a:bodyPr/>
                    <a:lstStyle/>
                    <a:p>
                      <a:pPr algn="ctr">
                        <a:lnSpc>
                          <a:spcPct val="107000"/>
                        </a:lnSpc>
                        <a:spcAft>
                          <a:spcPts val="0"/>
                        </a:spcAft>
                      </a:pPr>
                      <a:r>
                        <a:rPr lang="en-US" sz="1800">
                          <a:effectLst/>
                        </a:rPr>
                        <a:t> 1.0 (2016)</a:t>
                      </a:r>
                      <a:endParaRPr lang="en-US" sz="2500">
                        <a:effectLst/>
                        <a:latin typeface="Calibri" panose="020F0502020204030204" pitchFamily="34" charset="0"/>
                        <a:ea typeface="Calibri" panose="020F0502020204030204" pitchFamily="34" charset="0"/>
                        <a:cs typeface="Times New Roman" panose="02020603050405020304" pitchFamily="18" charset="0"/>
                      </a:endParaRPr>
                    </a:p>
                  </a:txBody>
                  <a:tcPr marL="121496" marR="121496" marT="0" marB="0" anchor="ctr"/>
                </a:tc>
                <a:extLst>
                  <a:ext uri="{0D108BD9-81ED-4DB2-BD59-A6C34878D82A}">
                    <a16:rowId xmlns:a16="http://schemas.microsoft.com/office/drawing/2014/main" xmlns="" val="1646000662"/>
                  </a:ext>
                </a:extLst>
              </a:tr>
              <a:tr h="339063">
                <a:tc>
                  <a:txBody>
                    <a:bodyPr/>
                    <a:lstStyle/>
                    <a:p>
                      <a:pPr indent="406400">
                        <a:lnSpc>
                          <a:spcPct val="107000"/>
                        </a:lnSpc>
                        <a:spcAft>
                          <a:spcPts val="0"/>
                        </a:spcAft>
                      </a:pPr>
                      <a:r>
                        <a:rPr lang="en-US" sz="1800">
                          <a:effectLst/>
                        </a:rPr>
                        <a:t>Thailand</a:t>
                      </a:r>
                      <a:endParaRPr lang="en-US" sz="2500">
                        <a:effectLst/>
                        <a:latin typeface="Calibri" panose="020F0502020204030204" pitchFamily="34" charset="0"/>
                        <a:ea typeface="Calibri" panose="020F0502020204030204" pitchFamily="34" charset="0"/>
                        <a:cs typeface="Times New Roman" panose="02020603050405020304" pitchFamily="18" charset="0"/>
                      </a:endParaRPr>
                    </a:p>
                  </a:txBody>
                  <a:tcPr marL="121496" marR="121496" marT="0" marB="0" anchor="ctr"/>
                </a:tc>
                <a:tc>
                  <a:txBody>
                    <a:bodyPr/>
                    <a:lstStyle/>
                    <a:p>
                      <a:pPr algn="r">
                        <a:lnSpc>
                          <a:spcPct val="107000"/>
                        </a:lnSpc>
                        <a:spcAft>
                          <a:spcPts val="0"/>
                        </a:spcAft>
                      </a:pPr>
                      <a:r>
                        <a:rPr lang="en-US" sz="1800">
                          <a:effectLst/>
                        </a:rPr>
                        <a:t>6.7</a:t>
                      </a:r>
                      <a:endParaRPr lang="en-US" sz="2500">
                        <a:effectLst/>
                        <a:latin typeface="Calibri" panose="020F0502020204030204" pitchFamily="34" charset="0"/>
                        <a:ea typeface="Calibri" panose="020F0502020204030204" pitchFamily="34" charset="0"/>
                        <a:cs typeface="Times New Roman" panose="02020603050405020304" pitchFamily="18" charset="0"/>
                      </a:endParaRPr>
                    </a:p>
                  </a:txBody>
                  <a:tcPr marL="121496" marR="121496" marT="0" marB="0" anchor="ctr"/>
                </a:tc>
                <a:tc>
                  <a:txBody>
                    <a:bodyPr/>
                    <a:lstStyle/>
                    <a:p>
                      <a:pPr algn="ctr">
                        <a:lnSpc>
                          <a:spcPct val="107000"/>
                        </a:lnSpc>
                        <a:spcAft>
                          <a:spcPts val="0"/>
                        </a:spcAft>
                      </a:pPr>
                      <a:r>
                        <a:rPr lang="en-US" sz="1800">
                          <a:effectLst/>
                        </a:rPr>
                        <a:t> 1.5 (2016)</a:t>
                      </a:r>
                      <a:endParaRPr lang="en-US" sz="2500">
                        <a:effectLst/>
                        <a:latin typeface="Calibri" panose="020F0502020204030204" pitchFamily="34" charset="0"/>
                        <a:ea typeface="Calibri" panose="020F0502020204030204" pitchFamily="34" charset="0"/>
                        <a:cs typeface="Times New Roman" panose="02020603050405020304" pitchFamily="18" charset="0"/>
                      </a:endParaRPr>
                    </a:p>
                  </a:txBody>
                  <a:tcPr marL="121496" marR="121496" marT="0" marB="0" anchor="ctr"/>
                </a:tc>
                <a:extLst>
                  <a:ext uri="{0D108BD9-81ED-4DB2-BD59-A6C34878D82A}">
                    <a16:rowId xmlns:a16="http://schemas.microsoft.com/office/drawing/2014/main" xmlns="" val="2353601933"/>
                  </a:ext>
                </a:extLst>
              </a:tr>
              <a:tr h="339063">
                <a:tc>
                  <a:txBody>
                    <a:bodyPr/>
                    <a:lstStyle/>
                    <a:p>
                      <a:pPr indent="406400">
                        <a:lnSpc>
                          <a:spcPct val="107000"/>
                        </a:lnSpc>
                        <a:spcAft>
                          <a:spcPts val="0"/>
                        </a:spcAft>
                      </a:pPr>
                      <a:r>
                        <a:rPr lang="en-US" sz="1800">
                          <a:effectLst/>
                        </a:rPr>
                        <a:t>Malaysia</a:t>
                      </a:r>
                      <a:endParaRPr lang="en-US" sz="2500">
                        <a:effectLst/>
                        <a:latin typeface="Calibri" panose="020F0502020204030204" pitchFamily="34" charset="0"/>
                        <a:ea typeface="Calibri" panose="020F0502020204030204" pitchFamily="34" charset="0"/>
                        <a:cs typeface="Times New Roman" panose="02020603050405020304" pitchFamily="18" charset="0"/>
                      </a:endParaRPr>
                    </a:p>
                  </a:txBody>
                  <a:tcPr marL="121496" marR="121496" marT="0" marB="0" anchor="ctr"/>
                </a:tc>
                <a:tc>
                  <a:txBody>
                    <a:bodyPr/>
                    <a:lstStyle/>
                    <a:p>
                      <a:pPr algn="r">
                        <a:lnSpc>
                          <a:spcPct val="107000"/>
                        </a:lnSpc>
                        <a:spcAft>
                          <a:spcPts val="0"/>
                        </a:spcAft>
                      </a:pPr>
                      <a:r>
                        <a:rPr lang="en-US" sz="1800">
                          <a:effectLst/>
                        </a:rPr>
                        <a:t>1.6</a:t>
                      </a:r>
                      <a:endParaRPr lang="en-US" sz="2500">
                        <a:effectLst/>
                        <a:latin typeface="Calibri" panose="020F0502020204030204" pitchFamily="34" charset="0"/>
                        <a:ea typeface="Calibri" panose="020F0502020204030204" pitchFamily="34" charset="0"/>
                        <a:cs typeface="Times New Roman" panose="02020603050405020304" pitchFamily="18" charset="0"/>
                      </a:endParaRPr>
                    </a:p>
                  </a:txBody>
                  <a:tcPr marL="121496" marR="121496" marT="0" marB="0" anchor="ctr"/>
                </a:tc>
                <a:tc>
                  <a:txBody>
                    <a:bodyPr/>
                    <a:lstStyle/>
                    <a:p>
                      <a:pPr algn="ctr">
                        <a:lnSpc>
                          <a:spcPct val="107000"/>
                        </a:lnSpc>
                        <a:spcAft>
                          <a:spcPts val="0"/>
                        </a:spcAft>
                      </a:pPr>
                      <a:r>
                        <a:rPr lang="en-US" sz="1800">
                          <a:effectLst/>
                        </a:rPr>
                        <a:t> 0.5 (2016)</a:t>
                      </a:r>
                      <a:endParaRPr lang="en-US" sz="2500">
                        <a:effectLst/>
                        <a:latin typeface="Calibri" panose="020F0502020204030204" pitchFamily="34" charset="0"/>
                        <a:ea typeface="Calibri" panose="020F0502020204030204" pitchFamily="34" charset="0"/>
                        <a:cs typeface="Times New Roman" panose="02020603050405020304" pitchFamily="18" charset="0"/>
                      </a:endParaRPr>
                    </a:p>
                  </a:txBody>
                  <a:tcPr marL="121496" marR="121496" marT="0" marB="0" anchor="ctr"/>
                </a:tc>
                <a:extLst>
                  <a:ext uri="{0D108BD9-81ED-4DB2-BD59-A6C34878D82A}">
                    <a16:rowId xmlns:a16="http://schemas.microsoft.com/office/drawing/2014/main" xmlns="" val="158518444"/>
                  </a:ext>
                </a:extLst>
              </a:tr>
              <a:tr h="339063">
                <a:tc>
                  <a:txBody>
                    <a:bodyPr/>
                    <a:lstStyle/>
                    <a:p>
                      <a:pPr indent="406400">
                        <a:lnSpc>
                          <a:spcPct val="107000"/>
                        </a:lnSpc>
                        <a:spcAft>
                          <a:spcPts val="0"/>
                        </a:spcAft>
                      </a:pPr>
                      <a:r>
                        <a:rPr lang="en-US" sz="1800">
                          <a:effectLst/>
                        </a:rPr>
                        <a:t>Myanmar</a:t>
                      </a:r>
                      <a:endParaRPr lang="en-US" sz="2500">
                        <a:effectLst/>
                        <a:latin typeface="Calibri" panose="020F0502020204030204" pitchFamily="34" charset="0"/>
                        <a:ea typeface="Calibri" panose="020F0502020204030204" pitchFamily="34" charset="0"/>
                        <a:cs typeface="Times New Roman" panose="02020603050405020304" pitchFamily="18" charset="0"/>
                      </a:endParaRPr>
                    </a:p>
                  </a:txBody>
                  <a:tcPr marL="121496" marR="121496" marT="0" marB="0" anchor="ctr"/>
                </a:tc>
                <a:tc>
                  <a:txBody>
                    <a:bodyPr/>
                    <a:lstStyle/>
                    <a:p>
                      <a:pPr algn="r">
                        <a:lnSpc>
                          <a:spcPct val="107000"/>
                        </a:lnSpc>
                        <a:spcAft>
                          <a:spcPts val="0"/>
                        </a:spcAft>
                      </a:pPr>
                      <a:r>
                        <a:rPr lang="en-US" sz="1800">
                          <a:effectLst/>
                        </a:rPr>
                        <a:t>0.7</a:t>
                      </a:r>
                      <a:endParaRPr lang="en-US" sz="2500">
                        <a:effectLst/>
                        <a:latin typeface="Calibri" panose="020F0502020204030204" pitchFamily="34" charset="0"/>
                        <a:ea typeface="Calibri" panose="020F0502020204030204" pitchFamily="34" charset="0"/>
                        <a:cs typeface="Times New Roman" panose="02020603050405020304" pitchFamily="18" charset="0"/>
                      </a:endParaRPr>
                    </a:p>
                  </a:txBody>
                  <a:tcPr marL="121496" marR="121496" marT="0" marB="0" anchor="ctr"/>
                </a:tc>
                <a:tc>
                  <a:txBody>
                    <a:bodyPr/>
                    <a:lstStyle/>
                    <a:p>
                      <a:pPr algn="ctr">
                        <a:lnSpc>
                          <a:spcPct val="107000"/>
                        </a:lnSpc>
                        <a:spcAft>
                          <a:spcPts val="0"/>
                        </a:spcAft>
                      </a:pPr>
                      <a:r>
                        <a:rPr lang="en-US" sz="1800">
                          <a:effectLst/>
                        </a:rPr>
                        <a:t> 1.1 (2016)</a:t>
                      </a:r>
                      <a:endParaRPr lang="en-US" sz="2500">
                        <a:effectLst/>
                        <a:latin typeface="Calibri" panose="020F0502020204030204" pitchFamily="34" charset="0"/>
                        <a:ea typeface="Calibri" panose="020F0502020204030204" pitchFamily="34" charset="0"/>
                        <a:cs typeface="Times New Roman" panose="02020603050405020304" pitchFamily="18" charset="0"/>
                      </a:endParaRPr>
                    </a:p>
                  </a:txBody>
                  <a:tcPr marL="121496" marR="121496" marT="0" marB="0" anchor="ctr"/>
                </a:tc>
                <a:extLst>
                  <a:ext uri="{0D108BD9-81ED-4DB2-BD59-A6C34878D82A}">
                    <a16:rowId xmlns:a16="http://schemas.microsoft.com/office/drawing/2014/main" xmlns="" val="1473853880"/>
                  </a:ext>
                </a:extLst>
              </a:tr>
              <a:tr h="339063">
                <a:tc>
                  <a:txBody>
                    <a:bodyPr/>
                    <a:lstStyle/>
                    <a:p>
                      <a:pPr indent="406400">
                        <a:lnSpc>
                          <a:spcPct val="107000"/>
                        </a:lnSpc>
                        <a:spcAft>
                          <a:spcPts val="0"/>
                        </a:spcAft>
                      </a:pPr>
                      <a:r>
                        <a:rPr lang="en-US" sz="1800">
                          <a:effectLst/>
                        </a:rPr>
                        <a:t>Cambodia</a:t>
                      </a:r>
                      <a:endParaRPr lang="en-US" sz="2500">
                        <a:effectLst/>
                        <a:latin typeface="Calibri" panose="020F0502020204030204" pitchFamily="34" charset="0"/>
                        <a:ea typeface="Calibri" panose="020F0502020204030204" pitchFamily="34" charset="0"/>
                        <a:cs typeface="Times New Roman" panose="02020603050405020304" pitchFamily="18" charset="0"/>
                      </a:endParaRPr>
                    </a:p>
                  </a:txBody>
                  <a:tcPr marL="121496" marR="121496" marT="0" marB="0" anchor="ctr"/>
                </a:tc>
                <a:tc>
                  <a:txBody>
                    <a:bodyPr/>
                    <a:lstStyle/>
                    <a:p>
                      <a:pPr algn="r">
                        <a:lnSpc>
                          <a:spcPct val="107000"/>
                        </a:lnSpc>
                        <a:spcAft>
                          <a:spcPts val="0"/>
                        </a:spcAft>
                      </a:pPr>
                      <a:r>
                        <a:rPr lang="en-US" sz="1800">
                          <a:effectLst/>
                        </a:rPr>
                        <a:t>0.4</a:t>
                      </a:r>
                      <a:endParaRPr lang="en-US" sz="2500">
                        <a:effectLst/>
                        <a:latin typeface="Calibri" panose="020F0502020204030204" pitchFamily="34" charset="0"/>
                        <a:ea typeface="Calibri" panose="020F0502020204030204" pitchFamily="34" charset="0"/>
                        <a:cs typeface="Times New Roman" panose="02020603050405020304" pitchFamily="18" charset="0"/>
                      </a:endParaRPr>
                    </a:p>
                  </a:txBody>
                  <a:tcPr marL="121496" marR="121496" marT="0" marB="0" anchor="ctr"/>
                </a:tc>
                <a:tc>
                  <a:txBody>
                    <a:bodyPr/>
                    <a:lstStyle/>
                    <a:p>
                      <a:pPr algn="ctr">
                        <a:lnSpc>
                          <a:spcPct val="107000"/>
                        </a:lnSpc>
                        <a:spcAft>
                          <a:spcPts val="0"/>
                        </a:spcAft>
                      </a:pPr>
                      <a:r>
                        <a:rPr lang="en-US" sz="1800">
                          <a:effectLst/>
                        </a:rPr>
                        <a:t> 1.9 (2016)</a:t>
                      </a:r>
                      <a:endParaRPr lang="en-US" sz="2500">
                        <a:effectLst/>
                        <a:latin typeface="Calibri" panose="020F0502020204030204" pitchFamily="34" charset="0"/>
                        <a:ea typeface="Calibri" panose="020F0502020204030204" pitchFamily="34" charset="0"/>
                        <a:cs typeface="Times New Roman" panose="02020603050405020304" pitchFamily="18" charset="0"/>
                      </a:endParaRPr>
                    </a:p>
                  </a:txBody>
                  <a:tcPr marL="121496" marR="121496" marT="0" marB="0" anchor="ctr"/>
                </a:tc>
                <a:extLst>
                  <a:ext uri="{0D108BD9-81ED-4DB2-BD59-A6C34878D82A}">
                    <a16:rowId xmlns:a16="http://schemas.microsoft.com/office/drawing/2014/main" xmlns="" val="3201633308"/>
                  </a:ext>
                </a:extLst>
              </a:tr>
              <a:tr h="339063">
                <a:tc>
                  <a:txBody>
                    <a:bodyPr/>
                    <a:lstStyle/>
                    <a:p>
                      <a:pPr indent="406400">
                        <a:lnSpc>
                          <a:spcPct val="107000"/>
                        </a:lnSpc>
                        <a:spcAft>
                          <a:spcPts val="0"/>
                        </a:spcAft>
                      </a:pPr>
                      <a:r>
                        <a:rPr lang="en-US" sz="1800">
                          <a:effectLst/>
                        </a:rPr>
                        <a:t>Mongolia</a:t>
                      </a:r>
                      <a:endParaRPr lang="en-US" sz="2500">
                        <a:effectLst/>
                        <a:latin typeface="Calibri" panose="020F0502020204030204" pitchFamily="34" charset="0"/>
                        <a:ea typeface="Calibri" panose="020F0502020204030204" pitchFamily="34" charset="0"/>
                        <a:cs typeface="Times New Roman" panose="02020603050405020304" pitchFamily="18" charset="0"/>
                      </a:endParaRPr>
                    </a:p>
                  </a:txBody>
                  <a:tcPr marL="121496" marR="121496" marT="0" marB="0" anchor="ctr"/>
                </a:tc>
                <a:tc>
                  <a:txBody>
                    <a:bodyPr/>
                    <a:lstStyle/>
                    <a:p>
                      <a:pPr algn="r">
                        <a:lnSpc>
                          <a:spcPct val="107000"/>
                        </a:lnSpc>
                        <a:spcAft>
                          <a:spcPts val="0"/>
                        </a:spcAft>
                      </a:pPr>
                      <a:r>
                        <a:rPr lang="en-US" sz="1800">
                          <a:effectLst/>
                        </a:rPr>
                        <a:t>0.3</a:t>
                      </a:r>
                      <a:endParaRPr lang="en-US" sz="2500">
                        <a:effectLst/>
                        <a:latin typeface="Calibri" panose="020F0502020204030204" pitchFamily="34" charset="0"/>
                        <a:ea typeface="Calibri" panose="020F0502020204030204" pitchFamily="34" charset="0"/>
                        <a:cs typeface="Times New Roman" panose="02020603050405020304" pitchFamily="18" charset="0"/>
                      </a:endParaRPr>
                    </a:p>
                  </a:txBody>
                  <a:tcPr marL="121496" marR="121496" marT="0" marB="0" anchor="ctr"/>
                </a:tc>
                <a:tc>
                  <a:txBody>
                    <a:bodyPr/>
                    <a:lstStyle/>
                    <a:p>
                      <a:pPr algn="ctr">
                        <a:lnSpc>
                          <a:spcPct val="107000"/>
                        </a:lnSpc>
                        <a:spcAft>
                          <a:spcPts val="0"/>
                        </a:spcAft>
                      </a:pPr>
                      <a:r>
                        <a:rPr lang="en-US" sz="1800" dirty="0">
                          <a:effectLst/>
                        </a:rPr>
                        <a:t> 2.5</a:t>
                      </a:r>
                      <a:endParaRPr lang="en-US" sz="2500" dirty="0">
                        <a:effectLst/>
                        <a:latin typeface="Calibri" panose="020F0502020204030204" pitchFamily="34" charset="0"/>
                        <a:ea typeface="Calibri" panose="020F0502020204030204" pitchFamily="34" charset="0"/>
                        <a:cs typeface="Times New Roman" panose="02020603050405020304" pitchFamily="18" charset="0"/>
                      </a:endParaRPr>
                    </a:p>
                  </a:txBody>
                  <a:tcPr marL="121496" marR="121496" marT="0" marB="0" anchor="ctr"/>
                </a:tc>
                <a:extLst>
                  <a:ext uri="{0D108BD9-81ED-4DB2-BD59-A6C34878D82A}">
                    <a16:rowId xmlns:a16="http://schemas.microsoft.com/office/drawing/2014/main" xmlns="" val="1896816078"/>
                  </a:ext>
                </a:extLst>
              </a:tr>
            </a:tbl>
          </a:graphicData>
        </a:graphic>
      </p:graphicFrame>
    </p:spTree>
    <p:extLst>
      <p:ext uri="{BB962C8B-B14F-4D97-AF65-F5344CB8AC3E}">
        <p14:creationId xmlns:p14="http://schemas.microsoft.com/office/powerpoint/2010/main" val="1670388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E18EE90-BD85-469A-AFD3-1C3AC4C67786}"/>
              </a:ext>
            </a:extLst>
          </p:cNvPr>
          <p:cNvSpPr>
            <a:spLocks noGrp="1"/>
          </p:cNvSpPr>
          <p:nvPr>
            <p:ph type="title"/>
          </p:nvPr>
        </p:nvSpPr>
        <p:spPr>
          <a:xfrm>
            <a:off x="838200" y="5529884"/>
            <a:ext cx="7719381" cy="1096331"/>
          </a:xfrm>
        </p:spPr>
        <p:txBody>
          <a:bodyPr>
            <a:normAutofit/>
          </a:bodyPr>
          <a:lstStyle/>
          <a:p>
            <a:r>
              <a:rPr lang="en-US" sz="3700" dirty="0"/>
              <a:t>THE IMPACTS OF MIGRATION: SOCIAL</a:t>
            </a:r>
          </a:p>
        </p:txBody>
      </p:sp>
      <p:graphicFrame>
        <p:nvGraphicFramePr>
          <p:cNvPr id="5" name="Content Placeholder 2">
            <a:extLst>
              <a:ext uri="{FF2B5EF4-FFF2-40B4-BE49-F238E27FC236}">
                <a16:creationId xmlns:a16="http://schemas.microsoft.com/office/drawing/2014/main" xmlns="" id="{6EE71619-9B1D-46B2-B45D-C67FCF62D335}"/>
              </a:ext>
            </a:extLst>
          </p:cNvPr>
          <p:cNvGraphicFramePr>
            <a:graphicFrameLocks noGrp="1"/>
          </p:cNvGraphicFramePr>
          <p:nvPr>
            <p:ph idx="1"/>
            <p:extLst>
              <p:ext uri="{D42A27DB-BD31-4B8C-83A1-F6EECF244321}">
                <p14:modId xmlns:p14="http://schemas.microsoft.com/office/powerpoint/2010/main" val="3873355394"/>
              </p:ext>
            </p:extLst>
          </p:nvPr>
        </p:nvGraphicFramePr>
        <p:xfrm>
          <a:off x="838200" y="643467"/>
          <a:ext cx="10515600" cy="40809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739528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FB74C80-5E62-44B1-ACC1-7C6A46022A72}"/>
              </a:ext>
            </a:extLst>
          </p:cNvPr>
          <p:cNvSpPr>
            <a:spLocks noGrp="1"/>
          </p:cNvSpPr>
          <p:nvPr>
            <p:ph type="title"/>
          </p:nvPr>
        </p:nvSpPr>
        <p:spPr/>
        <p:txBody>
          <a:bodyPr vert="horz" lIns="91440" tIns="45720" rIns="91440" bIns="45720" rtlCol="0" anchor="ctr">
            <a:normAutofit/>
          </a:bodyPr>
          <a:lstStyle/>
          <a:p>
            <a:r>
              <a:rPr lang="en-PH" sz="4400" kern="1200" dirty="0">
                <a:solidFill>
                  <a:schemeClr val="tx1"/>
                </a:solidFill>
                <a:latin typeface="+mj-lt"/>
                <a:ea typeface="+mj-ea"/>
                <a:cs typeface="+mj-cs"/>
              </a:rPr>
              <a:t>RETURN MIGRATION</a:t>
            </a:r>
            <a:endParaRPr lang="en-US" sz="4400" kern="1200" dirty="0">
              <a:solidFill>
                <a:schemeClr val="tx1"/>
              </a:solidFill>
              <a:latin typeface="+mj-lt"/>
              <a:ea typeface="+mj-ea"/>
              <a:cs typeface="+mj-cs"/>
            </a:endParaRPr>
          </a:p>
        </p:txBody>
      </p:sp>
      <p:pic>
        <p:nvPicPr>
          <p:cNvPr id="4" name="Picture 3">
            <a:extLst>
              <a:ext uri="{FF2B5EF4-FFF2-40B4-BE49-F238E27FC236}">
                <a16:creationId xmlns:a16="http://schemas.microsoft.com/office/drawing/2014/main" xmlns="" id="{6A670D7D-44AE-4076-A0AC-CB3D389E9B11}"/>
              </a:ext>
            </a:extLst>
          </p:cNvPr>
          <p:cNvPicPr>
            <a:picLocks noChangeAspect="1"/>
          </p:cNvPicPr>
          <p:nvPr/>
        </p:nvPicPr>
        <p:blipFill>
          <a:blip r:embed="rId2"/>
          <a:stretch>
            <a:fillRect/>
          </a:stretch>
        </p:blipFill>
        <p:spPr>
          <a:xfrm>
            <a:off x="1158240" y="2764498"/>
            <a:ext cx="9875520" cy="2491055"/>
          </a:xfrm>
          <a:prstGeom prst="rect">
            <a:avLst/>
          </a:prstGeom>
          <a:effectLst/>
        </p:spPr>
      </p:pic>
    </p:spTree>
    <p:extLst>
      <p:ext uri="{BB962C8B-B14F-4D97-AF65-F5344CB8AC3E}">
        <p14:creationId xmlns:p14="http://schemas.microsoft.com/office/powerpoint/2010/main" val="18969952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37CB374-68FF-4416-913D-625AFF8FC709}"/>
              </a:ext>
            </a:extLst>
          </p:cNvPr>
          <p:cNvSpPr>
            <a:spLocks noGrp="1"/>
          </p:cNvSpPr>
          <p:nvPr>
            <p:ph type="title"/>
          </p:nvPr>
        </p:nvSpPr>
        <p:spPr/>
        <p:txBody>
          <a:bodyPr/>
          <a:lstStyle/>
          <a:p>
            <a:r>
              <a:rPr lang="en-PH" dirty="0"/>
              <a:t>MIGRATION GOVERNANCE</a:t>
            </a:r>
            <a:endParaRPr lang="en-US" dirty="0"/>
          </a:p>
        </p:txBody>
      </p:sp>
      <p:sp>
        <p:nvSpPr>
          <p:cNvPr id="3" name="Content Placeholder 2">
            <a:extLst>
              <a:ext uri="{FF2B5EF4-FFF2-40B4-BE49-F238E27FC236}">
                <a16:creationId xmlns:a16="http://schemas.microsoft.com/office/drawing/2014/main" xmlns="" id="{6C04B583-2C12-45FE-8B6E-52213EB87570}"/>
              </a:ext>
            </a:extLst>
          </p:cNvPr>
          <p:cNvSpPr>
            <a:spLocks noGrp="1"/>
          </p:cNvSpPr>
          <p:nvPr>
            <p:ph idx="1"/>
          </p:nvPr>
        </p:nvSpPr>
        <p:spPr/>
        <p:txBody>
          <a:bodyPr>
            <a:normAutofit fontScale="85000" lnSpcReduction="10000"/>
          </a:bodyPr>
          <a:lstStyle/>
          <a:p>
            <a:r>
              <a:rPr lang="en-US" dirty="0"/>
              <a:t>Migration governance in Asia rests on national migration policies</a:t>
            </a:r>
          </a:p>
          <a:p>
            <a:r>
              <a:rPr lang="en-US" dirty="0"/>
              <a:t>Migration policies are imperfect instruments for the governance of migration</a:t>
            </a:r>
          </a:p>
          <a:p>
            <a:r>
              <a:rPr lang="en-US" dirty="0"/>
              <a:t>Improving the governance of migration requires cooperation at different levels</a:t>
            </a:r>
          </a:p>
          <a:p>
            <a:r>
              <a:rPr lang="en-US" dirty="0"/>
              <a:t>The consultative processes are useful but not very effective</a:t>
            </a:r>
          </a:p>
          <a:p>
            <a:r>
              <a:rPr lang="en-US" dirty="0"/>
              <a:t>Regional structures are more effective but are still timid about migration</a:t>
            </a:r>
          </a:p>
          <a:p>
            <a:r>
              <a:rPr lang="en-US" dirty="0"/>
              <a:t>Bilateral agreements remain the most effective way to ensure protection to migrants but are poorly implemented and monitored</a:t>
            </a:r>
          </a:p>
          <a:p>
            <a:r>
              <a:rPr lang="en-US" dirty="0"/>
              <a:t>International instruments for the protection of migrants are ratified by only a few countries in Asia</a:t>
            </a:r>
          </a:p>
          <a:p>
            <a:r>
              <a:rPr lang="en-US" dirty="0"/>
              <a:t>The global compacts: a platform for an international approach to migrants and refugees?</a:t>
            </a:r>
          </a:p>
        </p:txBody>
      </p:sp>
    </p:spTree>
    <p:extLst>
      <p:ext uri="{BB962C8B-B14F-4D97-AF65-F5344CB8AC3E}">
        <p14:creationId xmlns:p14="http://schemas.microsoft.com/office/powerpoint/2010/main" val="33910346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9CAA353-64DC-418D-883E-88BE3D4A107A}"/>
              </a:ext>
            </a:extLst>
          </p:cNvPr>
          <p:cNvSpPr>
            <a:spLocks noGrp="1"/>
          </p:cNvSpPr>
          <p:nvPr>
            <p:ph type="title"/>
          </p:nvPr>
        </p:nvSpPr>
        <p:spPr>
          <a:xfrm>
            <a:off x="838200" y="5529884"/>
            <a:ext cx="7719381" cy="1096331"/>
          </a:xfrm>
        </p:spPr>
        <p:txBody>
          <a:bodyPr>
            <a:normAutofit/>
          </a:bodyPr>
          <a:lstStyle/>
          <a:p>
            <a:r>
              <a:rPr lang="en-US" sz="3400"/>
              <a:t>Possible regional scenarios and their impact on migration</a:t>
            </a:r>
          </a:p>
        </p:txBody>
      </p:sp>
      <p:graphicFrame>
        <p:nvGraphicFramePr>
          <p:cNvPr id="5" name="Content Placeholder 2">
            <a:extLst>
              <a:ext uri="{FF2B5EF4-FFF2-40B4-BE49-F238E27FC236}">
                <a16:creationId xmlns:a16="http://schemas.microsoft.com/office/drawing/2014/main" xmlns="" id="{BB5DCD69-6044-4020-825C-6E5ACC3C8838}"/>
              </a:ext>
            </a:extLst>
          </p:cNvPr>
          <p:cNvGraphicFramePr>
            <a:graphicFrameLocks noGrp="1"/>
          </p:cNvGraphicFramePr>
          <p:nvPr>
            <p:ph idx="1"/>
            <p:extLst>
              <p:ext uri="{D42A27DB-BD31-4B8C-83A1-F6EECF244321}">
                <p14:modId xmlns:p14="http://schemas.microsoft.com/office/powerpoint/2010/main" val="2337935236"/>
              </p:ext>
            </p:extLst>
          </p:nvPr>
        </p:nvGraphicFramePr>
        <p:xfrm>
          <a:off x="838200" y="643467"/>
          <a:ext cx="10515600" cy="40809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13212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C908882-5093-42DA-A3DE-7FC344009755}"/>
              </a:ext>
            </a:extLst>
          </p:cNvPr>
          <p:cNvSpPr>
            <a:spLocks noGrp="1"/>
          </p:cNvSpPr>
          <p:nvPr>
            <p:ph type="title"/>
          </p:nvPr>
        </p:nvSpPr>
        <p:spPr/>
        <p:txBody>
          <a:bodyPr/>
          <a:lstStyle/>
          <a:p>
            <a:r>
              <a:rPr lang="en-PH" dirty="0"/>
              <a:t>MIGRATION IN ASIA IN 2017</a:t>
            </a:r>
            <a:endParaRPr lang="en-US" dirty="0"/>
          </a:p>
        </p:txBody>
      </p:sp>
      <p:sp>
        <p:nvSpPr>
          <p:cNvPr id="3" name="Content Placeholder 2">
            <a:extLst>
              <a:ext uri="{FF2B5EF4-FFF2-40B4-BE49-F238E27FC236}">
                <a16:creationId xmlns:a16="http://schemas.microsoft.com/office/drawing/2014/main" xmlns="" id="{53FF964E-BE9F-4484-9F3B-C9B23B96D1C1}"/>
              </a:ext>
            </a:extLst>
          </p:cNvPr>
          <p:cNvSpPr>
            <a:spLocks noGrp="1"/>
          </p:cNvSpPr>
          <p:nvPr>
            <p:ph idx="1"/>
          </p:nvPr>
        </p:nvSpPr>
        <p:spPr/>
        <p:txBody>
          <a:bodyPr>
            <a:normAutofit fontScale="92500" lnSpcReduction="20000"/>
          </a:bodyPr>
          <a:lstStyle/>
          <a:p>
            <a:r>
              <a:rPr lang="en-US" dirty="0"/>
              <a:t>In 2017, there were about 79.6 million migrants in Asia, who correspond to 30 percent of the 257.7 million total in the world.</a:t>
            </a:r>
          </a:p>
          <a:p>
            <a:r>
              <a:rPr lang="en-US" dirty="0"/>
              <a:t>53 percent of the migrants in Asia are in Western Asia and particularly in the Gulf Cooperation Council countries (43 percent).</a:t>
            </a:r>
          </a:p>
          <a:p>
            <a:r>
              <a:rPr lang="en-US" dirty="0"/>
              <a:t>The median age of male migrants in the world was 36.4 in 2017, the same as in Asia.</a:t>
            </a:r>
          </a:p>
          <a:p>
            <a:r>
              <a:rPr lang="en-US" dirty="0"/>
              <a:t>The median age of female migrants in the world was 39,9, but much lower for female migrants in Asia (31.4)</a:t>
            </a:r>
          </a:p>
          <a:p>
            <a:r>
              <a:rPr lang="en-US" dirty="0"/>
              <a:t> Overall, 48.4 percent of migrants in the world were women. In Asia, the percentage was 42.4, and below 30 percent in the GCC countries.</a:t>
            </a:r>
          </a:p>
          <a:p>
            <a:r>
              <a:rPr lang="en-US" dirty="0"/>
              <a:t>Almost three quarters of international migrants in Asia are in just fifteen countries</a:t>
            </a:r>
          </a:p>
        </p:txBody>
      </p:sp>
    </p:spTree>
    <p:extLst>
      <p:ext uri="{BB962C8B-B14F-4D97-AF65-F5344CB8AC3E}">
        <p14:creationId xmlns:p14="http://schemas.microsoft.com/office/powerpoint/2010/main" val="668683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785F716-2208-4B6C-A7CE-2B1D9B63A791}"/>
              </a:ext>
            </a:extLst>
          </p:cNvPr>
          <p:cNvSpPr>
            <a:spLocks noGrp="1"/>
          </p:cNvSpPr>
          <p:nvPr>
            <p:ph type="title"/>
          </p:nvPr>
        </p:nvSpPr>
        <p:spPr>
          <a:xfrm>
            <a:off x="838200" y="5529884"/>
            <a:ext cx="7719381" cy="1096331"/>
          </a:xfrm>
        </p:spPr>
        <p:txBody>
          <a:bodyPr>
            <a:normAutofit/>
          </a:bodyPr>
          <a:lstStyle/>
          <a:p>
            <a:r>
              <a:rPr lang="en-PH"/>
              <a:t>Workshop</a:t>
            </a:r>
            <a:endParaRPr lang="en-US"/>
          </a:p>
        </p:txBody>
      </p:sp>
      <p:graphicFrame>
        <p:nvGraphicFramePr>
          <p:cNvPr id="5" name="Content Placeholder 2">
            <a:extLst>
              <a:ext uri="{FF2B5EF4-FFF2-40B4-BE49-F238E27FC236}">
                <a16:creationId xmlns:a16="http://schemas.microsoft.com/office/drawing/2014/main" xmlns="" id="{7CC58947-6B8D-44AE-87F1-007ECC0B2FF8}"/>
              </a:ext>
            </a:extLst>
          </p:cNvPr>
          <p:cNvGraphicFramePr>
            <a:graphicFrameLocks noGrp="1"/>
          </p:cNvGraphicFramePr>
          <p:nvPr>
            <p:ph idx="1"/>
            <p:extLst>
              <p:ext uri="{D42A27DB-BD31-4B8C-83A1-F6EECF244321}">
                <p14:modId xmlns:p14="http://schemas.microsoft.com/office/powerpoint/2010/main" val="2084717671"/>
              </p:ext>
            </p:extLst>
          </p:nvPr>
        </p:nvGraphicFramePr>
        <p:xfrm>
          <a:off x="838200" y="643467"/>
          <a:ext cx="10515600" cy="40809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927871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AB31D81-D8A2-4340-A516-74D6128827AE}"/>
              </a:ext>
            </a:extLst>
          </p:cNvPr>
          <p:cNvSpPr>
            <a:spLocks noGrp="1"/>
          </p:cNvSpPr>
          <p:nvPr>
            <p:ph type="title"/>
          </p:nvPr>
        </p:nvSpPr>
        <p:spPr/>
        <p:txBody>
          <a:bodyPr/>
          <a:lstStyle/>
          <a:p>
            <a:r>
              <a:rPr lang="en-PH" dirty="0"/>
              <a:t>CHANGE OF MIGRANTS’ STOCK BY REGION</a:t>
            </a:r>
            <a:endParaRPr lang="en-US" dirty="0"/>
          </a:p>
        </p:txBody>
      </p:sp>
      <p:graphicFrame>
        <p:nvGraphicFramePr>
          <p:cNvPr id="4" name="Table 3">
            <a:extLst>
              <a:ext uri="{FF2B5EF4-FFF2-40B4-BE49-F238E27FC236}">
                <a16:creationId xmlns:a16="http://schemas.microsoft.com/office/drawing/2014/main" xmlns="" id="{807807AA-9307-4B63-88DC-A25A79846E57}"/>
              </a:ext>
            </a:extLst>
          </p:cNvPr>
          <p:cNvGraphicFramePr>
            <a:graphicFrameLocks noGrp="1"/>
          </p:cNvGraphicFramePr>
          <p:nvPr>
            <p:extLst>
              <p:ext uri="{D42A27DB-BD31-4B8C-83A1-F6EECF244321}">
                <p14:modId xmlns:p14="http://schemas.microsoft.com/office/powerpoint/2010/main" val="2523240246"/>
              </p:ext>
            </p:extLst>
          </p:nvPr>
        </p:nvGraphicFramePr>
        <p:xfrm>
          <a:off x="689317" y="1599029"/>
          <a:ext cx="11121811" cy="4496555"/>
        </p:xfrm>
        <a:graphic>
          <a:graphicData uri="http://schemas.openxmlformats.org/drawingml/2006/table">
            <a:tbl>
              <a:tblPr firstRow="1" firstCol="1" bandRow="1">
                <a:tableStyleId>{5C22544A-7EE6-4342-B048-85BDC9FD1C3A}</a:tableStyleId>
              </a:tblPr>
              <a:tblGrid>
                <a:gridCol w="3181545">
                  <a:extLst>
                    <a:ext uri="{9D8B030D-6E8A-4147-A177-3AD203B41FA5}">
                      <a16:colId xmlns:a16="http://schemas.microsoft.com/office/drawing/2014/main" xmlns="" val="1105153346"/>
                    </a:ext>
                  </a:extLst>
                </a:gridCol>
                <a:gridCol w="1658754">
                  <a:extLst>
                    <a:ext uri="{9D8B030D-6E8A-4147-A177-3AD203B41FA5}">
                      <a16:colId xmlns:a16="http://schemas.microsoft.com/office/drawing/2014/main" xmlns="" val="1039942204"/>
                    </a:ext>
                  </a:extLst>
                </a:gridCol>
                <a:gridCol w="1658754">
                  <a:extLst>
                    <a:ext uri="{9D8B030D-6E8A-4147-A177-3AD203B41FA5}">
                      <a16:colId xmlns:a16="http://schemas.microsoft.com/office/drawing/2014/main" xmlns="" val="707631552"/>
                    </a:ext>
                  </a:extLst>
                </a:gridCol>
                <a:gridCol w="1658754">
                  <a:extLst>
                    <a:ext uri="{9D8B030D-6E8A-4147-A177-3AD203B41FA5}">
                      <a16:colId xmlns:a16="http://schemas.microsoft.com/office/drawing/2014/main" xmlns="" val="2316221005"/>
                    </a:ext>
                  </a:extLst>
                </a:gridCol>
                <a:gridCol w="1305250">
                  <a:extLst>
                    <a:ext uri="{9D8B030D-6E8A-4147-A177-3AD203B41FA5}">
                      <a16:colId xmlns:a16="http://schemas.microsoft.com/office/drawing/2014/main" xmlns="" val="935049167"/>
                    </a:ext>
                  </a:extLst>
                </a:gridCol>
                <a:gridCol w="1658754">
                  <a:extLst>
                    <a:ext uri="{9D8B030D-6E8A-4147-A177-3AD203B41FA5}">
                      <a16:colId xmlns:a16="http://schemas.microsoft.com/office/drawing/2014/main" xmlns="" val="3833633214"/>
                    </a:ext>
                  </a:extLst>
                </a:gridCol>
              </a:tblGrid>
              <a:tr h="676686">
                <a:tc>
                  <a:txBody>
                    <a:bodyPr/>
                    <a:lstStyle/>
                    <a:p>
                      <a:endParaRPr lang="en-US" sz="2400">
                        <a:effectLst/>
                        <a:latin typeface="Calibri" panose="020F0502020204030204" pitchFamily="34" charset="0"/>
                        <a:cs typeface="Times New Roman" panose="02020603050405020304" pitchFamily="18" charset="0"/>
                      </a:endParaRPr>
                    </a:p>
                  </a:txBody>
                  <a:tcPr marL="115728" marR="115728" marT="0" marB="0"/>
                </a:tc>
                <a:tc>
                  <a:txBody>
                    <a:bodyPr/>
                    <a:lstStyle/>
                    <a:p>
                      <a:pPr algn="r">
                        <a:lnSpc>
                          <a:spcPct val="107000"/>
                        </a:lnSpc>
                        <a:spcAft>
                          <a:spcPts val="0"/>
                        </a:spcAft>
                      </a:pPr>
                      <a:r>
                        <a:rPr lang="en-US" sz="2400">
                          <a:effectLst/>
                        </a:rPr>
                        <a:t>2000</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5728" marR="115728" marT="0" marB="0"/>
                </a:tc>
                <a:tc>
                  <a:txBody>
                    <a:bodyPr/>
                    <a:lstStyle/>
                    <a:p>
                      <a:pPr algn="r">
                        <a:lnSpc>
                          <a:spcPct val="107000"/>
                        </a:lnSpc>
                        <a:spcAft>
                          <a:spcPts val="0"/>
                        </a:spcAft>
                      </a:pPr>
                      <a:r>
                        <a:rPr lang="en-US" sz="2400">
                          <a:effectLst/>
                        </a:rPr>
                        <a:t>2017</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5728" marR="115728" marT="0" marB="0"/>
                </a:tc>
                <a:tc>
                  <a:txBody>
                    <a:bodyPr/>
                    <a:lstStyle/>
                    <a:p>
                      <a:pPr algn="r">
                        <a:lnSpc>
                          <a:spcPct val="107000"/>
                        </a:lnSpc>
                        <a:spcAft>
                          <a:spcPts val="0"/>
                        </a:spcAft>
                      </a:pPr>
                      <a:r>
                        <a:rPr lang="en-US" sz="2400">
                          <a:effectLst/>
                        </a:rPr>
                        <a:t>Total increase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5728" marR="115728" marT="0" marB="0"/>
                </a:tc>
                <a:tc>
                  <a:txBody>
                    <a:bodyPr/>
                    <a:lstStyle/>
                    <a:p>
                      <a:pPr algn="r">
                        <a:lnSpc>
                          <a:spcPct val="107000"/>
                        </a:lnSpc>
                        <a:spcAft>
                          <a:spcPts val="0"/>
                        </a:spcAft>
                      </a:pPr>
                      <a:r>
                        <a:rPr lang="en-US" sz="2400">
                          <a:effectLst/>
                        </a:rPr>
                        <a:t>Share</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5728" marR="115728" marT="0" marB="0"/>
                </a:tc>
                <a:tc>
                  <a:txBody>
                    <a:bodyPr/>
                    <a:lstStyle/>
                    <a:p>
                      <a:pPr algn="r">
                        <a:lnSpc>
                          <a:spcPct val="107000"/>
                        </a:lnSpc>
                        <a:spcAft>
                          <a:spcPts val="0"/>
                        </a:spcAft>
                      </a:pPr>
                      <a:r>
                        <a:rPr lang="en-US" sz="2400">
                          <a:effectLst/>
                        </a:rPr>
                        <a:t>Annual change</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5728" marR="115728" marT="0" marB="0"/>
                </a:tc>
                <a:extLst>
                  <a:ext uri="{0D108BD9-81ED-4DB2-BD59-A6C34878D82A}">
                    <a16:rowId xmlns:a16="http://schemas.microsoft.com/office/drawing/2014/main" xmlns="" val="872603279"/>
                  </a:ext>
                </a:extLst>
              </a:tr>
              <a:tr h="575955">
                <a:tc>
                  <a:txBody>
                    <a:bodyPr/>
                    <a:lstStyle/>
                    <a:p>
                      <a:pPr>
                        <a:lnSpc>
                          <a:spcPct val="107000"/>
                        </a:lnSpc>
                        <a:spcAft>
                          <a:spcPts val="0"/>
                        </a:spcAft>
                      </a:pPr>
                      <a:r>
                        <a:rPr lang="en-US" sz="2400">
                          <a:effectLst/>
                        </a:rPr>
                        <a:t>Central Asia</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5728" marR="115728" marT="0" marB="0"/>
                </a:tc>
                <a:tc>
                  <a:txBody>
                    <a:bodyPr/>
                    <a:lstStyle/>
                    <a:p>
                      <a:pPr algn="r">
                        <a:lnSpc>
                          <a:spcPct val="107000"/>
                        </a:lnSpc>
                        <a:spcAft>
                          <a:spcPts val="0"/>
                        </a:spcAft>
                      </a:pPr>
                      <a:r>
                        <a:rPr lang="en-US" sz="2400">
                          <a:effectLst/>
                        </a:rPr>
                        <a:t>5,183,872</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5728" marR="115728" marT="0" marB="0"/>
                </a:tc>
                <a:tc>
                  <a:txBody>
                    <a:bodyPr/>
                    <a:lstStyle/>
                    <a:p>
                      <a:pPr algn="r">
                        <a:lnSpc>
                          <a:spcPct val="107000"/>
                        </a:lnSpc>
                        <a:spcAft>
                          <a:spcPts val="0"/>
                        </a:spcAft>
                      </a:pPr>
                      <a:r>
                        <a:rPr lang="en-US" sz="2400">
                          <a:effectLst/>
                        </a:rPr>
                        <a:t>5,462,972</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5728" marR="115728" marT="0" marB="0"/>
                </a:tc>
                <a:tc>
                  <a:txBody>
                    <a:bodyPr/>
                    <a:lstStyle/>
                    <a:p>
                      <a:pPr algn="r">
                        <a:lnSpc>
                          <a:spcPct val="107000"/>
                        </a:lnSpc>
                        <a:spcAft>
                          <a:spcPts val="0"/>
                        </a:spcAft>
                      </a:pPr>
                      <a:r>
                        <a:rPr lang="en-US" sz="2400">
                          <a:effectLst/>
                        </a:rPr>
                        <a:t>279,100</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5728" marR="115728" marT="0" marB="0"/>
                </a:tc>
                <a:tc>
                  <a:txBody>
                    <a:bodyPr/>
                    <a:lstStyle/>
                    <a:p>
                      <a:pPr algn="r">
                        <a:lnSpc>
                          <a:spcPct val="107000"/>
                        </a:lnSpc>
                        <a:spcAft>
                          <a:spcPts val="0"/>
                        </a:spcAft>
                      </a:pPr>
                      <a:r>
                        <a:rPr lang="en-US" sz="2400">
                          <a:effectLst/>
                        </a:rPr>
                        <a:t>6.9</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5728" marR="115728" marT="0" marB="0"/>
                </a:tc>
                <a:tc>
                  <a:txBody>
                    <a:bodyPr/>
                    <a:lstStyle/>
                    <a:p>
                      <a:pPr algn="r">
                        <a:lnSpc>
                          <a:spcPct val="107000"/>
                        </a:lnSpc>
                        <a:spcAft>
                          <a:spcPts val="0"/>
                        </a:spcAft>
                      </a:pPr>
                      <a:r>
                        <a:rPr lang="en-US" sz="2400">
                          <a:effectLst/>
                        </a:rPr>
                        <a:t>0.3</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5728" marR="115728" marT="0" marB="0"/>
                </a:tc>
                <a:extLst>
                  <a:ext uri="{0D108BD9-81ED-4DB2-BD59-A6C34878D82A}">
                    <a16:rowId xmlns:a16="http://schemas.microsoft.com/office/drawing/2014/main" xmlns="" val="2735725194"/>
                  </a:ext>
                </a:extLst>
              </a:tr>
              <a:tr h="575955">
                <a:tc>
                  <a:txBody>
                    <a:bodyPr/>
                    <a:lstStyle/>
                    <a:p>
                      <a:pPr>
                        <a:lnSpc>
                          <a:spcPct val="107000"/>
                        </a:lnSpc>
                        <a:spcAft>
                          <a:spcPts val="0"/>
                        </a:spcAft>
                      </a:pPr>
                      <a:r>
                        <a:rPr lang="en-US" sz="2400">
                          <a:effectLst/>
                        </a:rPr>
                        <a:t>Eastern Asia</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5728" marR="115728" marT="0" marB="0"/>
                </a:tc>
                <a:tc>
                  <a:txBody>
                    <a:bodyPr/>
                    <a:lstStyle/>
                    <a:p>
                      <a:pPr algn="r">
                        <a:lnSpc>
                          <a:spcPct val="107000"/>
                        </a:lnSpc>
                        <a:spcAft>
                          <a:spcPts val="0"/>
                        </a:spcAft>
                      </a:pPr>
                      <a:r>
                        <a:rPr lang="en-US" sz="2400">
                          <a:effectLst/>
                        </a:rPr>
                        <a:t>5,393,081</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5728" marR="115728" marT="0" marB="0"/>
                </a:tc>
                <a:tc>
                  <a:txBody>
                    <a:bodyPr/>
                    <a:lstStyle/>
                    <a:p>
                      <a:pPr algn="r">
                        <a:lnSpc>
                          <a:spcPct val="107000"/>
                        </a:lnSpc>
                        <a:spcAft>
                          <a:spcPts val="0"/>
                        </a:spcAft>
                      </a:pPr>
                      <a:r>
                        <a:rPr lang="en-US" sz="2400">
                          <a:effectLst/>
                        </a:rPr>
                        <a:t>7,776,716</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5728" marR="115728" marT="0" marB="0"/>
                </a:tc>
                <a:tc>
                  <a:txBody>
                    <a:bodyPr/>
                    <a:lstStyle/>
                    <a:p>
                      <a:pPr algn="r">
                        <a:lnSpc>
                          <a:spcPct val="107000"/>
                        </a:lnSpc>
                        <a:spcAft>
                          <a:spcPts val="0"/>
                        </a:spcAft>
                      </a:pPr>
                      <a:r>
                        <a:rPr lang="en-US" sz="2400">
                          <a:effectLst/>
                        </a:rPr>
                        <a:t>2,383,635</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5728" marR="115728" marT="0" marB="0"/>
                </a:tc>
                <a:tc>
                  <a:txBody>
                    <a:bodyPr/>
                    <a:lstStyle/>
                    <a:p>
                      <a:pPr algn="r">
                        <a:lnSpc>
                          <a:spcPct val="107000"/>
                        </a:lnSpc>
                        <a:spcAft>
                          <a:spcPts val="0"/>
                        </a:spcAft>
                      </a:pPr>
                      <a:r>
                        <a:rPr lang="en-US" sz="2400">
                          <a:effectLst/>
                        </a:rPr>
                        <a:t>9.8</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5728" marR="115728" marT="0" marB="0"/>
                </a:tc>
                <a:tc>
                  <a:txBody>
                    <a:bodyPr/>
                    <a:lstStyle/>
                    <a:p>
                      <a:pPr algn="r">
                        <a:lnSpc>
                          <a:spcPct val="107000"/>
                        </a:lnSpc>
                        <a:spcAft>
                          <a:spcPts val="0"/>
                        </a:spcAft>
                      </a:pPr>
                      <a:r>
                        <a:rPr lang="en-US" sz="2400">
                          <a:effectLst/>
                        </a:rPr>
                        <a:t>2.2</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5728" marR="115728" marT="0" marB="0"/>
                </a:tc>
                <a:extLst>
                  <a:ext uri="{0D108BD9-81ED-4DB2-BD59-A6C34878D82A}">
                    <a16:rowId xmlns:a16="http://schemas.microsoft.com/office/drawing/2014/main" xmlns="" val="4093401198"/>
                  </a:ext>
                </a:extLst>
              </a:tr>
              <a:tr h="575955">
                <a:tc>
                  <a:txBody>
                    <a:bodyPr/>
                    <a:lstStyle/>
                    <a:p>
                      <a:pPr>
                        <a:lnSpc>
                          <a:spcPct val="107000"/>
                        </a:lnSpc>
                        <a:spcAft>
                          <a:spcPts val="0"/>
                        </a:spcAft>
                      </a:pPr>
                      <a:r>
                        <a:rPr lang="en-US" sz="2400">
                          <a:effectLst/>
                        </a:rPr>
                        <a:t>Southern Asia</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5728" marR="115728" marT="0" marB="0"/>
                </a:tc>
                <a:tc>
                  <a:txBody>
                    <a:bodyPr/>
                    <a:lstStyle/>
                    <a:p>
                      <a:pPr algn="r">
                        <a:lnSpc>
                          <a:spcPct val="107000"/>
                        </a:lnSpc>
                        <a:spcAft>
                          <a:spcPts val="0"/>
                        </a:spcAft>
                      </a:pPr>
                      <a:r>
                        <a:rPr lang="en-US" sz="2400">
                          <a:effectLst/>
                        </a:rPr>
                        <a:t>15,278,020</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5728" marR="115728" marT="0" marB="0"/>
                </a:tc>
                <a:tc>
                  <a:txBody>
                    <a:bodyPr/>
                    <a:lstStyle/>
                    <a:p>
                      <a:pPr algn="r">
                        <a:lnSpc>
                          <a:spcPct val="107000"/>
                        </a:lnSpc>
                        <a:spcAft>
                          <a:spcPts val="0"/>
                        </a:spcAft>
                      </a:pPr>
                      <a:r>
                        <a:rPr lang="en-US" sz="2400">
                          <a:effectLst/>
                        </a:rPr>
                        <a:t>13,582,402</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5728" marR="115728" marT="0" marB="0"/>
                </a:tc>
                <a:tc>
                  <a:txBody>
                    <a:bodyPr/>
                    <a:lstStyle/>
                    <a:p>
                      <a:pPr algn="r">
                        <a:lnSpc>
                          <a:spcPct val="107000"/>
                        </a:lnSpc>
                        <a:spcAft>
                          <a:spcPts val="0"/>
                        </a:spcAft>
                      </a:pPr>
                      <a:r>
                        <a:rPr lang="en-US" sz="2400">
                          <a:effectLst/>
                        </a:rPr>
                        <a:t>-1,695,618</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5728" marR="115728" marT="0" marB="0"/>
                </a:tc>
                <a:tc>
                  <a:txBody>
                    <a:bodyPr/>
                    <a:lstStyle/>
                    <a:p>
                      <a:pPr algn="r">
                        <a:lnSpc>
                          <a:spcPct val="107000"/>
                        </a:lnSpc>
                        <a:spcAft>
                          <a:spcPts val="0"/>
                        </a:spcAft>
                      </a:pPr>
                      <a:r>
                        <a:rPr lang="en-US" sz="2400">
                          <a:effectLst/>
                        </a:rPr>
                        <a:t>17.1</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5728" marR="115728" marT="0" marB="0"/>
                </a:tc>
                <a:tc>
                  <a:txBody>
                    <a:bodyPr/>
                    <a:lstStyle/>
                    <a:p>
                      <a:pPr algn="r">
                        <a:lnSpc>
                          <a:spcPct val="107000"/>
                        </a:lnSpc>
                        <a:spcAft>
                          <a:spcPts val="0"/>
                        </a:spcAft>
                      </a:pPr>
                      <a:r>
                        <a:rPr lang="en-US" sz="2400">
                          <a:effectLst/>
                        </a:rPr>
                        <a:t>-0.7</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5728" marR="115728" marT="0" marB="0"/>
                </a:tc>
                <a:extLst>
                  <a:ext uri="{0D108BD9-81ED-4DB2-BD59-A6C34878D82A}">
                    <a16:rowId xmlns:a16="http://schemas.microsoft.com/office/drawing/2014/main" xmlns="" val="2643568458"/>
                  </a:ext>
                </a:extLst>
              </a:tr>
              <a:tr h="500831">
                <a:tc>
                  <a:txBody>
                    <a:bodyPr/>
                    <a:lstStyle/>
                    <a:p>
                      <a:pPr>
                        <a:lnSpc>
                          <a:spcPct val="107000"/>
                        </a:lnSpc>
                        <a:spcAft>
                          <a:spcPts val="0"/>
                        </a:spcAft>
                      </a:pPr>
                      <a:r>
                        <a:rPr lang="en-US" sz="2400">
                          <a:effectLst/>
                        </a:rPr>
                        <a:t>South-Eastern Asia</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5728" marR="115728" marT="0" marB="0"/>
                </a:tc>
                <a:tc>
                  <a:txBody>
                    <a:bodyPr/>
                    <a:lstStyle/>
                    <a:p>
                      <a:pPr algn="r">
                        <a:lnSpc>
                          <a:spcPct val="107000"/>
                        </a:lnSpc>
                        <a:spcAft>
                          <a:spcPts val="0"/>
                        </a:spcAft>
                      </a:pPr>
                      <a:r>
                        <a:rPr lang="en-US" sz="2400">
                          <a:effectLst/>
                        </a:rPr>
                        <a:t>4,926,833</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5728" marR="115728" marT="0" marB="0"/>
                </a:tc>
                <a:tc>
                  <a:txBody>
                    <a:bodyPr/>
                    <a:lstStyle/>
                    <a:p>
                      <a:pPr algn="r">
                        <a:lnSpc>
                          <a:spcPct val="107000"/>
                        </a:lnSpc>
                        <a:spcAft>
                          <a:spcPts val="0"/>
                        </a:spcAft>
                      </a:pPr>
                      <a:r>
                        <a:rPr lang="en-US" sz="2400">
                          <a:effectLst/>
                        </a:rPr>
                        <a:t>9,873,600</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5728" marR="115728" marT="0" marB="0"/>
                </a:tc>
                <a:tc>
                  <a:txBody>
                    <a:bodyPr/>
                    <a:lstStyle/>
                    <a:p>
                      <a:pPr algn="r">
                        <a:lnSpc>
                          <a:spcPct val="107000"/>
                        </a:lnSpc>
                        <a:spcAft>
                          <a:spcPts val="0"/>
                        </a:spcAft>
                      </a:pPr>
                      <a:r>
                        <a:rPr lang="en-US" sz="2400">
                          <a:effectLst/>
                        </a:rPr>
                        <a:t>4,946,767</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5728" marR="115728" marT="0" marB="0"/>
                </a:tc>
                <a:tc>
                  <a:txBody>
                    <a:bodyPr/>
                    <a:lstStyle/>
                    <a:p>
                      <a:pPr algn="r">
                        <a:lnSpc>
                          <a:spcPct val="107000"/>
                        </a:lnSpc>
                        <a:spcAft>
                          <a:spcPts val="0"/>
                        </a:spcAft>
                      </a:pPr>
                      <a:r>
                        <a:rPr lang="en-US" sz="2400">
                          <a:effectLst/>
                        </a:rPr>
                        <a:t>12.4</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5728" marR="115728" marT="0" marB="0"/>
                </a:tc>
                <a:tc>
                  <a:txBody>
                    <a:bodyPr/>
                    <a:lstStyle/>
                    <a:p>
                      <a:pPr algn="r">
                        <a:lnSpc>
                          <a:spcPct val="107000"/>
                        </a:lnSpc>
                        <a:spcAft>
                          <a:spcPts val="0"/>
                        </a:spcAft>
                      </a:pPr>
                      <a:r>
                        <a:rPr lang="en-US" sz="2400">
                          <a:effectLst/>
                        </a:rPr>
                        <a:t>4.2</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5728" marR="115728" marT="0" marB="0"/>
                </a:tc>
                <a:extLst>
                  <a:ext uri="{0D108BD9-81ED-4DB2-BD59-A6C34878D82A}">
                    <a16:rowId xmlns:a16="http://schemas.microsoft.com/office/drawing/2014/main" xmlns="" val="3980533746"/>
                  </a:ext>
                </a:extLst>
              </a:tr>
              <a:tr h="500831">
                <a:tc>
                  <a:txBody>
                    <a:bodyPr/>
                    <a:lstStyle/>
                    <a:p>
                      <a:pPr>
                        <a:lnSpc>
                          <a:spcPct val="107000"/>
                        </a:lnSpc>
                        <a:spcAft>
                          <a:spcPts val="0"/>
                        </a:spcAft>
                      </a:pPr>
                      <a:r>
                        <a:rPr lang="en-US" sz="2400">
                          <a:effectLst/>
                        </a:rPr>
                        <a:t>GCC Countries</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5728" marR="115728" marT="0" marB="0"/>
                </a:tc>
                <a:tc>
                  <a:txBody>
                    <a:bodyPr/>
                    <a:lstStyle/>
                    <a:p>
                      <a:pPr algn="r">
                        <a:lnSpc>
                          <a:spcPct val="107000"/>
                        </a:lnSpc>
                        <a:spcAft>
                          <a:spcPts val="0"/>
                        </a:spcAft>
                      </a:pPr>
                      <a:r>
                        <a:rPr lang="en-US" sz="2400">
                          <a:effectLst/>
                        </a:rPr>
                        <a:t>10,060,368</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5728" marR="115728" marT="0" marB="0"/>
                </a:tc>
                <a:tc>
                  <a:txBody>
                    <a:bodyPr/>
                    <a:lstStyle/>
                    <a:p>
                      <a:pPr algn="r">
                        <a:lnSpc>
                          <a:spcPct val="107000"/>
                        </a:lnSpc>
                        <a:spcAft>
                          <a:spcPts val="0"/>
                        </a:spcAft>
                      </a:pPr>
                      <a:r>
                        <a:rPr lang="en-US" sz="2400">
                          <a:effectLst/>
                        </a:rPr>
                        <a:t>28,138,572</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5728" marR="115728" marT="0" marB="0"/>
                </a:tc>
                <a:tc>
                  <a:txBody>
                    <a:bodyPr/>
                    <a:lstStyle/>
                    <a:p>
                      <a:pPr algn="r">
                        <a:lnSpc>
                          <a:spcPct val="107000"/>
                        </a:lnSpc>
                        <a:spcAft>
                          <a:spcPts val="0"/>
                        </a:spcAft>
                      </a:pPr>
                      <a:r>
                        <a:rPr lang="en-US" sz="2400">
                          <a:effectLst/>
                        </a:rPr>
                        <a:t>18,078,204</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5728" marR="115728" marT="0" marB="0"/>
                </a:tc>
                <a:tc>
                  <a:txBody>
                    <a:bodyPr/>
                    <a:lstStyle/>
                    <a:p>
                      <a:pPr algn="r">
                        <a:lnSpc>
                          <a:spcPct val="107000"/>
                        </a:lnSpc>
                        <a:spcAft>
                          <a:spcPts val="0"/>
                        </a:spcAft>
                      </a:pPr>
                      <a:r>
                        <a:rPr lang="en-US" sz="2400">
                          <a:effectLst/>
                        </a:rPr>
                        <a:t>35.4</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5728" marR="115728" marT="0" marB="0"/>
                </a:tc>
                <a:tc>
                  <a:txBody>
                    <a:bodyPr/>
                    <a:lstStyle/>
                    <a:p>
                      <a:pPr algn="r">
                        <a:lnSpc>
                          <a:spcPct val="107000"/>
                        </a:lnSpc>
                        <a:spcAft>
                          <a:spcPts val="0"/>
                        </a:spcAft>
                      </a:pPr>
                      <a:r>
                        <a:rPr lang="en-US" sz="2400">
                          <a:effectLst/>
                        </a:rPr>
                        <a:t>6.2</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5728" marR="115728" marT="0" marB="0"/>
                </a:tc>
                <a:extLst>
                  <a:ext uri="{0D108BD9-81ED-4DB2-BD59-A6C34878D82A}">
                    <a16:rowId xmlns:a16="http://schemas.microsoft.com/office/drawing/2014/main" xmlns="" val="2371202503"/>
                  </a:ext>
                </a:extLst>
              </a:tr>
              <a:tr h="500831">
                <a:tc>
                  <a:txBody>
                    <a:bodyPr/>
                    <a:lstStyle/>
                    <a:p>
                      <a:pPr>
                        <a:lnSpc>
                          <a:spcPct val="107000"/>
                        </a:lnSpc>
                        <a:spcAft>
                          <a:spcPts val="0"/>
                        </a:spcAft>
                      </a:pPr>
                      <a:r>
                        <a:rPr lang="en-US" sz="2400">
                          <a:effectLst/>
                        </a:rPr>
                        <a:t>Other Western Asia</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5728" marR="115728" marT="0" marB="0"/>
                </a:tc>
                <a:tc>
                  <a:txBody>
                    <a:bodyPr/>
                    <a:lstStyle/>
                    <a:p>
                      <a:pPr algn="r">
                        <a:lnSpc>
                          <a:spcPct val="107000"/>
                        </a:lnSpc>
                        <a:spcAft>
                          <a:spcPts val="0"/>
                        </a:spcAft>
                      </a:pPr>
                      <a:r>
                        <a:rPr lang="en-US" sz="2400">
                          <a:effectLst/>
                        </a:rPr>
                        <a:t>8,356,158</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5728" marR="115728" marT="0" marB="0"/>
                </a:tc>
                <a:tc>
                  <a:txBody>
                    <a:bodyPr/>
                    <a:lstStyle/>
                    <a:p>
                      <a:pPr algn="r">
                        <a:lnSpc>
                          <a:spcPct val="107000"/>
                        </a:lnSpc>
                        <a:spcAft>
                          <a:spcPts val="0"/>
                        </a:spcAft>
                      </a:pPr>
                      <a:r>
                        <a:rPr lang="en-US" sz="2400">
                          <a:effectLst/>
                        </a:rPr>
                        <a:t>14,752,447</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5728" marR="115728" marT="0" marB="0"/>
                </a:tc>
                <a:tc>
                  <a:txBody>
                    <a:bodyPr/>
                    <a:lstStyle/>
                    <a:p>
                      <a:pPr algn="r">
                        <a:lnSpc>
                          <a:spcPct val="107000"/>
                        </a:lnSpc>
                        <a:spcAft>
                          <a:spcPts val="0"/>
                        </a:spcAft>
                      </a:pPr>
                      <a:r>
                        <a:rPr lang="en-US" sz="2400">
                          <a:effectLst/>
                        </a:rPr>
                        <a:t>6,396,289</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5728" marR="115728" marT="0" marB="0"/>
                </a:tc>
                <a:tc>
                  <a:txBody>
                    <a:bodyPr/>
                    <a:lstStyle/>
                    <a:p>
                      <a:pPr algn="r">
                        <a:lnSpc>
                          <a:spcPct val="107000"/>
                        </a:lnSpc>
                        <a:spcAft>
                          <a:spcPts val="0"/>
                        </a:spcAft>
                      </a:pPr>
                      <a:r>
                        <a:rPr lang="en-US" sz="2400">
                          <a:effectLst/>
                        </a:rPr>
                        <a:t>18.5</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5728" marR="115728" marT="0" marB="0"/>
                </a:tc>
                <a:tc>
                  <a:txBody>
                    <a:bodyPr/>
                    <a:lstStyle/>
                    <a:p>
                      <a:pPr algn="r">
                        <a:lnSpc>
                          <a:spcPct val="107000"/>
                        </a:lnSpc>
                        <a:spcAft>
                          <a:spcPts val="0"/>
                        </a:spcAft>
                      </a:pPr>
                      <a:r>
                        <a:rPr lang="en-US" sz="2400">
                          <a:effectLst/>
                        </a:rPr>
                        <a:t>3.4</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5728" marR="115728" marT="0" marB="0"/>
                </a:tc>
                <a:extLst>
                  <a:ext uri="{0D108BD9-81ED-4DB2-BD59-A6C34878D82A}">
                    <a16:rowId xmlns:a16="http://schemas.microsoft.com/office/drawing/2014/main" xmlns="" val="2764916227"/>
                  </a:ext>
                </a:extLst>
              </a:tr>
              <a:tr h="500831">
                <a:tc>
                  <a:txBody>
                    <a:bodyPr/>
                    <a:lstStyle/>
                    <a:p>
                      <a:pPr>
                        <a:lnSpc>
                          <a:spcPct val="107000"/>
                        </a:lnSpc>
                        <a:spcAft>
                          <a:spcPts val="0"/>
                        </a:spcAft>
                      </a:pPr>
                      <a:r>
                        <a:rPr lang="en-US" sz="2400">
                          <a:effectLst/>
                        </a:rPr>
                        <a:t>Total</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5728" marR="115728" marT="0" marB="0"/>
                </a:tc>
                <a:tc>
                  <a:txBody>
                    <a:bodyPr/>
                    <a:lstStyle/>
                    <a:p>
                      <a:pPr algn="r">
                        <a:lnSpc>
                          <a:spcPct val="107000"/>
                        </a:lnSpc>
                        <a:spcAft>
                          <a:spcPts val="0"/>
                        </a:spcAft>
                      </a:pPr>
                      <a:r>
                        <a:rPr lang="en-US" sz="2400">
                          <a:effectLst/>
                        </a:rPr>
                        <a:t>49,198,332</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5728" marR="115728" marT="0" marB="0"/>
                </a:tc>
                <a:tc>
                  <a:txBody>
                    <a:bodyPr/>
                    <a:lstStyle/>
                    <a:p>
                      <a:pPr algn="r">
                        <a:lnSpc>
                          <a:spcPct val="107000"/>
                        </a:lnSpc>
                        <a:spcAft>
                          <a:spcPts val="0"/>
                        </a:spcAft>
                      </a:pPr>
                      <a:r>
                        <a:rPr lang="en-US" sz="2400">
                          <a:effectLst/>
                        </a:rPr>
                        <a:t>79,586,709</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5728" marR="115728" marT="0" marB="0"/>
                </a:tc>
                <a:tc>
                  <a:txBody>
                    <a:bodyPr/>
                    <a:lstStyle/>
                    <a:p>
                      <a:pPr algn="r">
                        <a:lnSpc>
                          <a:spcPct val="107000"/>
                        </a:lnSpc>
                        <a:spcAft>
                          <a:spcPts val="0"/>
                        </a:spcAft>
                      </a:pPr>
                      <a:r>
                        <a:rPr lang="en-US" sz="2400">
                          <a:effectLst/>
                        </a:rPr>
                        <a:t>30,388,377</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5728" marR="115728" marT="0" marB="0"/>
                </a:tc>
                <a:tc>
                  <a:txBody>
                    <a:bodyPr/>
                    <a:lstStyle/>
                    <a:p>
                      <a:pPr algn="r">
                        <a:lnSpc>
                          <a:spcPct val="107000"/>
                        </a:lnSpc>
                        <a:spcAft>
                          <a:spcPts val="0"/>
                        </a:spcAft>
                      </a:pPr>
                      <a:r>
                        <a:rPr lang="en-US" sz="2400">
                          <a:effectLst/>
                        </a:rPr>
                        <a:t>100.0</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115728" marR="115728" marT="0" marB="0"/>
                </a:tc>
                <a:tc>
                  <a:txBody>
                    <a:bodyPr/>
                    <a:lstStyle/>
                    <a:p>
                      <a:pPr algn="r">
                        <a:lnSpc>
                          <a:spcPct val="107000"/>
                        </a:lnSpc>
                        <a:spcAft>
                          <a:spcPts val="0"/>
                        </a:spcAft>
                      </a:pPr>
                      <a:r>
                        <a:rPr lang="en-US" sz="2400" dirty="0">
                          <a:effectLst/>
                        </a:rPr>
                        <a:t>2.9</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115728" marR="115728" marT="0" marB="0"/>
                </a:tc>
                <a:extLst>
                  <a:ext uri="{0D108BD9-81ED-4DB2-BD59-A6C34878D82A}">
                    <a16:rowId xmlns:a16="http://schemas.microsoft.com/office/drawing/2014/main" xmlns="" val="870787514"/>
                  </a:ext>
                </a:extLst>
              </a:tr>
            </a:tbl>
          </a:graphicData>
        </a:graphic>
      </p:graphicFrame>
    </p:spTree>
    <p:extLst>
      <p:ext uri="{BB962C8B-B14F-4D97-AF65-F5344CB8AC3E}">
        <p14:creationId xmlns:p14="http://schemas.microsoft.com/office/powerpoint/2010/main" val="26254066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8BAF338-9C1D-4377-A5CD-325FDCEAAEBB}"/>
              </a:ext>
            </a:extLst>
          </p:cNvPr>
          <p:cNvSpPr>
            <a:spLocks noGrp="1"/>
          </p:cNvSpPr>
          <p:nvPr>
            <p:ph type="title"/>
          </p:nvPr>
        </p:nvSpPr>
        <p:spPr/>
        <p:txBody>
          <a:bodyPr vert="horz" lIns="91440" tIns="45720" rIns="91440" bIns="45720" rtlCol="0" anchor="ctr">
            <a:normAutofit/>
          </a:bodyPr>
          <a:lstStyle/>
          <a:p>
            <a:r>
              <a:rPr lang="en-PH" sz="4400" kern="1200" dirty="0">
                <a:solidFill>
                  <a:schemeClr val="tx1"/>
                </a:solidFill>
                <a:latin typeface="+mj-lt"/>
                <a:ea typeface="+mj-ea"/>
                <a:cs typeface="+mj-cs"/>
              </a:rPr>
              <a:t>MIGRATION FROM, TO AND WITHIN</a:t>
            </a:r>
            <a:endParaRPr lang="en-US" sz="4400" kern="1200" dirty="0">
              <a:solidFill>
                <a:schemeClr val="tx1"/>
              </a:solidFill>
              <a:latin typeface="+mj-lt"/>
              <a:ea typeface="+mj-ea"/>
              <a:cs typeface="+mj-cs"/>
            </a:endParaRPr>
          </a:p>
        </p:txBody>
      </p:sp>
      <p:graphicFrame>
        <p:nvGraphicFramePr>
          <p:cNvPr id="5" name="Table 4">
            <a:extLst>
              <a:ext uri="{FF2B5EF4-FFF2-40B4-BE49-F238E27FC236}">
                <a16:creationId xmlns:a16="http://schemas.microsoft.com/office/drawing/2014/main" xmlns="" id="{39C93BA3-1418-46C8-A03F-28609DEE2A4A}"/>
              </a:ext>
            </a:extLst>
          </p:cNvPr>
          <p:cNvGraphicFramePr>
            <a:graphicFrameLocks noGrp="1"/>
          </p:cNvGraphicFramePr>
          <p:nvPr>
            <p:extLst>
              <p:ext uri="{D42A27DB-BD31-4B8C-83A1-F6EECF244321}">
                <p14:modId xmlns:p14="http://schemas.microsoft.com/office/powerpoint/2010/main" val="3473929399"/>
              </p:ext>
            </p:extLst>
          </p:nvPr>
        </p:nvGraphicFramePr>
        <p:xfrm>
          <a:off x="828675" y="1917956"/>
          <a:ext cx="10525128" cy="4170773"/>
        </p:xfrm>
        <a:graphic>
          <a:graphicData uri="http://schemas.openxmlformats.org/drawingml/2006/table">
            <a:tbl>
              <a:tblPr firstRow="1" firstCol="1" bandRow="1">
                <a:tableStyleId>{5C22544A-7EE6-4342-B048-85BDC9FD1C3A}</a:tableStyleId>
              </a:tblPr>
              <a:tblGrid>
                <a:gridCol w="1451251">
                  <a:extLst>
                    <a:ext uri="{9D8B030D-6E8A-4147-A177-3AD203B41FA5}">
                      <a16:colId xmlns:a16="http://schemas.microsoft.com/office/drawing/2014/main" xmlns="" val="1916786094"/>
                    </a:ext>
                  </a:extLst>
                </a:gridCol>
                <a:gridCol w="1739445">
                  <a:extLst>
                    <a:ext uri="{9D8B030D-6E8A-4147-A177-3AD203B41FA5}">
                      <a16:colId xmlns:a16="http://schemas.microsoft.com/office/drawing/2014/main" xmlns="" val="2827950580"/>
                    </a:ext>
                  </a:extLst>
                </a:gridCol>
                <a:gridCol w="1864996">
                  <a:extLst>
                    <a:ext uri="{9D8B030D-6E8A-4147-A177-3AD203B41FA5}">
                      <a16:colId xmlns:a16="http://schemas.microsoft.com/office/drawing/2014/main" xmlns="" val="2965729972"/>
                    </a:ext>
                  </a:extLst>
                </a:gridCol>
                <a:gridCol w="1802220">
                  <a:extLst>
                    <a:ext uri="{9D8B030D-6E8A-4147-A177-3AD203B41FA5}">
                      <a16:colId xmlns:a16="http://schemas.microsoft.com/office/drawing/2014/main" xmlns="" val="1328604354"/>
                    </a:ext>
                  </a:extLst>
                </a:gridCol>
                <a:gridCol w="1802220">
                  <a:extLst>
                    <a:ext uri="{9D8B030D-6E8A-4147-A177-3AD203B41FA5}">
                      <a16:colId xmlns:a16="http://schemas.microsoft.com/office/drawing/2014/main" xmlns="" val="2943409755"/>
                    </a:ext>
                  </a:extLst>
                </a:gridCol>
                <a:gridCol w="1864996">
                  <a:extLst>
                    <a:ext uri="{9D8B030D-6E8A-4147-A177-3AD203B41FA5}">
                      <a16:colId xmlns:a16="http://schemas.microsoft.com/office/drawing/2014/main" xmlns="" val="85165023"/>
                    </a:ext>
                  </a:extLst>
                </a:gridCol>
              </a:tblGrid>
              <a:tr h="344009">
                <a:tc>
                  <a:txBody>
                    <a:bodyPr/>
                    <a:lstStyle/>
                    <a:p>
                      <a:pPr>
                        <a:lnSpc>
                          <a:spcPct val="107000"/>
                        </a:lnSpc>
                      </a:pPr>
                      <a:endParaRPr lang="en-US" sz="2000">
                        <a:effectLst/>
                        <a:latin typeface="Calibri" panose="020F0502020204030204" pitchFamily="34" charset="0"/>
                        <a:cs typeface="Times New Roman" panose="02020603050405020304" pitchFamily="18" charset="0"/>
                      </a:endParaRPr>
                    </a:p>
                  </a:txBody>
                  <a:tcPr marL="123268" marR="123268" marT="0" marB="0" anchor="ctr"/>
                </a:tc>
                <a:tc gridSpan="2">
                  <a:txBody>
                    <a:bodyPr/>
                    <a:lstStyle/>
                    <a:p>
                      <a:pPr algn="r">
                        <a:lnSpc>
                          <a:spcPct val="107000"/>
                        </a:lnSpc>
                        <a:spcAft>
                          <a:spcPts val="0"/>
                        </a:spcAft>
                      </a:pPr>
                      <a:r>
                        <a:rPr lang="en-US" sz="2000">
                          <a:effectLst/>
                        </a:rPr>
                        <a:t>From</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123268" marR="123268" marT="0" marB="0" anchor="ctr"/>
                </a:tc>
                <a:tc hMerge="1">
                  <a:txBody>
                    <a:bodyPr/>
                    <a:lstStyle/>
                    <a:p>
                      <a:endParaRPr lang="en-US"/>
                    </a:p>
                  </a:txBody>
                  <a:tcPr/>
                </a:tc>
                <a:tc>
                  <a:txBody>
                    <a:bodyPr/>
                    <a:lstStyle/>
                    <a:p>
                      <a:pPr algn="ctr">
                        <a:lnSpc>
                          <a:spcPct val="107000"/>
                        </a:lnSpc>
                        <a:spcAft>
                          <a:spcPts val="0"/>
                        </a:spcAft>
                      </a:pPr>
                      <a:r>
                        <a:rPr lang="en-US" sz="2000">
                          <a:effectLst/>
                        </a:rPr>
                        <a:t>Within</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123268" marR="123268" marT="0" marB="0" anchor="ctr"/>
                </a:tc>
                <a:tc gridSpan="2">
                  <a:txBody>
                    <a:bodyPr/>
                    <a:lstStyle/>
                    <a:p>
                      <a:pPr algn="ctr">
                        <a:lnSpc>
                          <a:spcPct val="107000"/>
                        </a:lnSpc>
                        <a:spcAft>
                          <a:spcPts val="0"/>
                        </a:spcAft>
                      </a:pPr>
                      <a:r>
                        <a:rPr lang="en-US" sz="2000">
                          <a:effectLst/>
                        </a:rPr>
                        <a:t>To</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123268" marR="123268" marT="0" marB="0" anchor="ctr"/>
                </a:tc>
                <a:tc hMerge="1">
                  <a:txBody>
                    <a:bodyPr/>
                    <a:lstStyle/>
                    <a:p>
                      <a:endParaRPr lang="en-US"/>
                    </a:p>
                  </a:txBody>
                  <a:tcPr/>
                </a:tc>
                <a:extLst>
                  <a:ext uri="{0D108BD9-81ED-4DB2-BD59-A6C34878D82A}">
                    <a16:rowId xmlns:a16="http://schemas.microsoft.com/office/drawing/2014/main" xmlns="" val="2322092244"/>
                  </a:ext>
                </a:extLst>
              </a:tr>
              <a:tr h="637112">
                <a:tc>
                  <a:txBody>
                    <a:bodyPr/>
                    <a:lstStyle/>
                    <a:p>
                      <a:pPr>
                        <a:lnSpc>
                          <a:spcPct val="107000"/>
                        </a:lnSpc>
                      </a:pPr>
                      <a:endParaRPr lang="en-US" sz="2000">
                        <a:effectLst/>
                        <a:latin typeface="Calibri" panose="020F0502020204030204" pitchFamily="34" charset="0"/>
                        <a:cs typeface="Times New Roman" panose="02020603050405020304" pitchFamily="18" charset="0"/>
                      </a:endParaRPr>
                    </a:p>
                  </a:txBody>
                  <a:tcPr marL="123268" marR="123268" marT="0" marB="0" anchor="ctr"/>
                </a:tc>
                <a:tc>
                  <a:txBody>
                    <a:bodyPr/>
                    <a:lstStyle/>
                    <a:p>
                      <a:pPr algn="r">
                        <a:lnSpc>
                          <a:spcPct val="107000"/>
                        </a:lnSpc>
                        <a:spcAft>
                          <a:spcPts val="0"/>
                        </a:spcAft>
                      </a:pPr>
                      <a:r>
                        <a:rPr lang="en-US" sz="2000">
                          <a:effectLst/>
                        </a:rPr>
                        <a:t>Other Asian region</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123268" marR="123268" marT="0" marB="0" anchor="ctr"/>
                </a:tc>
                <a:tc>
                  <a:txBody>
                    <a:bodyPr/>
                    <a:lstStyle/>
                    <a:p>
                      <a:pPr algn="ctr">
                        <a:lnSpc>
                          <a:spcPct val="107000"/>
                        </a:lnSpc>
                        <a:spcAft>
                          <a:spcPts val="0"/>
                        </a:spcAft>
                      </a:pPr>
                      <a:r>
                        <a:rPr lang="en-US" sz="2000">
                          <a:effectLst/>
                        </a:rPr>
                        <a:t>Non-Asian countries</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123268" marR="123268" marT="0" marB="0" anchor="ctr"/>
                </a:tc>
                <a:tc>
                  <a:txBody>
                    <a:bodyPr/>
                    <a:lstStyle/>
                    <a:p>
                      <a:pPr>
                        <a:lnSpc>
                          <a:spcPct val="107000"/>
                        </a:lnSpc>
                      </a:pPr>
                      <a:endParaRPr lang="en-US" sz="2000">
                        <a:effectLst/>
                        <a:latin typeface="Calibri" panose="020F0502020204030204" pitchFamily="34" charset="0"/>
                        <a:cs typeface="Times New Roman" panose="02020603050405020304" pitchFamily="18" charset="0"/>
                      </a:endParaRPr>
                    </a:p>
                  </a:txBody>
                  <a:tcPr marL="123268" marR="123268" marT="0" marB="0" anchor="ctr"/>
                </a:tc>
                <a:tc>
                  <a:txBody>
                    <a:bodyPr/>
                    <a:lstStyle/>
                    <a:p>
                      <a:pPr algn="ctr">
                        <a:lnSpc>
                          <a:spcPct val="107000"/>
                        </a:lnSpc>
                        <a:spcAft>
                          <a:spcPts val="0"/>
                        </a:spcAft>
                      </a:pPr>
                      <a:r>
                        <a:rPr lang="en-US" sz="2000">
                          <a:effectLst/>
                        </a:rPr>
                        <a:t>Other Asian regions</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123268" marR="123268" marT="0" marB="0" anchor="ctr"/>
                </a:tc>
                <a:tc>
                  <a:txBody>
                    <a:bodyPr/>
                    <a:lstStyle/>
                    <a:p>
                      <a:pPr algn="ctr">
                        <a:lnSpc>
                          <a:spcPct val="107000"/>
                        </a:lnSpc>
                        <a:spcAft>
                          <a:spcPts val="0"/>
                        </a:spcAft>
                      </a:pPr>
                      <a:r>
                        <a:rPr lang="en-US" sz="2000">
                          <a:effectLst/>
                        </a:rPr>
                        <a:t>Non-Asian countries</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123268" marR="123268" marT="0" marB="0" anchor="ctr"/>
                </a:tc>
                <a:extLst>
                  <a:ext uri="{0D108BD9-81ED-4DB2-BD59-A6C34878D82A}">
                    <a16:rowId xmlns:a16="http://schemas.microsoft.com/office/drawing/2014/main" xmlns="" val="400197273"/>
                  </a:ext>
                </a:extLst>
              </a:tr>
              <a:tr h="637112">
                <a:tc>
                  <a:txBody>
                    <a:bodyPr/>
                    <a:lstStyle/>
                    <a:p>
                      <a:pPr>
                        <a:lnSpc>
                          <a:spcPct val="107000"/>
                        </a:lnSpc>
                        <a:spcAft>
                          <a:spcPts val="0"/>
                        </a:spcAft>
                      </a:pPr>
                      <a:r>
                        <a:rPr lang="en-US" sz="2000">
                          <a:effectLst/>
                        </a:rPr>
                        <a:t>Central Asia</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123268" marR="123268" marT="0" marB="0" anchor="ctr"/>
                </a:tc>
                <a:tc>
                  <a:txBody>
                    <a:bodyPr/>
                    <a:lstStyle/>
                    <a:p>
                      <a:pPr algn="r">
                        <a:lnSpc>
                          <a:spcPct val="107000"/>
                        </a:lnSpc>
                        <a:spcAft>
                          <a:spcPts val="0"/>
                        </a:spcAft>
                      </a:pPr>
                      <a:r>
                        <a:rPr lang="en-US" sz="2000">
                          <a:effectLst/>
                        </a:rPr>
                        <a:t>        277,180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123268" marR="123268" marT="0" marB="0" anchor="ctr"/>
                </a:tc>
                <a:tc>
                  <a:txBody>
                    <a:bodyPr/>
                    <a:lstStyle/>
                    <a:p>
                      <a:pPr algn="r">
                        <a:lnSpc>
                          <a:spcPct val="107000"/>
                        </a:lnSpc>
                        <a:spcAft>
                          <a:spcPts val="0"/>
                        </a:spcAft>
                      </a:pPr>
                      <a:r>
                        <a:rPr lang="en-US" sz="2000">
                          <a:effectLst/>
                        </a:rPr>
                        <a:t>      4,694,926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123268" marR="123268" marT="0" marB="0" anchor="ctr"/>
                </a:tc>
                <a:tc>
                  <a:txBody>
                    <a:bodyPr/>
                    <a:lstStyle/>
                    <a:p>
                      <a:pPr algn="r">
                        <a:lnSpc>
                          <a:spcPct val="107000"/>
                        </a:lnSpc>
                        <a:spcAft>
                          <a:spcPts val="0"/>
                        </a:spcAft>
                      </a:pPr>
                      <a:r>
                        <a:rPr lang="en-US" sz="2000">
                          <a:effectLst/>
                        </a:rPr>
                        <a:t>         490,866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123268" marR="123268" marT="0" marB="0" anchor="ctr"/>
                </a:tc>
                <a:tc>
                  <a:txBody>
                    <a:bodyPr/>
                    <a:lstStyle/>
                    <a:p>
                      <a:pPr algn="r">
                        <a:lnSpc>
                          <a:spcPct val="107000"/>
                        </a:lnSpc>
                        <a:spcAft>
                          <a:spcPts val="0"/>
                        </a:spcAft>
                      </a:pPr>
                      <a:r>
                        <a:rPr lang="en-US" sz="2000">
                          <a:effectLst/>
                        </a:rPr>
                        <a:t>         132,014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123268" marR="123268" marT="0" marB="0" anchor="ctr"/>
                </a:tc>
                <a:tc>
                  <a:txBody>
                    <a:bodyPr/>
                    <a:lstStyle/>
                    <a:p>
                      <a:pPr algn="r">
                        <a:lnSpc>
                          <a:spcPct val="107000"/>
                        </a:lnSpc>
                        <a:spcAft>
                          <a:spcPts val="0"/>
                        </a:spcAft>
                      </a:pPr>
                      <a:r>
                        <a:rPr lang="en-US" sz="2000">
                          <a:effectLst/>
                        </a:rPr>
                        <a:t>      7,025,372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123268" marR="123268" marT="0" marB="0" anchor="ctr"/>
                </a:tc>
                <a:extLst>
                  <a:ext uri="{0D108BD9-81ED-4DB2-BD59-A6C34878D82A}">
                    <a16:rowId xmlns:a16="http://schemas.microsoft.com/office/drawing/2014/main" xmlns="" val="36673151"/>
                  </a:ext>
                </a:extLst>
              </a:tr>
              <a:tr h="637112">
                <a:tc>
                  <a:txBody>
                    <a:bodyPr/>
                    <a:lstStyle/>
                    <a:p>
                      <a:pPr>
                        <a:lnSpc>
                          <a:spcPct val="107000"/>
                        </a:lnSpc>
                        <a:spcAft>
                          <a:spcPts val="0"/>
                        </a:spcAft>
                      </a:pPr>
                      <a:r>
                        <a:rPr lang="en-US" sz="2000">
                          <a:effectLst/>
                        </a:rPr>
                        <a:t>Eastern Asia</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123268" marR="123268" marT="0" marB="0" anchor="ctr"/>
                </a:tc>
                <a:tc>
                  <a:txBody>
                    <a:bodyPr/>
                    <a:lstStyle/>
                    <a:p>
                      <a:pPr algn="r">
                        <a:lnSpc>
                          <a:spcPct val="107000"/>
                        </a:lnSpc>
                        <a:spcAft>
                          <a:spcPts val="0"/>
                        </a:spcAft>
                      </a:pPr>
                      <a:r>
                        <a:rPr lang="en-US" sz="2000">
                          <a:effectLst/>
                        </a:rPr>
                        <a:t>    1,366,004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123268" marR="123268" marT="0" marB="0" anchor="ctr"/>
                </a:tc>
                <a:tc>
                  <a:txBody>
                    <a:bodyPr/>
                    <a:lstStyle/>
                    <a:p>
                      <a:pPr algn="r">
                        <a:lnSpc>
                          <a:spcPct val="107000"/>
                        </a:lnSpc>
                        <a:spcAft>
                          <a:spcPts val="0"/>
                        </a:spcAft>
                      </a:pPr>
                      <a:r>
                        <a:rPr lang="en-US" sz="2000">
                          <a:effectLst/>
                        </a:rPr>
                        <a:t>       1,119,179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123268" marR="123268" marT="0" marB="0" anchor="ctr"/>
                </a:tc>
                <a:tc>
                  <a:txBody>
                    <a:bodyPr/>
                    <a:lstStyle/>
                    <a:p>
                      <a:pPr algn="r">
                        <a:lnSpc>
                          <a:spcPct val="107000"/>
                        </a:lnSpc>
                        <a:spcAft>
                          <a:spcPts val="0"/>
                        </a:spcAft>
                      </a:pPr>
                      <a:r>
                        <a:rPr lang="en-US" sz="2000" dirty="0">
                          <a:effectLst/>
                        </a:rPr>
                        <a:t>     5,291,533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123268" marR="123268" marT="0" marB="0" anchor="ctr"/>
                </a:tc>
                <a:tc>
                  <a:txBody>
                    <a:bodyPr/>
                    <a:lstStyle/>
                    <a:p>
                      <a:pPr algn="r">
                        <a:lnSpc>
                          <a:spcPct val="107000"/>
                        </a:lnSpc>
                        <a:spcAft>
                          <a:spcPts val="0"/>
                        </a:spcAft>
                      </a:pPr>
                      <a:r>
                        <a:rPr lang="en-US" sz="2000">
                          <a:effectLst/>
                        </a:rPr>
                        <a:t>     1,265,827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123268" marR="123268" marT="0" marB="0" anchor="ctr"/>
                </a:tc>
                <a:tc>
                  <a:txBody>
                    <a:bodyPr/>
                    <a:lstStyle/>
                    <a:p>
                      <a:pPr algn="r">
                        <a:lnSpc>
                          <a:spcPct val="107000"/>
                        </a:lnSpc>
                        <a:spcAft>
                          <a:spcPts val="0"/>
                        </a:spcAft>
                      </a:pPr>
                      <a:r>
                        <a:rPr lang="en-US" sz="2000">
                          <a:effectLst/>
                        </a:rPr>
                        <a:t>      8,103,719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123268" marR="123268" marT="0" marB="0" anchor="ctr"/>
                </a:tc>
                <a:extLst>
                  <a:ext uri="{0D108BD9-81ED-4DB2-BD59-A6C34878D82A}">
                    <a16:rowId xmlns:a16="http://schemas.microsoft.com/office/drawing/2014/main" xmlns="" val="2104150633"/>
                  </a:ext>
                </a:extLst>
              </a:tr>
              <a:tr h="637112">
                <a:tc>
                  <a:txBody>
                    <a:bodyPr/>
                    <a:lstStyle/>
                    <a:p>
                      <a:pPr>
                        <a:lnSpc>
                          <a:spcPct val="107000"/>
                        </a:lnSpc>
                        <a:spcAft>
                          <a:spcPts val="0"/>
                        </a:spcAft>
                      </a:pPr>
                      <a:r>
                        <a:rPr lang="en-US" sz="2000">
                          <a:effectLst/>
                        </a:rPr>
                        <a:t>Southern Asia</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123268" marR="123268" marT="0" marB="0" anchor="ctr"/>
                </a:tc>
                <a:tc>
                  <a:txBody>
                    <a:bodyPr/>
                    <a:lstStyle/>
                    <a:p>
                      <a:pPr algn="r">
                        <a:lnSpc>
                          <a:spcPct val="107000"/>
                        </a:lnSpc>
                        <a:spcAft>
                          <a:spcPts val="0"/>
                        </a:spcAft>
                      </a:pPr>
                      <a:r>
                        <a:rPr lang="en-US" sz="2000">
                          <a:effectLst/>
                        </a:rPr>
                        <a:t>     1,251,395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123268" marR="123268" marT="0" marB="0" anchor="ctr"/>
                </a:tc>
                <a:tc>
                  <a:txBody>
                    <a:bodyPr/>
                    <a:lstStyle/>
                    <a:p>
                      <a:pPr algn="r">
                        <a:lnSpc>
                          <a:spcPct val="107000"/>
                        </a:lnSpc>
                        <a:spcAft>
                          <a:spcPts val="0"/>
                        </a:spcAft>
                      </a:pPr>
                      <a:r>
                        <a:rPr lang="en-US" sz="2000">
                          <a:effectLst/>
                        </a:rPr>
                        <a:t>          882,397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123268" marR="123268" marT="0" marB="0" anchor="ctr"/>
                </a:tc>
                <a:tc>
                  <a:txBody>
                    <a:bodyPr/>
                    <a:lstStyle/>
                    <a:p>
                      <a:pPr algn="r">
                        <a:lnSpc>
                          <a:spcPct val="107000"/>
                        </a:lnSpc>
                        <a:spcAft>
                          <a:spcPts val="0"/>
                        </a:spcAft>
                      </a:pPr>
                      <a:r>
                        <a:rPr lang="en-US" sz="2000">
                          <a:effectLst/>
                        </a:rPr>
                        <a:t>   11,448,610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123268" marR="123268" marT="0" marB="0" anchor="ctr"/>
                </a:tc>
                <a:tc>
                  <a:txBody>
                    <a:bodyPr/>
                    <a:lstStyle/>
                    <a:p>
                      <a:pPr algn="r">
                        <a:lnSpc>
                          <a:spcPct val="107000"/>
                        </a:lnSpc>
                        <a:spcAft>
                          <a:spcPts val="0"/>
                        </a:spcAft>
                      </a:pPr>
                      <a:r>
                        <a:rPr lang="en-US" sz="2000">
                          <a:effectLst/>
                        </a:rPr>
                        <a:t>   18,556,761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123268" marR="123268" marT="0" marB="0" anchor="ctr"/>
                </a:tc>
                <a:tc>
                  <a:txBody>
                    <a:bodyPr/>
                    <a:lstStyle/>
                    <a:p>
                      <a:pPr algn="r">
                        <a:lnSpc>
                          <a:spcPct val="107000"/>
                        </a:lnSpc>
                        <a:spcAft>
                          <a:spcPts val="0"/>
                        </a:spcAft>
                      </a:pPr>
                      <a:r>
                        <a:rPr lang="en-US" sz="2000">
                          <a:effectLst/>
                        </a:rPr>
                        <a:t>      4,743,589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123268" marR="123268" marT="0" marB="0" anchor="ctr"/>
                </a:tc>
                <a:extLst>
                  <a:ext uri="{0D108BD9-81ED-4DB2-BD59-A6C34878D82A}">
                    <a16:rowId xmlns:a16="http://schemas.microsoft.com/office/drawing/2014/main" xmlns="" val="127443436"/>
                  </a:ext>
                </a:extLst>
              </a:tr>
              <a:tr h="637112">
                <a:tc>
                  <a:txBody>
                    <a:bodyPr/>
                    <a:lstStyle/>
                    <a:p>
                      <a:pPr>
                        <a:lnSpc>
                          <a:spcPct val="107000"/>
                        </a:lnSpc>
                        <a:spcAft>
                          <a:spcPts val="0"/>
                        </a:spcAft>
                      </a:pPr>
                      <a:r>
                        <a:rPr lang="en-US" sz="2000">
                          <a:effectLst/>
                        </a:rPr>
                        <a:t>Southeast Asia</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123268" marR="123268" marT="0" marB="0" anchor="ctr"/>
                </a:tc>
                <a:tc>
                  <a:txBody>
                    <a:bodyPr/>
                    <a:lstStyle/>
                    <a:p>
                      <a:pPr algn="r">
                        <a:lnSpc>
                          <a:spcPct val="107000"/>
                        </a:lnSpc>
                        <a:spcAft>
                          <a:spcPts val="0"/>
                        </a:spcAft>
                      </a:pPr>
                      <a:r>
                        <a:rPr lang="en-US" sz="2000">
                          <a:effectLst/>
                        </a:rPr>
                        <a:t>     2,192,801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123268" marR="123268" marT="0" marB="0" anchor="ctr"/>
                </a:tc>
                <a:tc>
                  <a:txBody>
                    <a:bodyPr/>
                    <a:lstStyle/>
                    <a:p>
                      <a:pPr algn="r">
                        <a:lnSpc>
                          <a:spcPct val="107000"/>
                        </a:lnSpc>
                        <a:spcAft>
                          <a:spcPts val="0"/>
                        </a:spcAft>
                      </a:pPr>
                      <a:r>
                        <a:rPr lang="en-US" sz="2000">
                          <a:effectLst/>
                        </a:rPr>
                        <a:t>          846,300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123268" marR="123268" marT="0" marB="0" anchor="ctr"/>
                </a:tc>
                <a:tc>
                  <a:txBody>
                    <a:bodyPr/>
                    <a:lstStyle/>
                    <a:p>
                      <a:pPr algn="r">
                        <a:lnSpc>
                          <a:spcPct val="107000"/>
                        </a:lnSpc>
                        <a:spcAft>
                          <a:spcPts val="0"/>
                        </a:spcAft>
                      </a:pPr>
                      <a:r>
                        <a:rPr lang="en-US" sz="2000">
                          <a:effectLst/>
                        </a:rPr>
                        <a:t>     6,834,499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123268" marR="123268" marT="0" marB="0" anchor="ctr"/>
                </a:tc>
                <a:tc>
                  <a:txBody>
                    <a:bodyPr/>
                    <a:lstStyle/>
                    <a:p>
                      <a:pPr algn="r">
                        <a:lnSpc>
                          <a:spcPct val="107000"/>
                        </a:lnSpc>
                        <a:spcAft>
                          <a:spcPts val="0"/>
                        </a:spcAft>
                      </a:pPr>
                      <a:r>
                        <a:rPr lang="en-US" sz="2000">
                          <a:effectLst/>
                        </a:rPr>
                        <a:t>     5,973,738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123268" marR="123268" marT="0" marB="0" anchor="ctr"/>
                </a:tc>
                <a:tc>
                  <a:txBody>
                    <a:bodyPr/>
                    <a:lstStyle/>
                    <a:p>
                      <a:pPr algn="r">
                        <a:lnSpc>
                          <a:spcPct val="107000"/>
                        </a:lnSpc>
                        <a:spcAft>
                          <a:spcPts val="0"/>
                        </a:spcAft>
                      </a:pPr>
                      <a:r>
                        <a:rPr lang="en-US" sz="2000">
                          <a:effectLst/>
                        </a:rPr>
                        <a:t>      8,276,757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123268" marR="123268" marT="0" marB="0" anchor="ctr"/>
                </a:tc>
                <a:extLst>
                  <a:ext uri="{0D108BD9-81ED-4DB2-BD59-A6C34878D82A}">
                    <a16:rowId xmlns:a16="http://schemas.microsoft.com/office/drawing/2014/main" xmlns="" val="2197258183"/>
                  </a:ext>
                </a:extLst>
              </a:tr>
              <a:tr h="637112">
                <a:tc>
                  <a:txBody>
                    <a:bodyPr/>
                    <a:lstStyle/>
                    <a:p>
                      <a:pPr>
                        <a:lnSpc>
                          <a:spcPct val="107000"/>
                        </a:lnSpc>
                        <a:spcAft>
                          <a:spcPts val="0"/>
                        </a:spcAft>
                      </a:pPr>
                      <a:r>
                        <a:rPr lang="en-US" sz="2000">
                          <a:effectLst/>
                        </a:rPr>
                        <a:t>GCC Countries</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123268" marR="123268" marT="0" marB="0" anchor="ctr"/>
                </a:tc>
                <a:tc>
                  <a:txBody>
                    <a:bodyPr/>
                    <a:lstStyle/>
                    <a:p>
                      <a:pPr algn="r">
                        <a:lnSpc>
                          <a:spcPct val="107000"/>
                        </a:lnSpc>
                        <a:spcAft>
                          <a:spcPts val="0"/>
                        </a:spcAft>
                      </a:pPr>
                      <a:r>
                        <a:rPr lang="en-US" sz="2000" dirty="0">
                          <a:effectLst/>
                        </a:rPr>
                        <a:t>   23,537,065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123268" marR="123268" marT="0" marB="0" anchor="ctr"/>
                </a:tc>
                <a:tc>
                  <a:txBody>
                    <a:bodyPr/>
                    <a:lstStyle/>
                    <a:p>
                      <a:pPr algn="r">
                        <a:lnSpc>
                          <a:spcPct val="107000"/>
                        </a:lnSpc>
                        <a:spcAft>
                          <a:spcPts val="0"/>
                        </a:spcAft>
                      </a:pPr>
                      <a:r>
                        <a:rPr lang="en-US" sz="2000">
                          <a:effectLst/>
                        </a:rPr>
                        <a:t>       4,507,271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123268" marR="123268" marT="0" marB="0" anchor="ctr"/>
                </a:tc>
                <a:tc>
                  <a:txBody>
                    <a:bodyPr/>
                    <a:lstStyle/>
                    <a:p>
                      <a:pPr algn="r">
                        <a:lnSpc>
                          <a:spcPct val="107000"/>
                        </a:lnSpc>
                        <a:spcAft>
                          <a:spcPts val="0"/>
                        </a:spcAft>
                      </a:pPr>
                      <a:r>
                        <a:rPr lang="en-US" sz="2000">
                          <a:effectLst/>
                        </a:rPr>
                        <a:t>           94,236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123268" marR="123268" marT="0" marB="0" anchor="ctr"/>
                </a:tc>
                <a:tc>
                  <a:txBody>
                    <a:bodyPr/>
                    <a:lstStyle/>
                    <a:p>
                      <a:pPr algn="r">
                        <a:lnSpc>
                          <a:spcPct val="107000"/>
                        </a:lnSpc>
                        <a:spcAft>
                          <a:spcPts val="0"/>
                        </a:spcAft>
                      </a:pPr>
                      <a:r>
                        <a:rPr lang="en-US" sz="2000">
                          <a:effectLst/>
                        </a:rPr>
                        <a:t>         155,645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123268" marR="123268" marT="0" marB="0" anchor="ctr"/>
                </a:tc>
                <a:tc>
                  <a:txBody>
                    <a:bodyPr/>
                    <a:lstStyle/>
                    <a:p>
                      <a:pPr algn="r">
                        <a:lnSpc>
                          <a:spcPct val="107000"/>
                        </a:lnSpc>
                        <a:spcAft>
                          <a:spcPts val="0"/>
                        </a:spcAft>
                      </a:pPr>
                      <a:r>
                        <a:rPr lang="en-US" sz="2000" dirty="0">
                          <a:effectLst/>
                        </a:rPr>
                        <a:t>         482,563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123268" marR="123268" marT="0" marB="0" anchor="ctr"/>
                </a:tc>
                <a:extLst>
                  <a:ext uri="{0D108BD9-81ED-4DB2-BD59-A6C34878D82A}">
                    <a16:rowId xmlns:a16="http://schemas.microsoft.com/office/drawing/2014/main" xmlns="" val="3206505396"/>
                  </a:ext>
                </a:extLst>
              </a:tr>
            </a:tbl>
          </a:graphicData>
        </a:graphic>
      </p:graphicFrame>
    </p:spTree>
    <p:extLst>
      <p:ext uri="{BB962C8B-B14F-4D97-AF65-F5344CB8AC3E}">
        <p14:creationId xmlns:p14="http://schemas.microsoft.com/office/powerpoint/2010/main" val="7093926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AB0984E-F2D6-4576-AA35-1C2571310F87}"/>
              </a:ext>
            </a:extLst>
          </p:cNvPr>
          <p:cNvSpPr>
            <a:spLocks noGrp="1"/>
          </p:cNvSpPr>
          <p:nvPr>
            <p:ph type="title"/>
          </p:nvPr>
        </p:nvSpPr>
        <p:spPr/>
        <p:txBody>
          <a:bodyPr/>
          <a:lstStyle/>
          <a:p>
            <a:r>
              <a:rPr lang="en-US" b="1" cap="all"/>
              <a:t>China dominates migration in East Asia</a:t>
            </a:r>
            <a:endParaRPr lang="en-US" cap="all" dirty="0"/>
          </a:p>
        </p:txBody>
      </p:sp>
      <p:sp>
        <p:nvSpPr>
          <p:cNvPr id="3" name="Content Placeholder 2">
            <a:extLst>
              <a:ext uri="{FF2B5EF4-FFF2-40B4-BE49-F238E27FC236}">
                <a16:creationId xmlns:a16="http://schemas.microsoft.com/office/drawing/2014/main" xmlns="" id="{58724113-440B-4568-A1E4-540DFA76FC94}"/>
              </a:ext>
            </a:extLst>
          </p:cNvPr>
          <p:cNvSpPr>
            <a:spLocks noGrp="1"/>
          </p:cNvSpPr>
          <p:nvPr>
            <p:ph idx="1"/>
          </p:nvPr>
        </p:nvSpPr>
        <p:spPr/>
        <p:txBody>
          <a:bodyPr>
            <a:normAutofit fontScale="92500" lnSpcReduction="20000"/>
          </a:bodyPr>
          <a:lstStyle/>
          <a:p>
            <a:r>
              <a:rPr lang="en-US" dirty="0"/>
              <a:t>East Asia is </a:t>
            </a:r>
            <a:r>
              <a:rPr lang="en-US" b="1" dirty="0"/>
              <a:t>origin</a:t>
            </a:r>
            <a:r>
              <a:rPr lang="en-US" dirty="0"/>
              <a:t> of 14.6 million migrants, mostly from China (9.9 million) and Korea (2.5 million) to other regions. Of them, 5.3 million remain within the region, particularly Chinese in Hong Kong (2.3 million) – but also in Japan (741,022) and Korea (614,012) – and Koreans in Japan (593,449).  </a:t>
            </a:r>
          </a:p>
          <a:p>
            <a:r>
              <a:rPr lang="en-US" dirty="0"/>
              <a:t>East Asia is instead the </a:t>
            </a:r>
            <a:r>
              <a:rPr lang="en-US" b="1" dirty="0"/>
              <a:t>destination</a:t>
            </a:r>
            <a:r>
              <a:rPr lang="en-US" dirty="0"/>
              <a:t> of 7.8 million migrants, mostly to Hong Kong (2.9 million), Japan (2.3 million) and Korea (1.1 million). In Japan, the largest group, after the Chinese and Koreans, are the Filipinos (238,797), while in Korea, after the Chinese, it is the Vietnamese (114,462). </a:t>
            </a:r>
          </a:p>
          <a:p>
            <a:r>
              <a:rPr lang="en-US" dirty="0"/>
              <a:t>East Asia presents </a:t>
            </a:r>
            <a:r>
              <a:rPr lang="en-US" b="1" dirty="0"/>
              <a:t>historical dynamics </a:t>
            </a:r>
            <a:r>
              <a:rPr lang="en-US" dirty="0"/>
              <a:t>(Chinese to Hong Kong, Koreans to Japan), but also migration driven by labor movements and family migration (Chinese and Filipinos in Japan, Chinese and Vietnamese in Korea). </a:t>
            </a:r>
          </a:p>
          <a:p>
            <a:r>
              <a:rPr lang="en-US" dirty="0"/>
              <a:t>In addition to Hong Kong, Japan and Korea, migrants from China are in Singapore, UK, Italy, and the US (2,422,998).</a:t>
            </a:r>
          </a:p>
        </p:txBody>
      </p:sp>
    </p:spTree>
    <p:extLst>
      <p:ext uri="{BB962C8B-B14F-4D97-AF65-F5344CB8AC3E}">
        <p14:creationId xmlns:p14="http://schemas.microsoft.com/office/powerpoint/2010/main" val="248964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036C612-BCD5-4FCB-BAC3-B754020FDA82}"/>
              </a:ext>
            </a:extLst>
          </p:cNvPr>
          <p:cNvSpPr>
            <a:spLocks noGrp="1"/>
          </p:cNvSpPr>
          <p:nvPr>
            <p:ph type="title"/>
          </p:nvPr>
        </p:nvSpPr>
        <p:spPr>
          <a:xfrm>
            <a:off x="838200" y="5529884"/>
            <a:ext cx="7719381" cy="1096331"/>
          </a:xfrm>
        </p:spPr>
        <p:txBody>
          <a:bodyPr>
            <a:normAutofit/>
          </a:bodyPr>
          <a:lstStyle/>
          <a:p>
            <a:r>
              <a:rPr lang="en-PH" sz="3700"/>
              <a:t>MIGRATION DRIVERS: DEMOGRAPHY</a:t>
            </a:r>
            <a:endParaRPr lang="en-US" sz="3700"/>
          </a:p>
        </p:txBody>
      </p:sp>
      <p:graphicFrame>
        <p:nvGraphicFramePr>
          <p:cNvPr id="5" name="Content Placeholder 2">
            <a:extLst>
              <a:ext uri="{FF2B5EF4-FFF2-40B4-BE49-F238E27FC236}">
                <a16:creationId xmlns:a16="http://schemas.microsoft.com/office/drawing/2014/main" xmlns="" id="{44516258-FC4D-4EDC-967D-BCCA708454D4}"/>
              </a:ext>
            </a:extLst>
          </p:cNvPr>
          <p:cNvGraphicFramePr>
            <a:graphicFrameLocks noGrp="1"/>
          </p:cNvGraphicFramePr>
          <p:nvPr>
            <p:ph idx="1"/>
            <p:extLst>
              <p:ext uri="{D42A27DB-BD31-4B8C-83A1-F6EECF244321}">
                <p14:modId xmlns:p14="http://schemas.microsoft.com/office/powerpoint/2010/main" val="1683847057"/>
              </p:ext>
            </p:extLst>
          </p:nvPr>
        </p:nvGraphicFramePr>
        <p:xfrm>
          <a:off x="838200" y="643467"/>
          <a:ext cx="10515600" cy="40809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2928007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44D819F-7E65-42F0-A017-5CE0C8B4DDFE}"/>
              </a:ext>
            </a:extLst>
          </p:cNvPr>
          <p:cNvSpPr>
            <a:spLocks noGrp="1"/>
          </p:cNvSpPr>
          <p:nvPr>
            <p:ph type="title"/>
          </p:nvPr>
        </p:nvSpPr>
        <p:spPr/>
        <p:txBody>
          <a:bodyPr vert="horz" lIns="91440" tIns="45720" rIns="91440" bIns="45720" rtlCol="0" anchor="ctr">
            <a:normAutofit/>
          </a:bodyPr>
          <a:lstStyle/>
          <a:p>
            <a:r>
              <a:rPr lang="en-PH" sz="4400" kern="1200" dirty="0">
                <a:solidFill>
                  <a:schemeClr val="tx1"/>
                </a:solidFill>
                <a:latin typeface="+mj-lt"/>
                <a:ea typeface="+mj-ea"/>
                <a:cs typeface="+mj-cs"/>
              </a:rPr>
              <a:t>POPULATION AND MIGRATION GROWTH</a:t>
            </a:r>
            <a:endParaRPr lang="en-US" sz="4400" kern="1200" dirty="0">
              <a:solidFill>
                <a:schemeClr val="tx1"/>
              </a:solidFill>
              <a:latin typeface="+mj-lt"/>
              <a:ea typeface="+mj-ea"/>
              <a:cs typeface="+mj-cs"/>
            </a:endParaRPr>
          </a:p>
        </p:txBody>
      </p:sp>
      <p:graphicFrame>
        <p:nvGraphicFramePr>
          <p:cNvPr id="4" name="Table 3">
            <a:extLst>
              <a:ext uri="{FF2B5EF4-FFF2-40B4-BE49-F238E27FC236}">
                <a16:creationId xmlns:a16="http://schemas.microsoft.com/office/drawing/2014/main" xmlns="" id="{DEFB63B3-0EA2-441C-89F1-A2E224109A9A}"/>
              </a:ext>
            </a:extLst>
          </p:cNvPr>
          <p:cNvGraphicFramePr>
            <a:graphicFrameLocks noGrp="1"/>
          </p:cNvGraphicFramePr>
          <p:nvPr>
            <p:extLst>
              <p:ext uri="{D42A27DB-BD31-4B8C-83A1-F6EECF244321}">
                <p14:modId xmlns:p14="http://schemas.microsoft.com/office/powerpoint/2010/main" val="4044870870"/>
              </p:ext>
            </p:extLst>
          </p:nvPr>
        </p:nvGraphicFramePr>
        <p:xfrm>
          <a:off x="828675" y="2055798"/>
          <a:ext cx="10525130" cy="3890999"/>
        </p:xfrm>
        <a:graphic>
          <a:graphicData uri="http://schemas.openxmlformats.org/drawingml/2006/table">
            <a:tbl>
              <a:tblPr firstRow="1" firstCol="1" bandRow="1">
                <a:tableStyleId>{5C22544A-7EE6-4342-B048-85BDC9FD1C3A}</a:tableStyleId>
              </a:tblPr>
              <a:tblGrid>
                <a:gridCol w="1266163">
                  <a:extLst>
                    <a:ext uri="{9D8B030D-6E8A-4147-A177-3AD203B41FA5}">
                      <a16:colId xmlns:a16="http://schemas.microsoft.com/office/drawing/2014/main" xmlns="" val="1098150140"/>
                    </a:ext>
                  </a:extLst>
                </a:gridCol>
                <a:gridCol w="1301014">
                  <a:extLst>
                    <a:ext uri="{9D8B030D-6E8A-4147-A177-3AD203B41FA5}">
                      <a16:colId xmlns:a16="http://schemas.microsoft.com/office/drawing/2014/main" xmlns="" val="3993124223"/>
                    </a:ext>
                  </a:extLst>
                </a:gridCol>
                <a:gridCol w="1355785">
                  <a:extLst>
                    <a:ext uri="{9D8B030D-6E8A-4147-A177-3AD203B41FA5}">
                      <a16:colId xmlns:a16="http://schemas.microsoft.com/office/drawing/2014/main" xmlns="" val="3225263480"/>
                    </a:ext>
                  </a:extLst>
                </a:gridCol>
                <a:gridCol w="1298526">
                  <a:extLst>
                    <a:ext uri="{9D8B030D-6E8A-4147-A177-3AD203B41FA5}">
                      <a16:colId xmlns:a16="http://schemas.microsoft.com/office/drawing/2014/main" xmlns="" val="1000083611"/>
                    </a:ext>
                  </a:extLst>
                </a:gridCol>
                <a:gridCol w="1353295">
                  <a:extLst>
                    <a:ext uri="{9D8B030D-6E8A-4147-A177-3AD203B41FA5}">
                      <a16:colId xmlns:a16="http://schemas.microsoft.com/office/drawing/2014/main" xmlns="" val="2344471409"/>
                    </a:ext>
                  </a:extLst>
                </a:gridCol>
                <a:gridCol w="1353295">
                  <a:extLst>
                    <a:ext uri="{9D8B030D-6E8A-4147-A177-3AD203B41FA5}">
                      <a16:colId xmlns:a16="http://schemas.microsoft.com/office/drawing/2014/main" xmlns="" val="1726406679"/>
                    </a:ext>
                  </a:extLst>
                </a:gridCol>
                <a:gridCol w="1298526">
                  <a:extLst>
                    <a:ext uri="{9D8B030D-6E8A-4147-A177-3AD203B41FA5}">
                      <a16:colId xmlns:a16="http://schemas.microsoft.com/office/drawing/2014/main" xmlns="" val="3923246400"/>
                    </a:ext>
                  </a:extLst>
                </a:gridCol>
                <a:gridCol w="1298526">
                  <a:extLst>
                    <a:ext uri="{9D8B030D-6E8A-4147-A177-3AD203B41FA5}">
                      <a16:colId xmlns:a16="http://schemas.microsoft.com/office/drawing/2014/main" xmlns="" val="3547693986"/>
                    </a:ext>
                  </a:extLst>
                </a:gridCol>
              </a:tblGrid>
              <a:tr h="555857">
                <a:tc>
                  <a:txBody>
                    <a:bodyPr/>
                    <a:lstStyle/>
                    <a:p>
                      <a:pPr>
                        <a:lnSpc>
                          <a:spcPct val="107000"/>
                        </a:lnSpc>
                      </a:pPr>
                      <a:endParaRPr lang="en-US" sz="2200">
                        <a:effectLst/>
                        <a:latin typeface="Calibri" panose="020F0502020204030204" pitchFamily="34" charset="0"/>
                        <a:cs typeface="Times New Roman" panose="02020603050405020304" pitchFamily="18" charset="0"/>
                      </a:endParaRPr>
                    </a:p>
                  </a:txBody>
                  <a:tcPr marL="107547" marR="107547" marT="0" marB="0" anchor="ctr"/>
                </a:tc>
                <a:tc>
                  <a:txBody>
                    <a:bodyPr/>
                    <a:lstStyle/>
                    <a:p>
                      <a:pPr algn="r">
                        <a:lnSpc>
                          <a:spcPct val="107000"/>
                        </a:lnSpc>
                        <a:spcAft>
                          <a:spcPts val="0"/>
                        </a:spcAft>
                      </a:pPr>
                      <a:r>
                        <a:rPr lang="en-US" sz="1600" b="1">
                          <a:effectLst/>
                        </a:rPr>
                        <a:t>2017</a:t>
                      </a:r>
                      <a:endParaRPr lang="en-US" sz="2200" b="1">
                        <a:effectLst/>
                        <a:latin typeface="Calibri" panose="020F0502020204030204" pitchFamily="34" charset="0"/>
                        <a:ea typeface="Calibri" panose="020F0502020204030204" pitchFamily="34" charset="0"/>
                        <a:cs typeface="Times New Roman" panose="02020603050405020304" pitchFamily="18" charset="0"/>
                      </a:endParaRPr>
                    </a:p>
                  </a:txBody>
                  <a:tcPr marL="107547" marR="107547" marT="0" marB="0" anchor="ctr"/>
                </a:tc>
                <a:tc>
                  <a:txBody>
                    <a:bodyPr/>
                    <a:lstStyle/>
                    <a:p>
                      <a:pPr algn="ctr">
                        <a:lnSpc>
                          <a:spcPct val="107000"/>
                        </a:lnSpc>
                        <a:spcAft>
                          <a:spcPts val="0"/>
                        </a:spcAft>
                      </a:pPr>
                      <a:r>
                        <a:rPr lang="en-US" sz="1600" b="1">
                          <a:effectLst/>
                        </a:rPr>
                        <a:t>2025</a:t>
                      </a:r>
                      <a:endParaRPr lang="en-US" sz="2200" b="1">
                        <a:effectLst/>
                        <a:latin typeface="Calibri" panose="020F0502020204030204" pitchFamily="34" charset="0"/>
                        <a:ea typeface="Calibri" panose="020F0502020204030204" pitchFamily="34" charset="0"/>
                        <a:cs typeface="Times New Roman" panose="02020603050405020304" pitchFamily="18" charset="0"/>
                      </a:endParaRPr>
                    </a:p>
                  </a:txBody>
                  <a:tcPr marL="107547" marR="107547" marT="0" marB="0" anchor="ctr"/>
                </a:tc>
                <a:tc>
                  <a:txBody>
                    <a:bodyPr/>
                    <a:lstStyle/>
                    <a:p>
                      <a:pPr algn="ctr">
                        <a:lnSpc>
                          <a:spcPct val="107000"/>
                        </a:lnSpc>
                        <a:spcAft>
                          <a:spcPts val="0"/>
                        </a:spcAft>
                      </a:pPr>
                      <a:r>
                        <a:rPr lang="en-US" sz="1600" b="1">
                          <a:effectLst/>
                        </a:rPr>
                        <a:t>2025</a:t>
                      </a:r>
                      <a:endParaRPr lang="en-US" sz="2200" b="1">
                        <a:effectLst/>
                        <a:latin typeface="Calibri" panose="020F0502020204030204" pitchFamily="34" charset="0"/>
                        <a:ea typeface="Calibri" panose="020F0502020204030204" pitchFamily="34" charset="0"/>
                        <a:cs typeface="Times New Roman" panose="02020603050405020304" pitchFamily="18" charset="0"/>
                      </a:endParaRPr>
                    </a:p>
                  </a:txBody>
                  <a:tcPr marL="107547" marR="107547" marT="0" marB="0" anchor="ctr"/>
                </a:tc>
                <a:tc>
                  <a:txBody>
                    <a:bodyPr/>
                    <a:lstStyle/>
                    <a:p>
                      <a:pPr algn="ctr">
                        <a:lnSpc>
                          <a:spcPct val="107000"/>
                        </a:lnSpc>
                        <a:spcAft>
                          <a:spcPts val="0"/>
                        </a:spcAft>
                      </a:pPr>
                      <a:r>
                        <a:rPr lang="en-US" sz="1600" b="1">
                          <a:effectLst/>
                        </a:rPr>
                        <a:t>Migration impact</a:t>
                      </a:r>
                      <a:endParaRPr lang="en-US" sz="2200" b="1">
                        <a:effectLst/>
                        <a:latin typeface="Calibri" panose="020F0502020204030204" pitchFamily="34" charset="0"/>
                        <a:ea typeface="Calibri" panose="020F0502020204030204" pitchFamily="34" charset="0"/>
                        <a:cs typeface="Times New Roman" panose="02020603050405020304" pitchFamily="18" charset="0"/>
                      </a:endParaRPr>
                    </a:p>
                  </a:txBody>
                  <a:tcPr marL="107547" marR="107547" marT="0" marB="0" anchor="ctr"/>
                </a:tc>
                <a:tc>
                  <a:txBody>
                    <a:bodyPr/>
                    <a:lstStyle/>
                    <a:p>
                      <a:pPr algn="ctr">
                        <a:lnSpc>
                          <a:spcPct val="107000"/>
                        </a:lnSpc>
                        <a:spcAft>
                          <a:spcPts val="0"/>
                        </a:spcAft>
                      </a:pPr>
                      <a:r>
                        <a:rPr lang="en-US" sz="1600" b="1">
                          <a:effectLst/>
                        </a:rPr>
                        <a:t>2040</a:t>
                      </a:r>
                      <a:endParaRPr lang="en-US" sz="2200" b="1">
                        <a:effectLst/>
                        <a:latin typeface="Calibri" panose="020F0502020204030204" pitchFamily="34" charset="0"/>
                        <a:ea typeface="Calibri" panose="020F0502020204030204" pitchFamily="34" charset="0"/>
                        <a:cs typeface="Times New Roman" panose="02020603050405020304" pitchFamily="18" charset="0"/>
                      </a:endParaRPr>
                    </a:p>
                  </a:txBody>
                  <a:tcPr marL="107547" marR="107547" marT="0" marB="0" anchor="ctr"/>
                </a:tc>
                <a:tc>
                  <a:txBody>
                    <a:bodyPr/>
                    <a:lstStyle/>
                    <a:p>
                      <a:pPr algn="ctr">
                        <a:lnSpc>
                          <a:spcPct val="107000"/>
                        </a:lnSpc>
                        <a:spcAft>
                          <a:spcPts val="0"/>
                        </a:spcAft>
                      </a:pPr>
                      <a:r>
                        <a:rPr lang="en-US" sz="1600" b="1">
                          <a:effectLst/>
                        </a:rPr>
                        <a:t>2040</a:t>
                      </a:r>
                      <a:endParaRPr lang="en-US" sz="2200" b="1">
                        <a:effectLst/>
                        <a:latin typeface="Calibri" panose="020F0502020204030204" pitchFamily="34" charset="0"/>
                        <a:ea typeface="Calibri" panose="020F0502020204030204" pitchFamily="34" charset="0"/>
                        <a:cs typeface="Times New Roman" panose="02020603050405020304" pitchFamily="18" charset="0"/>
                      </a:endParaRPr>
                    </a:p>
                  </a:txBody>
                  <a:tcPr marL="107547" marR="107547" marT="0" marB="0" anchor="ctr"/>
                </a:tc>
                <a:tc>
                  <a:txBody>
                    <a:bodyPr/>
                    <a:lstStyle/>
                    <a:p>
                      <a:pPr algn="ctr">
                        <a:lnSpc>
                          <a:spcPct val="107000"/>
                        </a:lnSpc>
                        <a:spcAft>
                          <a:spcPts val="0"/>
                        </a:spcAft>
                      </a:pPr>
                      <a:r>
                        <a:rPr lang="en-US" sz="1600">
                          <a:effectLst/>
                        </a:rPr>
                        <a:t>Migration impact</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07547" marR="107547" marT="0" marB="0" anchor="ctr"/>
                </a:tc>
                <a:extLst>
                  <a:ext uri="{0D108BD9-81ED-4DB2-BD59-A6C34878D82A}">
                    <a16:rowId xmlns:a16="http://schemas.microsoft.com/office/drawing/2014/main" xmlns="" val="2612846578"/>
                  </a:ext>
                </a:extLst>
              </a:tr>
              <a:tr h="555857">
                <a:tc>
                  <a:txBody>
                    <a:bodyPr/>
                    <a:lstStyle/>
                    <a:p>
                      <a:pPr>
                        <a:lnSpc>
                          <a:spcPct val="107000"/>
                        </a:lnSpc>
                        <a:spcAft>
                          <a:spcPts val="0"/>
                        </a:spcAft>
                      </a:pPr>
                      <a:r>
                        <a:rPr lang="en-US" sz="1600">
                          <a:effectLst/>
                        </a:rPr>
                        <a:t> </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07547" marR="107547" marT="0" marB="0" anchor="ctr"/>
                </a:tc>
                <a:tc>
                  <a:txBody>
                    <a:bodyPr/>
                    <a:lstStyle/>
                    <a:p>
                      <a:pPr algn="r">
                        <a:lnSpc>
                          <a:spcPct val="107000"/>
                        </a:lnSpc>
                        <a:spcAft>
                          <a:spcPts val="0"/>
                        </a:spcAft>
                      </a:pPr>
                      <a:r>
                        <a:rPr lang="en-US" sz="1600" b="1" dirty="0">
                          <a:effectLst/>
                        </a:rPr>
                        <a:t>Population</a:t>
                      </a:r>
                      <a:endParaRPr lang="en-US" sz="2200" b="1" dirty="0">
                        <a:effectLst/>
                        <a:latin typeface="Calibri" panose="020F0502020204030204" pitchFamily="34" charset="0"/>
                        <a:ea typeface="Calibri" panose="020F0502020204030204" pitchFamily="34" charset="0"/>
                        <a:cs typeface="Times New Roman" panose="02020603050405020304" pitchFamily="18" charset="0"/>
                      </a:endParaRPr>
                    </a:p>
                  </a:txBody>
                  <a:tcPr marL="107547" marR="107547" marT="0" marB="0" anchor="ctr"/>
                </a:tc>
                <a:tc>
                  <a:txBody>
                    <a:bodyPr/>
                    <a:lstStyle/>
                    <a:p>
                      <a:pPr algn="ctr">
                        <a:lnSpc>
                          <a:spcPct val="107000"/>
                        </a:lnSpc>
                        <a:spcAft>
                          <a:spcPts val="0"/>
                        </a:spcAft>
                      </a:pPr>
                      <a:r>
                        <a:rPr lang="en-US" sz="1600" b="1" dirty="0">
                          <a:effectLst/>
                        </a:rPr>
                        <a:t>Population </a:t>
                      </a:r>
                      <a:endParaRPr lang="en-US" sz="2200" b="1" dirty="0">
                        <a:effectLst/>
                        <a:latin typeface="Calibri" panose="020F0502020204030204" pitchFamily="34" charset="0"/>
                        <a:ea typeface="Calibri" panose="020F0502020204030204" pitchFamily="34" charset="0"/>
                        <a:cs typeface="Times New Roman" panose="02020603050405020304" pitchFamily="18" charset="0"/>
                      </a:endParaRPr>
                    </a:p>
                  </a:txBody>
                  <a:tcPr marL="107547" marR="107547" marT="0" marB="0" anchor="ctr"/>
                </a:tc>
                <a:tc>
                  <a:txBody>
                    <a:bodyPr/>
                    <a:lstStyle/>
                    <a:p>
                      <a:pPr algn="ctr">
                        <a:lnSpc>
                          <a:spcPct val="107000"/>
                        </a:lnSpc>
                        <a:spcAft>
                          <a:spcPts val="0"/>
                        </a:spcAft>
                      </a:pPr>
                      <a:r>
                        <a:rPr lang="en-US" sz="1600" b="1" dirty="0">
                          <a:effectLst/>
                        </a:rPr>
                        <a:t>Zero migration</a:t>
                      </a:r>
                      <a:endParaRPr lang="en-US" sz="2200" b="1" dirty="0">
                        <a:effectLst/>
                        <a:latin typeface="Calibri" panose="020F0502020204030204" pitchFamily="34" charset="0"/>
                        <a:ea typeface="Calibri" panose="020F0502020204030204" pitchFamily="34" charset="0"/>
                        <a:cs typeface="Times New Roman" panose="02020603050405020304" pitchFamily="18" charset="0"/>
                      </a:endParaRPr>
                    </a:p>
                  </a:txBody>
                  <a:tcPr marL="107547" marR="107547" marT="0" marB="0" anchor="ctr"/>
                </a:tc>
                <a:tc>
                  <a:txBody>
                    <a:bodyPr/>
                    <a:lstStyle/>
                    <a:p>
                      <a:pPr algn="ctr">
                        <a:lnSpc>
                          <a:spcPct val="107000"/>
                        </a:lnSpc>
                        <a:spcAft>
                          <a:spcPts val="0"/>
                        </a:spcAft>
                      </a:pPr>
                      <a:r>
                        <a:rPr lang="en-US" sz="1600" b="1" dirty="0">
                          <a:effectLst/>
                        </a:rPr>
                        <a:t> </a:t>
                      </a:r>
                      <a:endParaRPr lang="en-US" sz="2200" b="1" dirty="0">
                        <a:effectLst/>
                        <a:latin typeface="Calibri" panose="020F0502020204030204" pitchFamily="34" charset="0"/>
                        <a:ea typeface="Calibri" panose="020F0502020204030204" pitchFamily="34" charset="0"/>
                        <a:cs typeface="Times New Roman" panose="02020603050405020304" pitchFamily="18" charset="0"/>
                      </a:endParaRPr>
                    </a:p>
                  </a:txBody>
                  <a:tcPr marL="107547" marR="107547" marT="0" marB="0" anchor="ctr"/>
                </a:tc>
                <a:tc>
                  <a:txBody>
                    <a:bodyPr/>
                    <a:lstStyle/>
                    <a:p>
                      <a:pPr algn="ctr">
                        <a:lnSpc>
                          <a:spcPct val="107000"/>
                        </a:lnSpc>
                        <a:spcAft>
                          <a:spcPts val="0"/>
                        </a:spcAft>
                      </a:pPr>
                      <a:r>
                        <a:rPr lang="en-US" sz="1600" b="1" dirty="0">
                          <a:effectLst/>
                        </a:rPr>
                        <a:t>Population</a:t>
                      </a:r>
                      <a:endParaRPr lang="en-US" sz="2200" b="1" dirty="0">
                        <a:effectLst/>
                        <a:latin typeface="Calibri" panose="020F0502020204030204" pitchFamily="34" charset="0"/>
                        <a:ea typeface="Calibri" panose="020F0502020204030204" pitchFamily="34" charset="0"/>
                        <a:cs typeface="Times New Roman" panose="02020603050405020304" pitchFamily="18" charset="0"/>
                      </a:endParaRPr>
                    </a:p>
                  </a:txBody>
                  <a:tcPr marL="107547" marR="107547" marT="0" marB="0" anchor="ctr"/>
                </a:tc>
                <a:tc>
                  <a:txBody>
                    <a:bodyPr/>
                    <a:lstStyle/>
                    <a:p>
                      <a:pPr algn="ctr">
                        <a:lnSpc>
                          <a:spcPct val="107000"/>
                        </a:lnSpc>
                        <a:spcAft>
                          <a:spcPts val="0"/>
                        </a:spcAft>
                      </a:pPr>
                      <a:r>
                        <a:rPr lang="en-US" sz="1600" b="1" dirty="0">
                          <a:effectLst/>
                        </a:rPr>
                        <a:t>Zero migration</a:t>
                      </a:r>
                      <a:endParaRPr lang="en-US" sz="2200" b="1" dirty="0">
                        <a:effectLst/>
                        <a:latin typeface="Calibri" panose="020F0502020204030204" pitchFamily="34" charset="0"/>
                        <a:ea typeface="Calibri" panose="020F0502020204030204" pitchFamily="34" charset="0"/>
                        <a:cs typeface="Times New Roman" panose="02020603050405020304" pitchFamily="18" charset="0"/>
                      </a:endParaRPr>
                    </a:p>
                  </a:txBody>
                  <a:tcPr marL="107547" marR="107547" marT="0" marB="0" anchor="ctr"/>
                </a:tc>
                <a:tc>
                  <a:txBody>
                    <a:bodyPr/>
                    <a:lstStyle/>
                    <a:p>
                      <a:pPr algn="ctr">
                        <a:lnSpc>
                          <a:spcPct val="107000"/>
                        </a:lnSpc>
                        <a:spcAft>
                          <a:spcPts val="0"/>
                        </a:spcAft>
                      </a:pPr>
                      <a:r>
                        <a:rPr lang="en-US" sz="1600">
                          <a:effectLst/>
                        </a:rPr>
                        <a:t> </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07547" marR="107547" marT="0" marB="0" anchor="ctr"/>
                </a:tc>
                <a:extLst>
                  <a:ext uri="{0D108BD9-81ED-4DB2-BD59-A6C34878D82A}">
                    <a16:rowId xmlns:a16="http://schemas.microsoft.com/office/drawing/2014/main" xmlns="" val="739014213"/>
                  </a:ext>
                </a:extLst>
              </a:tr>
              <a:tr h="555857">
                <a:tc>
                  <a:txBody>
                    <a:bodyPr/>
                    <a:lstStyle/>
                    <a:p>
                      <a:pPr>
                        <a:lnSpc>
                          <a:spcPct val="107000"/>
                        </a:lnSpc>
                        <a:spcAft>
                          <a:spcPts val="0"/>
                        </a:spcAft>
                      </a:pPr>
                      <a:r>
                        <a:rPr lang="en-US" sz="1600">
                          <a:effectLst/>
                        </a:rPr>
                        <a:t>Central Asia</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07547" marR="107547" marT="0" marB="0" anchor="ctr"/>
                </a:tc>
                <a:tc>
                  <a:txBody>
                    <a:bodyPr/>
                    <a:lstStyle/>
                    <a:p>
                      <a:pPr algn="r">
                        <a:lnSpc>
                          <a:spcPct val="107000"/>
                        </a:lnSpc>
                        <a:spcAft>
                          <a:spcPts val="0"/>
                        </a:spcAft>
                      </a:pPr>
                      <a:r>
                        <a:rPr lang="en-US" sz="1600">
                          <a:effectLst/>
                        </a:rPr>
                        <a:t>           70,840 </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07547" marR="107547" marT="0" marB="0" anchor="ctr"/>
                </a:tc>
                <a:tc>
                  <a:txBody>
                    <a:bodyPr/>
                    <a:lstStyle/>
                    <a:p>
                      <a:pPr algn="r">
                        <a:lnSpc>
                          <a:spcPct val="107000"/>
                        </a:lnSpc>
                        <a:spcAft>
                          <a:spcPts val="0"/>
                        </a:spcAft>
                      </a:pPr>
                      <a:r>
                        <a:rPr lang="en-US" sz="1600">
                          <a:effectLst/>
                        </a:rPr>
                        <a:t>      78,223 </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07547" marR="107547" marT="0" marB="0" anchor="ctr"/>
                </a:tc>
                <a:tc>
                  <a:txBody>
                    <a:bodyPr/>
                    <a:lstStyle/>
                    <a:p>
                      <a:pPr algn="r">
                        <a:lnSpc>
                          <a:spcPct val="107000"/>
                        </a:lnSpc>
                        <a:spcAft>
                          <a:spcPts val="0"/>
                        </a:spcAft>
                      </a:pPr>
                      <a:r>
                        <a:rPr lang="en-US" sz="1600">
                          <a:effectLst/>
                        </a:rPr>
                        <a:t>      78,855 </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07547" marR="107547" marT="0" marB="0" anchor="ctr"/>
                </a:tc>
                <a:tc>
                  <a:txBody>
                    <a:bodyPr/>
                    <a:lstStyle/>
                    <a:p>
                      <a:pPr algn="r">
                        <a:lnSpc>
                          <a:spcPct val="107000"/>
                        </a:lnSpc>
                        <a:spcAft>
                          <a:spcPts val="0"/>
                        </a:spcAft>
                      </a:pPr>
                      <a:r>
                        <a:rPr lang="en-US" sz="1600">
                          <a:effectLst/>
                        </a:rPr>
                        <a:t>         (632)</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07547" marR="107547" marT="0" marB="0" anchor="ctr"/>
                </a:tc>
                <a:tc>
                  <a:txBody>
                    <a:bodyPr/>
                    <a:lstStyle/>
                    <a:p>
                      <a:pPr algn="r">
                        <a:lnSpc>
                          <a:spcPct val="107000"/>
                        </a:lnSpc>
                        <a:spcAft>
                          <a:spcPts val="0"/>
                        </a:spcAft>
                      </a:pPr>
                      <a:r>
                        <a:rPr lang="en-US" sz="1600">
                          <a:effectLst/>
                        </a:rPr>
                        <a:t>      88,711 </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07547" marR="107547" marT="0" marB="0" anchor="ctr"/>
                </a:tc>
                <a:tc>
                  <a:txBody>
                    <a:bodyPr/>
                    <a:lstStyle/>
                    <a:p>
                      <a:pPr algn="r">
                        <a:lnSpc>
                          <a:spcPct val="107000"/>
                        </a:lnSpc>
                        <a:spcAft>
                          <a:spcPts val="0"/>
                        </a:spcAft>
                      </a:pPr>
                      <a:r>
                        <a:rPr lang="en-US" sz="1600">
                          <a:effectLst/>
                        </a:rPr>
                        <a:t>      90,479 </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07547" marR="107547" marT="0" marB="0" anchor="ctr"/>
                </a:tc>
                <a:tc>
                  <a:txBody>
                    <a:bodyPr/>
                    <a:lstStyle/>
                    <a:p>
                      <a:pPr algn="r">
                        <a:lnSpc>
                          <a:spcPct val="107000"/>
                        </a:lnSpc>
                        <a:spcAft>
                          <a:spcPts val="0"/>
                        </a:spcAft>
                      </a:pPr>
                      <a:r>
                        <a:rPr lang="en-US" sz="1600">
                          <a:effectLst/>
                        </a:rPr>
                        <a:t>      (1,768)</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07547" marR="107547" marT="0" marB="0" anchor="ctr"/>
                </a:tc>
                <a:extLst>
                  <a:ext uri="{0D108BD9-81ED-4DB2-BD59-A6C34878D82A}">
                    <a16:rowId xmlns:a16="http://schemas.microsoft.com/office/drawing/2014/main" xmlns="" val="4177204508"/>
                  </a:ext>
                </a:extLst>
              </a:tr>
              <a:tr h="555857">
                <a:tc>
                  <a:txBody>
                    <a:bodyPr/>
                    <a:lstStyle/>
                    <a:p>
                      <a:pPr>
                        <a:lnSpc>
                          <a:spcPct val="107000"/>
                        </a:lnSpc>
                        <a:spcAft>
                          <a:spcPts val="0"/>
                        </a:spcAft>
                      </a:pPr>
                      <a:r>
                        <a:rPr lang="en-US" sz="1600">
                          <a:effectLst/>
                        </a:rPr>
                        <a:t>Eastern Asia</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07547" marR="107547" marT="0" marB="0" anchor="ctr"/>
                </a:tc>
                <a:tc>
                  <a:txBody>
                    <a:bodyPr/>
                    <a:lstStyle/>
                    <a:p>
                      <a:pPr algn="r">
                        <a:lnSpc>
                          <a:spcPct val="107000"/>
                        </a:lnSpc>
                        <a:spcAft>
                          <a:spcPts val="0"/>
                        </a:spcAft>
                      </a:pPr>
                      <a:r>
                        <a:rPr lang="en-US" sz="1600">
                          <a:effectLst/>
                        </a:rPr>
                        <a:t>      1,648,165 </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07547" marR="107547" marT="0" marB="0" anchor="ctr"/>
                </a:tc>
                <a:tc>
                  <a:txBody>
                    <a:bodyPr/>
                    <a:lstStyle/>
                    <a:p>
                      <a:pPr algn="r">
                        <a:lnSpc>
                          <a:spcPct val="107000"/>
                        </a:lnSpc>
                        <a:spcAft>
                          <a:spcPts val="0"/>
                        </a:spcAft>
                      </a:pPr>
                      <a:r>
                        <a:rPr lang="en-US" sz="1600">
                          <a:effectLst/>
                        </a:rPr>
                        <a:t> 1,677,633 </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07547" marR="107547" marT="0" marB="0" anchor="ctr"/>
                </a:tc>
                <a:tc>
                  <a:txBody>
                    <a:bodyPr/>
                    <a:lstStyle/>
                    <a:p>
                      <a:pPr algn="r">
                        <a:lnSpc>
                          <a:spcPct val="107000"/>
                        </a:lnSpc>
                        <a:spcAft>
                          <a:spcPts val="0"/>
                        </a:spcAft>
                      </a:pPr>
                      <a:r>
                        <a:rPr lang="en-US" sz="1600">
                          <a:effectLst/>
                        </a:rPr>
                        <a:t> 1,679,731 </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07547" marR="107547" marT="0" marB="0" anchor="ctr"/>
                </a:tc>
                <a:tc>
                  <a:txBody>
                    <a:bodyPr/>
                    <a:lstStyle/>
                    <a:p>
                      <a:pPr algn="r">
                        <a:lnSpc>
                          <a:spcPct val="107000"/>
                        </a:lnSpc>
                        <a:spcAft>
                          <a:spcPts val="0"/>
                        </a:spcAft>
                      </a:pPr>
                      <a:r>
                        <a:rPr lang="en-US" sz="1600">
                          <a:effectLst/>
                        </a:rPr>
                        <a:t>      (2,098)</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07547" marR="107547" marT="0" marB="0" anchor="ctr"/>
                </a:tc>
                <a:tc>
                  <a:txBody>
                    <a:bodyPr/>
                    <a:lstStyle/>
                    <a:p>
                      <a:pPr algn="r">
                        <a:lnSpc>
                          <a:spcPct val="107000"/>
                        </a:lnSpc>
                        <a:spcAft>
                          <a:spcPts val="0"/>
                        </a:spcAft>
                      </a:pPr>
                      <a:r>
                        <a:rPr lang="en-US" sz="1600">
                          <a:effectLst/>
                        </a:rPr>
                        <a:t> 1,648,802 </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07547" marR="107547" marT="0" marB="0" anchor="ctr"/>
                </a:tc>
                <a:tc>
                  <a:txBody>
                    <a:bodyPr/>
                    <a:lstStyle/>
                    <a:p>
                      <a:pPr algn="r">
                        <a:lnSpc>
                          <a:spcPct val="107000"/>
                        </a:lnSpc>
                        <a:spcAft>
                          <a:spcPts val="0"/>
                        </a:spcAft>
                      </a:pPr>
                      <a:r>
                        <a:rPr lang="en-US" sz="1600">
                          <a:effectLst/>
                        </a:rPr>
                        <a:t> 1,654,572 </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07547" marR="107547" marT="0" marB="0" anchor="ctr"/>
                </a:tc>
                <a:tc>
                  <a:txBody>
                    <a:bodyPr/>
                    <a:lstStyle/>
                    <a:p>
                      <a:pPr algn="r">
                        <a:lnSpc>
                          <a:spcPct val="107000"/>
                        </a:lnSpc>
                        <a:spcAft>
                          <a:spcPts val="0"/>
                        </a:spcAft>
                      </a:pPr>
                      <a:r>
                        <a:rPr lang="en-US" sz="1600">
                          <a:effectLst/>
                        </a:rPr>
                        <a:t>     (5,770)</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07547" marR="107547" marT="0" marB="0" anchor="ctr"/>
                </a:tc>
                <a:extLst>
                  <a:ext uri="{0D108BD9-81ED-4DB2-BD59-A6C34878D82A}">
                    <a16:rowId xmlns:a16="http://schemas.microsoft.com/office/drawing/2014/main" xmlns="" val="1455080847"/>
                  </a:ext>
                </a:extLst>
              </a:tr>
              <a:tr h="555857">
                <a:tc>
                  <a:txBody>
                    <a:bodyPr/>
                    <a:lstStyle/>
                    <a:p>
                      <a:pPr>
                        <a:lnSpc>
                          <a:spcPct val="107000"/>
                        </a:lnSpc>
                        <a:spcAft>
                          <a:spcPts val="0"/>
                        </a:spcAft>
                      </a:pPr>
                      <a:r>
                        <a:rPr lang="en-US" sz="1600">
                          <a:effectLst/>
                        </a:rPr>
                        <a:t>Southern Asia</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07547" marR="107547" marT="0" marB="0" anchor="ctr"/>
                </a:tc>
                <a:tc>
                  <a:txBody>
                    <a:bodyPr/>
                    <a:lstStyle/>
                    <a:p>
                      <a:pPr algn="r">
                        <a:lnSpc>
                          <a:spcPct val="107000"/>
                        </a:lnSpc>
                        <a:spcAft>
                          <a:spcPts val="0"/>
                        </a:spcAft>
                      </a:pPr>
                      <a:r>
                        <a:rPr lang="en-US" sz="1600">
                          <a:effectLst/>
                        </a:rPr>
                        <a:t>      1,868,985 </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07547" marR="107547" marT="0" marB="0" anchor="ctr"/>
                </a:tc>
                <a:tc>
                  <a:txBody>
                    <a:bodyPr/>
                    <a:lstStyle/>
                    <a:p>
                      <a:pPr algn="r">
                        <a:lnSpc>
                          <a:spcPct val="107000"/>
                        </a:lnSpc>
                        <a:spcAft>
                          <a:spcPts val="0"/>
                        </a:spcAft>
                      </a:pPr>
                      <a:r>
                        <a:rPr lang="en-US" sz="1600">
                          <a:effectLst/>
                        </a:rPr>
                        <a:t> 2,040,509 </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07547" marR="107547" marT="0" marB="0" anchor="ctr"/>
                </a:tc>
                <a:tc>
                  <a:txBody>
                    <a:bodyPr/>
                    <a:lstStyle/>
                    <a:p>
                      <a:pPr algn="r">
                        <a:lnSpc>
                          <a:spcPct val="107000"/>
                        </a:lnSpc>
                        <a:spcAft>
                          <a:spcPts val="0"/>
                        </a:spcAft>
                      </a:pPr>
                      <a:r>
                        <a:rPr lang="en-US" sz="1600">
                          <a:effectLst/>
                        </a:rPr>
                        <a:t> 2,055,084 </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07547" marR="107547" marT="0" marB="0" anchor="ctr"/>
                </a:tc>
                <a:tc>
                  <a:txBody>
                    <a:bodyPr/>
                    <a:lstStyle/>
                    <a:p>
                      <a:pPr algn="r">
                        <a:lnSpc>
                          <a:spcPct val="107000"/>
                        </a:lnSpc>
                        <a:spcAft>
                          <a:spcPts val="0"/>
                        </a:spcAft>
                      </a:pPr>
                      <a:r>
                        <a:rPr lang="en-US" sz="1600">
                          <a:effectLst/>
                        </a:rPr>
                        <a:t>    (14,575)</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07547" marR="107547" marT="0" marB="0" anchor="ctr"/>
                </a:tc>
                <a:tc>
                  <a:txBody>
                    <a:bodyPr/>
                    <a:lstStyle/>
                    <a:p>
                      <a:pPr algn="r">
                        <a:lnSpc>
                          <a:spcPct val="107000"/>
                        </a:lnSpc>
                        <a:spcAft>
                          <a:spcPts val="0"/>
                        </a:spcAft>
                      </a:pPr>
                      <a:r>
                        <a:rPr lang="en-US" sz="1600">
                          <a:effectLst/>
                        </a:rPr>
                        <a:t> 2,283,936 </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07547" marR="107547" marT="0" marB="0" anchor="ctr"/>
                </a:tc>
                <a:tc>
                  <a:txBody>
                    <a:bodyPr/>
                    <a:lstStyle/>
                    <a:p>
                      <a:pPr algn="r">
                        <a:lnSpc>
                          <a:spcPct val="107000"/>
                        </a:lnSpc>
                        <a:spcAft>
                          <a:spcPts val="0"/>
                        </a:spcAft>
                      </a:pPr>
                      <a:r>
                        <a:rPr lang="en-US" sz="1600">
                          <a:effectLst/>
                        </a:rPr>
                        <a:t> 2,320,756 </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07547" marR="107547" marT="0" marB="0" anchor="ctr"/>
                </a:tc>
                <a:tc>
                  <a:txBody>
                    <a:bodyPr/>
                    <a:lstStyle/>
                    <a:p>
                      <a:pPr algn="r">
                        <a:lnSpc>
                          <a:spcPct val="107000"/>
                        </a:lnSpc>
                        <a:spcAft>
                          <a:spcPts val="0"/>
                        </a:spcAft>
                      </a:pPr>
                      <a:r>
                        <a:rPr lang="en-US" sz="1600">
                          <a:effectLst/>
                        </a:rPr>
                        <a:t>   (36,820)</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07547" marR="107547" marT="0" marB="0" anchor="ctr"/>
                </a:tc>
                <a:extLst>
                  <a:ext uri="{0D108BD9-81ED-4DB2-BD59-A6C34878D82A}">
                    <a16:rowId xmlns:a16="http://schemas.microsoft.com/office/drawing/2014/main" xmlns="" val="693495724"/>
                  </a:ext>
                </a:extLst>
              </a:tr>
              <a:tr h="555857">
                <a:tc>
                  <a:txBody>
                    <a:bodyPr/>
                    <a:lstStyle/>
                    <a:p>
                      <a:pPr>
                        <a:lnSpc>
                          <a:spcPct val="107000"/>
                        </a:lnSpc>
                        <a:spcAft>
                          <a:spcPts val="0"/>
                        </a:spcAft>
                      </a:pPr>
                      <a:r>
                        <a:rPr lang="en-US" sz="1600">
                          <a:effectLst/>
                        </a:rPr>
                        <a:t>Southeast Asia</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07547" marR="107547" marT="0" marB="0" anchor="ctr"/>
                </a:tc>
                <a:tc>
                  <a:txBody>
                    <a:bodyPr/>
                    <a:lstStyle/>
                    <a:p>
                      <a:pPr algn="r">
                        <a:lnSpc>
                          <a:spcPct val="107000"/>
                        </a:lnSpc>
                        <a:spcAft>
                          <a:spcPts val="0"/>
                        </a:spcAft>
                      </a:pPr>
                      <a:r>
                        <a:rPr lang="en-US" sz="1600">
                          <a:effectLst/>
                        </a:rPr>
                        <a:t>         648,780 </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07547" marR="107547" marT="0" marB="0" anchor="ctr"/>
                </a:tc>
                <a:tc>
                  <a:txBody>
                    <a:bodyPr/>
                    <a:lstStyle/>
                    <a:p>
                      <a:pPr algn="r">
                        <a:lnSpc>
                          <a:spcPct val="107000"/>
                        </a:lnSpc>
                        <a:spcAft>
                          <a:spcPts val="0"/>
                        </a:spcAft>
                      </a:pPr>
                      <a:r>
                        <a:rPr lang="en-US" sz="1600">
                          <a:effectLst/>
                        </a:rPr>
                        <a:t>   700,417 </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07547" marR="107547" marT="0" marB="0" anchor="ctr"/>
                </a:tc>
                <a:tc>
                  <a:txBody>
                    <a:bodyPr/>
                    <a:lstStyle/>
                    <a:p>
                      <a:pPr algn="r">
                        <a:lnSpc>
                          <a:spcPct val="107000"/>
                        </a:lnSpc>
                        <a:spcAft>
                          <a:spcPts val="0"/>
                        </a:spcAft>
                      </a:pPr>
                      <a:r>
                        <a:rPr lang="en-US" sz="1600">
                          <a:effectLst/>
                        </a:rPr>
                        <a:t>   703,621 </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07547" marR="107547" marT="0" marB="0" anchor="ctr"/>
                </a:tc>
                <a:tc>
                  <a:txBody>
                    <a:bodyPr/>
                    <a:lstStyle/>
                    <a:p>
                      <a:pPr algn="r">
                        <a:lnSpc>
                          <a:spcPct val="107000"/>
                        </a:lnSpc>
                        <a:spcAft>
                          <a:spcPts val="0"/>
                        </a:spcAft>
                      </a:pPr>
                      <a:r>
                        <a:rPr lang="en-US" sz="1600">
                          <a:effectLst/>
                        </a:rPr>
                        <a:t>      (3,204)</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07547" marR="107547" marT="0" marB="0" anchor="ctr"/>
                </a:tc>
                <a:tc>
                  <a:txBody>
                    <a:bodyPr/>
                    <a:lstStyle/>
                    <a:p>
                      <a:pPr algn="r">
                        <a:lnSpc>
                          <a:spcPct val="107000"/>
                        </a:lnSpc>
                        <a:spcAft>
                          <a:spcPts val="0"/>
                        </a:spcAft>
                      </a:pPr>
                      <a:r>
                        <a:rPr lang="en-US" sz="1600">
                          <a:effectLst/>
                        </a:rPr>
                        <a:t>    770,770 </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07547" marR="107547" marT="0" marB="0" anchor="ctr"/>
                </a:tc>
                <a:tc>
                  <a:txBody>
                    <a:bodyPr/>
                    <a:lstStyle/>
                    <a:p>
                      <a:pPr algn="r">
                        <a:lnSpc>
                          <a:spcPct val="107000"/>
                        </a:lnSpc>
                        <a:spcAft>
                          <a:spcPts val="0"/>
                        </a:spcAft>
                      </a:pPr>
                      <a:r>
                        <a:rPr lang="en-US" sz="1600">
                          <a:effectLst/>
                        </a:rPr>
                        <a:t>    779,348 </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07547" marR="107547" marT="0" marB="0" anchor="ctr"/>
                </a:tc>
                <a:tc>
                  <a:txBody>
                    <a:bodyPr/>
                    <a:lstStyle/>
                    <a:p>
                      <a:pPr algn="r">
                        <a:lnSpc>
                          <a:spcPct val="107000"/>
                        </a:lnSpc>
                        <a:spcAft>
                          <a:spcPts val="0"/>
                        </a:spcAft>
                      </a:pPr>
                      <a:r>
                        <a:rPr lang="en-US" sz="1600">
                          <a:effectLst/>
                        </a:rPr>
                        <a:t>     (8,578)</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07547" marR="107547" marT="0" marB="0" anchor="ctr"/>
                </a:tc>
                <a:extLst>
                  <a:ext uri="{0D108BD9-81ED-4DB2-BD59-A6C34878D82A}">
                    <a16:rowId xmlns:a16="http://schemas.microsoft.com/office/drawing/2014/main" xmlns="" val="2213246388"/>
                  </a:ext>
                </a:extLst>
              </a:tr>
              <a:tr h="555857">
                <a:tc>
                  <a:txBody>
                    <a:bodyPr/>
                    <a:lstStyle/>
                    <a:p>
                      <a:pPr>
                        <a:lnSpc>
                          <a:spcPct val="107000"/>
                        </a:lnSpc>
                        <a:spcAft>
                          <a:spcPts val="0"/>
                        </a:spcAft>
                      </a:pPr>
                      <a:r>
                        <a:rPr lang="en-US" sz="1600">
                          <a:effectLst/>
                        </a:rPr>
                        <a:t>GCC Countries</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07547" marR="107547" marT="0" marB="0" anchor="ctr"/>
                </a:tc>
                <a:tc>
                  <a:txBody>
                    <a:bodyPr/>
                    <a:lstStyle/>
                    <a:p>
                      <a:pPr algn="r">
                        <a:lnSpc>
                          <a:spcPct val="107000"/>
                        </a:lnSpc>
                        <a:spcAft>
                          <a:spcPts val="0"/>
                        </a:spcAft>
                      </a:pPr>
                      <a:r>
                        <a:rPr lang="en-US" sz="1600" dirty="0">
                          <a:effectLst/>
                        </a:rPr>
                        <a:t>           55,243 </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107547" marR="107547" marT="0" marB="0" anchor="ctr"/>
                </a:tc>
                <a:tc>
                  <a:txBody>
                    <a:bodyPr/>
                    <a:lstStyle/>
                    <a:p>
                      <a:pPr algn="r">
                        <a:lnSpc>
                          <a:spcPct val="107000"/>
                        </a:lnSpc>
                        <a:spcAft>
                          <a:spcPts val="0"/>
                        </a:spcAft>
                      </a:pPr>
                      <a:r>
                        <a:rPr lang="en-US" sz="1600">
                          <a:effectLst/>
                        </a:rPr>
                        <a:t>      62,792 </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07547" marR="107547" marT="0" marB="0" anchor="ctr"/>
                </a:tc>
                <a:tc>
                  <a:txBody>
                    <a:bodyPr/>
                    <a:lstStyle/>
                    <a:p>
                      <a:pPr algn="r">
                        <a:lnSpc>
                          <a:spcPct val="107000"/>
                        </a:lnSpc>
                        <a:spcAft>
                          <a:spcPts val="0"/>
                        </a:spcAft>
                      </a:pPr>
                      <a:r>
                        <a:rPr lang="en-US" sz="1600">
                          <a:effectLst/>
                        </a:rPr>
                        <a:t>      59,137 </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07547" marR="107547" marT="0" marB="0" anchor="ctr"/>
                </a:tc>
                <a:tc>
                  <a:txBody>
                    <a:bodyPr/>
                    <a:lstStyle/>
                    <a:p>
                      <a:pPr algn="r">
                        <a:lnSpc>
                          <a:spcPct val="107000"/>
                        </a:lnSpc>
                        <a:spcAft>
                          <a:spcPts val="0"/>
                        </a:spcAft>
                      </a:pPr>
                      <a:r>
                        <a:rPr lang="en-US" sz="1600">
                          <a:effectLst/>
                        </a:rPr>
                        <a:t>        3,655 </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07547" marR="107547" marT="0" marB="0" anchor="ctr"/>
                </a:tc>
                <a:tc>
                  <a:txBody>
                    <a:bodyPr/>
                    <a:lstStyle/>
                    <a:p>
                      <a:pPr algn="r">
                        <a:lnSpc>
                          <a:spcPct val="107000"/>
                        </a:lnSpc>
                        <a:spcAft>
                          <a:spcPts val="0"/>
                        </a:spcAft>
                      </a:pPr>
                      <a:r>
                        <a:rPr lang="en-US" sz="1600">
                          <a:effectLst/>
                        </a:rPr>
                        <a:t>      72,394 </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07547" marR="107547" marT="0" marB="0" anchor="ctr"/>
                </a:tc>
                <a:tc>
                  <a:txBody>
                    <a:bodyPr/>
                    <a:lstStyle/>
                    <a:p>
                      <a:pPr algn="r">
                        <a:lnSpc>
                          <a:spcPct val="107000"/>
                        </a:lnSpc>
                        <a:spcAft>
                          <a:spcPts val="0"/>
                        </a:spcAft>
                      </a:pPr>
                      <a:r>
                        <a:rPr lang="en-US" sz="1600">
                          <a:effectLst/>
                        </a:rPr>
                        <a:t>     64,683 </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07547" marR="107547" marT="0" marB="0" anchor="ctr"/>
                </a:tc>
                <a:tc>
                  <a:txBody>
                    <a:bodyPr/>
                    <a:lstStyle/>
                    <a:p>
                      <a:pPr algn="r">
                        <a:lnSpc>
                          <a:spcPct val="107000"/>
                        </a:lnSpc>
                        <a:spcAft>
                          <a:spcPts val="0"/>
                        </a:spcAft>
                      </a:pPr>
                      <a:r>
                        <a:rPr lang="en-US" sz="1600" dirty="0">
                          <a:effectLst/>
                        </a:rPr>
                        <a:t>       7,711 </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107547" marR="107547" marT="0" marB="0" anchor="ctr"/>
                </a:tc>
                <a:extLst>
                  <a:ext uri="{0D108BD9-81ED-4DB2-BD59-A6C34878D82A}">
                    <a16:rowId xmlns:a16="http://schemas.microsoft.com/office/drawing/2014/main" xmlns="" val="95380373"/>
                  </a:ext>
                </a:extLst>
              </a:tr>
            </a:tbl>
          </a:graphicData>
        </a:graphic>
      </p:graphicFrame>
    </p:spTree>
    <p:extLst>
      <p:ext uri="{BB962C8B-B14F-4D97-AF65-F5344CB8AC3E}">
        <p14:creationId xmlns:p14="http://schemas.microsoft.com/office/powerpoint/2010/main" val="14771023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8523F0-FF00-424D-BF2C-B43CCCF711A2}"/>
              </a:ext>
            </a:extLst>
          </p:cNvPr>
          <p:cNvSpPr>
            <a:spLocks noGrp="1"/>
          </p:cNvSpPr>
          <p:nvPr>
            <p:ph type="title"/>
          </p:nvPr>
        </p:nvSpPr>
        <p:spPr>
          <a:xfrm>
            <a:off x="838200" y="5529884"/>
            <a:ext cx="7719381" cy="1096331"/>
          </a:xfrm>
        </p:spPr>
        <p:txBody>
          <a:bodyPr>
            <a:normAutofit/>
          </a:bodyPr>
          <a:lstStyle/>
          <a:p>
            <a:r>
              <a:rPr lang="en-PH" dirty="0"/>
              <a:t>THE ECONOMIC CONTEXT</a:t>
            </a:r>
            <a:endParaRPr lang="en-US" dirty="0"/>
          </a:p>
        </p:txBody>
      </p:sp>
      <p:graphicFrame>
        <p:nvGraphicFramePr>
          <p:cNvPr id="5" name="Content Placeholder 2">
            <a:extLst>
              <a:ext uri="{FF2B5EF4-FFF2-40B4-BE49-F238E27FC236}">
                <a16:creationId xmlns:a16="http://schemas.microsoft.com/office/drawing/2014/main" xmlns="" id="{D81FF78A-A71D-480E-B538-C5CD3EE42565}"/>
              </a:ext>
            </a:extLst>
          </p:cNvPr>
          <p:cNvGraphicFramePr>
            <a:graphicFrameLocks noGrp="1"/>
          </p:cNvGraphicFramePr>
          <p:nvPr>
            <p:ph idx="1"/>
            <p:extLst>
              <p:ext uri="{D42A27DB-BD31-4B8C-83A1-F6EECF244321}">
                <p14:modId xmlns:p14="http://schemas.microsoft.com/office/powerpoint/2010/main" val="3901128858"/>
              </p:ext>
            </p:extLst>
          </p:nvPr>
        </p:nvGraphicFramePr>
        <p:xfrm>
          <a:off x="838200" y="643467"/>
          <a:ext cx="10515600" cy="40809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268434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D53D783-2EB8-43CE-99A1-5A9B108335AD}"/>
              </a:ext>
            </a:extLst>
          </p:cNvPr>
          <p:cNvSpPr>
            <a:spLocks noGrp="1"/>
          </p:cNvSpPr>
          <p:nvPr>
            <p:ph type="title"/>
          </p:nvPr>
        </p:nvSpPr>
        <p:spPr/>
        <p:txBody>
          <a:bodyPr vert="horz" lIns="91440" tIns="45720" rIns="91440" bIns="45720" rtlCol="0" anchor="ctr">
            <a:normAutofit/>
          </a:bodyPr>
          <a:lstStyle/>
          <a:p>
            <a:r>
              <a:rPr lang="en-US" b="1" dirty="0"/>
              <a:t>GDP Growth Rate, % per year, Per Capita GNI and Youth Unemployment rate</a:t>
            </a:r>
            <a:endParaRPr lang="en-US" sz="4400" kern="1200" dirty="0">
              <a:solidFill>
                <a:schemeClr val="tx1"/>
              </a:solidFill>
              <a:latin typeface="+mj-lt"/>
              <a:ea typeface="+mj-ea"/>
              <a:cs typeface="+mj-cs"/>
            </a:endParaRPr>
          </a:p>
        </p:txBody>
      </p:sp>
      <p:graphicFrame>
        <p:nvGraphicFramePr>
          <p:cNvPr id="4" name="Table 3">
            <a:extLst>
              <a:ext uri="{FF2B5EF4-FFF2-40B4-BE49-F238E27FC236}">
                <a16:creationId xmlns:a16="http://schemas.microsoft.com/office/drawing/2014/main" xmlns="" id="{7B489A4D-6895-4254-9F51-3911E2BF0E96}"/>
              </a:ext>
            </a:extLst>
          </p:cNvPr>
          <p:cNvGraphicFramePr>
            <a:graphicFrameLocks noGrp="1"/>
          </p:cNvGraphicFramePr>
          <p:nvPr>
            <p:extLst>
              <p:ext uri="{D42A27DB-BD31-4B8C-83A1-F6EECF244321}">
                <p14:modId xmlns:p14="http://schemas.microsoft.com/office/powerpoint/2010/main" val="1159216161"/>
              </p:ext>
            </p:extLst>
          </p:nvPr>
        </p:nvGraphicFramePr>
        <p:xfrm>
          <a:off x="703385" y="1690688"/>
          <a:ext cx="10556638" cy="4820228"/>
        </p:xfrm>
        <a:graphic>
          <a:graphicData uri="http://schemas.openxmlformats.org/drawingml/2006/table">
            <a:tbl>
              <a:tblPr firstRow="1" firstCol="1" bandRow="1">
                <a:tableStyleId>{5C22544A-7EE6-4342-B048-85BDC9FD1C3A}</a:tableStyleId>
              </a:tblPr>
              <a:tblGrid>
                <a:gridCol w="1280160">
                  <a:extLst>
                    <a:ext uri="{9D8B030D-6E8A-4147-A177-3AD203B41FA5}">
                      <a16:colId xmlns:a16="http://schemas.microsoft.com/office/drawing/2014/main" xmlns="" val="2313833245"/>
                    </a:ext>
                  </a:extLst>
                </a:gridCol>
                <a:gridCol w="712763">
                  <a:extLst>
                    <a:ext uri="{9D8B030D-6E8A-4147-A177-3AD203B41FA5}">
                      <a16:colId xmlns:a16="http://schemas.microsoft.com/office/drawing/2014/main" xmlns="" val="667343825"/>
                    </a:ext>
                  </a:extLst>
                </a:gridCol>
                <a:gridCol w="914400">
                  <a:extLst>
                    <a:ext uri="{9D8B030D-6E8A-4147-A177-3AD203B41FA5}">
                      <a16:colId xmlns:a16="http://schemas.microsoft.com/office/drawing/2014/main" xmlns="" val="2830141370"/>
                    </a:ext>
                  </a:extLst>
                </a:gridCol>
                <a:gridCol w="825304">
                  <a:extLst>
                    <a:ext uri="{9D8B030D-6E8A-4147-A177-3AD203B41FA5}">
                      <a16:colId xmlns:a16="http://schemas.microsoft.com/office/drawing/2014/main" xmlns="" val="3980503492"/>
                    </a:ext>
                  </a:extLst>
                </a:gridCol>
                <a:gridCol w="923779">
                  <a:extLst>
                    <a:ext uri="{9D8B030D-6E8A-4147-A177-3AD203B41FA5}">
                      <a16:colId xmlns:a16="http://schemas.microsoft.com/office/drawing/2014/main" xmlns="" val="41765208"/>
                    </a:ext>
                  </a:extLst>
                </a:gridCol>
                <a:gridCol w="801858">
                  <a:extLst>
                    <a:ext uri="{9D8B030D-6E8A-4147-A177-3AD203B41FA5}">
                      <a16:colId xmlns:a16="http://schemas.microsoft.com/office/drawing/2014/main" xmlns="" val="4077757678"/>
                    </a:ext>
                  </a:extLst>
                </a:gridCol>
                <a:gridCol w="853440">
                  <a:extLst>
                    <a:ext uri="{9D8B030D-6E8A-4147-A177-3AD203B41FA5}">
                      <a16:colId xmlns:a16="http://schemas.microsoft.com/office/drawing/2014/main" xmlns="" val="490455627"/>
                    </a:ext>
                  </a:extLst>
                </a:gridCol>
                <a:gridCol w="825305">
                  <a:extLst>
                    <a:ext uri="{9D8B030D-6E8A-4147-A177-3AD203B41FA5}">
                      <a16:colId xmlns:a16="http://schemas.microsoft.com/office/drawing/2014/main" xmlns="" val="23224920"/>
                    </a:ext>
                  </a:extLst>
                </a:gridCol>
                <a:gridCol w="1083212">
                  <a:extLst>
                    <a:ext uri="{9D8B030D-6E8A-4147-A177-3AD203B41FA5}">
                      <a16:colId xmlns:a16="http://schemas.microsoft.com/office/drawing/2014/main" xmlns="" val="1367834130"/>
                    </a:ext>
                  </a:extLst>
                </a:gridCol>
                <a:gridCol w="1312985">
                  <a:extLst>
                    <a:ext uri="{9D8B030D-6E8A-4147-A177-3AD203B41FA5}">
                      <a16:colId xmlns:a16="http://schemas.microsoft.com/office/drawing/2014/main" xmlns="" val="2557217197"/>
                    </a:ext>
                  </a:extLst>
                </a:gridCol>
                <a:gridCol w="1023432">
                  <a:extLst>
                    <a:ext uri="{9D8B030D-6E8A-4147-A177-3AD203B41FA5}">
                      <a16:colId xmlns:a16="http://schemas.microsoft.com/office/drawing/2014/main" xmlns="" val="4170358568"/>
                    </a:ext>
                  </a:extLst>
                </a:gridCol>
              </a:tblGrid>
              <a:tr h="662853">
                <a:tc>
                  <a:txBody>
                    <a:bodyPr/>
                    <a:lstStyle/>
                    <a:p>
                      <a:pPr>
                        <a:lnSpc>
                          <a:spcPct val="107000"/>
                        </a:lnSpc>
                      </a:pPr>
                      <a:endParaRPr lang="en-US" sz="1800" dirty="0">
                        <a:effectLst/>
                        <a:latin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2013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2014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2015</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2016</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dirty="0">
                          <a:effectLst/>
                        </a:rPr>
                        <a:t>2017</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2018</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2019</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Per capita GNI, $, 2016</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dirty="0">
                          <a:effectLst/>
                        </a:rPr>
                        <a:t>Youth </a:t>
                      </a:r>
                      <a:r>
                        <a:rPr lang="en-US" sz="1800" dirty="0" err="1">
                          <a:effectLst/>
                        </a:rPr>
                        <a:t>Unem-ployment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tc>
                <a:tc>
                  <a:txBody>
                    <a:bodyPr/>
                    <a:lstStyle/>
                    <a:p>
                      <a:pPr algn="r">
                        <a:lnSpc>
                          <a:spcPct val="107000"/>
                        </a:lnSpc>
                        <a:spcAft>
                          <a:spcPts val="0"/>
                        </a:spcAft>
                      </a:pPr>
                      <a:r>
                        <a:rPr lang="en-US" sz="1800" dirty="0">
                          <a:effectLst/>
                        </a:rPr>
                        <a:t>Remittances</a:t>
                      </a:r>
                    </a:p>
                    <a:p>
                      <a:pPr algn="r">
                        <a:lnSpc>
                          <a:spcPct val="107000"/>
                        </a:lnSpc>
                        <a:spcAft>
                          <a:spcPts val="0"/>
                        </a:spcAft>
                      </a:pPr>
                      <a:r>
                        <a:rPr lang="en-US" sz="1800" dirty="0">
                          <a:effectLst/>
                        </a:rPr>
                        <a:t>% of GDP</a:t>
                      </a:r>
                    </a:p>
                    <a:p>
                      <a:pPr algn="r">
                        <a:lnSpc>
                          <a:spcPct val="107000"/>
                        </a:lnSpc>
                        <a:spcAft>
                          <a:spcPts val="0"/>
                        </a:spcAft>
                      </a:pPr>
                      <a:r>
                        <a:rPr lang="en-US" sz="1800" dirty="0">
                          <a:effectLst/>
                        </a:rPr>
                        <a:t>2016</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tc>
                <a:extLst>
                  <a:ext uri="{0D108BD9-81ED-4DB2-BD59-A6C34878D82A}">
                    <a16:rowId xmlns:a16="http://schemas.microsoft.com/office/drawing/2014/main" xmlns="" val="2580004845"/>
                  </a:ext>
                </a:extLst>
              </a:tr>
              <a:tr h="245134">
                <a:tc>
                  <a:txBody>
                    <a:bodyPr/>
                    <a:lstStyle/>
                    <a:p>
                      <a:pPr>
                        <a:lnSpc>
                          <a:spcPct val="107000"/>
                        </a:lnSpc>
                        <a:spcAft>
                          <a:spcPts val="0"/>
                        </a:spcAft>
                      </a:pPr>
                      <a:r>
                        <a:rPr lang="en-US" sz="1800">
                          <a:effectLst/>
                        </a:rPr>
                        <a:t>Bangladesh</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6.0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6.1</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6.6</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6.1</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7.3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7.0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7.2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1,330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9.9</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6.2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extLst>
                  <a:ext uri="{0D108BD9-81ED-4DB2-BD59-A6C34878D82A}">
                    <a16:rowId xmlns:a16="http://schemas.microsoft.com/office/drawing/2014/main" xmlns="" val="136220173"/>
                  </a:ext>
                </a:extLst>
              </a:tr>
              <a:tr h="245134">
                <a:tc>
                  <a:txBody>
                    <a:bodyPr/>
                    <a:lstStyle/>
                    <a:p>
                      <a:pPr>
                        <a:lnSpc>
                          <a:spcPct val="107000"/>
                        </a:lnSpc>
                        <a:spcAft>
                          <a:spcPts val="0"/>
                        </a:spcAft>
                      </a:pPr>
                      <a:r>
                        <a:rPr lang="en-US" sz="1800">
                          <a:effectLst/>
                        </a:rPr>
                        <a:t>Cambodia</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7.4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7.1</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7.0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7.0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7.0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7.0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7.0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1,140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1.6</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extLst>
                  <a:ext uri="{0D108BD9-81ED-4DB2-BD59-A6C34878D82A}">
                    <a16:rowId xmlns:a16="http://schemas.microsoft.com/office/drawing/2014/main" xmlns="" val="2380683534"/>
                  </a:ext>
                </a:extLst>
              </a:tr>
              <a:tr h="245134">
                <a:tc>
                  <a:txBody>
                    <a:bodyPr/>
                    <a:lstStyle/>
                    <a:p>
                      <a:pPr>
                        <a:lnSpc>
                          <a:spcPct val="107000"/>
                        </a:lnSpc>
                        <a:spcAft>
                          <a:spcPts val="0"/>
                        </a:spcAft>
                      </a:pPr>
                      <a:r>
                        <a:rPr lang="en-US" sz="1800">
                          <a:effectLst/>
                        </a:rPr>
                        <a:t>PRC</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7.8</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7.3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6.9</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6.7</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6.9</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6.6</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6.4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8,250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10.1</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0.3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extLst>
                  <a:ext uri="{0D108BD9-81ED-4DB2-BD59-A6C34878D82A}">
                    <a16:rowId xmlns:a16="http://schemas.microsoft.com/office/drawing/2014/main" xmlns="" val="2374692320"/>
                  </a:ext>
                </a:extLst>
              </a:tr>
              <a:tr h="245134">
                <a:tc>
                  <a:txBody>
                    <a:bodyPr/>
                    <a:lstStyle/>
                    <a:p>
                      <a:pPr>
                        <a:lnSpc>
                          <a:spcPct val="107000"/>
                        </a:lnSpc>
                        <a:spcAft>
                          <a:spcPts val="0"/>
                        </a:spcAft>
                      </a:pPr>
                      <a:r>
                        <a:rPr lang="en-US" sz="1800">
                          <a:effectLst/>
                        </a:rPr>
                        <a:t>India</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6.4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7.4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8.2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7.1</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6.6</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7.3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7.6</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1,670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10.1</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2.8</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extLst>
                  <a:ext uri="{0D108BD9-81ED-4DB2-BD59-A6C34878D82A}">
                    <a16:rowId xmlns:a16="http://schemas.microsoft.com/office/drawing/2014/main" xmlns="" val="3415393875"/>
                  </a:ext>
                </a:extLst>
              </a:tr>
              <a:tr h="245134">
                <a:tc>
                  <a:txBody>
                    <a:bodyPr/>
                    <a:lstStyle/>
                    <a:p>
                      <a:pPr>
                        <a:lnSpc>
                          <a:spcPct val="107000"/>
                        </a:lnSpc>
                        <a:spcAft>
                          <a:spcPts val="0"/>
                        </a:spcAft>
                      </a:pPr>
                      <a:r>
                        <a:rPr lang="en-US" sz="1800">
                          <a:effectLst/>
                        </a:rPr>
                        <a:t>Indonesia</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5.6</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5.0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dirty="0">
                          <a:effectLst/>
                        </a:rPr>
                        <a:t>4.9</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5.0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5.1</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5.3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5.3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3,400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22.6</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1.0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extLst>
                  <a:ext uri="{0D108BD9-81ED-4DB2-BD59-A6C34878D82A}">
                    <a16:rowId xmlns:a16="http://schemas.microsoft.com/office/drawing/2014/main" xmlns="" val="3913313727"/>
                  </a:ext>
                </a:extLst>
              </a:tr>
              <a:tr h="245134">
                <a:tc>
                  <a:txBody>
                    <a:bodyPr/>
                    <a:lstStyle/>
                    <a:p>
                      <a:pPr>
                        <a:lnSpc>
                          <a:spcPct val="107000"/>
                        </a:lnSpc>
                        <a:spcAft>
                          <a:spcPts val="0"/>
                        </a:spcAft>
                      </a:pPr>
                      <a:r>
                        <a:rPr lang="en-US" sz="1800">
                          <a:effectLst/>
                        </a:rPr>
                        <a:t>Lao</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8.0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7.6</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7.3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7.0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6.8</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6.8</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7.0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2,150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0.6</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extLst>
                  <a:ext uri="{0D108BD9-81ED-4DB2-BD59-A6C34878D82A}">
                    <a16:rowId xmlns:a16="http://schemas.microsoft.com/office/drawing/2014/main" xmlns="" val="866783264"/>
                  </a:ext>
                </a:extLst>
              </a:tr>
              <a:tr h="245134">
                <a:tc>
                  <a:txBody>
                    <a:bodyPr/>
                    <a:lstStyle/>
                    <a:p>
                      <a:pPr>
                        <a:lnSpc>
                          <a:spcPct val="107000"/>
                        </a:lnSpc>
                        <a:spcAft>
                          <a:spcPts val="0"/>
                        </a:spcAft>
                      </a:pPr>
                      <a:r>
                        <a:rPr lang="en-US" sz="1800">
                          <a:effectLst/>
                        </a:rPr>
                        <a:t>Myanmar</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8.4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8.0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7.0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5.9</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6.8</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6.8</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7.2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1,190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1.6</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4.9</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extLst>
                  <a:ext uri="{0D108BD9-81ED-4DB2-BD59-A6C34878D82A}">
                    <a16:rowId xmlns:a16="http://schemas.microsoft.com/office/drawing/2014/main" xmlns="" val="475454182"/>
                  </a:ext>
                </a:extLst>
              </a:tr>
              <a:tr h="245134">
                <a:tc>
                  <a:txBody>
                    <a:bodyPr/>
                    <a:lstStyle/>
                    <a:p>
                      <a:pPr>
                        <a:lnSpc>
                          <a:spcPct val="107000"/>
                        </a:lnSpc>
                        <a:spcAft>
                          <a:spcPts val="0"/>
                        </a:spcAft>
                      </a:pPr>
                      <a:r>
                        <a:rPr lang="en-US" sz="1800">
                          <a:effectLst/>
                        </a:rPr>
                        <a:t>Nepal</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3.8</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5.7</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3.0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0.0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6.9</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4.9</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5.5</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730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2.2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29.7</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extLst>
                  <a:ext uri="{0D108BD9-81ED-4DB2-BD59-A6C34878D82A}">
                    <a16:rowId xmlns:a16="http://schemas.microsoft.com/office/drawing/2014/main" xmlns="" val="461876406"/>
                  </a:ext>
                </a:extLst>
              </a:tr>
              <a:tr h="245134">
                <a:tc>
                  <a:txBody>
                    <a:bodyPr/>
                    <a:lstStyle/>
                    <a:p>
                      <a:pPr>
                        <a:lnSpc>
                          <a:spcPct val="107000"/>
                        </a:lnSpc>
                        <a:spcAft>
                          <a:spcPts val="0"/>
                        </a:spcAft>
                      </a:pPr>
                      <a:r>
                        <a:rPr lang="en-US" sz="1800">
                          <a:effectLst/>
                        </a:rPr>
                        <a:t>Pakistan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3.7</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4.1</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4.1</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4.5</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5.3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5.6</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5.1</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1,500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6.6</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7.1</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extLst>
                  <a:ext uri="{0D108BD9-81ED-4DB2-BD59-A6C34878D82A}">
                    <a16:rowId xmlns:a16="http://schemas.microsoft.com/office/drawing/2014/main" xmlns="" val="3309143521"/>
                  </a:ext>
                </a:extLst>
              </a:tr>
              <a:tr h="245134">
                <a:tc>
                  <a:txBody>
                    <a:bodyPr/>
                    <a:lstStyle/>
                    <a:p>
                      <a:pPr>
                        <a:lnSpc>
                          <a:spcPct val="107000"/>
                        </a:lnSpc>
                        <a:spcAft>
                          <a:spcPts val="0"/>
                        </a:spcAft>
                      </a:pPr>
                      <a:r>
                        <a:rPr lang="en-US" sz="1800">
                          <a:effectLst/>
                        </a:rPr>
                        <a:t>Philippines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7.1</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6.1</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6.1</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6.9</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6.7</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6.8</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6.9</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3,580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15.0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10.2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extLst>
                  <a:ext uri="{0D108BD9-81ED-4DB2-BD59-A6C34878D82A}">
                    <a16:rowId xmlns:a16="http://schemas.microsoft.com/office/drawing/2014/main" xmlns="" val="2428125974"/>
                  </a:ext>
                </a:extLst>
              </a:tr>
              <a:tr h="245134">
                <a:tc>
                  <a:txBody>
                    <a:bodyPr/>
                    <a:lstStyle/>
                    <a:p>
                      <a:pPr>
                        <a:lnSpc>
                          <a:spcPct val="107000"/>
                        </a:lnSpc>
                        <a:spcAft>
                          <a:spcPts val="0"/>
                        </a:spcAft>
                      </a:pPr>
                      <a:r>
                        <a:rPr lang="en-US" sz="1800">
                          <a:effectLst/>
                        </a:rPr>
                        <a:t>Sri Lanka</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3.4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5.0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5.0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4.5</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3.1</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4.2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4.8</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3,780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20.7</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8.9</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extLst>
                  <a:ext uri="{0D108BD9-81ED-4DB2-BD59-A6C34878D82A}">
                    <a16:rowId xmlns:a16="http://schemas.microsoft.com/office/drawing/2014/main" xmlns="" val="1372592585"/>
                  </a:ext>
                </a:extLst>
              </a:tr>
              <a:tr h="245134">
                <a:tc>
                  <a:txBody>
                    <a:bodyPr/>
                    <a:lstStyle/>
                    <a:p>
                      <a:pPr>
                        <a:lnSpc>
                          <a:spcPct val="107000"/>
                        </a:lnSpc>
                        <a:spcAft>
                          <a:spcPts val="0"/>
                        </a:spcAft>
                      </a:pPr>
                      <a:r>
                        <a:rPr lang="en-US" sz="1800">
                          <a:effectLst/>
                        </a:rPr>
                        <a:t>Viet Nam</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5.4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6.0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6.7</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6.2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6.8</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7.1</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6.8</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2,100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a:effectLst/>
                        </a:rPr>
                        <a:t>7.0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tc>
                  <a:txBody>
                    <a:bodyPr/>
                    <a:lstStyle/>
                    <a:p>
                      <a:pPr algn="r">
                        <a:lnSpc>
                          <a:spcPct val="107000"/>
                        </a:lnSpc>
                        <a:spcAft>
                          <a:spcPts val="0"/>
                        </a:spcAft>
                      </a:pPr>
                      <a:r>
                        <a:rPr lang="en-US" sz="1800" dirty="0">
                          <a:effectLst/>
                        </a:rPr>
                        <a:t>6.6</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87838" marR="87838" marT="0" marB="0" anchor="ctr"/>
                </a:tc>
                <a:extLst>
                  <a:ext uri="{0D108BD9-81ED-4DB2-BD59-A6C34878D82A}">
                    <a16:rowId xmlns:a16="http://schemas.microsoft.com/office/drawing/2014/main" xmlns="" val="2515077795"/>
                  </a:ext>
                </a:extLst>
              </a:tr>
            </a:tbl>
          </a:graphicData>
        </a:graphic>
      </p:graphicFrame>
    </p:spTree>
    <p:extLst>
      <p:ext uri="{BB962C8B-B14F-4D97-AF65-F5344CB8AC3E}">
        <p14:creationId xmlns:p14="http://schemas.microsoft.com/office/powerpoint/2010/main" val="25549213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28</TotalTime>
  <Words>1701</Words>
  <Application>Microsoft Macintosh PowerPoint</Application>
  <PresentationFormat>Widescreen</PresentationFormat>
  <Paragraphs>537</Paragraphs>
  <Slides>20</Slides>
  <Notes>0</Notes>
  <HiddenSlides>1</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Calibri</vt:lpstr>
      <vt:lpstr>Calibri Light</vt:lpstr>
      <vt:lpstr>Times New Roman</vt:lpstr>
      <vt:lpstr>Arial</vt:lpstr>
      <vt:lpstr>Office Theme</vt:lpstr>
      <vt:lpstr>THE FUTURE OF MIGRATION IN ASIA</vt:lpstr>
      <vt:lpstr>MIGRATION IN ASIA IN 2017</vt:lpstr>
      <vt:lpstr>CHANGE OF MIGRANTS’ STOCK BY REGION</vt:lpstr>
      <vt:lpstr>MIGRATION FROM, TO AND WITHIN</vt:lpstr>
      <vt:lpstr>China dominates migration in East Asia</vt:lpstr>
      <vt:lpstr>MIGRATION DRIVERS: DEMOGRAPHY</vt:lpstr>
      <vt:lpstr>POPULATION AND MIGRATION GROWTH</vt:lpstr>
      <vt:lpstr>THE ECONOMIC CONTEXT</vt:lpstr>
      <vt:lpstr>GDP Growth Rate, % per year, Per Capita GNI and Youth Unemployment rate</vt:lpstr>
      <vt:lpstr>Annual outflow of migrants from selected Asian countries (‘000)</vt:lpstr>
      <vt:lpstr>Destination of migrants from selected Asian countries, 2016</vt:lpstr>
      <vt:lpstr>THE POLITICAL CONTEXT</vt:lpstr>
      <vt:lpstr>THE ENVIRONMENT CONTEXT</vt:lpstr>
      <vt:lpstr>THE IMPACTS OF MIGRATION: ECONOMIC</vt:lpstr>
      <vt:lpstr>Remittance inflows and share of remittances to GDP, 2017, by region/country</vt:lpstr>
      <vt:lpstr>THE IMPACTS OF MIGRATION: SOCIAL</vt:lpstr>
      <vt:lpstr>RETURN MIGRATION</vt:lpstr>
      <vt:lpstr>MIGRATION GOVERNANCE</vt:lpstr>
      <vt:lpstr>Possible regional scenarios and their impact on migration</vt:lpstr>
      <vt:lpstr>Workshop</vt:lpstr>
    </vt:vector>
  </TitlesOfParts>
  <LinksUpToDate>false</LinksUpToDate>
  <SharedDoc>false</SharedDoc>
  <HyperlinksChanged>false</HyperlinksChanged>
  <AppVersion>15.0028</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FUTURE OF MIGRATION IN ASIA</dc:title>
  <dc:creator>Graziano Battistella</dc:creator>
  <cp:lastModifiedBy>brozairo@gmail.com</cp:lastModifiedBy>
  <cp:revision>7</cp:revision>
  <dcterms:created xsi:type="dcterms:W3CDTF">2019-04-01T01:37:16Z</dcterms:created>
  <dcterms:modified xsi:type="dcterms:W3CDTF">2020-06-18T08:46:28Z</dcterms:modified>
</cp:coreProperties>
</file>