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58" r:id="rId5"/>
    <p:sldId id="257" r:id="rId6"/>
    <p:sldId id="263" r:id="rId7"/>
    <p:sldId id="259" r:id="rId8"/>
    <p:sldId id="260" r:id="rId9"/>
    <p:sldId id="264" r:id="rId10"/>
    <p:sldId id="261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3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プレースホルダーまでドラッグするかアイコンをクリックして図を追加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ー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6/1/20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1507568" y="581471"/>
            <a:ext cx="6085709" cy="3300942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ja-JP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Winter </a:t>
            </a:r>
            <a:r>
              <a:rPr lang="en-US" altLang="ja-JP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Tent in</a:t>
            </a:r>
            <a:r>
              <a:rPr lang="en-US" altLang="ja-JP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altLang="ja-JP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altLang="ja-JP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Kobe brings </a:t>
            </a:r>
            <a:r>
              <a:rPr lang="en-US" altLang="ja-JP" sz="2800" b="1" dirty="0">
                <a:ln/>
                <a:solidFill>
                  <a:schemeClr val="accent3"/>
                </a:solidFill>
                <a:effectLst/>
              </a:rPr>
              <a:t/>
            </a:r>
            <a:br>
              <a:rPr lang="en-US" altLang="ja-JP" sz="2800" b="1" dirty="0">
                <a:ln/>
                <a:solidFill>
                  <a:schemeClr val="accent3"/>
                </a:solidFill>
                <a:effectLst/>
              </a:rPr>
            </a:br>
            <a:r>
              <a:rPr lang="en-US" altLang="ja-JP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HOPE to the </a:t>
            </a:r>
            <a:r>
              <a:rPr lang="ja-JP" altLang="ja-JP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　</a:t>
            </a:r>
            <a:r>
              <a:rPr lang="en-US" altLang="ja-JP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Poor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図 5" descr="201301072015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80" y="3563515"/>
            <a:ext cx="4780369" cy="308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301072013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19" y="937311"/>
            <a:ext cx="6050430" cy="46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acintosh HD:Users:rozairoburaddori:Desktop:nelson-mandela-quot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69" y="751913"/>
            <a:ext cx="5648701" cy="35878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5266181" y="5583770"/>
            <a:ext cx="183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latin typeface="Brush Script MT Italic"/>
                <a:ea typeface="HGS明朝E"/>
                <a:cs typeface="Brush Script MT Italic"/>
              </a:rPr>
              <a:t>Bradly </a:t>
            </a:r>
            <a:r>
              <a:rPr kumimoji="1" lang="en-US" altLang="ja-JP" dirty="0" err="1">
                <a:latin typeface="Brush Script MT Italic"/>
                <a:ea typeface="HGS明朝E"/>
                <a:cs typeface="Brush Script MT Italic"/>
              </a:rPr>
              <a:t>Rozairo</a:t>
            </a:r>
            <a:r>
              <a:rPr kumimoji="1" lang="en-US" altLang="ja-JP" dirty="0">
                <a:latin typeface="Brush Script MT Italic"/>
                <a:ea typeface="HGS明朝E"/>
                <a:cs typeface="Brush Script MT Italic"/>
              </a:rPr>
              <a:t> </a:t>
            </a:r>
            <a:r>
              <a:rPr kumimoji="1" lang="en-US" altLang="ja-JP" dirty="0" smtClean="0">
                <a:latin typeface="Brush Script MT Italic"/>
                <a:ea typeface="HGS明朝E"/>
                <a:cs typeface="Brush Script MT Italic"/>
              </a:rPr>
              <a:t>OMI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703889" y="1198727"/>
            <a:ext cx="67631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The </a:t>
            </a:r>
            <a:r>
              <a:rPr lang="en-US" altLang="ja-JP" sz="2800" dirty="0">
                <a:solidFill>
                  <a:srgbClr val="C00000"/>
                </a:solidFill>
              </a:rPr>
              <a:t>Catholic Social Action Center </a:t>
            </a:r>
            <a:r>
              <a:rPr lang="en-US" altLang="ja-JP" sz="2800" dirty="0" smtClean="0"/>
              <a:t>in </a:t>
            </a:r>
            <a:r>
              <a:rPr lang="en-US" altLang="ja-JP" sz="2800" dirty="0"/>
              <a:t>Kobe, together with the other social welfare groups in the </a:t>
            </a:r>
            <a:r>
              <a:rPr lang="en-US" altLang="ja-JP" sz="2800" dirty="0" smtClean="0"/>
              <a:t>city </a:t>
            </a:r>
            <a:r>
              <a:rPr lang="en-US" altLang="ja-JP" sz="2400" dirty="0" smtClean="0"/>
              <a:t>(YWCA, Civil Federation, Baptists etc.) </a:t>
            </a:r>
            <a:r>
              <a:rPr lang="en-US" altLang="ja-JP" sz="2800" dirty="0" smtClean="0"/>
              <a:t>organizes </a:t>
            </a:r>
            <a:r>
              <a:rPr lang="en-US" altLang="ja-JP" sz="2800" dirty="0"/>
              <a:t>a program </a:t>
            </a:r>
            <a:r>
              <a:rPr lang="en-US" altLang="ja-JP" sz="2800" dirty="0">
                <a:solidFill>
                  <a:srgbClr val="C00000"/>
                </a:solidFill>
              </a:rPr>
              <a:t>every </a:t>
            </a:r>
            <a:r>
              <a:rPr lang="en-US" altLang="ja-JP" sz="2800" dirty="0" smtClean="0">
                <a:solidFill>
                  <a:srgbClr val="C00000"/>
                </a:solidFill>
              </a:rPr>
              <a:t>end of the year </a:t>
            </a:r>
            <a:r>
              <a:rPr lang="en-US" altLang="ja-JP" sz="2800" dirty="0"/>
              <a:t>for the homeless, jobless and the dropouts of the </a:t>
            </a:r>
            <a:r>
              <a:rPr lang="en-US" altLang="ja-JP" sz="2800" dirty="0" smtClean="0"/>
              <a:t>society. It is </a:t>
            </a:r>
            <a:r>
              <a:rPr lang="en-US" altLang="ja-JP" sz="2800" dirty="0"/>
              <a:t>held at </a:t>
            </a:r>
            <a:r>
              <a:rPr lang="en-US" altLang="ja-JP" sz="2800" dirty="0" smtClean="0"/>
              <a:t>a park </a:t>
            </a:r>
            <a:r>
              <a:rPr lang="en-US" altLang="ja-JP" sz="2800" dirty="0"/>
              <a:t>in Kobe from </a:t>
            </a:r>
            <a:r>
              <a:rPr lang="en-US" altLang="ja-JP" sz="2800" dirty="0">
                <a:solidFill>
                  <a:srgbClr val="C00000"/>
                </a:solidFill>
              </a:rPr>
              <a:t>Dec. 28 – Jan 5</a:t>
            </a:r>
            <a:r>
              <a:rPr lang="en-US" altLang="ja-JP" sz="2800" dirty="0"/>
              <a:t>. 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The </a:t>
            </a:r>
            <a:r>
              <a:rPr lang="en-US" altLang="ja-JP" sz="2800" dirty="0"/>
              <a:t>poor look forward to this, because they are sure to get a decent meal continuously for </a:t>
            </a:r>
            <a:r>
              <a:rPr lang="en-US" altLang="ja-JP" sz="2800" dirty="0">
                <a:solidFill>
                  <a:srgbClr val="C00000"/>
                </a:solidFill>
              </a:rPr>
              <a:t>9 days</a:t>
            </a:r>
            <a:r>
              <a:rPr lang="en-US" altLang="ja-JP" sz="28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5082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60152"/>
              </p:ext>
            </p:extLst>
          </p:nvPr>
        </p:nvGraphicFramePr>
        <p:xfrm>
          <a:off x="1187533" y="201882"/>
          <a:ext cx="7588332" cy="637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9359900" imgH="9372600" progId="Word.Document.8">
                  <p:embed/>
                </p:oleObj>
              </mc:Choice>
              <mc:Fallback>
                <p:oleObj name="Document" r:id="rId3" imgW="9359900" imgH="93726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533" y="201882"/>
                        <a:ext cx="7588332" cy="6377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201301072015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36" y="1076112"/>
            <a:ext cx="6861857" cy="45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201301072014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14" y="1252523"/>
            <a:ext cx="6526703" cy="41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68608" y="279524"/>
            <a:ext cx="672790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 </a:t>
            </a:r>
          </a:p>
          <a:p>
            <a:r>
              <a:rPr lang="en-US" altLang="ja-JP" sz="2800" dirty="0"/>
              <a:t>During this period of </a:t>
            </a:r>
            <a:r>
              <a:rPr lang="en-US" altLang="ja-JP" sz="2800" dirty="0" smtClean="0"/>
              <a:t>time </a:t>
            </a:r>
            <a:r>
              <a:rPr lang="en-US" altLang="ja-JP" sz="2400" dirty="0" smtClean="0"/>
              <a:t>(Dec</a:t>
            </a:r>
            <a:r>
              <a:rPr lang="en-US" altLang="ja-JP" sz="2400" dirty="0"/>
              <a:t>. 28 – Jan </a:t>
            </a:r>
            <a:r>
              <a:rPr lang="en-US" altLang="ja-JP" sz="2400" dirty="0" smtClean="0"/>
              <a:t>5), </a:t>
            </a:r>
            <a:r>
              <a:rPr lang="en-US" altLang="ja-JP" sz="2800" dirty="0" smtClean="0"/>
              <a:t>apart </a:t>
            </a:r>
            <a:r>
              <a:rPr lang="en-US" altLang="ja-JP" sz="2800" dirty="0"/>
              <a:t>from food, the poor are also given a free medical check up, hair cut, advice on social welfare etc. </a:t>
            </a:r>
            <a:endParaRPr lang="en-US" altLang="ja-JP" sz="2800" dirty="0"/>
          </a:p>
          <a:p>
            <a:r>
              <a:rPr lang="en-US" altLang="ja-JP" sz="2800" dirty="0" smtClean="0">
                <a:solidFill>
                  <a:srgbClr val="00B050"/>
                </a:solidFill>
              </a:rPr>
              <a:t>Many </a:t>
            </a:r>
            <a:r>
              <a:rPr lang="en-US" altLang="ja-JP" sz="2800" dirty="0">
                <a:solidFill>
                  <a:srgbClr val="00B050"/>
                </a:solidFill>
              </a:rPr>
              <a:t>volunteers come forward to entertain them with songs and games</a:t>
            </a:r>
            <a:r>
              <a:rPr lang="en-US" altLang="ja-JP" sz="2800" dirty="0"/>
              <a:t>. </a:t>
            </a:r>
          </a:p>
          <a:p>
            <a:r>
              <a:rPr lang="en-US" altLang="ja-JP" sz="2800" dirty="0" smtClean="0">
                <a:solidFill>
                  <a:srgbClr val="7730BF"/>
                </a:solidFill>
              </a:rPr>
              <a:t>In </a:t>
            </a:r>
            <a:r>
              <a:rPr lang="en-US" altLang="ja-JP" sz="2800" dirty="0">
                <a:solidFill>
                  <a:srgbClr val="7730BF"/>
                </a:solidFill>
              </a:rPr>
              <a:t>the park there will always be a corner dedicated to the homeless who </a:t>
            </a:r>
            <a:r>
              <a:rPr lang="en-US" altLang="ja-JP" sz="2800" dirty="0" smtClean="0">
                <a:solidFill>
                  <a:srgbClr val="7730BF"/>
                </a:solidFill>
              </a:rPr>
              <a:t>have died. </a:t>
            </a:r>
            <a:endParaRPr lang="en-US" altLang="ja-JP" sz="2800" dirty="0">
              <a:solidFill>
                <a:srgbClr val="7730BF"/>
              </a:solidFill>
            </a:endParaRPr>
          </a:p>
          <a:p>
            <a:r>
              <a:rPr lang="en-US" altLang="ja-JP" sz="2800" dirty="0" smtClean="0">
                <a:solidFill>
                  <a:srgbClr val="7730BF"/>
                </a:solidFill>
              </a:rPr>
              <a:t>December </a:t>
            </a:r>
            <a:r>
              <a:rPr lang="en-US" altLang="ja-JP" sz="2800" dirty="0">
                <a:solidFill>
                  <a:srgbClr val="7730BF"/>
                </a:solidFill>
              </a:rPr>
              <a:t>29</a:t>
            </a:r>
            <a:r>
              <a:rPr lang="en-US" altLang="ja-JP" sz="2800" baseline="30000" dirty="0">
                <a:solidFill>
                  <a:srgbClr val="7730BF"/>
                </a:solidFill>
              </a:rPr>
              <a:t>th</a:t>
            </a:r>
            <a:r>
              <a:rPr lang="en-US" altLang="ja-JP" sz="2800" dirty="0">
                <a:solidFill>
                  <a:srgbClr val="7730BF"/>
                </a:solidFill>
              </a:rPr>
              <a:t> is the day to remember the </a:t>
            </a:r>
            <a:r>
              <a:rPr lang="en-US" altLang="ja-JP" sz="2800" dirty="0" smtClean="0">
                <a:solidFill>
                  <a:srgbClr val="7730BF"/>
                </a:solidFill>
              </a:rPr>
              <a:t>dead, </a:t>
            </a:r>
            <a:r>
              <a:rPr lang="en-US" altLang="ja-JP" sz="2800" dirty="0">
                <a:solidFill>
                  <a:srgbClr val="7730BF"/>
                </a:solidFill>
              </a:rPr>
              <a:t>whose names are </a:t>
            </a:r>
            <a:r>
              <a:rPr lang="en-US" altLang="ja-JP" sz="2800" dirty="0" smtClean="0">
                <a:solidFill>
                  <a:srgbClr val="7730BF"/>
                </a:solidFill>
              </a:rPr>
              <a:t>written </a:t>
            </a:r>
            <a:r>
              <a:rPr lang="en-US" altLang="ja-JP" sz="2800" dirty="0">
                <a:solidFill>
                  <a:srgbClr val="7730BF"/>
                </a:solidFill>
              </a:rPr>
              <a:t>and placed on a board. </a:t>
            </a:r>
            <a:r>
              <a:rPr lang="en-US" altLang="ja-JP" sz="2800" dirty="0" smtClean="0">
                <a:solidFill>
                  <a:srgbClr val="7730BF"/>
                </a:solidFill>
              </a:rPr>
              <a:t>Many gather </a:t>
            </a:r>
            <a:r>
              <a:rPr lang="en-US" altLang="ja-JP" sz="2800" dirty="0">
                <a:solidFill>
                  <a:srgbClr val="7730BF"/>
                </a:solidFill>
              </a:rPr>
              <a:t>in front of it, offer flowers and pray for their friends in heaven</a:t>
            </a:r>
            <a:r>
              <a:rPr lang="en-US" altLang="ja-JP" sz="2800" dirty="0" smtClean="0">
                <a:solidFill>
                  <a:srgbClr val="7730BF"/>
                </a:solidFill>
              </a:rPr>
              <a:t>.</a:t>
            </a:r>
          </a:p>
          <a:p>
            <a:r>
              <a:rPr lang="en-US" altLang="ja-JP" sz="2800" dirty="0" smtClean="0">
                <a:solidFill>
                  <a:srgbClr val="7730BF"/>
                </a:solidFill>
              </a:rPr>
              <a:t>At </a:t>
            </a:r>
            <a:r>
              <a:rPr lang="en-US" altLang="ja-JP" sz="2800" dirty="0">
                <a:solidFill>
                  <a:srgbClr val="7730BF"/>
                </a:solidFill>
              </a:rPr>
              <a:t>least in this place the </a:t>
            </a:r>
            <a:r>
              <a:rPr lang="en-US" altLang="ja-JP" sz="2800" dirty="0" smtClean="0">
                <a:solidFill>
                  <a:srgbClr val="7730BF"/>
                </a:solidFill>
              </a:rPr>
              <a:t>poor, </a:t>
            </a:r>
            <a:r>
              <a:rPr lang="en-US" altLang="ja-JP" sz="2800" dirty="0">
                <a:solidFill>
                  <a:srgbClr val="7730BF"/>
                </a:solidFill>
              </a:rPr>
              <a:t>even after their death are remembered by their own</a:t>
            </a:r>
            <a:r>
              <a:rPr lang="en-US" altLang="ja-JP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7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30107201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7" y="335182"/>
            <a:ext cx="8396516" cy="61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301072013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68" y="1294410"/>
            <a:ext cx="6224781" cy="39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09726" y="1984689"/>
            <a:ext cx="64633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Thanks to the Kobe City Hall for providing the </a:t>
            </a:r>
            <a:r>
              <a:rPr lang="en-US" altLang="ja-JP" sz="2800" dirty="0" smtClean="0"/>
              <a:t>space etc. </a:t>
            </a:r>
            <a:r>
              <a:rPr lang="en-US" altLang="ja-JP" sz="2800" dirty="0"/>
              <a:t>and also to </a:t>
            </a:r>
            <a:r>
              <a:rPr lang="en-US" altLang="ja-JP" sz="2800" dirty="0" smtClean="0"/>
              <a:t>many generous </a:t>
            </a:r>
            <a:r>
              <a:rPr lang="en-US" altLang="ja-JP" sz="2800" dirty="0"/>
              <a:t>people and volunteers, if not for </a:t>
            </a:r>
            <a:r>
              <a:rPr lang="en-US" altLang="ja-JP" sz="2800" dirty="0" smtClean="0"/>
              <a:t>them, </a:t>
            </a:r>
            <a:r>
              <a:rPr lang="en-US" altLang="ja-JP" sz="2800" dirty="0"/>
              <a:t>the poor will not be given this opportunity to celebrate the beginning of a new year.</a:t>
            </a:r>
          </a:p>
        </p:txBody>
      </p:sp>
    </p:spTree>
    <p:extLst>
      <p:ext uri="{BB962C8B-B14F-4D97-AF65-F5344CB8AC3E}">
        <p14:creationId xmlns:p14="http://schemas.microsoft.com/office/powerpoint/2010/main" val="21100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フレッシュ.thmx</Template>
  <TotalTime>243</TotalTime>
  <Words>133</Words>
  <Application>Microsoft Macintosh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Brush Script MT Italic</vt:lpstr>
      <vt:lpstr>Gill Sans MT</vt:lpstr>
      <vt:lpstr>HGS明朝E</vt:lpstr>
      <vt:lpstr>ＭＳ ゴシック</vt:lpstr>
      <vt:lpstr>Verdana</vt:lpstr>
      <vt:lpstr>Wingdings 2</vt:lpstr>
      <vt:lpstr>フレッシュ</vt:lpstr>
      <vt:lpstr>Document</vt:lpstr>
      <vt:lpstr>Winter Tent in Kobe brings  HOPE to the 　 Poor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カトリック聖母献身宣教会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Tent          in        Kobe</dc:title>
  <dc:creator>Rozairo Bradly</dc:creator>
  <cp:lastModifiedBy>brozairo@gmail.com</cp:lastModifiedBy>
  <cp:revision>17</cp:revision>
  <dcterms:created xsi:type="dcterms:W3CDTF">2015-01-06T04:44:19Z</dcterms:created>
  <dcterms:modified xsi:type="dcterms:W3CDTF">2020-06-01T12:56:03Z</dcterms:modified>
</cp:coreProperties>
</file>