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66" r:id="rId5"/>
    <p:sldId id="273" r:id="rId6"/>
    <p:sldId id="298" r:id="rId7"/>
    <p:sldId id="268" r:id="rId8"/>
    <p:sldId id="299" r:id="rId9"/>
    <p:sldId id="269" r:id="rId10"/>
    <p:sldId id="302" r:id="rId11"/>
    <p:sldId id="271" r:id="rId12"/>
    <p:sldId id="272" r:id="rId13"/>
    <p:sldId id="282" r:id="rId14"/>
    <p:sldId id="314" r:id="rId15"/>
    <p:sldId id="315" r:id="rId16"/>
    <p:sldId id="312" r:id="rId17"/>
    <p:sldId id="307" r:id="rId18"/>
    <p:sldId id="306" r:id="rId19"/>
    <p:sldId id="263" r:id="rId20"/>
    <p:sldId id="259" r:id="rId21"/>
    <p:sldId id="262" r:id="rId22"/>
    <p:sldId id="304" r:id="rId23"/>
    <p:sldId id="313" r:id="rId24"/>
    <p:sldId id="280" r:id="rId25"/>
    <p:sldId id="281" r:id="rId26"/>
    <p:sldId id="283" r:id="rId27"/>
    <p:sldId id="316" r:id="rId28"/>
    <p:sldId id="319" r:id="rId29"/>
    <p:sldId id="321" r:id="rId30"/>
    <p:sldId id="322" r:id="rId31"/>
    <p:sldId id="323" r:id="rId32"/>
    <p:sldId id="31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4"/>
    <p:restoredTop sz="94687"/>
  </p:normalViewPr>
  <p:slideViewPr>
    <p:cSldViewPr snapToGrid="0" snapToObjects="1">
      <p:cViewPr varScale="1">
        <p:scale>
          <a:sx n="107" d="100"/>
          <a:sy n="107" d="100"/>
        </p:scale>
        <p:origin x="184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8/4/18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8/4/18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8/4/18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8/4/18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8/4/18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8/4/18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8/4/18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P</a:t>
            </a:r>
            <a:r>
              <a:rPr lang="en-US" altLang="ja-JP" sz="4400" b="1" dirty="0">
                <a:solidFill>
                  <a:srgbClr val="008000"/>
                </a:solidFill>
              </a:rPr>
              <a:t>E</a:t>
            </a:r>
            <a:r>
              <a:rPr lang="en-US" altLang="ja-JP" sz="4400" b="1" dirty="0">
                <a:solidFill>
                  <a:srgbClr val="0000FF"/>
                </a:solidFill>
              </a:rPr>
              <a:t>A</a:t>
            </a:r>
            <a:r>
              <a:rPr lang="en-US" altLang="ja-JP" sz="4400" b="1" dirty="0">
                <a:solidFill>
                  <a:srgbClr val="800080"/>
                </a:solidFill>
              </a:rPr>
              <a:t>C</a:t>
            </a:r>
            <a:r>
              <a:rPr lang="en-US" altLang="ja-JP" sz="4400" b="1" dirty="0">
                <a:solidFill>
                  <a:srgbClr val="FF00FF"/>
                </a:solidFill>
              </a:rPr>
              <a:t>E</a:t>
            </a:r>
            <a:r>
              <a:rPr kumimoji="1" lang="en-US" altLang="ja-JP" sz="4400" b="1" dirty="0"/>
              <a:t> </a:t>
            </a:r>
            <a:r>
              <a:rPr kumimoji="1" lang="en-US" altLang="ja-JP" sz="4400" b="1" dirty="0">
                <a:solidFill>
                  <a:schemeClr val="tx1"/>
                </a:solidFill>
              </a:rPr>
              <a:t>from </a:t>
            </a:r>
            <a:r>
              <a:rPr lang="en-US" altLang="ja-JP" sz="4400" b="1" dirty="0">
                <a:solidFill>
                  <a:schemeClr val="tx1"/>
                </a:solidFill>
              </a:rPr>
              <a:t>H</a:t>
            </a:r>
            <a:r>
              <a:rPr kumimoji="1" lang="en-US" altLang="ja-JP" sz="4400" b="1" dirty="0">
                <a:solidFill>
                  <a:schemeClr val="tx1"/>
                </a:solidFill>
              </a:rPr>
              <a:t>iroshima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  <p:pic>
        <p:nvPicPr>
          <p:cNvPr id="7" name="コンテンツ プレースホルダー 6" descr="140531202238-1-hiroshima-peace-memorial-horizontal-large-galler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053" y="434047"/>
            <a:ext cx="4995863" cy="5853113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IMG_02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087" y="2523197"/>
            <a:ext cx="3008314" cy="3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3507" y="2480687"/>
            <a:ext cx="6467688" cy="2080880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kumimoji="1" lang="en-US" altLang="ja-JP" sz="6000" b="1" dirty="0">
                <a:solidFill>
                  <a:schemeClr val="tx1"/>
                </a:solidFill>
              </a:rPr>
              <a:t>Peace Songs</a:t>
            </a:r>
            <a:endParaRPr kumimoji="1" lang="ja-JP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7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6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4-08-06 13.47.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3182">
            <a:off x="3577115" y="465100"/>
            <a:ext cx="4990075" cy="3541922"/>
          </a:xfrm>
          <a:prstGeom prst="rect">
            <a:avLst/>
          </a:prstGeom>
        </p:spPr>
      </p:pic>
      <p:pic>
        <p:nvPicPr>
          <p:cNvPr id="3" name="図 2" descr="2014-08-06 13.46.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9" y="3631362"/>
            <a:ext cx="4721793" cy="3029863"/>
          </a:xfrm>
          <a:prstGeom prst="rect">
            <a:avLst/>
          </a:prstGeom>
        </p:spPr>
      </p:pic>
      <p:pic>
        <p:nvPicPr>
          <p:cNvPr id="7" name="図 6" descr="yTkardGT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414" y="4346903"/>
            <a:ext cx="3129975" cy="2128732"/>
          </a:xfrm>
          <a:prstGeom prst="rect">
            <a:avLst/>
          </a:prstGeom>
        </p:spPr>
      </p:pic>
      <p:pic>
        <p:nvPicPr>
          <p:cNvPr id="8" name="図 7" descr="chinese-symbol-peace-sign-17-sharon-cumming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53" y="465100"/>
            <a:ext cx="2401138" cy="18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6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4-08-06 13.45.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98" y="339880"/>
            <a:ext cx="6027438" cy="4114354"/>
          </a:xfrm>
          <a:prstGeom prst="rect">
            <a:avLst/>
          </a:prstGeom>
        </p:spPr>
      </p:pic>
      <p:pic>
        <p:nvPicPr>
          <p:cNvPr id="3" name="図 2" descr="2014-08-06 15.39.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165" y="3649252"/>
            <a:ext cx="4422207" cy="3065639"/>
          </a:xfrm>
          <a:prstGeom prst="rect">
            <a:avLst/>
          </a:prstGeom>
        </p:spPr>
      </p:pic>
      <p:pic>
        <p:nvPicPr>
          <p:cNvPr id="9" name="図 8" descr="im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73" y="4872376"/>
            <a:ext cx="1661263" cy="1663630"/>
          </a:xfrm>
          <a:prstGeom prst="rect">
            <a:avLst/>
          </a:prstGeom>
        </p:spPr>
      </p:pic>
      <p:pic>
        <p:nvPicPr>
          <p:cNvPr id="11" name="図 10" descr="304488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282" y="1270083"/>
            <a:ext cx="1219200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10857" y="1027768"/>
            <a:ext cx="8229600" cy="2353156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ja-JP" sz="6000" b="1" dirty="0">
                <a:solidFill>
                  <a:schemeClr val="tx1"/>
                </a:solidFill>
              </a:rPr>
              <a:t>Peace Appeal</a:t>
            </a:r>
            <a:br>
              <a:rPr lang="en-US" altLang="ja-JP" sz="6000" dirty="0"/>
            </a:br>
            <a:br>
              <a:rPr lang="en-US" altLang="ja-JP" sz="6000" dirty="0"/>
            </a:br>
            <a:r>
              <a:rPr kumimoji="1" lang="en-US" altLang="ja-JP" sz="6000" b="1" dirty="0">
                <a:solidFill>
                  <a:schemeClr val="accent2">
                    <a:lumMod val="50000"/>
                  </a:schemeClr>
                </a:solidFill>
              </a:rPr>
              <a:t>Fukushima?</a:t>
            </a:r>
            <a:r>
              <a:rPr kumimoji="1" lang="en-US" altLang="ja-JP" dirty="0"/>
              <a:t> </a:t>
            </a:r>
            <a:br>
              <a:rPr kumimoji="1" lang="en-US" altLang="ja-JP" dirty="0"/>
            </a:br>
            <a:r>
              <a:rPr kumimoji="1" lang="en-US" altLang="ja-JP" b="1" dirty="0"/>
              <a:t>No, its </a:t>
            </a:r>
            <a:r>
              <a:rPr kumimoji="1" lang="en-US" altLang="ja-JP" b="1" dirty="0">
                <a:solidFill>
                  <a:srgbClr val="FF0000"/>
                </a:solidFill>
              </a:rPr>
              <a:t>NOT</a:t>
            </a:r>
            <a:r>
              <a:rPr kumimoji="1" lang="en-US" altLang="ja-JP" b="1" dirty="0"/>
              <a:t> over yet</a:t>
            </a:r>
            <a:endParaRPr kumimoji="1" lang="ja-JP" altLang="en-US" b="1" dirty="0"/>
          </a:p>
        </p:txBody>
      </p:sp>
      <p:pic>
        <p:nvPicPr>
          <p:cNvPr id="6" name="図 5" descr="AJ201408180039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2" y="3846026"/>
            <a:ext cx="4900647" cy="26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5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192715"/>
            <a:ext cx="7772400" cy="1258008"/>
          </a:xfrm>
        </p:spPr>
        <p:txBody>
          <a:bodyPr/>
          <a:lstStyle/>
          <a:p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5" name="図 4" descr="IMG_02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7" y="691838"/>
            <a:ext cx="842168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IMG_024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805" y="187325"/>
            <a:ext cx="3084513" cy="389096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57432" y="4712971"/>
            <a:ext cx="732302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  <a:cs typeface="Constantia"/>
              </a:rPr>
              <a:t>Tokyo </a:t>
            </a:r>
            <a:r>
              <a:rPr lang="en-US" altLang="ja-JP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/>
                <a:cs typeface="Constantia"/>
              </a:rPr>
              <a:t>Under Fire </a:t>
            </a:r>
          </a:p>
          <a:p>
            <a:r>
              <a:rPr lang="en-US" altLang="ja-JP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  <a:cs typeface="Constantia"/>
              </a:rPr>
              <a:t>For Plans To Speed Return Of </a:t>
            </a:r>
          </a:p>
          <a:p>
            <a:r>
              <a:rPr lang="en-US" altLang="ja-JP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  <a:cs typeface="Constantia"/>
              </a:rPr>
              <a:t>Fukushima Evacuees</a:t>
            </a:r>
            <a:endParaRPr lang="ja-JP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/>
              <a:cs typeface="Constanti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974" y="3859442"/>
            <a:ext cx="2486844" cy="2651968"/>
          </a:xfrm>
          <a:prstGeom prst="rect">
            <a:avLst/>
          </a:prstGeom>
        </p:spPr>
      </p:pic>
      <p:pic>
        <p:nvPicPr>
          <p:cNvPr id="3" name="図 2" descr="IMG_02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334" y="187326"/>
            <a:ext cx="4869347" cy="34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02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542715" y="1735184"/>
            <a:ext cx="7772400" cy="3381595"/>
          </a:xfr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kumimoji="1" lang="en-US" altLang="ja-JP" sz="6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oper Black"/>
                <a:ea typeface="+mn-ea"/>
                <a:cs typeface="Cooper Black"/>
              </a:rPr>
              <a:t>Peace Events </a:t>
            </a:r>
            <a:br>
              <a:rPr kumimoji="1" lang="en-US" altLang="ja-JP" sz="6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oper Black"/>
                <a:ea typeface="+mn-ea"/>
                <a:cs typeface="Cooper Black"/>
              </a:rPr>
            </a:br>
            <a:r>
              <a:rPr kumimoji="1" lang="en-US" altLang="ja-JP" sz="6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oper Black"/>
                <a:ea typeface="+mn-ea"/>
                <a:cs typeface="Cooper Black"/>
              </a:rPr>
              <a:t>in </a:t>
            </a:r>
            <a:br>
              <a:rPr kumimoji="1" lang="en-US" altLang="ja-JP" sz="6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oper Black"/>
                <a:ea typeface="+mn-ea"/>
                <a:cs typeface="Cooper Black"/>
              </a:rPr>
            </a:br>
            <a:r>
              <a:rPr kumimoji="1" lang="en-US" altLang="ja-JP" sz="6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oper Black"/>
                <a:ea typeface="+mn-ea"/>
                <a:cs typeface="Cooper Black"/>
              </a:rPr>
              <a:t>Pictures</a:t>
            </a:r>
            <a:br>
              <a:rPr kumimoji="1" lang="en-US" altLang="ja-JP" sz="6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oper Black"/>
                <a:ea typeface="+mn-ea"/>
                <a:cs typeface="Cooper Black"/>
              </a:rPr>
            </a:br>
            <a:br>
              <a:rPr kumimoji="1" lang="en-US" altLang="ja-JP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/>
                <a:ea typeface="+mn-ea"/>
                <a:cs typeface="Constantia"/>
              </a:rPr>
            </a:br>
            <a:endParaRPr kumimoji="1" lang="ja-JP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/>
              <a:ea typeface="+mn-ea"/>
              <a:cs typeface="Constantia"/>
            </a:endParaRP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069138" y="4735454"/>
            <a:ext cx="4816808" cy="846425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Aug. 5 ~ 6, 2015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5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7598" y="2432834"/>
            <a:ext cx="7823821" cy="16002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kumimoji="1" lang="en-US" altLang="ja-JP" sz="6000" b="1" dirty="0">
                <a:solidFill>
                  <a:srgbClr val="800080"/>
                </a:solidFill>
              </a:rPr>
              <a:t>Prayers for World Peace</a:t>
            </a:r>
            <a:endParaRPr kumimoji="1" lang="ja-JP" altLang="en-US" sz="60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1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J201408060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46"/>
            <a:ext cx="9144000" cy="60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84" y="250439"/>
            <a:ext cx="5544528" cy="3470367"/>
          </a:xfrm>
          <a:prstGeom prst="rect">
            <a:avLst/>
          </a:prstGeom>
        </p:spPr>
      </p:pic>
      <p:pic>
        <p:nvPicPr>
          <p:cNvPr id="3" name="図 2" descr="IMG_02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5693">
            <a:off x="3802290" y="2769413"/>
            <a:ext cx="4793334" cy="32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59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01593" y="1682910"/>
            <a:ext cx="7027354" cy="3200647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kumimoji="1" lang="en-US" altLang="ja-JP" sz="4000" dirty="0">
                <a:solidFill>
                  <a:srgbClr val="008000"/>
                </a:solidFill>
              </a:rPr>
              <a:t>Commitment to Peace</a:t>
            </a:r>
            <a:endParaRPr kumimoji="1" lang="ja-JP" alt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34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60" y="125219"/>
            <a:ext cx="5669727" cy="402330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37269" y="3701308"/>
            <a:ext cx="8105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August 6, 2015</a:t>
            </a:r>
          </a:p>
          <a:p>
            <a:endParaRPr lang="en-US" altLang="ja-JP" sz="2000" dirty="0"/>
          </a:p>
          <a:p>
            <a:r>
              <a:rPr lang="en-US" altLang="ja-JP" sz="2000" dirty="0"/>
              <a:t>On August 20 last year, we lost one of our fellow students in a disastrous landslide.</a:t>
            </a:r>
          </a:p>
          <a:p>
            <a:r>
              <a:rPr lang="en-US" altLang="ja-JP" sz="2000" dirty="0"/>
              <a:t>We came to know the grief that comes from suddenly losing a friend we took for granted.</a:t>
            </a:r>
          </a:p>
        </p:txBody>
      </p:sp>
    </p:spTree>
    <p:extLst>
      <p:ext uri="{BB962C8B-B14F-4D97-AF65-F5344CB8AC3E}">
        <p14:creationId xmlns:p14="http://schemas.microsoft.com/office/powerpoint/2010/main" val="357841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26697" y="455392"/>
            <a:ext cx="73722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dirty="0"/>
          </a:p>
          <a:p>
            <a:r>
              <a:rPr lang="en-US" altLang="ja-JP" sz="2000" dirty="0"/>
              <a:t>8:15 a.m., August 6, 1945 under the blazing sun, a single atomic bomb stole away buildings, nature, and countless precious lives.</a:t>
            </a:r>
          </a:p>
          <a:p>
            <a:endParaRPr lang="en-US" altLang="ja-JP" sz="2000" dirty="0"/>
          </a:p>
          <a:p>
            <a:r>
              <a:rPr lang="en-US" altLang="ja-JP" sz="2000" dirty="0"/>
              <a:t>Though we didn’t experience what happened that day, we can now better imagine the despair that comes with losing loved ones.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926697" y="3016435"/>
            <a:ext cx="6925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Seventy years have passed.</a:t>
            </a:r>
          </a:p>
          <a:p>
            <a:r>
              <a:rPr lang="en-US" altLang="ja-JP" sz="2000" dirty="0"/>
              <a:t>Now, Hiroshima is a beautiful city with lush greenery and colorful, blooming flowers where we can all smile and be happy.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536" y="4339874"/>
            <a:ext cx="3371431" cy="22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86453" y="2083188"/>
            <a:ext cx="7340910" cy="16002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kumimoji="1" lang="en-US" altLang="ja-JP" sz="6000" b="1" dirty="0">
                <a:solidFill>
                  <a:srgbClr val="660066"/>
                </a:solidFill>
              </a:rPr>
              <a:t>Peace walk </a:t>
            </a:r>
            <a:endParaRPr kumimoji="1" lang="ja-JP" altLang="en-US" sz="6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44677" y="814226"/>
            <a:ext cx="7404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/>
          </a:p>
          <a:p>
            <a:r>
              <a:rPr lang="en-US" altLang="ja-JP" sz="2000" dirty="0"/>
              <a:t>In this city we feel the desire for peace.</a:t>
            </a:r>
          </a:p>
          <a:p>
            <a:r>
              <a:rPr lang="en-US" altLang="ja-JP" sz="2000" dirty="0"/>
              <a:t>All around us are things that bring peace to mind:</a:t>
            </a:r>
          </a:p>
          <a:p>
            <a:r>
              <a:rPr lang="en-US" altLang="ja-JP" sz="2000" dirty="0"/>
              <a:t>The many paper cranes we see in Peace Memorial Park;</a:t>
            </a:r>
          </a:p>
          <a:p>
            <a:r>
              <a:rPr lang="en-US" altLang="ja-JP" sz="2000" dirty="0"/>
              <a:t>The A-bomb damage we see in the Peace Memorial Museum;</a:t>
            </a:r>
          </a:p>
          <a:p>
            <a:r>
              <a:rPr lang="en-US" altLang="ja-JP" sz="2000" dirty="0"/>
              <a:t>The </a:t>
            </a:r>
            <a:r>
              <a:rPr lang="en-US" altLang="ja-JP" sz="2000" dirty="0" err="1"/>
              <a:t>hibakusha</a:t>
            </a:r>
            <a:r>
              <a:rPr lang="en-US" altLang="ja-JP" sz="2000" dirty="0"/>
              <a:t> stories, with their sorrow, agony, and powerful desire for peace; And this Commitment to Peace, which we, Children’s Representatives, now read aloud.</a:t>
            </a:r>
          </a:p>
          <a:p>
            <a:r>
              <a:rPr lang="en-US" altLang="ja-JP" sz="2000" dirty="0"/>
              <a:t>Our grandparents survived the bombing and lived on these past 70 years in Hiroshima, passing life on to us.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144676" y="4261324"/>
            <a:ext cx="74046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Accepting this legacy of life and love of peace, we think about what we can do and work to create “everyday peace.”</a:t>
            </a:r>
          </a:p>
          <a:p>
            <a:r>
              <a:rPr lang="en-US" altLang="ja-JP" sz="2000" dirty="0"/>
              <a:t>Won’t you, too, think more about peace with close friends, people of different generations, and people who live in other countries and regions?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854" y="363879"/>
            <a:ext cx="1175619" cy="12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6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83707" y="1386658"/>
            <a:ext cx="7655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dirty="0"/>
          </a:p>
          <a:p>
            <a:r>
              <a:rPr lang="en-US" altLang="ja-JP" sz="2000" dirty="0"/>
              <a:t>We, children of Hiroshima,</a:t>
            </a:r>
          </a:p>
          <a:p>
            <a:r>
              <a:rPr lang="en-US" altLang="ja-JP" sz="2000" dirty="0"/>
              <a:t>Vow one by one</a:t>
            </a:r>
          </a:p>
          <a:p>
            <a:r>
              <a:rPr lang="en-US" altLang="ja-JP" sz="2000" dirty="0"/>
              <a:t>To connect the truth,</a:t>
            </a:r>
          </a:p>
          <a:p>
            <a:r>
              <a:rPr lang="en-US" altLang="ja-JP" sz="2000" dirty="0"/>
              <a:t>The hopes and desires of the </a:t>
            </a:r>
            <a:r>
              <a:rPr lang="en-US" altLang="ja-JP" sz="2000" dirty="0" err="1"/>
              <a:t>hibakusha</a:t>
            </a:r>
            <a:r>
              <a:rPr lang="en-US" altLang="ja-JP" sz="2000" dirty="0"/>
              <a:t>,</a:t>
            </a:r>
          </a:p>
          <a:p>
            <a:r>
              <a:rPr lang="en-US" altLang="ja-JP" sz="2000" dirty="0"/>
              <a:t>And our own desire for peace.</a:t>
            </a:r>
          </a:p>
          <a:p>
            <a:r>
              <a:rPr lang="en-US" altLang="ja-JP" sz="2000" dirty="0"/>
              <a:t>From the past and present</a:t>
            </a:r>
          </a:p>
          <a:p>
            <a:r>
              <a:rPr lang="en-US" altLang="ja-JP" sz="2000" dirty="0"/>
              <a:t>To the future.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Children’s Representatives:</a:t>
            </a:r>
          </a:p>
          <a:p>
            <a:r>
              <a:rPr lang="en-US" altLang="ja-JP" sz="1600" dirty="0" err="1"/>
              <a:t>Yuro</a:t>
            </a:r>
            <a:r>
              <a:rPr lang="en-US" altLang="ja-JP" sz="1600" dirty="0"/>
              <a:t> </a:t>
            </a:r>
            <a:r>
              <a:rPr lang="en-US" altLang="ja-JP" sz="1600" dirty="0" err="1"/>
              <a:t>Kuwahara</a:t>
            </a:r>
            <a:r>
              <a:rPr lang="en-US" altLang="ja-JP" sz="1600" dirty="0"/>
              <a:t> (6th grade, Hiroshima City </a:t>
            </a:r>
            <a:r>
              <a:rPr lang="en-US" altLang="ja-JP" sz="1600" dirty="0" err="1"/>
              <a:t>Hakushima</a:t>
            </a:r>
            <a:r>
              <a:rPr lang="en-US" altLang="ja-JP" sz="1600" dirty="0"/>
              <a:t> Elementary School)</a:t>
            </a:r>
          </a:p>
          <a:p>
            <a:r>
              <a:rPr lang="en-US" altLang="ja-JP" sz="1600" dirty="0"/>
              <a:t>Yuka Hosokawa (6th grade, Hiroshima City Yano-</a:t>
            </a:r>
            <a:r>
              <a:rPr lang="en-US" altLang="ja-JP" sz="1600" dirty="0" err="1"/>
              <a:t>minami</a:t>
            </a:r>
            <a:r>
              <a:rPr lang="en-US" altLang="ja-JP" sz="1600" dirty="0"/>
              <a:t> Elementary School) </a:t>
            </a:r>
            <a:endParaRPr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654" y="477788"/>
            <a:ext cx="2716590" cy="20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1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300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90129" y="50116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cs typeface="Constantia"/>
              </a:rPr>
              <a:t>Paper lanterns bearing prayerful words for peace float in </a:t>
            </a:r>
            <a:r>
              <a:rPr kumimoji="1" lang="en-US" altLang="ja-JP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cs typeface="Constantia"/>
              </a:rPr>
              <a:t>Motoyasu</a:t>
            </a:r>
            <a:r>
              <a:rPr kumimoji="1"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cs typeface="Constantia"/>
              </a:rPr>
              <a:t> River just upriver </a:t>
            </a:r>
            <a:r>
              <a:rPr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cs typeface="Constantia"/>
              </a:rPr>
              <a:t>of the Hiroshima </a:t>
            </a:r>
            <a:r>
              <a:rPr kumimoji="1"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cs typeface="Constantia"/>
              </a:rPr>
              <a:t>Peace Memorial.</a:t>
            </a:r>
          </a:p>
          <a:p>
            <a:r>
              <a:rPr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cs typeface="Constantia"/>
              </a:rPr>
              <a:t>The floating lanterns symbolize the journey to the afterlife. </a:t>
            </a:r>
            <a:endParaRPr lang="ja-JP" altLang="en-US" sz="2000" b="1" dirty="0">
              <a:latin typeface="Constantia"/>
              <a:cs typeface="Constantia"/>
            </a:endParaRPr>
          </a:p>
        </p:txBody>
      </p:sp>
      <p:pic>
        <p:nvPicPr>
          <p:cNvPr id="5" name="図 4" descr="Japan-HIroshima-Anniv_Wake-1024x6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080" y="4564538"/>
            <a:ext cx="2825920" cy="19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6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8900">
            <a:off x="2164153" y="1502632"/>
            <a:ext cx="5526643" cy="3935467"/>
          </a:xfrm>
          <a:prstGeom prst="rect">
            <a:avLst/>
          </a:prstGeom>
        </p:spPr>
      </p:pic>
      <p:pic>
        <p:nvPicPr>
          <p:cNvPr id="3" name="図 2" descr="IMG_02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99" y="304104"/>
            <a:ext cx="3607957" cy="2575943"/>
          </a:xfrm>
          <a:prstGeom prst="rect">
            <a:avLst/>
          </a:prstGeom>
        </p:spPr>
      </p:pic>
      <p:pic>
        <p:nvPicPr>
          <p:cNvPr id="4" name="図 3" descr="IMG_02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045" y="4311126"/>
            <a:ext cx="3768925" cy="24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4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6719">
            <a:off x="715423" y="643988"/>
            <a:ext cx="5508757" cy="3595586"/>
          </a:xfrm>
          <a:prstGeom prst="rect">
            <a:avLst/>
          </a:prstGeom>
        </p:spPr>
      </p:pic>
      <p:pic>
        <p:nvPicPr>
          <p:cNvPr id="3" name="図 2" descr="IMG_02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626" y="3086779"/>
            <a:ext cx="4990077" cy="35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7221">
            <a:off x="789343" y="2069182"/>
            <a:ext cx="6581891" cy="4329014"/>
          </a:xfrm>
          <a:prstGeom prst="rect">
            <a:avLst/>
          </a:prstGeom>
        </p:spPr>
      </p:pic>
      <p:pic>
        <p:nvPicPr>
          <p:cNvPr id="3" name="図 2" descr="IMG_02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453" y="167706"/>
            <a:ext cx="4757562" cy="2909114"/>
          </a:xfrm>
          <a:prstGeom prst="rect">
            <a:avLst/>
          </a:prstGeom>
        </p:spPr>
      </p:pic>
      <p:pic>
        <p:nvPicPr>
          <p:cNvPr id="5" name="図 4" descr="dove-peace-signs-5172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23" y="418145"/>
            <a:ext cx="1699131" cy="17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02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99338" cy="6858000"/>
          </a:xfrm>
          <a:prstGeom prst="rect">
            <a:avLst/>
          </a:prstGeom>
        </p:spPr>
      </p:pic>
      <p:pic>
        <p:nvPicPr>
          <p:cNvPr id="3" name="図 2" descr="IMG_0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563" y="411435"/>
            <a:ext cx="4095797" cy="3076822"/>
          </a:xfrm>
          <a:prstGeom prst="rect">
            <a:avLst/>
          </a:prstGeom>
        </p:spPr>
      </p:pic>
      <p:pic>
        <p:nvPicPr>
          <p:cNvPr id="4" name="図 3" descr="IMG_02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250" y="3881802"/>
            <a:ext cx="4203110" cy="26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1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エグゼクティブ.thmx</Template>
  <TotalTime>881</TotalTime>
  <Words>402</Words>
  <Application>Microsoft Macintosh PowerPoint</Application>
  <PresentationFormat>On-screen Show (4:3)</PresentationFormat>
  <Paragraphs>46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HGS明朝E</vt:lpstr>
      <vt:lpstr>ＭＳ ゴシック</vt:lpstr>
      <vt:lpstr>Arial</vt:lpstr>
      <vt:lpstr>Century Gothic</vt:lpstr>
      <vt:lpstr>Constantia</vt:lpstr>
      <vt:lpstr>Cooper Black</vt:lpstr>
      <vt:lpstr>Courier New</vt:lpstr>
      <vt:lpstr>Palatino Linotype</vt:lpstr>
      <vt:lpstr>エグゼクティブ</vt:lpstr>
      <vt:lpstr>PEACE from Hiroshima</vt:lpstr>
      <vt:lpstr>Peace Events  in  Pictures  </vt:lpstr>
      <vt:lpstr>Peace walk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Peace Songs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Peace Appeal  Fukushima?  No, its NOT over yet</vt:lpstr>
      <vt:lpstr>  </vt:lpstr>
      <vt:lpstr>PowerPoint Presentation</vt:lpstr>
      <vt:lpstr>PowerPoint Presentation</vt:lpstr>
      <vt:lpstr>PowerPoint Presentation</vt:lpstr>
      <vt:lpstr>PowerPoint Presentation</vt:lpstr>
      <vt:lpstr>Prayers for World Peace</vt:lpstr>
      <vt:lpstr>PowerPoint Presentation</vt:lpstr>
      <vt:lpstr>PowerPoint Presentation</vt:lpstr>
      <vt:lpstr>PowerPoint Presentation</vt:lpstr>
      <vt:lpstr>PowerPoint Presentation</vt:lpstr>
      <vt:lpstr>Commitment to Peace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カトリック聖母献身宣教会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 from Hiroshima</dc:title>
  <dc:creator>Rozairo Bradly</dc:creator>
  <cp:lastModifiedBy>Jerry Novotny</cp:lastModifiedBy>
  <cp:revision>42</cp:revision>
  <dcterms:created xsi:type="dcterms:W3CDTF">2015-08-09T09:27:21Z</dcterms:created>
  <dcterms:modified xsi:type="dcterms:W3CDTF">2018-08-03T16:05:22Z</dcterms:modified>
</cp:coreProperties>
</file>