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18" r:id="rId2"/>
  </p:sldMasterIdLst>
  <p:notesMasterIdLst>
    <p:notesMasterId r:id="rId27"/>
  </p:notesMasterIdLst>
  <p:handoutMasterIdLst>
    <p:handoutMasterId r:id="rId28"/>
  </p:handoutMasterIdLst>
  <p:sldIdLst>
    <p:sldId id="905" r:id="rId3"/>
    <p:sldId id="950" r:id="rId4"/>
    <p:sldId id="951" r:id="rId5"/>
    <p:sldId id="977" r:id="rId6"/>
    <p:sldId id="955" r:id="rId7"/>
    <p:sldId id="967" r:id="rId8"/>
    <p:sldId id="975" r:id="rId9"/>
    <p:sldId id="969" r:id="rId10"/>
    <p:sldId id="972" r:id="rId11"/>
    <p:sldId id="953" r:id="rId12"/>
    <p:sldId id="966" r:id="rId13"/>
    <p:sldId id="970" r:id="rId14"/>
    <p:sldId id="965" r:id="rId15"/>
    <p:sldId id="954" r:id="rId16"/>
    <p:sldId id="974" r:id="rId17"/>
    <p:sldId id="963" r:id="rId18"/>
    <p:sldId id="964" r:id="rId19"/>
    <p:sldId id="960" r:id="rId20"/>
    <p:sldId id="978" r:id="rId21"/>
    <p:sldId id="976" r:id="rId22"/>
    <p:sldId id="958" r:id="rId23"/>
    <p:sldId id="973" r:id="rId24"/>
    <p:sldId id="962" r:id="rId25"/>
    <p:sldId id="959" r:id="rId26"/>
  </p:sldIdLst>
  <p:sldSz cx="12192000" cy="6858000"/>
  <p:notesSz cx="7315200" cy="96012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6BC97"/>
    <a:srgbClr val="EE9255"/>
    <a:srgbClr val="F2AA7C"/>
    <a:srgbClr val="F19F68"/>
    <a:srgbClr val="E87831"/>
    <a:srgbClr val="F9D4B8"/>
    <a:srgbClr val="005A97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85" autoAdjust="0"/>
    <p:restoredTop sz="91111" autoAdjust="0"/>
  </p:normalViewPr>
  <p:slideViewPr>
    <p:cSldViewPr>
      <p:cViewPr varScale="1">
        <p:scale>
          <a:sx n="72" d="100"/>
          <a:sy n="72" d="100"/>
        </p:scale>
        <p:origin x="571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69920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8" y="1"/>
            <a:ext cx="3169920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45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475"/>
            <a:ext cx="3169920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45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8" y="9119475"/>
            <a:ext cx="3169920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542B24-9A8C-47B0-B541-374737627391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69920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8" y="1"/>
            <a:ext cx="3169920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62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0570"/>
            <a:ext cx="5852160" cy="4320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475"/>
            <a:ext cx="3169920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8" y="9119475"/>
            <a:ext cx="3169920" cy="4800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7F2086-1C2F-41AF-9B11-8BD38B562A68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AAB706-EC42-41E5-A357-6656921B928A}" type="slidenum">
              <a:rPr lang="da-DK" altLang="en-US"/>
              <a:pPr>
                <a:spcBef>
                  <a:spcPct val="0"/>
                </a:spcBef>
              </a:pPr>
              <a:t>1</a:t>
            </a:fld>
            <a:endParaRPr lang="da-DK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49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382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255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710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625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137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40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818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224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876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42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125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05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/>
              <a:t>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484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385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22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A4FBDE-FB2F-4DA1-B8B4-363E9C95FE3A}" type="slidenum">
              <a:rPr lang="da-DK" altLang="da-DK" sz="1300"/>
              <a:pPr eaLnBrk="1" hangingPunct="1"/>
              <a:t>24</a:t>
            </a:fld>
            <a:endParaRPr lang="da-DK" altLang="da-DK" sz="130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1653" indent="-241653" eaLnBrk="1" hangingPunct="1"/>
            <a:endParaRPr lang="en-US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0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208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03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110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780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705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142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EB49C-E4CE-46E8-9540-9C9ADDA58417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61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18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6EB4A-80BA-4A4B-A356-D958302BBA9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7218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72B627-0CD2-4EA4-A8A4-A0E14EF896A8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3452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8A5E1-52E9-4520-83ED-46A10451271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93682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DA26D-5C0B-43B0-A412-4141D5B35B65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18434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51180-C3C7-45D1-B59E-A11E7D9CE224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7437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7B13E-DD5B-4B37-B2E6-8D36B3918A05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407020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028E9-DC0F-46E8-984B-E04F0EB9F7C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85124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D6C43-7212-48A1-9C9A-64846AADBE6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97520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05DBB-2DB1-425C-B84B-767A123CF1E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3618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3433B-9216-4F2F-8DA7-C338EEDF311A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98442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7246A-6E34-4018-A84D-71E8C484BAC1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4105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3BAD5-A4E8-49E6-BE57-81A70476F3C5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7406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978C3-F8D9-48F5-8AD1-403AF54352E5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05031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B32CA-4503-43B9-843C-7D15EC95DBD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571087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844C54-4904-45FC-8A41-B9EAC64F3044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4963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55BFB-3E42-439A-B7C0-4685A7DC911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61619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BE053-C255-4527-80C8-06EDB8C58391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7968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436D7-0677-43FF-B2D9-47D9BC8177E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1828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3CFB7-CAC4-4C12-8728-DE30C7FFAAB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7498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7F528-930A-436A-89DC-61060C0D4BA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0103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D456B-CA48-4710-82B9-D2B58EF6DDD2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7446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21D67-E8FC-4380-A496-022723F7DD9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31730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952E23-C455-40F3-8806-4BE94FF3F12D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Klik for at redigere teksttypografierne i masteren</a:t>
            </a:r>
          </a:p>
          <a:p>
            <a:pPr lvl="1"/>
            <a:r>
              <a:rPr lang="da-DK" altLang="en-US"/>
              <a:t>Andet niveau</a:t>
            </a:r>
          </a:p>
          <a:p>
            <a:pPr lvl="2"/>
            <a:r>
              <a:rPr lang="da-DK" altLang="en-US"/>
              <a:t>Tredje niveau</a:t>
            </a:r>
          </a:p>
          <a:p>
            <a:pPr lvl="3"/>
            <a:r>
              <a:rPr lang="da-DK" altLang="en-US"/>
              <a:t>Fjerde niveau</a:t>
            </a:r>
          </a:p>
          <a:p>
            <a:pPr lvl="4"/>
            <a:r>
              <a:rPr lang="da-DK" altLang="en-US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E1ABEC-334A-4298-B662-1A5DDF571985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573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kstfelt 1"/>
          <p:cNvSpPr txBox="1">
            <a:spLocks noChangeArrowheads="1"/>
          </p:cNvSpPr>
          <p:nvPr/>
        </p:nvSpPr>
        <p:spPr bwMode="auto">
          <a:xfrm>
            <a:off x="1667508" y="1447083"/>
            <a:ext cx="885698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sz="4800" b="1" dirty="0">
                <a:solidFill>
                  <a:schemeClr val="accent1"/>
                </a:solidFill>
              </a:rPr>
              <a:t>Nyt fra Nyreområdet</a:t>
            </a:r>
          </a:p>
          <a:p>
            <a:pPr algn="ctr" eaLnBrk="1" hangingPunct="1"/>
            <a:r>
              <a:rPr lang="da-DK" altLang="da-DK" sz="4800" b="1" dirty="0">
                <a:solidFill>
                  <a:schemeClr val="accent1"/>
                </a:solidFill>
              </a:rPr>
              <a:t>- </a:t>
            </a:r>
            <a:r>
              <a:rPr lang="da-DK" altLang="da-DK" sz="4800" b="1" dirty="0" err="1">
                <a:solidFill>
                  <a:schemeClr val="accent1"/>
                </a:solidFill>
              </a:rPr>
              <a:t>bl.a</a:t>
            </a:r>
            <a:r>
              <a:rPr lang="da-DK" altLang="da-DK" sz="4800" b="1" dirty="0">
                <a:solidFill>
                  <a:schemeClr val="accent1"/>
                </a:solidFill>
              </a:rPr>
              <a:t> om forebyggelse af kronisk nyresygdom</a:t>
            </a:r>
            <a:endParaRPr lang="da-DK" altLang="da-DK" sz="3200" b="1" dirty="0">
              <a:solidFill>
                <a:schemeClr val="accent1"/>
              </a:solidFill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07368" y="5443462"/>
            <a:ext cx="4824536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Henrik Birn</a:t>
            </a:r>
          </a:p>
          <a:p>
            <a:pPr>
              <a:defRPr/>
            </a:pPr>
            <a:r>
              <a:rPr lang="da-DK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Formand for Dansk Nefrologisk Selskab</a:t>
            </a:r>
          </a:p>
          <a:p>
            <a:pPr>
              <a:defRPr/>
            </a:pPr>
            <a:r>
              <a:rPr lang="da-DK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Overlæge</a:t>
            </a:r>
          </a:p>
          <a:p>
            <a:pPr>
              <a:defRPr/>
            </a:pPr>
            <a:r>
              <a:rPr lang="da-DK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Nyresygdomme, Aarhus Universitetshospital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695" y="3967338"/>
            <a:ext cx="1524000" cy="2657475"/>
          </a:xfrm>
          <a:prstGeom prst="rect">
            <a:avLst/>
          </a:prstGeom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91344" y="620688"/>
            <a:ext cx="4824536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a-DK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Nyreforeningens Årsmøde </a:t>
            </a:r>
          </a:p>
          <a:p>
            <a:pPr>
              <a:defRPr/>
            </a:pPr>
            <a:r>
              <a:rPr lang="da-DK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Middelfart</a:t>
            </a:r>
          </a:p>
          <a:p>
            <a:pPr>
              <a:defRPr/>
            </a:pPr>
            <a:r>
              <a:rPr lang="da-DK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Lørdag den 20. april, 2024</a:t>
            </a:r>
          </a:p>
        </p:txBody>
      </p:sp>
      <p:grpSp>
        <p:nvGrpSpPr>
          <p:cNvPr id="12" name="Gruppe 11"/>
          <p:cNvGrpSpPr/>
          <p:nvPr/>
        </p:nvGrpSpPr>
        <p:grpSpPr>
          <a:xfrm>
            <a:off x="248097" y="116360"/>
            <a:ext cx="1584176" cy="529897"/>
            <a:chOff x="251520" y="90791"/>
            <a:chExt cx="1584176" cy="529897"/>
          </a:xfrm>
        </p:grpSpPr>
        <p:sp>
          <p:nvSpPr>
            <p:cNvPr id="11" name="Rektangel 10"/>
            <p:cNvSpPr/>
            <p:nvPr/>
          </p:nvSpPr>
          <p:spPr>
            <a:xfrm>
              <a:off x="251520" y="90791"/>
              <a:ext cx="1584176" cy="52989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529" y="188640"/>
              <a:ext cx="1440160" cy="29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527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felt 17"/>
          <p:cNvSpPr txBox="1"/>
          <p:nvPr/>
        </p:nvSpPr>
        <p:spPr>
          <a:xfrm>
            <a:off x="644512" y="1268760"/>
            <a:ext cx="1159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…det handler også om risikoen for indlæggelser, hjertekarsygdom - og livskvalitet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TextBox 7"/>
          <p:cNvSpPr txBox="1">
            <a:spLocks noChangeArrowheads="1"/>
          </p:cNvSpPr>
          <p:nvPr/>
        </p:nvSpPr>
        <p:spPr bwMode="auto">
          <a:xfrm>
            <a:off x="5852270" y="6386181"/>
            <a:ext cx="63898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solidFill>
                  <a:srgbClr val="FFFFFF"/>
                </a:solidFill>
                <a:cs typeface="Arial" panose="020B0604020202020204" pitchFamily="34" charset="0"/>
              </a:rPr>
              <a:t>Modificeret</a:t>
            </a:r>
            <a:r>
              <a:rPr lang="en-US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FFFFFF"/>
                </a:solidFill>
                <a:cs typeface="Arial" panose="020B0604020202020204" pitchFamily="34" charset="0"/>
              </a:rPr>
              <a:t>fra</a:t>
            </a:r>
            <a:r>
              <a:rPr lang="en-US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 Matsushita et al. Lancet Diabetes </a:t>
            </a:r>
            <a:r>
              <a:rPr lang="en-US" altLang="en-US" sz="1400" dirty="0" err="1">
                <a:solidFill>
                  <a:srgbClr val="FFFFFF"/>
                </a:solidFill>
                <a:cs typeface="Arial" panose="020B0604020202020204" pitchFamily="34" charset="0"/>
              </a:rPr>
              <a:t>Endocrinol</a:t>
            </a:r>
            <a:r>
              <a:rPr lang="en-US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 3: 514–25, 2015</a:t>
            </a:r>
            <a:endParaRPr lang="da-DK" altLang="en-US" sz="1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1F660E2A-3D59-90C6-7AF6-57BF265FD932}"/>
              </a:ext>
            </a:extLst>
          </p:cNvPr>
          <p:cNvGrpSpPr/>
          <p:nvPr/>
        </p:nvGrpSpPr>
        <p:grpSpPr>
          <a:xfrm>
            <a:off x="1887868" y="1838656"/>
            <a:ext cx="8644349" cy="4542672"/>
            <a:chOff x="1887868" y="1550624"/>
            <a:chExt cx="8644349" cy="4542672"/>
          </a:xfrm>
        </p:grpSpPr>
        <p:sp>
          <p:nvSpPr>
            <p:cNvPr id="3" name="Rektangel 2"/>
            <p:cNvSpPr/>
            <p:nvPr/>
          </p:nvSpPr>
          <p:spPr>
            <a:xfrm>
              <a:off x="1887868" y="1550624"/>
              <a:ext cx="8456605" cy="4542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2" name="Billed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0251" y="2747078"/>
              <a:ext cx="8007821" cy="2612177"/>
            </a:xfrm>
            <a:prstGeom prst="rect">
              <a:avLst/>
            </a:prstGeom>
          </p:spPr>
        </p:pic>
        <p:sp>
          <p:nvSpPr>
            <p:cNvPr id="6" name="Tekstfelt 5"/>
            <p:cNvSpPr txBox="1"/>
            <p:nvPr/>
          </p:nvSpPr>
          <p:spPr>
            <a:xfrm>
              <a:off x="2073390" y="1581737"/>
              <a:ext cx="8452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800" dirty="0"/>
                <a:t>Øgningen i risikoen for at død af hjerte- og karsygdom </a:t>
              </a:r>
            </a:p>
            <a:p>
              <a:pPr algn="ctr"/>
              <a:r>
                <a:rPr lang="da-DK" sz="1800" dirty="0"/>
                <a:t>afhængigt af nyrefunktion og mængde af protein i urinen</a:t>
              </a:r>
            </a:p>
          </p:txBody>
        </p:sp>
        <p:cxnSp>
          <p:nvCxnSpPr>
            <p:cNvPr id="8" name="Lige forbindelse 7"/>
            <p:cNvCxnSpPr/>
            <p:nvPr/>
          </p:nvCxnSpPr>
          <p:spPr>
            <a:xfrm>
              <a:off x="7968208" y="3065403"/>
              <a:ext cx="0" cy="151928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Lige forbindelse 135"/>
            <p:cNvCxnSpPr/>
            <p:nvPr/>
          </p:nvCxnSpPr>
          <p:spPr>
            <a:xfrm>
              <a:off x="4007768" y="3065403"/>
              <a:ext cx="0" cy="151928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kstfelt 136"/>
            <p:cNvSpPr txBox="1"/>
            <p:nvPr/>
          </p:nvSpPr>
          <p:spPr>
            <a:xfrm>
              <a:off x="2351584" y="514335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15</a:t>
              </a:r>
            </a:p>
          </p:txBody>
        </p:sp>
        <p:sp>
          <p:nvSpPr>
            <p:cNvPr id="138" name="Tekstfelt 137"/>
            <p:cNvSpPr txBox="1"/>
            <p:nvPr/>
          </p:nvSpPr>
          <p:spPr>
            <a:xfrm>
              <a:off x="2854637" y="514335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30</a:t>
              </a:r>
            </a:p>
          </p:txBody>
        </p:sp>
        <p:sp>
          <p:nvSpPr>
            <p:cNvPr id="139" name="Tekstfelt 138"/>
            <p:cNvSpPr txBox="1"/>
            <p:nvPr/>
          </p:nvSpPr>
          <p:spPr>
            <a:xfrm>
              <a:off x="3391271" y="514335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45</a:t>
              </a:r>
            </a:p>
          </p:txBody>
        </p:sp>
        <p:sp>
          <p:nvSpPr>
            <p:cNvPr id="140" name="Tekstfelt 139"/>
            <p:cNvSpPr txBox="1"/>
            <p:nvPr/>
          </p:nvSpPr>
          <p:spPr>
            <a:xfrm>
              <a:off x="3818025" y="514335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60</a:t>
              </a:r>
            </a:p>
          </p:txBody>
        </p:sp>
        <p:sp>
          <p:nvSpPr>
            <p:cNvPr id="141" name="Tekstfelt 140"/>
            <p:cNvSpPr txBox="1"/>
            <p:nvPr/>
          </p:nvSpPr>
          <p:spPr>
            <a:xfrm>
              <a:off x="4251022" y="514335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75</a:t>
              </a:r>
            </a:p>
          </p:txBody>
        </p:sp>
        <p:sp>
          <p:nvSpPr>
            <p:cNvPr id="142" name="Tekstfelt 141"/>
            <p:cNvSpPr txBox="1"/>
            <p:nvPr/>
          </p:nvSpPr>
          <p:spPr>
            <a:xfrm>
              <a:off x="4782331" y="514335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90</a:t>
              </a:r>
            </a:p>
          </p:txBody>
        </p:sp>
        <p:sp>
          <p:nvSpPr>
            <p:cNvPr id="143" name="Tekstfelt 142"/>
            <p:cNvSpPr txBox="1"/>
            <p:nvPr/>
          </p:nvSpPr>
          <p:spPr>
            <a:xfrm>
              <a:off x="5200415" y="5143359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105</a:t>
              </a:r>
            </a:p>
          </p:txBody>
        </p:sp>
        <p:sp>
          <p:nvSpPr>
            <p:cNvPr id="144" name="Tekstfelt 143"/>
            <p:cNvSpPr txBox="1"/>
            <p:nvPr/>
          </p:nvSpPr>
          <p:spPr>
            <a:xfrm>
              <a:off x="6803205" y="514335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5</a:t>
              </a:r>
            </a:p>
          </p:txBody>
        </p:sp>
        <p:sp>
          <p:nvSpPr>
            <p:cNvPr id="145" name="Tekstfelt 144"/>
            <p:cNvSpPr txBox="1"/>
            <p:nvPr/>
          </p:nvSpPr>
          <p:spPr>
            <a:xfrm>
              <a:off x="7135213" y="514335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10</a:t>
              </a:r>
            </a:p>
          </p:txBody>
        </p:sp>
        <p:sp>
          <p:nvSpPr>
            <p:cNvPr id="146" name="Tekstfelt 145"/>
            <p:cNvSpPr txBox="1"/>
            <p:nvPr/>
          </p:nvSpPr>
          <p:spPr>
            <a:xfrm>
              <a:off x="7766593" y="514335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30</a:t>
              </a:r>
            </a:p>
          </p:txBody>
        </p:sp>
        <p:sp>
          <p:nvSpPr>
            <p:cNvPr id="147" name="Tekstfelt 146"/>
            <p:cNvSpPr txBox="1"/>
            <p:nvPr/>
          </p:nvSpPr>
          <p:spPr>
            <a:xfrm>
              <a:off x="9046821" y="5143359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300</a:t>
              </a:r>
            </a:p>
          </p:txBody>
        </p:sp>
        <p:sp>
          <p:nvSpPr>
            <p:cNvPr id="148" name="Tekstfelt 147"/>
            <p:cNvSpPr txBox="1"/>
            <p:nvPr/>
          </p:nvSpPr>
          <p:spPr>
            <a:xfrm>
              <a:off x="9618246" y="5143359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1000</a:t>
              </a:r>
            </a:p>
          </p:txBody>
        </p:sp>
        <p:sp>
          <p:nvSpPr>
            <p:cNvPr id="151" name="Tekstfelt 150"/>
            <p:cNvSpPr txBox="1"/>
            <p:nvPr/>
          </p:nvSpPr>
          <p:spPr>
            <a:xfrm>
              <a:off x="2213389" y="2265959"/>
              <a:ext cx="36388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Tidspunkt for start af dialyse/transplantation</a:t>
              </a:r>
            </a:p>
          </p:txBody>
        </p:sp>
        <p:sp>
          <p:nvSpPr>
            <p:cNvPr id="152" name="Tekstfelt 151"/>
            <p:cNvSpPr txBox="1"/>
            <p:nvPr/>
          </p:nvSpPr>
          <p:spPr>
            <a:xfrm>
              <a:off x="6732584" y="5451136"/>
              <a:ext cx="3368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Udskillelse af protein (albumin) i urinen</a:t>
              </a:r>
            </a:p>
          </p:txBody>
        </p:sp>
        <p:cxnSp>
          <p:nvCxnSpPr>
            <p:cNvPr id="154" name="Lige pilforbindelse 153"/>
            <p:cNvCxnSpPr/>
            <p:nvPr/>
          </p:nvCxnSpPr>
          <p:spPr>
            <a:xfrm>
              <a:off x="2495600" y="2536106"/>
              <a:ext cx="0" cy="3888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kstfelt 155"/>
            <p:cNvSpPr txBox="1"/>
            <p:nvPr/>
          </p:nvSpPr>
          <p:spPr>
            <a:xfrm>
              <a:off x="3450684" y="5428487"/>
              <a:ext cx="11897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/>
                <a:t>Nyrefunktion</a:t>
              </a:r>
            </a:p>
          </p:txBody>
        </p:sp>
        <p:sp>
          <p:nvSpPr>
            <p:cNvPr id="161" name="Retvinklet trekant 160"/>
            <p:cNvSpPr/>
            <p:nvPr/>
          </p:nvSpPr>
          <p:spPr>
            <a:xfrm rot="10800000" flipV="1">
              <a:off x="2227995" y="3065403"/>
              <a:ext cx="1779772" cy="1519282"/>
            </a:xfrm>
            <a:prstGeom prst="rtTriangle">
              <a:avLst/>
            </a:prstGeom>
            <a:solidFill>
              <a:srgbClr val="FF0000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7" name="Tekstfelt 156"/>
            <p:cNvSpPr txBox="1"/>
            <p:nvPr/>
          </p:nvSpPr>
          <p:spPr>
            <a:xfrm>
              <a:off x="2495600" y="4200356"/>
              <a:ext cx="15744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200" dirty="0">
                  <a:solidFill>
                    <a:srgbClr val="FF0000"/>
                  </a:solidFill>
                </a:rPr>
                <a:t>Mennesker med </a:t>
              </a:r>
            </a:p>
            <a:p>
              <a:r>
                <a:rPr lang="da-DK" sz="1200" dirty="0">
                  <a:solidFill>
                    <a:srgbClr val="FF0000"/>
                  </a:solidFill>
                </a:rPr>
                <a:t>Kronisk nyresygdom</a:t>
              </a:r>
            </a:p>
          </p:txBody>
        </p:sp>
        <p:sp>
          <p:nvSpPr>
            <p:cNvPr id="163" name="Retvinklet trekant 162"/>
            <p:cNvSpPr/>
            <p:nvPr/>
          </p:nvSpPr>
          <p:spPr>
            <a:xfrm rot="10800000" flipH="1" flipV="1">
              <a:off x="7950243" y="3038404"/>
              <a:ext cx="2581974" cy="1585944"/>
            </a:xfrm>
            <a:prstGeom prst="rtTriangle">
              <a:avLst/>
            </a:prstGeom>
            <a:solidFill>
              <a:srgbClr val="FF0000">
                <a:alpha val="1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4" name="Tekstfelt 163"/>
            <p:cNvSpPr txBox="1"/>
            <p:nvPr/>
          </p:nvSpPr>
          <p:spPr>
            <a:xfrm>
              <a:off x="8159903" y="4162684"/>
              <a:ext cx="15744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200" dirty="0">
                  <a:solidFill>
                    <a:srgbClr val="FF0000"/>
                  </a:solidFill>
                </a:rPr>
                <a:t>Mennesker med </a:t>
              </a:r>
            </a:p>
            <a:p>
              <a:r>
                <a:rPr lang="da-DK" sz="1200" dirty="0">
                  <a:solidFill>
                    <a:srgbClr val="FF0000"/>
                  </a:solidFill>
                </a:rPr>
                <a:t>Kronisk nyresygdom</a:t>
              </a:r>
            </a:p>
          </p:txBody>
        </p: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28D88E9E-D6C4-CA8C-7FCA-33D3B3B4D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3488"/>
            <a:ext cx="1207266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...og så det handler ikke kun om at forebygge forværring i kronisk nyresygdom?</a:t>
            </a:r>
          </a:p>
        </p:txBody>
      </p:sp>
    </p:spTree>
    <p:extLst>
      <p:ext uri="{BB962C8B-B14F-4D97-AF65-F5344CB8AC3E}">
        <p14:creationId xmlns:p14="http://schemas.microsoft.com/office/powerpoint/2010/main" val="1500343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95400" y="333375"/>
            <a:ext cx="1116124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Hvad skal der til for at vi kan forebygge forværring i  kronisk nyresygdom?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551385" y="1340769"/>
            <a:ext cx="6696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Øget opmærksomhed på kronisk nyresygdom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Fokus på mennesker i risikogrupper: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dirty="0">
                <a:solidFill>
                  <a:srgbClr val="FFFFFF"/>
                </a:solidFill>
              </a:rPr>
              <a:t>Blodtryksforhøjelse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dirty="0">
                <a:solidFill>
                  <a:srgbClr val="FFFFFF"/>
                </a:solidFill>
              </a:rPr>
              <a:t>Sukkersyge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dirty="0">
                <a:solidFill>
                  <a:srgbClr val="FFFFFF"/>
                </a:solidFill>
              </a:rPr>
              <a:t>Hjerte- og karsygdom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dirty="0">
                <a:solidFill>
                  <a:srgbClr val="FFFFFF"/>
                </a:solidFill>
              </a:rPr>
              <a:t>Mennesker, der behandles med eller på anden måde udsættes for nyreskadelige stoffer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dirty="0">
                <a:solidFill>
                  <a:srgbClr val="FFFFFF"/>
                </a:solidFill>
              </a:rPr>
              <a:t>Mennesker, der er i familie med patienter med svært nyresvigt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922CE11D-55D9-8346-2670-F86FD7CBF922}"/>
              </a:ext>
            </a:extLst>
          </p:cNvPr>
          <p:cNvSpPr txBox="1"/>
          <p:nvPr/>
        </p:nvSpPr>
        <p:spPr>
          <a:xfrm>
            <a:off x="1343472" y="5790662"/>
            <a:ext cx="10225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- Bør som udgangspunkt testes for nyresygdom ca. en gang om året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5AB0BF0-BF65-BB63-9C7B-1EA23B7F3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3" y="1196752"/>
            <a:ext cx="4248472" cy="380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85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922CE11D-55D9-8346-2670-F86FD7CBF922}"/>
              </a:ext>
            </a:extLst>
          </p:cNvPr>
          <p:cNvSpPr txBox="1"/>
          <p:nvPr/>
        </p:nvSpPr>
        <p:spPr>
          <a:xfrm>
            <a:off x="572971" y="1213980"/>
            <a:ext cx="56670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Kendskab til behandlingsmulighederne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tabLst>
                <a:tab pos="0" algn="l"/>
              </a:tabLst>
              <a:defRPr/>
            </a:pPr>
            <a:r>
              <a:rPr lang="da-DK" dirty="0">
                <a:solidFill>
                  <a:srgbClr val="FFFFFF"/>
                </a:solidFill>
              </a:rPr>
              <a:t>	Nye internationale behandlingsvejledninger fra KDIGO</a:t>
            </a:r>
          </a:p>
          <a:p>
            <a:pPr marL="542925" indent="-542925"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Nye behandlingsvejledninger i Danmark (fra Dansk Nefrologisk Selskab)</a:t>
            </a:r>
          </a:p>
          <a:p>
            <a:pPr marL="542925" indent="-542925"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542925" indent="-542925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F45F84-6711-7EE2-7FC3-51210FA69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333375"/>
            <a:ext cx="1116124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Hvad skal der til for at vi kan forebygge forværring i  kronisk nyresygdom?</a:t>
            </a:r>
          </a:p>
        </p:txBody>
      </p:sp>
      <p:pic>
        <p:nvPicPr>
          <p:cNvPr id="5" name="Billede 4" descr="Et billede, der indeholder tegneserie, clipart, illustration/afbildning, kunst&#10;&#10;Automatisk genereret beskrivelse">
            <a:extLst>
              <a:ext uri="{FF2B5EF4-FFF2-40B4-BE49-F238E27FC236}">
                <a16:creationId xmlns:a16="http://schemas.microsoft.com/office/drawing/2014/main" id="{CBC1C4DC-7A01-3F24-6F41-4FE3BCDC4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2636912"/>
            <a:ext cx="3622259" cy="19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08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983432" y="333375"/>
            <a:ext cx="1022513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2800" b="1" kern="0" dirty="0" err="1">
                <a:solidFill>
                  <a:srgbClr val="FFFFFF"/>
                </a:solidFill>
                <a:latin typeface="Arial"/>
              </a:rPr>
              <a:t>KDIGOs</a:t>
            </a: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 nye vejledning for kronisk nyresygdom</a:t>
            </a:r>
          </a:p>
          <a:p>
            <a:pPr eaLnBrk="1" hangingPunct="1"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- hvad er nyt?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479377" y="1556792"/>
            <a:ext cx="6228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Ny </a:t>
            </a:r>
            <a:r>
              <a:rPr lang="en-US" dirty="0" err="1">
                <a:solidFill>
                  <a:srgbClr val="FFFFFF"/>
                </a:solidFill>
              </a:rPr>
              <a:t>viden</a:t>
            </a:r>
            <a:r>
              <a:rPr lang="en-US" dirty="0">
                <a:solidFill>
                  <a:srgbClr val="FFFFFF"/>
                </a:solidFill>
              </a:rPr>
              <a:t> om </a:t>
            </a:r>
            <a:r>
              <a:rPr lang="en-US" dirty="0" err="1">
                <a:solidFill>
                  <a:srgbClr val="FFFFFF"/>
                </a:solidFill>
              </a:rPr>
              <a:t>betydningen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af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livsstil</a:t>
            </a:r>
            <a:r>
              <a:rPr lang="en-US" dirty="0">
                <a:solidFill>
                  <a:srgbClr val="FFFFFF"/>
                </a:solidFill>
              </a:rPr>
              <a:t> og </a:t>
            </a:r>
            <a:r>
              <a:rPr lang="en-US" dirty="0" err="1">
                <a:solidFill>
                  <a:srgbClr val="FFFFFF"/>
                </a:solidFill>
              </a:rPr>
              <a:t>livsstilsændringer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dirty="0" err="1">
                <a:solidFill>
                  <a:srgbClr val="FFFFFF"/>
                </a:solidFill>
              </a:rPr>
              <a:t>Brug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af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risiko-estimeringsværktøjer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pPr marL="450850">
              <a:defRPr/>
            </a:pPr>
            <a:r>
              <a:rPr lang="en-US" dirty="0" err="1">
                <a:solidFill>
                  <a:schemeClr val="bg1"/>
                </a:solidFill>
              </a:rPr>
              <a:t>Flere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forskellige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både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til</a:t>
            </a:r>
            <a:r>
              <a:rPr lang="en-US" dirty="0">
                <a:solidFill>
                  <a:schemeClr val="bg1"/>
                </a:solidFill>
              </a:rPr>
              <a:t> at </a:t>
            </a:r>
            <a:r>
              <a:rPr lang="en-US" dirty="0" err="1">
                <a:solidFill>
                  <a:schemeClr val="bg1"/>
                </a:solidFill>
              </a:rPr>
              <a:t>udregne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risikoen</a:t>
            </a:r>
            <a:r>
              <a:rPr lang="en-US" dirty="0">
                <a:solidFill>
                  <a:schemeClr val="bg1"/>
                </a:solidFill>
              </a:rPr>
              <a:t> for at </a:t>
            </a:r>
            <a:r>
              <a:rPr lang="en-US" dirty="0" err="1">
                <a:solidFill>
                  <a:schemeClr val="bg1"/>
                </a:solidFill>
              </a:rPr>
              <a:t>få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kronisk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nyresygdom</a:t>
            </a:r>
            <a:r>
              <a:rPr lang="en-US" dirty="0">
                <a:solidFill>
                  <a:schemeClr val="bg1"/>
                </a:solidFill>
              </a:rPr>
              <a:t> og </a:t>
            </a:r>
            <a:r>
              <a:rPr lang="en-US" dirty="0" err="1">
                <a:solidFill>
                  <a:schemeClr val="bg1"/>
                </a:solidFill>
              </a:rPr>
              <a:t>risikoen</a:t>
            </a:r>
            <a:r>
              <a:rPr lang="en-US" dirty="0">
                <a:solidFill>
                  <a:schemeClr val="bg1"/>
                </a:solidFill>
              </a:rPr>
              <a:t> for at </a:t>
            </a:r>
            <a:r>
              <a:rPr lang="en-US" dirty="0" err="1">
                <a:solidFill>
                  <a:schemeClr val="bg1"/>
                </a:solidFill>
              </a:rPr>
              <a:t>udvikle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nyresvigt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eks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da-DK" altLang="da-DK" sz="2400" dirty="0">
                <a:solidFill>
                  <a:schemeClr val="bg1"/>
                </a:solidFill>
              </a:rPr>
              <a:t>https://www.ckdpc.org/risk-models.html)</a:t>
            </a:r>
          </a:p>
          <a:p>
            <a:pPr marL="793750" indent="-342900">
              <a:buFontTx/>
              <a:buChar char="-"/>
              <a:defRPr/>
            </a:pPr>
            <a:r>
              <a:rPr lang="en-US" dirty="0">
                <a:solidFill>
                  <a:schemeClr val="bg1"/>
                </a:solidFill>
              </a:rPr>
              <a:t>OBS </a:t>
            </a:r>
            <a:r>
              <a:rPr lang="en-US" dirty="0" err="1">
                <a:solidFill>
                  <a:schemeClr val="bg1"/>
                </a:solidFill>
              </a:rPr>
              <a:t>altid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med </a:t>
            </a:r>
            <a:r>
              <a:rPr lang="en-US" dirty="0" err="1">
                <a:solidFill>
                  <a:srgbClr val="FFFFFF"/>
                </a:solidFill>
              </a:rPr>
              <a:t>forbehold</a:t>
            </a:r>
            <a:r>
              <a:rPr lang="en-US" dirty="0">
                <a:solidFill>
                  <a:srgbClr val="FFFFFF"/>
                </a:solidFill>
              </a:rPr>
              <a:t>!</a:t>
            </a:r>
          </a:p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Nye </a:t>
            </a:r>
            <a:r>
              <a:rPr lang="en-US" dirty="0" err="1">
                <a:solidFill>
                  <a:srgbClr val="FFFFFF"/>
                </a:solidFill>
              </a:rPr>
              <a:t>medicinske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behandlinger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E8C6677-8122-2640-00C2-F41F051ECC96}"/>
              </a:ext>
            </a:extLst>
          </p:cNvPr>
          <p:cNvSpPr txBox="1"/>
          <p:nvPr/>
        </p:nvSpPr>
        <p:spPr>
          <a:xfrm>
            <a:off x="1631504" y="6524625"/>
            <a:ext cx="1065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KDIGO 2024 Clinical Practice Guideline For The Evaluation And Management Of chronic kidney Disease. Kidney Int. 105 (Suppl 4S), S117–S314, 2024</a:t>
            </a:r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BD9EA63-587E-0288-0892-EE56373E6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5" y="2276872"/>
            <a:ext cx="43916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57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199456" y="333375"/>
            <a:ext cx="10009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Kan vi forebygge forværring i kronisk nyresygdom?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551384" y="1050053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Livsstil: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dirty="0">
                <a:solidFill>
                  <a:srgbClr val="FFFFFF"/>
                </a:solidFill>
              </a:rPr>
              <a:t>Undgå rygning.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dirty="0">
                <a:solidFill>
                  <a:srgbClr val="FFFFFF"/>
                </a:solidFill>
              </a:rPr>
              <a:t>Motion – fysisk aktivitet mindst 150 min om ugen.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a-DK" dirty="0">
                <a:solidFill>
                  <a:srgbClr val="FFFFFF"/>
                </a:solidFill>
              </a:rPr>
              <a:t>Kost – undgå stort proteinindtag (&gt; 1,3 g/kg kropsvægt per døgn)  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B9F8800-FE62-B052-5A61-8DCADC6A9F0F}"/>
              </a:ext>
            </a:extLst>
          </p:cNvPr>
          <p:cNvSpPr txBox="1"/>
          <p:nvPr/>
        </p:nvSpPr>
        <p:spPr>
          <a:xfrm>
            <a:off x="1534817" y="6524625"/>
            <a:ext cx="1065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KDIGO 2024 Clinical Practice Guideline For The Evaluation And Management Of chronic kidney Disease. Kidney Int. 105 (Suppl 4S), S117–S314, 2024</a:t>
            </a:r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6F1AA44-0470-9C56-8864-724DD27D1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3212976"/>
            <a:ext cx="3034063" cy="30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24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199456" y="333375"/>
            <a:ext cx="10009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Kan vi forebygge forværring i kronisk nyresygdom?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551384" y="1050053"/>
            <a:ext cx="113052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Vi flere nye behandlinger – og der er sikkert flere på vej - der kan beskytte nyrerne og nedsætte tabet af nyrefunktion: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ACE-</a:t>
            </a:r>
            <a:r>
              <a:rPr lang="da-DK" dirty="0" err="1">
                <a:solidFill>
                  <a:srgbClr val="FFFFFF"/>
                </a:solidFill>
              </a:rPr>
              <a:t>hæmmere</a:t>
            </a:r>
            <a:r>
              <a:rPr lang="da-DK" dirty="0">
                <a:solidFill>
                  <a:srgbClr val="FFFFFF"/>
                </a:solidFill>
              </a:rPr>
              <a:t> og </a:t>
            </a:r>
            <a:r>
              <a:rPr lang="da-DK" dirty="0" err="1">
                <a:solidFill>
                  <a:srgbClr val="FFFFFF"/>
                </a:solidFill>
              </a:rPr>
              <a:t>Angiotensin</a:t>
            </a:r>
            <a:r>
              <a:rPr lang="da-DK" dirty="0">
                <a:solidFill>
                  <a:srgbClr val="FFFFFF"/>
                </a:solidFill>
              </a:rPr>
              <a:t> II-receptor blokkere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i="1" dirty="0">
                <a:solidFill>
                  <a:srgbClr val="FFFFFF"/>
                </a:solidFill>
              </a:rPr>
              <a:t>SGLT2-hæmmere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dirty="0" err="1">
                <a:solidFill>
                  <a:srgbClr val="FFFFFF"/>
                </a:solidFill>
              </a:rPr>
              <a:t>Mineralkortikoid</a:t>
            </a:r>
            <a:r>
              <a:rPr lang="da-DK" dirty="0">
                <a:solidFill>
                  <a:srgbClr val="FFFFFF"/>
                </a:solidFill>
              </a:rPr>
              <a:t>-receptor-</a:t>
            </a:r>
            <a:r>
              <a:rPr lang="da-DK" dirty="0" err="1">
                <a:solidFill>
                  <a:srgbClr val="FFFFFF"/>
                </a:solidFill>
              </a:rPr>
              <a:t>hæmmere</a:t>
            </a:r>
            <a:r>
              <a:rPr lang="da-DK" dirty="0">
                <a:solidFill>
                  <a:srgbClr val="FFFFFF"/>
                </a:solidFill>
              </a:rPr>
              <a:t> – specielt ved sukkersyge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GLP-1-receptor-agonister (</a:t>
            </a:r>
            <a:r>
              <a:rPr lang="da-DK" dirty="0" err="1">
                <a:solidFill>
                  <a:srgbClr val="FFFFFF"/>
                </a:solidFill>
              </a:rPr>
              <a:t>semaglutid</a:t>
            </a:r>
            <a:r>
              <a:rPr lang="da-DK" dirty="0">
                <a:solidFill>
                  <a:srgbClr val="FFFFFF"/>
                </a:solidFill>
              </a:rPr>
              <a:t> og andre) – ved </a:t>
            </a:r>
            <a:r>
              <a:rPr lang="da-DK" dirty="0" err="1">
                <a:solidFill>
                  <a:srgbClr val="FFFFFF"/>
                </a:solidFill>
              </a:rPr>
              <a:t>sukkesyge</a:t>
            </a: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Andre på vej……</a:t>
            </a:r>
          </a:p>
          <a:p>
            <a:pPr marL="342900" indent="-342900">
              <a:buFontTx/>
              <a:buChar char="-"/>
              <a:defRPr/>
            </a:pPr>
            <a:r>
              <a:rPr lang="da-DK" dirty="0" err="1">
                <a:solidFill>
                  <a:srgbClr val="FFFFFF"/>
                </a:solidFill>
              </a:rPr>
              <a:t>Endothelinreceptor-hæmmere</a:t>
            </a:r>
            <a:r>
              <a:rPr lang="da-DK" dirty="0">
                <a:solidFill>
                  <a:srgbClr val="FFFFFF"/>
                </a:solidFill>
              </a:rPr>
              <a:t>?</a:t>
            </a:r>
          </a:p>
          <a:p>
            <a:pPr marL="342900" indent="-342900">
              <a:buFontTx/>
              <a:buChar char="-"/>
              <a:defRPr/>
            </a:pPr>
            <a:r>
              <a:rPr lang="da-DK" dirty="0" err="1">
                <a:solidFill>
                  <a:srgbClr val="FFFFFF"/>
                </a:solidFill>
              </a:rPr>
              <a:t>Aldosteronsyntase-hæmmere</a:t>
            </a:r>
            <a:r>
              <a:rPr lang="da-DK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9488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6" y="2420888"/>
            <a:ext cx="8352928" cy="3766382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9318579" y="6526560"/>
            <a:ext cx="2898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200" dirty="0">
                <a:solidFill>
                  <a:schemeClr val="bg1"/>
                </a:solidFill>
              </a:rPr>
              <a:t>Medicinsk Tidskrift 2, 2023 (Henrik Birn)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3B922B9-2BD4-09F0-C246-01C3619CD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333375"/>
            <a:ext cx="10009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Kan vi forebygge forværring i kronisk nyresygdom?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C2CF7520-CC37-000D-4D24-20AB26505B17}"/>
              </a:ext>
            </a:extLst>
          </p:cNvPr>
          <p:cNvSpPr txBox="1"/>
          <p:nvPr/>
        </p:nvSpPr>
        <p:spPr>
          <a:xfrm>
            <a:off x="551384" y="123931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En stor opgave for almen praksis</a:t>
            </a:r>
          </a:p>
        </p:txBody>
      </p:sp>
    </p:spTree>
    <p:extLst>
      <p:ext uri="{BB962C8B-B14F-4D97-AF65-F5344CB8AC3E}">
        <p14:creationId xmlns:p14="http://schemas.microsoft.com/office/powerpoint/2010/main" val="1454362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983432" y="333375"/>
            <a:ext cx="1022513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2800" b="1" kern="0" dirty="0" err="1">
                <a:solidFill>
                  <a:srgbClr val="FFFFFF"/>
                </a:solidFill>
                <a:latin typeface="Arial"/>
              </a:rPr>
              <a:t>KDIGOs</a:t>
            </a: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 nye vejledning for kronisk nyresygdom</a:t>
            </a:r>
          </a:p>
          <a:p>
            <a:pPr eaLnBrk="1" hangingPunct="1"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- patienternes forord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407368" y="1340768"/>
            <a:ext cx="113772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The identification of chronic kidney disease begins a long journey for any patient……</a:t>
            </a:r>
          </a:p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……if the starting point for many people is ignorance of what a kidney actually does, then without </a:t>
            </a:r>
            <a:r>
              <a:rPr lang="en-US" i="1" dirty="0">
                <a:solidFill>
                  <a:srgbClr val="FFFFFF"/>
                </a:solidFill>
              </a:rPr>
              <a:t>a holistic approach </a:t>
            </a:r>
            <a:r>
              <a:rPr lang="en-US" dirty="0">
                <a:solidFill>
                  <a:srgbClr val="FFFFFF"/>
                </a:solidFill>
              </a:rPr>
              <a:t>to patient care, much of the potential effectiveness of medical interventions can be diluted.....</a:t>
            </a:r>
          </a:p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i="1" dirty="0">
                <a:solidFill>
                  <a:srgbClr val="FFFFFF"/>
                </a:solidFill>
              </a:rPr>
              <a:t>Acceptance of the seriousness of chronic kidney disease </a:t>
            </a:r>
            <a:r>
              <a:rPr lang="en-US" dirty="0">
                <a:solidFill>
                  <a:srgbClr val="FFFFFF"/>
                </a:solidFill>
              </a:rPr>
              <a:t>can take a lot longer for a person to process…… </a:t>
            </a:r>
          </a:p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In an ever-increasingly busy world of medical care, as patients, we believe that the best approach is for any physician to aim to </a:t>
            </a:r>
            <a:r>
              <a:rPr lang="en-US" b="1" i="1" dirty="0">
                <a:solidFill>
                  <a:srgbClr val="FFFFFF"/>
                </a:solidFill>
              </a:rPr>
              <a:t>achieve a partnership of knowledge </a:t>
            </a:r>
            <a:r>
              <a:rPr lang="en-US" dirty="0">
                <a:solidFill>
                  <a:srgbClr val="FFFFFF"/>
                </a:solidFill>
              </a:rPr>
              <a:t>with the patient regarding their chronic kidney disease care. 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E8C6677-8122-2640-00C2-F41F051ECC96}"/>
              </a:ext>
            </a:extLst>
          </p:cNvPr>
          <p:cNvSpPr txBox="1"/>
          <p:nvPr/>
        </p:nvSpPr>
        <p:spPr>
          <a:xfrm>
            <a:off x="1534817" y="6524625"/>
            <a:ext cx="1065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KDIGO 2024 Clinical Practice Guideline For The Evaluation And Management Of chronic kidney Disease. Kidney Int. 105 (Suppl 4S), S117–S314, 2024</a:t>
            </a:r>
            <a:endParaRPr lang="da-DK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0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492721" y="33265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Hvad ellers?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407368" y="1340769"/>
            <a:ext cx="110892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i="1" dirty="0">
                <a:solidFill>
                  <a:srgbClr val="FFFFFF"/>
                </a:solidFill>
              </a:rPr>
              <a:t>Nye behandlinger til </a:t>
            </a:r>
            <a:r>
              <a:rPr lang="da-DK" i="1" dirty="0" err="1">
                <a:solidFill>
                  <a:srgbClr val="FFFFFF"/>
                </a:solidFill>
              </a:rPr>
              <a:t>glomerulonefritis</a:t>
            </a:r>
            <a:endParaRPr lang="da-DK" i="1" dirty="0">
              <a:solidFill>
                <a:srgbClr val="FFFFFF"/>
              </a:solidFill>
            </a:endParaRPr>
          </a:p>
          <a:p>
            <a:pPr marL="361950">
              <a:tabLst>
                <a:tab pos="361950" algn="l"/>
              </a:tabLst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361950">
              <a:tabLst>
                <a:tab pos="361950" algn="l"/>
              </a:tabLst>
              <a:defRPr/>
            </a:pPr>
            <a:r>
              <a:rPr lang="da-DK" dirty="0">
                <a:solidFill>
                  <a:srgbClr val="FFFFFF"/>
                </a:solidFill>
              </a:rPr>
              <a:t>Nye immundæmpende behandlinger.</a:t>
            </a:r>
          </a:p>
          <a:p>
            <a:pPr marL="361950">
              <a:tabLst>
                <a:tab pos="361950" algn="l"/>
              </a:tabLst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361950">
              <a:tabLst>
                <a:tab pos="361950" algn="l"/>
              </a:tabLst>
              <a:defRPr/>
            </a:pPr>
            <a:r>
              <a:rPr lang="da-DK" dirty="0">
                <a:solidFill>
                  <a:srgbClr val="FFFFFF"/>
                </a:solidFill>
              </a:rPr>
              <a:t>Bedre brug af kendte behandlinger, f.eks. mindre brug af binyrebarkhormon og derfor færre bivirkninger.</a:t>
            </a:r>
          </a:p>
          <a:p>
            <a:pPr marL="361950"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tabLst>
                <a:tab pos="361950" algn="l"/>
              </a:tabLst>
              <a:defRPr/>
            </a:pPr>
            <a:endParaRPr lang="da-DK" i="1" dirty="0">
              <a:solidFill>
                <a:srgbClr val="FFFFFF"/>
              </a:solidFill>
            </a:endParaRPr>
          </a:p>
          <a:p>
            <a:pPr>
              <a:tabLst>
                <a:tab pos="361950" algn="l"/>
              </a:tabLst>
              <a:defRPr/>
            </a:pPr>
            <a:r>
              <a:rPr lang="da-DK" i="1" dirty="0">
                <a:solidFill>
                  <a:srgbClr val="FFFFFF"/>
                </a:solidFill>
              </a:rPr>
              <a:t>Nye og bedre behandlinger til sukkersyge, hjertesvigt og åreforkalkning.</a:t>
            </a:r>
          </a:p>
        </p:txBody>
      </p:sp>
    </p:spTree>
    <p:extLst>
      <p:ext uri="{BB962C8B-B14F-4D97-AF65-F5344CB8AC3E}">
        <p14:creationId xmlns:p14="http://schemas.microsoft.com/office/powerpoint/2010/main" val="3816314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492721" y="33265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Eksempler på spændende nationale, danske studier med betydning for nyresyge mennesker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407368" y="1700808"/>
            <a:ext cx="110892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Kan </a:t>
            </a:r>
            <a:r>
              <a:rPr lang="da-DK" dirty="0" err="1">
                <a:solidFill>
                  <a:srgbClr val="FFFFFF"/>
                </a:solidFill>
              </a:rPr>
              <a:t>nefrotisk</a:t>
            </a:r>
            <a:r>
              <a:rPr lang="da-DK" dirty="0">
                <a:solidFill>
                  <a:srgbClr val="FFFFFF"/>
                </a:solidFill>
              </a:rPr>
              <a:t> syndrom (”minimal </a:t>
            </a:r>
            <a:r>
              <a:rPr lang="da-DK" dirty="0" err="1">
                <a:solidFill>
                  <a:srgbClr val="FFFFFF"/>
                </a:solidFill>
              </a:rPr>
              <a:t>change</a:t>
            </a:r>
            <a:r>
              <a:rPr lang="da-DK" dirty="0">
                <a:solidFill>
                  <a:srgbClr val="FFFFFF"/>
                </a:solidFill>
              </a:rPr>
              <a:t> sygdom”) behandles lige så </a:t>
            </a:r>
            <a:r>
              <a:rPr lang="da-DK" dirty="0" err="1">
                <a:solidFill>
                  <a:srgbClr val="FFFFFF"/>
                </a:solidFill>
              </a:rPr>
              <a:t>effekttivt</a:t>
            </a:r>
            <a:r>
              <a:rPr lang="da-DK" dirty="0">
                <a:solidFill>
                  <a:srgbClr val="FFFFFF"/>
                </a:solidFill>
              </a:rPr>
              <a:t> med mindre dosis binyrebarkhormon?</a:t>
            </a:r>
          </a:p>
          <a:p>
            <a:pPr marL="627063" indent="-627063">
              <a:defRPr/>
            </a:pPr>
            <a:r>
              <a:rPr lang="da-DK" dirty="0">
                <a:solidFill>
                  <a:srgbClr val="FFFFFF"/>
                </a:solidFill>
              </a:rPr>
              <a:t>	Data præsenteres i maj til det </a:t>
            </a:r>
            <a:r>
              <a:rPr lang="da-DK" dirty="0" err="1">
                <a:solidFill>
                  <a:srgbClr val="FFFFFF"/>
                </a:solidFill>
              </a:rPr>
              <a:t>eurpæiske</a:t>
            </a:r>
            <a:r>
              <a:rPr lang="da-DK" dirty="0">
                <a:solidFill>
                  <a:srgbClr val="FFFFFF"/>
                </a:solidFill>
              </a:rPr>
              <a:t>, nyremedicinske møde i Stockholm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Har mennesker i dialyse gavn af blodfortyndende behandling ved hjerteflimmer?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Kan antibiotika forebygge blodforgiftninger hos mennesker med dialysekateter? 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Virker binyrebarkhormon ved allergisk nyresvigt?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Kan nyrebiopsi (vævsprøve) give mere viden om nyresygdom ved sukkersyge?</a:t>
            </a:r>
          </a:p>
        </p:txBody>
      </p:sp>
    </p:spTree>
    <p:extLst>
      <p:ext uri="{BB962C8B-B14F-4D97-AF65-F5344CB8AC3E}">
        <p14:creationId xmlns:p14="http://schemas.microsoft.com/office/powerpoint/2010/main" val="108545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058180" y="1556792"/>
            <a:ext cx="5063942" cy="4723505"/>
          </a:xfrm>
          <a:prstGeom prst="ellipse">
            <a:avLst/>
          </a:prstGeom>
          <a:noFill/>
          <a:ln w="444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a-DK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3058180" y="2110292"/>
            <a:ext cx="3580930" cy="3340193"/>
          </a:xfrm>
          <a:prstGeom prst="ellipse">
            <a:avLst/>
          </a:prstGeom>
          <a:noFill/>
          <a:ln w="4445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a-DK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937546" y="3028292"/>
            <a:ext cx="1121301" cy="1045919"/>
          </a:xfrm>
          <a:prstGeom prst="ellipse">
            <a:avLst/>
          </a:prstGeom>
          <a:noFill/>
          <a:ln w="444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a-DK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285134" y="3601860"/>
            <a:ext cx="506394" cy="47235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a-DK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8687417" y="3035725"/>
            <a:ext cx="3240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sz="1800" dirty="0">
                <a:solidFill>
                  <a:srgbClr val="FFFF00"/>
                </a:solidFill>
              </a:rPr>
              <a:t>Kronisk nyresyge voksne mennesker i  Danmark, Anslået 500.000-600.000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597582" y="2951516"/>
            <a:ext cx="1648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sz="1800" dirty="0">
                <a:solidFill>
                  <a:srgbClr val="FFCC66"/>
                </a:solidFill>
              </a:rPr>
              <a:t>Kronisk nyresyge voksne med (er)kendt kronisk nyresygdom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4086281" y="2727959"/>
            <a:ext cx="2088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sz="1800" dirty="0">
                <a:solidFill>
                  <a:srgbClr val="FFC000"/>
                </a:solidFill>
              </a:rPr>
              <a:t>Voksne mennesker i nyremedicinsk regi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3577958" y="4019436"/>
            <a:ext cx="2088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sz="1800" dirty="0">
                <a:solidFill>
                  <a:srgbClr val="FF0000"/>
                </a:solidFill>
              </a:rPr>
              <a:t>Mennesker i dialyse eller med transplanteret nyre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703512" y="333375"/>
            <a:ext cx="878497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Forekomst af kronisk nyresygdom i Danmark</a:t>
            </a:r>
          </a:p>
        </p:txBody>
      </p:sp>
    </p:spTree>
    <p:extLst>
      <p:ext uri="{BB962C8B-B14F-4D97-AF65-F5344CB8AC3E}">
        <p14:creationId xmlns:p14="http://schemas.microsoft.com/office/powerpoint/2010/main" val="4147634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196D01C-2161-3EBA-04A5-6B5DF9C67DAC}"/>
              </a:ext>
            </a:extLst>
          </p:cNvPr>
          <p:cNvSpPr/>
          <p:nvPr/>
        </p:nvSpPr>
        <p:spPr>
          <a:xfrm>
            <a:off x="1631504" y="1638091"/>
            <a:ext cx="9144000" cy="48391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Kidney Health – Irish Kidney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837" y="9617394"/>
            <a:ext cx="93962" cy="1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/>
          <p:cNvSpPr txBox="1"/>
          <p:nvPr/>
        </p:nvSpPr>
        <p:spPr>
          <a:xfrm>
            <a:off x="263352" y="1123872"/>
            <a:ext cx="1137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Antal mennesker, der modtager dialyse eller har en transplanteret nyre i Danmark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9852248" y="6524625"/>
            <a:ext cx="233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sz="1400" dirty="0">
                <a:solidFill>
                  <a:schemeClr val="bg1"/>
                </a:solidFill>
              </a:rPr>
              <a:t>DNSL, Rød rapport 2022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11388" y="333375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a-DK" altLang="en-US" sz="28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92721" y="33265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Hvad med de mennesker, som allerede har fået nyresvigt?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7439F7D-D50B-52A1-89FE-B4C51F5BD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543" y="2204864"/>
            <a:ext cx="8130913" cy="4100429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2324943" y="1804827"/>
            <a:ext cx="768672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1600" dirty="0"/>
              <a:t>Antal mennesker i dialysebehandling eller med en fungerende, transplanteret nyre </a:t>
            </a:r>
          </a:p>
          <a:p>
            <a:pPr algn="ctr"/>
            <a:r>
              <a:rPr lang="da-DK" sz="1600" dirty="0"/>
              <a:t>i Danmark fra 1995 til 2022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02A20FF-431C-57D6-C3D0-56038E484CEC}"/>
              </a:ext>
            </a:extLst>
          </p:cNvPr>
          <p:cNvSpPr txBox="1"/>
          <p:nvPr/>
        </p:nvSpPr>
        <p:spPr>
          <a:xfrm rot="16200000">
            <a:off x="960916" y="3761457"/>
            <a:ext cx="172354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1600" dirty="0"/>
              <a:t>Antal mennesker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58E3D02D-EE86-7A54-59A9-E51000C04166}"/>
              </a:ext>
            </a:extLst>
          </p:cNvPr>
          <p:cNvSpPr txBox="1"/>
          <p:nvPr/>
        </p:nvSpPr>
        <p:spPr>
          <a:xfrm>
            <a:off x="5951984" y="5733256"/>
            <a:ext cx="70884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sz="1600" dirty="0"/>
              <a:t>Årstal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3B6A183-1BED-F951-8D01-86D3670FFB90}"/>
              </a:ext>
            </a:extLst>
          </p:cNvPr>
          <p:cNvSpPr txBox="1"/>
          <p:nvPr/>
        </p:nvSpPr>
        <p:spPr>
          <a:xfrm>
            <a:off x="4499637" y="6055155"/>
            <a:ext cx="114173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600" dirty="0"/>
              <a:t>Dialyse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EEBBC24B-8DCD-9FA9-59DF-394B6F25E64A}"/>
              </a:ext>
            </a:extLst>
          </p:cNvPr>
          <p:cNvSpPr txBox="1"/>
          <p:nvPr/>
        </p:nvSpPr>
        <p:spPr>
          <a:xfrm>
            <a:off x="5957181" y="6052697"/>
            <a:ext cx="2339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600" dirty="0"/>
              <a:t>Nyretransplanterede</a:t>
            </a:r>
          </a:p>
        </p:txBody>
      </p:sp>
    </p:spTree>
    <p:extLst>
      <p:ext uri="{BB962C8B-B14F-4D97-AF65-F5344CB8AC3E}">
        <p14:creationId xmlns:p14="http://schemas.microsoft.com/office/powerpoint/2010/main" val="3185423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492721" y="33265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Hvad med dem, som allerede har fået nyresvigt?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479377" y="1340769"/>
            <a:ext cx="9000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Bedre hæmodialyse?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Flere nyredonorer</a:t>
            </a: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	Nyrebytteprogrammet for levende nyredonorer</a:t>
            </a: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	Donation efter kredsløbs-død (DCD)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Behandlinger til bedring af den transplanterede nyres tilstand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Længere funktion af den transplanterede nyre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Alternativer til dialyse eller transplantation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361950">
              <a:tabLst>
                <a:tab pos="361950" algn="l"/>
              </a:tabLst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361950">
              <a:tabLst>
                <a:tab pos="361950" algn="l"/>
              </a:tabLst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3" name="Billede 2" descr="Et billede, der indeholder tekst, avis, person, Publikation/tidsskrift/artikel&#10;&#10;Automatisk genereret beskrivelse">
            <a:extLst>
              <a:ext uri="{FF2B5EF4-FFF2-40B4-BE49-F238E27FC236}">
                <a16:creationId xmlns:a16="http://schemas.microsoft.com/office/drawing/2014/main" id="{E0E87A50-B8FE-C75F-45BA-4070236E0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962">
            <a:off x="9149790" y="1821154"/>
            <a:ext cx="2669117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46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492721" y="33265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Transplantation med grisenyrer?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1919537" y="1340769"/>
            <a:ext cx="84566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Alternativer til dialyse eller transplantation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Flere nyredonorer</a:t>
            </a: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	Nyrebytteprogrammet for levende nyredonorer</a:t>
            </a: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	Donation efter kredsløbs-død (DCD)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Behandlinger til bedring af den transplanterede nyres tilstand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Længere funktion af den transplanterede nyre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Grisenyrer?</a:t>
            </a:r>
          </a:p>
          <a:p>
            <a:pPr marL="361950">
              <a:tabLst>
                <a:tab pos="361950" algn="l"/>
              </a:tabLst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361950">
              <a:tabLst>
                <a:tab pos="361950" algn="l"/>
              </a:tabLst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32B98C8-92F6-A318-BF0B-E1D20EC52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95" y="980356"/>
            <a:ext cx="9312726" cy="5356339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199ACE69-8C85-B81C-80F0-9544A1B9D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362" y="6499424"/>
            <a:ext cx="8744638" cy="31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CNN, 4. </a:t>
            </a:r>
            <a:r>
              <a:rPr lang="en-US" altLang="en-US" sz="1400" dirty="0" err="1">
                <a:solidFill>
                  <a:srgbClr val="FFFFFF"/>
                </a:solidFill>
                <a:cs typeface="Arial" panose="020B0604020202020204" pitchFamily="34" charset="0"/>
              </a:rPr>
              <a:t>april</a:t>
            </a:r>
            <a:r>
              <a:rPr lang="en-US" altLang="en-US" sz="1400" dirty="0">
                <a:solidFill>
                  <a:srgbClr val="FFFFFF"/>
                </a:solidFill>
                <a:cs typeface="Arial" panose="020B0604020202020204" pitchFamily="34" charset="0"/>
              </a:rPr>
              <a:t>, 2024, https://edition.cnn.com/2024/04/04/health/pig-kidney-transplant-patient-home/index.html</a:t>
            </a:r>
            <a:endParaRPr lang="da-DK" altLang="en-US" sz="1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83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492721" y="332656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Et kig i krystalkuglen….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853333" y="1225689"/>
            <a:ext cx="107872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Flere nye behandlinger kan mindske tab af nyrefunktion – og alvorlige komplikationer til kronisk nyresygdom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Behandlinger kan optimeres, så mængden af bivirkninger mindskes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Stor interesse for forskning og udvikling indenfor nyresygdomme: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. </a:t>
            </a: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  <a:p>
            <a:pPr>
              <a:defRPr/>
            </a:pPr>
            <a:endParaRPr lang="da-DK" dirty="0">
              <a:solidFill>
                <a:srgbClr val="FFFFFF"/>
              </a:solidFill>
            </a:endParaRPr>
          </a:p>
        </p:txBody>
      </p:sp>
      <p:pic>
        <p:nvPicPr>
          <p:cNvPr id="1026" name="Picture 2" descr="Krystalkuglens Kraft - Rikke Rasmuss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4653136"/>
            <a:ext cx="2960141" cy="154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81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8131" name="Group 3"/>
          <p:cNvGraphicFramePr>
            <a:graphicFrameLocks noGrp="1"/>
          </p:cNvGraphicFramePr>
          <p:nvPr/>
        </p:nvGraphicFramePr>
        <p:xfrm>
          <a:off x="2019301" y="6880225"/>
          <a:ext cx="3838575" cy="365128"/>
        </p:xfrm>
        <a:graphic>
          <a:graphicData uri="http://schemas.openxmlformats.org/drawingml/2006/table">
            <a:tbl>
              <a:tblPr/>
              <a:tblGrid>
                <a:gridCol w="383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T="45404" marB="4540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74825" y="2638425"/>
            <a:ext cx="8713788" cy="7191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Spørgsmål</a:t>
            </a:r>
            <a:r>
              <a:rPr lang="en-US" sz="7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  <a:p>
            <a:pPr algn="ctr">
              <a:defRPr/>
            </a:pPr>
            <a:endParaRPr lang="en-US" sz="7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59749" name="Picture 16" descr="Klappende nyr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075" y="260350"/>
            <a:ext cx="165735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4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dney Health – Irish Kidney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837" y="9617394"/>
            <a:ext cx="93962" cy="1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/>
          <p:cNvSpPr txBox="1"/>
          <p:nvPr/>
        </p:nvSpPr>
        <p:spPr>
          <a:xfrm>
            <a:off x="479376" y="1013512"/>
            <a:ext cx="1137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Andel af befolkningen, der har kronisk nyresygdom i Danmark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9714148" y="6524625"/>
            <a:ext cx="2927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sz="1400" dirty="0">
                <a:solidFill>
                  <a:schemeClr val="bg1"/>
                </a:solidFill>
              </a:rPr>
              <a:t>Vestergaard et al, </a:t>
            </a:r>
            <a:r>
              <a:rPr lang="da-DK" sz="1400" dirty="0" err="1">
                <a:solidFill>
                  <a:schemeClr val="bg1"/>
                </a:solidFill>
              </a:rPr>
              <a:t>submitted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11388" y="333375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a-DK" altLang="en-US" sz="28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CD40304-DB52-1612-A510-6E14F6788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333375"/>
            <a:ext cx="878497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Forekomst af kronisk nyresygdom i Danmark</a:t>
            </a:r>
          </a:p>
        </p:txBody>
      </p: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BEAA0E47-C706-C1E6-AD6D-3F8D384C5128}"/>
              </a:ext>
            </a:extLst>
          </p:cNvPr>
          <p:cNvGrpSpPr/>
          <p:nvPr/>
        </p:nvGrpSpPr>
        <p:grpSpPr>
          <a:xfrm>
            <a:off x="2639616" y="1653339"/>
            <a:ext cx="7056784" cy="4972602"/>
            <a:chOff x="2639616" y="1653339"/>
            <a:chExt cx="7056784" cy="4972602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AA87502F-68E9-CCE2-8B12-CE4B63E1103E}"/>
                </a:ext>
              </a:extLst>
            </p:cNvPr>
            <p:cNvSpPr/>
            <p:nvPr/>
          </p:nvSpPr>
          <p:spPr>
            <a:xfrm>
              <a:off x="2639616" y="1653339"/>
              <a:ext cx="7056784" cy="49726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B02A20FF-431C-57D6-C3D0-56038E484CEC}"/>
                </a:ext>
              </a:extLst>
            </p:cNvPr>
            <p:cNvSpPr txBox="1"/>
            <p:nvPr/>
          </p:nvSpPr>
          <p:spPr>
            <a:xfrm rot="16200000">
              <a:off x="1375326" y="3891957"/>
              <a:ext cx="33457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600" dirty="0"/>
                <a:t>Forekomst, antal per 1000 borgere</a:t>
              </a:r>
            </a:p>
          </p:txBody>
        </p:sp>
        <p:pic>
          <p:nvPicPr>
            <p:cNvPr id="16" name="Billede 15">
              <a:extLst>
                <a:ext uri="{FF2B5EF4-FFF2-40B4-BE49-F238E27FC236}">
                  <a16:creationId xmlns:a16="http://schemas.microsoft.com/office/drawing/2014/main" id="{E678734B-3B1B-4A03-B98C-9E9069EEF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7497" y="1862740"/>
              <a:ext cx="6177822" cy="4452484"/>
            </a:xfrm>
            <a:prstGeom prst="rect">
              <a:avLst/>
            </a:prstGeom>
          </p:spPr>
        </p:pic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58E3D02D-EE86-7A54-59A9-E51000C04166}"/>
                </a:ext>
              </a:extLst>
            </p:cNvPr>
            <p:cNvSpPr txBox="1"/>
            <p:nvPr/>
          </p:nvSpPr>
          <p:spPr>
            <a:xfrm>
              <a:off x="5872963" y="6237312"/>
              <a:ext cx="70884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600" dirty="0"/>
                <a:t>Årstal</a:t>
              </a:r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F3B6A183-1BED-F951-8D01-86D3670FFB90}"/>
                </a:ext>
              </a:extLst>
            </p:cNvPr>
            <p:cNvSpPr txBox="1"/>
            <p:nvPr/>
          </p:nvSpPr>
          <p:spPr>
            <a:xfrm>
              <a:off x="7402535" y="3850981"/>
              <a:ext cx="11417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>
                  <a:solidFill>
                    <a:srgbClr val="002060"/>
                  </a:solidFill>
                </a:rPr>
                <a:t>Mænd</a:t>
              </a:r>
            </a:p>
          </p:txBody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5004A396-A08E-0252-3506-0512CC2156E9}"/>
                </a:ext>
              </a:extLst>
            </p:cNvPr>
            <p:cNvSpPr txBox="1"/>
            <p:nvPr/>
          </p:nvSpPr>
          <p:spPr>
            <a:xfrm>
              <a:off x="7388294" y="2219063"/>
              <a:ext cx="11417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>
                  <a:solidFill>
                    <a:srgbClr val="C00000"/>
                  </a:solidFill>
                </a:rPr>
                <a:t>Kvinder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27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dney Health – Irish Kidney Associ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837" y="9617394"/>
            <a:ext cx="93962" cy="1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/>
          <p:cNvSpPr txBox="1"/>
          <p:nvPr/>
        </p:nvSpPr>
        <p:spPr>
          <a:xfrm>
            <a:off x="479376" y="1013512"/>
            <a:ext cx="1137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Andel af befolkningen, der har kronisk nyresygdom i Danmark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9714148" y="6524625"/>
            <a:ext cx="2927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sz="1400" dirty="0">
                <a:solidFill>
                  <a:schemeClr val="bg1"/>
                </a:solidFill>
              </a:rPr>
              <a:t>Vestergaard et al, </a:t>
            </a:r>
            <a:r>
              <a:rPr lang="da-DK" sz="1400" dirty="0" err="1">
                <a:solidFill>
                  <a:schemeClr val="bg1"/>
                </a:solidFill>
              </a:rPr>
              <a:t>submitted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11388" y="333375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a-DK" altLang="en-US" sz="28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CD40304-DB52-1612-A510-6E14F6788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333375"/>
            <a:ext cx="878497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Forekomst af kronisk nyresygdom i Danmark</a:t>
            </a:r>
          </a:p>
        </p:txBody>
      </p: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BEAA0E47-C706-C1E6-AD6D-3F8D384C5128}"/>
              </a:ext>
            </a:extLst>
          </p:cNvPr>
          <p:cNvGrpSpPr/>
          <p:nvPr/>
        </p:nvGrpSpPr>
        <p:grpSpPr>
          <a:xfrm>
            <a:off x="2639616" y="1653339"/>
            <a:ext cx="7056784" cy="4972602"/>
            <a:chOff x="2639616" y="1653339"/>
            <a:chExt cx="7056784" cy="4972602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AA87502F-68E9-CCE2-8B12-CE4B63E1103E}"/>
                </a:ext>
              </a:extLst>
            </p:cNvPr>
            <p:cNvSpPr/>
            <p:nvPr/>
          </p:nvSpPr>
          <p:spPr>
            <a:xfrm>
              <a:off x="2639616" y="1653339"/>
              <a:ext cx="7056784" cy="49726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B02A20FF-431C-57D6-C3D0-56038E484CEC}"/>
                </a:ext>
              </a:extLst>
            </p:cNvPr>
            <p:cNvSpPr txBox="1"/>
            <p:nvPr/>
          </p:nvSpPr>
          <p:spPr>
            <a:xfrm rot="16200000">
              <a:off x="1375326" y="3891957"/>
              <a:ext cx="33457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600" dirty="0"/>
                <a:t>Forekomst, antal per 1000 borgere</a:t>
              </a:r>
            </a:p>
          </p:txBody>
        </p:sp>
        <p:pic>
          <p:nvPicPr>
            <p:cNvPr id="16" name="Billede 15">
              <a:extLst>
                <a:ext uri="{FF2B5EF4-FFF2-40B4-BE49-F238E27FC236}">
                  <a16:creationId xmlns:a16="http://schemas.microsoft.com/office/drawing/2014/main" id="{E678734B-3B1B-4A03-B98C-9E9069EEF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7497" y="1862740"/>
              <a:ext cx="6177822" cy="4452484"/>
            </a:xfrm>
            <a:prstGeom prst="rect">
              <a:avLst/>
            </a:prstGeom>
          </p:spPr>
        </p:pic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58E3D02D-EE86-7A54-59A9-E51000C04166}"/>
                </a:ext>
              </a:extLst>
            </p:cNvPr>
            <p:cNvSpPr txBox="1"/>
            <p:nvPr/>
          </p:nvSpPr>
          <p:spPr>
            <a:xfrm>
              <a:off x="5872963" y="6237312"/>
              <a:ext cx="70884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600" dirty="0"/>
                <a:t>Årstal</a:t>
              </a:r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F3B6A183-1BED-F951-8D01-86D3670FFB90}"/>
                </a:ext>
              </a:extLst>
            </p:cNvPr>
            <p:cNvSpPr txBox="1"/>
            <p:nvPr/>
          </p:nvSpPr>
          <p:spPr>
            <a:xfrm>
              <a:off x="7402535" y="3850981"/>
              <a:ext cx="11417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>
                  <a:solidFill>
                    <a:srgbClr val="002060"/>
                  </a:solidFill>
                </a:rPr>
                <a:t>Mænd</a:t>
              </a:r>
            </a:p>
          </p:txBody>
        </p:sp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5004A396-A08E-0252-3506-0512CC2156E9}"/>
                </a:ext>
              </a:extLst>
            </p:cNvPr>
            <p:cNvSpPr txBox="1"/>
            <p:nvPr/>
          </p:nvSpPr>
          <p:spPr>
            <a:xfrm>
              <a:off x="7388294" y="2219063"/>
              <a:ext cx="11417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dirty="0">
                  <a:solidFill>
                    <a:srgbClr val="C00000"/>
                  </a:solidFill>
                </a:rPr>
                <a:t>Kvinder</a:t>
              </a:r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F63CCB46-1D83-8592-DD06-51593BFFD2C0}"/>
              </a:ext>
            </a:extLst>
          </p:cNvPr>
          <p:cNvGrpSpPr/>
          <p:nvPr/>
        </p:nvGrpSpPr>
        <p:grpSpPr>
          <a:xfrm>
            <a:off x="191344" y="4321775"/>
            <a:ext cx="3940977" cy="2434487"/>
            <a:chOff x="139384" y="2029593"/>
            <a:chExt cx="3940977" cy="2434487"/>
          </a:xfrm>
        </p:grpSpPr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BD4ECD5F-6743-B40D-47F6-D71DB4AA6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384" y="2029593"/>
              <a:ext cx="3940977" cy="2434487"/>
            </a:xfrm>
            <a:prstGeom prst="rect">
              <a:avLst/>
            </a:prstGeom>
          </p:spPr>
        </p:pic>
        <p:sp>
          <p:nvSpPr>
            <p:cNvPr id="20" name="Tekstfelt 19">
              <a:extLst>
                <a:ext uri="{FF2B5EF4-FFF2-40B4-BE49-F238E27FC236}">
                  <a16:creationId xmlns:a16="http://schemas.microsoft.com/office/drawing/2014/main" id="{5D9C5693-5443-C60E-CE81-EC7C80DF493C}"/>
                </a:ext>
              </a:extLst>
            </p:cNvPr>
            <p:cNvSpPr txBox="1"/>
            <p:nvPr/>
          </p:nvSpPr>
          <p:spPr>
            <a:xfrm>
              <a:off x="295112" y="2152382"/>
              <a:ext cx="362952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1600" dirty="0"/>
                <a:t>Andel med </a:t>
              </a:r>
              <a:r>
                <a:rPr lang="da-DK" sz="1600" dirty="0" err="1"/>
                <a:t>nykonstateret</a:t>
              </a:r>
              <a:r>
                <a:rPr lang="da-DK" sz="1600" dirty="0"/>
                <a:t> nyresygdom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180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4EAF456-5DCD-DE4B-4BFD-5A2C21075050}"/>
              </a:ext>
            </a:extLst>
          </p:cNvPr>
          <p:cNvSpPr/>
          <p:nvPr/>
        </p:nvSpPr>
        <p:spPr>
          <a:xfrm>
            <a:off x="623392" y="1772816"/>
            <a:ext cx="11161240" cy="5112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983432" y="333375"/>
            <a:ext cx="1072919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Hvad vil det sige at forebygge kronisk nyresygdom?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263353" y="1340769"/>
            <a:ext cx="10112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Hvornår skal vi forbygge:</a:t>
            </a:r>
          </a:p>
          <a:p>
            <a:pPr marL="542925" indent="-542925"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542925" indent="-542925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FB1538AE-99AD-C00E-CD20-D195BAC48F4F}"/>
              </a:ext>
            </a:extLst>
          </p:cNvPr>
          <p:cNvGrpSpPr/>
          <p:nvPr/>
        </p:nvGrpSpPr>
        <p:grpSpPr>
          <a:xfrm>
            <a:off x="763376" y="1844824"/>
            <a:ext cx="10963624" cy="3336174"/>
            <a:chOff x="763376" y="1844824"/>
            <a:chExt cx="10963624" cy="3336174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A9879D53-B77F-1338-CBA7-98D247C7569F}"/>
                </a:ext>
              </a:extLst>
            </p:cNvPr>
            <p:cNvGrpSpPr/>
            <p:nvPr/>
          </p:nvGrpSpPr>
          <p:grpSpPr>
            <a:xfrm>
              <a:off x="763376" y="1844824"/>
              <a:ext cx="10963624" cy="3240360"/>
              <a:chOff x="763376" y="1844824"/>
              <a:chExt cx="10963624" cy="3240360"/>
            </a:xfrm>
          </p:grpSpPr>
          <p:pic>
            <p:nvPicPr>
              <p:cNvPr id="3" name="Billede 2">
                <a:extLst>
                  <a:ext uri="{FF2B5EF4-FFF2-40B4-BE49-F238E27FC236}">
                    <a16:creationId xmlns:a16="http://schemas.microsoft.com/office/drawing/2014/main" id="{82E49620-0890-82FF-7960-1747B321E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3376" y="1844824"/>
                <a:ext cx="10963624" cy="324036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4482F893-0F3C-FFB1-94A6-B26D89996CE0}"/>
                  </a:ext>
                </a:extLst>
              </p:cNvPr>
              <p:cNvSpPr/>
              <p:nvPr/>
            </p:nvSpPr>
            <p:spPr>
              <a:xfrm>
                <a:off x="1815857" y="1916832"/>
                <a:ext cx="8920325" cy="504056"/>
              </a:xfrm>
              <a:prstGeom prst="rect">
                <a:avLst/>
              </a:prstGeom>
              <a:solidFill>
                <a:srgbClr val="005A9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8" name="Rektangel 7">
                <a:extLst>
                  <a:ext uri="{FF2B5EF4-FFF2-40B4-BE49-F238E27FC236}">
                    <a16:creationId xmlns:a16="http://schemas.microsoft.com/office/drawing/2014/main" id="{41CCBF6B-6AD8-ACF2-D3E5-E360C324D5B9}"/>
                  </a:ext>
                </a:extLst>
              </p:cNvPr>
              <p:cNvSpPr/>
              <p:nvPr/>
            </p:nvSpPr>
            <p:spPr>
              <a:xfrm>
                <a:off x="3935760" y="3645024"/>
                <a:ext cx="936104" cy="360040"/>
              </a:xfrm>
              <a:prstGeom prst="rect">
                <a:avLst/>
              </a:prstGeom>
              <a:solidFill>
                <a:srgbClr val="F9D4B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73AC4731-9AE3-E3DB-0BF9-CA426E99D3B5}"/>
                  </a:ext>
                </a:extLst>
              </p:cNvPr>
              <p:cNvSpPr/>
              <p:nvPr/>
            </p:nvSpPr>
            <p:spPr>
              <a:xfrm>
                <a:off x="5333114" y="3573016"/>
                <a:ext cx="1122925" cy="504056"/>
              </a:xfrm>
              <a:prstGeom prst="rect">
                <a:avLst/>
              </a:prstGeom>
              <a:solidFill>
                <a:srgbClr val="F6BC9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B8EC807E-D7AF-6E8F-D0AD-3CF6686AA147}"/>
                  </a:ext>
                </a:extLst>
              </p:cNvPr>
              <p:cNvSpPr/>
              <p:nvPr/>
            </p:nvSpPr>
            <p:spPr>
              <a:xfrm>
                <a:off x="6945882" y="3591732"/>
                <a:ext cx="1122925" cy="504056"/>
              </a:xfrm>
              <a:prstGeom prst="rect">
                <a:avLst/>
              </a:prstGeom>
              <a:solidFill>
                <a:srgbClr val="F2AA7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B532A5A-3930-B915-73CD-369476AE9862}"/>
                  </a:ext>
                </a:extLst>
              </p:cNvPr>
              <p:cNvSpPr/>
              <p:nvPr/>
            </p:nvSpPr>
            <p:spPr>
              <a:xfrm>
                <a:off x="8593061" y="3429000"/>
                <a:ext cx="1122925" cy="720080"/>
              </a:xfrm>
              <a:prstGeom prst="rect">
                <a:avLst/>
              </a:prstGeom>
              <a:solidFill>
                <a:srgbClr val="EE92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AAD46D1F-135B-407D-EDCD-89940B7DA071}"/>
                  </a:ext>
                </a:extLst>
              </p:cNvPr>
              <p:cNvSpPr/>
              <p:nvPr/>
            </p:nvSpPr>
            <p:spPr>
              <a:xfrm>
                <a:off x="10127313" y="3573016"/>
                <a:ext cx="1122925" cy="504056"/>
              </a:xfrm>
              <a:prstGeom prst="rect">
                <a:avLst/>
              </a:prstGeom>
              <a:solidFill>
                <a:srgbClr val="E878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25" name="Rektangel: afrundede hjørner 24">
              <a:extLst>
                <a:ext uri="{FF2B5EF4-FFF2-40B4-BE49-F238E27FC236}">
                  <a16:creationId xmlns:a16="http://schemas.microsoft.com/office/drawing/2014/main" id="{0D8053B1-20D7-9BA6-A271-0CC037796359}"/>
                </a:ext>
              </a:extLst>
            </p:cNvPr>
            <p:cNvSpPr/>
            <p:nvPr/>
          </p:nvSpPr>
          <p:spPr>
            <a:xfrm>
              <a:off x="763376" y="4969622"/>
              <a:ext cx="10929561" cy="2113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4" name="Tekstfelt 13">
            <a:extLst>
              <a:ext uri="{FF2B5EF4-FFF2-40B4-BE49-F238E27FC236}">
                <a16:creationId xmlns:a16="http://schemas.microsoft.com/office/drawing/2014/main" id="{4BC7F209-FC8B-1254-F585-0DDC051A9DE0}"/>
              </a:ext>
            </a:extLst>
          </p:cNvPr>
          <p:cNvSpPr txBox="1"/>
          <p:nvPr/>
        </p:nvSpPr>
        <p:spPr>
          <a:xfrm>
            <a:off x="3898603" y="362798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/>
              <a:t>Normalt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B89FBC5F-D15E-6C34-048D-C1D1F4C72D3C}"/>
              </a:ext>
            </a:extLst>
          </p:cNvPr>
          <p:cNvSpPr txBox="1"/>
          <p:nvPr/>
        </p:nvSpPr>
        <p:spPr>
          <a:xfrm>
            <a:off x="5202945" y="3351476"/>
            <a:ext cx="1482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Øget risiko for </a:t>
            </a:r>
            <a:r>
              <a:rPr lang="da-DK" sz="1800" dirty="0" err="1"/>
              <a:t>nyre-sygdom</a:t>
            </a:r>
            <a:endParaRPr lang="da-DK" sz="1800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56B4395-4520-856B-7D49-1356849B8541}"/>
              </a:ext>
            </a:extLst>
          </p:cNvPr>
          <p:cNvSpPr txBox="1"/>
          <p:nvPr/>
        </p:nvSpPr>
        <p:spPr>
          <a:xfrm>
            <a:off x="6895687" y="3604374"/>
            <a:ext cx="148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Nyreskade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04E68421-FD14-C3B4-4E1C-F8B27A8D4332}"/>
              </a:ext>
            </a:extLst>
          </p:cNvPr>
          <p:cNvSpPr txBox="1"/>
          <p:nvPr/>
        </p:nvSpPr>
        <p:spPr>
          <a:xfrm>
            <a:off x="8439024" y="3351476"/>
            <a:ext cx="1482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err="1"/>
              <a:t>Nyresygdommed</a:t>
            </a:r>
            <a:r>
              <a:rPr lang="da-DK" sz="1800" dirty="0"/>
              <a:t>  nedsat nyrefunktion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53BC7BF1-47B4-34A0-E46B-52C3E79BFB3C}"/>
              </a:ext>
            </a:extLst>
          </p:cNvPr>
          <p:cNvSpPr txBox="1"/>
          <p:nvPr/>
        </p:nvSpPr>
        <p:spPr>
          <a:xfrm>
            <a:off x="10210314" y="3631704"/>
            <a:ext cx="148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Nyresvigt</a:t>
            </a:r>
          </a:p>
        </p:txBody>
      </p: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25F9AB53-5C42-128C-A55D-2E337270FE69}"/>
              </a:ext>
            </a:extLst>
          </p:cNvPr>
          <p:cNvCxnSpPr>
            <a:cxnSpLocks/>
          </p:cNvCxnSpPr>
          <p:nvPr/>
        </p:nvCxnSpPr>
        <p:spPr>
          <a:xfrm>
            <a:off x="4727848" y="4499246"/>
            <a:ext cx="0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2BA6EB73-B0D4-85C3-0087-16275FF166AF}"/>
              </a:ext>
            </a:extLst>
          </p:cNvPr>
          <p:cNvSpPr txBox="1"/>
          <p:nvPr/>
        </p:nvSpPr>
        <p:spPr>
          <a:xfrm>
            <a:off x="2999656" y="4789057"/>
            <a:ext cx="24929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/>
              <a:t>Eksempler:</a:t>
            </a:r>
          </a:p>
          <a:p>
            <a:r>
              <a:rPr lang="da-DK" sz="1800" dirty="0"/>
              <a:t>Forhøjet blodtryk</a:t>
            </a:r>
          </a:p>
          <a:p>
            <a:r>
              <a:rPr lang="da-DK" sz="1800" dirty="0"/>
              <a:t>Sukkersyge</a:t>
            </a:r>
          </a:p>
          <a:p>
            <a:r>
              <a:rPr lang="da-DK" sz="1800" dirty="0"/>
              <a:t>Åreforkalkning</a:t>
            </a:r>
          </a:p>
          <a:p>
            <a:r>
              <a:rPr lang="da-DK" sz="1800" dirty="0"/>
              <a:t>Hjertesygdom</a:t>
            </a:r>
          </a:p>
          <a:p>
            <a:r>
              <a:rPr lang="da-DK" sz="1800" dirty="0"/>
              <a:t>Nyretoksisk påvirkning</a:t>
            </a:r>
          </a:p>
          <a:p>
            <a:r>
              <a:rPr lang="da-DK" sz="1800" dirty="0"/>
              <a:t>Akut nyresvigt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82A808D6-ADE3-06FA-D284-BD428E84DECF}"/>
              </a:ext>
            </a:extLst>
          </p:cNvPr>
          <p:cNvSpPr txBox="1"/>
          <p:nvPr/>
        </p:nvSpPr>
        <p:spPr>
          <a:xfrm>
            <a:off x="6685570" y="5133147"/>
            <a:ext cx="2245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Eksempel:</a:t>
            </a:r>
          </a:p>
          <a:p>
            <a:r>
              <a:rPr lang="da-DK" sz="1800" dirty="0"/>
              <a:t>Forhøjet udskillelse af albumin i urinen</a:t>
            </a:r>
          </a:p>
        </p:txBody>
      </p:sp>
      <p:cxnSp>
        <p:nvCxnSpPr>
          <p:cNvPr id="29" name="Lige pilforbindelse 28">
            <a:extLst>
              <a:ext uri="{FF2B5EF4-FFF2-40B4-BE49-F238E27FC236}">
                <a16:creationId xmlns:a16="http://schemas.microsoft.com/office/drawing/2014/main" id="{E8DFE0FB-78CF-F10B-3A1D-C813AB7E78F2}"/>
              </a:ext>
            </a:extLst>
          </p:cNvPr>
          <p:cNvCxnSpPr>
            <a:cxnSpLocks/>
          </p:cNvCxnSpPr>
          <p:nvPr/>
        </p:nvCxnSpPr>
        <p:spPr>
          <a:xfrm>
            <a:off x="7248128" y="4497693"/>
            <a:ext cx="0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felt 29">
            <a:extLst>
              <a:ext uri="{FF2B5EF4-FFF2-40B4-BE49-F238E27FC236}">
                <a16:creationId xmlns:a16="http://schemas.microsoft.com/office/drawing/2014/main" id="{04F4042A-C795-001C-35B7-42BDBA413A0F}"/>
              </a:ext>
            </a:extLst>
          </p:cNvPr>
          <p:cNvSpPr txBox="1"/>
          <p:nvPr/>
        </p:nvSpPr>
        <p:spPr>
          <a:xfrm>
            <a:off x="9613666" y="4868813"/>
            <a:ext cx="224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Dialyse</a:t>
            </a:r>
          </a:p>
          <a:p>
            <a:r>
              <a:rPr lang="da-DK" sz="1800" dirty="0"/>
              <a:t>Transplantation</a:t>
            </a:r>
          </a:p>
        </p:txBody>
      </p:sp>
      <p:cxnSp>
        <p:nvCxnSpPr>
          <p:cNvPr id="31" name="Lige pilforbindelse 30">
            <a:extLst>
              <a:ext uri="{FF2B5EF4-FFF2-40B4-BE49-F238E27FC236}">
                <a16:creationId xmlns:a16="http://schemas.microsoft.com/office/drawing/2014/main" id="{BA733256-B8B5-388E-2D04-06F471735DD3}"/>
              </a:ext>
            </a:extLst>
          </p:cNvPr>
          <p:cNvCxnSpPr>
            <a:cxnSpLocks/>
          </p:cNvCxnSpPr>
          <p:nvPr/>
        </p:nvCxnSpPr>
        <p:spPr>
          <a:xfrm>
            <a:off x="10688775" y="4499246"/>
            <a:ext cx="0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30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4EAF456-5DCD-DE4B-4BFD-5A2C21075050}"/>
              </a:ext>
            </a:extLst>
          </p:cNvPr>
          <p:cNvSpPr/>
          <p:nvPr/>
        </p:nvSpPr>
        <p:spPr>
          <a:xfrm>
            <a:off x="623392" y="1772816"/>
            <a:ext cx="11161240" cy="5112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983432" y="333375"/>
            <a:ext cx="1072919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Hvad vil det sige at forebygge kronisk nyresygdom?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263353" y="1340769"/>
            <a:ext cx="10112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Hvornår skal vi forbygge:</a:t>
            </a:r>
          </a:p>
          <a:p>
            <a:pPr marL="542925" indent="-542925"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542925" indent="-542925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FB1538AE-99AD-C00E-CD20-D195BAC48F4F}"/>
              </a:ext>
            </a:extLst>
          </p:cNvPr>
          <p:cNvGrpSpPr/>
          <p:nvPr/>
        </p:nvGrpSpPr>
        <p:grpSpPr>
          <a:xfrm>
            <a:off x="763376" y="1844824"/>
            <a:ext cx="10963624" cy="3336174"/>
            <a:chOff x="763376" y="1844824"/>
            <a:chExt cx="10963624" cy="3336174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A9879D53-B77F-1338-CBA7-98D247C7569F}"/>
                </a:ext>
              </a:extLst>
            </p:cNvPr>
            <p:cNvGrpSpPr/>
            <p:nvPr/>
          </p:nvGrpSpPr>
          <p:grpSpPr>
            <a:xfrm>
              <a:off x="763376" y="1844824"/>
              <a:ext cx="10963624" cy="3240360"/>
              <a:chOff x="763376" y="1844824"/>
              <a:chExt cx="10963624" cy="3240360"/>
            </a:xfrm>
          </p:grpSpPr>
          <p:pic>
            <p:nvPicPr>
              <p:cNvPr id="3" name="Billede 2">
                <a:extLst>
                  <a:ext uri="{FF2B5EF4-FFF2-40B4-BE49-F238E27FC236}">
                    <a16:creationId xmlns:a16="http://schemas.microsoft.com/office/drawing/2014/main" id="{82E49620-0890-82FF-7960-1747B321E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3376" y="1844824"/>
                <a:ext cx="10963624" cy="324036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4482F893-0F3C-FFB1-94A6-B26D89996CE0}"/>
                  </a:ext>
                </a:extLst>
              </p:cNvPr>
              <p:cNvSpPr/>
              <p:nvPr/>
            </p:nvSpPr>
            <p:spPr>
              <a:xfrm>
                <a:off x="1815857" y="1916832"/>
                <a:ext cx="8920325" cy="504056"/>
              </a:xfrm>
              <a:prstGeom prst="rect">
                <a:avLst/>
              </a:prstGeom>
              <a:solidFill>
                <a:srgbClr val="005A9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8" name="Rektangel 7">
                <a:extLst>
                  <a:ext uri="{FF2B5EF4-FFF2-40B4-BE49-F238E27FC236}">
                    <a16:creationId xmlns:a16="http://schemas.microsoft.com/office/drawing/2014/main" id="{41CCBF6B-6AD8-ACF2-D3E5-E360C324D5B9}"/>
                  </a:ext>
                </a:extLst>
              </p:cNvPr>
              <p:cNvSpPr/>
              <p:nvPr/>
            </p:nvSpPr>
            <p:spPr>
              <a:xfrm>
                <a:off x="3935760" y="3645024"/>
                <a:ext cx="936104" cy="360040"/>
              </a:xfrm>
              <a:prstGeom prst="rect">
                <a:avLst/>
              </a:prstGeom>
              <a:solidFill>
                <a:srgbClr val="F9D4B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73AC4731-9AE3-E3DB-0BF9-CA426E99D3B5}"/>
                  </a:ext>
                </a:extLst>
              </p:cNvPr>
              <p:cNvSpPr/>
              <p:nvPr/>
            </p:nvSpPr>
            <p:spPr>
              <a:xfrm>
                <a:off x="5333114" y="3573016"/>
                <a:ext cx="1122925" cy="504056"/>
              </a:xfrm>
              <a:prstGeom prst="rect">
                <a:avLst/>
              </a:prstGeom>
              <a:solidFill>
                <a:srgbClr val="F6BC9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B8EC807E-D7AF-6E8F-D0AD-3CF6686AA147}"/>
                  </a:ext>
                </a:extLst>
              </p:cNvPr>
              <p:cNvSpPr/>
              <p:nvPr/>
            </p:nvSpPr>
            <p:spPr>
              <a:xfrm>
                <a:off x="6945882" y="3591732"/>
                <a:ext cx="1122925" cy="504056"/>
              </a:xfrm>
              <a:prstGeom prst="rect">
                <a:avLst/>
              </a:prstGeom>
              <a:solidFill>
                <a:srgbClr val="F2AA7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B532A5A-3930-B915-73CD-369476AE9862}"/>
                  </a:ext>
                </a:extLst>
              </p:cNvPr>
              <p:cNvSpPr/>
              <p:nvPr/>
            </p:nvSpPr>
            <p:spPr>
              <a:xfrm>
                <a:off x="8593061" y="3429000"/>
                <a:ext cx="1122925" cy="720080"/>
              </a:xfrm>
              <a:prstGeom prst="rect">
                <a:avLst/>
              </a:prstGeom>
              <a:solidFill>
                <a:srgbClr val="EE92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AAD46D1F-135B-407D-EDCD-89940B7DA071}"/>
                  </a:ext>
                </a:extLst>
              </p:cNvPr>
              <p:cNvSpPr/>
              <p:nvPr/>
            </p:nvSpPr>
            <p:spPr>
              <a:xfrm>
                <a:off x="10127313" y="3573016"/>
                <a:ext cx="1122925" cy="504056"/>
              </a:xfrm>
              <a:prstGeom prst="rect">
                <a:avLst/>
              </a:prstGeom>
              <a:solidFill>
                <a:srgbClr val="E878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25" name="Rektangel: afrundede hjørner 24">
              <a:extLst>
                <a:ext uri="{FF2B5EF4-FFF2-40B4-BE49-F238E27FC236}">
                  <a16:creationId xmlns:a16="http://schemas.microsoft.com/office/drawing/2014/main" id="{0D8053B1-20D7-9BA6-A271-0CC037796359}"/>
                </a:ext>
              </a:extLst>
            </p:cNvPr>
            <p:cNvSpPr/>
            <p:nvPr/>
          </p:nvSpPr>
          <p:spPr>
            <a:xfrm>
              <a:off x="763376" y="4969622"/>
              <a:ext cx="10929561" cy="2113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4" name="Tekstfelt 13">
            <a:extLst>
              <a:ext uri="{FF2B5EF4-FFF2-40B4-BE49-F238E27FC236}">
                <a16:creationId xmlns:a16="http://schemas.microsoft.com/office/drawing/2014/main" id="{4BC7F209-FC8B-1254-F585-0DDC051A9DE0}"/>
              </a:ext>
            </a:extLst>
          </p:cNvPr>
          <p:cNvSpPr txBox="1"/>
          <p:nvPr/>
        </p:nvSpPr>
        <p:spPr>
          <a:xfrm>
            <a:off x="3898603" y="362798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/>
              <a:t>Normalt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B89FBC5F-D15E-6C34-048D-C1D1F4C72D3C}"/>
              </a:ext>
            </a:extLst>
          </p:cNvPr>
          <p:cNvSpPr txBox="1"/>
          <p:nvPr/>
        </p:nvSpPr>
        <p:spPr>
          <a:xfrm>
            <a:off x="5202945" y="3351476"/>
            <a:ext cx="1482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Øget risiko for </a:t>
            </a:r>
            <a:r>
              <a:rPr lang="da-DK" sz="1800" dirty="0" err="1"/>
              <a:t>nyre-sygdom</a:t>
            </a:r>
            <a:endParaRPr lang="da-DK" sz="1800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56B4395-4520-856B-7D49-1356849B8541}"/>
              </a:ext>
            </a:extLst>
          </p:cNvPr>
          <p:cNvSpPr txBox="1"/>
          <p:nvPr/>
        </p:nvSpPr>
        <p:spPr>
          <a:xfrm>
            <a:off x="6895687" y="3604374"/>
            <a:ext cx="148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Nyreskade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04E68421-FD14-C3B4-4E1C-F8B27A8D4332}"/>
              </a:ext>
            </a:extLst>
          </p:cNvPr>
          <p:cNvSpPr txBox="1"/>
          <p:nvPr/>
        </p:nvSpPr>
        <p:spPr>
          <a:xfrm>
            <a:off x="8439024" y="3351476"/>
            <a:ext cx="1482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err="1"/>
              <a:t>Nyresygdommed</a:t>
            </a:r>
            <a:r>
              <a:rPr lang="da-DK" sz="1800" dirty="0"/>
              <a:t>  nedsat nyrefunktion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53BC7BF1-47B4-34A0-E46B-52C3E79BFB3C}"/>
              </a:ext>
            </a:extLst>
          </p:cNvPr>
          <p:cNvSpPr txBox="1"/>
          <p:nvPr/>
        </p:nvSpPr>
        <p:spPr>
          <a:xfrm>
            <a:off x="10210314" y="3631704"/>
            <a:ext cx="148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Nyresvigt</a:t>
            </a:r>
          </a:p>
        </p:txBody>
      </p: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25F9AB53-5C42-128C-A55D-2E337270FE69}"/>
              </a:ext>
            </a:extLst>
          </p:cNvPr>
          <p:cNvCxnSpPr>
            <a:cxnSpLocks/>
          </p:cNvCxnSpPr>
          <p:nvPr/>
        </p:nvCxnSpPr>
        <p:spPr>
          <a:xfrm>
            <a:off x="4727848" y="4499246"/>
            <a:ext cx="0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2BA6EB73-B0D4-85C3-0087-16275FF166AF}"/>
              </a:ext>
            </a:extLst>
          </p:cNvPr>
          <p:cNvSpPr txBox="1"/>
          <p:nvPr/>
        </p:nvSpPr>
        <p:spPr>
          <a:xfrm>
            <a:off x="2999656" y="4789057"/>
            <a:ext cx="24929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/>
              <a:t>Eksempler:</a:t>
            </a:r>
          </a:p>
          <a:p>
            <a:r>
              <a:rPr lang="da-DK" sz="1800" dirty="0"/>
              <a:t>Forhøjet blodtryk</a:t>
            </a:r>
          </a:p>
          <a:p>
            <a:r>
              <a:rPr lang="da-DK" sz="1800" dirty="0"/>
              <a:t>Sukkersyge</a:t>
            </a:r>
          </a:p>
          <a:p>
            <a:r>
              <a:rPr lang="da-DK" sz="1800" dirty="0"/>
              <a:t>Åreforkalkning</a:t>
            </a:r>
          </a:p>
          <a:p>
            <a:r>
              <a:rPr lang="da-DK" sz="1800" dirty="0"/>
              <a:t>Hjertesygdom</a:t>
            </a:r>
          </a:p>
          <a:p>
            <a:r>
              <a:rPr lang="da-DK" sz="1800" dirty="0"/>
              <a:t>Nyretoksisk påvirkning</a:t>
            </a:r>
          </a:p>
          <a:p>
            <a:r>
              <a:rPr lang="da-DK" sz="1800" dirty="0"/>
              <a:t>Akut nyresvigt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82A808D6-ADE3-06FA-D284-BD428E84DECF}"/>
              </a:ext>
            </a:extLst>
          </p:cNvPr>
          <p:cNvSpPr txBox="1"/>
          <p:nvPr/>
        </p:nvSpPr>
        <p:spPr>
          <a:xfrm>
            <a:off x="6685570" y="5133147"/>
            <a:ext cx="2245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Eksempel:</a:t>
            </a:r>
          </a:p>
          <a:p>
            <a:r>
              <a:rPr lang="da-DK" sz="1800" dirty="0"/>
              <a:t>Forhøjet udskillelse af albumin i urinen</a:t>
            </a:r>
          </a:p>
        </p:txBody>
      </p:sp>
      <p:cxnSp>
        <p:nvCxnSpPr>
          <p:cNvPr id="29" name="Lige pilforbindelse 28">
            <a:extLst>
              <a:ext uri="{FF2B5EF4-FFF2-40B4-BE49-F238E27FC236}">
                <a16:creationId xmlns:a16="http://schemas.microsoft.com/office/drawing/2014/main" id="{E8DFE0FB-78CF-F10B-3A1D-C813AB7E78F2}"/>
              </a:ext>
            </a:extLst>
          </p:cNvPr>
          <p:cNvCxnSpPr>
            <a:cxnSpLocks/>
          </p:cNvCxnSpPr>
          <p:nvPr/>
        </p:nvCxnSpPr>
        <p:spPr>
          <a:xfrm>
            <a:off x="7248128" y="4497693"/>
            <a:ext cx="0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felt 29">
            <a:extLst>
              <a:ext uri="{FF2B5EF4-FFF2-40B4-BE49-F238E27FC236}">
                <a16:creationId xmlns:a16="http://schemas.microsoft.com/office/drawing/2014/main" id="{04F4042A-C795-001C-35B7-42BDBA413A0F}"/>
              </a:ext>
            </a:extLst>
          </p:cNvPr>
          <p:cNvSpPr txBox="1"/>
          <p:nvPr/>
        </p:nvSpPr>
        <p:spPr>
          <a:xfrm>
            <a:off x="9613666" y="4868813"/>
            <a:ext cx="224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Dialyse</a:t>
            </a:r>
          </a:p>
          <a:p>
            <a:r>
              <a:rPr lang="da-DK" sz="1800" dirty="0"/>
              <a:t>Transplantation</a:t>
            </a:r>
          </a:p>
        </p:txBody>
      </p:sp>
      <p:cxnSp>
        <p:nvCxnSpPr>
          <p:cNvPr id="31" name="Lige pilforbindelse 30">
            <a:extLst>
              <a:ext uri="{FF2B5EF4-FFF2-40B4-BE49-F238E27FC236}">
                <a16:creationId xmlns:a16="http://schemas.microsoft.com/office/drawing/2014/main" id="{BA733256-B8B5-388E-2D04-06F471735DD3}"/>
              </a:ext>
            </a:extLst>
          </p:cNvPr>
          <p:cNvCxnSpPr>
            <a:cxnSpLocks/>
          </p:cNvCxnSpPr>
          <p:nvPr/>
        </p:nvCxnSpPr>
        <p:spPr>
          <a:xfrm>
            <a:off x="10688775" y="4499246"/>
            <a:ext cx="0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A2F6155A-2273-763A-873D-51DC71A25E18}"/>
              </a:ext>
            </a:extLst>
          </p:cNvPr>
          <p:cNvSpPr/>
          <p:nvPr/>
        </p:nvSpPr>
        <p:spPr>
          <a:xfrm>
            <a:off x="3561506" y="2660830"/>
            <a:ext cx="2492990" cy="243729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254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199456" y="333375"/>
            <a:ext cx="10009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Kan vi forebygge kronisk nyresygdom?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551384" y="1050053"/>
            <a:ext cx="1130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Så skal vi forebygge sukkersyge, blodtryksforhøjelse og hjertekarsygdom….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9EC9889B-0BB6-0092-2A26-BE0AD87CFFD7}"/>
              </a:ext>
            </a:extLst>
          </p:cNvPr>
          <p:cNvGrpSpPr/>
          <p:nvPr/>
        </p:nvGrpSpPr>
        <p:grpSpPr>
          <a:xfrm>
            <a:off x="2063552" y="1580696"/>
            <a:ext cx="8573696" cy="4829849"/>
            <a:chOff x="2063552" y="1580696"/>
            <a:chExt cx="8573696" cy="4829849"/>
          </a:xfrm>
        </p:grpSpPr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21B9D5A9-0E70-CA22-7A7B-151F300A5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3552" y="1580696"/>
              <a:ext cx="8573696" cy="4829849"/>
            </a:xfrm>
            <a:prstGeom prst="rect">
              <a:avLst/>
            </a:prstGeom>
          </p:spPr>
        </p:pic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FFB87FE9-E7E7-EA85-9A54-49019BB2C366}"/>
                </a:ext>
              </a:extLst>
            </p:cNvPr>
            <p:cNvSpPr/>
            <p:nvPr/>
          </p:nvSpPr>
          <p:spPr>
            <a:xfrm>
              <a:off x="9984432" y="1700808"/>
              <a:ext cx="576064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8" name="Tekstfelt 7">
            <a:extLst>
              <a:ext uri="{FF2B5EF4-FFF2-40B4-BE49-F238E27FC236}">
                <a16:creationId xmlns:a16="http://schemas.microsoft.com/office/drawing/2014/main" id="{BFDA9188-3753-6E15-9B3C-CD972DA344C6}"/>
              </a:ext>
            </a:extLst>
          </p:cNvPr>
          <p:cNvSpPr txBox="1"/>
          <p:nvPr/>
        </p:nvSpPr>
        <p:spPr>
          <a:xfrm>
            <a:off x="1352173" y="6524625"/>
            <a:ext cx="10839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dirty="0">
                <a:solidFill>
                  <a:schemeClr val="bg1"/>
                </a:solidFill>
              </a:rPr>
              <a:t>Diabetesforeningen, https://diabetes.dk/nyheder/2023/diabetes-pa-fremmarch-over-350-000-danskere-har-diabetes-viser-ny-dataportal</a:t>
            </a:r>
            <a:endParaRPr lang="da-DK" sz="1400" dirty="0">
              <a:solidFill>
                <a:schemeClr val="bg1"/>
              </a:solidFill>
            </a:endParaRPr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C07968FC-1FE8-004A-E076-3C03FC4F3FDB}"/>
              </a:ext>
            </a:extLst>
          </p:cNvPr>
          <p:cNvCxnSpPr/>
          <p:nvPr/>
        </p:nvCxnSpPr>
        <p:spPr>
          <a:xfrm flipH="1">
            <a:off x="2871203" y="3262406"/>
            <a:ext cx="5616624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19F13066-02BA-0D14-11F0-F56C43AEB75D}"/>
              </a:ext>
            </a:extLst>
          </p:cNvPr>
          <p:cNvSpPr/>
          <p:nvPr/>
        </p:nvSpPr>
        <p:spPr>
          <a:xfrm>
            <a:off x="8616280" y="2348880"/>
            <a:ext cx="1584176" cy="36450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030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04EAF456-5DCD-DE4B-4BFD-5A2C21075050}"/>
              </a:ext>
            </a:extLst>
          </p:cNvPr>
          <p:cNvSpPr/>
          <p:nvPr/>
        </p:nvSpPr>
        <p:spPr>
          <a:xfrm>
            <a:off x="623392" y="1772816"/>
            <a:ext cx="11161240" cy="5112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983432" y="333375"/>
            <a:ext cx="1072919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Hvad vil det sige at forebygge forværring i kronisk nyresygdom?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263353" y="1340769"/>
            <a:ext cx="10112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Hvornår skal vi forbygge:</a:t>
            </a:r>
          </a:p>
          <a:p>
            <a:pPr marL="542925" indent="-542925">
              <a:defRPr/>
            </a:pPr>
            <a:endParaRPr lang="da-DK" dirty="0">
              <a:solidFill>
                <a:srgbClr val="FFFFFF"/>
              </a:solidFill>
            </a:endParaRPr>
          </a:p>
          <a:p>
            <a:pPr marL="542925" indent="-542925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FB1538AE-99AD-C00E-CD20-D195BAC48F4F}"/>
              </a:ext>
            </a:extLst>
          </p:cNvPr>
          <p:cNvGrpSpPr/>
          <p:nvPr/>
        </p:nvGrpSpPr>
        <p:grpSpPr>
          <a:xfrm>
            <a:off x="763376" y="1844824"/>
            <a:ext cx="10963624" cy="3336174"/>
            <a:chOff x="763376" y="1844824"/>
            <a:chExt cx="10963624" cy="3336174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A9879D53-B77F-1338-CBA7-98D247C7569F}"/>
                </a:ext>
              </a:extLst>
            </p:cNvPr>
            <p:cNvGrpSpPr/>
            <p:nvPr/>
          </p:nvGrpSpPr>
          <p:grpSpPr>
            <a:xfrm>
              <a:off x="763376" y="1844824"/>
              <a:ext cx="10963624" cy="3240360"/>
              <a:chOff x="763376" y="1844824"/>
              <a:chExt cx="10963624" cy="3240360"/>
            </a:xfrm>
          </p:grpSpPr>
          <p:pic>
            <p:nvPicPr>
              <p:cNvPr id="3" name="Billede 2">
                <a:extLst>
                  <a:ext uri="{FF2B5EF4-FFF2-40B4-BE49-F238E27FC236}">
                    <a16:creationId xmlns:a16="http://schemas.microsoft.com/office/drawing/2014/main" id="{82E49620-0890-82FF-7960-1747B321E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3376" y="1844824"/>
                <a:ext cx="10963624" cy="324036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4482F893-0F3C-FFB1-94A6-B26D89996CE0}"/>
                  </a:ext>
                </a:extLst>
              </p:cNvPr>
              <p:cNvSpPr/>
              <p:nvPr/>
            </p:nvSpPr>
            <p:spPr>
              <a:xfrm>
                <a:off x="1815857" y="1916832"/>
                <a:ext cx="8920325" cy="504056"/>
              </a:xfrm>
              <a:prstGeom prst="rect">
                <a:avLst/>
              </a:prstGeom>
              <a:solidFill>
                <a:srgbClr val="005A9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8" name="Rektangel 7">
                <a:extLst>
                  <a:ext uri="{FF2B5EF4-FFF2-40B4-BE49-F238E27FC236}">
                    <a16:creationId xmlns:a16="http://schemas.microsoft.com/office/drawing/2014/main" id="{41CCBF6B-6AD8-ACF2-D3E5-E360C324D5B9}"/>
                  </a:ext>
                </a:extLst>
              </p:cNvPr>
              <p:cNvSpPr/>
              <p:nvPr/>
            </p:nvSpPr>
            <p:spPr>
              <a:xfrm>
                <a:off x="3935760" y="3645024"/>
                <a:ext cx="936104" cy="360040"/>
              </a:xfrm>
              <a:prstGeom prst="rect">
                <a:avLst/>
              </a:prstGeom>
              <a:solidFill>
                <a:srgbClr val="F9D4B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73AC4731-9AE3-E3DB-0BF9-CA426E99D3B5}"/>
                  </a:ext>
                </a:extLst>
              </p:cNvPr>
              <p:cNvSpPr/>
              <p:nvPr/>
            </p:nvSpPr>
            <p:spPr>
              <a:xfrm>
                <a:off x="5333114" y="3573016"/>
                <a:ext cx="1122925" cy="504056"/>
              </a:xfrm>
              <a:prstGeom prst="rect">
                <a:avLst/>
              </a:prstGeom>
              <a:solidFill>
                <a:srgbClr val="F6BC9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B8EC807E-D7AF-6E8F-D0AD-3CF6686AA147}"/>
                  </a:ext>
                </a:extLst>
              </p:cNvPr>
              <p:cNvSpPr/>
              <p:nvPr/>
            </p:nvSpPr>
            <p:spPr>
              <a:xfrm>
                <a:off x="6945882" y="3591732"/>
                <a:ext cx="1122925" cy="504056"/>
              </a:xfrm>
              <a:prstGeom prst="rect">
                <a:avLst/>
              </a:prstGeom>
              <a:solidFill>
                <a:srgbClr val="F2AA7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B532A5A-3930-B915-73CD-369476AE9862}"/>
                  </a:ext>
                </a:extLst>
              </p:cNvPr>
              <p:cNvSpPr/>
              <p:nvPr/>
            </p:nvSpPr>
            <p:spPr>
              <a:xfrm>
                <a:off x="8593061" y="3429000"/>
                <a:ext cx="1122925" cy="720080"/>
              </a:xfrm>
              <a:prstGeom prst="rect">
                <a:avLst/>
              </a:prstGeom>
              <a:solidFill>
                <a:srgbClr val="EE92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AAD46D1F-135B-407D-EDCD-89940B7DA071}"/>
                  </a:ext>
                </a:extLst>
              </p:cNvPr>
              <p:cNvSpPr/>
              <p:nvPr/>
            </p:nvSpPr>
            <p:spPr>
              <a:xfrm>
                <a:off x="10127313" y="3573016"/>
                <a:ext cx="1122925" cy="504056"/>
              </a:xfrm>
              <a:prstGeom prst="rect">
                <a:avLst/>
              </a:prstGeom>
              <a:solidFill>
                <a:srgbClr val="E878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25" name="Rektangel: afrundede hjørner 24">
              <a:extLst>
                <a:ext uri="{FF2B5EF4-FFF2-40B4-BE49-F238E27FC236}">
                  <a16:creationId xmlns:a16="http://schemas.microsoft.com/office/drawing/2014/main" id="{0D8053B1-20D7-9BA6-A271-0CC037796359}"/>
                </a:ext>
              </a:extLst>
            </p:cNvPr>
            <p:cNvSpPr/>
            <p:nvPr/>
          </p:nvSpPr>
          <p:spPr>
            <a:xfrm>
              <a:off x="763376" y="4969622"/>
              <a:ext cx="10929561" cy="2113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4" name="Tekstfelt 13">
            <a:extLst>
              <a:ext uri="{FF2B5EF4-FFF2-40B4-BE49-F238E27FC236}">
                <a16:creationId xmlns:a16="http://schemas.microsoft.com/office/drawing/2014/main" id="{4BC7F209-FC8B-1254-F585-0DDC051A9DE0}"/>
              </a:ext>
            </a:extLst>
          </p:cNvPr>
          <p:cNvSpPr txBox="1"/>
          <p:nvPr/>
        </p:nvSpPr>
        <p:spPr>
          <a:xfrm>
            <a:off x="3898603" y="362798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/>
              <a:t>Normalt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B89FBC5F-D15E-6C34-048D-C1D1F4C72D3C}"/>
              </a:ext>
            </a:extLst>
          </p:cNvPr>
          <p:cNvSpPr txBox="1"/>
          <p:nvPr/>
        </p:nvSpPr>
        <p:spPr>
          <a:xfrm>
            <a:off x="5202945" y="3351476"/>
            <a:ext cx="1482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Øget risiko for </a:t>
            </a:r>
            <a:r>
              <a:rPr lang="da-DK" sz="1800" dirty="0" err="1"/>
              <a:t>nyre-sygdom</a:t>
            </a:r>
            <a:endParaRPr lang="da-DK" sz="1800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56B4395-4520-856B-7D49-1356849B8541}"/>
              </a:ext>
            </a:extLst>
          </p:cNvPr>
          <p:cNvSpPr txBox="1"/>
          <p:nvPr/>
        </p:nvSpPr>
        <p:spPr>
          <a:xfrm>
            <a:off x="6895687" y="3604374"/>
            <a:ext cx="148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Nyreskade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04E68421-FD14-C3B4-4E1C-F8B27A8D4332}"/>
              </a:ext>
            </a:extLst>
          </p:cNvPr>
          <p:cNvSpPr txBox="1"/>
          <p:nvPr/>
        </p:nvSpPr>
        <p:spPr>
          <a:xfrm>
            <a:off x="8439024" y="3351476"/>
            <a:ext cx="1482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err="1"/>
              <a:t>Nyresygdommed</a:t>
            </a:r>
            <a:r>
              <a:rPr lang="da-DK" sz="1800" dirty="0"/>
              <a:t>  nedsat nyrefunktion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53BC7BF1-47B4-34A0-E46B-52C3E79BFB3C}"/>
              </a:ext>
            </a:extLst>
          </p:cNvPr>
          <p:cNvSpPr txBox="1"/>
          <p:nvPr/>
        </p:nvSpPr>
        <p:spPr>
          <a:xfrm>
            <a:off x="10210314" y="3631704"/>
            <a:ext cx="148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Nyresvigt</a:t>
            </a:r>
          </a:p>
        </p:txBody>
      </p: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25F9AB53-5C42-128C-A55D-2E337270FE69}"/>
              </a:ext>
            </a:extLst>
          </p:cNvPr>
          <p:cNvCxnSpPr>
            <a:cxnSpLocks/>
          </p:cNvCxnSpPr>
          <p:nvPr/>
        </p:nvCxnSpPr>
        <p:spPr>
          <a:xfrm>
            <a:off x="4727848" y="4499246"/>
            <a:ext cx="0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>
            <a:extLst>
              <a:ext uri="{FF2B5EF4-FFF2-40B4-BE49-F238E27FC236}">
                <a16:creationId xmlns:a16="http://schemas.microsoft.com/office/drawing/2014/main" id="{2BA6EB73-B0D4-85C3-0087-16275FF166AF}"/>
              </a:ext>
            </a:extLst>
          </p:cNvPr>
          <p:cNvSpPr txBox="1"/>
          <p:nvPr/>
        </p:nvSpPr>
        <p:spPr>
          <a:xfrm>
            <a:off x="2999656" y="4789057"/>
            <a:ext cx="24929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/>
              <a:t>Eksempler:</a:t>
            </a:r>
          </a:p>
          <a:p>
            <a:r>
              <a:rPr lang="da-DK" sz="1800" dirty="0"/>
              <a:t>Forhøjet blodtryk</a:t>
            </a:r>
          </a:p>
          <a:p>
            <a:r>
              <a:rPr lang="da-DK" sz="1800" dirty="0"/>
              <a:t>Sukkersyge</a:t>
            </a:r>
          </a:p>
          <a:p>
            <a:r>
              <a:rPr lang="da-DK" sz="1800" dirty="0"/>
              <a:t>Åreforkalkning</a:t>
            </a:r>
          </a:p>
          <a:p>
            <a:r>
              <a:rPr lang="da-DK" sz="1800" dirty="0"/>
              <a:t>Hjertesygdom</a:t>
            </a:r>
          </a:p>
          <a:p>
            <a:r>
              <a:rPr lang="da-DK" sz="1800" dirty="0"/>
              <a:t>Nyretoksisk påvirkning</a:t>
            </a:r>
          </a:p>
          <a:p>
            <a:r>
              <a:rPr lang="da-DK" sz="1800" dirty="0"/>
              <a:t>Akut nyresvigt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82A808D6-ADE3-06FA-D284-BD428E84DECF}"/>
              </a:ext>
            </a:extLst>
          </p:cNvPr>
          <p:cNvSpPr txBox="1"/>
          <p:nvPr/>
        </p:nvSpPr>
        <p:spPr>
          <a:xfrm>
            <a:off x="6685570" y="5133147"/>
            <a:ext cx="2245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Eksempel:</a:t>
            </a:r>
          </a:p>
          <a:p>
            <a:r>
              <a:rPr lang="da-DK" sz="1800" dirty="0"/>
              <a:t>Forhøjet udskillelse af albumin i urinen</a:t>
            </a:r>
          </a:p>
        </p:txBody>
      </p:sp>
      <p:cxnSp>
        <p:nvCxnSpPr>
          <p:cNvPr id="29" name="Lige pilforbindelse 28">
            <a:extLst>
              <a:ext uri="{FF2B5EF4-FFF2-40B4-BE49-F238E27FC236}">
                <a16:creationId xmlns:a16="http://schemas.microsoft.com/office/drawing/2014/main" id="{E8DFE0FB-78CF-F10B-3A1D-C813AB7E78F2}"/>
              </a:ext>
            </a:extLst>
          </p:cNvPr>
          <p:cNvCxnSpPr>
            <a:cxnSpLocks/>
          </p:cNvCxnSpPr>
          <p:nvPr/>
        </p:nvCxnSpPr>
        <p:spPr>
          <a:xfrm>
            <a:off x="7248128" y="4497693"/>
            <a:ext cx="0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felt 29">
            <a:extLst>
              <a:ext uri="{FF2B5EF4-FFF2-40B4-BE49-F238E27FC236}">
                <a16:creationId xmlns:a16="http://schemas.microsoft.com/office/drawing/2014/main" id="{04F4042A-C795-001C-35B7-42BDBA413A0F}"/>
              </a:ext>
            </a:extLst>
          </p:cNvPr>
          <p:cNvSpPr txBox="1"/>
          <p:nvPr/>
        </p:nvSpPr>
        <p:spPr>
          <a:xfrm>
            <a:off x="9613666" y="4868813"/>
            <a:ext cx="224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Dialyse</a:t>
            </a:r>
          </a:p>
          <a:p>
            <a:r>
              <a:rPr lang="da-DK" sz="1800" dirty="0"/>
              <a:t>Transplantation</a:t>
            </a:r>
          </a:p>
        </p:txBody>
      </p:sp>
      <p:cxnSp>
        <p:nvCxnSpPr>
          <p:cNvPr id="31" name="Lige pilforbindelse 30">
            <a:extLst>
              <a:ext uri="{FF2B5EF4-FFF2-40B4-BE49-F238E27FC236}">
                <a16:creationId xmlns:a16="http://schemas.microsoft.com/office/drawing/2014/main" id="{BA733256-B8B5-388E-2D04-06F471735DD3}"/>
              </a:ext>
            </a:extLst>
          </p:cNvPr>
          <p:cNvCxnSpPr>
            <a:cxnSpLocks/>
          </p:cNvCxnSpPr>
          <p:nvPr/>
        </p:nvCxnSpPr>
        <p:spPr>
          <a:xfrm>
            <a:off x="10688775" y="4499246"/>
            <a:ext cx="0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A2F6155A-2273-763A-873D-51DC71A25E18}"/>
              </a:ext>
            </a:extLst>
          </p:cNvPr>
          <p:cNvSpPr/>
          <p:nvPr/>
        </p:nvSpPr>
        <p:spPr>
          <a:xfrm>
            <a:off x="6881115" y="2544257"/>
            <a:ext cx="4369122" cy="2437299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699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felt 17"/>
          <p:cNvSpPr txBox="1"/>
          <p:nvPr/>
        </p:nvSpPr>
        <p:spPr>
          <a:xfrm>
            <a:off x="551384" y="1340769"/>
            <a:ext cx="2887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FFFFFF"/>
                </a:solidFill>
              </a:rPr>
              <a:t>Hvad sker der efter man får konstateret moderat, kronisk nyresygdom (stadie 3 kronisk nyresygdom)?</a:t>
            </a: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BFB64063-A579-81B0-4094-8DCE80640EF3}"/>
              </a:ext>
            </a:extLst>
          </p:cNvPr>
          <p:cNvGrpSpPr/>
          <p:nvPr/>
        </p:nvGrpSpPr>
        <p:grpSpPr>
          <a:xfrm>
            <a:off x="3863752" y="1484784"/>
            <a:ext cx="5040560" cy="4941168"/>
            <a:chOff x="3647728" y="1916832"/>
            <a:chExt cx="5040560" cy="4941168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D243111-A07C-E963-2A99-867B758AFB20}"/>
                </a:ext>
              </a:extLst>
            </p:cNvPr>
            <p:cNvGrpSpPr/>
            <p:nvPr/>
          </p:nvGrpSpPr>
          <p:grpSpPr>
            <a:xfrm>
              <a:off x="3647728" y="1916832"/>
              <a:ext cx="5040560" cy="4941168"/>
              <a:chOff x="3647728" y="1916832"/>
              <a:chExt cx="5040560" cy="4941168"/>
            </a:xfrm>
          </p:grpSpPr>
          <p:sp>
            <p:nvSpPr>
              <p:cNvPr id="9" name="Rektangel 8">
                <a:extLst>
                  <a:ext uri="{FF2B5EF4-FFF2-40B4-BE49-F238E27FC236}">
                    <a16:creationId xmlns:a16="http://schemas.microsoft.com/office/drawing/2014/main" id="{52EBDB91-C0FB-7FE4-08FF-CC86D6308DA4}"/>
                  </a:ext>
                </a:extLst>
              </p:cNvPr>
              <p:cNvSpPr/>
              <p:nvPr/>
            </p:nvSpPr>
            <p:spPr>
              <a:xfrm>
                <a:off x="3647728" y="1916832"/>
                <a:ext cx="5040560" cy="49411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3" name="New picture">
                <a:extLst>
                  <a:ext uri="{FF2B5EF4-FFF2-40B4-BE49-F238E27FC236}">
                    <a16:creationId xmlns:a16="http://schemas.microsoft.com/office/drawing/2014/main" id="{018D4E82-1073-0454-7D4D-F8C365C2CF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2978" y="2060848"/>
                <a:ext cx="4597277" cy="4568618"/>
              </a:xfrm>
              <a:prstGeom prst="rect">
                <a:avLst/>
              </a:prstGeom>
            </p:spPr>
          </p:pic>
          <p:sp>
            <p:nvSpPr>
              <p:cNvPr id="4" name="Rektangel 3">
                <a:extLst>
                  <a:ext uri="{FF2B5EF4-FFF2-40B4-BE49-F238E27FC236}">
                    <a16:creationId xmlns:a16="http://schemas.microsoft.com/office/drawing/2014/main" id="{8B401A02-9BC9-CBDB-B774-F83FE1FEC973}"/>
                  </a:ext>
                </a:extLst>
              </p:cNvPr>
              <p:cNvSpPr/>
              <p:nvPr/>
            </p:nvSpPr>
            <p:spPr>
              <a:xfrm>
                <a:off x="4871864" y="2348880"/>
                <a:ext cx="1152128" cy="1774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a-DK" sz="1200" dirty="0">
                    <a:solidFill>
                      <a:srgbClr val="66CCFF"/>
                    </a:solidFill>
                  </a:rPr>
                  <a:t>Indlæggelse</a:t>
                </a:r>
              </a:p>
            </p:txBody>
          </p:sp>
          <p:sp>
            <p:nvSpPr>
              <p:cNvPr id="5" name="Rektangel 4">
                <a:extLst>
                  <a:ext uri="{FF2B5EF4-FFF2-40B4-BE49-F238E27FC236}">
                    <a16:creationId xmlns:a16="http://schemas.microsoft.com/office/drawing/2014/main" id="{D19A97D6-E9A1-C105-D421-F3DBCA21C1AE}"/>
                  </a:ext>
                </a:extLst>
              </p:cNvPr>
              <p:cNvSpPr/>
              <p:nvPr/>
            </p:nvSpPr>
            <p:spPr>
              <a:xfrm>
                <a:off x="4891912" y="2603468"/>
                <a:ext cx="1152128" cy="1774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a-DK" sz="1200" dirty="0">
                    <a:solidFill>
                      <a:schemeClr val="tx1"/>
                    </a:solidFill>
                  </a:rPr>
                  <a:t>Død</a:t>
                </a:r>
              </a:p>
            </p:txBody>
          </p:sp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490656C0-18EA-DE10-637C-13180BF539E1}"/>
                  </a:ext>
                </a:extLst>
              </p:cNvPr>
              <p:cNvSpPr/>
              <p:nvPr/>
            </p:nvSpPr>
            <p:spPr>
              <a:xfrm>
                <a:off x="4895744" y="2817024"/>
                <a:ext cx="2160240" cy="1774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a-DK" sz="1200" dirty="0">
                    <a:solidFill>
                      <a:srgbClr val="C00000"/>
                    </a:solidFill>
                  </a:rPr>
                  <a:t>Hastigt tab af nyrefunktion</a:t>
                </a:r>
              </a:p>
            </p:txBody>
          </p:sp>
          <p:sp>
            <p:nvSpPr>
              <p:cNvPr id="8" name="Rektangel 7">
                <a:extLst>
                  <a:ext uri="{FF2B5EF4-FFF2-40B4-BE49-F238E27FC236}">
                    <a16:creationId xmlns:a16="http://schemas.microsoft.com/office/drawing/2014/main" id="{DBFEA6CE-EC4F-09E0-BC7B-E9E85AA613A8}"/>
                  </a:ext>
                </a:extLst>
              </p:cNvPr>
              <p:cNvSpPr/>
              <p:nvPr/>
            </p:nvSpPr>
            <p:spPr>
              <a:xfrm>
                <a:off x="4912601" y="3030819"/>
                <a:ext cx="1797603" cy="1774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a-DK" sz="1200" dirty="0">
                    <a:solidFill>
                      <a:schemeClr val="bg2"/>
                    </a:solidFill>
                  </a:rPr>
                  <a:t>Kronisk nyresvigt</a:t>
                </a:r>
              </a:p>
            </p:txBody>
          </p:sp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98FBC0-04EF-98AF-FD2B-4A2CB6D30F46}"/>
                  </a:ext>
                </a:extLst>
              </p:cNvPr>
              <p:cNvSpPr/>
              <p:nvPr/>
            </p:nvSpPr>
            <p:spPr>
              <a:xfrm>
                <a:off x="5745501" y="6469398"/>
                <a:ext cx="1152128" cy="1774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sz="1200" dirty="0">
                    <a:solidFill>
                      <a:schemeClr val="tx1"/>
                    </a:solidFill>
                  </a:rPr>
                  <a:t>Tid i år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CD38CB31-5748-9A02-762C-6F36E1F77E97}"/>
                  </a:ext>
                </a:extLst>
              </p:cNvPr>
              <p:cNvSpPr/>
              <p:nvPr/>
            </p:nvSpPr>
            <p:spPr>
              <a:xfrm rot="16200000">
                <a:off x="3256466" y="4132358"/>
                <a:ext cx="1152128" cy="1774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sz="1200" dirty="0">
                    <a:solidFill>
                      <a:schemeClr val="tx1"/>
                    </a:solidFill>
                  </a:rPr>
                  <a:t>Risiko i %</a:t>
                </a:r>
              </a:p>
            </p:txBody>
          </p:sp>
        </p:grp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DDC1213B-EADE-D846-11FA-37EA92999172}"/>
                </a:ext>
              </a:extLst>
            </p:cNvPr>
            <p:cNvSpPr/>
            <p:nvPr/>
          </p:nvSpPr>
          <p:spPr>
            <a:xfrm>
              <a:off x="6456040" y="5805264"/>
              <a:ext cx="1797603" cy="177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sz="1200" dirty="0">
                  <a:solidFill>
                    <a:schemeClr val="bg2"/>
                  </a:solidFill>
                </a:rPr>
                <a:t>Kronisk nyresvigt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F841568-8283-C47A-584F-8F6FAD37346A}"/>
                </a:ext>
              </a:extLst>
            </p:cNvPr>
            <p:cNvSpPr/>
            <p:nvPr/>
          </p:nvSpPr>
          <p:spPr>
            <a:xfrm>
              <a:off x="6526844" y="5438472"/>
              <a:ext cx="2160240" cy="177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sz="1200" dirty="0">
                  <a:solidFill>
                    <a:srgbClr val="C00000"/>
                  </a:solidFill>
                </a:rPr>
                <a:t>Hastigt tab af nyrefunktion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CE8A6C11-7809-2405-AA74-17D509F8B6C6}"/>
                </a:ext>
              </a:extLst>
            </p:cNvPr>
            <p:cNvSpPr/>
            <p:nvPr/>
          </p:nvSpPr>
          <p:spPr>
            <a:xfrm>
              <a:off x="7118614" y="4653136"/>
              <a:ext cx="561562" cy="177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sz="1200" dirty="0">
                  <a:solidFill>
                    <a:schemeClr val="tx1"/>
                  </a:solidFill>
                </a:rPr>
                <a:t>Død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7FEFD273-2D19-F234-5277-3D417FD19D9B}"/>
                </a:ext>
              </a:extLst>
            </p:cNvPr>
            <p:cNvSpPr/>
            <p:nvPr/>
          </p:nvSpPr>
          <p:spPr>
            <a:xfrm>
              <a:off x="7320136" y="3251540"/>
              <a:ext cx="1152128" cy="177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a-DK" sz="1200" dirty="0">
                  <a:solidFill>
                    <a:srgbClr val="66CCFF"/>
                  </a:solidFill>
                </a:rPr>
                <a:t>Indlæggelse</a:t>
              </a:r>
            </a:p>
          </p:txBody>
        </p:sp>
      </p:grpSp>
      <p:sp>
        <p:nvSpPr>
          <p:cNvPr id="20" name="Tekstfelt 19">
            <a:extLst>
              <a:ext uri="{FF2B5EF4-FFF2-40B4-BE49-F238E27FC236}">
                <a16:creationId xmlns:a16="http://schemas.microsoft.com/office/drawing/2014/main" id="{87F6526F-4456-A05D-B6D2-A4ED702F8E89}"/>
              </a:ext>
            </a:extLst>
          </p:cNvPr>
          <p:cNvSpPr txBox="1"/>
          <p:nvPr/>
        </p:nvSpPr>
        <p:spPr>
          <a:xfrm>
            <a:off x="6742868" y="6569968"/>
            <a:ext cx="5667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Vestergaard et al, Nephrol Dial Transplant. </a:t>
            </a:r>
            <a:r>
              <a:rPr lang="en-US" sz="1200" dirty="0" err="1">
                <a:solidFill>
                  <a:schemeClr val="bg1"/>
                </a:solidFill>
              </a:rPr>
              <a:t>doi</a:t>
            </a:r>
            <a:r>
              <a:rPr lang="en-US" sz="1200" dirty="0">
                <a:solidFill>
                  <a:schemeClr val="bg1"/>
                </a:solidFill>
              </a:rPr>
              <a:t>: 10.1093/</a:t>
            </a:r>
            <a:r>
              <a:rPr lang="en-US" sz="1200" dirty="0" err="1">
                <a:solidFill>
                  <a:schemeClr val="bg1"/>
                </a:solidFill>
              </a:rPr>
              <a:t>ndt</a:t>
            </a:r>
            <a:r>
              <a:rPr lang="en-US" sz="1200" dirty="0">
                <a:solidFill>
                  <a:schemeClr val="bg1"/>
                </a:solidFill>
              </a:rPr>
              <a:t>/gfad271, 2024.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1D3FA4B0-677E-A096-E260-DFCC9425C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3488"/>
            <a:ext cx="1207266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n-US" sz="2800" b="1" kern="0" dirty="0">
                <a:solidFill>
                  <a:srgbClr val="FFFFFF"/>
                </a:solidFill>
                <a:latin typeface="Arial"/>
              </a:rPr>
              <a:t>...og så det handler ikke kun om at forebygge forværring i kronisk nyresygdom?</a:t>
            </a:r>
          </a:p>
        </p:txBody>
      </p:sp>
    </p:spTree>
    <p:extLst>
      <p:ext uri="{BB962C8B-B14F-4D97-AF65-F5344CB8AC3E}">
        <p14:creationId xmlns:p14="http://schemas.microsoft.com/office/powerpoint/2010/main" val="193080909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34623</TotalTime>
  <Words>1315</Words>
  <Application>Microsoft Office PowerPoint</Application>
  <PresentationFormat>Widescreen</PresentationFormat>
  <Paragraphs>286</Paragraphs>
  <Slides>24</Slides>
  <Notes>24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24</vt:i4>
      </vt:variant>
    </vt:vector>
  </HeadingPairs>
  <TitlesOfParts>
    <vt:vector size="27" baseType="lpstr">
      <vt:lpstr>Arial</vt:lpstr>
      <vt:lpstr>Standarddesign</vt:lpstr>
      <vt:lpstr>1_Standarddesign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Anatomi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kidney in vitamin B12 and folate homeostasis.   Characterization of receptors for tubular uptake of vitamins and carrier proteins</dc:title>
  <dc:creator>hb</dc:creator>
  <cp:lastModifiedBy>Henrik Birn</cp:lastModifiedBy>
  <cp:revision>1732</cp:revision>
  <cp:lastPrinted>2022-10-24T08:03:18Z</cp:lastPrinted>
  <dcterms:created xsi:type="dcterms:W3CDTF">2006-08-25T08:02:17Z</dcterms:created>
  <dcterms:modified xsi:type="dcterms:W3CDTF">2024-04-18T09:47:30Z</dcterms:modified>
</cp:coreProperties>
</file>