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6"/>
  </p:notesMasterIdLst>
  <p:handoutMasterIdLst>
    <p:handoutMasterId r:id="rId17"/>
  </p:handoutMasterIdLst>
  <p:sldIdLst>
    <p:sldId id="279" r:id="rId3"/>
    <p:sldId id="274" r:id="rId4"/>
    <p:sldId id="304" r:id="rId5"/>
    <p:sldId id="275" r:id="rId6"/>
    <p:sldId id="298" r:id="rId7"/>
    <p:sldId id="299" r:id="rId8"/>
    <p:sldId id="277" r:id="rId9"/>
    <p:sldId id="292" r:id="rId10"/>
    <p:sldId id="276" r:id="rId11"/>
    <p:sldId id="280" r:id="rId12"/>
    <p:sldId id="267" r:id="rId13"/>
    <p:sldId id="278" r:id="rId14"/>
    <p:sldId id="269" r:id="rId15"/>
  </p:sldIdLst>
  <p:sldSz cx="9144000" cy="5143500" type="screen16x9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87680"/>
          </a:xfrm>
          <a:prstGeom prst="rect">
            <a:avLst/>
          </a:prstGeom>
        </p:spPr>
        <p:txBody>
          <a:bodyPr vert="horz" lIns="105079" tIns="52540" rIns="105079" bIns="52540" rtlCol="0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993" y="1"/>
            <a:ext cx="2889938" cy="487680"/>
          </a:xfrm>
          <a:prstGeom prst="rect">
            <a:avLst/>
          </a:prstGeom>
        </p:spPr>
        <p:txBody>
          <a:bodyPr vert="horz" lIns="105079" tIns="52540" rIns="105079" bIns="52540" rtlCol="0"/>
          <a:lstStyle>
            <a:lvl1pPr algn="r">
              <a:defRPr sz="1400"/>
            </a:lvl1pPr>
          </a:lstStyle>
          <a:p>
            <a:fld id="{25F9F321-5AB3-4116-A7B9-1BD8F75332AC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65922"/>
            <a:ext cx="2889938" cy="487680"/>
          </a:xfrm>
          <a:prstGeom prst="rect">
            <a:avLst/>
          </a:prstGeom>
        </p:spPr>
        <p:txBody>
          <a:bodyPr vert="horz" lIns="105079" tIns="52540" rIns="105079" bIns="52540" rtlCol="0" anchor="b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993" y="9265922"/>
            <a:ext cx="2889938" cy="487680"/>
          </a:xfrm>
          <a:prstGeom prst="rect">
            <a:avLst/>
          </a:prstGeom>
        </p:spPr>
        <p:txBody>
          <a:bodyPr vert="horz" lIns="105079" tIns="52540" rIns="105079" bIns="52540" rtlCol="0" anchor="b"/>
          <a:lstStyle>
            <a:lvl1pPr algn="r">
              <a:defRPr sz="1400"/>
            </a:lvl1pPr>
          </a:lstStyle>
          <a:p>
            <a:fld id="{B58F7E3B-96C5-4827-99E6-0A260169B3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78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90665" cy="489707"/>
          </a:xfrm>
          <a:prstGeom prst="rect">
            <a:avLst/>
          </a:prstGeom>
        </p:spPr>
        <p:txBody>
          <a:bodyPr vert="horz" lIns="89765" tIns="44882" rIns="89765" bIns="44882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7" y="2"/>
            <a:ext cx="2890665" cy="489707"/>
          </a:xfrm>
          <a:prstGeom prst="rect">
            <a:avLst/>
          </a:prstGeom>
        </p:spPr>
        <p:txBody>
          <a:bodyPr vert="horz" lIns="89765" tIns="44882" rIns="89765" bIns="44882" rtlCol="0"/>
          <a:lstStyle>
            <a:lvl1pPr algn="r">
              <a:defRPr sz="1200"/>
            </a:lvl1pPr>
          </a:lstStyle>
          <a:p>
            <a:fld id="{C1FCB60A-685B-4AD3-8F66-882A3C30CDF9}" type="datetimeFigureOut">
              <a:rPr lang="nb-NO" smtClean="0"/>
              <a:t>21.03.2018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19200"/>
            <a:ext cx="5849938" cy="3290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65" tIns="44882" rIns="89765" bIns="44882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694330"/>
            <a:ext cx="5335893" cy="3839681"/>
          </a:xfrm>
          <a:prstGeom prst="rect">
            <a:avLst/>
          </a:prstGeom>
        </p:spPr>
        <p:txBody>
          <a:bodyPr vert="horz" lIns="89765" tIns="44882" rIns="89765" bIns="4488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3894"/>
            <a:ext cx="2890665" cy="489707"/>
          </a:xfrm>
          <a:prstGeom prst="rect">
            <a:avLst/>
          </a:prstGeom>
        </p:spPr>
        <p:txBody>
          <a:bodyPr vert="horz" lIns="89765" tIns="44882" rIns="89765" bIns="44882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7" y="9263894"/>
            <a:ext cx="2890665" cy="489707"/>
          </a:xfrm>
          <a:prstGeom prst="rect">
            <a:avLst/>
          </a:prstGeom>
        </p:spPr>
        <p:txBody>
          <a:bodyPr vert="horz" lIns="89765" tIns="44882" rIns="89765" bIns="44882" rtlCol="0" anchor="b"/>
          <a:lstStyle>
            <a:lvl1pPr algn="r">
              <a:defRPr sz="1200"/>
            </a:lvl1pPr>
          </a:lstStyle>
          <a:p>
            <a:fld id="{4424502B-821C-470C-9F44-9BC63BBF56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058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422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06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1157" y="100611"/>
            <a:ext cx="7881687" cy="323165"/>
          </a:xfrm>
        </p:spPr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567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1157" y="100611"/>
            <a:ext cx="7881687" cy="323165"/>
          </a:xfrm>
        </p:spPr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717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1157" y="100611"/>
            <a:ext cx="7881687" cy="323165"/>
          </a:xfrm>
        </p:spPr>
        <p:txBody>
          <a:bodyPr lIns="0" tIns="0" rIns="0" bIns="0"/>
          <a:lstStyle>
            <a:lvl1pPr>
              <a:defRPr sz="2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094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04648" y="4532415"/>
            <a:ext cx="929407" cy="3281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9064" y="429440"/>
            <a:ext cx="3957320" cy="4838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2587" y="912760"/>
            <a:ext cx="7785734" cy="3325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1096" y="4691875"/>
            <a:ext cx="929402" cy="2460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1157" y="100611"/>
            <a:ext cx="788168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7277" y="1014537"/>
            <a:ext cx="84694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438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O.Business@innovationnorway.no" TargetMode="External"/><Relationship Id="rId2" Type="http://schemas.openxmlformats.org/officeDocument/2006/relationships/hyperlink" Target="http://www.innovasjonnorge.no/en/start-page/eea-norway-grants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hyperlink" Target="mailto:RO.Energy@innovationnorway.n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innovasjonnorge.no/EEA-Norway-Gran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228600" y="285750"/>
            <a:ext cx="938860" cy="331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228600" y="1457779"/>
            <a:ext cx="384023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2400" b="1" spc="-11" dirty="0">
                <a:latin typeface="Calibri"/>
                <a:cs typeface="Calibri"/>
              </a:rPr>
              <a:t>Innovation </a:t>
            </a:r>
            <a:r>
              <a:rPr sz="2400" b="1" spc="-19" dirty="0">
                <a:latin typeface="Calibri"/>
                <a:cs typeface="Calibri"/>
              </a:rPr>
              <a:t>Norway’s </a:t>
            </a:r>
            <a:r>
              <a:rPr sz="2400" b="1" spc="-11" dirty="0">
                <a:latin typeface="Calibri"/>
                <a:cs typeface="Calibri"/>
              </a:rPr>
              <a:t>role</a:t>
            </a:r>
            <a:r>
              <a:rPr lang="en-US" sz="2400" b="1" spc="-11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in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1962150"/>
            <a:ext cx="614713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sz="2400" b="1" spc="-15" dirty="0">
                <a:latin typeface="Calibri"/>
                <a:cs typeface="Calibri"/>
              </a:rPr>
              <a:t>EEA </a:t>
            </a:r>
            <a:r>
              <a:rPr sz="2400" b="1" spc="-4" dirty="0">
                <a:latin typeface="Calibri"/>
                <a:cs typeface="Calibri"/>
              </a:rPr>
              <a:t>and </a:t>
            </a:r>
            <a:r>
              <a:rPr sz="2400" b="1" spc="-15" dirty="0">
                <a:latin typeface="Calibri"/>
                <a:cs typeface="Calibri"/>
              </a:rPr>
              <a:t>Norway Grants </a:t>
            </a:r>
            <a:r>
              <a:rPr sz="2400" b="1" spc="-4" dirty="0">
                <a:latin typeface="Calibri"/>
                <a:cs typeface="Calibri"/>
              </a:rPr>
              <a:t>2014-2021</a:t>
            </a:r>
            <a:r>
              <a:rPr lang="nb-NO" sz="2400" b="1" spc="-4" dirty="0">
                <a:latin typeface="Calibri"/>
                <a:cs typeface="Calibri"/>
              </a:rPr>
              <a:t> - </a:t>
            </a:r>
            <a:r>
              <a:rPr lang="nb-NO" sz="2400" b="1" spc="-8" dirty="0">
                <a:latin typeface="Calibri"/>
                <a:cs typeface="Calibri"/>
              </a:rPr>
              <a:t>ROMANIA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287" y="2464036"/>
            <a:ext cx="5175840" cy="1700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940">
              <a:lnSpc>
                <a:spcPct val="100000"/>
              </a:lnSpc>
              <a:spcBef>
                <a:spcPts val="1310"/>
              </a:spcBef>
            </a:pPr>
            <a:r>
              <a:rPr lang="en-US" b="1" dirty="0">
                <a:cs typeface="Calibri"/>
              </a:rPr>
              <a:t>Norwegian Romanian Chamber of Commerce, Oslo, </a:t>
            </a:r>
          </a:p>
          <a:p>
            <a:pPr marL="27940">
              <a:lnSpc>
                <a:spcPct val="100000"/>
              </a:lnSpc>
              <a:spcBef>
                <a:spcPts val="1310"/>
              </a:spcBef>
            </a:pPr>
            <a:r>
              <a:rPr lang="en-US" b="1" spc="-5" dirty="0">
                <a:cs typeface="Calibri"/>
              </a:rPr>
              <a:t>Anne Lise Rognlidalen, </a:t>
            </a:r>
            <a:r>
              <a:rPr lang="en-US" b="1" spc="-5" dirty="0" err="1">
                <a:cs typeface="Calibri"/>
              </a:rPr>
              <a:t>Programme</a:t>
            </a:r>
            <a:r>
              <a:rPr lang="en-US" b="1" spc="-5" dirty="0">
                <a:cs typeface="Calibri"/>
              </a:rPr>
              <a:t> Director,</a:t>
            </a:r>
          </a:p>
          <a:p>
            <a:pPr marL="27940">
              <a:lnSpc>
                <a:spcPct val="100000"/>
              </a:lnSpc>
              <a:spcBef>
                <a:spcPts val="1310"/>
              </a:spcBef>
            </a:pPr>
            <a:r>
              <a:rPr lang="en-US" b="1" spc="-5" dirty="0">
                <a:cs typeface="Calibri"/>
              </a:rPr>
              <a:t>Innovation Norway, Oslo </a:t>
            </a:r>
          </a:p>
          <a:p>
            <a:pPr marL="27940">
              <a:lnSpc>
                <a:spcPct val="100000"/>
              </a:lnSpc>
              <a:spcBef>
                <a:spcPts val="1310"/>
              </a:spcBef>
            </a:pPr>
            <a:r>
              <a:rPr lang="en-US" b="1" spc="-5" dirty="0">
                <a:cs typeface="Calibri"/>
              </a:rPr>
              <a:t>21.03.2018</a:t>
            </a:r>
          </a:p>
        </p:txBody>
      </p:sp>
    </p:spTree>
    <p:extLst>
      <p:ext uri="{BB962C8B-B14F-4D97-AF65-F5344CB8AC3E}">
        <p14:creationId xmlns:p14="http://schemas.microsoft.com/office/powerpoint/2010/main" val="106712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274" y="353301"/>
            <a:ext cx="7924800" cy="4493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/>
            <a:r>
              <a:rPr lang="nb-NO" sz="2400" b="1" spc="-11" dirty="0">
                <a:latin typeface="Calibri"/>
                <a:cs typeface="Calibri"/>
              </a:rPr>
              <a:t>Bilateral </a:t>
            </a:r>
            <a:r>
              <a:rPr lang="nb-NO" sz="2400" b="1" spc="-11" dirty="0" err="1">
                <a:latin typeface="Calibri"/>
                <a:cs typeface="Calibri"/>
              </a:rPr>
              <a:t>Relations</a:t>
            </a:r>
            <a:r>
              <a:rPr lang="nb-NO" sz="2400" b="1" spc="-11" dirty="0">
                <a:latin typeface="Calibri"/>
                <a:cs typeface="Calibri"/>
              </a:rPr>
              <a:t> Fund – </a:t>
            </a:r>
            <a:r>
              <a:rPr lang="nb-NO" sz="2400" b="1" spc="-11" dirty="0" err="1">
                <a:latin typeface="Calibri"/>
                <a:cs typeface="Calibri"/>
              </a:rPr>
              <a:t>on</a:t>
            </a:r>
            <a:r>
              <a:rPr lang="nb-NO" sz="2400" b="1" spc="-11" dirty="0">
                <a:latin typeface="Calibri"/>
                <a:cs typeface="Calibri"/>
              </a:rPr>
              <a:t> </a:t>
            </a:r>
            <a:r>
              <a:rPr lang="nb-NO" sz="2400" b="1" spc="-11" dirty="0" err="1">
                <a:latin typeface="Calibri"/>
                <a:cs typeface="Calibri"/>
              </a:rPr>
              <a:t>programme</a:t>
            </a:r>
            <a:r>
              <a:rPr lang="nb-NO" sz="2400" b="1" spc="-11" dirty="0">
                <a:latin typeface="Calibri"/>
                <a:cs typeface="Calibri"/>
              </a:rPr>
              <a:t> </a:t>
            </a:r>
            <a:r>
              <a:rPr lang="nb-NO" sz="2400" b="1" spc="-11">
                <a:latin typeface="Calibri"/>
                <a:cs typeface="Calibri"/>
              </a:rPr>
              <a:t>level</a:t>
            </a:r>
            <a:endParaRPr lang="nb-NO" sz="2400" b="1" spc="-11" dirty="0">
              <a:latin typeface="Calibri"/>
              <a:cs typeface="Calibri"/>
            </a:endParaRPr>
          </a:p>
          <a:p>
            <a:pPr marL="9525" defTabSz="685800"/>
            <a:endParaRPr lang="nb-NO" sz="2400" b="1" spc="-11" dirty="0">
              <a:latin typeface="Calibri"/>
              <a:cs typeface="Calibri"/>
            </a:endParaRPr>
          </a:p>
          <a:p>
            <a:pPr marL="9525" defTabSz="685800"/>
            <a:r>
              <a:rPr lang="nb-NO" sz="2000" b="1" spc="-11" dirty="0" err="1">
                <a:latin typeface="Calibri"/>
                <a:cs typeface="Calibri"/>
              </a:rPr>
              <a:t>Eligible</a:t>
            </a:r>
            <a:r>
              <a:rPr lang="nb-NO" sz="2000" b="1" spc="-11" dirty="0">
                <a:latin typeface="Calibri"/>
                <a:cs typeface="Calibri"/>
              </a:rPr>
              <a:t> </a:t>
            </a:r>
            <a:r>
              <a:rPr lang="nb-NO" sz="2000" b="1" spc="-11" dirty="0" err="1">
                <a:latin typeface="Calibri"/>
                <a:cs typeface="Calibri"/>
              </a:rPr>
              <a:t>applicants</a:t>
            </a:r>
            <a:r>
              <a:rPr lang="nb-NO" sz="2000" b="1" spc="-11" dirty="0">
                <a:latin typeface="Calibri"/>
                <a:cs typeface="Calibri"/>
              </a:rPr>
              <a:t> and partners: </a:t>
            </a:r>
          </a:p>
          <a:p>
            <a:pPr marL="352425" indent="-342900" defTabSz="685800">
              <a:buFontTx/>
              <a:buChar char="-"/>
            </a:pPr>
            <a:r>
              <a:rPr lang="nb-NO" sz="2000" b="1" spc="-11" dirty="0">
                <a:latin typeface="Calibri"/>
                <a:cs typeface="Calibri"/>
              </a:rPr>
              <a:t>Norway </a:t>
            </a:r>
            <a:r>
              <a:rPr lang="nb-NO" sz="2000" b="1" spc="-11" dirty="0" err="1">
                <a:latin typeface="Calibri"/>
                <a:cs typeface="Calibri"/>
              </a:rPr>
              <a:t>Grants</a:t>
            </a:r>
            <a:r>
              <a:rPr lang="nb-NO" sz="2000" b="1" spc="-11" dirty="0">
                <a:latin typeface="Calibri"/>
                <a:cs typeface="Calibri"/>
              </a:rPr>
              <a:t> = </a:t>
            </a:r>
            <a:r>
              <a:rPr lang="nb-NO" sz="2000" b="1" spc="-11" dirty="0" err="1">
                <a:latin typeface="Calibri"/>
                <a:cs typeface="Calibri"/>
              </a:rPr>
              <a:t>entities</a:t>
            </a:r>
            <a:r>
              <a:rPr lang="nb-NO" sz="2000" b="1" spc="-11" dirty="0">
                <a:latin typeface="Calibri"/>
                <a:cs typeface="Calibri"/>
              </a:rPr>
              <a:t> from Norway and Romania </a:t>
            </a:r>
          </a:p>
          <a:p>
            <a:pPr marL="352425" indent="-342900" defTabSz="685800">
              <a:buFontTx/>
              <a:buChar char="-"/>
            </a:pPr>
            <a:r>
              <a:rPr lang="nb-NO" sz="2000" b="1" spc="-11" dirty="0">
                <a:latin typeface="Calibri"/>
                <a:cs typeface="Calibri"/>
              </a:rPr>
              <a:t>(EEA </a:t>
            </a:r>
            <a:r>
              <a:rPr lang="nb-NO" sz="2000" b="1" spc="-11" dirty="0" err="1">
                <a:latin typeface="Calibri"/>
                <a:cs typeface="Calibri"/>
              </a:rPr>
              <a:t>Grants</a:t>
            </a:r>
            <a:r>
              <a:rPr lang="nb-NO" sz="2000" b="1" spc="-11" dirty="0">
                <a:latin typeface="Calibri"/>
                <a:cs typeface="Calibri"/>
              </a:rPr>
              <a:t> = </a:t>
            </a:r>
            <a:r>
              <a:rPr lang="nb-NO" sz="2000" b="1" spc="-11" dirty="0" err="1">
                <a:latin typeface="Calibri"/>
                <a:cs typeface="Calibri"/>
              </a:rPr>
              <a:t>also</a:t>
            </a:r>
            <a:r>
              <a:rPr lang="nb-NO" sz="2000" b="1" spc="-11" dirty="0">
                <a:latin typeface="Calibri"/>
                <a:cs typeface="Calibri"/>
              </a:rPr>
              <a:t>  </a:t>
            </a:r>
            <a:r>
              <a:rPr lang="nb-NO" sz="2000" b="1" spc="-11" dirty="0" err="1">
                <a:latin typeface="Calibri"/>
                <a:cs typeface="Calibri"/>
              </a:rPr>
              <a:t>entities</a:t>
            </a:r>
            <a:r>
              <a:rPr lang="nb-NO" sz="2000" b="1" spc="-11" dirty="0">
                <a:latin typeface="Calibri"/>
                <a:cs typeface="Calibri"/>
              </a:rPr>
              <a:t> from </a:t>
            </a:r>
            <a:r>
              <a:rPr lang="nb-NO" sz="2000" b="1" spc="-11" dirty="0" err="1">
                <a:latin typeface="Calibri"/>
                <a:cs typeface="Calibri"/>
              </a:rPr>
              <a:t>Iceland</a:t>
            </a:r>
            <a:r>
              <a:rPr lang="nb-NO" sz="2000" b="1" spc="-11" dirty="0">
                <a:latin typeface="Calibri"/>
                <a:cs typeface="Calibri"/>
              </a:rPr>
              <a:t> and Liechtenstein);</a:t>
            </a:r>
          </a:p>
          <a:p>
            <a:pPr marL="9525" defTabSz="685800"/>
            <a:endParaRPr lang="nb-NO" sz="2000" b="1" spc="-11" dirty="0">
              <a:latin typeface="Calibri"/>
              <a:cs typeface="Calibri"/>
            </a:endParaRPr>
          </a:p>
          <a:p>
            <a:pPr marL="9525" defTabSz="685800"/>
            <a:r>
              <a:rPr lang="nb-NO" sz="2000" b="1" spc="-11" dirty="0">
                <a:latin typeface="Calibri"/>
                <a:cs typeface="Calibri"/>
              </a:rPr>
              <a:t>Travel Support EUR 1,200 per </a:t>
            </a:r>
            <a:r>
              <a:rPr lang="nb-NO" sz="2000" b="1" spc="-11" dirty="0" err="1">
                <a:latin typeface="Calibri"/>
                <a:cs typeface="Calibri"/>
              </a:rPr>
              <a:t>entity</a:t>
            </a:r>
            <a:r>
              <a:rPr lang="nb-NO" sz="2000" b="1" spc="-11" dirty="0">
                <a:latin typeface="Calibri"/>
                <a:cs typeface="Calibri"/>
              </a:rPr>
              <a:t> Romania/Norway, </a:t>
            </a:r>
          </a:p>
          <a:p>
            <a:pPr marL="352425" indent="-342900" defTabSz="685800">
              <a:buFontTx/>
              <a:buChar char="-"/>
            </a:pPr>
            <a:r>
              <a:rPr lang="nb-NO" sz="2000" b="1" spc="-11" dirty="0">
                <a:latin typeface="Calibri"/>
                <a:cs typeface="Calibri"/>
              </a:rPr>
              <a:t>Call </a:t>
            </a:r>
            <a:r>
              <a:rPr lang="nb-NO" sz="2000" b="1" spc="-11" dirty="0" err="1">
                <a:latin typeface="Calibri"/>
                <a:cs typeface="Calibri"/>
              </a:rPr>
              <a:t>ongoing</a:t>
            </a:r>
            <a:r>
              <a:rPr lang="nb-NO" sz="2000" b="1" spc="-11" dirty="0">
                <a:latin typeface="Calibri"/>
                <a:cs typeface="Calibri"/>
              </a:rPr>
              <a:t> for RO-Energy </a:t>
            </a:r>
          </a:p>
          <a:p>
            <a:pPr marL="352425" indent="-342900" defTabSz="685800">
              <a:buFontTx/>
              <a:buChar char="-"/>
            </a:pPr>
            <a:r>
              <a:rPr lang="nb-NO" sz="2000" b="1" spc="-11" dirty="0">
                <a:latin typeface="Calibri"/>
                <a:cs typeface="Calibri"/>
              </a:rPr>
              <a:t>Call for SMEs Growth Romania </a:t>
            </a:r>
            <a:r>
              <a:rPr lang="nb-NO" sz="2000" b="1" spc="-11" dirty="0" err="1">
                <a:latin typeface="Calibri"/>
                <a:cs typeface="Calibri"/>
              </a:rPr>
              <a:t>temporary</a:t>
            </a:r>
            <a:r>
              <a:rPr lang="nb-NO" sz="2000" b="1" spc="-11" dirty="0">
                <a:latin typeface="Calibri"/>
                <a:cs typeface="Calibri"/>
              </a:rPr>
              <a:t> </a:t>
            </a:r>
            <a:r>
              <a:rPr lang="nb-NO" sz="2000" b="1" spc="-11" dirty="0" err="1">
                <a:latin typeface="Calibri"/>
                <a:cs typeface="Calibri"/>
              </a:rPr>
              <a:t>closed</a:t>
            </a:r>
            <a:r>
              <a:rPr lang="nb-NO" sz="2000" b="1" spc="-11" dirty="0">
                <a:latin typeface="Calibri"/>
                <a:cs typeface="Calibri"/>
              </a:rPr>
              <a:t> </a:t>
            </a:r>
            <a:r>
              <a:rPr lang="nb-NO" sz="1400" b="1" spc="-11" dirty="0">
                <a:latin typeface="Calibri"/>
                <a:cs typeface="Calibri"/>
              </a:rPr>
              <a:t>(</a:t>
            </a:r>
            <a:r>
              <a:rPr lang="nb-NO" sz="1400" b="1" spc="-11" dirty="0" err="1">
                <a:latin typeface="Calibri"/>
                <a:cs typeface="Calibri"/>
              </a:rPr>
              <a:t>until</a:t>
            </a:r>
            <a:r>
              <a:rPr lang="nb-NO" sz="1400" b="1" spc="-11" dirty="0">
                <a:latin typeface="Calibri"/>
                <a:cs typeface="Calibri"/>
              </a:rPr>
              <a:t> </a:t>
            </a:r>
            <a:r>
              <a:rPr lang="nb-NO" sz="1400" b="1" spc="-11" dirty="0" err="1">
                <a:latin typeface="Calibri"/>
                <a:cs typeface="Calibri"/>
              </a:rPr>
              <a:t>programme</a:t>
            </a:r>
            <a:r>
              <a:rPr lang="nb-NO" sz="1400" b="1" spc="-11" dirty="0">
                <a:latin typeface="Calibri"/>
                <a:cs typeface="Calibri"/>
              </a:rPr>
              <a:t> </a:t>
            </a:r>
            <a:r>
              <a:rPr lang="nb-NO" sz="1400" b="1" spc="-11" dirty="0" err="1">
                <a:latin typeface="Calibri"/>
                <a:cs typeface="Calibri"/>
              </a:rPr>
              <a:t>launch</a:t>
            </a:r>
            <a:r>
              <a:rPr lang="nb-NO" sz="1400" b="1" spc="-11" dirty="0">
                <a:latin typeface="Calibri"/>
                <a:cs typeface="Calibri"/>
              </a:rPr>
              <a:t>);</a:t>
            </a:r>
          </a:p>
          <a:p>
            <a:pPr marL="9525" defTabSz="685800"/>
            <a:endParaRPr lang="nb-NO" sz="2000" b="1" spc="-11" dirty="0">
              <a:latin typeface="Calibri"/>
              <a:cs typeface="Calibri"/>
            </a:endParaRPr>
          </a:p>
          <a:p>
            <a:pPr marL="9525" defTabSz="685800"/>
            <a:r>
              <a:rPr lang="nb-NO" sz="2000" b="1" spc="-11" dirty="0" err="1">
                <a:latin typeface="Calibri"/>
                <a:cs typeface="Calibri"/>
              </a:rPr>
              <a:t>Objective</a:t>
            </a:r>
            <a:r>
              <a:rPr lang="nb-NO" sz="2000" b="1" spc="-11" dirty="0">
                <a:latin typeface="Calibri"/>
                <a:cs typeface="Calibri"/>
              </a:rPr>
              <a:t>:</a:t>
            </a:r>
          </a:p>
          <a:p>
            <a:pPr marL="9525" defTabSz="685800"/>
            <a:r>
              <a:rPr lang="nb-NO" sz="2000" b="1" spc="-11" dirty="0">
                <a:latin typeface="Calibri"/>
                <a:cs typeface="Calibri"/>
              </a:rPr>
              <a:t>-    To </a:t>
            </a:r>
            <a:r>
              <a:rPr lang="nb-NO" sz="2000" b="1" spc="-11" dirty="0" err="1">
                <a:latin typeface="Calibri"/>
                <a:cs typeface="Calibri"/>
              </a:rPr>
              <a:t>searh</a:t>
            </a:r>
            <a:r>
              <a:rPr lang="nb-NO" sz="2000" b="1" spc="-11" dirty="0">
                <a:latin typeface="Calibri"/>
                <a:cs typeface="Calibri"/>
              </a:rPr>
              <a:t> for and </a:t>
            </a:r>
            <a:r>
              <a:rPr lang="nb-NO" sz="2000" b="1" spc="-11" dirty="0" err="1">
                <a:latin typeface="Calibri"/>
                <a:cs typeface="Calibri"/>
              </a:rPr>
              <a:t>meet</a:t>
            </a:r>
            <a:r>
              <a:rPr lang="nb-NO" sz="2000" b="1" spc="-11" dirty="0">
                <a:latin typeface="Calibri"/>
                <a:cs typeface="Calibri"/>
              </a:rPr>
              <a:t> </a:t>
            </a:r>
            <a:r>
              <a:rPr lang="nb-NO" sz="2000" b="1" spc="-11" dirty="0" err="1">
                <a:latin typeface="Calibri"/>
                <a:cs typeface="Calibri"/>
              </a:rPr>
              <a:t>potential</a:t>
            </a:r>
            <a:r>
              <a:rPr lang="nb-NO" sz="2000" b="1" spc="-11" dirty="0">
                <a:latin typeface="Calibri"/>
                <a:cs typeface="Calibri"/>
              </a:rPr>
              <a:t> partners for joint </a:t>
            </a:r>
            <a:r>
              <a:rPr lang="nb-NO" sz="2000" b="1" spc="-11" dirty="0" err="1">
                <a:latin typeface="Calibri"/>
                <a:cs typeface="Calibri"/>
              </a:rPr>
              <a:t>project</a:t>
            </a:r>
            <a:r>
              <a:rPr lang="nb-NO" sz="2000" b="1" spc="-11" dirty="0">
                <a:latin typeface="Calibri"/>
                <a:cs typeface="Calibri"/>
              </a:rPr>
              <a:t> </a:t>
            </a:r>
            <a:r>
              <a:rPr lang="nb-NO" sz="2000" b="1" spc="-11" dirty="0" err="1">
                <a:latin typeface="Calibri"/>
                <a:cs typeface="Calibri"/>
              </a:rPr>
              <a:t>preparations</a:t>
            </a:r>
            <a:r>
              <a:rPr lang="nb-NO" sz="2000" b="1" spc="-11" dirty="0">
                <a:latin typeface="Calibri"/>
                <a:cs typeface="Calibri"/>
              </a:rPr>
              <a:t>.</a:t>
            </a:r>
          </a:p>
          <a:p>
            <a:pPr marL="9525" defTabSz="685800"/>
            <a:endParaRPr lang="nb-NO" sz="2000" b="1" spc="-11" dirty="0">
              <a:latin typeface="Calibri"/>
              <a:cs typeface="Calibri"/>
            </a:endParaRPr>
          </a:p>
          <a:p>
            <a:pPr marL="9525" defTabSz="685800"/>
            <a:endParaRPr sz="24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6" y="4543665"/>
            <a:ext cx="1143000" cy="468909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1752600" y="4681105"/>
            <a:ext cx="938860" cy="331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813183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064" y="429440"/>
            <a:ext cx="838393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b-NO" sz="2400" spc="-15" dirty="0" err="1"/>
              <a:t>Role</a:t>
            </a:r>
            <a:r>
              <a:rPr lang="nb-NO" sz="2400" spc="-15" dirty="0"/>
              <a:t> </a:t>
            </a:r>
            <a:r>
              <a:rPr lang="nb-NO" sz="2400" spc="-15" dirty="0" err="1"/>
              <a:t>of</a:t>
            </a:r>
            <a:r>
              <a:rPr lang="nb-NO" sz="2400" spc="-15" dirty="0"/>
              <a:t> Norwegian </a:t>
            </a:r>
            <a:r>
              <a:rPr lang="nb-NO" sz="2400" spc="-15" dirty="0" err="1"/>
              <a:t>project</a:t>
            </a:r>
            <a:r>
              <a:rPr lang="nb-NO" sz="2400" spc="-15" dirty="0"/>
              <a:t> partners</a:t>
            </a:r>
            <a:endParaRPr sz="24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82587" y="1145650"/>
            <a:ext cx="6156897" cy="3013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38505">
              <a:lnSpc>
                <a:spcPts val="2600"/>
              </a:lnSpc>
              <a:spcBef>
                <a:spcPts val="75"/>
              </a:spcBef>
            </a:pPr>
            <a:r>
              <a:rPr lang="nb-NO" sz="2000" b="1" i="1" spc="-10" dirty="0" err="1">
                <a:latin typeface="Calibri"/>
                <a:cs typeface="Calibri"/>
              </a:rPr>
              <a:t>Based</a:t>
            </a:r>
            <a:r>
              <a:rPr lang="nb-NO" sz="2000" b="1" i="1" spc="-10" dirty="0">
                <a:latin typeface="Calibri"/>
                <a:cs typeface="Calibri"/>
              </a:rPr>
              <a:t> </a:t>
            </a:r>
            <a:r>
              <a:rPr lang="nb-NO" sz="2000" b="1" i="1" spc="-10" dirty="0" err="1">
                <a:latin typeface="Calibri"/>
                <a:cs typeface="Calibri"/>
              </a:rPr>
              <a:t>on</a:t>
            </a:r>
            <a:r>
              <a:rPr lang="nb-NO" sz="2000" b="1" i="1" spc="-10" dirty="0">
                <a:latin typeface="Calibri"/>
                <a:cs typeface="Calibri"/>
              </a:rPr>
              <a:t> </a:t>
            </a:r>
            <a:r>
              <a:rPr lang="nb-NO" sz="2000" b="1" i="1" spc="-10" dirty="0" err="1">
                <a:latin typeface="Calibri"/>
                <a:cs typeface="Calibri"/>
              </a:rPr>
              <a:t>experience</a:t>
            </a:r>
            <a:r>
              <a:rPr lang="nb-NO" sz="2000" b="1" i="1" spc="-10" dirty="0">
                <a:latin typeface="Calibri"/>
                <a:cs typeface="Calibri"/>
              </a:rPr>
              <a:t> from Green Industry </a:t>
            </a:r>
            <a:r>
              <a:rPr lang="nb-NO" sz="2000" b="1" i="1" spc="-10" dirty="0" err="1">
                <a:latin typeface="Calibri"/>
                <a:cs typeface="Calibri"/>
              </a:rPr>
              <a:t>Programe</a:t>
            </a:r>
            <a:endParaRPr lang="nb-NO" sz="2000" b="1" i="1" spc="-10" dirty="0">
              <a:latin typeface="Calibri"/>
              <a:cs typeface="Calibri"/>
            </a:endParaRPr>
          </a:p>
          <a:p>
            <a:pPr marL="161925" indent="-14922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162560" algn="l"/>
              </a:tabLst>
            </a:pPr>
            <a:r>
              <a:rPr spc="-5" dirty="0">
                <a:latin typeface="Calibri"/>
                <a:cs typeface="Calibri"/>
              </a:rPr>
              <a:t>Sector </a:t>
            </a:r>
            <a:r>
              <a:rPr spc="-10" dirty="0">
                <a:latin typeface="Calibri"/>
                <a:cs typeface="Calibri"/>
              </a:rPr>
              <a:t>related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know-how</a:t>
            </a:r>
            <a:endParaRPr dirty="0">
              <a:latin typeface="Calibri"/>
              <a:cs typeface="Calibri"/>
            </a:endParaRPr>
          </a:p>
          <a:p>
            <a:pPr marL="161925" indent="-14922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162560" algn="l"/>
              </a:tabLst>
            </a:pPr>
            <a:r>
              <a:rPr spc="-10" dirty="0">
                <a:latin typeface="Calibri"/>
                <a:cs typeface="Calibri"/>
              </a:rPr>
              <a:t>Efficient production </a:t>
            </a:r>
            <a:r>
              <a:rPr spc="-5" dirty="0">
                <a:latin typeface="Calibri"/>
                <a:cs typeface="Calibri"/>
              </a:rPr>
              <a:t>processes expertise</a:t>
            </a:r>
            <a:endParaRPr dirty="0">
              <a:latin typeface="Calibri"/>
              <a:cs typeface="Calibri"/>
            </a:endParaRPr>
          </a:p>
          <a:p>
            <a:pPr marL="161925" indent="-14922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162560" algn="l"/>
              </a:tabLst>
            </a:pPr>
            <a:r>
              <a:rPr dirty="0">
                <a:latin typeface="Calibri"/>
                <a:cs typeface="Calibri"/>
              </a:rPr>
              <a:t>R&amp;D </a:t>
            </a:r>
            <a:r>
              <a:rPr spc="-5" dirty="0">
                <a:latin typeface="Calibri"/>
                <a:cs typeface="Calibri"/>
              </a:rPr>
              <a:t>specific support (material technology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etc.)</a:t>
            </a:r>
            <a:endParaRPr dirty="0">
              <a:latin typeface="Calibri"/>
              <a:cs typeface="Calibri"/>
            </a:endParaRPr>
          </a:p>
          <a:p>
            <a:pPr marL="161925" indent="-14922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162560" algn="l"/>
              </a:tabLst>
            </a:pPr>
            <a:r>
              <a:rPr spc="-20" dirty="0">
                <a:latin typeface="Calibri"/>
                <a:cs typeface="Calibri"/>
              </a:rPr>
              <a:t>Training </a:t>
            </a:r>
            <a:r>
              <a:rPr spc="-5" dirty="0">
                <a:latin typeface="Calibri"/>
                <a:cs typeface="Calibri"/>
              </a:rPr>
              <a:t>(industrial design, quality norms</a:t>
            </a:r>
            <a:r>
              <a:rPr spc="7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etc.)</a:t>
            </a:r>
            <a:endParaRPr dirty="0">
              <a:latin typeface="Calibri"/>
              <a:cs typeface="Calibri"/>
            </a:endParaRPr>
          </a:p>
          <a:p>
            <a:pPr marL="161925" indent="-14922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162560" algn="l"/>
              </a:tabLst>
            </a:pPr>
            <a:r>
              <a:rPr spc="-10" dirty="0">
                <a:latin typeface="Calibri"/>
                <a:cs typeface="Calibri"/>
              </a:rPr>
              <a:t>Corporate </a:t>
            </a:r>
            <a:r>
              <a:rPr spc="-5" dirty="0">
                <a:latin typeface="Calibri"/>
                <a:cs typeface="Calibri"/>
              </a:rPr>
              <a:t>Social </a:t>
            </a:r>
            <a:r>
              <a:rPr spc="-10" dirty="0">
                <a:latin typeface="Calibri"/>
                <a:cs typeface="Calibri"/>
              </a:rPr>
              <a:t>Responsibility,</a:t>
            </a:r>
            <a:r>
              <a:rPr spc="5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Health/Safety/Environment</a:t>
            </a:r>
            <a:endParaRPr dirty="0">
              <a:latin typeface="Calibri"/>
              <a:cs typeface="Calibri"/>
            </a:endParaRPr>
          </a:p>
          <a:p>
            <a:pPr marL="161925" indent="-14922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162560" algn="l"/>
              </a:tabLst>
            </a:pPr>
            <a:r>
              <a:rPr spc="-5" dirty="0">
                <a:latin typeface="Calibri"/>
                <a:cs typeface="Calibri"/>
              </a:rPr>
              <a:t>LEAN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production</a:t>
            </a:r>
            <a:endParaRPr dirty="0">
              <a:latin typeface="Calibri"/>
              <a:cs typeface="Calibri"/>
            </a:endParaRPr>
          </a:p>
          <a:p>
            <a:pPr marL="161925" indent="-14922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162560" algn="l"/>
              </a:tabLst>
            </a:pPr>
            <a:r>
              <a:rPr spc="-5" dirty="0">
                <a:latin typeface="Calibri"/>
                <a:cs typeface="Calibri"/>
              </a:rPr>
              <a:t>Awareness raising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campaigns</a:t>
            </a:r>
            <a:endParaRPr lang="nb-NO" spc="-10" dirty="0">
              <a:latin typeface="Calibri"/>
              <a:cs typeface="Calibri"/>
            </a:endParaRPr>
          </a:p>
          <a:p>
            <a:pPr marL="161925" indent="-14922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162560" algn="l"/>
              </a:tabLst>
            </a:pPr>
            <a:endParaRPr lang="nb-NO" sz="14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2000" b="1" dirty="0">
                <a:latin typeface="Calibri"/>
                <a:cs typeface="Calibri"/>
              </a:rPr>
              <a:t>Spin-off: </a:t>
            </a:r>
            <a:r>
              <a:rPr sz="2000" spc="-5" dirty="0">
                <a:latin typeface="Calibri"/>
                <a:cs typeface="Calibri"/>
              </a:rPr>
              <a:t>Norwegian suppliers of technology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</a:t>
            </a:r>
          </a:p>
        </p:txBody>
      </p:sp>
      <p:sp>
        <p:nvSpPr>
          <p:cNvPr id="4" name="object 4"/>
          <p:cNvSpPr/>
          <p:nvPr/>
        </p:nvSpPr>
        <p:spPr>
          <a:xfrm>
            <a:off x="6539485" y="2198349"/>
            <a:ext cx="2604515" cy="1960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4830" y="4456086"/>
            <a:ext cx="673264" cy="463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456086"/>
            <a:ext cx="1143000" cy="4689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229897"/>
            <a:ext cx="7391400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/>
            <a:endParaRPr lang="en-US" sz="2400" b="1" spc="-34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9525" defTabSz="685800"/>
            <a:r>
              <a:rPr lang="en-US" sz="2400" b="1" spc="-34" dirty="0">
                <a:latin typeface="Calibri"/>
                <a:cs typeface="Calibri"/>
              </a:rPr>
              <a:t>Communication with Innovation Norway</a:t>
            </a:r>
            <a:r>
              <a:rPr lang="en-US" sz="2400" b="1" spc="-34" dirty="0">
                <a:cs typeface="Calibri"/>
              </a:rPr>
              <a:t>:</a:t>
            </a:r>
          </a:p>
          <a:p>
            <a:pPr marL="9525" defTabSz="685800"/>
            <a:endParaRPr lang="en-US" sz="2400" b="1" spc="-34" dirty="0">
              <a:cs typeface="Calibri"/>
            </a:endParaRPr>
          </a:p>
          <a:p>
            <a:pPr marL="9525" defTabSz="685800"/>
            <a:r>
              <a:rPr lang="en-US" sz="2400" b="1" spc="-34" dirty="0">
                <a:cs typeface="Calibri"/>
              </a:rPr>
              <a:t>Web-site:</a:t>
            </a:r>
          </a:p>
          <a:p>
            <a:pPr marL="9525" defTabSz="685800"/>
            <a:r>
              <a:rPr lang="en-US" sz="2400" b="1" spc="-34" dirty="0">
                <a:solidFill>
                  <a:srgbClr val="FF0000"/>
                </a:solidFill>
                <a:cs typeface="Calibri"/>
                <a:hlinkClick r:id="rId2"/>
              </a:rPr>
              <a:t>http://www.innovasjonnorge.no/en/start-page/eea-norway-grants/</a:t>
            </a:r>
            <a:endParaRPr lang="en-US" sz="2400" b="1" spc="-34" dirty="0">
              <a:solidFill>
                <a:srgbClr val="FF0000"/>
              </a:solidFill>
              <a:cs typeface="Calibri"/>
            </a:endParaRPr>
          </a:p>
          <a:p>
            <a:pPr marL="9525" defTabSz="685800"/>
            <a:endParaRPr lang="en-US" sz="2400" b="1" spc="-34" dirty="0">
              <a:solidFill>
                <a:srgbClr val="FF0000"/>
              </a:solidFill>
              <a:cs typeface="Calibri"/>
            </a:endParaRPr>
          </a:p>
          <a:p>
            <a:pPr marL="9525" defTabSz="685800"/>
            <a:r>
              <a:rPr lang="en-US" sz="2400" b="1" spc="-34" dirty="0">
                <a:cs typeface="Calibri"/>
              </a:rPr>
              <a:t>E-mail:</a:t>
            </a:r>
          </a:p>
          <a:p>
            <a:pPr marL="9525" defTabSz="685800"/>
            <a:r>
              <a:rPr lang="en-US" sz="2400" b="1" spc="-34" dirty="0">
                <a:solidFill>
                  <a:srgbClr val="FF0000"/>
                </a:solidFill>
                <a:cs typeface="Calibri"/>
                <a:hlinkClick r:id="rId3"/>
              </a:rPr>
              <a:t>RO.Innovation@innovationnorway.no</a:t>
            </a:r>
            <a:endParaRPr lang="en-US" sz="2400" b="1" spc="-34" dirty="0">
              <a:solidFill>
                <a:srgbClr val="FF0000"/>
              </a:solidFill>
              <a:cs typeface="Calibri"/>
            </a:endParaRPr>
          </a:p>
          <a:p>
            <a:pPr marL="9525" defTabSz="685800"/>
            <a:endParaRPr lang="en-US" sz="2400" b="1" spc="-34" dirty="0">
              <a:solidFill>
                <a:srgbClr val="FF0000"/>
              </a:solidFill>
              <a:cs typeface="Calibri"/>
            </a:endParaRPr>
          </a:p>
          <a:p>
            <a:pPr marL="9525" defTabSz="685800"/>
            <a:r>
              <a:rPr lang="en-US" sz="2400" b="1" spc="-34" dirty="0">
                <a:solidFill>
                  <a:srgbClr val="FF0000"/>
                </a:solidFill>
                <a:cs typeface="Calibri"/>
                <a:hlinkClick r:id="rId4"/>
              </a:rPr>
              <a:t>RO.Energy@innovationnorway.no</a:t>
            </a:r>
            <a:endParaRPr lang="en-US" sz="2400" b="1" spc="-34" dirty="0">
              <a:solidFill>
                <a:srgbClr val="FF0000"/>
              </a:solidFill>
              <a:cs typeface="Calibri"/>
            </a:endParaRPr>
          </a:p>
          <a:p>
            <a:pPr marL="9525" defTabSz="685800"/>
            <a:endParaRPr lang="en-US" sz="2400" b="1" spc="-34" dirty="0">
              <a:solidFill>
                <a:srgbClr val="FF0000"/>
              </a:solidFill>
              <a:cs typeface="Calibri"/>
            </a:endParaRPr>
          </a:p>
          <a:p>
            <a:pPr defTabSz="685800"/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6" y="4543665"/>
            <a:ext cx="1143000" cy="468909"/>
          </a:xfrm>
          <a:prstGeom prst="rect">
            <a:avLst/>
          </a:prstGeom>
        </p:spPr>
      </p:pic>
      <p:sp>
        <p:nvSpPr>
          <p:cNvPr id="5" name="object 3"/>
          <p:cNvSpPr/>
          <p:nvPr/>
        </p:nvSpPr>
        <p:spPr>
          <a:xfrm>
            <a:off x="1752600" y="4681105"/>
            <a:ext cx="938860" cy="3314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641919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66800" y="2010275"/>
            <a:ext cx="2987040" cy="1039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51920"/>
            <a:ext cx="2819400" cy="1156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9213" y="3790950"/>
            <a:ext cx="4679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Thank you !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hlinkClick r:id="rId4"/>
              </a:rPr>
              <a:t>www.innovasjonnorge.no/EEA-Norway-Grants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endParaRPr lang="en-GB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438150"/>
            <a:ext cx="8534400" cy="5170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/>
            <a:r>
              <a:rPr sz="2400" b="1" spc="-11" dirty="0">
                <a:latin typeface="Calibri"/>
                <a:cs typeface="Calibri"/>
              </a:rPr>
              <a:t>Innovation </a:t>
            </a:r>
            <a:r>
              <a:rPr sz="2400" b="1" spc="-15" dirty="0">
                <a:latin typeface="Calibri"/>
                <a:cs typeface="Calibri"/>
              </a:rPr>
              <a:t>Norway </a:t>
            </a:r>
            <a:r>
              <a:rPr sz="2400" b="1" spc="-4" dirty="0">
                <a:latin typeface="Calibri"/>
                <a:cs typeface="Calibri"/>
              </a:rPr>
              <a:t>is </a:t>
            </a:r>
            <a:r>
              <a:rPr sz="2400" b="1" i="1" spc="-11" dirty="0">
                <a:latin typeface="Calibri"/>
                <a:cs typeface="Calibri"/>
              </a:rPr>
              <a:t>Fund </a:t>
            </a:r>
            <a:r>
              <a:rPr sz="2400" b="1" i="1" spc="-8" dirty="0">
                <a:latin typeface="Calibri"/>
                <a:cs typeface="Calibri"/>
              </a:rPr>
              <a:t>Operator</a:t>
            </a:r>
            <a:r>
              <a:rPr lang="nb-NO" sz="2400" b="1" i="1" spc="64" dirty="0">
                <a:latin typeface="Calibri"/>
                <a:cs typeface="Calibri"/>
              </a:rPr>
              <a:t> </a:t>
            </a:r>
            <a:r>
              <a:rPr sz="2400" b="1" spc="-11" dirty="0">
                <a:latin typeface="Calibri"/>
                <a:cs typeface="Calibri"/>
              </a:rPr>
              <a:t>for</a:t>
            </a:r>
            <a:r>
              <a:rPr lang="nb-NO" sz="2400" b="1" spc="-11" dirty="0">
                <a:latin typeface="Calibri"/>
                <a:cs typeface="Calibri"/>
              </a:rPr>
              <a:t> 3 grant </a:t>
            </a:r>
            <a:r>
              <a:rPr lang="nb-NO" sz="2400" b="1" spc="-11" dirty="0" err="1">
                <a:latin typeface="Calibri"/>
                <a:cs typeface="Calibri"/>
              </a:rPr>
              <a:t>programmes</a:t>
            </a:r>
            <a:endParaRPr lang="nb-NO" sz="2400" b="1" spc="-11" dirty="0">
              <a:latin typeface="Calibri"/>
              <a:cs typeface="Calibri"/>
            </a:endParaRPr>
          </a:p>
          <a:p>
            <a:pPr marL="9525" defTabSz="685800"/>
            <a:r>
              <a:rPr lang="nb-NO" sz="2400" b="1" spc="-11" dirty="0">
                <a:latin typeface="Calibri"/>
                <a:cs typeface="Calibri"/>
              </a:rPr>
              <a:t>for Romania</a:t>
            </a:r>
          </a:p>
          <a:p>
            <a:pPr marL="9525" defTabSz="685800"/>
            <a:endParaRPr sz="2100" dirty="0">
              <a:latin typeface="Times New Roman"/>
              <a:cs typeface="Times New Roman"/>
            </a:endParaRPr>
          </a:p>
          <a:p>
            <a:pPr marL="9525" marR="295275" defTabSz="685800">
              <a:buClr>
                <a:srgbClr val="FF0000"/>
              </a:buClr>
              <a:tabLst>
                <a:tab pos="314325" algn="l"/>
              </a:tabLst>
            </a:pPr>
            <a:r>
              <a:rPr lang="en-US" sz="2400" b="1" spc="-83" dirty="0">
                <a:latin typeface="Calibri"/>
                <a:cs typeface="Calibri"/>
              </a:rPr>
              <a:t>1. RO-Innovation - </a:t>
            </a:r>
            <a:r>
              <a:rPr lang="nb-NO" sz="2400" b="1" spc="-4" dirty="0">
                <a:latin typeface="Calibri"/>
                <a:cs typeface="Calibri"/>
              </a:rPr>
              <a:t>«SMEs Growth Romania»</a:t>
            </a:r>
          </a:p>
          <a:p>
            <a:pPr marL="466725" marR="295275" lvl="1" defTabSz="685800">
              <a:buClr>
                <a:srgbClr val="FF0000"/>
              </a:buClr>
              <a:tabLst>
                <a:tab pos="314325" algn="l"/>
              </a:tabLst>
            </a:pPr>
            <a:r>
              <a:rPr lang="nb-NO" sz="2400" b="1" spc="-4" dirty="0">
                <a:latin typeface="Calibri"/>
                <a:cs typeface="Calibri"/>
              </a:rPr>
              <a:t>- (B</a:t>
            </a:r>
            <a:r>
              <a:rPr sz="2400" b="1" spc="-4" dirty="0" err="1">
                <a:latin typeface="Calibri"/>
                <a:cs typeface="Calibri"/>
              </a:rPr>
              <a:t>usiness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lang="nb-NO" sz="2400" b="1" spc="-4" dirty="0">
                <a:latin typeface="Calibri"/>
                <a:cs typeface="Calibri"/>
              </a:rPr>
              <a:t>D</a:t>
            </a:r>
            <a:r>
              <a:rPr sz="2400" b="1" spc="-11" dirty="0" err="1">
                <a:latin typeface="Calibri"/>
                <a:cs typeface="Calibri"/>
              </a:rPr>
              <a:t>evelopment</a:t>
            </a:r>
            <a:r>
              <a:rPr sz="2400" b="1" spc="-11" dirty="0">
                <a:latin typeface="Calibri"/>
                <a:cs typeface="Calibri"/>
              </a:rPr>
              <a:t>, </a:t>
            </a:r>
            <a:r>
              <a:rPr lang="nb-NO" sz="2400" b="1" spc="-11" dirty="0">
                <a:latin typeface="Calibri"/>
                <a:cs typeface="Calibri"/>
              </a:rPr>
              <a:t>I</a:t>
            </a:r>
            <a:r>
              <a:rPr sz="2400" b="1" spc="-11" dirty="0" err="1">
                <a:latin typeface="Calibri"/>
                <a:cs typeface="Calibri"/>
              </a:rPr>
              <a:t>nnovation</a:t>
            </a:r>
            <a:r>
              <a:rPr sz="2400" b="1" spc="-11" dirty="0">
                <a:latin typeface="Calibri"/>
                <a:cs typeface="Calibri"/>
              </a:rPr>
              <a:t>  </a:t>
            </a:r>
            <a:r>
              <a:rPr sz="2400" b="1" spc="-4" dirty="0">
                <a:latin typeface="Calibri"/>
                <a:cs typeface="Calibri"/>
              </a:rPr>
              <a:t>and</a:t>
            </a:r>
            <a:r>
              <a:rPr sz="2400" b="1" spc="-71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SMEs</a:t>
            </a:r>
            <a:r>
              <a:rPr lang="nb-NO" sz="2400" b="1" spc="-4" dirty="0">
                <a:latin typeface="Calibri"/>
                <a:cs typeface="Calibri"/>
              </a:rPr>
              <a:t>);</a:t>
            </a:r>
            <a:endParaRPr sz="2400" dirty="0">
              <a:latin typeface="Calibri"/>
              <a:cs typeface="Calibri"/>
            </a:endParaRPr>
          </a:p>
          <a:p>
            <a:pPr defTabSz="685800">
              <a:spcBef>
                <a:spcPts val="34"/>
              </a:spcBef>
              <a:buClr>
                <a:srgbClr val="FF0000"/>
              </a:buClr>
              <a:buFont typeface="Calibri"/>
              <a:buAutoNum type="arabicPeriod"/>
            </a:pPr>
            <a:endParaRPr lang="en-US" sz="1350" dirty="0">
              <a:latin typeface="Times New Roman"/>
              <a:cs typeface="Times New Roman"/>
            </a:endParaRPr>
          </a:p>
          <a:p>
            <a:pPr defTabSz="685800">
              <a:spcBef>
                <a:spcPts val="34"/>
              </a:spcBef>
              <a:buClr>
                <a:srgbClr val="FF0000"/>
              </a:buClr>
              <a:buFont typeface="Calibri"/>
              <a:buAutoNum type="arabicPeriod"/>
            </a:pPr>
            <a:endParaRPr sz="1350" dirty="0">
              <a:latin typeface="Times New Roman"/>
              <a:cs typeface="Times New Roman"/>
            </a:endParaRPr>
          </a:p>
          <a:p>
            <a:pPr marL="9525" marR="3810" defTabSz="685800">
              <a:buClr>
                <a:srgbClr val="FF0000"/>
              </a:buClr>
              <a:tabLst>
                <a:tab pos="314325" algn="l"/>
              </a:tabLst>
            </a:pPr>
            <a:r>
              <a:rPr lang="en-US" sz="2400" b="1" spc="-83" dirty="0">
                <a:latin typeface="Calibri"/>
                <a:cs typeface="Calibri"/>
              </a:rPr>
              <a:t>2</a:t>
            </a:r>
            <a:r>
              <a:rPr lang="en-US" sz="2400" b="1" spc="-83" dirty="0">
                <a:cs typeface="Calibri"/>
              </a:rPr>
              <a:t>. RO-Energy</a:t>
            </a:r>
            <a:r>
              <a:rPr lang="en-US" sz="2400" b="1" spc="-4" dirty="0">
                <a:cs typeface="Calibri"/>
              </a:rPr>
              <a:t>  </a:t>
            </a:r>
          </a:p>
          <a:p>
            <a:pPr marL="466725" marR="3810" lvl="1" defTabSz="685800">
              <a:buClr>
                <a:srgbClr val="FF0000"/>
              </a:buClr>
              <a:tabLst>
                <a:tab pos="314325" algn="l"/>
              </a:tabLst>
            </a:pPr>
            <a:r>
              <a:rPr lang="en-US" sz="2400" b="1" spc="-4" dirty="0">
                <a:cs typeface="Calibri"/>
              </a:rPr>
              <a:t>- (</a:t>
            </a:r>
            <a:r>
              <a:rPr lang="en-US" sz="2400" b="1" spc="-11" dirty="0">
                <a:cs typeface="Calibri"/>
              </a:rPr>
              <a:t>Renewable </a:t>
            </a:r>
            <a:r>
              <a:rPr lang="en-US" sz="2400" b="1" spc="-30" dirty="0">
                <a:cs typeface="Calibri"/>
              </a:rPr>
              <a:t>Energy, </a:t>
            </a:r>
            <a:r>
              <a:rPr lang="en-US" sz="2400" b="1" spc="-8" dirty="0">
                <a:cs typeface="Calibri"/>
              </a:rPr>
              <a:t>Energy </a:t>
            </a:r>
            <a:r>
              <a:rPr lang="en-US" sz="2400" b="1" spc="-23" dirty="0">
                <a:cs typeface="Calibri"/>
              </a:rPr>
              <a:t>Efficiency</a:t>
            </a:r>
            <a:r>
              <a:rPr lang="en-US" sz="2400" b="1" spc="-23" dirty="0">
                <a:solidFill>
                  <a:prstClr val="black"/>
                </a:solidFill>
                <a:cs typeface="Calibri"/>
              </a:rPr>
              <a:t>,  </a:t>
            </a:r>
            <a:r>
              <a:rPr lang="en-US" sz="2400" b="1" spc="-8" dirty="0">
                <a:solidFill>
                  <a:prstClr val="black"/>
                </a:solidFill>
                <a:cs typeface="Calibri"/>
              </a:rPr>
              <a:t>Energy</a:t>
            </a:r>
            <a:r>
              <a:rPr lang="en-US" sz="2400" b="1" spc="-49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z="2400" b="1" spc="-4" dirty="0">
                <a:solidFill>
                  <a:prstClr val="black"/>
                </a:solidFill>
                <a:cs typeface="Calibri"/>
              </a:rPr>
              <a:t>Security);</a:t>
            </a:r>
          </a:p>
          <a:p>
            <a:pPr marL="9525" marR="3810" defTabSz="685800">
              <a:buClr>
                <a:srgbClr val="FF0000"/>
              </a:buClr>
              <a:tabLst>
                <a:tab pos="314325" algn="l"/>
              </a:tabLst>
            </a:pPr>
            <a:endParaRPr lang="en-US" sz="2400" b="1" spc="-83" dirty="0">
              <a:latin typeface="Calibri"/>
              <a:cs typeface="Calibri"/>
            </a:endParaRPr>
          </a:p>
          <a:p>
            <a:pPr marL="9525" marR="3810" defTabSz="685800">
              <a:buClr>
                <a:srgbClr val="FF0000"/>
              </a:buClr>
              <a:tabLst>
                <a:tab pos="314325" algn="l"/>
              </a:tabLst>
            </a:pPr>
            <a:r>
              <a:rPr lang="en-US" sz="2400" b="1" spc="-83" dirty="0">
                <a:latin typeface="Calibri"/>
                <a:cs typeface="Calibri"/>
              </a:rPr>
              <a:t>3. Decent Work and Tripartite Dialogue;</a:t>
            </a:r>
          </a:p>
          <a:p>
            <a:pPr marL="9525" marR="3810" defTabSz="685800">
              <a:buClr>
                <a:srgbClr val="FF0000"/>
              </a:buClr>
              <a:tabLst>
                <a:tab pos="314325" algn="l"/>
              </a:tabLst>
            </a:pPr>
            <a:endParaRPr lang="en-US" sz="2400" b="1" spc="-83" dirty="0">
              <a:latin typeface="Calibri"/>
              <a:cs typeface="Calibri"/>
            </a:endParaRPr>
          </a:p>
          <a:p>
            <a:pPr marL="9525" marR="3810" defTabSz="685800">
              <a:buClr>
                <a:srgbClr val="FF0000"/>
              </a:buClr>
              <a:tabLst>
                <a:tab pos="314325" algn="l"/>
              </a:tabLst>
            </a:pPr>
            <a:endParaRPr lang="nb-NO" sz="2400" b="1" spc="-4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6725" marR="3810" lvl="1" defTabSz="685800">
              <a:buClr>
                <a:srgbClr val="FF0000"/>
              </a:buClr>
              <a:tabLst>
                <a:tab pos="314325" algn="l"/>
              </a:tabLst>
            </a:pPr>
            <a:endParaRPr lang="nb-NO" sz="2400" b="1" spc="-4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6725" marR="3810" lvl="1" defTabSz="685800">
              <a:buClr>
                <a:srgbClr val="FF0000"/>
              </a:buClr>
              <a:tabLst>
                <a:tab pos="314325" algn="l"/>
              </a:tabLst>
            </a:pP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6" y="4543665"/>
            <a:ext cx="1143000" cy="468909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1752600" y="4681105"/>
            <a:ext cx="938860" cy="331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86668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084599"/>
            <a:ext cx="7364661" cy="4451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2425" indent="-342900" defTabSz="685800">
              <a:buFontTx/>
              <a:buChar char="-"/>
            </a:pPr>
            <a:r>
              <a:rPr lang="nb-NO" sz="2000" b="1" spc="-8" dirty="0">
                <a:latin typeface="Calibri"/>
                <a:cs typeface="Calibri"/>
              </a:rPr>
              <a:t>Overall </a:t>
            </a:r>
            <a:r>
              <a:rPr lang="nb-NO" sz="2000" b="1" spc="-8" dirty="0" err="1">
                <a:latin typeface="Calibri"/>
                <a:cs typeface="Calibri"/>
              </a:rPr>
              <a:t>responsible</a:t>
            </a:r>
            <a:r>
              <a:rPr lang="nb-NO" sz="2000" b="1" spc="-8" dirty="0">
                <a:latin typeface="Calibri"/>
                <a:cs typeface="Calibri"/>
              </a:rPr>
              <a:t> </a:t>
            </a:r>
            <a:r>
              <a:rPr lang="nb-NO" sz="2000" b="1" spc="-8" dirty="0" err="1">
                <a:latin typeface="Calibri"/>
                <a:cs typeface="Calibri"/>
              </a:rPr>
              <a:t>towards</a:t>
            </a:r>
            <a:r>
              <a:rPr lang="nb-NO" sz="2000" b="1" spc="-8" dirty="0">
                <a:latin typeface="Calibri"/>
                <a:cs typeface="Calibri"/>
              </a:rPr>
              <a:t> </a:t>
            </a:r>
            <a:r>
              <a:rPr lang="nb-NO" sz="2000" b="1" spc="-8" dirty="0" err="1">
                <a:latin typeface="Calibri"/>
                <a:cs typeface="Calibri"/>
              </a:rPr>
              <a:t>the</a:t>
            </a:r>
            <a:r>
              <a:rPr lang="nb-NO" sz="2000" b="1" spc="-8" dirty="0">
                <a:latin typeface="Calibri"/>
                <a:cs typeface="Calibri"/>
              </a:rPr>
              <a:t> donors</a:t>
            </a:r>
          </a:p>
          <a:p>
            <a:pPr marL="352425" indent="-342900" defTabSz="685800">
              <a:buFontTx/>
              <a:buChar char="-"/>
            </a:pPr>
            <a:endParaRPr lang="nb-NO" sz="2000" b="1" spc="-8" dirty="0">
              <a:latin typeface="Calibri"/>
              <a:cs typeface="Calibri"/>
            </a:endParaRPr>
          </a:p>
          <a:p>
            <a:pPr marL="352425" indent="-342900" defTabSz="685800">
              <a:buFontTx/>
              <a:buChar char="-"/>
            </a:pPr>
            <a:r>
              <a:rPr lang="nb-NO" sz="2000" b="1" spc="-8" dirty="0" err="1">
                <a:latin typeface="Calibri"/>
                <a:cs typeface="Calibri"/>
              </a:rPr>
              <a:t>Responsible</a:t>
            </a:r>
            <a:r>
              <a:rPr lang="nb-NO" sz="2000" b="1" spc="-8" dirty="0">
                <a:latin typeface="Calibri"/>
                <a:cs typeface="Calibri"/>
              </a:rPr>
              <a:t> for </a:t>
            </a:r>
            <a:r>
              <a:rPr lang="nb-NO" sz="2000" b="1" spc="-8" dirty="0" err="1">
                <a:latin typeface="Calibri"/>
                <a:cs typeface="Calibri"/>
              </a:rPr>
              <a:t>implementation</a:t>
            </a:r>
            <a:r>
              <a:rPr lang="nb-NO" sz="2000" b="1" spc="-8" dirty="0">
                <a:latin typeface="Calibri"/>
                <a:cs typeface="Calibri"/>
              </a:rPr>
              <a:t> </a:t>
            </a:r>
            <a:r>
              <a:rPr lang="nb-NO" sz="2000" b="1" spc="-8" dirty="0" err="1">
                <a:latin typeface="Calibri"/>
                <a:cs typeface="Calibri"/>
              </a:rPr>
              <a:t>of</a:t>
            </a:r>
            <a:r>
              <a:rPr lang="nb-NO" sz="2000" b="1" spc="-8" dirty="0">
                <a:latin typeface="Calibri"/>
                <a:cs typeface="Calibri"/>
              </a:rPr>
              <a:t> </a:t>
            </a:r>
            <a:r>
              <a:rPr lang="nb-NO" sz="2000" b="1" spc="-8" dirty="0" err="1">
                <a:latin typeface="Calibri"/>
                <a:cs typeface="Calibri"/>
              </a:rPr>
              <a:t>the</a:t>
            </a:r>
            <a:r>
              <a:rPr lang="nb-NO" sz="2000" b="1" spc="-8" dirty="0">
                <a:latin typeface="Calibri"/>
                <a:cs typeface="Calibri"/>
              </a:rPr>
              <a:t> </a:t>
            </a:r>
            <a:r>
              <a:rPr lang="nb-NO" sz="2000" b="1" spc="-8" dirty="0" err="1">
                <a:latin typeface="Calibri"/>
                <a:cs typeface="Calibri"/>
              </a:rPr>
              <a:t>programmes</a:t>
            </a:r>
            <a:r>
              <a:rPr lang="nb-NO" sz="2000" b="1" spc="-8" dirty="0">
                <a:latin typeface="Calibri"/>
                <a:cs typeface="Calibri"/>
              </a:rPr>
              <a:t> - from A to Z:</a:t>
            </a:r>
          </a:p>
          <a:p>
            <a:pPr marL="809625" lvl="1" indent="-342900" defTabSz="685800">
              <a:buFontTx/>
              <a:buChar char="-"/>
            </a:pPr>
            <a:r>
              <a:rPr lang="nb-NO" sz="2000" b="1" spc="-8" dirty="0" err="1">
                <a:latin typeface="Calibri"/>
                <a:cs typeface="Calibri"/>
              </a:rPr>
              <a:t>Detailed</a:t>
            </a:r>
            <a:r>
              <a:rPr lang="nb-NO" sz="2000" b="1" spc="-8" dirty="0">
                <a:latin typeface="Calibri"/>
                <a:cs typeface="Calibri"/>
              </a:rPr>
              <a:t> </a:t>
            </a:r>
            <a:r>
              <a:rPr lang="nb-NO" sz="2000" b="1" spc="-8" dirty="0" err="1">
                <a:latin typeface="Calibri"/>
                <a:cs typeface="Calibri"/>
              </a:rPr>
              <a:t>programme</a:t>
            </a:r>
            <a:r>
              <a:rPr lang="nb-NO" sz="2000" b="1" spc="-8" dirty="0">
                <a:latin typeface="Calibri"/>
                <a:cs typeface="Calibri"/>
              </a:rPr>
              <a:t> </a:t>
            </a:r>
            <a:r>
              <a:rPr lang="nb-NO" sz="2000" b="1" spc="-8" dirty="0" err="1">
                <a:latin typeface="Calibri"/>
                <a:cs typeface="Calibri"/>
              </a:rPr>
              <a:t>development</a:t>
            </a:r>
            <a:endParaRPr lang="nb-NO" sz="2000" b="1" spc="-8" dirty="0">
              <a:latin typeface="Calibri"/>
              <a:cs typeface="Calibri"/>
            </a:endParaRPr>
          </a:p>
          <a:p>
            <a:pPr marL="809625" lvl="1" indent="-342900" defTabSz="685800">
              <a:buFontTx/>
              <a:buChar char="-"/>
            </a:pPr>
            <a:r>
              <a:rPr lang="nb-NO" sz="2000" b="1" spc="-8" dirty="0" err="1">
                <a:latin typeface="Calibri"/>
                <a:cs typeface="Calibri"/>
              </a:rPr>
              <a:t>Prepare</a:t>
            </a:r>
            <a:r>
              <a:rPr lang="nb-NO" sz="2000" b="1" spc="-8" dirty="0">
                <a:latin typeface="Calibri"/>
                <a:cs typeface="Calibri"/>
              </a:rPr>
              <a:t> </a:t>
            </a:r>
            <a:r>
              <a:rPr lang="nb-NO" sz="2000" b="1" spc="-8" dirty="0" err="1">
                <a:latin typeface="Calibri"/>
                <a:cs typeface="Calibri"/>
              </a:rPr>
              <a:t>calls</a:t>
            </a:r>
            <a:r>
              <a:rPr lang="nb-NO" sz="2000" b="1" spc="-8" dirty="0">
                <a:latin typeface="Calibri"/>
                <a:cs typeface="Calibri"/>
              </a:rPr>
              <a:t> and </a:t>
            </a:r>
            <a:r>
              <a:rPr lang="nb-NO" sz="2000" b="1" spc="-8" dirty="0" err="1">
                <a:latin typeface="Calibri"/>
                <a:cs typeface="Calibri"/>
              </a:rPr>
              <a:t>criterias</a:t>
            </a:r>
            <a:r>
              <a:rPr lang="nb-NO" sz="2000" b="1" spc="-8" dirty="0">
                <a:latin typeface="Calibri"/>
                <a:cs typeface="Calibri"/>
              </a:rPr>
              <a:t> for </a:t>
            </a:r>
            <a:r>
              <a:rPr lang="nb-NO" sz="2000" b="1" spc="-8" dirty="0" err="1">
                <a:latin typeface="Calibri"/>
                <a:cs typeface="Calibri"/>
              </a:rPr>
              <a:t>selection</a:t>
            </a:r>
            <a:r>
              <a:rPr lang="nb-NO" sz="2000" b="1" spc="-8" dirty="0">
                <a:latin typeface="Calibri"/>
                <a:cs typeface="Calibri"/>
              </a:rPr>
              <a:t> etc. </a:t>
            </a:r>
          </a:p>
          <a:p>
            <a:pPr marL="809625" lvl="1" indent="-342900" defTabSz="685800">
              <a:buFontTx/>
              <a:buChar char="-"/>
            </a:pPr>
            <a:r>
              <a:rPr lang="nb-NO" sz="2000" b="1" spc="-8" dirty="0" err="1">
                <a:latin typeface="Calibri"/>
                <a:cs typeface="Calibri"/>
              </a:rPr>
              <a:t>Assessment</a:t>
            </a:r>
            <a:r>
              <a:rPr lang="nb-NO" sz="2000" b="1" spc="-8" dirty="0">
                <a:latin typeface="Calibri"/>
                <a:cs typeface="Calibri"/>
              </a:rPr>
              <a:t> </a:t>
            </a:r>
            <a:r>
              <a:rPr lang="nb-NO" sz="2000" b="1" spc="-8" dirty="0" err="1">
                <a:latin typeface="Calibri"/>
                <a:cs typeface="Calibri"/>
              </a:rPr>
              <a:t>of</a:t>
            </a:r>
            <a:r>
              <a:rPr lang="nb-NO" sz="2000" b="1" spc="-8" dirty="0">
                <a:latin typeface="Calibri"/>
                <a:cs typeface="Calibri"/>
              </a:rPr>
              <a:t> </a:t>
            </a:r>
            <a:r>
              <a:rPr lang="nb-NO" sz="2000" b="1" spc="-8" dirty="0" err="1">
                <a:latin typeface="Calibri"/>
                <a:cs typeface="Calibri"/>
              </a:rPr>
              <a:t>applications</a:t>
            </a:r>
            <a:r>
              <a:rPr lang="nb-NO" sz="2000" b="1" spc="-8" dirty="0">
                <a:latin typeface="Calibri"/>
                <a:cs typeface="Calibri"/>
              </a:rPr>
              <a:t> and </a:t>
            </a:r>
            <a:r>
              <a:rPr lang="nb-NO" sz="2000" b="1" spc="-8" dirty="0" err="1">
                <a:latin typeface="Calibri"/>
                <a:cs typeface="Calibri"/>
              </a:rPr>
              <a:t>decision</a:t>
            </a:r>
            <a:r>
              <a:rPr lang="nb-NO" sz="2000" b="1" spc="-8" dirty="0">
                <a:latin typeface="Calibri"/>
                <a:cs typeface="Calibri"/>
              </a:rPr>
              <a:t> </a:t>
            </a:r>
            <a:r>
              <a:rPr lang="nb-NO" sz="2000" b="1" spc="-8" dirty="0" err="1">
                <a:latin typeface="Calibri"/>
                <a:cs typeface="Calibri"/>
              </a:rPr>
              <a:t>making</a:t>
            </a:r>
            <a:endParaRPr lang="nb-NO" sz="2000" b="1" spc="-8" dirty="0">
              <a:latin typeface="Calibri"/>
              <a:cs typeface="Calibri"/>
            </a:endParaRPr>
          </a:p>
          <a:p>
            <a:pPr marL="809625" lvl="1" indent="-342900" defTabSz="685800">
              <a:buFontTx/>
              <a:buChar char="-"/>
            </a:pPr>
            <a:r>
              <a:rPr lang="nb-NO" sz="2000" b="1" spc="-8" dirty="0">
                <a:latin typeface="Calibri"/>
                <a:cs typeface="Calibri"/>
              </a:rPr>
              <a:t>Project </a:t>
            </a:r>
            <a:r>
              <a:rPr lang="nb-NO" sz="2000" b="1" spc="-8" dirty="0" err="1">
                <a:latin typeface="Calibri"/>
                <a:cs typeface="Calibri"/>
              </a:rPr>
              <a:t>Contract</a:t>
            </a:r>
            <a:r>
              <a:rPr lang="nb-NO" sz="2000" b="1" spc="-8" dirty="0">
                <a:latin typeface="Calibri"/>
                <a:cs typeface="Calibri"/>
              </a:rPr>
              <a:t> </a:t>
            </a:r>
            <a:r>
              <a:rPr lang="nb-NO" sz="2000" b="1" spc="-8" dirty="0" err="1">
                <a:latin typeface="Calibri"/>
                <a:cs typeface="Calibri"/>
              </a:rPr>
              <a:t>with</a:t>
            </a:r>
            <a:r>
              <a:rPr lang="nb-NO" sz="2000" b="1" spc="-8" dirty="0">
                <a:latin typeface="Calibri"/>
                <a:cs typeface="Calibri"/>
              </a:rPr>
              <a:t> </a:t>
            </a:r>
            <a:r>
              <a:rPr lang="nb-NO" sz="2000" b="1" spc="-8" dirty="0" err="1">
                <a:latin typeface="Calibri"/>
                <a:cs typeface="Calibri"/>
              </a:rPr>
              <a:t>Romanian</a:t>
            </a:r>
            <a:r>
              <a:rPr lang="nb-NO" sz="2000" b="1" spc="-8" dirty="0">
                <a:latin typeface="Calibri"/>
                <a:cs typeface="Calibri"/>
              </a:rPr>
              <a:t> </a:t>
            </a:r>
            <a:r>
              <a:rPr lang="nb-NO" sz="2000" b="1" spc="-8" dirty="0" err="1">
                <a:latin typeface="Calibri"/>
                <a:cs typeface="Calibri"/>
              </a:rPr>
              <a:t>entities</a:t>
            </a:r>
            <a:endParaRPr lang="nb-NO" sz="2000" b="1" spc="-8" dirty="0">
              <a:latin typeface="Calibri"/>
              <a:cs typeface="Calibri"/>
            </a:endParaRPr>
          </a:p>
          <a:p>
            <a:pPr marL="809625" lvl="1" indent="-342900" defTabSz="685800">
              <a:buFontTx/>
              <a:buChar char="-"/>
            </a:pPr>
            <a:r>
              <a:rPr lang="nb-NO" sz="2000" b="1" spc="-8" dirty="0" err="1">
                <a:latin typeface="Calibri"/>
                <a:cs typeface="Calibri"/>
              </a:rPr>
              <a:t>Monitoring</a:t>
            </a:r>
            <a:r>
              <a:rPr lang="nb-NO" sz="2000" b="1" spc="-8" dirty="0">
                <a:latin typeface="Calibri"/>
                <a:cs typeface="Calibri"/>
              </a:rPr>
              <a:t> (interim reports, </a:t>
            </a:r>
            <a:r>
              <a:rPr lang="nb-NO" sz="2000" b="1" spc="-8" dirty="0" err="1">
                <a:latin typeface="Calibri"/>
                <a:cs typeface="Calibri"/>
              </a:rPr>
              <a:t>payment</a:t>
            </a:r>
            <a:r>
              <a:rPr lang="nb-NO" sz="2000" b="1" spc="-8" dirty="0">
                <a:latin typeface="Calibri"/>
                <a:cs typeface="Calibri"/>
              </a:rPr>
              <a:t> </a:t>
            </a:r>
            <a:r>
              <a:rPr lang="nb-NO" sz="2000" b="1" spc="-8" dirty="0" err="1">
                <a:latin typeface="Calibri"/>
                <a:cs typeface="Calibri"/>
              </a:rPr>
              <a:t>claims</a:t>
            </a:r>
            <a:r>
              <a:rPr lang="nb-NO" sz="2000" b="1" spc="-8" dirty="0">
                <a:latin typeface="Calibri"/>
                <a:cs typeface="Calibri"/>
              </a:rPr>
              <a:t>, on-</a:t>
            </a:r>
            <a:r>
              <a:rPr lang="nb-NO" sz="2000" b="1" spc="-8" dirty="0" err="1">
                <a:latin typeface="Calibri"/>
                <a:cs typeface="Calibri"/>
              </a:rPr>
              <a:t>the</a:t>
            </a:r>
            <a:r>
              <a:rPr lang="nb-NO" sz="2000" b="1" spc="-8" dirty="0">
                <a:latin typeface="Calibri"/>
                <a:cs typeface="Calibri"/>
              </a:rPr>
              <a:t>-spot </a:t>
            </a:r>
            <a:r>
              <a:rPr lang="nb-NO" sz="2000" b="1" spc="-8" dirty="0" err="1">
                <a:latin typeface="Calibri"/>
                <a:cs typeface="Calibri"/>
              </a:rPr>
              <a:t>visits</a:t>
            </a:r>
            <a:r>
              <a:rPr lang="nb-NO" sz="2000" b="1" spc="-8" dirty="0">
                <a:latin typeface="Calibri"/>
                <a:cs typeface="Calibri"/>
              </a:rPr>
              <a:t> to </a:t>
            </a:r>
            <a:r>
              <a:rPr lang="nb-NO" sz="2000" b="1" spc="-8" dirty="0" err="1">
                <a:latin typeface="Calibri"/>
                <a:cs typeface="Calibri"/>
              </a:rPr>
              <a:t>projects</a:t>
            </a:r>
            <a:r>
              <a:rPr lang="nb-NO" sz="2000" b="1" spc="-8" dirty="0">
                <a:latin typeface="Calibri"/>
                <a:cs typeface="Calibri"/>
              </a:rPr>
              <a:t> etc.)</a:t>
            </a:r>
          </a:p>
          <a:p>
            <a:pPr marL="809625" lvl="1" indent="-342900" defTabSz="685800">
              <a:buFontTx/>
              <a:buChar char="-"/>
            </a:pPr>
            <a:r>
              <a:rPr lang="nb-NO" sz="2000" b="1" spc="-8" dirty="0" err="1">
                <a:latin typeface="Calibri"/>
                <a:cs typeface="Calibri"/>
              </a:rPr>
              <a:t>Disbursement</a:t>
            </a:r>
            <a:r>
              <a:rPr lang="nb-NO" sz="2000" b="1" spc="-8" dirty="0">
                <a:latin typeface="Calibri"/>
                <a:cs typeface="Calibri"/>
              </a:rPr>
              <a:t> </a:t>
            </a:r>
            <a:r>
              <a:rPr lang="nb-NO" sz="2000" b="1" spc="-8" dirty="0" err="1">
                <a:latin typeface="Calibri"/>
                <a:cs typeface="Calibri"/>
              </a:rPr>
              <a:t>directly</a:t>
            </a:r>
            <a:r>
              <a:rPr lang="nb-NO" sz="2000" b="1" spc="-8" dirty="0">
                <a:latin typeface="Calibri"/>
                <a:cs typeface="Calibri"/>
              </a:rPr>
              <a:t> from Oslo to grant </a:t>
            </a:r>
            <a:r>
              <a:rPr lang="nb-NO" sz="2000" b="1" spc="-8" dirty="0" err="1">
                <a:latin typeface="Calibri"/>
                <a:cs typeface="Calibri"/>
              </a:rPr>
              <a:t>recipient</a:t>
            </a:r>
            <a:r>
              <a:rPr lang="nb-NO" sz="2000" b="1" spc="-8" dirty="0">
                <a:latin typeface="Calibri"/>
                <a:cs typeface="Calibri"/>
              </a:rPr>
              <a:t> in Romania</a:t>
            </a:r>
          </a:p>
          <a:p>
            <a:pPr marL="809625" lvl="1" indent="-342900" defTabSz="685800">
              <a:buFontTx/>
              <a:buChar char="-"/>
            </a:pPr>
            <a:r>
              <a:rPr lang="nb-NO" sz="2000" b="1" spc="-8" dirty="0">
                <a:latin typeface="Calibri"/>
                <a:cs typeface="Calibri"/>
              </a:rPr>
              <a:t>Information/</a:t>
            </a:r>
            <a:r>
              <a:rPr lang="nb-NO" sz="2000" b="1" spc="-8" dirty="0" err="1">
                <a:latin typeface="Calibri"/>
                <a:cs typeface="Calibri"/>
              </a:rPr>
              <a:t>publicity</a:t>
            </a:r>
            <a:r>
              <a:rPr lang="nb-NO" sz="2000" b="1" spc="-8" dirty="0">
                <a:latin typeface="Calibri"/>
                <a:cs typeface="Calibri"/>
              </a:rPr>
              <a:t>, </a:t>
            </a:r>
            <a:r>
              <a:rPr lang="nb-NO" sz="2000" b="1" spc="-8" dirty="0" err="1">
                <a:latin typeface="Calibri"/>
                <a:cs typeface="Calibri"/>
              </a:rPr>
              <a:t>reporting</a:t>
            </a:r>
            <a:r>
              <a:rPr lang="nb-NO" sz="2000" b="1" spc="-8" dirty="0">
                <a:latin typeface="Calibri"/>
                <a:cs typeface="Calibri"/>
              </a:rPr>
              <a:t> results etc. </a:t>
            </a:r>
          </a:p>
          <a:p>
            <a:pPr marL="809625" lvl="1" indent="-342900" defTabSz="685800">
              <a:buFontTx/>
              <a:buChar char="-"/>
            </a:pPr>
            <a:endParaRPr lang="nb-NO" sz="2000" b="1" spc="-8" dirty="0">
              <a:latin typeface="Calibri"/>
              <a:cs typeface="Calibri"/>
            </a:endParaRPr>
          </a:p>
          <a:p>
            <a:pPr marL="352425" indent="-342900" defTabSz="685800">
              <a:buFontTx/>
              <a:buChar char="-"/>
            </a:pPr>
            <a:endParaRPr lang="nb-NO" sz="2000" b="1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525" marR="699135" defTabSz="685800">
              <a:lnSpc>
                <a:spcPct val="107100"/>
              </a:lnSpc>
              <a:spcBef>
                <a:spcPts val="1223"/>
              </a:spcBef>
            </a:pPr>
            <a:endParaRPr lang="nb-NO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07310"/>
            <a:ext cx="564308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lang="nb-NO" sz="2400" spc="-71" dirty="0" err="1"/>
              <a:t>Innovation</a:t>
            </a:r>
            <a:r>
              <a:rPr lang="nb-NO" sz="2400" spc="-71" dirty="0"/>
              <a:t> Norway as Fund Operator </a:t>
            </a:r>
            <a:endParaRPr sz="2400" spc="-4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6" y="4543665"/>
            <a:ext cx="1143000" cy="468909"/>
          </a:xfrm>
          <a:prstGeom prst="rect">
            <a:avLst/>
          </a:prstGeom>
        </p:spPr>
      </p:pic>
      <p:sp>
        <p:nvSpPr>
          <p:cNvPr id="11" name="object 3"/>
          <p:cNvSpPr/>
          <p:nvPr/>
        </p:nvSpPr>
        <p:spPr>
          <a:xfrm>
            <a:off x="1752600" y="4681105"/>
            <a:ext cx="938860" cy="331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88477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084599"/>
            <a:ext cx="7364661" cy="333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/>
            <a:r>
              <a:rPr lang="nb-NO" sz="2000" b="1" spc="-8" dirty="0">
                <a:latin typeface="Calibri"/>
                <a:cs typeface="Calibri"/>
              </a:rPr>
              <a:t>-     </a:t>
            </a:r>
            <a:r>
              <a:rPr sz="2000" b="1" spc="-8" dirty="0">
                <a:latin typeface="Calibri"/>
                <a:cs typeface="Calibri"/>
              </a:rPr>
              <a:t>Objective: Increased value creation </a:t>
            </a:r>
            <a:r>
              <a:rPr sz="2000" b="1" spc="-4" dirty="0">
                <a:latin typeface="Calibri"/>
                <a:cs typeface="Calibri"/>
              </a:rPr>
              <a:t>and </a:t>
            </a:r>
            <a:r>
              <a:rPr sz="2000" b="1" spc="-8" dirty="0">
                <a:latin typeface="Calibri"/>
                <a:cs typeface="Calibri"/>
              </a:rPr>
              <a:t>sustainable</a:t>
            </a:r>
            <a:r>
              <a:rPr sz="2000" b="1" spc="101" dirty="0">
                <a:latin typeface="Calibri"/>
                <a:cs typeface="Calibri"/>
              </a:rPr>
              <a:t> </a:t>
            </a:r>
            <a:r>
              <a:rPr sz="2000" b="1" spc="-8" dirty="0">
                <a:latin typeface="Calibri"/>
                <a:cs typeface="Calibri"/>
              </a:rPr>
              <a:t>growth</a:t>
            </a:r>
            <a:endParaRPr sz="2000" dirty="0">
              <a:latin typeface="Calibri"/>
              <a:cs typeface="Calibri"/>
            </a:endParaRPr>
          </a:p>
          <a:p>
            <a:pPr marL="9525" defTabSz="685800">
              <a:spcBef>
                <a:spcPts val="1379"/>
              </a:spcBef>
            </a:pPr>
            <a:r>
              <a:rPr lang="nb-NO" sz="2000" b="1" spc="-8" dirty="0">
                <a:latin typeface="Calibri"/>
                <a:cs typeface="Calibri"/>
              </a:rPr>
              <a:t>-     </a:t>
            </a:r>
            <a:r>
              <a:rPr sz="2000" b="1" spc="-8" dirty="0">
                <a:latin typeface="Calibri"/>
                <a:cs typeface="Calibri"/>
              </a:rPr>
              <a:t>Budget: </a:t>
            </a:r>
            <a:r>
              <a:rPr sz="2000" b="1" spc="-4" dirty="0">
                <a:latin typeface="Calibri"/>
                <a:cs typeface="Calibri"/>
              </a:rPr>
              <a:t>EUR</a:t>
            </a:r>
            <a:r>
              <a:rPr sz="2000" b="1" spc="-53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45</a:t>
            </a:r>
            <a:r>
              <a:rPr lang="nb-NO" sz="2000" b="1" dirty="0">
                <a:latin typeface="Calibri"/>
                <a:cs typeface="Calibri"/>
              </a:rPr>
              <a:t> mill.</a:t>
            </a:r>
          </a:p>
          <a:p>
            <a:pPr marL="352425" indent="-342900" defTabSz="685800">
              <a:spcBef>
                <a:spcPts val="1379"/>
              </a:spcBef>
              <a:buFontTx/>
              <a:buChar char="-"/>
            </a:pPr>
            <a:r>
              <a:rPr lang="nb-NO" sz="2000" b="1" dirty="0" err="1">
                <a:latin typeface="Calibri"/>
                <a:cs typeface="Calibri"/>
              </a:rPr>
              <a:t>Eligible</a:t>
            </a:r>
            <a:r>
              <a:rPr lang="nb-NO" sz="2000" b="1" dirty="0">
                <a:latin typeface="Calibri"/>
                <a:cs typeface="Calibri"/>
              </a:rPr>
              <a:t> </a:t>
            </a:r>
            <a:r>
              <a:rPr lang="nb-NO" sz="2000" b="1" dirty="0" err="1">
                <a:latin typeface="Calibri"/>
                <a:cs typeface="Calibri"/>
              </a:rPr>
              <a:t>applicants</a:t>
            </a:r>
            <a:r>
              <a:rPr lang="nb-NO" sz="2000" b="1" dirty="0">
                <a:latin typeface="Calibri"/>
                <a:cs typeface="Calibri"/>
              </a:rPr>
              <a:t>: private </a:t>
            </a:r>
            <a:r>
              <a:rPr lang="nb-NO" sz="2000" b="1" dirty="0" err="1">
                <a:latin typeface="Calibri"/>
                <a:cs typeface="Calibri"/>
              </a:rPr>
              <a:t>sector</a:t>
            </a:r>
            <a:r>
              <a:rPr lang="nb-NO" sz="2000" b="1" dirty="0">
                <a:latin typeface="Calibri"/>
                <a:cs typeface="Calibri"/>
              </a:rPr>
              <a:t> </a:t>
            </a:r>
            <a:r>
              <a:rPr lang="nb-NO" sz="2000" b="1" dirty="0" err="1">
                <a:latin typeface="Calibri"/>
                <a:cs typeface="Calibri"/>
              </a:rPr>
              <a:t>enterprises</a:t>
            </a:r>
            <a:r>
              <a:rPr lang="nb-NO" sz="2000" b="1" dirty="0">
                <a:latin typeface="Calibri"/>
                <a:cs typeface="Calibri"/>
              </a:rPr>
              <a:t> in Romania,         SMEs </a:t>
            </a:r>
            <a:r>
              <a:rPr lang="nb-NO" sz="2000" b="1" dirty="0" err="1">
                <a:latin typeface="Calibri"/>
                <a:cs typeface="Calibri"/>
              </a:rPr>
              <a:t>priority</a:t>
            </a:r>
            <a:r>
              <a:rPr lang="nb-NO" sz="2000" b="1" dirty="0">
                <a:latin typeface="Calibri"/>
                <a:cs typeface="Calibri"/>
              </a:rPr>
              <a:t>, </a:t>
            </a:r>
            <a:r>
              <a:rPr lang="nb-NO" sz="2000" b="1" dirty="0" err="1">
                <a:latin typeface="Calibri"/>
                <a:cs typeface="Calibri"/>
              </a:rPr>
              <a:t>NGO’s</a:t>
            </a:r>
            <a:r>
              <a:rPr lang="nb-NO" sz="2000" b="1" dirty="0">
                <a:latin typeface="Calibri"/>
                <a:cs typeface="Calibri"/>
              </a:rPr>
              <a:t> </a:t>
            </a:r>
            <a:r>
              <a:rPr lang="nb-NO" sz="2000" b="1" dirty="0" err="1">
                <a:latin typeface="Calibri"/>
                <a:cs typeface="Calibri"/>
              </a:rPr>
              <a:t>with</a:t>
            </a:r>
            <a:r>
              <a:rPr lang="nb-NO" sz="2000" b="1" dirty="0">
                <a:latin typeface="Calibri"/>
                <a:cs typeface="Calibri"/>
              </a:rPr>
              <a:t> </a:t>
            </a:r>
            <a:r>
              <a:rPr lang="nb-NO" sz="2000" b="1" dirty="0" err="1">
                <a:latin typeface="Calibri"/>
                <a:cs typeface="Calibri"/>
              </a:rPr>
              <a:t>economic</a:t>
            </a:r>
            <a:r>
              <a:rPr lang="nb-NO" sz="2000" b="1" dirty="0">
                <a:latin typeface="Calibri"/>
                <a:cs typeface="Calibri"/>
              </a:rPr>
              <a:t> </a:t>
            </a:r>
            <a:r>
              <a:rPr lang="nb-NO" sz="2000" b="1" dirty="0" err="1">
                <a:latin typeface="Calibri"/>
                <a:cs typeface="Calibri"/>
              </a:rPr>
              <a:t>activities</a:t>
            </a:r>
            <a:r>
              <a:rPr lang="nb-NO" sz="2000" b="1" dirty="0">
                <a:latin typeface="Calibri"/>
                <a:cs typeface="Calibri"/>
              </a:rPr>
              <a:t>;</a:t>
            </a:r>
            <a:endParaRPr sz="2000" dirty="0">
              <a:latin typeface="Calibri"/>
              <a:cs typeface="Calibri"/>
            </a:endParaRPr>
          </a:p>
          <a:p>
            <a:pPr marL="352425" marR="699135" indent="-342900" defTabSz="685800">
              <a:lnSpc>
                <a:spcPct val="107100"/>
              </a:lnSpc>
              <a:spcBef>
                <a:spcPts val="1223"/>
              </a:spcBef>
              <a:buFontTx/>
              <a:buChar char="-"/>
            </a:pPr>
            <a:r>
              <a:rPr lang="nb-NO" sz="2000" b="1" dirty="0">
                <a:latin typeface="Calibri"/>
                <a:cs typeface="Calibri"/>
              </a:rPr>
              <a:t>Three </a:t>
            </a:r>
            <a:r>
              <a:rPr lang="nb-NO" sz="2000" b="1" dirty="0" err="1">
                <a:latin typeface="Calibri"/>
                <a:cs typeface="Calibri"/>
              </a:rPr>
              <a:t>focus</a:t>
            </a:r>
            <a:r>
              <a:rPr lang="nb-NO" sz="2000" b="1" dirty="0">
                <a:latin typeface="Calibri"/>
                <a:cs typeface="Calibri"/>
              </a:rPr>
              <a:t> areas: Green Industry </a:t>
            </a:r>
            <a:r>
              <a:rPr lang="nb-NO" sz="2000" b="1" dirty="0" err="1">
                <a:latin typeface="Calibri"/>
                <a:cs typeface="Calibri"/>
              </a:rPr>
              <a:t>Innovation</a:t>
            </a:r>
            <a:r>
              <a:rPr lang="nb-NO" sz="2000" b="1" dirty="0">
                <a:latin typeface="Calibri"/>
                <a:cs typeface="Calibri"/>
              </a:rPr>
              <a:t>, </a:t>
            </a:r>
            <a:r>
              <a:rPr lang="nb-NO" sz="2000" b="1" dirty="0" err="1">
                <a:latin typeface="Calibri"/>
                <a:cs typeface="Calibri"/>
              </a:rPr>
              <a:t>ICT</a:t>
            </a:r>
            <a:r>
              <a:rPr lang="nb-NO" sz="2000" b="1" dirty="0">
                <a:latin typeface="Calibri"/>
                <a:cs typeface="Calibri"/>
              </a:rPr>
              <a:t> and Blue Growth</a:t>
            </a:r>
          </a:p>
          <a:p>
            <a:pPr marL="9525" marR="699135" defTabSz="685800">
              <a:lnSpc>
                <a:spcPct val="107100"/>
              </a:lnSpc>
              <a:spcBef>
                <a:spcPts val="1223"/>
              </a:spcBef>
            </a:pPr>
            <a:r>
              <a:rPr lang="nb-NO" sz="2000" b="1" dirty="0">
                <a:latin typeface="Calibri"/>
                <a:cs typeface="Calibri"/>
              </a:rPr>
              <a:t>-    </a:t>
            </a:r>
            <a:r>
              <a:rPr lang="nb-NO" sz="2000" b="1" dirty="0">
                <a:solidFill>
                  <a:prstClr val="black"/>
                </a:solidFill>
                <a:latin typeface="Calibri"/>
                <a:cs typeface="Calibri"/>
              </a:rPr>
              <a:t>First </a:t>
            </a:r>
            <a:r>
              <a:rPr lang="nb-NO" sz="2000" b="1" dirty="0" err="1">
                <a:solidFill>
                  <a:prstClr val="black"/>
                </a:solidFill>
                <a:latin typeface="Calibri"/>
                <a:cs typeface="Calibri"/>
              </a:rPr>
              <a:t>call</a:t>
            </a:r>
            <a:r>
              <a:rPr lang="nb-NO" sz="2000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nb-NO" sz="2000" b="1" dirty="0" err="1">
                <a:solidFill>
                  <a:prstClr val="black"/>
                </a:solidFill>
                <a:latin typeface="Calibri"/>
                <a:cs typeface="Calibri"/>
              </a:rPr>
              <a:t>planned</a:t>
            </a:r>
            <a:r>
              <a:rPr lang="nb-NO" sz="2000" b="1" dirty="0">
                <a:solidFill>
                  <a:prstClr val="black"/>
                </a:solidFill>
                <a:latin typeface="Calibri"/>
                <a:cs typeface="Calibri"/>
              </a:rPr>
              <a:t> May 2018.</a:t>
            </a:r>
          </a:p>
          <a:p>
            <a:pPr marL="9525" marR="699135" defTabSz="685800">
              <a:lnSpc>
                <a:spcPct val="107100"/>
              </a:lnSpc>
              <a:spcBef>
                <a:spcPts val="1223"/>
              </a:spcBef>
            </a:pPr>
            <a:endParaRPr lang="nb-NO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07310"/>
            <a:ext cx="564308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lang="nb-NO" sz="2400" spc="-71" dirty="0"/>
              <a:t>RO-</a:t>
            </a:r>
            <a:r>
              <a:rPr lang="nb-NO" sz="2400" spc="-71" dirty="0" err="1"/>
              <a:t>Innovation</a:t>
            </a:r>
            <a:r>
              <a:rPr sz="2400" dirty="0"/>
              <a:t> </a:t>
            </a:r>
            <a:r>
              <a:rPr lang="nb-NO" sz="2400" dirty="0"/>
              <a:t>- </a:t>
            </a:r>
            <a:r>
              <a:rPr lang="nb-NO" sz="2400" spc="-4" dirty="0"/>
              <a:t>SMEs Growth Romania </a:t>
            </a:r>
            <a:endParaRPr sz="2400" spc="-4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6" y="4543665"/>
            <a:ext cx="1143000" cy="468909"/>
          </a:xfrm>
          <a:prstGeom prst="rect">
            <a:avLst/>
          </a:prstGeom>
        </p:spPr>
      </p:pic>
      <p:sp>
        <p:nvSpPr>
          <p:cNvPr id="11" name="object 3"/>
          <p:cNvSpPr/>
          <p:nvPr/>
        </p:nvSpPr>
        <p:spPr>
          <a:xfrm>
            <a:off x="1752600" y="4681105"/>
            <a:ext cx="938860" cy="331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40655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686" y="1155802"/>
            <a:ext cx="7558313" cy="4770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nb-NO" sz="1600" b="1" dirty="0"/>
              <a:t> </a:t>
            </a:r>
            <a:r>
              <a:rPr lang="nb-NO" b="1" dirty="0" err="1"/>
              <a:t>Eligible</a:t>
            </a:r>
            <a:r>
              <a:rPr lang="nb-NO" b="1" dirty="0"/>
              <a:t> </a:t>
            </a:r>
            <a:r>
              <a:rPr lang="nb-NO" b="1" dirty="0" err="1"/>
              <a:t>activities</a:t>
            </a:r>
            <a:r>
              <a:rPr lang="nb-NO" b="1" dirty="0"/>
              <a:t>: </a:t>
            </a:r>
          </a:p>
          <a:p>
            <a:endParaRPr lang="nb-NO" b="1" dirty="0"/>
          </a:p>
          <a:p>
            <a:r>
              <a:rPr lang="nb-NO" b="1" dirty="0"/>
              <a:t>Financial support to </a:t>
            </a:r>
            <a:r>
              <a:rPr lang="nb-NO" b="1" dirty="0" err="1"/>
              <a:t>Romanian</a:t>
            </a:r>
            <a:r>
              <a:rPr lang="nb-NO" b="1" dirty="0"/>
              <a:t> </a:t>
            </a:r>
            <a:r>
              <a:rPr lang="nb-NO" b="1" dirty="0" err="1"/>
              <a:t>enterprises</a:t>
            </a:r>
            <a:r>
              <a:rPr lang="nb-NO" b="1" dirty="0"/>
              <a:t> to </a:t>
            </a:r>
          </a:p>
          <a:p>
            <a:r>
              <a:rPr lang="nb-NO" b="1" dirty="0" err="1"/>
              <a:t>develop</a:t>
            </a:r>
            <a:r>
              <a:rPr lang="nb-NO" b="1" dirty="0"/>
              <a:t>, </a:t>
            </a:r>
            <a:r>
              <a:rPr lang="nb-NO" b="1" dirty="0" err="1"/>
              <a:t>use</a:t>
            </a:r>
            <a:r>
              <a:rPr lang="nb-NO" b="1" dirty="0"/>
              <a:t> or </a:t>
            </a:r>
            <a:r>
              <a:rPr lang="nb-NO" b="1" dirty="0" err="1"/>
              <a:t>commercialise</a:t>
            </a:r>
            <a:r>
              <a:rPr lang="nb-NO" b="1" dirty="0"/>
              <a:t>;</a:t>
            </a:r>
          </a:p>
          <a:p>
            <a:endParaRPr lang="nb-NO" b="1" dirty="0"/>
          </a:p>
          <a:p>
            <a:pPr marL="285750" indent="-285750">
              <a:buFontTx/>
              <a:buChar char="-"/>
            </a:pPr>
            <a:r>
              <a:rPr lang="en-US" b="1" spc="-11" dirty="0">
                <a:solidFill>
                  <a:prstClr val="black"/>
                </a:solidFill>
                <a:cs typeface="Calibri"/>
              </a:rPr>
              <a:t>innovative green </a:t>
            </a:r>
            <a:r>
              <a:rPr lang="en-US" b="1" spc="-8" dirty="0">
                <a:solidFill>
                  <a:prstClr val="black"/>
                </a:solidFill>
                <a:cs typeface="Calibri"/>
              </a:rPr>
              <a:t>technologies; </a:t>
            </a:r>
          </a:p>
          <a:p>
            <a:pPr marL="285750" indent="-285750">
              <a:buFontTx/>
              <a:buChar char="-"/>
            </a:pPr>
            <a:r>
              <a:rPr lang="en-US" b="1" spc="-8" dirty="0">
                <a:solidFill>
                  <a:prstClr val="black"/>
                </a:solidFill>
                <a:cs typeface="Calibri"/>
              </a:rPr>
              <a:t>sustainable </a:t>
            </a:r>
            <a:r>
              <a:rPr lang="en-US" b="1" spc="-4" dirty="0">
                <a:solidFill>
                  <a:prstClr val="black"/>
                </a:solidFill>
                <a:cs typeface="Calibri"/>
              </a:rPr>
              <a:t>business </a:t>
            </a:r>
            <a:r>
              <a:rPr lang="en-US" b="1" spc="-8" dirty="0">
                <a:solidFill>
                  <a:prstClr val="black"/>
                </a:solidFill>
                <a:cs typeface="Calibri"/>
              </a:rPr>
              <a:t>development; </a:t>
            </a:r>
          </a:p>
          <a:p>
            <a:pPr marL="285750" indent="-285750">
              <a:buFontTx/>
              <a:buChar char="-"/>
            </a:pPr>
            <a:r>
              <a:rPr lang="en-US" b="1" spc="-8" dirty="0">
                <a:solidFill>
                  <a:prstClr val="black"/>
                </a:solidFill>
                <a:cs typeface="Calibri"/>
              </a:rPr>
              <a:t>greening </a:t>
            </a:r>
            <a:r>
              <a:rPr lang="en-US" b="1" spc="-4" dirty="0">
                <a:solidFill>
                  <a:prstClr val="black"/>
                </a:solidFill>
                <a:cs typeface="Calibri"/>
              </a:rPr>
              <a:t>of </a:t>
            </a:r>
            <a:r>
              <a:rPr lang="en-US" b="1" spc="-11" dirty="0">
                <a:solidFill>
                  <a:prstClr val="black"/>
                </a:solidFill>
                <a:cs typeface="Calibri"/>
              </a:rPr>
              <a:t>existing  </a:t>
            </a:r>
            <a:r>
              <a:rPr lang="en-US" b="1" spc="-4" dirty="0">
                <a:solidFill>
                  <a:prstClr val="black"/>
                </a:solidFill>
                <a:cs typeface="Calibri"/>
              </a:rPr>
              <a:t>businesses;</a:t>
            </a:r>
          </a:p>
          <a:p>
            <a:pPr marL="285750" indent="-285750">
              <a:buFontTx/>
              <a:buChar char="-"/>
            </a:pPr>
            <a:r>
              <a:rPr lang="en-US" b="1" spc="-4" dirty="0">
                <a:solidFill>
                  <a:prstClr val="black"/>
                </a:solidFill>
                <a:cs typeface="Calibri"/>
              </a:rPr>
              <a:t>d</a:t>
            </a:r>
            <a:r>
              <a:rPr lang="en-US" b="1" spc="-8" dirty="0">
                <a:solidFill>
                  <a:prstClr val="black"/>
                </a:solidFill>
                <a:cs typeface="Calibri"/>
              </a:rPr>
              <a:t>evelopment </a:t>
            </a:r>
            <a:r>
              <a:rPr lang="en-US" b="1" spc="-4" dirty="0">
                <a:solidFill>
                  <a:prstClr val="black"/>
                </a:solidFill>
                <a:cs typeface="Calibri"/>
              </a:rPr>
              <a:t>of </a:t>
            </a:r>
            <a:r>
              <a:rPr lang="en-US" b="1" spc="-11" dirty="0">
                <a:solidFill>
                  <a:prstClr val="black"/>
                </a:solidFill>
                <a:cs typeface="Calibri"/>
              </a:rPr>
              <a:t>innovative </a:t>
            </a:r>
            <a:r>
              <a:rPr lang="en-US" b="1" spc="-8" dirty="0">
                <a:solidFill>
                  <a:prstClr val="black"/>
                </a:solidFill>
                <a:cs typeface="Calibri"/>
              </a:rPr>
              <a:t>products                                                                                  </a:t>
            </a:r>
            <a:r>
              <a:rPr lang="en-US" b="1" spc="-4" dirty="0">
                <a:solidFill>
                  <a:prstClr val="black"/>
                </a:solidFill>
                <a:cs typeface="Calibri"/>
              </a:rPr>
              <a:t>and</a:t>
            </a:r>
            <a:r>
              <a:rPr lang="en-US" b="1" spc="34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b="1" dirty="0">
                <a:solidFill>
                  <a:prstClr val="black"/>
                </a:solidFill>
                <a:cs typeface="Calibri"/>
              </a:rPr>
              <a:t>services</a:t>
            </a:r>
          </a:p>
          <a:p>
            <a:pPr marL="285750" indent="-285750">
              <a:buFontTx/>
              <a:buChar char="-"/>
            </a:pPr>
            <a:endParaRPr lang="en-US" sz="1600" b="1" dirty="0">
              <a:solidFill>
                <a:prstClr val="black"/>
              </a:solidFill>
              <a:cs typeface="Calibri"/>
            </a:endParaRPr>
          </a:p>
          <a:p>
            <a:pPr marL="285750" indent="-285750">
              <a:buFontTx/>
              <a:buChar char="-"/>
            </a:pPr>
            <a:endParaRPr lang="en-US" sz="1600" b="1" dirty="0">
              <a:solidFill>
                <a:prstClr val="black"/>
              </a:solidFill>
              <a:cs typeface="Calibri"/>
            </a:endParaRPr>
          </a:p>
          <a:p>
            <a:pPr marL="285750" indent="-285750">
              <a:buFontTx/>
              <a:buChar char="-"/>
            </a:pPr>
            <a:endParaRPr lang="en-US" sz="1600" b="1" dirty="0">
              <a:solidFill>
                <a:prstClr val="black"/>
              </a:solidFill>
              <a:cs typeface="Calibri"/>
            </a:endParaRPr>
          </a:p>
          <a:p>
            <a:pPr marL="285750" indent="-285750">
              <a:buFontTx/>
              <a:buChar char="-"/>
            </a:pPr>
            <a:endParaRPr lang="en-US" sz="1600" b="1" dirty="0">
              <a:solidFill>
                <a:prstClr val="black"/>
              </a:solidFill>
              <a:cs typeface="Calibri"/>
            </a:endParaRPr>
          </a:p>
          <a:p>
            <a:pPr marL="285750" indent="-285750">
              <a:buFontTx/>
              <a:buChar char="-"/>
            </a:pPr>
            <a:endParaRPr lang="en-US" sz="1600" b="1" dirty="0">
              <a:solidFill>
                <a:prstClr val="black"/>
              </a:solidFill>
              <a:cs typeface="Calibri"/>
            </a:endParaRPr>
          </a:p>
          <a:p>
            <a:pPr marL="285750" indent="-285750">
              <a:buFontTx/>
              <a:buChar char="-"/>
            </a:pPr>
            <a:endParaRPr lang="en-US" sz="1600" b="1" dirty="0">
              <a:solidFill>
                <a:prstClr val="black"/>
              </a:solidFill>
              <a:cs typeface="Calibri"/>
            </a:endParaRPr>
          </a:p>
          <a:p>
            <a:endParaRPr lang="nb-NO" sz="1600" b="1" dirty="0"/>
          </a:p>
          <a:p>
            <a:pPr marL="9525" defTabSz="685800"/>
            <a:endParaRPr lang="nb-NO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07310"/>
            <a:ext cx="69342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lang="nb-NO" sz="2400" spc="-4" dirty="0"/>
              <a:t>Focus area: Green Industry </a:t>
            </a:r>
            <a:r>
              <a:rPr lang="nb-NO" sz="2400" spc="-4" dirty="0" err="1"/>
              <a:t>Innovation</a:t>
            </a:r>
            <a:br>
              <a:rPr lang="nb-NO" sz="2400" spc="-4" dirty="0"/>
            </a:br>
            <a:r>
              <a:rPr lang="nb-NO" sz="2400" spc="-4" dirty="0"/>
              <a:t> </a:t>
            </a:r>
            <a:endParaRPr sz="2400" spc="-4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6" y="4543665"/>
            <a:ext cx="1143000" cy="468909"/>
          </a:xfrm>
          <a:prstGeom prst="rect">
            <a:avLst/>
          </a:prstGeom>
        </p:spPr>
      </p:pic>
      <p:sp>
        <p:nvSpPr>
          <p:cNvPr id="11" name="object 3"/>
          <p:cNvSpPr/>
          <p:nvPr/>
        </p:nvSpPr>
        <p:spPr>
          <a:xfrm>
            <a:off x="1752600" y="4681105"/>
            <a:ext cx="938860" cy="331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9738D7-1B51-4988-BDDC-CF7394512D37}"/>
              </a:ext>
            </a:extLst>
          </p:cNvPr>
          <p:cNvPicPr/>
          <p:nvPr/>
        </p:nvPicPr>
        <p:blipFill rotWithShape="1">
          <a:blip r:embed="rId4"/>
          <a:srcRect t="19743" r="70032" b="10770"/>
          <a:stretch/>
        </p:blipFill>
        <p:spPr bwMode="auto">
          <a:xfrm>
            <a:off x="5016975" y="1351256"/>
            <a:ext cx="2603025" cy="3192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858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150" y="895350"/>
            <a:ext cx="7302975" cy="3570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nb-NO" sz="1600" b="1" dirty="0"/>
              <a:t>Financial support to </a:t>
            </a:r>
            <a:r>
              <a:rPr lang="nb-NO" sz="1600" b="1" dirty="0" err="1"/>
              <a:t>Romanian</a:t>
            </a:r>
            <a:r>
              <a:rPr lang="nb-NO" sz="1600" b="1" dirty="0"/>
              <a:t> </a:t>
            </a:r>
            <a:r>
              <a:rPr lang="nb-NO" sz="1600" b="1" dirty="0" err="1"/>
              <a:t>enterprises</a:t>
            </a:r>
            <a:r>
              <a:rPr lang="nb-NO" sz="1600" b="1" dirty="0"/>
              <a:t> to </a:t>
            </a:r>
            <a:r>
              <a:rPr lang="nb-NO" sz="1600" b="1" dirty="0" err="1"/>
              <a:t>develop</a:t>
            </a:r>
            <a:r>
              <a:rPr lang="nb-NO" sz="1600" b="1" dirty="0"/>
              <a:t>, </a:t>
            </a:r>
            <a:r>
              <a:rPr lang="nb-NO" sz="1600" b="1" dirty="0" err="1"/>
              <a:t>apply</a:t>
            </a:r>
            <a:r>
              <a:rPr lang="nb-NO" sz="1600" b="1" dirty="0"/>
              <a:t> or </a:t>
            </a:r>
            <a:r>
              <a:rPr lang="nb-NO" sz="1600" b="1" dirty="0" err="1"/>
              <a:t>commercialise</a:t>
            </a:r>
            <a:r>
              <a:rPr lang="nb-NO" sz="1600" b="1" dirty="0"/>
              <a:t>:</a:t>
            </a:r>
          </a:p>
          <a:p>
            <a:endParaRPr lang="nb-NO" sz="1600" b="1" dirty="0"/>
          </a:p>
          <a:p>
            <a:pPr marL="285750" indent="-285750">
              <a:buFontTx/>
              <a:buChar char="-"/>
            </a:pPr>
            <a:r>
              <a:rPr lang="nb-NO" sz="1600" b="1" dirty="0"/>
              <a:t>ICT – Information and </a:t>
            </a:r>
            <a:r>
              <a:rPr lang="nb-NO" sz="1600" b="1" dirty="0" err="1"/>
              <a:t>Communication</a:t>
            </a:r>
            <a:r>
              <a:rPr lang="nb-NO" sz="1600" b="1" dirty="0"/>
              <a:t> Technology</a:t>
            </a:r>
          </a:p>
          <a:p>
            <a:r>
              <a:rPr lang="nb-NO" sz="1600" dirty="0"/>
              <a:t>      - </a:t>
            </a:r>
            <a:r>
              <a:rPr lang="nb-NO" sz="1600" dirty="0" err="1"/>
              <a:t>product</a:t>
            </a:r>
            <a:r>
              <a:rPr lang="nb-NO" sz="1600" dirty="0"/>
              <a:t>, </a:t>
            </a:r>
            <a:r>
              <a:rPr lang="nb-NO" sz="1600" dirty="0" err="1"/>
              <a:t>process</a:t>
            </a:r>
            <a:r>
              <a:rPr lang="nb-NO" sz="1600" dirty="0"/>
              <a:t> or service </a:t>
            </a:r>
            <a:r>
              <a:rPr lang="nb-NO" sz="1600" dirty="0" err="1"/>
              <a:t>development</a:t>
            </a:r>
            <a:r>
              <a:rPr lang="nb-NO" sz="1600" dirty="0"/>
              <a:t> </a:t>
            </a:r>
            <a:r>
              <a:rPr lang="nb-NO" sz="1600" dirty="0" err="1"/>
              <a:t>using</a:t>
            </a:r>
            <a:r>
              <a:rPr lang="nb-NO" sz="1600" dirty="0"/>
              <a:t> ICT </a:t>
            </a:r>
            <a:r>
              <a:rPr lang="nb-NO" sz="1600" dirty="0" err="1"/>
              <a:t>component</a:t>
            </a:r>
            <a:r>
              <a:rPr lang="nb-NO" sz="1600" dirty="0"/>
              <a:t>;</a:t>
            </a:r>
          </a:p>
          <a:p>
            <a:r>
              <a:rPr lang="nb-NO" sz="1600" dirty="0"/>
              <a:t>      - </a:t>
            </a:r>
            <a:r>
              <a:rPr lang="nb-NO" sz="1600" dirty="0" err="1"/>
              <a:t>development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ICT </a:t>
            </a:r>
            <a:r>
              <a:rPr lang="nb-NO" sz="1600" dirty="0" err="1"/>
              <a:t>products</a:t>
            </a:r>
            <a:r>
              <a:rPr lang="nb-NO" sz="1600" dirty="0"/>
              <a:t> or services for </a:t>
            </a:r>
            <a:r>
              <a:rPr lang="nb-NO" sz="1600" dirty="0" err="1"/>
              <a:t>digitalisation</a:t>
            </a:r>
            <a:r>
              <a:rPr lang="nb-NO" sz="1600" dirty="0"/>
              <a:t> for all </a:t>
            </a:r>
            <a:r>
              <a:rPr lang="nb-NO" sz="1600" dirty="0" err="1"/>
              <a:t>economic</a:t>
            </a:r>
            <a:r>
              <a:rPr lang="nb-NO" sz="1600" dirty="0"/>
              <a:t> </a:t>
            </a:r>
            <a:r>
              <a:rPr lang="nb-NO" sz="1600" dirty="0" err="1"/>
              <a:t>sectors</a:t>
            </a:r>
            <a:endParaRPr lang="nb-NO" sz="1600" dirty="0"/>
          </a:p>
          <a:p>
            <a:r>
              <a:rPr lang="nb-NO" sz="1600" dirty="0"/>
              <a:t>        (games, </a:t>
            </a:r>
            <a:r>
              <a:rPr lang="nb-NO" sz="1600" dirty="0" err="1"/>
              <a:t>apps</a:t>
            </a:r>
            <a:r>
              <a:rPr lang="nb-NO" sz="1600" dirty="0"/>
              <a:t> most </a:t>
            </a:r>
            <a:r>
              <a:rPr lang="nb-NO" sz="1600" dirty="0" err="1"/>
              <a:t>probably</a:t>
            </a:r>
            <a:r>
              <a:rPr lang="nb-NO" sz="1600" dirty="0"/>
              <a:t> </a:t>
            </a:r>
            <a:r>
              <a:rPr lang="nb-NO" sz="1600" dirty="0" err="1"/>
              <a:t>excluded</a:t>
            </a:r>
            <a:r>
              <a:rPr lang="nb-NO" sz="1600" dirty="0"/>
              <a:t>).</a:t>
            </a:r>
          </a:p>
          <a:p>
            <a:r>
              <a:rPr lang="nb-NO" sz="1600" dirty="0"/>
              <a:t>         </a:t>
            </a:r>
          </a:p>
          <a:p>
            <a:r>
              <a:rPr lang="nb-NO" sz="1600" dirty="0"/>
              <a:t>  -   </a:t>
            </a:r>
            <a:r>
              <a:rPr lang="nb-NO" sz="1600" b="1" dirty="0"/>
              <a:t>Blue Growth – marin, maritime, </a:t>
            </a:r>
            <a:r>
              <a:rPr lang="nb-NO" sz="1600" b="1" dirty="0" err="1"/>
              <a:t>coastal</a:t>
            </a:r>
            <a:r>
              <a:rPr lang="nb-NO" sz="1600" b="1" dirty="0"/>
              <a:t> </a:t>
            </a:r>
            <a:r>
              <a:rPr lang="nb-NO" sz="1600" b="1" dirty="0" err="1"/>
              <a:t>tourism</a:t>
            </a:r>
            <a:endParaRPr lang="nb-NO" sz="1600" b="1" dirty="0"/>
          </a:p>
          <a:p>
            <a:r>
              <a:rPr lang="nb-NO" sz="1600" dirty="0"/>
              <a:t>     - </a:t>
            </a:r>
            <a:r>
              <a:rPr lang="nb-NO" sz="1600" dirty="0" err="1"/>
              <a:t>development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innovative </a:t>
            </a:r>
            <a:r>
              <a:rPr lang="nb-NO" sz="1600" dirty="0" err="1"/>
              <a:t>technologies</a:t>
            </a:r>
            <a:r>
              <a:rPr lang="nb-NO" sz="1600" dirty="0"/>
              <a:t>, </a:t>
            </a:r>
            <a:r>
              <a:rPr lang="nb-NO" sz="1600" dirty="0" err="1"/>
              <a:t>processes</a:t>
            </a:r>
            <a:r>
              <a:rPr lang="nb-NO" sz="1600" dirty="0"/>
              <a:t>, </a:t>
            </a:r>
            <a:r>
              <a:rPr lang="nb-NO" sz="1600" dirty="0" err="1"/>
              <a:t>solutions</a:t>
            </a:r>
            <a:r>
              <a:rPr lang="nb-NO" sz="1600" dirty="0"/>
              <a:t>, </a:t>
            </a:r>
            <a:r>
              <a:rPr lang="nb-NO" sz="1600" dirty="0" err="1"/>
              <a:t>products</a:t>
            </a:r>
            <a:r>
              <a:rPr lang="nb-NO" sz="1600" dirty="0"/>
              <a:t> or </a:t>
            </a:r>
          </a:p>
          <a:p>
            <a:r>
              <a:rPr lang="nb-NO" sz="1600" dirty="0"/>
              <a:t>       services </a:t>
            </a:r>
            <a:r>
              <a:rPr lang="nb-NO" sz="1600" dirty="0" err="1"/>
              <a:t>based</a:t>
            </a:r>
            <a:r>
              <a:rPr lang="nb-NO" sz="1600" dirty="0"/>
              <a:t> </a:t>
            </a:r>
            <a:r>
              <a:rPr lang="nb-NO" sz="1600" dirty="0" err="1"/>
              <a:t>on</a:t>
            </a:r>
            <a:r>
              <a:rPr lang="nb-NO" sz="1600" dirty="0"/>
              <a:t> </a:t>
            </a:r>
            <a:r>
              <a:rPr lang="nb-NO" sz="1600" dirty="0" err="1"/>
              <a:t>blue</a:t>
            </a:r>
            <a:r>
              <a:rPr lang="nb-NO" sz="1600" dirty="0"/>
              <a:t> </a:t>
            </a:r>
            <a:r>
              <a:rPr lang="nb-NO" sz="1600" dirty="0" err="1"/>
              <a:t>resources</a:t>
            </a:r>
            <a:r>
              <a:rPr lang="nb-NO" sz="1600" dirty="0"/>
              <a:t> from </a:t>
            </a:r>
            <a:r>
              <a:rPr lang="nb-NO" sz="1600" dirty="0" err="1"/>
              <a:t>the</a:t>
            </a:r>
            <a:r>
              <a:rPr lang="nb-NO" sz="1600" dirty="0"/>
              <a:t> Black Sea, </a:t>
            </a:r>
            <a:r>
              <a:rPr lang="nb-NO" sz="1600" dirty="0" err="1"/>
              <a:t>inland</a:t>
            </a:r>
            <a:r>
              <a:rPr lang="nb-NO" sz="1600" dirty="0"/>
              <a:t> waters or rivers and</a:t>
            </a:r>
          </a:p>
          <a:p>
            <a:r>
              <a:rPr lang="nb-NO" sz="1600" dirty="0"/>
              <a:t>       </a:t>
            </a:r>
            <a:r>
              <a:rPr lang="nb-NO" sz="1600" dirty="0" err="1"/>
              <a:t>coastal</a:t>
            </a:r>
            <a:r>
              <a:rPr lang="nb-NO" sz="1600" dirty="0"/>
              <a:t> areas.</a:t>
            </a:r>
          </a:p>
          <a:p>
            <a:r>
              <a:rPr lang="nb-NO" sz="1600" dirty="0"/>
              <a:t>       (</a:t>
            </a:r>
            <a:r>
              <a:rPr lang="nb-NO" sz="1600" dirty="0" err="1"/>
              <a:t>Grants</a:t>
            </a:r>
            <a:r>
              <a:rPr lang="nb-NO" sz="1600" dirty="0"/>
              <a:t> for </a:t>
            </a:r>
            <a:r>
              <a:rPr lang="nb-NO" sz="1600" dirty="0" err="1"/>
              <a:t>investment</a:t>
            </a:r>
            <a:r>
              <a:rPr lang="nb-NO" sz="1600" dirty="0"/>
              <a:t> in marin/</a:t>
            </a:r>
            <a:r>
              <a:rPr lang="nb-NO" sz="1600" dirty="0" err="1"/>
              <a:t>aqua</a:t>
            </a:r>
            <a:r>
              <a:rPr lang="nb-NO" sz="1600" dirty="0"/>
              <a:t> </a:t>
            </a:r>
            <a:r>
              <a:rPr lang="nb-NO" sz="1600" dirty="0" err="1"/>
              <a:t>culture</a:t>
            </a:r>
            <a:r>
              <a:rPr lang="nb-NO" sz="1600" dirty="0"/>
              <a:t>/</a:t>
            </a:r>
            <a:r>
              <a:rPr lang="nb-NO" sz="1600" dirty="0" err="1"/>
              <a:t>fishing</a:t>
            </a:r>
            <a:r>
              <a:rPr lang="nb-NO" sz="1600" dirty="0"/>
              <a:t> </a:t>
            </a:r>
            <a:r>
              <a:rPr lang="nb-NO" sz="1600" dirty="0" err="1"/>
              <a:t>sector</a:t>
            </a:r>
            <a:r>
              <a:rPr lang="nb-NO" sz="1600" dirty="0"/>
              <a:t> </a:t>
            </a:r>
            <a:r>
              <a:rPr lang="nb-NO" sz="1600" dirty="0" err="1"/>
              <a:t>excluded</a:t>
            </a:r>
            <a:r>
              <a:rPr lang="nb-NO" sz="1600" dirty="0"/>
              <a:t>.)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9525" defTabSz="685800"/>
            <a:endParaRPr lang="nb-NO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407310"/>
            <a:ext cx="79248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lang="nb-NO" sz="2400" spc="-4" dirty="0"/>
              <a:t>Focus areas </a:t>
            </a:r>
            <a:r>
              <a:rPr lang="nb-NO" sz="2400" spc="-4" dirty="0" err="1"/>
              <a:t>ICT</a:t>
            </a:r>
            <a:r>
              <a:rPr lang="nb-NO" sz="2400" spc="-4" dirty="0"/>
              <a:t> and Blue Growth – </a:t>
            </a:r>
            <a:r>
              <a:rPr lang="nb-NO" sz="2400" spc="-4" dirty="0" err="1"/>
              <a:t>eligible</a:t>
            </a:r>
            <a:r>
              <a:rPr lang="nb-NO" sz="2400" spc="-4" dirty="0"/>
              <a:t> </a:t>
            </a:r>
            <a:r>
              <a:rPr lang="nb-NO" sz="2400" spc="-4" dirty="0" err="1"/>
              <a:t>activities</a:t>
            </a:r>
            <a:endParaRPr sz="2400" spc="-4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6" y="4543665"/>
            <a:ext cx="1143000" cy="468909"/>
          </a:xfrm>
          <a:prstGeom prst="rect">
            <a:avLst/>
          </a:prstGeom>
        </p:spPr>
      </p:pic>
      <p:sp>
        <p:nvSpPr>
          <p:cNvPr id="11" name="object 3"/>
          <p:cNvSpPr/>
          <p:nvPr/>
        </p:nvSpPr>
        <p:spPr>
          <a:xfrm>
            <a:off x="1752600" y="4681105"/>
            <a:ext cx="938860" cy="331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1789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687" y="1014537"/>
            <a:ext cx="8167914" cy="262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1948" marR="5715" indent="-342900" algn="just" defTabSz="685800">
              <a:buFontTx/>
              <a:buChar char="-"/>
            </a:pPr>
            <a:r>
              <a:rPr sz="2000" b="1" spc="-4" dirty="0">
                <a:latin typeface="Calibri"/>
                <a:cs typeface="Calibri"/>
              </a:rPr>
              <a:t>Objective: Less carbon </a:t>
            </a:r>
            <a:r>
              <a:rPr sz="2000" b="1" spc="-8" dirty="0">
                <a:latin typeface="Calibri"/>
                <a:cs typeface="Calibri"/>
              </a:rPr>
              <a:t>intensive energy </a:t>
            </a:r>
            <a:r>
              <a:rPr sz="2000" b="1" dirty="0">
                <a:latin typeface="Calibri"/>
                <a:cs typeface="Calibri"/>
              </a:rPr>
              <a:t>and </a:t>
            </a:r>
            <a:r>
              <a:rPr sz="2000" b="1" spc="-4" dirty="0">
                <a:latin typeface="Calibri"/>
                <a:cs typeface="Calibri"/>
              </a:rPr>
              <a:t>increased security </a:t>
            </a:r>
            <a:r>
              <a:rPr sz="2000" b="1" spc="-8" dirty="0">
                <a:latin typeface="Calibri"/>
                <a:cs typeface="Calibri"/>
              </a:rPr>
              <a:t>of  </a:t>
            </a:r>
            <a:r>
              <a:rPr sz="2000" b="1" spc="-4" dirty="0">
                <a:latin typeface="Calibri"/>
                <a:cs typeface="Calibri"/>
              </a:rPr>
              <a:t>supply</a:t>
            </a:r>
            <a:endParaRPr lang="nb-NO" sz="2000" b="1" spc="-4" dirty="0">
              <a:latin typeface="Calibri"/>
              <a:cs typeface="Calibri"/>
            </a:endParaRPr>
          </a:p>
          <a:p>
            <a:pPr marL="9048" marR="5715" algn="just" defTabSz="685800"/>
            <a:endParaRPr sz="2000" dirty="0">
              <a:latin typeface="Calibri"/>
              <a:cs typeface="Calibri"/>
            </a:endParaRPr>
          </a:p>
          <a:p>
            <a:pPr marL="352901" indent="-342900" algn="just" defTabSz="685800">
              <a:spcBef>
                <a:spcPts val="146"/>
              </a:spcBef>
              <a:buFontTx/>
              <a:buChar char="-"/>
            </a:pPr>
            <a:r>
              <a:rPr lang="nb-NO" sz="2000" b="1" spc="-8" dirty="0">
                <a:latin typeface="Calibri"/>
                <a:cs typeface="Calibri"/>
              </a:rPr>
              <a:t>B</a:t>
            </a:r>
            <a:r>
              <a:rPr sz="2000" b="1" spc="-8" dirty="0" err="1">
                <a:latin typeface="Calibri"/>
                <a:cs typeface="Calibri"/>
              </a:rPr>
              <a:t>udget</a:t>
            </a:r>
            <a:r>
              <a:rPr sz="2000" b="1" spc="-8" dirty="0">
                <a:latin typeface="Calibri"/>
                <a:cs typeface="Calibri"/>
              </a:rPr>
              <a:t>: </a:t>
            </a:r>
            <a:r>
              <a:rPr sz="2000" b="1" spc="-4" dirty="0">
                <a:latin typeface="Calibri"/>
                <a:cs typeface="Calibri"/>
              </a:rPr>
              <a:t>EUR</a:t>
            </a:r>
            <a:r>
              <a:rPr sz="2000" b="1" spc="-41" dirty="0">
                <a:latin typeface="Calibri"/>
                <a:cs typeface="Calibri"/>
              </a:rPr>
              <a:t> </a:t>
            </a:r>
            <a:r>
              <a:rPr sz="2000" b="1" spc="-4" dirty="0">
                <a:latin typeface="Calibri"/>
                <a:cs typeface="Calibri"/>
              </a:rPr>
              <a:t>62.8</a:t>
            </a:r>
            <a:r>
              <a:rPr lang="nb-NO" sz="2000" b="1" spc="-4" dirty="0">
                <a:latin typeface="Calibri"/>
                <a:cs typeface="Calibri"/>
              </a:rPr>
              <a:t> mill.</a:t>
            </a:r>
          </a:p>
          <a:p>
            <a:pPr marL="10001" algn="just" defTabSz="685800">
              <a:spcBef>
                <a:spcPts val="146"/>
              </a:spcBef>
            </a:pPr>
            <a:endParaRPr lang="nb-NO" sz="2000" b="1" spc="-4" dirty="0">
              <a:latin typeface="Calibri"/>
              <a:cs typeface="Calibri"/>
            </a:endParaRPr>
          </a:p>
          <a:p>
            <a:pPr marL="295751" indent="-285750" algn="just" defTabSz="685800">
              <a:spcBef>
                <a:spcPts val="146"/>
              </a:spcBef>
              <a:buFontTx/>
              <a:buChar char="-"/>
            </a:pPr>
            <a:r>
              <a:rPr lang="nb-NO" sz="2000" b="1" spc="-4" dirty="0" err="1">
                <a:latin typeface="Calibri"/>
                <a:cs typeface="Calibri"/>
              </a:rPr>
              <a:t>Eligible</a:t>
            </a:r>
            <a:r>
              <a:rPr lang="nb-NO" sz="2000" b="1" spc="-4" dirty="0">
                <a:latin typeface="Calibri"/>
                <a:cs typeface="Calibri"/>
              </a:rPr>
              <a:t> </a:t>
            </a:r>
            <a:r>
              <a:rPr lang="nb-NO" sz="2000" b="1" spc="-4" dirty="0" err="1">
                <a:latin typeface="Calibri"/>
                <a:cs typeface="Calibri"/>
              </a:rPr>
              <a:t>applicants</a:t>
            </a:r>
            <a:r>
              <a:rPr lang="nb-NO" sz="2000" b="1" spc="-4" dirty="0">
                <a:latin typeface="Calibri"/>
                <a:cs typeface="Calibri"/>
              </a:rPr>
              <a:t>: private </a:t>
            </a:r>
            <a:r>
              <a:rPr lang="nb-NO" sz="2000" b="1" spc="-4"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lang="nb-NO" sz="2000" b="1" spc="-4" dirty="0" err="1">
                <a:solidFill>
                  <a:prstClr val="black"/>
                </a:solidFill>
                <a:latin typeface="Calibri"/>
                <a:cs typeface="Calibri"/>
              </a:rPr>
              <a:t>public</a:t>
            </a:r>
            <a:r>
              <a:rPr lang="nb-NO" sz="2000" b="1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nb-NO" sz="2000" b="1" spc="-4" dirty="0" err="1">
                <a:solidFill>
                  <a:prstClr val="black"/>
                </a:solidFill>
                <a:latin typeface="Calibri"/>
                <a:cs typeface="Calibri"/>
              </a:rPr>
              <a:t>sector</a:t>
            </a:r>
            <a:endParaRPr lang="nb-NO" sz="2000" b="1" spc="-4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95751" indent="-285750" algn="just" defTabSz="685800">
              <a:spcBef>
                <a:spcPts val="146"/>
              </a:spcBef>
              <a:buFontTx/>
              <a:buChar char="-"/>
            </a:pPr>
            <a:endParaRPr lang="nb-NO" sz="2000" b="1" spc="-4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95751" indent="-285750" algn="just" defTabSz="685800">
              <a:spcBef>
                <a:spcPts val="146"/>
              </a:spcBef>
              <a:buFontTx/>
              <a:buChar char="-"/>
            </a:pPr>
            <a:r>
              <a:rPr lang="nb-NO" sz="2000" b="1" spc="-4" dirty="0" err="1">
                <a:solidFill>
                  <a:prstClr val="black"/>
                </a:solidFill>
                <a:latin typeface="Calibri"/>
                <a:cs typeface="Calibri"/>
              </a:rPr>
              <a:t>Six</a:t>
            </a:r>
            <a:r>
              <a:rPr lang="nb-NO" sz="2000" b="1" spc="-4" dirty="0">
                <a:solidFill>
                  <a:prstClr val="black"/>
                </a:solidFill>
                <a:latin typeface="Calibri"/>
                <a:cs typeface="Calibri"/>
              </a:rPr>
              <a:t> suggested </a:t>
            </a:r>
            <a:r>
              <a:rPr lang="nb-NO" sz="2000" b="1" spc="-4" dirty="0" err="1">
                <a:solidFill>
                  <a:prstClr val="black"/>
                </a:solidFill>
                <a:latin typeface="Calibri"/>
                <a:cs typeface="Calibri"/>
              </a:rPr>
              <a:t>focus</a:t>
            </a:r>
            <a:r>
              <a:rPr lang="nb-NO" sz="2000" b="1" spc="-4" dirty="0">
                <a:solidFill>
                  <a:prstClr val="black"/>
                </a:solidFill>
                <a:latin typeface="Calibri"/>
                <a:cs typeface="Calibri"/>
              </a:rPr>
              <a:t> areas</a:t>
            </a:r>
          </a:p>
          <a:p>
            <a:pPr marL="295751" indent="-285750" algn="just" defTabSz="685800">
              <a:spcBef>
                <a:spcPts val="146"/>
              </a:spcBef>
              <a:buFontTx/>
              <a:buChar char="-"/>
            </a:pPr>
            <a:endParaRPr lang="nb-NO" sz="2000" b="1" spc="-4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0478" marR="3810" indent="-476" algn="just" defTabSz="685800">
              <a:spcBef>
                <a:spcPts val="146"/>
              </a:spcBef>
            </a:pPr>
            <a:endParaRPr lang="en-US" sz="5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0664" y="3710918"/>
            <a:ext cx="759893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lnSpc>
                <a:spcPts val="1785"/>
              </a:lnSpc>
            </a:pPr>
            <a:r>
              <a:rPr b="1" spc="-8" dirty="0">
                <a:latin typeface="Calibri"/>
                <a:cs typeface="Calibri"/>
              </a:rPr>
              <a:t>Current </a:t>
            </a:r>
            <a:r>
              <a:rPr b="1" spc="-11" dirty="0">
                <a:latin typeface="Calibri"/>
                <a:cs typeface="Calibri"/>
              </a:rPr>
              <a:t>status: </a:t>
            </a:r>
            <a:r>
              <a:rPr b="1" spc="-8" dirty="0">
                <a:solidFill>
                  <a:srgbClr val="C00000"/>
                </a:solidFill>
                <a:latin typeface="Calibri"/>
                <a:cs typeface="Calibri"/>
              </a:rPr>
              <a:t>concept note </a:t>
            </a:r>
            <a:r>
              <a:rPr b="1" spc="-4" dirty="0">
                <a:solidFill>
                  <a:srgbClr val="C00000"/>
                </a:solidFill>
                <a:latin typeface="Calibri"/>
                <a:cs typeface="Calibri"/>
              </a:rPr>
              <a:t>phase</a:t>
            </a:r>
            <a:r>
              <a:rPr lang="nb-NO" b="1" spc="-4" dirty="0">
                <a:solidFill>
                  <a:srgbClr val="C00000"/>
                </a:solidFill>
                <a:latin typeface="Calibri"/>
                <a:cs typeface="Calibri"/>
              </a:rPr>
              <a:t> (not </a:t>
            </a:r>
            <a:r>
              <a:rPr lang="nb-NO" b="1" spc="-4" dirty="0" err="1">
                <a:solidFill>
                  <a:srgbClr val="C00000"/>
                </a:solidFill>
                <a:latin typeface="Calibri"/>
                <a:cs typeface="Calibri"/>
              </a:rPr>
              <a:t>yet</a:t>
            </a:r>
            <a:r>
              <a:rPr lang="nb-NO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nb-NO" b="1" spc="-4" dirty="0" err="1">
                <a:solidFill>
                  <a:srgbClr val="C00000"/>
                </a:solidFill>
                <a:latin typeface="Calibri"/>
                <a:cs typeface="Calibri"/>
              </a:rPr>
              <a:t>approved</a:t>
            </a:r>
            <a:r>
              <a:rPr lang="nb-NO" b="1" spc="-4" dirty="0">
                <a:solidFill>
                  <a:srgbClr val="C00000"/>
                </a:solidFill>
                <a:latin typeface="Calibri"/>
                <a:cs typeface="Calibri"/>
              </a:rPr>
              <a:t> by donors);</a:t>
            </a:r>
          </a:p>
          <a:p>
            <a:pPr marL="9525" defTabSz="685800">
              <a:lnSpc>
                <a:spcPts val="1785"/>
              </a:lnSpc>
            </a:pPr>
            <a:endParaRPr lang="nb-NO" b="1" spc="-4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9525" defTabSz="685800">
              <a:lnSpc>
                <a:spcPts val="1785"/>
              </a:lnSpc>
            </a:pPr>
            <a:endParaRPr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6400" y="4003076"/>
            <a:ext cx="24384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lnSpc>
                <a:spcPts val="1335"/>
              </a:lnSpc>
            </a:pPr>
            <a:r>
              <a:rPr sz="2700" b="1" spc="-17" baseline="-16203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1200" b="1" spc="-19" dirty="0">
                <a:solidFill>
                  <a:prstClr val="black"/>
                </a:solidFill>
                <a:latin typeface="Calibri"/>
                <a:cs typeface="Calibri"/>
              </a:rPr>
              <a:t>st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061" y="3990611"/>
            <a:ext cx="96059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lnSpc>
                <a:spcPts val="1785"/>
              </a:lnSpc>
            </a:pPr>
            <a:r>
              <a:rPr b="1" i="1" spc="-23" dirty="0">
                <a:solidFill>
                  <a:prstClr val="black"/>
                </a:solidFill>
                <a:latin typeface="Calibri"/>
                <a:cs typeface="Calibri"/>
              </a:rPr>
              <a:t>Tentative: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157" y="363252"/>
            <a:ext cx="788168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/>
            <a:r>
              <a:rPr lang="nb-NO" sz="2400" spc="-71" dirty="0"/>
              <a:t>RO-Energy </a:t>
            </a:r>
            <a:endParaRPr sz="2400" dirty="0"/>
          </a:p>
        </p:txBody>
      </p:sp>
      <p:sp>
        <p:nvSpPr>
          <p:cNvPr id="9" name="object 7"/>
          <p:cNvSpPr txBox="1"/>
          <p:nvPr/>
        </p:nvSpPr>
        <p:spPr>
          <a:xfrm>
            <a:off x="2010983" y="3990610"/>
            <a:ext cx="484822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lnSpc>
                <a:spcPts val="1785"/>
              </a:lnSpc>
              <a:tabLst>
                <a:tab pos="430054" algn="l"/>
                <a:tab pos="1305878" algn="l"/>
                <a:tab pos="1607820" algn="l"/>
                <a:tab pos="1946910" algn="l"/>
                <a:tab pos="2917984" algn="l"/>
                <a:tab pos="3198495" algn="l"/>
                <a:tab pos="3617595" algn="l"/>
                <a:tab pos="4079558" algn="l"/>
                <a:tab pos="4376261" algn="l"/>
              </a:tabLst>
            </a:pPr>
            <a:r>
              <a:rPr b="1" spc="-11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b="1" spc="-4" dirty="0">
                <a:solidFill>
                  <a:prstClr val="black"/>
                </a:solidFill>
                <a:latin typeface="Calibri"/>
                <a:cs typeface="Calibri"/>
              </a:rPr>
              <a:t>al</a:t>
            </a:r>
            <a:r>
              <a:rPr b="1" dirty="0">
                <a:solidFill>
                  <a:prstClr val="black"/>
                </a:solidFill>
                <a:latin typeface="Calibri"/>
                <a:cs typeface="Calibri"/>
              </a:rPr>
              <a:t>l	p</a:t>
            </a:r>
            <a:r>
              <a:rPr b="1" spc="-4" dirty="0">
                <a:solidFill>
                  <a:prstClr val="black"/>
                </a:solidFill>
                <a:latin typeface="Calibri"/>
                <a:cs typeface="Calibri"/>
              </a:rPr>
              <a:t>la</a:t>
            </a:r>
            <a:r>
              <a:rPr b="1" dirty="0">
                <a:solidFill>
                  <a:prstClr val="black"/>
                </a:solidFill>
                <a:latin typeface="Calibri"/>
                <a:cs typeface="Calibri"/>
              </a:rPr>
              <a:t>nn</a:t>
            </a:r>
            <a:r>
              <a:rPr b="1" spc="-4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b="1" dirty="0">
                <a:solidFill>
                  <a:prstClr val="black"/>
                </a:solidFill>
                <a:latin typeface="Calibri"/>
                <a:cs typeface="Calibri"/>
              </a:rPr>
              <a:t>d	</a:t>
            </a:r>
            <a:r>
              <a:rPr b="1" spc="-19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b="1" dirty="0">
                <a:solidFill>
                  <a:prstClr val="black"/>
                </a:solidFill>
                <a:latin typeface="Calibri"/>
                <a:cs typeface="Calibri"/>
              </a:rPr>
              <a:t>o	be	</a:t>
            </a:r>
            <a:r>
              <a:rPr b="1" spc="-4" dirty="0">
                <a:solidFill>
                  <a:prstClr val="black"/>
                </a:solidFill>
                <a:latin typeface="Calibri"/>
                <a:cs typeface="Calibri"/>
              </a:rPr>
              <a:t>la</a:t>
            </a:r>
            <a:r>
              <a:rPr b="1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b="1" spc="-4" dirty="0">
                <a:solidFill>
                  <a:prstClr val="black"/>
                </a:solidFill>
                <a:latin typeface="Calibri"/>
                <a:cs typeface="Calibri"/>
              </a:rPr>
              <a:t>nc</a:t>
            </a:r>
            <a:r>
              <a:rPr b="1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b="1" spc="-4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b="1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lang="en-US" b="1" dirty="0">
                <a:solidFill>
                  <a:prstClr val="black"/>
                </a:solidFill>
                <a:latin typeface="Calibri"/>
                <a:cs typeface="Calibri"/>
              </a:rPr>
              <a:t> in </a:t>
            </a:r>
            <a:r>
              <a:rPr lang="en-GB" b="1" spc="-4" dirty="0">
                <a:solidFill>
                  <a:prstClr val="black"/>
                </a:solidFill>
                <a:latin typeface="Calibri"/>
                <a:cs typeface="Calibri"/>
              </a:rPr>
              <a:t>June/July </a:t>
            </a:r>
            <a:r>
              <a:rPr lang="en-GB" b="1" dirty="0">
                <a:solidFill>
                  <a:prstClr val="black"/>
                </a:solidFill>
                <a:latin typeface="Calibri"/>
                <a:cs typeface="Calibri"/>
              </a:rPr>
              <a:t>2018</a:t>
            </a:r>
            <a:endParaRPr lang="en-GB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525" defTabSz="685800">
              <a:lnSpc>
                <a:spcPts val="1785"/>
              </a:lnSpc>
              <a:tabLst>
                <a:tab pos="430054" algn="l"/>
                <a:tab pos="1305878" algn="l"/>
                <a:tab pos="1607820" algn="l"/>
                <a:tab pos="1946910" algn="l"/>
                <a:tab pos="2917984" algn="l"/>
                <a:tab pos="3198495" algn="l"/>
                <a:tab pos="3617595" algn="l"/>
                <a:tab pos="4079558" algn="l"/>
                <a:tab pos="4376261" algn="l"/>
              </a:tabLst>
            </a:pPr>
            <a:endParaRPr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6" y="4543665"/>
            <a:ext cx="1143000" cy="468909"/>
          </a:xfrm>
          <a:prstGeom prst="rect">
            <a:avLst/>
          </a:prstGeom>
        </p:spPr>
      </p:pic>
      <p:sp>
        <p:nvSpPr>
          <p:cNvPr id="10" name="object 3"/>
          <p:cNvSpPr/>
          <p:nvPr/>
        </p:nvSpPr>
        <p:spPr>
          <a:xfrm>
            <a:off x="1752600" y="4681105"/>
            <a:ext cx="938860" cy="331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814195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A4031-C8D5-4B2F-B341-AF5C624F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77" y="100611"/>
            <a:ext cx="8175567" cy="692497"/>
          </a:xfrm>
        </p:spPr>
        <p:txBody>
          <a:bodyPr/>
          <a:lstStyle/>
          <a:p>
            <a:br>
              <a:rPr lang="nb-NO" dirty="0"/>
            </a:br>
            <a:r>
              <a:rPr lang="nb-NO" sz="2400" dirty="0"/>
              <a:t>RO-Energy</a:t>
            </a:r>
            <a:r>
              <a:rPr lang="nb-NO" dirty="0"/>
              <a:t> - </a:t>
            </a:r>
            <a:r>
              <a:rPr lang="nb-NO" sz="2400" dirty="0"/>
              <a:t>Suggested </a:t>
            </a:r>
            <a:r>
              <a:rPr lang="nb-NO" sz="2400" dirty="0" err="1"/>
              <a:t>focus</a:t>
            </a:r>
            <a:r>
              <a:rPr lang="nb-NO" sz="2400" dirty="0"/>
              <a:t> areas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2FBFE-97C5-41C0-9752-5C680BF7A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277" y="793108"/>
            <a:ext cx="8469447" cy="6093976"/>
          </a:xfrm>
        </p:spPr>
        <p:txBody>
          <a:bodyPr/>
          <a:lstStyle/>
          <a:p>
            <a:pPr lvl="1"/>
            <a:r>
              <a:rPr lang="nb-NO" b="1" dirty="0" err="1"/>
              <a:t>Increased</a:t>
            </a:r>
            <a:r>
              <a:rPr lang="nb-NO" b="1" dirty="0"/>
              <a:t> </a:t>
            </a:r>
            <a:r>
              <a:rPr lang="nb-NO" b="1" dirty="0" err="1"/>
              <a:t>Renewable</a:t>
            </a:r>
            <a:r>
              <a:rPr lang="nb-NO" b="1" dirty="0"/>
              <a:t> Energy </a:t>
            </a:r>
            <a:r>
              <a:rPr lang="nb-NO" b="1" dirty="0" err="1"/>
              <a:t>production</a:t>
            </a:r>
            <a:r>
              <a:rPr lang="nb-NO" b="1" dirty="0"/>
              <a:t> </a:t>
            </a:r>
            <a:r>
              <a:rPr lang="nb-NO" b="1" dirty="0" err="1"/>
              <a:t>capacity</a:t>
            </a:r>
            <a:endParaRPr lang="nb-NO" b="1" dirty="0"/>
          </a:p>
          <a:p>
            <a:pPr marL="628650" lvl="1" indent="-285750">
              <a:buFontTx/>
              <a:buChar char="-"/>
            </a:pPr>
            <a:r>
              <a:rPr lang="nb-NO" dirty="0" err="1"/>
              <a:t>Hydropower</a:t>
            </a:r>
            <a:r>
              <a:rPr lang="nb-NO" dirty="0"/>
              <a:t>, </a:t>
            </a:r>
            <a:r>
              <a:rPr lang="nb-NO" dirty="0" err="1"/>
              <a:t>geothermal</a:t>
            </a:r>
            <a:r>
              <a:rPr lang="nb-NO" dirty="0"/>
              <a:t>, </a:t>
            </a:r>
            <a:r>
              <a:rPr lang="nb-NO" dirty="0" err="1"/>
              <a:t>biomass</a:t>
            </a:r>
            <a:r>
              <a:rPr lang="nb-NO" dirty="0"/>
              <a:t>/</a:t>
            </a:r>
            <a:r>
              <a:rPr lang="nb-NO" dirty="0" err="1"/>
              <a:t>biogas</a:t>
            </a:r>
            <a:r>
              <a:rPr lang="nb-NO" dirty="0"/>
              <a:t>, solar, </a:t>
            </a:r>
            <a:r>
              <a:rPr lang="nb-NO" dirty="0" err="1"/>
              <a:t>wind</a:t>
            </a:r>
            <a:r>
              <a:rPr lang="nb-NO" dirty="0"/>
              <a:t> etc.</a:t>
            </a:r>
          </a:p>
          <a:p>
            <a:pPr marL="628650" lvl="1" indent="-285750">
              <a:buFontTx/>
              <a:buChar char="-"/>
            </a:pPr>
            <a:endParaRPr lang="nb-NO" dirty="0"/>
          </a:p>
          <a:p>
            <a:pPr lvl="1"/>
            <a:r>
              <a:rPr lang="nb-NO" b="1" dirty="0" err="1"/>
              <a:t>Increased</a:t>
            </a:r>
            <a:r>
              <a:rPr lang="nb-NO" b="1" dirty="0"/>
              <a:t> Energy </a:t>
            </a:r>
            <a:r>
              <a:rPr lang="nb-NO" b="1" dirty="0" err="1"/>
              <a:t>Efficiency</a:t>
            </a:r>
            <a:r>
              <a:rPr lang="nb-NO" b="1" dirty="0"/>
              <a:t> and </a:t>
            </a:r>
            <a:r>
              <a:rPr lang="nb-NO" b="1" dirty="0" err="1"/>
              <a:t>reduced</a:t>
            </a:r>
            <a:r>
              <a:rPr lang="nb-NO" b="1" dirty="0"/>
              <a:t> </a:t>
            </a:r>
            <a:r>
              <a:rPr lang="nb-NO" b="1" dirty="0" err="1"/>
              <a:t>emissions</a:t>
            </a:r>
            <a:r>
              <a:rPr lang="nb-NO" b="1" dirty="0"/>
              <a:t> – all </a:t>
            </a:r>
            <a:r>
              <a:rPr lang="nb-NO" b="1" dirty="0" err="1"/>
              <a:t>economic</a:t>
            </a:r>
            <a:r>
              <a:rPr lang="nb-NO" b="1" dirty="0"/>
              <a:t> </a:t>
            </a:r>
            <a:r>
              <a:rPr lang="nb-NO" b="1" dirty="0" err="1"/>
              <a:t>sectors</a:t>
            </a:r>
            <a:endParaRPr lang="nb-NO" b="1" dirty="0"/>
          </a:p>
          <a:p>
            <a:pPr marL="628650" lvl="1" indent="-285750">
              <a:buFontTx/>
              <a:buChar char="-"/>
            </a:pPr>
            <a:r>
              <a:rPr lang="nb-NO" dirty="0"/>
              <a:t>i.e. </a:t>
            </a:r>
            <a:r>
              <a:rPr lang="nb-NO" dirty="0" err="1"/>
              <a:t>buildings</a:t>
            </a:r>
            <a:r>
              <a:rPr lang="nb-NO" dirty="0"/>
              <a:t>, transport, </a:t>
            </a:r>
            <a:r>
              <a:rPr lang="nb-NO" dirty="0" err="1"/>
              <a:t>production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 etc. </a:t>
            </a:r>
          </a:p>
          <a:p>
            <a:pPr marL="628650" lvl="1" indent="-285750">
              <a:buFontTx/>
              <a:buChar char="-"/>
            </a:pPr>
            <a:endParaRPr lang="nb-NO" dirty="0"/>
          </a:p>
          <a:p>
            <a:pPr lvl="1"/>
            <a:r>
              <a:rPr lang="nb-NO" b="1" dirty="0" err="1"/>
              <a:t>R&amp;D</a:t>
            </a:r>
            <a:r>
              <a:rPr lang="nb-NO" b="1" dirty="0"/>
              <a:t> </a:t>
            </a:r>
            <a:r>
              <a:rPr lang="nb-NO" b="1" dirty="0" err="1"/>
              <a:t>within</a:t>
            </a:r>
            <a:r>
              <a:rPr lang="nb-NO" b="1" dirty="0"/>
              <a:t> </a:t>
            </a:r>
            <a:r>
              <a:rPr lang="nb-NO" b="1" dirty="0" err="1"/>
              <a:t>the</a:t>
            </a:r>
            <a:r>
              <a:rPr lang="nb-NO" b="1" dirty="0"/>
              <a:t> </a:t>
            </a:r>
            <a:r>
              <a:rPr lang="nb-NO" b="1" dirty="0" err="1"/>
              <a:t>energy</a:t>
            </a:r>
            <a:r>
              <a:rPr lang="nb-NO" b="1" dirty="0"/>
              <a:t> </a:t>
            </a:r>
            <a:r>
              <a:rPr lang="nb-NO" b="1" dirty="0" err="1"/>
              <a:t>sector</a:t>
            </a:r>
            <a:endParaRPr lang="nb-NO" b="1" dirty="0"/>
          </a:p>
          <a:p>
            <a:pPr marL="628650" lvl="1" indent="-285750">
              <a:buFontTx/>
              <a:buChar char="-"/>
            </a:pPr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cooperation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research</a:t>
            </a:r>
            <a:r>
              <a:rPr lang="nb-NO" dirty="0"/>
              <a:t> </a:t>
            </a:r>
            <a:r>
              <a:rPr lang="nb-NO" dirty="0" err="1"/>
              <a:t>institutions</a:t>
            </a:r>
            <a:r>
              <a:rPr lang="nb-NO" dirty="0"/>
              <a:t> and </a:t>
            </a:r>
            <a:r>
              <a:rPr lang="nb-NO" dirty="0" err="1"/>
              <a:t>enterprises</a:t>
            </a:r>
            <a:endParaRPr lang="nb-NO" dirty="0"/>
          </a:p>
          <a:p>
            <a:pPr marL="628650" lvl="1" indent="-285750">
              <a:buFontTx/>
              <a:buChar char="-"/>
            </a:pPr>
            <a:r>
              <a:rPr lang="nb-NO" dirty="0" err="1"/>
              <a:t>Industrial</a:t>
            </a:r>
            <a:r>
              <a:rPr lang="nb-NO" dirty="0"/>
              <a:t> and </a:t>
            </a:r>
            <a:r>
              <a:rPr lang="nb-NO" dirty="0" err="1"/>
              <a:t>experimental</a:t>
            </a:r>
            <a:r>
              <a:rPr lang="nb-NO" dirty="0"/>
              <a:t> </a:t>
            </a:r>
            <a:r>
              <a:rPr lang="nb-NO" dirty="0" err="1"/>
              <a:t>research</a:t>
            </a:r>
            <a:r>
              <a:rPr lang="nb-NO" dirty="0"/>
              <a:t>, </a:t>
            </a:r>
            <a:r>
              <a:rPr lang="nb-NO" dirty="0" err="1"/>
              <a:t>TRL</a:t>
            </a:r>
            <a:r>
              <a:rPr lang="nb-NO" dirty="0"/>
              <a:t> 4-9</a:t>
            </a:r>
          </a:p>
          <a:p>
            <a:pPr marL="628650" lvl="1" indent="-285750">
              <a:buFontTx/>
              <a:buChar char="-"/>
            </a:pPr>
            <a:endParaRPr lang="nb-NO" b="1" dirty="0"/>
          </a:p>
          <a:p>
            <a:pPr lvl="1"/>
            <a:r>
              <a:rPr lang="nb-NO" b="1" dirty="0" err="1"/>
              <a:t>Electrification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10,000 </a:t>
            </a:r>
            <a:r>
              <a:rPr lang="nb-NO" b="1" dirty="0" err="1"/>
              <a:t>hourseholds</a:t>
            </a:r>
            <a:r>
              <a:rPr lang="nb-NO" b="1" dirty="0"/>
              <a:t> </a:t>
            </a:r>
            <a:r>
              <a:rPr lang="nb-NO" b="1" dirty="0" err="1"/>
              <a:t>without</a:t>
            </a:r>
            <a:r>
              <a:rPr lang="nb-NO" b="1" dirty="0"/>
              <a:t> </a:t>
            </a:r>
            <a:r>
              <a:rPr lang="nb-NO" b="1" dirty="0" err="1"/>
              <a:t>access</a:t>
            </a:r>
            <a:r>
              <a:rPr lang="nb-NO" b="1" dirty="0"/>
              <a:t> to </a:t>
            </a:r>
            <a:r>
              <a:rPr lang="nb-NO" b="1" dirty="0" err="1"/>
              <a:t>electricity</a:t>
            </a:r>
            <a:endParaRPr lang="nb-NO" b="1" dirty="0"/>
          </a:p>
          <a:p>
            <a:pPr marL="628650" lvl="1" indent="-285750">
              <a:buFontTx/>
              <a:buChar char="-"/>
            </a:pPr>
            <a:r>
              <a:rPr lang="nb-NO" dirty="0" err="1"/>
              <a:t>Off</a:t>
            </a:r>
            <a:r>
              <a:rPr lang="nb-NO" dirty="0"/>
              <a:t>-grid </a:t>
            </a:r>
            <a:r>
              <a:rPr lang="nb-NO" dirty="0" err="1"/>
              <a:t>solutions</a:t>
            </a:r>
            <a:r>
              <a:rPr lang="nb-NO" dirty="0"/>
              <a:t> </a:t>
            </a:r>
          </a:p>
          <a:p>
            <a:pPr marL="628650" lvl="1" indent="-285750">
              <a:buFontTx/>
              <a:buChar char="-"/>
            </a:pPr>
            <a:endParaRPr lang="nb-NO" b="1" dirty="0"/>
          </a:p>
          <a:p>
            <a:pPr lvl="1"/>
            <a:r>
              <a:rPr lang="nb-NO" b="1" dirty="0" err="1"/>
              <a:t>Awareness</a:t>
            </a:r>
            <a:r>
              <a:rPr lang="nb-NO" b="1" dirty="0"/>
              <a:t> </a:t>
            </a:r>
            <a:r>
              <a:rPr lang="nb-NO" b="1" dirty="0" err="1"/>
              <a:t>raising</a:t>
            </a:r>
            <a:r>
              <a:rPr lang="nb-NO" b="1" dirty="0"/>
              <a:t> </a:t>
            </a:r>
            <a:r>
              <a:rPr lang="nb-NO" b="1" dirty="0" err="1"/>
              <a:t>about</a:t>
            </a:r>
            <a:r>
              <a:rPr lang="nb-NO" b="1" dirty="0"/>
              <a:t> </a:t>
            </a:r>
            <a:r>
              <a:rPr lang="nb-NO" b="1" dirty="0" err="1"/>
              <a:t>benefits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</a:t>
            </a:r>
            <a:r>
              <a:rPr lang="nb-NO" b="1" dirty="0" err="1"/>
              <a:t>renewable</a:t>
            </a:r>
            <a:r>
              <a:rPr lang="nb-NO" b="1" dirty="0"/>
              <a:t> </a:t>
            </a:r>
            <a:r>
              <a:rPr lang="nb-NO" b="1" dirty="0" err="1"/>
              <a:t>energy</a:t>
            </a:r>
            <a:r>
              <a:rPr lang="nb-NO" b="1" dirty="0"/>
              <a:t> and </a:t>
            </a:r>
            <a:r>
              <a:rPr lang="nb-NO" b="1" dirty="0" err="1"/>
              <a:t>energy</a:t>
            </a:r>
            <a:r>
              <a:rPr lang="nb-NO" b="1" dirty="0"/>
              <a:t> </a:t>
            </a:r>
            <a:r>
              <a:rPr lang="nb-NO" b="1" dirty="0" err="1"/>
              <a:t>efficiency</a:t>
            </a:r>
            <a:endParaRPr lang="nb-NO" b="1" dirty="0"/>
          </a:p>
          <a:p>
            <a:pPr marL="628650" lvl="1" indent="-285750">
              <a:buFontTx/>
              <a:buChar char="-"/>
            </a:pPr>
            <a:endParaRPr lang="nb-NO" b="1" dirty="0"/>
          </a:p>
          <a:p>
            <a:pPr marL="285750" indent="-285750">
              <a:buFontTx/>
              <a:buChar char="-"/>
            </a:pPr>
            <a:endParaRPr lang="nb-NO" b="1" dirty="0"/>
          </a:p>
          <a:p>
            <a:pPr marL="285750" indent="-285750">
              <a:buFontTx/>
              <a:buChar char="-"/>
            </a:pPr>
            <a:endParaRPr lang="nb-NO" b="1" dirty="0"/>
          </a:p>
          <a:p>
            <a:pPr marL="285750" indent="-285750">
              <a:buFontTx/>
              <a:buChar char="-"/>
            </a:pPr>
            <a:endParaRPr lang="nb-NO" b="1" dirty="0"/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723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16097"/>
            <a:ext cx="7924799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lang="nb-NO" sz="2400" spc="-71" dirty="0"/>
              <a:t>Grant </a:t>
            </a:r>
            <a:r>
              <a:rPr lang="nb-NO" sz="2400" spc="-71" dirty="0" err="1"/>
              <a:t>amounts</a:t>
            </a:r>
            <a:r>
              <a:rPr lang="nb-NO" sz="2400" spc="-71" dirty="0"/>
              <a:t> and grant rates – </a:t>
            </a:r>
            <a:r>
              <a:rPr lang="nb-NO" sz="2400" spc="-71" dirty="0" err="1"/>
              <a:t>both</a:t>
            </a:r>
            <a:r>
              <a:rPr lang="nb-NO" sz="2400" spc="-71" dirty="0"/>
              <a:t> </a:t>
            </a:r>
            <a:r>
              <a:rPr lang="nb-NO" sz="2400" spc="-71" dirty="0" err="1"/>
              <a:t>programmes</a:t>
            </a:r>
            <a:br>
              <a:rPr lang="nb-NO" spc="-71" dirty="0"/>
            </a:br>
            <a:br>
              <a:rPr lang="nb-NO" spc="-71" dirty="0"/>
            </a:br>
            <a:r>
              <a:rPr lang="nb-NO" spc="-71" dirty="0"/>
              <a:t>-   </a:t>
            </a:r>
            <a:r>
              <a:rPr lang="nb-NO" sz="2000" spc="-71" dirty="0"/>
              <a:t>Grant rate – </a:t>
            </a:r>
            <a:r>
              <a:rPr lang="nb-NO" sz="2000" spc="-71" dirty="0" err="1"/>
              <a:t>based</a:t>
            </a:r>
            <a:r>
              <a:rPr lang="nb-NO" sz="2000" spc="-71" dirty="0"/>
              <a:t> </a:t>
            </a:r>
            <a:r>
              <a:rPr lang="nb-NO" sz="2000" spc="-71" dirty="0" err="1"/>
              <a:t>on</a:t>
            </a:r>
            <a:r>
              <a:rPr lang="nb-NO" sz="2000" spc="-71" dirty="0"/>
              <a:t> approved total </a:t>
            </a:r>
            <a:r>
              <a:rPr lang="nb-NO" sz="2000" spc="-71" dirty="0" err="1"/>
              <a:t>project</a:t>
            </a:r>
            <a:r>
              <a:rPr lang="nb-NO" sz="2000" spc="-71" dirty="0"/>
              <a:t> </a:t>
            </a:r>
            <a:r>
              <a:rPr lang="nb-NO" sz="2000" spc="-71" dirty="0" err="1"/>
              <a:t>budget</a:t>
            </a:r>
            <a:r>
              <a:rPr lang="nb-NO" sz="2000" spc="-71" dirty="0"/>
              <a:t>  </a:t>
            </a:r>
            <a:br>
              <a:rPr lang="nb-NO" sz="2000" spc="-71" dirty="0"/>
            </a:br>
            <a:r>
              <a:rPr lang="nb-NO" sz="2000" spc="-71" dirty="0"/>
              <a:t>     - State Aid </a:t>
            </a:r>
            <a:r>
              <a:rPr lang="nb-NO" sz="2000" spc="-71" dirty="0" err="1"/>
              <a:t>regulations</a:t>
            </a:r>
            <a:r>
              <a:rPr lang="nb-NO" sz="2000" spc="-71" dirty="0"/>
              <a:t> </a:t>
            </a:r>
            <a:r>
              <a:rPr lang="nb-NO" sz="2000" spc="-71" dirty="0" err="1"/>
              <a:t>apply</a:t>
            </a:r>
            <a:r>
              <a:rPr lang="nb-NO" sz="2000" spc="-71" dirty="0"/>
              <a:t> for all </a:t>
            </a:r>
            <a:r>
              <a:rPr lang="nb-NO" sz="2000" spc="-71" dirty="0" err="1"/>
              <a:t>economic</a:t>
            </a:r>
            <a:r>
              <a:rPr lang="nb-NO" sz="2000" spc="-71" dirty="0"/>
              <a:t> operators , General Block</a:t>
            </a:r>
            <a:br>
              <a:rPr lang="nb-NO" sz="2000" spc="-71" dirty="0"/>
            </a:br>
            <a:r>
              <a:rPr lang="nb-NO" sz="2000" spc="-71" dirty="0"/>
              <a:t>       </a:t>
            </a:r>
            <a:r>
              <a:rPr lang="nb-NO" sz="2000" spc="-71" dirty="0" err="1"/>
              <a:t>Exemption</a:t>
            </a:r>
            <a:r>
              <a:rPr lang="nb-NO" sz="2000" spc="-71" dirty="0"/>
              <a:t> </a:t>
            </a:r>
            <a:r>
              <a:rPr lang="nb-NO" sz="2000" spc="-71" dirty="0" err="1"/>
              <a:t>Regulation</a:t>
            </a:r>
            <a:r>
              <a:rPr lang="nb-NO" sz="2000" spc="-71" dirty="0"/>
              <a:t> (GBER) , (from 15%-70%) </a:t>
            </a:r>
            <a:br>
              <a:rPr lang="nb-NO" sz="2000" spc="-71" dirty="0"/>
            </a:br>
            <a:r>
              <a:rPr lang="nb-NO" sz="2000" spc="-71" dirty="0"/>
              <a:t>     </a:t>
            </a:r>
            <a:br>
              <a:rPr lang="nb-NO" sz="2000" spc="-71" dirty="0"/>
            </a:br>
            <a:br>
              <a:rPr lang="nb-NO" sz="2000" spc="-71" dirty="0"/>
            </a:br>
            <a:r>
              <a:rPr lang="nb-NO" sz="2000" spc="-71" dirty="0"/>
              <a:t>-  Grant </a:t>
            </a:r>
            <a:r>
              <a:rPr lang="nb-NO" sz="2000" spc="-71" dirty="0" err="1"/>
              <a:t>amounts</a:t>
            </a:r>
            <a:r>
              <a:rPr lang="nb-NO" sz="2000" spc="-71" dirty="0"/>
              <a:t> – </a:t>
            </a:r>
            <a:r>
              <a:rPr lang="nb-NO" sz="2000" spc="-71" dirty="0" err="1"/>
              <a:t>based</a:t>
            </a:r>
            <a:r>
              <a:rPr lang="nb-NO" sz="2000" spc="-71" dirty="0"/>
              <a:t> </a:t>
            </a:r>
            <a:r>
              <a:rPr lang="nb-NO" sz="2000" spc="-71" dirty="0" err="1"/>
              <a:t>on</a:t>
            </a:r>
            <a:r>
              <a:rPr lang="nb-NO" sz="2000" spc="-71" dirty="0"/>
              <a:t> approved total </a:t>
            </a:r>
            <a:r>
              <a:rPr lang="nb-NO" sz="2000" spc="-71" dirty="0" err="1"/>
              <a:t>project</a:t>
            </a:r>
            <a:r>
              <a:rPr lang="nb-NO" sz="2000" spc="-71" dirty="0"/>
              <a:t> </a:t>
            </a:r>
            <a:r>
              <a:rPr lang="nb-NO" sz="2000" spc="-71" dirty="0" err="1"/>
              <a:t>budget</a:t>
            </a:r>
            <a:br>
              <a:rPr lang="nb-NO" sz="2000" spc="-71" dirty="0"/>
            </a:br>
            <a:r>
              <a:rPr lang="nb-NO" sz="2000" spc="-71" dirty="0"/>
              <a:t>     - </a:t>
            </a:r>
            <a:r>
              <a:rPr lang="nb-NO" sz="2000" spc="-71" dirty="0" err="1"/>
              <a:t>Normally</a:t>
            </a:r>
            <a:r>
              <a:rPr lang="nb-NO" sz="2000" spc="-71" dirty="0"/>
              <a:t> min. </a:t>
            </a:r>
            <a:r>
              <a:rPr lang="nb-NO" sz="2000" spc="-71" dirty="0" err="1"/>
              <a:t>EUR</a:t>
            </a:r>
            <a:r>
              <a:rPr lang="nb-NO" sz="2000" spc="-71" dirty="0"/>
              <a:t> 200,000</a:t>
            </a:r>
            <a:br>
              <a:rPr lang="nb-NO" sz="2000" spc="-71" dirty="0"/>
            </a:br>
            <a:r>
              <a:rPr lang="nb-NO" sz="2000" spc="-71" dirty="0"/>
              <a:t>     - </a:t>
            </a:r>
            <a:r>
              <a:rPr lang="nb-NO" sz="2000" spc="-71" dirty="0" err="1"/>
              <a:t>Normally</a:t>
            </a:r>
            <a:r>
              <a:rPr lang="nb-NO" sz="2000" spc="-71" dirty="0"/>
              <a:t>  </a:t>
            </a:r>
            <a:r>
              <a:rPr lang="nb-NO" sz="2000" spc="-71" dirty="0" err="1"/>
              <a:t>max</a:t>
            </a:r>
            <a:r>
              <a:rPr lang="nb-NO" sz="2000" spc="-71" dirty="0"/>
              <a:t>. </a:t>
            </a:r>
            <a:r>
              <a:rPr lang="nb-NO" sz="2000" spc="-71" dirty="0" err="1"/>
              <a:t>EUR</a:t>
            </a:r>
            <a:r>
              <a:rPr lang="nb-NO" sz="2000" spc="-71" dirty="0"/>
              <a:t> 2,000,000</a:t>
            </a:r>
            <a:br>
              <a:rPr lang="nb-NO" sz="2000" spc="-71" dirty="0"/>
            </a:br>
            <a:br>
              <a:rPr lang="nb-NO" sz="2000" spc="-71" dirty="0"/>
            </a:br>
            <a:r>
              <a:rPr lang="nb-NO" sz="2000" spc="-71" dirty="0"/>
              <a:t>- Small </a:t>
            </a:r>
            <a:r>
              <a:rPr lang="nb-NO" sz="2000" spc="-71" dirty="0" err="1"/>
              <a:t>Grants</a:t>
            </a:r>
            <a:r>
              <a:rPr lang="nb-NO" sz="2000" spc="-71" dirty="0"/>
              <a:t> </a:t>
            </a:r>
            <a:r>
              <a:rPr lang="nb-NO" sz="2000" spc="-71" dirty="0" err="1"/>
              <a:t>Scheme</a:t>
            </a:r>
            <a:r>
              <a:rPr lang="nb-NO" sz="2000" spc="-71" dirty="0"/>
              <a:t> – </a:t>
            </a:r>
            <a:r>
              <a:rPr lang="nb-NO" sz="2000" spc="-71" dirty="0" err="1"/>
              <a:t>Normally</a:t>
            </a:r>
            <a:r>
              <a:rPr lang="nb-NO" sz="2000" spc="-71" dirty="0"/>
              <a:t> EUR 50,000-200,000 grant </a:t>
            </a:r>
            <a:r>
              <a:rPr lang="nb-NO" sz="2000" spc="-71" dirty="0" err="1"/>
              <a:t>amount</a:t>
            </a:r>
            <a:br>
              <a:rPr lang="nb-NO" sz="2000" spc="-71" dirty="0"/>
            </a:br>
            <a:br>
              <a:rPr lang="nb-NO" sz="2000" spc="-71" dirty="0"/>
            </a:br>
            <a:br>
              <a:rPr lang="nb-NO" spc="-71" dirty="0"/>
            </a:br>
            <a:br>
              <a:rPr lang="nb-NO" spc="-71" dirty="0"/>
            </a:br>
            <a:br>
              <a:rPr lang="nb-NO" spc="-71" dirty="0"/>
            </a:br>
            <a:endParaRPr spc="-26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6" y="4543665"/>
            <a:ext cx="1143000" cy="468909"/>
          </a:xfrm>
          <a:prstGeom prst="rect">
            <a:avLst/>
          </a:prstGeom>
        </p:spPr>
      </p:pic>
      <p:sp>
        <p:nvSpPr>
          <p:cNvPr id="9" name="object 3"/>
          <p:cNvSpPr/>
          <p:nvPr/>
        </p:nvSpPr>
        <p:spPr>
          <a:xfrm>
            <a:off x="1752600" y="4681105"/>
            <a:ext cx="938860" cy="331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5" name="Picture 13" descr="dglxasset[1]">
            <a:extLst>
              <a:ext uri="{FF2B5EF4-FFF2-40B4-BE49-F238E27FC236}">
                <a16:creationId xmlns:a16="http://schemas.microsoft.com/office/drawing/2014/main" id="{C3287453-0D37-488A-8BAC-E8B3DB07D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81151"/>
            <a:ext cx="1447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612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695</Words>
  <Application>Microsoft Office PowerPoint</Application>
  <PresentationFormat>On-screen Show (16:9)</PresentationFormat>
  <Paragraphs>135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Innovation Norway as Fund Operator </vt:lpstr>
      <vt:lpstr>RO-Innovation - SMEs Growth Romania </vt:lpstr>
      <vt:lpstr>Focus area: Green Industry Innovation  </vt:lpstr>
      <vt:lpstr>Focus areas ICT and Blue Growth – eligible activities</vt:lpstr>
      <vt:lpstr>RO-Energy </vt:lpstr>
      <vt:lpstr> RO-Energy - Suggested focus areas </vt:lpstr>
      <vt:lpstr>Grant amounts and grant rates – both programmes  -   Grant rate – based on approved total project budget        - State Aid regulations apply for all economic operators , General Block        Exemption Regulation (GBER) , (from 15%-70%)         -  Grant amounts – based on approved total project budget      - Normally min. EUR 200,000      - Normally  max. EUR 2,000,000  - Small Grants Scheme – Normally EUR 50,000-200,000 grant amount     </vt:lpstr>
      <vt:lpstr>PowerPoint Presentation</vt:lpstr>
      <vt:lpstr>Role of Norwegian project partners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Astrid Mathisen</dc:creator>
  <cp:lastModifiedBy>Anne Lise Rognlidalen</cp:lastModifiedBy>
  <cp:revision>75</cp:revision>
  <cp:lastPrinted>2018-03-21T13:39:52Z</cp:lastPrinted>
  <dcterms:created xsi:type="dcterms:W3CDTF">2017-06-12T09:27:03Z</dcterms:created>
  <dcterms:modified xsi:type="dcterms:W3CDTF">2018-03-21T13:54:33Z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2016-10-17T00:00:00Z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2017-06-12T00:00:00Z</vt:filetime>
  </property>
</Properties>
</file>