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2.jpg" ContentType="image/jpg"/>
  <Override PartName="/ppt/notesSlides/notesSlide1.xml" ContentType="application/vnd.openxmlformats-officedocument.presentationml.notesSlide+xml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notesSlides/notesSlide2.xml" ContentType="application/vnd.openxmlformats-officedocument.presentationml.notesSlide+xml"/>
  <Override PartName="/ppt/media/image16.jpg" ContentType="image/jpg"/>
  <Override PartName="/ppt/media/image17.jpg" ContentType="image/jpg"/>
  <Override PartName="/ppt/media/image18.jpg" ContentType="image/jpg"/>
  <Override PartName="/ppt/notesSlides/notesSlide3.xml" ContentType="application/vnd.openxmlformats-officedocument.presentationml.notesSlide+xml"/>
  <Override PartName="/ppt/media/image21.jpg" ContentType="image/jpg"/>
  <Override PartName="/ppt/notesSlides/notesSlide4.xml" ContentType="application/vnd.openxmlformats-officedocument.presentationml.notesSlide+xml"/>
  <Override PartName="/ppt/media/image23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9" r:id="rId34"/>
    <p:sldId id="290" r:id="rId35"/>
    <p:sldId id="291" r:id="rId36"/>
    <p:sldId id="292" r:id="rId3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228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6A096-F574-48AB-9CDE-3454A2185D59}" type="datetimeFigureOut">
              <a:rPr lang="da-DK" smtClean="0"/>
              <a:t>29-01-2025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D527D-09AC-4BFA-B089-6085E9AB2F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170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D527D-09AC-4BFA-B089-6085E9AB2FAF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6953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D527D-09AC-4BFA-B089-6085E9AB2FAF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6759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D527D-09AC-4BFA-B089-6085E9AB2FAF}" type="slidenum">
              <a:rPr lang="da-DK" smtClean="0"/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8600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D527D-09AC-4BFA-B089-6085E9AB2FAF}" type="slidenum">
              <a:rPr lang="da-DK" smtClean="0"/>
              <a:t>35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4071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rgbClr val="FDFDFD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FDFDFD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0" y="758951"/>
            <a:ext cx="11992330" cy="5331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44403" y="2174798"/>
            <a:ext cx="6890384" cy="1880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rgbClr val="FDFDFD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01" y="67572"/>
            <a:ext cx="12096344" cy="67904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15571" y="758951"/>
            <a:ext cx="376555" cy="5331460"/>
          </a:xfrm>
          <a:custGeom>
            <a:avLst/>
            <a:gdLst/>
            <a:ahLst/>
            <a:cxnLst/>
            <a:rect l="l" t="t" r="r" b="b"/>
            <a:pathLst>
              <a:path w="376554" h="5331460">
                <a:moveTo>
                  <a:pt x="376427" y="0"/>
                </a:moveTo>
                <a:lnTo>
                  <a:pt x="0" y="0"/>
                </a:lnTo>
                <a:lnTo>
                  <a:pt x="0" y="5330952"/>
                </a:lnTo>
                <a:lnTo>
                  <a:pt x="376427" y="5330952"/>
                </a:lnTo>
                <a:lnTo>
                  <a:pt x="376427" y="0"/>
                </a:lnTo>
                <a:close/>
              </a:path>
            </a:pathLst>
          </a:custGeom>
          <a:solidFill>
            <a:srgbClr val="C7C7C7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1286737"/>
            <a:ext cx="3444240" cy="4803775"/>
          </a:xfrm>
          <a:prstGeom prst="rect">
            <a:avLst/>
          </a:prstGeom>
          <a:solidFill>
            <a:srgbClr val="40B9D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4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920"/>
              </a:spcBef>
            </a:pPr>
            <a:endParaRPr sz="4400">
              <a:latin typeface="Times New Roman"/>
              <a:cs typeface="Times New Roman"/>
            </a:endParaRPr>
          </a:p>
          <a:p>
            <a:pPr marL="520700">
              <a:lnSpc>
                <a:spcPct val="100000"/>
              </a:lnSpc>
            </a:pPr>
            <a:r>
              <a:rPr sz="4400" spc="-10" dirty="0">
                <a:solidFill>
                  <a:srgbClr val="FFFFFF"/>
                </a:solidFill>
                <a:latin typeface="Corbel"/>
                <a:cs typeface="Corbel"/>
              </a:rPr>
              <a:t>Frankrig</a:t>
            </a:r>
            <a:endParaRPr sz="44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48429" y="1682622"/>
            <a:ext cx="6814820" cy="3116580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10"/>
              </a:spcBef>
              <a:buClr>
                <a:srgbClr val="40B9D2"/>
              </a:buClr>
              <a:buFont typeface="Arial"/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Pamflet</a:t>
            </a:r>
            <a:r>
              <a:rPr sz="2400" spc="-5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om</a:t>
            </a:r>
            <a:r>
              <a:rPr sz="2400" spc="-5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krænkende</a:t>
            </a:r>
            <a:r>
              <a:rPr sz="2400" spc="-4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seksuel</a:t>
            </a:r>
            <a:r>
              <a:rPr sz="2400" spc="-5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adfærd</a:t>
            </a:r>
            <a:endParaRPr sz="2400">
              <a:latin typeface="Corbel"/>
              <a:cs typeface="Corbel"/>
            </a:endParaRPr>
          </a:p>
          <a:p>
            <a:pPr marL="355600" marR="5080" indent="-342900">
              <a:lnSpc>
                <a:spcPts val="2590"/>
              </a:lnSpc>
              <a:spcBef>
                <a:spcPts val="1240"/>
              </a:spcBef>
              <a:buClr>
                <a:srgbClr val="40B9D2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Definition: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"At</a:t>
            </a:r>
            <a:r>
              <a:rPr sz="2400" spc="-4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orbel"/>
                <a:cs typeface="Corbel"/>
              </a:rPr>
              <a:t>udnytte</a:t>
            </a:r>
            <a:r>
              <a:rPr sz="2400" b="1" spc="-4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orbel"/>
                <a:cs typeface="Corbel"/>
              </a:rPr>
              <a:t>en</a:t>
            </a:r>
            <a:r>
              <a:rPr sz="2400" b="1" spc="-4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orbel"/>
                <a:cs typeface="Corbel"/>
              </a:rPr>
              <a:t>andens</a:t>
            </a:r>
            <a:r>
              <a:rPr sz="2400" b="1" spc="-5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orbel"/>
                <a:cs typeface="Corbel"/>
              </a:rPr>
              <a:t>sårbarhed</a:t>
            </a:r>
            <a:r>
              <a:rPr sz="2400" b="1" spc="-5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for</a:t>
            </a:r>
            <a:r>
              <a:rPr sz="2400" spc="-4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spc="-25" dirty="0">
                <a:solidFill>
                  <a:srgbClr val="585858"/>
                </a:solidFill>
                <a:latin typeface="Corbel"/>
                <a:cs typeface="Corbel"/>
              </a:rPr>
              <a:t>at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skabe</a:t>
            </a:r>
            <a:r>
              <a:rPr sz="2400" spc="-3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en</a:t>
            </a:r>
            <a:r>
              <a:rPr sz="2400" spc="-3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situation</a:t>
            </a:r>
            <a:r>
              <a:rPr sz="2400" spc="-3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med</a:t>
            </a:r>
            <a:r>
              <a:rPr sz="2400" spc="-3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kontrol,</a:t>
            </a:r>
            <a:r>
              <a:rPr sz="2400" spc="-3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chikane</a:t>
            </a:r>
            <a:r>
              <a:rPr sz="2400" spc="-2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og/eller intimidering</a:t>
            </a:r>
            <a:r>
              <a:rPr sz="2400" spc="-4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for</a:t>
            </a:r>
            <a:r>
              <a:rPr sz="2400" spc="-4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at</a:t>
            </a:r>
            <a:r>
              <a:rPr sz="2400" spc="-3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opnå</a:t>
            </a:r>
            <a:r>
              <a:rPr sz="2400" spc="-4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seksuel</a:t>
            </a:r>
            <a:r>
              <a:rPr sz="2400" spc="-3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relation</a:t>
            </a:r>
            <a:r>
              <a:rPr sz="2400" spc="-4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gennem manipulation.”</a:t>
            </a:r>
            <a:endParaRPr sz="2400">
              <a:latin typeface="Corbel"/>
              <a:cs typeface="Corbel"/>
            </a:endParaRPr>
          </a:p>
          <a:p>
            <a:pPr marL="355600" marR="189865" indent="-342900">
              <a:lnSpc>
                <a:spcPts val="2590"/>
              </a:lnSpc>
              <a:spcBef>
                <a:spcPts val="1210"/>
              </a:spcBef>
              <a:buClr>
                <a:srgbClr val="40B9D2"/>
              </a:buClr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"Krænkelse</a:t>
            </a:r>
            <a:r>
              <a:rPr sz="2400" spc="-5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bliver</a:t>
            </a:r>
            <a:r>
              <a:rPr sz="2400" spc="-6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mulig,</a:t>
            </a:r>
            <a:r>
              <a:rPr sz="2400" spc="-5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når</a:t>
            </a:r>
            <a:r>
              <a:rPr sz="2400" spc="-6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der</a:t>
            </a:r>
            <a:r>
              <a:rPr sz="2400" spc="-6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er</a:t>
            </a:r>
            <a:r>
              <a:rPr sz="2400" spc="-5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en</a:t>
            </a:r>
            <a:r>
              <a:rPr sz="2400" spc="-6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orbel"/>
                <a:cs typeface="Corbel"/>
              </a:rPr>
              <a:t>ubalance</a:t>
            </a:r>
            <a:r>
              <a:rPr sz="2400" b="1" spc="-5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b="1" spc="-25" dirty="0">
                <a:solidFill>
                  <a:srgbClr val="585858"/>
                </a:solidFill>
                <a:latin typeface="Corbel"/>
                <a:cs typeface="Corbel"/>
              </a:rPr>
              <a:t>af </a:t>
            </a:r>
            <a:r>
              <a:rPr sz="2400" b="1" dirty="0">
                <a:solidFill>
                  <a:srgbClr val="585858"/>
                </a:solidFill>
                <a:latin typeface="Corbel"/>
                <a:cs typeface="Corbel"/>
              </a:rPr>
              <a:t>magten</a:t>
            </a:r>
            <a:r>
              <a:rPr sz="2400" b="1" spc="-3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orbel"/>
                <a:cs typeface="Corbel"/>
              </a:rPr>
              <a:t>i</a:t>
            </a:r>
            <a:r>
              <a:rPr sz="2400" b="1" spc="-3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orbel"/>
                <a:cs typeface="Corbel"/>
              </a:rPr>
              <a:t>et</a:t>
            </a:r>
            <a:r>
              <a:rPr sz="2400" b="1" spc="-3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orbel"/>
                <a:cs typeface="Corbel"/>
              </a:rPr>
              <a:t>forhold,</a:t>
            </a:r>
            <a:r>
              <a:rPr sz="2400" b="1" spc="-5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det</a:t>
            </a:r>
            <a:r>
              <a:rPr sz="2400" spc="-3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vil</a:t>
            </a:r>
            <a:r>
              <a:rPr sz="2400" spc="-3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sige</a:t>
            </a:r>
            <a:r>
              <a:rPr sz="2400" spc="-3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at</a:t>
            </a:r>
            <a:r>
              <a:rPr sz="2400" spc="-3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en</a:t>
            </a:r>
            <a:r>
              <a:rPr sz="2400" spc="-3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person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udnytter</a:t>
            </a:r>
            <a:r>
              <a:rPr sz="2400" spc="-4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den</a:t>
            </a:r>
            <a:r>
              <a:rPr sz="2400" spc="-3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indflydelse,</a:t>
            </a:r>
            <a:r>
              <a:rPr sz="2400" spc="-3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de</a:t>
            </a:r>
            <a:r>
              <a:rPr sz="2400" spc="-3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har</a:t>
            </a:r>
            <a:r>
              <a:rPr sz="2400" spc="-3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på</a:t>
            </a:r>
            <a:r>
              <a:rPr sz="2400" spc="-3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en</a:t>
            </a:r>
            <a:r>
              <a:rPr sz="2400" spc="-3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anden."</a:t>
            </a:r>
            <a:endParaRPr sz="2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15571" y="758951"/>
            <a:ext cx="376555" cy="5331460"/>
          </a:xfrm>
          <a:custGeom>
            <a:avLst/>
            <a:gdLst/>
            <a:ahLst/>
            <a:cxnLst/>
            <a:rect l="l" t="t" r="r" b="b"/>
            <a:pathLst>
              <a:path w="376554" h="5331460">
                <a:moveTo>
                  <a:pt x="376427" y="0"/>
                </a:moveTo>
                <a:lnTo>
                  <a:pt x="0" y="0"/>
                </a:lnTo>
                <a:lnTo>
                  <a:pt x="0" y="5330952"/>
                </a:lnTo>
                <a:lnTo>
                  <a:pt x="376427" y="5330952"/>
                </a:lnTo>
                <a:lnTo>
                  <a:pt x="376427" y="0"/>
                </a:lnTo>
                <a:close/>
              </a:path>
            </a:pathLst>
          </a:custGeom>
          <a:solidFill>
            <a:srgbClr val="C7C7C7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758951"/>
            <a:ext cx="3444240" cy="5331460"/>
          </a:xfrm>
          <a:prstGeom prst="rect">
            <a:avLst/>
          </a:prstGeom>
          <a:solidFill>
            <a:srgbClr val="40B9D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30"/>
              </a:spcBef>
            </a:pPr>
            <a:endParaRPr sz="3600">
              <a:latin typeface="Times New Roman"/>
              <a:cs typeface="Times New Roman"/>
            </a:endParaRPr>
          </a:p>
          <a:p>
            <a:pPr marL="344170">
              <a:lnSpc>
                <a:spcPct val="100000"/>
              </a:lnSpc>
            </a:pP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Andre </a:t>
            </a:r>
            <a:r>
              <a:rPr sz="3600" spc="-10" dirty="0">
                <a:solidFill>
                  <a:srgbClr val="FFFFFF"/>
                </a:solidFill>
                <a:latin typeface="Corbel"/>
                <a:cs typeface="Corbel"/>
              </a:rPr>
              <a:t>Regioner</a:t>
            </a:r>
            <a:endParaRPr sz="36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45153" y="1951596"/>
            <a:ext cx="6552565" cy="20129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210185" indent="-342900">
              <a:lnSpc>
                <a:spcPts val="2590"/>
              </a:lnSpc>
              <a:spcBef>
                <a:spcPts val="425"/>
              </a:spcBef>
              <a:buClr>
                <a:srgbClr val="40B9D2"/>
              </a:buClr>
              <a:buFont typeface="Arial"/>
              <a:buChar char="•"/>
              <a:tabLst>
                <a:tab pos="355600" algn="l"/>
              </a:tabLst>
            </a:pP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Arbejdsgruppe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om</a:t>
            </a:r>
            <a:r>
              <a:rPr sz="2400" spc="-2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krænkende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spc="-25" dirty="0">
                <a:solidFill>
                  <a:srgbClr val="585858"/>
                </a:solidFill>
                <a:latin typeface="Corbel"/>
                <a:cs typeface="Corbel"/>
              </a:rPr>
              <a:t>og 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grænseoverskridende</a:t>
            </a:r>
            <a:r>
              <a:rPr sz="2400" spc="-5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adfærd</a:t>
            </a:r>
            <a:r>
              <a:rPr sz="2400" spc="-3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nedsat</a:t>
            </a:r>
            <a:r>
              <a:rPr sz="2400" spc="-3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af</a:t>
            </a:r>
            <a:r>
              <a:rPr sz="2400" spc="-3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Floridas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Regionale</a:t>
            </a:r>
            <a:r>
              <a:rPr sz="2400" spc="-10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Servicekonference.</a:t>
            </a:r>
            <a:endParaRPr sz="2400">
              <a:latin typeface="Corbel"/>
              <a:cs typeface="Corbel"/>
            </a:endParaRPr>
          </a:p>
          <a:p>
            <a:pPr marL="354965" indent="-342265">
              <a:lnSpc>
                <a:spcPct val="100000"/>
              </a:lnSpc>
              <a:spcBef>
                <a:spcPts val="880"/>
              </a:spcBef>
              <a:buClr>
                <a:srgbClr val="40B9D2"/>
              </a:buClr>
              <a:buFont typeface="Arial"/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OSK</a:t>
            </a:r>
            <a:r>
              <a:rPr sz="2400" spc="-5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Bergen</a:t>
            </a:r>
            <a:r>
              <a:rPr sz="2400" spc="-3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-</a:t>
            </a:r>
            <a:r>
              <a:rPr sz="2400" spc="-3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"Krænkende</a:t>
            </a:r>
            <a:r>
              <a:rPr sz="2400" spc="-3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adfærd"</a:t>
            </a:r>
            <a:endParaRPr sz="2400">
              <a:latin typeface="Corbel"/>
              <a:cs typeface="Corbel"/>
            </a:endParaRPr>
          </a:p>
          <a:p>
            <a:pPr marL="354965" indent="-342265">
              <a:lnSpc>
                <a:spcPct val="100000"/>
              </a:lnSpc>
              <a:spcBef>
                <a:spcPts val="915"/>
              </a:spcBef>
              <a:buClr>
                <a:srgbClr val="40B9D2"/>
              </a:buClr>
              <a:buFont typeface="Arial"/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England</a:t>
            </a:r>
            <a:r>
              <a:rPr sz="2400" spc="-6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-</a:t>
            </a:r>
            <a:r>
              <a:rPr sz="2400" spc="-6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Vejledning</a:t>
            </a:r>
            <a:r>
              <a:rPr sz="2400" spc="-6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omkring</a:t>
            </a:r>
            <a:r>
              <a:rPr sz="2400" spc="-6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upassende</a:t>
            </a:r>
            <a:r>
              <a:rPr sz="2400" spc="-6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adfærd.</a:t>
            </a:r>
            <a:endParaRPr sz="2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4367784"/>
            <a:ext cx="11707495" cy="1851660"/>
          </a:xfrm>
          <a:prstGeom prst="rect">
            <a:avLst/>
          </a:prstGeom>
          <a:solidFill>
            <a:srgbClr val="40B9D2"/>
          </a:solidFill>
        </p:spPr>
        <p:txBody>
          <a:bodyPr vert="horz" wrap="square" lIns="0" tIns="296545" rIns="0" bIns="0" rtlCol="0">
            <a:spAutoFit/>
          </a:bodyPr>
          <a:lstStyle/>
          <a:p>
            <a:pPr marL="1160780">
              <a:lnSpc>
                <a:spcPct val="100000"/>
              </a:lnSpc>
              <a:spcBef>
                <a:spcPts val="2335"/>
              </a:spcBef>
            </a:pPr>
            <a:r>
              <a:rPr sz="5900" dirty="0">
                <a:solidFill>
                  <a:srgbClr val="FFFFFF"/>
                </a:solidFill>
                <a:latin typeface="Corbel"/>
                <a:cs typeface="Corbel"/>
              </a:rPr>
              <a:t>Første</a:t>
            </a:r>
            <a:r>
              <a:rPr sz="59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5900" dirty="0">
                <a:solidFill>
                  <a:srgbClr val="FFFFFF"/>
                </a:solidFill>
                <a:latin typeface="Corbel"/>
                <a:cs typeface="Corbel"/>
              </a:rPr>
              <a:t>del:</a:t>
            </a:r>
            <a:r>
              <a:rPr sz="59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5900" spc="-10" dirty="0">
                <a:solidFill>
                  <a:srgbClr val="FFFFFF"/>
                </a:solidFill>
                <a:latin typeface="Corbel"/>
                <a:cs typeface="Corbel"/>
              </a:rPr>
              <a:t>Identifikation</a:t>
            </a:r>
            <a:endParaRPr sz="5900">
              <a:latin typeface="Corbel"/>
              <a:cs typeface="Corbe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5747" y="484631"/>
            <a:ext cx="6673491" cy="35570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2000"/>
            <a:ext cx="8874760" cy="5334000"/>
          </a:xfrm>
          <a:custGeom>
            <a:avLst/>
            <a:gdLst/>
            <a:ahLst/>
            <a:cxnLst/>
            <a:rect l="l" t="t" r="r" b="b"/>
            <a:pathLst>
              <a:path w="8874760" h="5334000">
                <a:moveTo>
                  <a:pt x="8874252" y="0"/>
                </a:moveTo>
                <a:lnTo>
                  <a:pt x="0" y="0"/>
                </a:lnTo>
                <a:lnTo>
                  <a:pt x="0" y="5334000"/>
                </a:lnTo>
                <a:lnTo>
                  <a:pt x="7858633" y="5334000"/>
                </a:lnTo>
                <a:lnTo>
                  <a:pt x="8874252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1984" y="1024877"/>
            <a:ext cx="6869430" cy="41179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337820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Definitionerne</a:t>
            </a:r>
            <a:r>
              <a:rPr sz="2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af</a:t>
            </a:r>
            <a:r>
              <a:rPr sz="2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seksuelt</a:t>
            </a:r>
            <a:r>
              <a:rPr sz="2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grænseoverskridende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adfærd</a:t>
            </a:r>
            <a:r>
              <a:rPr sz="24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(eller</a:t>
            </a:r>
            <a:r>
              <a:rPr sz="24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seksuel</a:t>
            </a:r>
            <a:r>
              <a:rPr sz="24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krænkelse)</a:t>
            </a:r>
            <a:r>
              <a:rPr sz="2400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peger</a:t>
            </a:r>
            <a:r>
              <a:rPr sz="24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alle</a:t>
            </a:r>
            <a:r>
              <a:rPr sz="24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hen</a:t>
            </a:r>
            <a:r>
              <a:rPr sz="24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mod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ideen</a:t>
            </a:r>
            <a:r>
              <a:rPr sz="2400" spc="-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om,</a:t>
            </a:r>
            <a:r>
              <a:rPr sz="24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at</a:t>
            </a:r>
            <a:r>
              <a:rPr sz="2400" spc="-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et</a:t>
            </a:r>
            <a:r>
              <a:rPr sz="2400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medlem,</a:t>
            </a:r>
            <a:r>
              <a:rPr sz="2400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bevidst</a:t>
            </a:r>
            <a:r>
              <a:rPr sz="2400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eller</a:t>
            </a:r>
            <a:r>
              <a:rPr sz="2400" spc="-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ubevidst,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udnytter</a:t>
            </a:r>
            <a:r>
              <a:rPr sz="2400" spc="-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et</a:t>
            </a:r>
            <a:r>
              <a:rPr sz="2400" spc="-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andet</a:t>
            </a:r>
            <a:r>
              <a:rPr sz="2400" spc="-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medlems</a:t>
            </a:r>
            <a:r>
              <a:rPr sz="2400" spc="-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sårbarhed</a:t>
            </a:r>
            <a:r>
              <a:rPr sz="2400" spc="-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seksuelt.</a:t>
            </a:r>
            <a:endParaRPr sz="2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2400">
              <a:latin typeface="Corbel"/>
              <a:cs typeface="Corbel"/>
            </a:endParaRPr>
          </a:p>
          <a:p>
            <a:pPr marL="12700" marR="241300">
              <a:lnSpc>
                <a:spcPts val="2600"/>
              </a:lnSpc>
              <a:spcBef>
                <a:spcPts val="5"/>
              </a:spcBef>
            </a:pP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Selvom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vi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forbinder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sårbarhed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med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nykommere,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 kan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alle</a:t>
            </a:r>
            <a:r>
              <a:rPr sz="2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medlemmer</a:t>
            </a:r>
            <a:r>
              <a:rPr sz="2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udsættes</a:t>
            </a:r>
            <a:r>
              <a:rPr sz="2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for</a:t>
            </a:r>
            <a:r>
              <a:rPr sz="2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denne</a:t>
            </a:r>
            <a:r>
              <a:rPr sz="2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adfærd,</a:t>
            </a:r>
            <a:r>
              <a:rPr sz="2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som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gøres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mulig,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når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der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er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magtubalance</a:t>
            </a:r>
            <a:r>
              <a:rPr sz="2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forholdet.</a:t>
            </a:r>
            <a:endParaRPr sz="2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400">
              <a:latin typeface="Corbel"/>
              <a:cs typeface="Corbel"/>
            </a:endParaRPr>
          </a:p>
          <a:p>
            <a:pPr marL="12700" marR="5080" algn="just">
              <a:lnSpc>
                <a:spcPts val="2590"/>
              </a:lnSpc>
            </a:pP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Alle</a:t>
            </a:r>
            <a:r>
              <a:rPr sz="24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medlemmer</a:t>
            </a:r>
            <a:r>
              <a:rPr sz="24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kan</a:t>
            </a:r>
            <a:r>
              <a:rPr sz="24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blive</a:t>
            </a:r>
            <a:r>
              <a:rPr sz="2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fanget</a:t>
            </a:r>
            <a:r>
              <a:rPr sz="24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af</a:t>
            </a:r>
            <a:r>
              <a:rPr sz="24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denne</a:t>
            </a:r>
            <a:r>
              <a:rPr sz="2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adfærd,</a:t>
            </a:r>
            <a:r>
              <a:rPr sz="24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når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2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er</a:t>
            </a:r>
            <a:r>
              <a:rPr sz="24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4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sammenhæng</a:t>
            </a:r>
            <a:r>
              <a:rPr sz="2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med</a:t>
            </a:r>
            <a:r>
              <a:rPr sz="2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autoritet</a:t>
            </a:r>
            <a:r>
              <a:rPr sz="2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eller</a:t>
            </a:r>
            <a:r>
              <a:rPr sz="24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magt</a:t>
            </a:r>
            <a:r>
              <a:rPr sz="2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over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et</a:t>
            </a:r>
            <a:r>
              <a:rPr sz="2400" spc="-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andet</a:t>
            </a:r>
            <a:r>
              <a:rPr sz="2400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medlem.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815571" y="758951"/>
            <a:ext cx="376555" cy="5331460"/>
          </a:xfrm>
          <a:custGeom>
            <a:avLst/>
            <a:gdLst/>
            <a:ahLst/>
            <a:cxnLst/>
            <a:rect l="l" t="t" r="r" b="b"/>
            <a:pathLst>
              <a:path w="376554" h="5331460">
                <a:moveTo>
                  <a:pt x="376427" y="0"/>
                </a:moveTo>
                <a:lnTo>
                  <a:pt x="0" y="0"/>
                </a:lnTo>
                <a:lnTo>
                  <a:pt x="0" y="5330952"/>
                </a:lnTo>
                <a:lnTo>
                  <a:pt x="376427" y="5330952"/>
                </a:lnTo>
                <a:lnTo>
                  <a:pt x="376427" y="0"/>
                </a:lnTo>
                <a:close/>
              </a:path>
            </a:pathLst>
          </a:custGeom>
          <a:solidFill>
            <a:srgbClr val="C7C7C7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30995" y="3157727"/>
            <a:ext cx="2657855" cy="233781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2"/>
            <a:ext cx="12192000" cy="6856730"/>
            <a:chOff x="0" y="62"/>
            <a:chExt cx="12192000" cy="6856730"/>
          </a:xfrm>
        </p:grpSpPr>
        <p:sp>
          <p:nvSpPr>
            <p:cNvPr id="3" name="object 3"/>
            <p:cNvSpPr/>
            <p:nvPr/>
          </p:nvSpPr>
          <p:spPr>
            <a:xfrm>
              <a:off x="11815571" y="758951"/>
              <a:ext cx="376555" cy="5331460"/>
            </a:xfrm>
            <a:custGeom>
              <a:avLst/>
              <a:gdLst/>
              <a:ahLst/>
              <a:cxnLst/>
              <a:rect l="l" t="t" r="r" b="b"/>
              <a:pathLst>
                <a:path w="376554" h="5331460">
                  <a:moveTo>
                    <a:pt x="376427" y="0"/>
                  </a:moveTo>
                  <a:lnTo>
                    <a:pt x="0" y="0"/>
                  </a:lnTo>
                  <a:lnTo>
                    <a:pt x="0" y="5330952"/>
                  </a:lnTo>
                  <a:lnTo>
                    <a:pt x="376427" y="5330952"/>
                  </a:lnTo>
                  <a:lnTo>
                    <a:pt x="376427" y="0"/>
                  </a:lnTo>
                  <a:close/>
                </a:path>
              </a:pathLst>
            </a:custGeom>
            <a:solidFill>
              <a:srgbClr val="C7C7C7">
                <a:alpha val="4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"/>
              <a:ext cx="12182347" cy="685634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0" y="758951"/>
            <a:ext cx="3444240" cy="5331460"/>
          </a:xfrm>
          <a:prstGeom prst="rect">
            <a:avLst/>
          </a:prstGeom>
          <a:solidFill>
            <a:srgbClr val="40B9D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sz="1800">
              <a:latin typeface="Times New Roman"/>
              <a:cs typeface="Times New Roman"/>
            </a:endParaRPr>
          </a:p>
          <a:p>
            <a:pPr marL="202565" marR="413384">
              <a:lnSpc>
                <a:spcPts val="1939"/>
              </a:lnSpc>
            </a:pP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"Hvis</a:t>
            </a:r>
            <a:r>
              <a:rPr sz="18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vi</a:t>
            </a:r>
            <a:r>
              <a:rPr sz="18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ikke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fortsat</a:t>
            </a:r>
            <a:r>
              <a:rPr sz="18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er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opmærksomme</a:t>
            </a:r>
            <a:r>
              <a:rPr sz="1800" spc="3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på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 vores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defekter,</a:t>
            </a:r>
            <a:r>
              <a:rPr sz="18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kan</a:t>
            </a:r>
            <a:r>
              <a:rPr sz="18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trænge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os</a:t>
            </a:r>
            <a:r>
              <a:rPr sz="18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op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krog,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hvor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vi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ikke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kan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slippe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ud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af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clean."</a:t>
            </a:r>
            <a:endParaRPr sz="1800">
              <a:latin typeface="Corbel"/>
              <a:cs typeface="Corbel"/>
            </a:endParaRPr>
          </a:p>
          <a:p>
            <a:pPr marL="202565" marR="454025">
              <a:lnSpc>
                <a:spcPts val="1939"/>
              </a:lnSpc>
              <a:spcBef>
                <a:spcPts val="1225"/>
              </a:spcBef>
            </a:pP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"At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blive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ved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med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at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gøre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personlig</a:t>
            </a:r>
            <a:r>
              <a:rPr sz="18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status</a:t>
            </a:r>
            <a:r>
              <a:rPr sz="18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betyder,</a:t>
            </a:r>
            <a:r>
              <a:rPr sz="18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at</a:t>
            </a:r>
            <a:r>
              <a:rPr sz="18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vi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indarbejder</a:t>
            </a:r>
            <a:r>
              <a:rPr sz="18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vane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med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regelmæssigt</a:t>
            </a:r>
            <a:r>
              <a:rPr sz="18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at</a:t>
            </a:r>
            <a:r>
              <a:rPr sz="18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se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på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os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selv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og</a:t>
            </a:r>
            <a:r>
              <a:rPr sz="18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vores</a:t>
            </a:r>
            <a:r>
              <a:rPr sz="18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handlinger,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holdninger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og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forhold."</a:t>
            </a:r>
            <a:endParaRPr sz="1800">
              <a:latin typeface="Corbel"/>
              <a:cs typeface="Corbel"/>
            </a:endParaRPr>
          </a:p>
          <a:p>
            <a:pPr marL="202565">
              <a:lnSpc>
                <a:spcPts val="2055"/>
              </a:lnSpc>
              <a:spcBef>
                <a:spcPts val="980"/>
              </a:spcBef>
            </a:pPr>
            <a:r>
              <a:rPr sz="1800" i="1" dirty="0">
                <a:solidFill>
                  <a:srgbClr val="FFFFFF"/>
                </a:solidFill>
                <a:latin typeface="Corbel"/>
                <a:cs typeface="Corbel"/>
              </a:rPr>
              <a:t>Uddrag</a:t>
            </a:r>
            <a:r>
              <a:rPr sz="1800" i="1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orbel"/>
                <a:cs typeface="Corbel"/>
              </a:rPr>
              <a:t>af</a:t>
            </a:r>
            <a:r>
              <a:rPr sz="1800" i="1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orbel"/>
                <a:cs typeface="Corbel"/>
              </a:rPr>
              <a:t>Trin</a:t>
            </a:r>
            <a:r>
              <a:rPr sz="1800" i="1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orbel"/>
                <a:cs typeface="Corbel"/>
              </a:rPr>
              <a:t>Ti,</a:t>
            </a:r>
            <a:r>
              <a:rPr sz="1800" i="1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orbel"/>
                <a:cs typeface="Corbel"/>
              </a:rPr>
              <a:t>Basis</a:t>
            </a:r>
            <a:r>
              <a:rPr sz="1800" i="1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orbel"/>
                <a:cs typeface="Corbel"/>
              </a:rPr>
              <a:t>Tekst,</a:t>
            </a:r>
            <a:endParaRPr sz="1800">
              <a:latin typeface="Corbel"/>
              <a:cs typeface="Corbel"/>
            </a:endParaRPr>
          </a:p>
          <a:p>
            <a:pPr marL="202565">
              <a:lnSpc>
                <a:spcPts val="2055"/>
              </a:lnSpc>
            </a:pPr>
            <a:r>
              <a:rPr sz="1800" i="1" dirty="0">
                <a:solidFill>
                  <a:srgbClr val="FFFFFF"/>
                </a:solidFill>
                <a:latin typeface="Corbel"/>
                <a:cs typeface="Corbel"/>
              </a:rPr>
              <a:t>6.</a:t>
            </a:r>
            <a:r>
              <a:rPr sz="1800" i="1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orbel"/>
                <a:cs typeface="Corbel"/>
              </a:rPr>
              <a:t>udgave,</a:t>
            </a:r>
            <a:r>
              <a:rPr sz="1800" i="1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orbel"/>
                <a:cs typeface="Corbel"/>
              </a:rPr>
              <a:t>s.</a:t>
            </a:r>
            <a:r>
              <a:rPr sz="1800" i="1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i="1" spc="-25" dirty="0">
                <a:solidFill>
                  <a:srgbClr val="FFFFFF"/>
                </a:solidFill>
                <a:latin typeface="Corbel"/>
                <a:cs typeface="Corbel"/>
              </a:rPr>
              <a:t>43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815571" y="758951"/>
            <a:ext cx="376555" cy="5331460"/>
          </a:xfrm>
          <a:custGeom>
            <a:avLst/>
            <a:gdLst/>
            <a:ahLst/>
            <a:cxnLst/>
            <a:rect l="l" t="t" r="r" b="b"/>
            <a:pathLst>
              <a:path w="376554" h="5331460">
                <a:moveTo>
                  <a:pt x="376427" y="0"/>
                </a:moveTo>
                <a:lnTo>
                  <a:pt x="0" y="0"/>
                </a:lnTo>
                <a:lnTo>
                  <a:pt x="0" y="5330952"/>
                </a:lnTo>
                <a:lnTo>
                  <a:pt x="376427" y="5330952"/>
                </a:lnTo>
                <a:lnTo>
                  <a:pt x="376427" y="0"/>
                </a:lnTo>
                <a:close/>
              </a:path>
            </a:pathLst>
          </a:custGeom>
          <a:solidFill>
            <a:srgbClr val="C7C7C7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4367784"/>
            <a:ext cx="11707495" cy="1851660"/>
          </a:xfrm>
          <a:prstGeom prst="rect">
            <a:avLst/>
          </a:prstGeom>
          <a:solidFill>
            <a:srgbClr val="40B9D2"/>
          </a:solidFill>
        </p:spPr>
        <p:txBody>
          <a:bodyPr vert="horz" wrap="square" lIns="0" tIns="296545" rIns="0" bIns="0" rtlCol="0">
            <a:spAutoFit/>
          </a:bodyPr>
          <a:lstStyle/>
          <a:p>
            <a:pPr marL="1160780">
              <a:lnSpc>
                <a:spcPct val="100000"/>
              </a:lnSpc>
              <a:spcBef>
                <a:spcPts val="2335"/>
              </a:spcBef>
            </a:pPr>
            <a:r>
              <a:rPr sz="5900" dirty="0">
                <a:solidFill>
                  <a:srgbClr val="FFFFFF"/>
                </a:solidFill>
                <a:latin typeface="Corbel"/>
                <a:cs typeface="Corbel"/>
              </a:rPr>
              <a:t>Anden</a:t>
            </a:r>
            <a:r>
              <a:rPr sz="59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5900" dirty="0">
                <a:solidFill>
                  <a:srgbClr val="FFFFFF"/>
                </a:solidFill>
                <a:latin typeface="Corbel"/>
                <a:cs typeface="Corbel"/>
              </a:rPr>
              <a:t>del:</a:t>
            </a:r>
            <a:r>
              <a:rPr sz="59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5900" spc="-10" dirty="0">
                <a:solidFill>
                  <a:srgbClr val="FFFFFF"/>
                </a:solidFill>
                <a:latin typeface="Corbel"/>
                <a:cs typeface="Corbel"/>
              </a:rPr>
              <a:t>Opmærksomhed</a:t>
            </a:r>
            <a:endParaRPr sz="5900">
              <a:latin typeface="Corbel"/>
              <a:cs typeface="Corbe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5747" y="484631"/>
            <a:ext cx="6673491" cy="355701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79300" cy="6857365"/>
            <a:chOff x="0" y="0"/>
            <a:chExt cx="12179300" cy="68573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79299" cy="685684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762000"/>
              <a:ext cx="4642485" cy="5334000"/>
            </a:xfrm>
            <a:custGeom>
              <a:avLst/>
              <a:gdLst/>
              <a:ahLst/>
              <a:cxnLst/>
              <a:rect l="l" t="t" r="r" b="b"/>
              <a:pathLst>
                <a:path w="4642485" h="5334000">
                  <a:moveTo>
                    <a:pt x="4642104" y="0"/>
                  </a:moveTo>
                  <a:lnTo>
                    <a:pt x="0" y="0"/>
                  </a:lnTo>
                  <a:lnTo>
                    <a:pt x="0" y="5334000"/>
                  </a:lnTo>
                  <a:lnTo>
                    <a:pt x="4642104" y="5334000"/>
                  </a:lnTo>
                  <a:lnTo>
                    <a:pt x="4642104" y="0"/>
                  </a:lnTo>
                  <a:close/>
                </a:path>
              </a:pathLst>
            </a:custGeom>
            <a:solidFill>
              <a:srgbClr val="1A5F6D">
                <a:alpha val="929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9669" y="1196213"/>
            <a:ext cx="3209925" cy="198945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5"/>
              </a:spcBef>
            </a:pPr>
            <a:r>
              <a:rPr dirty="0">
                <a:solidFill>
                  <a:srgbClr val="FFFFFF"/>
                </a:solidFill>
                <a:latin typeface="Corbel"/>
                <a:cs typeface="Corbel"/>
              </a:rPr>
              <a:t>Krænkende </a:t>
            </a:r>
            <a:r>
              <a:rPr spc="-25" dirty="0">
                <a:solidFill>
                  <a:srgbClr val="FFFFFF"/>
                </a:solidFill>
                <a:latin typeface="Corbel"/>
                <a:cs typeface="Corbel"/>
              </a:rPr>
              <a:t>og </a:t>
            </a:r>
            <a:r>
              <a:rPr spc="-10" dirty="0">
                <a:solidFill>
                  <a:srgbClr val="FFFFFF"/>
                </a:solidFill>
                <a:latin typeface="Corbel"/>
                <a:cs typeface="Corbel"/>
              </a:rPr>
              <a:t>grænseoverskridende </a:t>
            </a:r>
            <a:r>
              <a:rPr dirty="0">
                <a:solidFill>
                  <a:srgbClr val="FFFFFF"/>
                </a:solidFill>
                <a:latin typeface="Corbel"/>
                <a:cs typeface="Corbel"/>
              </a:rPr>
              <a:t>adfærd</a:t>
            </a:r>
            <a:r>
              <a:rPr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>
                <a:solidFill>
                  <a:srgbClr val="FFFFFF"/>
                </a:solidFill>
                <a:latin typeface="Corbel"/>
                <a:cs typeface="Corbel"/>
              </a:rPr>
              <a:t>af</a:t>
            </a:r>
            <a:r>
              <a:rPr spc="-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pc="-10" dirty="0">
                <a:solidFill>
                  <a:srgbClr val="FFFFFF"/>
                </a:solidFill>
                <a:latin typeface="Corbel"/>
                <a:cs typeface="Corbel"/>
              </a:rPr>
              <a:t>seksuel </a:t>
            </a:r>
            <a:r>
              <a:rPr dirty="0">
                <a:solidFill>
                  <a:srgbClr val="FFFFFF"/>
                </a:solidFill>
                <a:latin typeface="Corbel"/>
                <a:cs typeface="Corbel"/>
              </a:rPr>
              <a:t>karakter</a:t>
            </a:r>
            <a:r>
              <a:rPr spc="-10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pc="-25" dirty="0">
                <a:solidFill>
                  <a:srgbClr val="FFFFFF"/>
                </a:solidFill>
                <a:latin typeface="Corbel"/>
                <a:cs typeface="Corbel"/>
              </a:rPr>
              <a:t>har </a:t>
            </a:r>
            <a:r>
              <a:rPr b="1" spc="-10" dirty="0">
                <a:solidFill>
                  <a:srgbClr val="FFFFFF"/>
                </a:solidFill>
                <a:latin typeface="Corbel"/>
                <a:cs typeface="Corbel"/>
              </a:rPr>
              <a:t>konsekvenser</a:t>
            </a:r>
            <a:r>
              <a:rPr b="1" spc="-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pc="-20" dirty="0">
                <a:solidFill>
                  <a:srgbClr val="FFFFFF"/>
                </a:solidFill>
                <a:latin typeface="Corbel"/>
                <a:cs typeface="Corbel"/>
              </a:rPr>
              <a:t>for:</a:t>
            </a:r>
          </a:p>
        </p:txBody>
      </p:sp>
      <p:sp>
        <p:nvSpPr>
          <p:cNvPr id="6" name="object 6"/>
          <p:cNvSpPr/>
          <p:nvPr/>
        </p:nvSpPr>
        <p:spPr>
          <a:xfrm>
            <a:off x="11815571" y="758951"/>
            <a:ext cx="376555" cy="5331460"/>
          </a:xfrm>
          <a:custGeom>
            <a:avLst/>
            <a:gdLst/>
            <a:ahLst/>
            <a:cxnLst/>
            <a:rect l="l" t="t" r="r" b="b"/>
            <a:pathLst>
              <a:path w="376554" h="5331460">
                <a:moveTo>
                  <a:pt x="376427" y="0"/>
                </a:moveTo>
                <a:lnTo>
                  <a:pt x="0" y="0"/>
                </a:lnTo>
                <a:lnTo>
                  <a:pt x="0" y="5330952"/>
                </a:lnTo>
                <a:lnTo>
                  <a:pt x="376427" y="5330952"/>
                </a:lnTo>
                <a:lnTo>
                  <a:pt x="376427" y="0"/>
                </a:lnTo>
                <a:close/>
              </a:path>
            </a:pathLst>
          </a:custGeom>
          <a:solidFill>
            <a:srgbClr val="C7C7C7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1757" y="3389934"/>
            <a:ext cx="389953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Medlemmet,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det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går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ud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 over</a:t>
            </a:r>
            <a:endParaRPr sz="2400">
              <a:latin typeface="Corbel"/>
              <a:cs typeface="Corbe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Medlemmet,</a:t>
            </a:r>
            <a:r>
              <a:rPr sz="2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der</a:t>
            </a:r>
            <a:r>
              <a:rPr sz="24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gør</a:t>
            </a:r>
            <a:r>
              <a:rPr sz="24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det</a:t>
            </a:r>
            <a:endParaRPr sz="2400">
              <a:latin typeface="Corbel"/>
              <a:cs typeface="Corbe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Mødet</a:t>
            </a:r>
            <a:endParaRPr sz="2400">
              <a:latin typeface="Corbel"/>
              <a:cs typeface="Corbel"/>
            </a:endParaRPr>
          </a:p>
          <a:p>
            <a:pPr marL="299085" indent="-286385">
              <a:lnSpc>
                <a:spcPts val="2880"/>
              </a:lnSpc>
              <a:buFont typeface="Arial"/>
              <a:buChar char="•"/>
              <a:tabLst>
                <a:tab pos="299085" algn="l"/>
              </a:tabLst>
            </a:pP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Gruppesamvittigheden</a:t>
            </a:r>
            <a:endParaRPr sz="2400">
              <a:latin typeface="Corbel"/>
              <a:cs typeface="Corbe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NA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som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helhed</a:t>
            </a:r>
            <a:endParaRPr sz="2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758951"/>
            <a:ext cx="3444240" cy="5331460"/>
          </a:xfrm>
          <a:prstGeom prst="rect">
            <a:avLst/>
          </a:prstGeom>
          <a:solidFill>
            <a:srgbClr val="40B9D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endParaRPr sz="3600">
              <a:latin typeface="Times New Roman"/>
              <a:cs typeface="Times New Roman"/>
            </a:endParaRPr>
          </a:p>
          <a:p>
            <a:pPr marL="344170" marR="643255">
              <a:lnSpc>
                <a:spcPts val="3890"/>
              </a:lnSpc>
            </a:pPr>
            <a:r>
              <a:rPr sz="3600" spc="-10" dirty="0">
                <a:solidFill>
                  <a:srgbClr val="FFFFFF"/>
                </a:solidFill>
                <a:latin typeface="Corbel"/>
                <a:cs typeface="Corbel"/>
              </a:rPr>
              <a:t>Medlemmet, </a:t>
            </a: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det</a:t>
            </a:r>
            <a:r>
              <a:rPr sz="3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går</a:t>
            </a:r>
            <a:r>
              <a:rPr sz="3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Corbel"/>
                <a:cs typeface="Corbel"/>
              </a:rPr>
              <a:t>ud </a:t>
            </a: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over,</a:t>
            </a:r>
            <a:r>
              <a:rPr sz="36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kan</a:t>
            </a:r>
            <a:r>
              <a:rPr sz="3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Corbel"/>
                <a:cs typeface="Corbel"/>
              </a:rPr>
              <a:t>...</a:t>
            </a:r>
            <a:endParaRPr sz="36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97223" y="754380"/>
            <a:ext cx="7865745" cy="5335905"/>
          </a:xfrm>
          <a:prstGeom prst="rect">
            <a:avLst/>
          </a:prstGeom>
          <a:solidFill>
            <a:srgbClr val="FFFFFF">
              <a:alpha val="87841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 sz="2400">
              <a:latin typeface="Times New Roman"/>
              <a:cs typeface="Times New Roman"/>
            </a:endParaRPr>
          </a:p>
          <a:p>
            <a:pPr marL="606425" indent="-342900">
              <a:lnSpc>
                <a:spcPct val="100000"/>
              </a:lnSpc>
              <a:buClr>
                <a:srgbClr val="40B9D2"/>
              </a:buClr>
              <a:buFont typeface="Arial"/>
              <a:buChar char="•"/>
              <a:tabLst>
                <a:tab pos="606425" algn="l"/>
              </a:tabLst>
            </a:pP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Udelukke</a:t>
            </a:r>
            <a:r>
              <a:rPr sz="2400" spc="-5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sig</a:t>
            </a:r>
            <a:r>
              <a:rPr sz="2400" spc="-4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selv</a:t>
            </a:r>
            <a:r>
              <a:rPr sz="2400" spc="-5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fra</a:t>
            </a:r>
            <a:r>
              <a:rPr sz="2400" spc="-4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møder</a:t>
            </a:r>
            <a:endParaRPr sz="2400">
              <a:latin typeface="Corbel"/>
              <a:cs typeface="Corbel"/>
            </a:endParaRPr>
          </a:p>
          <a:p>
            <a:pPr marL="606425" indent="-342900">
              <a:lnSpc>
                <a:spcPct val="100000"/>
              </a:lnSpc>
              <a:spcBef>
                <a:spcPts val="915"/>
              </a:spcBef>
              <a:buClr>
                <a:srgbClr val="40B9D2"/>
              </a:buClr>
              <a:buFont typeface="Arial"/>
              <a:buChar char="•"/>
              <a:tabLst>
                <a:tab pos="606425" algn="l"/>
              </a:tabLst>
            </a:pP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Miste</a:t>
            </a:r>
            <a:r>
              <a:rPr sz="2400" spc="-3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troen</a:t>
            </a:r>
            <a:r>
              <a:rPr sz="2400" spc="-4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på</a:t>
            </a:r>
            <a:r>
              <a:rPr sz="2400" spc="-3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Fællesskabet</a:t>
            </a:r>
            <a:endParaRPr sz="2400">
              <a:latin typeface="Corbel"/>
              <a:cs typeface="Corbel"/>
            </a:endParaRPr>
          </a:p>
          <a:p>
            <a:pPr marL="606425" indent="-342900">
              <a:lnSpc>
                <a:spcPct val="100000"/>
              </a:lnSpc>
              <a:spcBef>
                <a:spcPts val="915"/>
              </a:spcBef>
              <a:buClr>
                <a:srgbClr val="40B9D2"/>
              </a:buClr>
              <a:buFont typeface="Arial"/>
              <a:buChar char="•"/>
              <a:tabLst>
                <a:tab pos="606425" algn="l"/>
              </a:tabLst>
            </a:pP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Miste</a:t>
            </a:r>
            <a:r>
              <a:rPr sz="2400" spc="-4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troen</a:t>
            </a:r>
            <a:r>
              <a:rPr sz="2400" spc="-4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på</a:t>
            </a:r>
            <a:r>
              <a:rPr sz="2400" spc="-3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bedringsprocessen</a:t>
            </a:r>
            <a:endParaRPr sz="2400">
              <a:latin typeface="Corbel"/>
              <a:cs typeface="Corbel"/>
            </a:endParaRPr>
          </a:p>
          <a:p>
            <a:pPr marL="606425" indent="-342900">
              <a:lnSpc>
                <a:spcPct val="100000"/>
              </a:lnSpc>
              <a:spcBef>
                <a:spcPts val="910"/>
              </a:spcBef>
              <a:buClr>
                <a:srgbClr val="40B9D2"/>
              </a:buClr>
              <a:buFont typeface="Arial"/>
              <a:buChar char="•"/>
              <a:tabLst>
                <a:tab pos="606425" algn="l"/>
              </a:tabLst>
            </a:pP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Miste</a:t>
            </a:r>
            <a:r>
              <a:rPr sz="2400" spc="-4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tilliden</a:t>
            </a:r>
            <a:r>
              <a:rPr sz="2400" spc="-5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til</a:t>
            </a:r>
            <a:r>
              <a:rPr sz="2400" spc="-5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andre</a:t>
            </a:r>
            <a:r>
              <a:rPr sz="2400" spc="-4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medlemmer</a:t>
            </a:r>
            <a:endParaRPr sz="2400">
              <a:latin typeface="Corbel"/>
              <a:cs typeface="Corbel"/>
            </a:endParaRPr>
          </a:p>
          <a:p>
            <a:pPr marL="606425" indent="-342900">
              <a:lnSpc>
                <a:spcPct val="100000"/>
              </a:lnSpc>
              <a:spcBef>
                <a:spcPts val="910"/>
              </a:spcBef>
              <a:buClr>
                <a:srgbClr val="40B9D2"/>
              </a:buClr>
              <a:buFont typeface="Arial"/>
              <a:buChar char="•"/>
              <a:tabLst>
                <a:tab pos="606425" algn="l"/>
              </a:tabLst>
            </a:pP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Isolere</a:t>
            </a:r>
            <a:r>
              <a:rPr sz="2400" spc="-4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sig</a:t>
            </a:r>
            <a:r>
              <a:rPr sz="2400" spc="-4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spc="-20" dirty="0">
                <a:solidFill>
                  <a:srgbClr val="585858"/>
                </a:solidFill>
                <a:latin typeface="Corbel"/>
                <a:cs typeface="Corbel"/>
              </a:rPr>
              <a:t>selv</a:t>
            </a:r>
            <a:endParaRPr sz="2400">
              <a:latin typeface="Corbel"/>
              <a:cs typeface="Corbel"/>
            </a:endParaRPr>
          </a:p>
          <a:p>
            <a:pPr marL="606425" indent="-342900">
              <a:lnSpc>
                <a:spcPct val="100000"/>
              </a:lnSpc>
              <a:spcBef>
                <a:spcPts val="915"/>
              </a:spcBef>
              <a:buClr>
                <a:srgbClr val="40B9D2"/>
              </a:buClr>
              <a:buFont typeface="Arial"/>
              <a:buChar char="•"/>
              <a:tabLst>
                <a:tab pos="606425" algn="l"/>
              </a:tabLst>
            </a:pP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Tage</a:t>
            </a:r>
            <a:r>
              <a:rPr sz="2400" spc="-5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tilbagefald</a:t>
            </a:r>
            <a:endParaRPr sz="2400">
              <a:latin typeface="Corbel"/>
              <a:cs typeface="Corbel"/>
            </a:endParaRPr>
          </a:p>
          <a:p>
            <a:pPr marL="606425" indent="-342900">
              <a:lnSpc>
                <a:spcPct val="100000"/>
              </a:lnSpc>
              <a:spcBef>
                <a:spcPts val="915"/>
              </a:spcBef>
              <a:buClr>
                <a:srgbClr val="40B9D2"/>
              </a:buClr>
              <a:buFont typeface="Arial"/>
              <a:buChar char="•"/>
              <a:tabLst>
                <a:tab pos="606425" algn="l"/>
              </a:tabLst>
            </a:pP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Opleve</a:t>
            </a:r>
            <a:r>
              <a:rPr sz="2400" spc="-8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psykiske</a:t>
            </a:r>
            <a:r>
              <a:rPr sz="2400" spc="-8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efterveer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815571" y="758951"/>
            <a:ext cx="376555" cy="5331460"/>
          </a:xfrm>
          <a:custGeom>
            <a:avLst/>
            <a:gdLst/>
            <a:ahLst/>
            <a:cxnLst/>
            <a:rect l="l" t="t" r="r" b="b"/>
            <a:pathLst>
              <a:path w="376554" h="5331460">
                <a:moveTo>
                  <a:pt x="376427" y="0"/>
                </a:moveTo>
                <a:lnTo>
                  <a:pt x="0" y="0"/>
                </a:lnTo>
                <a:lnTo>
                  <a:pt x="0" y="5330952"/>
                </a:lnTo>
                <a:lnTo>
                  <a:pt x="376427" y="5330952"/>
                </a:lnTo>
                <a:lnTo>
                  <a:pt x="376427" y="0"/>
                </a:lnTo>
                <a:close/>
              </a:path>
            </a:pathLst>
          </a:custGeom>
          <a:solidFill>
            <a:srgbClr val="C7C7C7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0" y="758951"/>
            <a:ext cx="3444240" cy="5331460"/>
          </a:xfrm>
          <a:prstGeom prst="rect">
            <a:avLst/>
          </a:prstGeom>
          <a:solidFill>
            <a:srgbClr val="40B9D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95"/>
              </a:spcBef>
            </a:pPr>
            <a:endParaRPr sz="3600">
              <a:latin typeface="Times New Roman"/>
              <a:cs typeface="Times New Roman"/>
            </a:endParaRPr>
          </a:p>
          <a:p>
            <a:pPr marL="347345" marR="641350">
              <a:lnSpc>
                <a:spcPts val="3890"/>
              </a:lnSpc>
            </a:pPr>
            <a:r>
              <a:rPr sz="3600" spc="-10" dirty="0">
                <a:solidFill>
                  <a:srgbClr val="FFFFFF"/>
                </a:solidFill>
                <a:latin typeface="Corbel"/>
                <a:cs typeface="Corbel"/>
              </a:rPr>
              <a:t>Medlemmet, </a:t>
            </a: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der</a:t>
            </a:r>
            <a:r>
              <a:rPr sz="36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gør</a:t>
            </a:r>
            <a:r>
              <a:rPr sz="36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Corbel"/>
                <a:cs typeface="Corbel"/>
              </a:rPr>
              <a:t>det, </a:t>
            </a: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kan</a:t>
            </a:r>
            <a:r>
              <a:rPr sz="36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Corbel"/>
                <a:cs typeface="Corbel"/>
              </a:rPr>
              <a:t>...</a:t>
            </a:r>
            <a:endParaRPr sz="360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97223" y="754380"/>
            <a:ext cx="7865745" cy="5335905"/>
          </a:xfrm>
          <a:custGeom>
            <a:avLst/>
            <a:gdLst/>
            <a:ahLst/>
            <a:cxnLst/>
            <a:rect l="l" t="t" r="r" b="b"/>
            <a:pathLst>
              <a:path w="7865745" h="5335905">
                <a:moveTo>
                  <a:pt x="7865364" y="0"/>
                </a:moveTo>
                <a:lnTo>
                  <a:pt x="0" y="0"/>
                </a:lnTo>
                <a:lnTo>
                  <a:pt x="0" y="5335524"/>
                </a:lnTo>
                <a:lnTo>
                  <a:pt x="7865364" y="5335524"/>
                </a:lnTo>
                <a:lnTo>
                  <a:pt x="7865364" y="0"/>
                </a:lnTo>
                <a:close/>
              </a:path>
            </a:pathLst>
          </a:custGeom>
          <a:solidFill>
            <a:srgbClr val="FFFFFF">
              <a:alpha val="8784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970782" y="935100"/>
            <a:ext cx="4516120" cy="4361180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403225" indent="-403225">
              <a:lnSpc>
                <a:spcPct val="100000"/>
              </a:lnSpc>
              <a:spcBef>
                <a:spcPts val="1015"/>
              </a:spcBef>
              <a:buClr>
                <a:srgbClr val="40B9D2"/>
              </a:buClr>
              <a:buFont typeface="Arial"/>
              <a:buChar char="•"/>
              <a:tabLst>
                <a:tab pos="403225" algn="l"/>
              </a:tabLst>
            </a:pP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Udelukke</a:t>
            </a:r>
            <a:r>
              <a:rPr sz="2400" spc="-4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sig</a:t>
            </a:r>
            <a:r>
              <a:rPr sz="2400" spc="-4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selv</a:t>
            </a:r>
            <a:r>
              <a:rPr sz="2400" spc="-4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fra</a:t>
            </a:r>
            <a:r>
              <a:rPr sz="2400" spc="-4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møder</a:t>
            </a:r>
            <a:endParaRPr sz="2400">
              <a:latin typeface="Corbel"/>
              <a:cs typeface="Corbel"/>
            </a:endParaRPr>
          </a:p>
          <a:p>
            <a:pPr marL="403225" indent="-403225">
              <a:lnSpc>
                <a:spcPct val="100000"/>
              </a:lnSpc>
              <a:spcBef>
                <a:spcPts val="915"/>
              </a:spcBef>
              <a:buClr>
                <a:srgbClr val="40B9D2"/>
              </a:buClr>
              <a:buFont typeface="Arial"/>
              <a:buChar char="•"/>
              <a:tabLst>
                <a:tab pos="403225" algn="l"/>
              </a:tabLst>
            </a:pP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Bringe</a:t>
            </a:r>
            <a:r>
              <a:rPr sz="2400" spc="-5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sin</a:t>
            </a:r>
            <a:r>
              <a:rPr sz="2400" spc="-5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bedring</a:t>
            </a:r>
            <a:r>
              <a:rPr sz="2400" spc="-4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i</a:t>
            </a:r>
            <a:r>
              <a:rPr sz="2400" spc="-5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spc="-20" dirty="0">
                <a:solidFill>
                  <a:srgbClr val="585858"/>
                </a:solidFill>
                <a:latin typeface="Corbel"/>
                <a:cs typeface="Corbel"/>
              </a:rPr>
              <a:t>fare</a:t>
            </a:r>
            <a:endParaRPr sz="2400">
              <a:latin typeface="Corbel"/>
              <a:cs typeface="Corbel"/>
            </a:endParaRPr>
          </a:p>
          <a:p>
            <a:pPr marL="403225" indent="-403225">
              <a:lnSpc>
                <a:spcPct val="100000"/>
              </a:lnSpc>
              <a:spcBef>
                <a:spcPts val="910"/>
              </a:spcBef>
              <a:buClr>
                <a:srgbClr val="40B9D2"/>
              </a:buClr>
              <a:buFont typeface="Arial"/>
              <a:buChar char="•"/>
              <a:tabLst>
                <a:tab pos="403225" algn="l"/>
              </a:tabLst>
            </a:pP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Miste</a:t>
            </a:r>
            <a:r>
              <a:rPr sz="2400" spc="-4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tillid</a:t>
            </a:r>
            <a:r>
              <a:rPr sz="2400" spc="-4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til</a:t>
            </a:r>
            <a:r>
              <a:rPr sz="2400" spc="-4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Fællesskabet</a:t>
            </a:r>
            <a:endParaRPr sz="2400">
              <a:latin typeface="Corbel"/>
              <a:cs typeface="Corbel"/>
            </a:endParaRPr>
          </a:p>
          <a:p>
            <a:pPr marL="403225" indent="-403225">
              <a:lnSpc>
                <a:spcPct val="100000"/>
              </a:lnSpc>
              <a:spcBef>
                <a:spcPts val="915"/>
              </a:spcBef>
              <a:buClr>
                <a:srgbClr val="40B9D2"/>
              </a:buClr>
              <a:buFont typeface="Arial"/>
              <a:buChar char="•"/>
              <a:tabLst>
                <a:tab pos="403225" algn="l"/>
              </a:tabLst>
            </a:pP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Sabotere</a:t>
            </a:r>
            <a:r>
              <a:rPr sz="2400" spc="-5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atmosfæren</a:t>
            </a:r>
            <a:r>
              <a:rPr sz="2400" spc="-5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af</a:t>
            </a:r>
            <a:r>
              <a:rPr sz="2400" spc="-5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bedring</a:t>
            </a:r>
            <a:endParaRPr sz="2400">
              <a:latin typeface="Corbel"/>
              <a:cs typeface="Corbel"/>
            </a:endParaRPr>
          </a:p>
          <a:p>
            <a:pPr marL="403225" indent="-403225">
              <a:lnSpc>
                <a:spcPct val="100000"/>
              </a:lnSpc>
              <a:spcBef>
                <a:spcPts val="910"/>
              </a:spcBef>
              <a:buClr>
                <a:srgbClr val="40B9D2"/>
              </a:buClr>
              <a:buFont typeface="Arial"/>
              <a:buChar char="•"/>
              <a:tabLst>
                <a:tab pos="403225" algn="l"/>
              </a:tabLst>
            </a:pP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Miste</a:t>
            </a:r>
            <a:r>
              <a:rPr sz="2400" spc="-4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andre</a:t>
            </a:r>
            <a:r>
              <a:rPr sz="2400" spc="-4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medlemmers</a:t>
            </a:r>
            <a:r>
              <a:rPr sz="2400" spc="-5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tillid</a:t>
            </a:r>
            <a:endParaRPr sz="2400">
              <a:latin typeface="Corbel"/>
              <a:cs typeface="Corbel"/>
            </a:endParaRPr>
          </a:p>
          <a:p>
            <a:pPr marL="403225" indent="-403225">
              <a:lnSpc>
                <a:spcPct val="100000"/>
              </a:lnSpc>
              <a:spcBef>
                <a:spcPts val="915"/>
              </a:spcBef>
              <a:buClr>
                <a:srgbClr val="40B9D2"/>
              </a:buClr>
              <a:buFont typeface="Arial"/>
              <a:buChar char="•"/>
              <a:tabLst>
                <a:tab pos="403225" algn="l"/>
              </a:tabLst>
            </a:pP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Adskille</a:t>
            </a:r>
            <a:r>
              <a:rPr sz="2400" spc="-4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sig</a:t>
            </a:r>
            <a:r>
              <a:rPr sz="2400" spc="-3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fra</a:t>
            </a:r>
            <a:r>
              <a:rPr sz="2400" spc="-3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sin</a:t>
            </a:r>
            <a:r>
              <a:rPr sz="2400" spc="-4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åndelighed</a:t>
            </a:r>
            <a:endParaRPr sz="2400">
              <a:latin typeface="Corbel"/>
              <a:cs typeface="Corbel"/>
            </a:endParaRPr>
          </a:p>
          <a:p>
            <a:pPr marL="403225" indent="-403225">
              <a:lnSpc>
                <a:spcPct val="100000"/>
              </a:lnSpc>
              <a:spcBef>
                <a:spcPts val="910"/>
              </a:spcBef>
              <a:buClr>
                <a:srgbClr val="40B9D2"/>
              </a:buClr>
              <a:buFont typeface="Arial"/>
              <a:buChar char="•"/>
              <a:tabLst>
                <a:tab pos="403225" algn="l"/>
              </a:tabLst>
            </a:pP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Isolere</a:t>
            </a:r>
            <a:r>
              <a:rPr sz="2400" spc="-5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sig</a:t>
            </a:r>
            <a:r>
              <a:rPr sz="2400" spc="-4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spc="-20" dirty="0">
                <a:solidFill>
                  <a:srgbClr val="585858"/>
                </a:solidFill>
                <a:latin typeface="Corbel"/>
                <a:cs typeface="Corbel"/>
              </a:rPr>
              <a:t>selv</a:t>
            </a:r>
            <a:endParaRPr sz="2400">
              <a:latin typeface="Corbel"/>
              <a:cs typeface="Corbel"/>
            </a:endParaRPr>
          </a:p>
          <a:p>
            <a:pPr marL="403225" indent="-403225">
              <a:lnSpc>
                <a:spcPct val="100000"/>
              </a:lnSpc>
              <a:spcBef>
                <a:spcPts val="915"/>
              </a:spcBef>
              <a:buClr>
                <a:srgbClr val="40B9D2"/>
              </a:buClr>
              <a:buFont typeface="Arial"/>
              <a:buChar char="•"/>
              <a:tabLst>
                <a:tab pos="403225" algn="l"/>
              </a:tabLst>
            </a:pP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Tage</a:t>
            </a:r>
            <a:r>
              <a:rPr sz="2400" spc="-5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tilbagefald</a:t>
            </a:r>
            <a:endParaRPr sz="2400">
              <a:latin typeface="Corbel"/>
              <a:cs typeface="Corbel"/>
            </a:endParaRPr>
          </a:p>
          <a:p>
            <a:pPr marL="403225" indent="-403225">
              <a:lnSpc>
                <a:spcPct val="100000"/>
              </a:lnSpc>
              <a:spcBef>
                <a:spcPts val="915"/>
              </a:spcBef>
              <a:buClr>
                <a:srgbClr val="40B9D2"/>
              </a:buClr>
              <a:buFont typeface="Arial"/>
              <a:buChar char="•"/>
              <a:tabLst>
                <a:tab pos="403225" algn="l"/>
              </a:tabLst>
            </a:pP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Risikere</a:t>
            </a:r>
            <a:r>
              <a:rPr sz="2400" spc="-8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juridiske</a:t>
            </a:r>
            <a:r>
              <a:rPr sz="2400" spc="-8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konsekvenser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815571" y="758951"/>
            <a:ext cx="376555" cy="5331460"/>
          </a:xfrm>
          <a:custGeom>
            <a:avLst/>
            <a:gdLst/>
            <a:ahLst/>
            <a:cxnLst/>
            <a:rect l="l" t="t" r="r" b="b"/>
            <a:pathLst>
              <a:path w="376554" h="5331460">
                <a:moveTo>
                  <a:pt x="376427" y="0"/>
                </a:moveTo>
                <a:lnTo>
                  <a:pt x="0" y="0"/>
                </a:lnTo>
                <a:lnTo>
                  <a:pt x="0" y="5330952"/>
                </a:lnTo>
                <a:lnTo>
                  <a:pt x="376427" y="5330952"/>
                </a:lnTo>
                <a:lnTo>
                  <a:pt x="376427" y="0"/>
                </a:lnTo>
                <a:close/>
              </a:path>
            </a:pathLst>
          </a:custGeom>
          <a:solidFill>
            <a:srgbClr val="C7C7C7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79172" cy="683869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0" y="758951"/>
            <a:ext cx="3444240" cy="5331460"/>
          </a:xfrm>
          <a:prstGeom prst="rect">
            <a:avLst/>
          </a:prstGeom>
          <a:solidFill>
            <a:srgbClr val="40B9D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80"/>
              </a:spcBef>
            </a:pPr>
            <a:endParaRPr sz="3600">
              <a:latin typeface="Times New Roman"/>
              <a:cs typeface="Times New Roman"/>
            </a:endParaRPr>
          </a:p>
          <a:p>
            <a:pPr marL="344170">
              <a:lnSpc>
                <a:spcPct val="100000"/>
              </a:lnSpc>
              <a:spcBef>
                <a:spcPts val="5"/>
              </a:spcBef>
            </a:pP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Mødet</a:t>
            </a:r>
            <a:r>
              <a:rPr sz="3600" spc="-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kan</a:t>
            </a:r>
            <a:r>
              <a:rPr sz="3600" spc="-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Corbel"/>
                <a:cs typeface="Corbel"/>
              </a:rPr>
              <a:t>...</a:t>
            </a:r>
            <a:endParaRPr sz="36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97223" y="754380"/>
            <a:ext cx="7865745" cy="5335905"/>
          </a:xfrm>
          <a:prstGeom prst="rect">
            <a:avLst/>
          </a:prstGeom>
          <a:solidFill>
            <a:srgbClr val="FFFFFF">
              <a:alpha val="87841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30"/>
              </a:spcBef>
            </a:pPr>
            <a:endParaRPr sz="2400">
              <a:latin typeface="Times New Roman"/>
              <a:cs typeface="Times New Roman"/>
            </a:endParaRPr>
          </a:p>
          <a:p>
            <a:pPr marL="606425" indent="-342900">
              <a:lnSpc>
                <a:spcPct val="100000"/>
              </a:lnSpc>
              <a:buClr>
                <a:srgbClr val="40B9D2"/>
              </a:buClr>
              <a:buFont typeface="Arial"/>
              <a:buChar char="•"/>
              <a:tabLst>
                <a:tab pos="606425" algn="l"/>
              </a:tabLst>
            </a:pP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Miste</a:t>
            </a:r>
            <a:r>
              <a:rPr sz="2400" spc="-3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atmosfæren</a:t>
            </a:r>
            <a:r>
              <a:rPr sz="2400" spc="-4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af</a:t>
            </a:r>
            <a:r>
              <a:rPr sz="2400" spc="-4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bedring</a:t>
            </a:r>
            <a:endParaRPr sz="2400">
              <a:latin typeface="Corbel"/>
              <a:cs typeface="Corbel"/>
            </a:endParaRPr>
          </a:p>
          <a:p>
            <a:pPr marL="606425" indent="-342900">
              <a:lnSpc>
                <a:spcPct val="100000"/>
              </a:lnSpc>
              <a:spcBef>
                <a:spcPts val="915"/>
              </a:spcBef>
              <a:buClr>
                <a:srgbClr val="40B9D2"/>
              </a:buClr>
              <a:buFont typeface="Arial"/>
              <a:buChar char="•"/>
              <a:tabLst>
                <a:tab pos="606425" algn="l"/>
              </a:tabLst>
            </a:pP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Miste</a:t>
            </a:r>
            <a:r>
              <a:rPr sz="2400" spc="-6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sammenholdet</a:t>
            </a:r>
            <a:endParaRPr sz="2400">
              <a:latin typeface="Corbel"/>
              <a:cs typeface="Corbel"/>
            </a:endParaRPr>
          </a:p>
          <a:p>
            <a:pPr marL="606425" indent="-342900">
              <a:lnSpc>
                <a:spcPct val="100000"/>
              </a:lnSpc>
              <a:spcBef>
                <a:spcPts val="915"/>
              </a:spcBef>
              <a:buClr>
                <a:srgbClr val="40B9D2"/>
              </a:buClr>
              <a:buFont typeface="Arial"/>
              <a:buChar char="•"/>
              <a:tabLst>
                <a:tab pos="606425" algn="l"/>
              </a:tabLst>
            </a:pP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Afledes</a:t>
            </a:r>
            <a:r>
              <a:rPr sz="2400" spc="-7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fra</a:t>
            </a:r>
            <a:r>
              <a:rPr sz="2400" spc="-6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åndelige</a:t>
            </a:r>
            <a:r>
              <a:rPr sz="2400" spc="-6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principper</a:t>
            </a:r>
            <a:endParaRPr sz="2400">
              <a:latin typeface="Corbel"/>
              <a:cs typeface="Corbel"/>
            </a:endParaRPr>
          </a:p>
          <a:p>
            <a:pPr marL="606425" indent="-342900">
              <a:lnSpc>
                <a:spcPct val="100000"/>
              </a:lnSpc>
              <a:spcBef>
                <a:spcPts val="910"/>
              </a:spcBef>
              <a:buClr>
                <a:srgbClr val="40B9D2"/>
              </a:buClr>
              <a:buFont typeface="Arial"/>
              <a:buChar char="•"/>
              <a:tabLst>
                <a:tab pos="606425" algn="l"/>
              </a:tabLst>
            </a:pP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Miste</a:t>
            </a:r>
            <a:r>
              <a:rPr sz="2400" spc="-6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følelsen</a:t>
            </a:r>
            <a:r>
              <a:rPr sz="2400" spc="-6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af</a:t>
            </a:r>
            <a:r>
              <a:rPr sz="2400" spc="-6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tryghed</a:t>
            </a:r>
            <a:endParaRPr sz="2400">
              <a:latin typeface="Corbel"/>
              <a:cs typeface="Corbel"/>
            </a:endParaRPr>
          </a:p>
          <a:p>
            <a:pPr marL="606425" indent="-342900">
              <a:lnSpc>
                <a:spcPts val="2735"/>
              </a:lnSpc>
              <a:spcBef>
                <a:spcPts val="910"/>
              </a:spcBef>
              <a:buClr>
                <a:srgbClr val="40B9D2"/>
              </a:buClr>
              <a:buFont typeface="Arial"/>
              <a:buChar char="•"/>
              <a:tabLst>
                <a:tab pos="606425" algn="l"/>
              </a:tabLst>
            </a:pP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Afledes</a:t>
            </a:r>
            <a:r>
              <a:rPr sz="2400" spc="-5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fra</a:t>
            </a:r>
            <a:r>
              <a:rPr sz="2400" spc="-3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at</a:t>
            </a:r>
            <a:r>
              <a:rPr sz="2400" spc="-4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bringe</a:t>
            </a:r>
            <a:r>
              <a:rPr sz="2400" spc="-4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Narcotics</a:t>
            </a:r>
            <a:endParaRPr sz="2400">
              <a:latin typeface="Corbel"/>
              <a:cs typeface="Corbel"/>
            </a:endParaRPr>
          </a:p>
          <a:p>
            <a:pPr marL="606425">
              <a:lnSpc>
                <a:spcPts val="2735"/>
              </a:lnSpc>
            </a:pP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Anonymous'</a:t>
            </a:r>
            <a:r>
              <a:rPr sz="2400" spc="-5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budskab</a:t>
            </a:r>
            <a:endParaRPr sz="2400">
              <a:latin typeface="Corbel"/>
              <a:cs typeface="Corbel"/>
            </a:endParaRPr>
          </a:p>
          <a:p>
            <a:pPr marL="606425" indent="-342900">
              <a:lnSpc>
                <a:spcPct val="100000"/>
              </a:lnSpc>
              <a:spcBef>
                <a:spcPts val="915"/>
              </a:spcBef>
              <a:buClr>
                <a:srgbClr val="40B9D2"/>
              </a:buClr>
              <a:buFont typeface="Arial"/>
              <a:buChar char="•"/>
              <a:tabLst>
                <a:tab pos="606425" algn="l"/>
              </a:tabLst>
            </a:pP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Blive</a:t>
            </a:r>
            <a:r>
              <a:rPr sz="2400" spc="-2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nødt</a:t>
            </a:r>
            <a:r>
              <a:rPr sz="2400" spc="-2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til</a:t>
            </a:r>
            <a:r>
              <a:rPr sz="2400" spc="-3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at</a:t>
            </a:r>
            <a:r>
              <a:rPr sz="2400" spc="-2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lukke</a:t>
            </a:r>
            <a:r>
              <a:rPr sz="2400" spc="-3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spc="-25" dirty="0">
                <a:solidFill>
                  <a:srgbClr val="585858"/>
                </a:solidFill>
                <a:latin typeface="Corbel"/>
                <a:cs typeface="Corbel"/>
              </a:rPr>
              <a:t>ned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815571" y="758951"/>
            <a:ext cx="376555" cy="5331460"/>
          </a:xfrm>
          <a:custGeom>
            <a:avLst/>
            <a:gdLst/>
            <a:ahLst/>
            <a:cxnLst/>
            <a:rect l="l" t="t" r="r" b="b"/>
            <a:pathLst>
              <a:path w="376554" h="5331460">
                <a:moveTo>
                  <a:pt x="376427" y="0"/>
                </a:moveTo>
                <a:lnTo>
                  <a:pt x="0" y="0"/>
                </a:lnTo>
                <a:lnTo>
                  <a:pt x="0" y="5330952"/>
                </a:lnTo>
                <a:lnTo>
                  <a:pt x="376427" y="5330952"/>
                </a:lnTo>
                <a:lnTo>
                  <a:pt x="376427" y="0"/>
                </a:lnTo>
                <a:close/>
              </a:path>
            </a:pathLst>
          </a:custGeom>
          <a:solidFill>
            <a:srgbClr val="C7C7C7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58951"/>
            <a:ext cx="3444240" cy="5331460"/>
          </a:xfrm>
          <a:custGeom>
            <a:avLst/>
            <a:gdLst/>
            <a:ahLst/>
            <a:cxnLst/>
            <a:rect l="l" t="t" r="r" b="b"/>
            <a:pathLst>
              <a:path w="3444240" h="5331460">
                <a:moveTo>
                  <a:pt x="3444240" y="0"/>
                </a:moveTo>
                <a:lnTo>
                  <a:pt x="0" y="0"/>
                </a:lnTo>
                <a:lnTo>
                  <a:pt x="0" y="5330952"/>
                </a:lnTo>
                <a:lnTo>
                  <a:pt x="3444240" y="5330952"/>
                </a:lnTo>
                <a:lnTo>
                  <a:pt x="3444240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815571" y="758951"/>
            <a:ext cx="376555" cy="5331460"/>
          </a:xfrm>
          <a:custGeom>
            <a:avLst/>
            <a:gdLst/>
            <a:ahLst/>
            <a:cxnLst/>
            <a:rect l="l" t="t" r="r" b="b"/>
            <a:pathLst>
              <a:path w="376554" h="5331460">
                <a:moveTo>
                  <a:pt x="376427" y="0"/>
                </a:moveTo>
                <a:lnTo>
                  <a:pt x="0" y="0"/>
                </a:lnTo>
                <a:lnTo>
                  <a:pt x="0" y="5330952"/>
                </a:lnTo>
                <a:lnTo>
                  <a:pt x="376427" y="5330952"/>
                </a:lnTo>
                <a:lnTo>
                  <a:pt x="376427" y="0"/>
                </a:lnTo>
                <a:close/>
              </a:path>
            </a:pathLst>
          </a:custGeom>
          <a:solidFill>
            <a:srgbClr val="C7C7C7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4524" y="643127"/>
            <a:ext cx="9902952" cy="557174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61388" rIns="0" bIns="0" rtlCol="0">
            <a:spAutoFit/>
          </a:bodyPr>
          <a:lstStyle/>
          <a:p>
            <a:pPr marL="141986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FFFFFF"/>
                </a:solidFill>
                <a:latin typeface="Arial"/>
                <a:cs typeface="Arial"/>
              </a:rPr>
              <a:t>Reflektioner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53" y="19306"/>
            <a:ext cx="12182346" cy="683869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758951"/>
            <a:ext cx="3444240" cy="5331460"/>
          </a:xfrm>
          <a:prstGeom prst="rect">
            <a:avLst/>
          </a:prstGeom>
          <a:solidFill>
            <a:srgbClr val="40B9D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605"/>
              </a:spcBef>
            </a:pPr>
            <a:endParaRPr sz="3600">
              <a:latin typeface="Times New Roman"/>
              <a:cs typeface="Times New Roman"/>
            </a:endParaRPr>
          </a:p>
          <a:p>
            <a:pPr marL="193040" marR="288290">
              <a:lnSpc>
                <a:spcPts val="3890"/>
              </a:lnSpc>
            </a:pPr>
            <a:r>
              <a:rPr sz="3600" spc="-10" dirty="0">
                <a:solidFill>
                  <a:srgbClr val="FFFFFF"/>
                </a:solidFill>
                <a:latin typeface="Corbel"/>
                <a:cs typeface="Corbel"/>
              </a:rPr>
              <a:t>Gruppe samvittigheden </a:t>
            </a: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kan</a:t>
            </a:r>
            <a:r>
              <a:rPr sz="36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Corbel"/>
                <a:cs typeface="Corbel"/>
              </a:rPr>
              <a:t>...</a:t>
            </a:r>
            <a:endParaRPr sz="36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97223" y="754380"/>
            <a:ext cx="7865745" cy="5335905"/>
          </a:xfrm>
          <a:prstGeom prst="rect">
            <a:avLst/>
          </a:prstGeom>
          <a:solidFill>
            <a:srgbClr val="FFFFFF">
              <a:alpha val="87841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sz="2400">
              <a:latin typeface="Times New Roman"/>
              <a:cs typeface="Times New Roman"/>
            </a:endParaRPr>
          </a:p>
          <a:p>
            <a:pPr marL="606425" indent="-342900">
              <a:lnSpc>
                <a:spcPct val="100000"/>
              </a:lnSpc>
              <a:buClr>
                <a:srgbClr val="40B9D2"/>
              </a:buClr>
              <a:buFont typeface="Arial"/>
              <a:buChar char="•"/>
              <a:tabLst>
                <a:tab pos="606425" algn="l"/>
              </a:tabLst>
            </a:pP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Miste</a:t>
            </a:r>
            <a:r>
              <a:rPr sz="2400" spc="-7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betroede</a:t>
            </a:r>
            <a:r>
              <a:rPr sz="2400" spc="-7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medlemmer</a:t>
            </a:r>
            <a:endParaRPr sz="2400">
              <a:latin typeface="Corbel"/>
              <a:cs typeface="Corbel"/>
            </a:endParaRPr>
          </a:p>
          <a:p>
            <a:pPr marL="606425" indent="-342900">
              <a:lnSpc>
                <a:spcPct val="100000"/>
              </a:lnSpc>
              <a:spcBef>
                <a:spcPts val="915"/>
              </a:spcBef>
              <a:buClr>
                <a:srgbClr val="40B9D2"/>
              </a:buClr>
              <a:buFont typeface="Arial"/>
              <a:buChar char="•"/>
              <a:tabLst>
                <a:tab pos="606425" algn="l"/>
              </a:tabLst>
            </a:pP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Fjerne</a:t>
            </a:r>
            <a:r>
              <a:rPr sz="2400" spc="-3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sig</a:t>
            </a:r>
            <a:r>
              <a:rPr sz="2400" spc="-3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fra</a:t>
            </a:r>
            <a:r>
              <a:rPr sz="2400" spc="-3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sit</a:t>
            </a:r>
            <a:r>
              <a:rPr sz="2400" spc="-3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hovedformål</a:t>
            </a:r>
            <a:endParaRPr sz="2400">
              <a:latin typeface="Corbel"/>
              <a:cs typeface="Corbel"/>
            </a:endParaRPr>
          </a:p>
          <a:p>
            <a:pPr marL="606425" indent="-342900">
              <a:lnSpc>
                <a:spcPct val="100000"/>
              </a:lnSpc>
              <a:spcBef>
                <a:spcPts val="910"/>
              </a:spcBef>
              <a:buClr>
                <a:srgbClr val="40B9D2"/>
              </a:buClr>
              <a:buFont typeface="Arial"/>
              <a:buChar char="•"/>
              <a:tabLst>
                <a:tab pos="606425" algn="l"/>
              </a:tabLst>
            </a:pP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Miste</a:t>
            </a:r>
            <a:r>
              <a:rPr sz="2400" spc="-6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sammenholdet</a:t>
            </a:r>
            <a:endParaRPr sz="2400">
              <a:latin typeface="Corbel"/>
              <a:cs typeface="Corbel"/>
            </a:endParaRPr>
          </a:p>
          <a:p>
            <a:pPr marL="606425" indent="-342900">
              <a:lnSpc>
                <a:spcPct val="100000"/>
              </a:lnSpc>
              <a:spcBef>
                <a:spcPts val="915"/>
              </a:spcBef>
              <a:buClr>
                <a:srgbClr val="40B9D2"/>
              </a:buClr>
              <a:buFont typeface="Arial"/>
              <a:buChar char="•"/>
              <a:tabLst>
                <a:tab pos="606425" algn="l"/>
              </a:tabLst>
            </a:pP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Miste</a:t>
            </a:r>
            <a:r>
              <a:rPr sz="2400" spc="-4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atmosfæren</a:t>
            </a:r>
            <a:r>
              <a:rPr sz="2400" spc="-4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af</a:t>
            </a:r>
            <a:r>
              <a:rPr sz="2400" spc="-4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bedring</a:t>
            </a:r>
            <a:r>
              <a:rPr sz="2400" spc="-3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og</a:t>
            </a:r>
            <a:r>
              <a:rPr sz="2400" spc="-3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tryghed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815571" y="758951"/>
            <a:ext cx="376555" cy="5331460"/>
          </a:xfrm>
          <a:custGeom>
            <a:avLst/>
            <a:gdLst/>
            <a:ahLst/>
            <a:cxnLst/>
            <a:rect l="l" t="t" r="r" b="b"/>
            <a:pathLst>
              <a:path w="376554" h="5331460">
                <a:moveTo>
                  <a:pt x="376427" y="0"/>
                </a:moveTo>
                <a:lnTo>
                  <a:pt x="0" y="0"/>
                </a:lnTo>
                <a:lnTo>
                  <a:pt x="0" y="5330952"/>
                </a:lnTo>
                <a:lnTo>
                  <a:pt x="376427" y="5330952"/>
                </a:lnTo>
                <a:lnTo>
                  <a:pt x="376427" y="0"/>
                </a:lnTo>
                <a:close/>
              </a:path>
            </a:pathLst>
          </a:custGeom>
          <a:solidFill>
            <a:srgbClr val="C7C7C7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0" y="758951"/>
            <a:ext cx="3444240" cy="5331460"/>
          </a:xfrm>
          <a:prstGeom prst="rect">
            <a:avLst/>
          </a:prstGeom>
          <a:solidFill>
            <a:srgbClr val="40B9D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65"/>
              </a:spcBef>
            </a:pPr>
            <a:endParaRPr sz="3600">
              <a:latin typeface="Times New Roman"/>
              <a:cs typeface="Times New Roman"/>
            </a:endParaRPr>
          </a:p>
          <a:p>
            <a:pPr marL="347345" marR="810260">
              <a:lnSpc>
                <a:spcPts val="3890"/>
              </a:lnSpc>
            </a:pPr>
            <a:r>
              <a:rPr sz="3600" spc="-10" dirty="0">
                <a:solidFill>
                  <a:srgbClr val="FFFFFF"/>
                </a:solidFill>
                <a:latin typeface="Corbel"/>
                <a:cs typeface="Corbel"/>
              </a:rPr>
              <a:t>Narcotics Anonymous </a:t>
            </a: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kan</a:t>
            </a:r>
            <a:r>
              <a:rPr sz="36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Corbel"/>
                <a:cs typeface="Corbel"/>
              </a:rPr>
              <a:t>...</a:t>
            </a:r>
            <a:endParaRPr sz="36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97223" y="754380"/>
            <a:ext cx="7865745" cy="5331460"/>
          </a:xfrm>
          <a:prstGeom prst="rect">
            <a:avLst/>
          </a:prstGeom>
          <a:solidFill>
            <a:srgbClr val="FFFFFF">
              <a:alpha val="87841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64"/>
              </a:spcBef>
            </a:pPr>
            <a:endParaRPr sz="2400">
              <a:latin typeface="Times New Roman"/>
              <a:cs typeface="Times New Roman"/>
            </a:endParaRPr>
          </a:p>
          <a:p>
            <a:pPr marL="606425" indent="-342900">
              <a:lnSpc>
                <a:spcPct val="100000"/>
              </a:lnSpc>
              <a:buClr>
                <a:srgbClr val="40B9D2"/>
              </a:buClr>
              <a:buFont typeface="Arial"/>
              <a:buChar char="•"/>
              <a:tabLst>
                <a:tab pos="606425" algn="l"/>
              </a:tabLst>
            </a:pP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Skade</a:t>
            </a:r>
            <a:r>
              <a:rPr sz="2400" spc="-5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sit</a:t>
            </a:r>
            <a:r>
              <a:rPr sz="2400" spc="-5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omdømme</a:t>
            </a:r>
            <a:endParaRPr sz="2400">
              <a:latin typeface="Corbel"/>
              <a:cs typeface="Corbel"/>
            </a:endParaRPr>
          </a:p>
          <a:p>
            <a:pPr marL="606425" marR="1425575" indent="-342900">
              <a:lnSpc>
                <a:spcPts val="2590"/>
              </a:lnSpc>
              <a:spcBef>
                <a:spcPts val="1240"/>
              </a:spcBef>
              <a:buClr>
                <a:srgbClr val="40B9D2"/>
              </a:buClr>
              <a:buFont typeface="Arial"/>
              <a:buChar char="•"/>
              <a:tabLst>
                <a:tab pos="606425" algn="l"/>
              </a:tabLst>
            </a:pP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"Hvis</a:t>
            </a:r>
            <a:r>
              <a:rPr sz="2400" spc="-4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det</a:t>
            </a:r>
            <a:r>
              <a:rPr sz="2400" spc="-4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offentlige</a:t>
            </a:r>
            <a:r>
              <a:rPr sz="2400" spc="-5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omdømme,</a:t>
            </a:r>
            <a:r>
              <a:rPr sz="2400" spc="-5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Narcotics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Anonymous</a:t>
            </a:r>
            <a:r>
              <a:rPr sz="2400" spc="-2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har,</a:t>
            </a:r>
            <a:r>
              <a:rPr sz="2400" spc="-3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på</a:t>
            </a:r>
            <a:r>
              <a:rPr sz="2400" spc="-3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en</a:t>
            </a:r>
            <a:r>
              <a:rPr sz="2400" spc="-2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eller</a:t>
            </a:r>
            <a:r>
              <a:rPr sz="2400" spc="-3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anden</a:t>
            </a:r>
            <a:r>
              <a:rPr sz="2400" spc="-2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måde</a:t>
            </a:r>
            <a:r>
              <a:rPr sz="2400" spc="-3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bliver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skadet,</a:t>
            </a:r>
            <a:r>
              <a:rPr sz="2400" spc="-3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kan</a:t>
            </a:r>
            <a:r>
              <a:rPr sz="2400" spc="-2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addicts</a:t>
            </a:r>
            <a:r>
              <a:rPr sz="2400" spc="-2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dø"</a:t>
            </a:r>
            <a:r>
              <a:rPr sz="2400" spc="40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i="1" dirty="0">
                <a:solidFill>
                  <a:srgbClr val="585858"/>
                </a:solidFill>
                <a:latin typeface="Corbel"/>
                <a:cs typeface="Corbel"/>
              </a:rPr>
              <a:t>Det</a:t>
            </a:r>
            <a:r>
              <a:rPr sz="2400" i="1" spc="-4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i="1" dirty="0">
                <a:solidFill>
                  <a:srgbClr val="585858"/>
                </a:solidFill>
                <a:latin typeface="Corbel"/>
                <a:cs typeface="Corbel"/>
              </a:rPr>
              <a:t>Virker</a:t>
            </a:r>
            <a:r>
              <a:rPr sz="2400" i="1" spc="-4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i="1" dirty="0">
                <a:solidFill>
                  <a:srgbClr val="585858"/>
                </a:solidFill>
                <a:latin typeface="Corbel"/>
                <a:cs typeface="Corbel"/>
              </a:rPr>
              <a:t>Hvordan</a:t>
            </a:r>
            <a:r>
              <a:rPr sz="2400" i="1" spc="-3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i="1" spc="-25" dirty="0">
                <a:solidFill>
                  <a:srgbClr val="585858"/>
                </a:solidFill>
                <a:latin typeface="Corbel"/>
                <a:cs typeface="Corbel"/>
              </a:rPr>
              <a:t>og </a:t>
            </a:r>
            <a:r>
              <a:rPr sz="2400" i="1" dirty="0">
                <a:solidFill>
                  <a:srgbClr val="585858"/>
                </a:solidFill>
                <a:latin typeface="Corbel"/>
                <a:cs typeface="Corbel"/>
              </a:rPr>
              <a:t>Hvorfor</a:t>
            </a:r>
            <a:r>
              <a:rPr sz="2400" i="1" spc="-2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i="1" dirty="0">
                <a:solidFill>
                  <a:srgbClr val="585858"/>
                </a:solidFill>
                <a:latin typeface="Corbel"/>
                <a:cs typeface="Corbel"/>
              </a:rPr>
              <a:t>(Tradition</a:t>
            </a:r>
            <a:r>
              <a:rPr sz="2400" i="1" spc="-4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i="1" dirty="0">
                <a:solidFill>
                  <a:srgbClr val="585858"/>
                </a:solidFill>
                <a:latin typeface="Corbel"/>
                <a:cs typeface="Corbel"/>
              </a:rPr>
              <a:t>Fire)</a:t>
            </a:r>
            <a:r>
              <a:rPr sz="2400" i="1" spc="-4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i="1" spc="-20" dirty="0">
                <a:solidFill>
                  <a:srgbClr val="585858"/>
                </a:solidFill>
                <a:latin typeface="Corbel"/>
                <a:cs typeface="Corbel"/>
              </a:rPr>
              <a:t>s.161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815571" y="758951"/>
            <a:ext cx="376555" cy="5331460"/>
          </a:xfrm>
          <a:custGeom>
            <a:avLst/>
            <a:gdLst/>
            <a:ahLst/>
            <a:cxnLst/>
            <a:rect l="l" t="t" r="r" b="b"/>
            <a:pathLst>
              <a:path w="376554" h="5331460">
                <a:moveTo>
                  <a:pt x="376427" y="0"/>
                </a:moveTo>
                <a:lnTo>
                  <a:pt x="0" y="0"/>
                </a:lnTo>
                <a:lnTo>
                  <a:pt x="0" y="5330952"/>
                </a:lnTo>
                <a:lnTo>
                  <a:pt x="376427" y="5330952"/>
                </a:lnTo>
                <a:lnTo>
                  <a:pt x="376427" y="0"/>
                </a:lnTo>
                <a:close/>
              </a:path>
            </a:pathLst>
          </a:custGeom>
          <a:solidFill>
            <a:srgbClr val="C7C7C7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>
            <a:extLst>
              <a:ext uri="{FF2B5EF4-FFF2-40B4-BE49-F238E27FC236}">
                <a16:creationId xmlns:a16="http://schemas.microsoft.com/office/drawing/2014/main" id="{8331A2BF-71A6-C961-9151-B7FE077C7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41"/>
            <a:ext cx="12192000" cy="681711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4367784"/>
            <a:ext cx="11707495" cy="1851660"/>
          </a:xfrm>
          <a:prstGeom prst="rect">
            <a:avLst/>
          </a:prstGeom>
          <a:solidFill>
            <a:srgbClr val="40B9D2"/>
          </a:solidFill>
        </p:spPr>
        <p:txBody>
          <a:bodyPr vert="horz" wrap="square" lIns="0" tIns="296545" rIns="0" bIns="0" rtlCol="0">
            <a:spAutoFit/>
          </a:bodyPr>
          <a:lstStyle/>
          <a:p>
            <a:pPr marL="1160780">
              <a:lnSpc>
                <a:spcPct val="100000"/>
              </a:lnSpc>
              <a:spcBef>
                <a:spcPts val="2335"/>
              </a:spcBef>
            </a:pPr>
            <a:r>
              <a:rPr sz="5900" dirty="0">
                <a:solidFill>
                  <a:srgbClr val="FFFFFF"/>
                </a:solidFill>
                <a:latin typeface="Corbel"/>
                <a:cs typeface="Corbel"/>
              </a:rPr>
              <a:t>Tredie</a:t>
            </a:r>
            <a:r>
              <a:rPr sz="59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5900" dirty="0">
                <a:solidFill>
                  <a:srgbClr val="FFFFFF"/>
                </a:solidFill>
                <a:latin typeface="Corbel"/>
                <a:cs typeface="Corbel"/>
              </a:rPr>
              <a:t>del:</a:t>
            </a:r>
            <a:r>
              <a:rPr sz="59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5900" spc="-10" dirty="0">
                <a:solidFill>
                  <a:srgbClr val="FFFFFF"/>
                </a:solidFill>
                <a:latin typeface="Corbel"/>
                <a:cs typeface="Corbel"/>
              </a:rPr>
              <a:t>Indgriben</a:t>
            </a:r>
            <a:endParaRPr sz="5900">
              <a:latin typeface="Corbel"/>
              <a:cs typeface="Corbe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5747" y="484631"/>
            <a:ext cx="6673491" cy="355701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72389" y="454101"/>
            <a:ext cx="11249025" cy="5908675"/>
            <a:chOff x="472389" y="454101"/>
            <a:chExt cx="11249025" cy="5908675"/>
          </a:xfrm>
        </p:grpSpPr>
        <p:sp>
          <p:nvSpPr>
            <p:cNvPr id="4" name="object 4"/>
            <p:cNvSpPr/>
            <p:nvPr/>
          </p:nvSpPr>
          <p:spPr>
            <a:xfrm>
              <a:off x="477773" y="459486"/>
              <a:ext cx="11238230" cy="5897880"/>
            </a:xfrm>
            <a:custGeom>
              <a:avLst/>
              <a:gdLst/>
              <a:ahLst/>
              <a:cxnLst/>
              <a:rect l="l" t="t" r="r" b="b"/>
              <a:pathLst>
                <a:path w="11238230" h="5897880">
                  <a:moveTo>
                    <a:pt x="11237976" y="0"/>
                  </a:moveTo>
                  <a:lnTo>
                    <a:pt x="0" y="0"/>
                  </a:lnTo>
                  <a:lnTo>
                    <a:pt x="0" y="5897880"/>
                  </a:lnTo>
                  <a:lnTo>
                    <a:pt x="11237976" y="5897880"/>
                  </a:lnTo>
                  <a:lnTo>
                    <a:pt x="11237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7773" y="459486"/>
              <a:ext cx="11238230" cy="5897880"/>
            </a:xfrm>
            <a:custGeom>
              <a:avLst/>
              <a:gdLst/>
              <a:ahLst/>
              <a:cxnLst/>
              <a:rect l="l" t="t" r="r" b="b"/>
              <a:pathLst>
                <a:path w="11238230" h="5897880">
                  <a:moveTo>
                    <a:pt x="0" y="5897880"/>
                  </a:moveTo>
                  <a:lnTo>
                    <a:pt x="11237976" y="5897880"/>
                  </a:lnTo>
                  <a:lnTo>
                    <a:pt x="11237976" y="0"/>
                  </a:lnTo>
                  <a:lnTo>
                    <a:pt x="0" y="0"/>
                  </a:lnTo>
                  <a:lnTo>
                    <a:pt x="0" y="5897880"/>
                  </a:lnTo>
                  <a:close/>
                </a:path>
              </a:pathLst>
            </a:custGeom>
            <a:ln w="107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7487" y="771144"/>
              <a:ext cx="9717023" cy="527151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242225" y="928331"/>
            <a:ext cx="5035550" cy="4621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"Femte</a:t>
            </a:r>
            <a:r>
              <a:rPr sz="2400" spc="-8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orbel"/>
                <a:cs typeface="Corbel"/>
              </a:rPr>
              <a:t>Tradition</a:t>
            </a:r>
            <a:r>
              <a:rPr sz="2400" spc="-65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giver</a:t>
            </a:r>
            <a:r>
              <a:rPr sz="2400" spc="-8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vores</a:t>
            </a:r>
            <a:r>
              <a:rPr sz="2400" spc="-65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grupper</a:t>
            </a:r>
            <a:r>
              <a:rPr sz="2400" spc="-8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spc="-25" dirty="0">
                <a:solidFill>
                  <a:srgbClr val="0000FF"/>
                </a:solidFill>
                <a:latin typeface="Corbel"/>
                <a:cs typeface="Corbel"/>
              </a:rPr>
              <a:t>et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stort</a:t>
            </a:r>
            <a:r>
              <a:rPr sz="2400" spc="-55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ansvar:</a:t>
            </a:r>
            <a:r>
              <a:rPr sz="2400" spc="-5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at</a:t>
            </a:r>
            <a:r>
              <a:rPr sz="2400" spc="-55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orbel"/>
                <a:cs typeface="Corbel"/>
              </a:rPr>
              <a:t>varetage</a:t>
            </a:r>
            <a:r>
              <a:rPr sz="2400" spc="-7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orbel"/>
                <a:cs typeface="Corbel"/>
              </a:rPr>
              <a:t>vores fællesskabs</a:t>
            </a:r>
            <a:r>
              <a:rPr sz="2400" spc="-7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hovedformål.</a:t>
            </a:r>
            <a:r>
              <a:rPr sz="2400" spc="-75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Det</a:t>
            </a:r>
            <a:r>
              <a:rPr sz="2400" spc="-75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er</a:t>
            </a:r>
            <a:r>
              <a:rPr sz="2400" spc="-75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spc="-20" dirty="0">
                <a:solidFill>
                  <a:srgbClr val="0000FF"/>
                </a:solidFill>
                <a:latin typeface="Corbel"/>
                <a:cs typeface="Corbel"/>
              </a:rPr>
              <a:t>hver </a:t>
            </a:r>
            <a:r>
              <a:rPr sz="2400" spc="-10" dirty="0">
                <a:solidFill>
                  <a:srgbClr val="0000FF"/>
                </a:solidFill>
                <a:latin typeface="Corbel"/>
                <a:cs typeface="Corbel"/>
              </a:rPr>
              <a:t>enkeltgruppes</a:t>
            </a:r>
            <a:r>
              <a:rPr sz="2400" spc="-7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ansvar</a:t>
            </a:r>
            <a:r>
              <a:rPr sz="2400" spc="-7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at</a:t>
            </a:r>
            <a:r>
              <a:rPr sz="2400" spc="-7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blive</a:t>
            </a:r>
            <a:r>
              <a:rPr sz="2400" spc="-75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så</a:t>
            </a:r>
            <a:r>
              <a:rPr sz="2400" spc="-7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orbel"/>
                <a:cs typeface="Corbel"/>
              </a:rPr>
              <a:t>effektiv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en</a:t>
            </a:r>
            <a:r>
              <a:rPr sz="2400" spc="-55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budbringer</a:t>
            </a:r>
            <a:r>
              <a:rPr sz="2400" spc="-65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af</a:t>
            </a:r>
            <a:r>
              <a:rPr sz="2400" spc="-5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NA’s</a:t>
            </a:r>
            <a:r>
              <a:rPr sz="2400" spc="-45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budskab</a:t>
            </a:r>
            <a:r>
              <a:rPr sz="2400" spc="-7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spc="-25" dirty="0">
                <a:solidFill>
                  <a:srgbClr val="0000FF"/>
                </a:solidFill>
                <a:latin typeface="Corbel"/>
                <a:cs typeface="Corbel"/>
              </a:rPr>
              <a:t>som </a:t>
            </a:r>
            <a:r>
              <a:rPr sz="2400" spc="-10" dirty="0">
                <a:solidFill>
                  <a:srgbClr val="0000FF"/>
                </a:solidFill>
                <a:latin typeface="Corbel"/>
                <a:cs typeface="Corbel"/>
              </a:rPr>
              <a:t>muligt.</a:t>
            </a:r>
            <a:r>
              <a:rPr sz="2400" spc="-65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At</a:t>
            </a:r>
            <a:r>
              <a:rPr sz="2400" spc="-6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tillade</a:t>
            </a:r>
            <a:r>
              <a:rPr sz="2400" spc="-7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vores</a:t>
            </a:r>
            <a:r>
              <a:rPr sz="2400" spc="-6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grupper</a:t>
            </a:r>
            <a:r>
              <a:rPr sz="2400" spc="-7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at</a:t>
            </a:r>
            <a:r>
              <a:rPr sz="2400" spc="-65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spc="-20" dirty="0">
                <a:solidFill>
                  <a:srgbClr val="0000FF"/>
                </a:solidFill>
                <a:latin typeface="Corbel"/>
                <a:cs typeface="Corbel"/>
              </a:rPr>
              <a:t>tabe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vores</a:t>
            </a:r>
            <a:r>
              <a:rPr sz="2400" spc="-65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hovedformål</a:t>
            </a:r>
            <a:r>
              <a:rPr sz="2400" spc="-65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af</a:t>
            </a:r>
            <a:r>
              <a:rPr sz="2400" spc="-6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syne</a:t>
            </a:r>
            <a:r>
              <a:rPr sz="2400" spc="-6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kan</a:t>
            </a:r>
            <a:r>
              <a:rPr sz="2400" spc="-6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orbel"/>
                <a:cs typeface="Corbel"/>
              </a:rPr>
              <a:t>berøve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en</a:t>
            </a:r>
            <a:r>
              <a:rPr sz="2400" spc="-55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orbel"/>
                <a:cs typeface="Corbel"/>
              </a:rPr>
              <a:t>addict</a:t>
            </a:r>
            <a:r>
              <a:rPr sz="2400" spc="-55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chancen</a:t>
            </a:r>
            <a:r>
              <a:rPr sz="2400" spc="-45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for</a:t>
            </a:r>
            <a:r>
              <a:rPr sz="2400" spc="-5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at</a:t>
            </a:r>
            <a:r>
              <a:rPr sz="2400" spc="-55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høre</a:t>
            </a:r>
            <a:r>
              <a:rPr sz="2400" spc="-55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orbel"/>
                <a:cs typeface="Corbel"/>
              </a:rPr>
              <a:t>vores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budskab</a:t>
            </a:r>
            <a:r>
              <a:rPr sz="2400" spc="-7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om</a:t>
            </a:r>
            <a:r>
              <a:rPr sz="2400" spc="-6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håb.</a:t>
            </a:r>
            <a:r>
              <a:rPr sz="2400" spc="-55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Hvert</a:t>
            </a:r>
            <a:r>
              <a:rPr sz="2400" spc="-6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orbel"/>
                <a:cs typeface="Corbel"/>
              </a:rPr>
              <a:t>medlem</a:t>
            </a:r>
            <a:r>
              <a:rPr sz="2400" spc="-7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spc="-25" dirty="0">
                <a:solidFill>
                  <a:srgbClr val="0000FF"/>
                </a:solidFill>
                <a:latin typeface="Corbel"/>
                <a:cs typeface="Corbel"/>
              </a:rPr>
              <a:t>er </a:t>
            </a:r>
            <a:r>
              <a:rPr sz="2400" spc="-10" dirty="0">
                <a:solidFill>
                  <a:srgbClr val="0000FF"/>
                </a:solidFill>
                <a:latin typeface="Corbel"/>
                <a:cs typeface="Corbel"/>
              </a:rPr>
              <a:t>ansvarlig</a:t>
            </a:r>
            <a:r>
              <a:rPr sz="2400" spc="-6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for</a:t>
            </a:r>
            <a:r>
              <a:rPr sz="2400" spc="-5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at</a:t>
            </a:r>
            <a:r>
              <a:rPr sz="2400" spc="-5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hjælpe</a:t>
            </a:r>
            <a:r>
              <a:rPr sz="2400" spc="-6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gruppen</a:t>
            </a:r>
            <a:r>
              <a:rPr sz="2400" spc="-5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med</a:t>
            </a:r>
            <a:r>
              <a:rPr sz="2400" spc="-55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spc="-25" dirty="0">
                <a:solidFill>
                  <a:srgbClr val="0000FF"/>
                </a:solidFill>
                <a:latin typeface="Corbel"/>
                <a:cs typeface="Corbel"/>
              </a:rPr>
              <a:t>at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holde</a:t>
            </a:r>
            <a:r>
              <a:rPr sz="2400" spc="-65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vores</a:t>
            </a:r>
            <a:r>
              <a:rPr sz="2400" spc="-5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hovedformål</a:t>
            </a:r>
            <a:r>
              <a:rPr sz="2400" spc="-6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i</a:t>
            </a:r>
            <a:r>
              <a:rPr sz="2400" spc="-55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orbel"/>
                <a:cs typeface="Corbel"/>
              </a:rPr>
              <a:t>fokus."</a:t>
            </a:r>
            <a:endParaRPr sz="2400">
              <a:latin typeface="Corbel"/>
              <a:cs typeface="Corbel"/>
            </a:endParaRPr>
          </a:p>
          <a:p>
            <a:pPr marL="12700" marR="796925">
              <a:lnSpc>
                <a:spcPct val="100000"/>
              </a:lnSpc>
              <a:spcBef>
                <a:spcPts val="185"/>
              </a:spcBef>
            </a:pPr>
            <a:r>
              <a:rPr sz="1800" i="1" dirty="0">
                <a:solidFill>
                  <a:srgbClr val="0000FF"/>
                </a:solidFill>
                <a:latin typeface="Corbel"/>
                <a:cs typeface="Corbel"/>
              </a:rPr>
              <a:t>Det</a:t>
            </a:r>
            <a:r>
              <a:rPr sz="1800" i="1" spc="-25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1800" i="1" dirty="0">
                <a:solidFill>
                  <a:srgbClr val="0000FF"/>
                </a:solidFill>
                <a:latin typeface="Corbel"/>
                <a:cs typeface="Corbel"/>
              </a:rPr>
              <a:t>Virker</a:t>
            </a:r>
            <a:r>
              <a:rPr sz="1800" i="1" spc="-3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1800" i="1" dirty="0">
                <a:solidFill>
                  <a:srgbClr val="0000FF"/>
                </a:solidFill>
                <a:latin typeface="Corbel"/>
                <a:cs typeface="Corbel"/>
              </a:rPr>
              <a:t>Hvordan</a:t>
            </a:r>
            <a:r>
              <a:rPr sz="1800" i="1" spc="-25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1800" i="1" dirty="0">
                <a:solidFill>
                  <a:srgbClr val="0000FF"/>
                </a:solidFill>
                <a:latin typeface="Corbel"/>
                <a:cs typeface="Corbel"/>
              </a:rPr>
              <a:t>og</a:t>
            </a:r>
            <a:r>
              <a:rPr sz="1800" i="1" spc="-3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1800" i="1" dirty="0">
                <a:solidFill>
                  <a:srgbClr val="0000FF"/>
                </a:solidFill>
                <a:latin typeface="Corbel"/>
                <a:cs typeface="Corbel"/>
              </a:rPr>
              <a:t>Hvorfor,</a:t>
            </a:r>
            <a:r>
              <a:rPr sz="1800" i="1" spc="-25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1800" i="1" dirty="0">
                <a:solidFill>
                  <a:srgbClr val="0000FF"/>
                </a:solidFill>
                <a:latin typeface="Corbel"/>
                <a:cs typeface="Corbel"/>
              </a:rPr>
              <a:t>Tradition</a:t>
            </a:r>
            <a:r>
              <a:rPr sz="1800" i="1" spc="-35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1800" i="1" spc="-20" dirty="0">
                <a:solidFill>
                  <a:srgbClr val="0000FF"/>
                </a:solidFill>
                <a:latin typeface="Corbel"/>
                <a:cs typeface="Corbel"/>
              </a:rPr>
              <a:t>Fem, </a:t>
            </a:r>
            <a:r>
              <a:rPr sz="1800" i="1" spc="-10" dirty="0">
                <a:solidFill>
                  <a:srgbClr val="0000FF"/>
                </a:solidFill>
                <a:latin typeface="Corbel"/>
                <a:cs typeface="Corbel"/>
              </a:rPr>
              <a:t>Anvendelse</a:t>
            </a:r>
            <a:r>
              <a:rPr sz="1800" i="1" spc="-35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1800" i="1" dirty="0">
                <a:solidFill>
                  <a:srgbClr val="0000FF"/>
                </a:solidFill>
                <a:latin typeface="Corbel"/>
                <a:cs typeface="Corbel"/>
              </a:rPr>
              <a:t>af</a:t>
            </a:r>
            <a:r>
              <a:rPr sz="1800" i="1" spc="-25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1800" i="1" dirty="0">
                <a:solidFill>
                  <a:srgbClr val="0000FF"/>
                </a:solidFill>
                <a:latin typeface="Corbel"/>
                <a:cs typeface="Corbel"/>
              </a:rPr>
              <a:t>åndelige</a:t>
            </a:r>
            <a:r>
              <a:rPr sz="1800" i="1" spc="-3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1800" i="1" dirty="0">
                <a:solidFill>
                  <a:srgbClr val="0000FF"/>
                </a:solidFill>
                <a:latin typeface="Corbel"/>
                <a:cs typeface="Corbel"/>
              </a:rPr>
              <a:t>principper</a:t>
            </a:r>
            <a:r>
              <a:rPr sz="1800" i="1" spc="-4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1800" i="1" spc="-20" dirty="0">
                <a:solidFill>
                  <a:srgbClr val="0000FF"/>
                </a:solidFill>
                <a:latin typeface="Corbel"/>
                <a:cs typeface="Corbel"/>
              </a:rPr>
              <a:t>s.170</a:t>
            </a:r>
            <a:endParaRPr sz="1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5"/>
            <a:ext cx="12189460" cy="6856095"/>
            <a:chOff x="0" y="55"/>
            <a:chExt cx="12189460" cy="68560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5"/>
              <a:ext cx="12188952" cy="685584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762000"/>
              <a:ext cx="4642485" cy="5334000"/>
            </a:xfrm>
            <a:custGeom>
              <a:avLst/>
              <a:gdLst/>
              <a:ahLst/>
              <a:cxnLst/>
              <a:rect l="l" t="t" r="r" b="b"/>
              <a:pathLst>
                <a:path w="4642485" h="5334000">
                  <a:moveTo>
                    <a:pt x="4642104" y="0"/>
                  </a:moveTo>
                  <a:lnTo>
                    <a:pt x="0" y="0"/>
                  </a:lnTo>
                  <a:lnTo>
                    <a:pt x="0" y="5334000"/>
                  </a:lnTo>
                  <a:lnTo>
                    <a:pt x="4642104" y="5334000"/>
                  </a:lnTo>
                  <a:lnTo>
                    <a:pt x="4642104" y="0"/>
                  </a:lnTo>
                  <a:close/>
                </a:path>
              </a:pathLst>
            </a:custGeom>
            <a:solidFill>
              <a:srgbClr val="1A5F6D">
                <a:alpha val="929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08584" y="1614144"/>
            <a:ext cx="3412490" cy="3497579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 marR="5080">
              <a:lnSpc>
                <a:spcPct val="90800"/>
              </a:lnSpc>
              <a:spcBef>
                <a:spcPts val="630"/>
              </a:spcBef>
            </a:pPr>
            <a:r>
              <a:rPr sz="4800" dirty="0">
                <a:solidFill>
                  <a:srgbClr val="FFFFFF"/>
                </a:solidFill>
                <a:latin typeface="Corbel"/>
                <a:cs typeface="Corbel"/>
              </a:rPr>
              <a:t>Emne</a:t>
            </a:r>
            <a:r>
              <a:rPr sz="4800" spc="-1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4800" spc="-25" dirty="0">
                <a:solidFill>
                  <a:srgbClr val="FFFFFF"/>
                </a:solidFill>
                <a:latin typeface="Corbel"/>
                <a:cs typeface="Corbel"/>
              </a:rPr>
              <a:t>til </a:t>
            </a:r>
            <a:r>
              <a:rPr sz="4800" spc="-10" dirty="0">
                <a:solidFill>
                  <a:srgbClr val="FFFFFF"/>
                </a:solidFill>
                <a:latin typeface="Corbel"/>
                <a:cs typeface="Corbel"/>
              </a:rPr>
              <a:t>diskussion: </a:t>
            </a:r>
            <a:r>
              <a:rPr sz="5000" dirty="0">
                <a:solidFill>
                  <a:srgbClr val="FFFFFF"/>
                </a:solidFill>
                <a:latin typeface="Corbel"/>
                <a:cs typeface="Corbel"/>
              </a:rPr>
              <a:t>Hvad</a:t>
            </a:r>
            <a:r>
              <a:rPr sz="5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5000" dirty="0">
                <a:solidFill>
                  <a:srgbClr val="FFFFFF"/>
                </a:solidFill>
                <a:latin typeface="Corbel"/>
                <a:cs typeface="Corbel"/>
              </a:rPr>
              <a:t>kan</a:t>
            </a:r>
            <a:r>
              <a:rPr sz="5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5000" spc="-25" dirty="0">
                <a:solidFill>
                  <a:srgbClr val="FFFFFF"/>
                </a:solidFill>
                <a:latin typeface="Corbel"/>
                <a:cs typeface="Corbel"/>
              </a:rPr>
              <a:t>jeg </a:t>
            </a:r>
            <a:r>
              <a:rPr sz="5000" dirty="0">
                <a:solidFill>
                  <a:srgbClr val="FFFFFF"/>
                </a:solidFill>
                <a:latin typeface="Corbel"/>
                <a:cs typeface="Corbel"/>
              </a:rPr>
              <a:t>gøre </a:t>
            </a:r>
            <a:r>
              <a:rPr sz="5000" spc="-25" dirty="0">
                <a:solidFill>
                  <a:srgbClr val="FFFFFF"/>
                </a:solidFill>
                <a:latin typeface="Corbel"/>
                <a:cs typeface="Corbel"/>
              </a:rPr>
              <a:t>som </a:t>
            </a:r>
            <a:r>
              <a:rPr sz="5000" spc="-10" dirty="0">
                <a:solidFill>
                  <a:srgbClr val="FFFFFF"/>
                </a:solidFill>
                <a:latin typeface="Corbel"/>
                <a:cs typeface="Corbel"/>
              </a:rPr>
              <a:t>medlem?</a:t>
            </a:r>
            <a:endParaRPr sz="5000">
              <a:latin typeface="Corbel"/>
              <a:cs typeface="Corbe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815571" y="758951"/>
            <a:ext cx="376555" cy="5331460"/>
          </a:xfrm>
          <a:custGeom>
            <a:avLst/>
            <a:gdLst/>
            <a:ahLst/>
            <a:cxnLst/>
            <a:rect l="l" t="t" r="r" b="b"/>
            <a:pathLst>
              <a:path w="376554" h="5331460">
                <a:moveTo>
                  <a:pt x="376427" y="0"/>
                </a:moveTo>
                <a:lnTo>
                  <a:pt x="0" y="0"/>
                </a:lnTo>
                <a:lnTo>
                  <a:pt x="0" y="5330952"/>
                </a:lnTo>
                <a:lnTo>
                  <a:pt x="376427" y="5330952"/>
                </a:lnTo>
                <a:lnTo>
                  <a:pt x="376427" y="0"/>
                </a:lnTo>
                <a:close/>
              </a:path>
            </a:pathLst>
          </a:custGeom>
          <a:solidFill>
            <a:srgbClr val="C7C7C7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15571" y="758951"/>
            <a:ext cx="376555" cy="5331460"/>
          </a:xfrm>
          <a:custGeom>
            <a:avLst/>
            <a:gdLst/>
            <a:ahLst/>
            <a:cxnLst/>
            <a:rect l="l" t="t" r="r" b="b"/>
            <a:pathLst>
              <a:path w="376554" h="5331460">
                <a:moveTo>
                  <a:pt x="376427" y="0"/>
                </a:moveTo>
                <a:lnTo>
                  <a:pt x="0" y="0"/>
                </a:lnTo>
                <a:lnTo>
                  <a:pt x="0" y="5330952"/>
                </a:lnTo>
                <a:lnTo>
                  <a:pt x="376427" y="5330952"/>
                </a:lnTo>
                <a:lnTo>
                  <a:pt x="376427" y="0"/>
                </a:lnTo>
                <a:close/>
              </a:path>
            </a:pathLst>
          </a:custGeom>
          <a:solidFill>
            <a:srgbClr val="C7C7C7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758951"/>
            <a:ext cx="3444240" cy="5331460"/>
          </a:xfrm>
          <a:prstGeom prst="rect">
            <a:avLst/>
          </a:prstGeom>
          <a:solidFill>
            <a:srgbClr val="40B9D2"/>
          </a:solidFill>
        </p:spPr>
        <p:txBody>
          <a:bodyPr vert="horz" wrap="square" lIns="0" tIns="3898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70"/>
              </a:spcBef>
            </a:pPr>
            <a:endParaRPr sz="3600">
              <a:latin typeface="Times New Roman"/>
              <a:cs typeface="Times New Roman"/>
            </a:endParaRPr>
          </a:p>
          <a:p>
            <a:pPr marL="372110" marR="408305" indent="-1905" algn="ctr">
              <a:lnSpc>
                <a:spcPts val="3890"/>
              </a:lnSpc>
            </a:pPr>
            <a:r>
              <a:rPr sz="3600" spc="-10" dirty="0">
                <a:solidFill>
                  <a:srgbClr val="FFFFFF"/>
                </a:solidFill>
                <a:latin typeface="Corbel"/>
                <a:cs typeface="Corbel"/>
              </a:rPr>
              <a:t>Hvert </a:t>
            </a: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medlem</a:t>
            </a:r>
            <a:r>
              <a:rPr sz="3600" spc="-1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Corbel"/>
                <a:cs typeface="Corbel"/>
              </a:rPr>
              <a:t>har </a:t>
            </a: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ansvar</a:t>
            </a:r>
            <a:r>
              <a:rPr sz="36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for</a:t>
            </a:r>
            <a:r>
              <a:rPr sz="3600" spc="-25" dirty="0">
                <a:solidFill>
                  <a:srgbClr val="FFFFFF"/>
                </a:solidFill>
                <a:latin typeface="Corbel"/>
                <a:cs typeface="Corbel"/>
              </a:rPr>
              <a:t> at </a:t>
            </a: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bevare </a:t>
            </a:r>
            <a:r>
              <a:rPr sz="3600" spc="-25" dirty="0">
                <a:solidFill>
                  <a:srgbClr val="FFFFFF"/>
                </a:solidFill>
                <a:latin typeface="Corbel"/>
                <a:cs typeface="Corbel"/>
              </a:rPr>
              <a:t>en </a:t>
            </a: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atmosfære</a:t>
            </a:r>
            <a:r>
              <a:rPr sz="3600" spc="-1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Corbel"/>
                <a:cs typeface="Corbel"/>
              </a:rPr>
              <a:t>af </a:t>
            </a: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bedring </a:t>
            </a:r>
            <a:r>
              <a:rPr sz="3600" spc="-10" dirty="0">
                <a:solidFill>
                  <a:srgbClr val="FFFFFF"/>
                </a:solidFill>
                <a:latin typeface="Corbel"/>
                <a:cs typeface="Corbel"/>
              </a:rPr>
              <a:t>under mødet</a:t>
            </a:r>
            <a:endParaRPr sz="36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60621" y="2404999"/>
            <a:ext cx="6879590" cy="255651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27305" indent="-342900">
              <a:lnSpc>
                <a:spcPts val="2160"/>
              </a:lnSpc>
              <a:spcBef>
                <a:spcPts val="375"/>
              </a:spcBef>
              <a:buClr>
                <a:srgbClr val="40B9D2"/>
              </a:buClr>
              <a:buSzPct val="90000"/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Et</a:t>
            </a:r>
            <a:r>
              <a:rPr sz="2000" spc="-4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medlem</a:t>
            </a:r>
            <a:r>
              <a:rPr sz="2000" spc="-4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der</a:t>
            </a:r>
            <a:r>
              <a:rPr sz="2000" spc="-4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bevidner</a:t>
            </a:r>
            <a:r>
              <a:rPr sz="2000" spc="-4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seksuel</a:t>
            </a:r>
            <a:r>
              <a:rPr sz="2000" spc="-4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grænseoverskridende</a:t>
            </a:r>
            <a:r>
              <a:rPr sz="2000" spc="-6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orbel"/>
                <a:cs typeface="Corbel"/>
              </a:rPr>
              <a:t>adfærd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bør</a:t>
            </a:r>
            <a:r>
              <a:rPr sz="2000" spc="-1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aldrig</a:t>
            </a:r>
            <a:r>
              <a:rPr sz="2000" spc="-1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gribe</a:t>
            </a:r>
            <a:r>
              <a:rPr sz="2000" spc="-1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ind</a:t>
            </a:r>
            <a:r>
              <a:rPr sz="2000" spc="-10" dirty="0">
                <a:solidFill>
                  <a:srgbClr val="585858"/>
                </a:solidFill>
                <a:latin typeface="Corbel"/>
                <a:cs typeface="Corbel"/>
              </a:rPr>
              <a:t> alene.</a:t>
            </a:r>
            <a:endParaRPr sz="2000">
              <a:latin typeface="Corbel"/>
              <a:cs typeface="Corbel"/>
            </a:endParaRPr>
          </a:p>
          <a:p>
            <a:pPr marL="355600" marR="5080" indent="-342900">
              <a:lnSpc>
                <a:spcPts val="2160"/>
              </a:lnSpc>
              <a:spcBef>
                <a:spcPts val="1200"/>
              </a:spcBef>
              <a:buClr>
                <a:srgbClr val="40B9D2"/>
              </a:buClr>
              <a:buSzPct val="90000"/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En</a:t>
            </a:r>
            <a:r>
              <a:rPr sz="2000" spc="-3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sådan</a:t>
            </a:r>
            <a:r>
              <a:rPr sz="2000" spc="-3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adfærd</a:t>
            </a:r>
            <a:r>
              <a:rPr sz="2000" spc="-2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bør</a:t>
            </a:r>
            <a:r>
              <a:rPr sz="2000" spc="-2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hurtigt</a:t>
            </a:r>
            <a:r>
              <a:rPr sz="2000" spc="-2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tages</a:t>
            </a:r>
            <a:r>
              <a:rPr sz="2000" spc="-3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op</a:t>
            </a:r>
            <a:r>
              <a:rPr sz="2000" spc="-25" dirty="0">
                <a:solidFill>
                  <a:srgbClr val="585858"/>
                </a:solidFill>
                <a:latin typeface="Corbel"/>
                <a:cs typeface="Corbel"/>
              </a:rPr>
              <a:t> på </a:t>
            </a:r>
            <a:r>
              <a:rPr sz="2000" spc="-10" dirty="0">
                <a:solidFill>
                  <a:srgbClr val="585858"/>
                </a:solidFill>
                <a:latin typeface="Corbel"/>
                <a:cs typeface="Corbel"/>
              </a:rPr>
              <a:t>gruppesamvittighedsmødet,</a:t>
            </a:r>
            <a:r>
              <a:rPr sz="2000" spc="-3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som</a:t>
            </a:r>
            <a:r>
              <a:rPr sz="2000" spc="-2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kan</a:t>
            </a:r>
            <a:r>
              <a:rPr sz="2000" spc="-3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beslutte</a:t>
            </a:r>
            <a:r>
              <a:rPr sz="2000" spc="-2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den</a:t>
            </a:r>
            <a:r>
              <a:rPr sz="2000" spc="-3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rette</a:t>
            </a:r>
            <a:r>
              <a:rPr sz="2000" spc="-2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spc="-20" dirty="0">
                <a:solidFill>
                  <a:srgbClr val="585858"/>
                </a:solidFill>
                <a:latin typeface="Corbel"/>
                <a:cs typeface="Corbel"/>
              </a:rPr>
              <a:t>måde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at</a:t>
            </a:r>
            <a:r>
              <a:rPr sz="2000" spc="-2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gribe</a:t>
            </a:r>
            <a:r>
              <a:rPr sz="2000" spc="-2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spc="-20" dirty="0">
                <a:solidFill>
                  <a:srgbClr val="585858"/>
                </a:solidFill>
                <a:latin typeface="Corbel"/>
                <a:cs typeface="Corbel"/>
              </a:rPr>
              <a:t>ind.</a:t>
            </a:r>
            <a:endParaRPr sz="2000">
              <a:latin typeface="Corbel"/>
              <a:cs typeface="Corbel"/>
            </a:endParaRPr>
          </a:p>
          <a:p>
            <a:pPr marL="355600" marR="17780" indent="-342900">
              <a:lnSpc>
                <a:spcPts val="2160"/>
              </a:lnSpc>
              <a:spcBef>
                <a:spcPts val="1205"/>
              </a:spcBef>
              <a:buClr>
                <a:srgbClr val="40B9D2"/>
              </a:buClr>
              <a:buSzPct val="90000"/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Husk</a:t>
            </a:r>
            <a:r>
              <a:rPr sz="2000" spc="-1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at</a:t>
            </a:r>
            <a:r>
              <a:rPr sz="2000" spc="-1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vi</a:t>
            </a:r>
            <a:r>
              <a:rPr sz="2000" spc="-1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ikke</a:t>
            </a:r>
            <a:r>
              <a:rPr sz="2000" spc="-1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er</a:t>
            </a:r>
            <a:r>
              <a:rPr sz="2000" spc="-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kvalificerede</a:t>
            </a:r>
            <a:r>
              <a:rPr sz="2000" spc="-1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til</a:t>
            </a:r>
            <a:r>
              <a:rPr sz="2000" spc="-1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at</a:t>
            </a:r>
            <a:r>
              <a:rPr sz="2000" spc="-1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afgøre,</a:t>
            </a:r>
            <a:r>
              <a:rPr sz="2000" spc="-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hvem</a:t>
            </a:r>
            <a:r>
              <a:rPr sz="2000" spc="-1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der</a:t>
            </a:r>
            <a:r>
              <a:rPr sz="2000" spc="-4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orbel"/>
                <a:cs typeface="Corbel"/>
              </a:rPr>
              <a:t>fortjener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at</a:t>
            </a:r>
            <a:r>
              <a:rPr sz="2000" spc="-1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komme</a:t>
            </a:r>
            <a:r>
              <a:rPr sz="2000" spc="-1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i</a:t>
            </a:r>
            <a:r>
              <a:rPr sz="2000" spc="-1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bedring.</a:t>
            </a:r>
            <a:r>
              <a:rPr sz="2000" spc="-1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Vores</a:t>
            </a:r>
            <a:r>
              <a:rPr sz="2000" spc="-1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ansvar</a:t>
            </a:r>
            <a:r>
              <a:rPr sz="2000" spc="-1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er</a:t>
            </a:r>
            <a:r>
              <a:rPr sz="2000" spc="-1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at</a:t>
            </a:r>
            <a:r>
              <a:rPr sz="2000" spc="-1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sikre,</a:t>
            </a:r>
            <a:r>
              <a:rPr sz="2000" spc="-1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at</a:t>
            </a:r>
            <a:r>
              <a:rPr sz="2000" spc="-1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vi</a:t>
            </a:r>
            <a:r>
              <a:rPr sz="2000" spc="-1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orbel"/>
                <a:cs typeface="Corbel"/>
              </a:rPr>
              <a:t>bringer budskabet.</a:t>
            </a:r>
            <a:endParaRPr sz="2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89460" cy="6858000"/>
            <a:chOff x="0" y="0"/>
            <a:chExt cx="1218946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88952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762000"/>
              <a:ext cx="4642485" cy="5334000"/>
            </a:xfrm>
            <a:custGeom>
              <a:avLst/>
              <a:gdLst/>
              <a:ahLst/>
              <a:cxnLst/>
              <a:rect l="l" t="t" r="r" b="b"/>
              <a:pathLst>
                <a:path w="4642485" h="5334000">
                  <a:moveTo>
                    <a:pt x="4642104" y="0"/>
                  </a:moveTo>
                  <a:lnTo>
                    <a:pt x="0" y="0"/>
                  </a:lnTo>
                  <a:lnTo>
                    <a:pt x="0" y="5334000"/>
                  </a:lnTo>
                  <a:lnTo>
                    <a:pt x="4642104" y="5334000"/>
                  </a:lnTo>
                  <a:lnTo>
                    <a:pt x="4642104" y="0"/>
                  </a:lnTo>
                  <a:close/>
                </a:path>
              </a:pathLst>
            </a:custGeom>
            <a:solidFill>
              <a:srgbClr val="1A5F6D">
                <a:alpha val="929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67246" y="2035200"/>
            <a:ext cx="3947160" cy="284607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 marR="5080">
              <a:lnSpc>
                <a:spcPts val="5400"/>
              </a:lnSpc>
              <a:spcBef>
                <a:spcPts val="785"/>
              </a:spcBef>
            </a:pPr>
            <a:r>
              <a:rPr sz="5000" dirty="0">
                <a:solidFill>
                  <a:srgbClr val="FFFFFF"/>
                </a:solidFill>
                <a:latin typeface="Arial"/>
                <a:cs typeface="Arial"/>
              </a:rPr>
              <a:t>Hvad</a:t>
            </a:r>
            <a:r>
              <a:rPr sz="5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dirty="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sz="5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spc="-25" dirty="0">
                <a:solidFill>
                  <a:srgbClr val="FFFFFF"/>
                </a:solidFill>
                <a:latin typeface="Arial"/>
                <a:cs typeface="Arial"/>
              </a:rPr>
              <a:t>vi </a:t>
            </a:r>
            <a:r>
              <a:rPr sz="5000" dirty="0">
                <a:solidFill>
                  <a:srgbClr val="FFFFFF"/>
                </a:solidFill>
                <a:latin typeface="Arial"/>
                <a:cs typeface="Arial"/>
              </a:rPr>
              <a:t>gøre</a:t>
            </a:r>
            <a:r>
              <a:rPr sz="5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spc="-25" dirty="0">
                <a:solidFill>
                  <a:srgbClr val="FFFFFF"/>
                </a:solidFill>
                <a:latin typeface="Arial"/>
                <a:cs typeface="Arial"/>
              </a:rPr>
              <a:t>som </a:t>
            </a:r>
            <a:r>
              <a:rPr sz="5000" spc="-10" dirty="0">
                <a:solidFill>
                  <a:srgbClr val="FFFFFF"/>
                </a:solidFill>
                <a:latin typeface="Arial"/>
                <a:cs typeface="Arial"/>
              </a:rPr>
              <a:t>gruppe- samvittighed?</a:t>
            </a:r>
            <a:endParaRPr sz="5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815571" y="758951"/>
            <a:ext cx="376555" cy="5331460"/>
          </a:xfrm>
          <a:custGeom>
            <a:avLst/>
            <a:gdLst/>
            <a:ahLst/>
            <a:cxnLst/>
            <a:rect l="l" t="t" r="r" b="b"/>
            <a:pathLst>
              <a:path w="376554" h="5331460">
                <a:moveTo>
                  <a:pt x="376427" y="0"/>
                </a:moveTo>
                <a:lnTo>
                  <a:pt x="0" y="0"/>
                </a:lnTo>
                <a:lnTo>
                  <a:pt x="0" y="5330952"/>
                </a:lnTo>
                <a:lnTo>
                  <a:pt x="376427" y="5330952"/>
                </a:lnTo>
                <a:lnTo>
                  <a:pt x="376427" y="0"/>
                </a:lnTo>
                <a:close/>
              </a:path>
            </a:pathLst>
          </a:custGeom>
          <a:solidFill>
            <a:srgbClr val="C7C7C7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15571" y="758951"/>
            <a:ext cx="376555" cy="5331460"/>
          </a:xfrm>
          <a:custGeom>
            <a:avLst/>
            <a:gdLst/>
            <a:ahLst/>
            <a:cxnLst/>
            <a:rect l="l" t="t" r="r" b="b"/>
            <a:pathLst>
              <a:path w="376554" h="5331460">
                <a:moveTo>
                  <a:pt x="376427" y="0"/>
                </a:moveTo>
                <a:lnTo>
                  <a:pt x="0" y="0"/>
                </a:lnTo>
                <a:lnTo>
                  <a:pt x="0" y="5330952"/>
                </a:lnTo>
                <a:lnTo>
                  <a:pt x="376427" y="5330952"/>
                </a:lnTo>
                <a:lnTo>
                  <a:pt x="376427" y="0"/>
                </a:lnTo>
                <a:close/>
              </a:path>
            </a:pathLst>
          </a:custGeom>
          <a:solidFill>
            <a:srgbClr val="C7C7C7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758951"/>
            <a:ext cx="3444240" cy="5331460"/>
          </a:xfrm>
          <a:prstGeom prst="rect">
            <a:avLst/>
          </a:prstGeom>
          <a:solidFill>
            <a:srgbClr val="40B9D2"/>
          </a:solidFill>
        </p:spPr>
        <p:txBody>
          <a:bodyPr vert="horz" wrap="square" lIns="0" tIns="461645" rIns="0" bIns="0" rtlCol="0">
            <a:spAutoFit/>
          </a:bodyPr>
          <a:lstStyle/>
          <a:p>
            <a:pPr marL="147955" marR="119380" algn="ctr">
              <a:lnSpc>
                <a:spcPts val="3460"/>
              </a:lnSpc>
              <a:spcBef>
                <a:spcPts val="363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Medlemmer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af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gruppe-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samvittighed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bør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altid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være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opmærksomme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på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adfærd,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der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kan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forhindre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atmosfæren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af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bedring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77576" y="771562"/>
            <a:ext cx="6982459" cy="5362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Clr>
                <a:srgbClr val="40B9D2"/>
              </a:buClr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Gruppesamvittigheden</a:t>
            </a:r>
            <a:r>
              <a:rPr sz="2000" spc="-3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beslutter</a:t>
            </a:r>
            <a:r>
              <a:rPr sz="2000" spc="-3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i</a:t>
            </a:r>
            <a:r>
              <a:rPr sz="2000" spc="-3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fællesskab,</a:t>
            </a:r>
            <a:r>
              <a:rPr sz="2000" spc="-3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hvad</a:t>
            </a:r>
            <a:r>
              <a:rPr sz="2000" spc="-3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der</a:t>
            </a:r>
            <a:r>
              <a:rPr sz="2000" spc="-3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er</a:t>
            </a:r>
            <a:r>
              <a:rPr sz="2000" spc="-3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spc="-25" dirty="0">
                <a:solidFill>
                  <a:srgbClr val="585858"/>
                </a:solidFill>
                <a:latin typeface="Corbel"/>
                <a:cs typeface="Corbel"/>
              </a:rPr>
              <a:t>den</a:t>
            </a:r>
            <a:endParaRPr sz="2000">
              <a:latin typeface="Corbel"/>
              <a:cs typeface="Corbel"/>
            </a:endParaRPr>
          </a:p>
          <a:p>
            <a:pPr marL="354965">
              <a:lnSpc>
                <a:spcPct val="100000"/>
              </a:lnSpc>
              <a:spcBef>
                <a:spcPts val="10"/>
              </a:spcBef>
            </a:pP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rette</a:t>
            </a:r>
            <a:r>
              <a:rPr sz="2000" spc="-2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måde</a:t>
            </a:r>
            <a:r>
              <a:rPr sz="2000" spc="-1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at</a:t>
            </a:r>
            <a:r>
              <a:rPr sz="2000" spc="-1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gribe</a:t>
            </a:r>
            <a:r>
              <a:rPr sz="2000" spc="-1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spc="-20" dirty="0">
                <a:solidFill>
                  <a:srgbClr val="585858"/>
                </a:solidFill>
                <a:latin typeface="Corbel"/>
                <a:cs typeface="Corbel"/>
              </a:rPr>
              <a:t>ind.</a:t>
            </a:r>
            <a:endParaRPr sz="2000">
              <a:latin typeface="Corbel"/>
              <a:cs typeface="Corbel"/>
            </a:endParaRPr>
          </a:p>
          <a:p>
            <a:pPr marL="354965" marR="30480" indent="-342900">
              <a:lnSpc>
                <a:spcPts val="2160"/>
              </a:lnSpc>
              <a:spcBef>
                <a:spcPts val="1230"/>
              </a:spcBef>
              <a:buClr>
                <a:srgbClr val="40B9D2"/>
              </a:buClr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Nogle</a:t>
            </a:r>
            <a:r>
              <a:rPr sz="2000" spc="-2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gange</a:t>
            </a:r>
            <a:r>
              <a:rPr sz="2000" spc="-2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har</a:t>
            </a:r>
            <a:r>
              <a:rPr sz="2000" spc="-2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gruppesamvittigheden</a:t>
            </a:r>
            <a:r>
              <a:rPr sz="2000" spc="-2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intet</a:t>
            </a:r>
            <a:r>
              <a:rPr sz="2000" spc="-2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andet</a:t>
            </a:r>
            <a:r>
              <a:rPr sz="2000" spc="-2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valg</a:t>
            </a:r>
            <a:r>
              <a:rPr sz="2000" spc="-2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end</a:t>
            </a:r>
            <a:r>
              <a:rPr sz="2000" spc="-2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spc="-25" dirty="0">
                <a:solidFill>
                  <a:srgbClr val="585858"/>
                </a:solidFill>
                <a:latin typeface="Corbel"/>
                <a:cs typeface="Corbel"/>
              </a:rPr>
              <a:t>at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indlede</a:t>
            </a:r>
            <a:r>
              <a:rPr sz="2000" spc="-2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en</a:t>
            </a:r>
            <a:r>
              <a:rPr sz="2000" spc="-2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dialog</a:t>
            </a:r>
            <a:r>
              <a:rPr sz="2000" spc="-1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med</a:t>
            </a:r>
            <a:r>
              <a:rPr sz="2000" spc="-1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orbel"/>
                <a:cs typeface="Corbel"/>
              </a:rPr>
              <a:t>medlemmet,</a:t>
            </a:r>
            <a:r>
              <a:rPr sz="2000" spc="-1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hvis</a:t>
            </a:r>
            <a:r>
              <a:rPr sz="2000" spc="-2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adfærd</a:t>
            </a:r>
            <a:r>
              <a:rPr sz="2000" spc="-1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spc="-25" dirty="0">
                <a:solidFill>
                  <a:srgbClr val="585858"/>
                </a:solidFill>
                <a:latin typeface="Corbel"/>
                <a:cs typeface="Corbel"/>
              </a:rPr>
              <a:t>er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problematisk.</a:t>
            </a:r>
            <a:r>
              <a:rPr sz="2000" spc="-2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Til</a:t>
            </a:r>
            <a:r>
              <a:rPr sz="2000" spc="-2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at</a:t>
            </a:r>
            <a:r>
              <a:rPr sz="2000" spc="-2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gøre</a:t>
            </a:r>
            <a:r>
              <a:rPr sz="2000" spc="-2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dette</a:t>
            </a:r>
            <a:r>
              <a:rPr sz="2000" spc="-2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anbefales</a:t>
            </a:r>
            <a:r>
              <a:rPr sz="2000" spc="-3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det,</a:t>
            </a:r>
            <a:r>
              <a:rPr sz="2000" spc="-2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at</a:t>
            </a:r>
            <a:r>
              <a:rPr sz="2000" spc="-20" dirty="0">
                <a:solidFill>
                  <a:srgbClr val="585858"/>
                </a:solidFill>
                <a:latin typeface="Corbel"/>
                <a:cs typeface="Corbel"/>
              </a:rPr>
              <a:t> 2-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3</a:t>
            </a:r>
            <a:r>
              <a:rPr sz="2000" spc="-2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orbel"/>
                <a:cs typeface="Corbel"/>
              </a:rPr>
              <a:t>erfarne medlemmer</a:t>
            </a:r>
            <a:r>
              <a:rPr sz="2000" spc="-2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taler</a:t>
            </a:r>
            <a:r>
              <a:rPr sz="2000" spc="-3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med</a:t>
            </a:r>
            <a:r>
              <a:rPr sz="2000" spc="-3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dette</a:t>
            </a:r>
            <a:r>
              <a:rPr sz="2000" spc="-2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medlem.</a:t>
            </a:r>
            <a:r>
              <a:rPr sz="2000" spc="-2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Vi</a:t>
            </a:r>
            <a:r>
              <a:rPr sz="2000" spc="-2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ønsker</a:t>
            </a:r>
            <a:r>
              <a:rPr sz="2000" spc="-2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at</a:t>
            </a:r>
            <a:r>
              <a:rPr sz="2000" spc="-2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hjælpe</a:t>
            </a:r>
            <a:r>
              <a:rPr sz="2000" spc="-25" dirty="0">
                <a:solidFill>
                  <a:srgbClr val="585858"/>
                </a:solidFill>
                <a:latin typeface="Corbel"/>
                <a:cs typeface="Corbel"/>
              </a:rPr>
              <a:t> dem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til</a:t>
            </a:r>
            <a:r>
              <a:rPr sz="2000" spc="-1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at</a:t>
            </a:r>
            <a:r>
              <a:rPr sz="2000" spc="-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blive</a:t>
            </a:r>
            <a:r>
              <a:rPr sz="2000" spc="-10" dirty="0">
                <a:solidFill>
                  <a:srgbClr val="585858"/>
                </a:solidFill>
                <a:latin typeface="Corbel"/>
                <a:cs typeface="Corbel"/>
              </a:rPr>
              <a:t> opmærksomme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på</a:t>
            </a:r>
            <a:r>
              <a:rPr sz="2000" spc="-1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konsekvenserne</a:t>
            </a:r>
            <a:r>
              <a:rPr sz="2000" spc="-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af</a:t>
            </a:r>
            <a:r>
              <a:rPr sz="2000" spc="-1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deres</a:t>
            </a:r>
            <a:r>
              <a:rPr sz="2000" spc="-10" dirty="0">
                <a:solidFill>
                  <a:srgbClr val="585858"/>
                </a:solidFill>
                <a:latin typeface="Corbel"/>
                <a:cs typeface="Corbel"/>
              </a:rPr>
              <a:t> adfærd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og</a:t>
            </a:r>
            <a:r>
              <a:rPr sz="2000" spc="-1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finde</a:t>
            </a:r>
            <a:r>
              <a:rPr sz="2000" spc="-1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finde</a:t>
            </a:r>
            <a:r>
              <a:rPr sz="2000" spc="-1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løsninger,</a:t>
            </a:r>
            <a:r>
              <a:rPr sz="2000" spc="-1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der</a:t>
            </a:r>
            <a:r>
              <a:rPr sz="2000" spc="-3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gør</a:t>
            </a:r>
            <a:r>
              <a:rPr sz="2000" spc="-1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det</a:t>
            </a:r>
            <a:r>
              <a:rPr sz="2000" spc="-1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muligt</a:t>
            </a:r>
            <a:r>
              <a:rPr sz="2000" spc="-1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at</a:t>
            </a:r>
            <a:r>
              <a:rPr sz="2000" spc="-1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alle</a:t>
            </a:r>
            <a:r>
              <a:rPr sz="2000" spc="-1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føler</a:t>
            </a:r>
            <a:r>
              <a:rPr sz="2000" spc="-1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spc="-25" dirty="0">
                <a:solidFill>
                  <a:srgbClr val="585858"/>
                </a:solidFill>
                <a:latin typeface="Corbel"/>
                <a:cs typeface="Corbel"/>
              </a:rPr>
              <a:t>sig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trygge</a:t>
            </a:r>
            <a:r>
              <a:rPr sz="2000" spc="-4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i</a:t>
            </a:r>
            <a:r>
              <a:rPr sz="2000" spc="-4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deres</a:t>
            </a:r>
            <a:r>
              <a:rPr sz="2000" spc="-4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orbel"/>
                <a:cs typeface="Corbel"/>
              </a:rPr>
              <a:t>bedring.</a:t>
            </a:r>
            <a:endParaRPr sz="2000">
              <a:latin typeface="Corbel"/>
              <a:cs typeface="Corbel"/>
            </a:endParaRPr>
          </a:p>
          <a:p>
            <a:pPr marL="354965" marR="5080" indent="-342900">
              <a:lnSpc>
                <a:spcPts val="2160"/>
              </a:lnSpc>
              <a:spcBef>
                <a:spcPts val="1200"/>
              </a:spcBef>
              <a:buClr>
                <a:srgbClr val="40B9D2"/>
              </a:buClr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Vi</a:t>
            </a:r>
            <a:r>
              <a:rPr sz="2000" spc="-2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anbefaler</a:t>
            </a:r>
            <a:r>
              <a:rPr sz="2000" spc="-2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at</a:t>
            </a:r>
            <a:r>
              <a:rPr sz="2000" spc="-2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gruppen</a:t>
            </a:r>
            <a:r>
              <a:rPr sz="2000" spc="-3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gemmer</a:t>
            </a:r>
            <a:r>
              <a:rPr sz="2000" spc="-2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et</a:t>
            </a:r>
            <a:r>
              <a:rPr sz="2000" spc="-2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orbel"/>
                <a:cs typeface="Corbel"/>
              </a:rPr>
              <a:t>skriftligt</a:t>
            </a:r>
            <a:r>
              <a:rPr sz="2000" spc="-2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referat</a:t>
            </a:r>
            <a:r>
              <a:rPr sz="2000" spc="-2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af</a:t>
            </a:r>
            <a:r>
              <a:rPr sz="2000" spc="-2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sådan</a:t>
            </a:r>
            <a:r>
              <a:rPr sz="2000" spc="-3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spc="-35" dirty="0">
                <a:solidFill>
                  <a:srgbClr val="585858"/>
                </a:solidFill>
                <a:latin typeface="Corbel"/>
                <a:cs typeface="Corbel"/>
              </a:rPr>
              <a:t>en </a:t>
            </a:r>
            <a:r>
              <a:rPr sz="2000" spc="-10" dirty="0">
                <a:solidFill>
                  <a:srgbClr val="585858"/>
                </a:solidFill>
                <a:latin typeface="Corbel"/>
                <a:cs typeface="Corbel"/>
              </a:rPr>
              <a:t>indgriben.</a:t>
            </a:r>
            <a:endParaRPr sz="2000">
              <a:latin typeface="Corbel"/>
              <a:cs typeface="Corbel"/>
            </a:endParaRPr>
          </a:p>
          <a:p>
            <a:pPr marL="354965" marR="302895" indent="-342900">
              <a:lnSpc>
                <a:spcPts val="2160"/>
              </a:lnSpc>
              <a:spcBef>
                <a:spcPts val="1205"/>
              </a:spcBef>
              <a:buClr>
                <a:srgbClr val="40B9D2"/>
              </a:buClr>
              <a:buFont typeface="Arial"/>
              <a:buChar char="•"/>
              <a:tabLst>
                <a:tab pos="354965" algn="l"/>
              </a:tabLst>
            </a:pPr>
            <a:r>
              <a:rPr sz="2000" spc="-10" dirty="0">
                <a:solidFill>
                  <a:srgbClr val="585858"/>
                </a:solidFill>
                <a:latin typeface="Corbel"/>
                <a:cs typeface="Corbel"/>
              </a:rPr>
              <a:t>Gruppesamvittigheden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bør</a:t>
            </a:r>
            <a:r>
              <a:rPr sz="2000" spc="-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altid</a:t>
            </a:r>
            <a:r>
              <a:rPr sz="2000" spc="-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beskytte</a:t>
            </a:r>
            <a:r>
              <a:rPr sz="2000" spc="-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nykommeren</a:t>
            </a:r>
            <a:r>
              <a:rPr sz="2000" spc="-1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spc="-25" dirty="0">
                <a:solidFill>
                  <a:srgbClr val="585858"/>
                </a:solidFill>
                <a:latin typeface="Corbel"/>
                <a:cs typeface="Corbel"/>
              </a:rPr>
              <a:t>mod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hvad</a:t>
            </a:r>
            <a:r>
              <a:rPr sz="2000" spc="-2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som</a:t>
            </a:r>
            <a:r>
              <a:rPr sz="2000" spc="-2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helst,</a:t>
            </a:r>
            <a:r>
              <a:rPr sz="2000" spc="-2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der</a:t>
            </a:r>
            <a:r>
              <a:rPr sz="2000" spc="-2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kan</a:t>
            </a:r>
            <a:r>
              <a:rPr sz="2000" spc="-3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påvirke</a:t>
            </a:r>
            <a:r>
              <a:rPr sz="2000" spc="-2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deres</a:t>
            </a:r>
            <a:r>
              <a:rPr sz="2000" spc="-3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orbel"/>
                <a:cs typeface="Corbel"/>
              </a:rPr>
              <a:t>bedring.</a:t>
            </a:r>
            <a:endParaRPr sz="2000">
              <a:latin typeface="Corbel"/>
              <a:cs typeface="Corbel"/>
            </a:endParaRPr>
          </a:p>
          <a:p>
            <a:pPr marL="354965" marR="9525" indent="-342900">
              <a:lnSpc>
                <a:spcPts val="2160"/>
              </a:lnSpc>
              <a:spcBef>
                <a:spcPts val="1200"/>
              </a:spcBef>
              <a:buClr>
                <a:srgbClr val="40B9D2"/>
              </a:buClr>
              <a:buFont typeface="Arial"/>
              <a:buChar char="•"/>
              <a:tabLst>
                <a:tab pos="354965" algn="l"/>
              </a:tabLst>
            </a:pPr>
            <a:r>
              <a:rPr sz="2000" spc="-10" dirty="0">
                <a:solidFill>
                  <a:srgbClr val="585858"/>
                </a:solidFill>
                <a:latin typeface="Corbel"/>
                <a:cs typeface="Corbel"/>
              </a:rPr>
              <a:t>Medlemmerne</a:t>
            </a:r>
            <a:r>
              <a:rPr sz="2000" spc="-3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i</a:t>
            </a:r>
            <a:r>
              <a:rPr sz="2000" spc="-2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gruppesamvittigheden</a:t>
            </a:r>
            <a:r>
              <a:rPr sz="2000" spc="-3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bør</a:t>
            </a:r>
            <a:r>
              <a:rPr sz="2000" spc="-2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lytte</a:t>
            </a:r>
            <a:r>
              <a:rPr sz="2000" spc="-2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med</a:t>
            </a:r>
            <a:r>
              <a:rPr sz="2000" spc="-3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Corbel"/>
                <a:cs typeface="Corbel"/>
              </a:rPr>
              <a:t>positivt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sind</a:t>
            </a:r>
            <a:r>
              <a:rPr sz="2000" spc="-3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til</a:t>
            </a:r>
            <a:r>
              <a:rPr sz="2000" spc="-3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det</a:t>
            </a:r>
            <a:r>
              <a:rPr sz="2000" spc="-3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medlem,</a:t>
            </a:r>
            <a:r>
              <a:rPr sz="2000" spc="-3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der</a:t>
            </a:r>
            <a:r>
              <a:rPr sz="2000" spc="-3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deler</a:t>
            </a:r>
            <a:r>
              <a:rPr sz="2000" spc="-3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problematikken.</a:t>
            </a:r>
            <a:r>
              <a:rPr sz="2000" spc="-3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Formålet</a:t>
            </a:r>
            <a:r>
              <a:rPr sz="2000" spc="-3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er</a:t>
            </a:r>
            <a:r>
              <a:rPr sz="2000" spc="-3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spc="-20" dirty="0">
                <a:solidFill>
                  <a:srgbClr val="585858"/>
                </a:solidFill>
                <a:latin typeface="Corbel"/>
                <a:cs typeface="Corbel"/>
              </a:rPr>
              <a:t>ikke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at</a:t>
            </a:r>
            <a:r>
              <a:rPr sz="2000" spc="-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afgøre</a:t>
            </a:r>
            <a:r>
              <a:rPr sz="2000" spc="-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tvivlsspørgsmål,</a:t>
            </a:r>
            <a:r>
              <a:rPr sz="2000" spc="-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men</a:t>
            </a:r>
            <a:r>
              <a:rPr sz="2000" spc="-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at</a:t>
            </a:r>
            <a:r>
              <a:rPr sz="2000" spc="-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hjælpe</a:t>
            </a:r>
            <a:r>
              <a:rPr sz="2000" spc="-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alle</a:t>
            </a:r>
            <a:r>
              <a:rPr sz="2000" spc="-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til</a:t>
            </a:r>
            <a:r>
              <a:rPr sz="2000" spc="-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at</a:t>
            </a:r>
            <a:r>
              <a:rPr sz="2000" spc="-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genvinde </a:t>
            </a:r>
            <a:r>
              <a:rPr sz="2000" spc="-25" dirty="0">
                <a:solidFill>
                  <a:srgbClr val="585858"/>
                </a:solidFill>
                <a:latin typeface="Corbel"/>
                <a:cs typeface="Corbel"/>
              </a:rPr>
              <a:t>en </a:t>
            </a:r>
            <a:r>
              <a:rPr sz="2000" dirty="0">
                <a:solidFill>
                  <a:srgbClr val="585858"/>
                </a:solidFill>
                <a:latin typeface="Corbel"/>
                <a:cs typeface="Corbel"/>
              </a:rPr>
              <a:t>følelse af</a:t>
            </a:r>
            <a:r>
              <a:rPr sz="2000" spc="-10" dirty="0">
                <a:solidFill>
                  <a:srgbClr val="585858"/>
                </a:solidFill>
                <a:latin typeface="Corbel"/>
                <a:cs typeface="Corbel"/>
              </a:rPr>
              <a:t> tryghed.</a:t>
            </a:r>
            <a:endParaRPr sz="2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38928" y="758951"/>
            <a:ext cx="7053580" cy="5331460"/>
          </a:xfrm>
          <a:custGeom>
            <a:avLst/>
            <a:gdLst/>
            <a:ahLst/>
            <a:cxnLst/>
            <a:rect l="l" t="t" r="r" b="b"/>
            <a:pathLst>
              <a:path w="7053580" h="5331460">
                <a:moveTo>
                  <a:pt x="7053072" y="0"/>
                </a:moveTo>
                <a:lnTo>
                  <a:pt x="0" y="0"/>
                </a:lnTo>
                <a:lnTo>
                  <a:pt x="0" y="5330952"/>
                </a:lnTo>
                <a:lnTo>
                  <a:pt x="7053072" y="5330952"/>
                </a:lnTo>
                <a:lnTo>
                  <a:pt x="7053072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70398" y="1106550"/>
            <a:ext cx="643382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indent="217170">
              <a:lnSpc>
                <a:spcPts val="3460"/>
              </a:lnSpc>
              <a:spcBef>
                <a:spcPts val="535"/>
              </a:spcBef>
            </a:pP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Refleksioner</a:t>
            </a:r>
            <a:r>
              <a:rPr sz="32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som</a:t>
            </a:r>
            <a:r>
              <a:rPr sz="32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betroede</a:t>
            </a:r>
            <a:r>
              <a:rPr sz="32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tjenere</a:t>
            </a:r>
            <a:r>
              <a:rPr sz="32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Corbel"/>
                <a:cs typeface="Corbel"/>
              </a:rPr>
              <a:t>i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hospitaler</a:t>
            </a:r>
            <a:r>
              <a:rPr sz="32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og</a:t>
            </a:r>
            <a:r>
              <a:rPr sz="32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institutioner</a:t>
            </a:r>
            <a:r>
              <a:rPr sz="32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bør</a:t>
            </a:r>
            <a:r>
              <a:rPr sz="32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gøre</a:t>
            </a:r>
            <a:r>
              <a:rPr sz="32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Corbel"/>
                <a:cs typeface="Corbel"/>
              </a:rPr>
              <a:t>sig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758951"/>
            <a:ext cx="376555" cy="5331460"/>
          </a:xfrm>
          <a:custGeom>
            <a:avLst/>
            <a:gdLst/>
            <a:ahLst/>
            <a:cxnLst/>
            <a:rect l="l" t="t" r="r" b="b"/>
            <a:pathLst>
              <a:path w="376555" h="5331460">
                <a:moveTo>
                  <a:pt x="376427" y="0"/>
                </a:moveTo>
                <a:lnTo>
                  <a:pt x="0" y="0"/>
                </a:lnTo>
                <a:lnTo>
                  <a:pt x="0" y="5330952"/>
                </a:lnTo>
                <a:lnTo>
                  <a:pt x="376427" y="5330952"/>
                </a:lnTo>
                <a:lnTo>
                  <a:pt x="376427" y="0"/>
                </a:lnTo>
                <a:close/>
              </a:path>
            </a:pathLst>
          </a:custGeom>
          <a:solidFill>
            <a:srgbClr val="C7C7C7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8408" y="2293620"/>
            <a:ext cx="2843783" cy="138074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817463" y="2501036"/>
            <a:ext cx="5721350" cy="236093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88900" algn="just">
              <a:lnSpc>
                <a:spcPts val="1939"/>
              </a:lnSpc>
              <a:spcBef>
                <a:spcPts val="345"/>
              </a:spcBef>
            </a:pP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Er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jeg,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som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betroet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tjener,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opmærksom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på,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at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jeg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kan</a:t>
            </a:r>
            <a:r>
              <a:rPr sz="1800" spc="3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blive opfattet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som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værende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med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 autoritet/overlegenhed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af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de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mere</a:t>
            </a:r>
            <a:r>
              <a:rPr sz="18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sårbare</a:t>
            </a:r>
            <a:r>
              <a:rPr sz="18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nye</a:t>
            </a:r>
            <a:r>
              <a:rPr sz="18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medlemmer?</a:t>
            </a:r>
            <a:endParaRPr sz="1800">
              <a:latin typeface="Corbel"/>
              <a:cs typeface="Corbel"/>
            </a:endParaRPr>
          </a:p>
          <a:p>
            <a:pPr marL="12700" marR="33655" algn="just">
              <a:lnSpc>
                <a:spcPct val="100000"/>
              </a:lnSpc>
              <a:spcBef>
                <a:spcPts val="965"/>
              </a:spcBef>
            </a:pP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Forstår</a:t>
            </a:r>
            <a:r>
              <a:rPr sz="18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jeg,</a:t>
            </a:r>
            <a:r>
              <a:rPr sz="18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at</a:t>
            </a:r>
            <a:r>
              <a:rPr sz="18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uanset</a:t>
            </a:r>
            <a:r>
              <a:rPr sz="18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hvad</a:t>
            </a:r>
            <a:r>
              <a:rPr sz="18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medlemmerne</a:t>
            </a:r>
            <a:r>
              <a:rPr sz="18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på</a:t>
            </a:r>
            <a:r>
              <a:rPr sz="18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disse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institutioner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måtte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føle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eller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ønske,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er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altid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18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SÅRBARE?</a:t>
            </a:r>
            <a:endParaRPr sz="1800">
              <a:latin typeface="Corbel"/>
              <a:cs typeface="Corbel"/>
            </a:endParaRPr>
          </a:p>
          <a:p>
            <a:pPr marL="12700" marR="5080">
              <a:lnSpc>
                <a:spcPts val="1939"/>
              </a:lnSpc>
              <a:spcBef>
                <a:spcPts val="1235"/>
              </a:spcBef>
            </a:pP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Forstår</a:t>
            </a:r>
            <a:r>
              <a:rPr sz="18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jeg,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at</a:t>
            </a:r>
            <a:r>
              <a:rPr sz="18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det</a:t>
            </a:r>
            <a:r>
              <a:rPr sz="18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er</a:t>
            </a:r>
            <a:r>
              <a:rPr sz="18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min</a:t>
            </a:r>
            <a:r>
              <a:rPr sz="18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forpligtelse</a:t>
            </a:r>
            <a:r>
              <a:rPr sz="18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at</a:t>
            </a:r>
            <a:r>
              <a:rPr sz="18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beskytte</a:t>
            </a:r>
            <a:r>
              <a:rPr sz="18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disse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medlemmer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og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ikke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udnytte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 ubalancen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og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min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indflydelse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til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at</a:t>
            </a:r>
            <a:r>
              <a:rPr sz="18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udvikle</a:t>
            </a:r>
            <a:r>
              <a:rPr sz="18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følelsesmæssige</a:t>
            </a:r>
            <a:r>
              <a:rPr sz="18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og/eller</a:t>
            </a:r>
            <a:r>
              <a:rPr sz="1800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seksuelle</a:t>
            </a:r>
            <a:r>
              <a:rPr sz="18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forhold?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71971" y="2205227"/>
            <a:ext cx="5454650" cy="0"/>
          </a:xfrm>
          <a:custGeom>
            <a:avLst/>
            <a:gdLst/>
            <a:ahLst/>
            <a:cxnLst/>
            <a:rect l="l" t="t" r="r" b="b"/>
            <a:pathLst>
              <a:path w="5454650">
                <a:moveTo>
                  <a:pt x="0" y="0"/>
                </a:moveTo>
                <a:lnTo>
                  <a:pt x="5454269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31724" y="2604833"/>
            <a:ext cx="2720340" cy="156273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90"/>
              </a:spcBef>
            </a:pP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Hvad</a:t>
            </a:r>
            <a:r>
              <a:rPr sz="3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sz="3600" dirty="0">
                <a:solidFill>
                  <a:srgbClr val="FFFFFF"/>
                </a:solidFill>
                <a:latin typeface="Arial"/>
                <a:cs typeface="Arial"/>
              </a:rPr>
              <a:t>atmosfære</a:t>
            </a:r>
            <a:r>
              <a:rPr sz="3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Arial"/>
                <a:cs typeface="Arial"/>
              </a:rPr>
              <a:t>af </a:t>
            </a:r>
            <a:r>
              <a:rPr sz="3600" spc="-10" dirty="0">
                <a:solidFill>
                  <a:srgbClr val="FFFFFF"/>
                </a:solidFill>
                <a:latin typeface="Arial"/>
                <a:cs typeface="Arial"/>
              </a:rPr>
              <a:t>bedring?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73066" y="1330197"/>
            <a:ext cx="1082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Tryghed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03850" y="2647010"/>
            <a:ext cx="9245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At</a:t>
            </a:r>
            <a:r>
              <a:rPr sz="2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dele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62493" y="1561338"/>
            <a:ext cx="24580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Uden</a:t>
            </a:r>
            <a:r>
              <a:rPr sz="2400" spc="-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fordømmelse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00543" y="3893566"/>
            <a:ext cx="967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At</a:t>
            </a:r>
            <a:r>
              <a:rPr sz="2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lytte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76918" y="2969767"/>
            <a:ext cx="1048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Respekt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25695" y="4741875"/>
            <a:ext cx="15367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Anonymitet</a:t>
            </a:r>
            <a:endParaRPr sz="2400">
              <a:latin typeface="Corbel"/>
              <a:cs typeface="Corbel"/>
            </a:endParaRP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0D61BC38-02B9-EEF1-EF46-F1E5E4E1D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99791" y="2832379"/>
            <a:ext cx="187452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42875" marR="5080" indent="-130810">
              <a:lnSpc>
                <a:spcPts val="3890"/>
              </a:lnSpc>
              <a:spcBef>
                <a:spcPts val="585"/>
              </a:spcBef>
            </a:pPr>
            <a:r>
              <a:rPr sz="3600" dirty="0">
                <a:solidFill>
                  <a:srgbClr val="252525"/>
                </a:solidFill>
                <a:latin typeface="Corbel"/>
                <a:cs typeface="Corbel"/>
              </a:rPr>
              <a:t>Forslag </a:t>
            </a:r>
            <a:r>
              <a:rPr sz="3600" spc="-25" dirty="0">
                <a:solidFill>
                  <a:srgbClr val="252525"/>
                </a:solidFill>
                <a:latin typeface="Corbel"/>
                <a:cs typeface="Corbel"/>
              </a:rPr>
              <a:t>til </a:t>
            </a:r>
            <a:r>
              <a:rPr sz="3600" spc="-10" dirty="0">
                <a:solidFill>
                  <a:srgbClr val="252525"/>
                </a:solidFill>
                <a:latin typeface="Corbel"/>
                <a:cs typeface="Corbel"/>
              </a:rPr>
              <a:t>møderne</a:t>
            </a:r>
            <a:endParaRPr sz="3600">
              <a:latin typeface="Corbel"/>
              <a:cs typeface="Corbe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62000"/>
            <a:ext cx="1286510" cy="5334000"/>
          </a:xfrm>
          <a:custGeom>
            <a:avLst/>
            <a:gdLst/>
            <a:ahLst/>
            <a:cxnLst/>
            <a:rect l="l" t="t" r="r" b="b"/>
            <a:pathLst>
              <a:path w="1286510" h="5334000">
                <a:moveTo>
                  <a:pt x="1286256" y="0"/>
                </a:moveTo>
                <a:lnTo>
                  <a:pt x="0" y="0"/>
                </a:lnTo>
                <a:lnTo>
                  <a:pt x="0" y="5334000"/>
                </a:lnTo>
                <a:lnTo>
                  <a:pt x="1286256" y="5334000"/>
                </a:lnTo>
                <a:lnTo>
                  <a:pt x="1286256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51476" y="2086355"/>
            <a:ext cx="0" cy="2686685"/>
          </a:xfrm>
          <a:custGeom>
            <a:avLst/>
            <a:gdLst/>
            <a:ahLst/>
            <a:cxnLst/>
            <a:rect l="l" t="t" r="r" b="b"/>
            <a:pathLst>
              <a:path h="2686685">
                <a:moveTo>
                  <a:pt x="0" y="0"/>
                </a:moveTo>
                <a:lnTo>
                  <a:pt x="0" y="2686685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68544" y="2176399"/>
            <a:ext cx="5079365" cy="1215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4940" indent="-142240">
              <a:lnSpc>
                <a:spcPts val="2125"/>
              </a:lnSpc>
              <a:spcBef>
                <a:spcPts val="105"/>
              </a:spcBef>
              <a:buClr>
                <a:srgbClr val="40B9D2"/>
              </a:buClr>
              <a:buSzPct val="97500"/>
              <a:buFont typeface="Wingdings 2"/>
              <a:buChar char=""/>
              <a:tabLst>
                <a:tab pos="154940" algn="l"/>
              </a:tabLst>
            </a:pP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Inkluder</a:t>
            </a:r>
            <a:r>
              <a:rPr sz="2000" spc="-3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en</a:t>
            </a:r>
            <a:r>
              <a:rPr sz="2000" spc="-3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udtalelse</a:t>
            </a:r>
            <a:r>
              <a:rPr sz="2000" spc="-3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i</a:t>
            </a:r>
            <a:r>
              <a:rPr sz="2000" spc="-3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orbel"/>
                <a:cs typeface="Corbel"/>
              </a:rPr>
              <a:t>mødelederguiden</a:t>
            </a:r>
            <a:r>
              <a:rPr sz="2000" spc="-5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orbel"/>
                <a:cs typeface="Corbel"/>
              </a:rPr>
              <a:t>(se</a:t>
            </a:r>
            <a:endParaRPr sz="2000">
              <a:latin typeface="Corbel"/>
              <a:cs typeface="Corbel"/>
            </a:endParaRPr>
          </a:p>
          <a:p>
            <a:pPr marL="12700">
              <a:lnSpc>
                <a:spcPts val="2125"/>
              </a:lnSpc>
            </a:pP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"Tryghedserklæring"</a:t>
            </a:r>
            <a:r>
              <a:rPr sz="2000" spc="-5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på</a:t>
            </a:r>
            <a:r>
              <a:rPr sz="2000" spc="-5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senere</a:t>
            </a:r>
            <a:r>
              <a:rPr sz="2000" spc="-4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orbel"/>
                <a:cs typeface="Corbel"/>
              </a:rPr>
              <a:t>slide).</a:t>
            </a:r>
            <a:endParaRPr sz="2000">
              <a:latin typeface="Corbel"/>
              <a:cs typeface="Corbel"/>
            </a:endParaRPr>
          </a:p>
          <a:p>
            <a:pPr marL="12700" marR="5080" indent="-10795">
              <a:lnSpc>
                <a:spcPct val="72900"/>
              </a:lnSpc>
              <a:spcBef>
                <a:spcPts val="1610"/>
              </a:spcBef>
              <a:buClr>
                <a:srgbClr val="40B9D2"/>
              </a:buClr>
              <a:buSzPct val="97500"/>
              <a:buFont typeface="Wingdings 2"/>
              <a:buChar char=""/>
              <a:tabLst>
                <a:tab pos="103505" algn="l"/>
              </a:tabLst>
            </a:pP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	Tilføj</a:t>
            </a:r>
            <a:r>
              <a:rPr sz="2000" spc="-1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den</a:t>
            </a:r>
            <a:r>
              <a:rPr sz="2000" spc="-1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adfærd</a:t>
            </a:r>
            <a:r>
              <a:rPr sz="2000" spc="-1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der</a:t>
            </a:r>
            <a:r>
              <a:rPr sz="2000" spc="-1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ikke</a:t>
            </a:r>
            <a:r>
              <a:rPr sz="2000" spc="-1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orbel"/>
                <a:cs typeface="Corbel"/>
              </a:rPr>
              <a:t>tolereres</a:t>
            </a:r>
            <a:r>
              <a:rPr sz="2000" spc="-1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til</a:t>
            </a:r>
            <a:r>
              <a:rPr sz="2000" spc="-1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orbel"/>
                <a:cs typeface="Corbel"/>
              </a:rPr>
              <a:t>gruppens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retningslinjer</a:t>
            </a:r>
            <a:r>
              <a:rPr sz="2000" spc="-3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og</a:t>
            </a:r>
            <a:r>
              <a:rPr sz="2000" spc="-3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beskriv</a:t>
            </a:r>
            <a:r>
              <a:rPr sz="2000" spc="-3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hvordan</a:t>
            </a:r>
            <a:r>
              <a:rPr sz="2000" spc="-3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der</a:t>
            </a:r>
            <a:r>
              <a:rPr sz="2000" spc="-3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gribes</a:t>
            </a:r>
            <a:r>
              <a:rPr sz="2000" spc="-3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orbel"/>
                <a:cs typeface="Corbel"/>
              </a:rPr>
              <a:t>ind.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8544" y="3648481"/>
            <a:ext cx="5225415" cy="55372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 marR="5080" indent="-8890">
              <a:lnSpc>
                <a:spcPct val="73000"/>
              </a:lnSpc>
              <a:spcBef>
                <a:spcPts val="750"/>
              </a:spcBef>
              <a:buClr>
                <a:srgbClr val="40B9D2"/>
              </a:buClr>
              <a:buSzPct val="95000"/>
              <a:buFont typeface="Wingdings 2"/>
              <a:buChar char=""/>
              <a:tabLst>
                <a:tab pos="103505" algn="l"/>
              </a:tabLst>
            </a:pP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	Lav</a:t>
            </a:r>
            <a:r>
              <a:rPr sz="2000" spc="-2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et</a:t>
            </a:r>
            <a:r>
              <a:rPr sz="2000" spc="-2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orbel"/>
                <a:cs typeface="Corbel"/>
              </a:rPr>
              <a:t>skriftligt</a:t>
            </a:r>
            <a:r>
              <a:rPr sz="2000" spc="-1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referat</a:t>
            </a:r>
            <a:r>
              <a:rPr sz="2000" spc="-2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af</a:t>
            </a:r>
            <a:r>
              <a:rPr sz="2000" spc="-1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interventionerne</a:t>
            </a:r>
            <a:r>
              <a:rPr sz="2000" spc="-2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og</a:t>
            </a:r>
            <a:r>
              <a:rPr sz="2000" spc="-1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orbel"/>
                <a:cs typeface="Corbel"/>
              </a:rPr>
              <a:t>del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den</a:t>
            </a:r>
            <a:r>
              <a:rPr sz="2000" spc="-4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med</a:t>
            </a:r>
            <a:r>
              <a:rPr sz="2000" spc="-3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jeres</a:t>
            </a:r>
            <a:r>
              <a:rPr sz="2000" spc="-4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orbel"/>
                <a:cs typeface="Corbel"/>
              </a:rPr>
              <a:t>område.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68544" y="4458627"/>
            <a:ext cx="36163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 indent="-99695">
              <a:lnSpc>
                <a:spcPct val="100000"/>
              </a:lnSpc>
              <a:spcBef>
                <a:spcPts val="100"/>
              </a:spcBef>
              <a:buClr>
                <a:srgbClr val="40B9D2"/>
              </a:buClr>
              <a:buSzPct val="95000"/>
              <a:buFont typeface="Wingdings 2"/>
              <a:buChar char=""/>
              <a:tabLst>
                <a:tab pos="103505" algn="l"/>
              </a:tabLst>
            </a:pP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Lav</a:t>
            </a:r>
            <a:r>
              <a:rPr sz="2000" spc="-2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en</a:t>
            </a:r>
            <a:r>
              <a:rPr sz="2000" spc="-2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plakat</a:t>
            </a:r>
            <a:r>
              <a:rPr sz="2000" spc="-2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eller</a:t>
            </a:r>
            <a:r>
              <a:rPr sz="2000" spc="-1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flyer</a:t>
            </a:r>
            <a:r>
              <a:rPr sz="2000" spc="-2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til</a:t>
            </a:r>
            <a:r>
              <a:rPr sz="2000" spc="-1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orbel"/>
                <a:cs typeface="Corbel"/>
              </a:rPr>
              <a:t>mødet.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684507" y="768095"/>
            <a:ext cx="508000" cy="5328285"/>
          </a:xfrm>
          <a:custGeom>
            <a:avLst/>
            <a:gdLst/>
            <a:ahLst/>
            <a:cxnLst/>
            <a:rect l="l" t="t" r="r" b="b"/>
            <a:pathLst>
              <a:path w="508000" h="5328285">
                <a:moveTo>
                  <a:pt x="507492" y="0"/>
                </a:moveTo>
                <a:lnTo>
                  <a:pt x="0" y="0"/>
                </a:lnTo>
                <a:lnTo>
                  <a:pt x="0" y="5327904"/>
                </a:lnTo>
                <a:lnTo>
                  <a:pt x="507492" y="5327904"/>
                </a:lnTo>
                <a:lnTo>
                  <a:pt x="507492" y="0"/>
                </a:lnTo>
                <a:close/>
              </a:path>
            </a:pathLst>
          </a:custGeom>
          <a:solidFill>
            <a:srgbClr val="C7C7C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514" y="2832379"/>
            <a:ext cx="2229485" cy="156210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indent="355600" algn="r">
              <a:lnSpc>
                <a:spcPts val="3890"/>
              </a:lnSpc>
              <a:spcBef>
                <a:spcPts val="585"/>
              </a:spcBef>
            </a:pPr>
            <a:r>
              <a:rPr sz="3600" dirty="0">
                <a:solidFill>
                  <a:srgbClr val="252525"/>
                </a:solidFill>
                <a:latin typeface="Corbel"/>
                <a:cs typeface="Corbel"/>
              </a:rPr>
              <a:t>Forslag </a:t>
            </a:r>
            <a:r>
              <a:rPr sz="3600" spc="-25" dirty="0">
                <a:solidFill>
                  <a:srgbClr val="252525"/>
                </a:solidFill>
                <a:latin typeface="Corbel"/>
                <a:cs typeface="Corbel"/>
              </a:rPr>
              <a:t>til </a:t>
            </a:r>
            <a:r>
              <a:rPr sz="3600" dirty="0">
                <a:solidFill>
                  <a:srgbClr val="252525"/>
                </a:solidFill>
                <a:latin typeface="Corbel"/>
                <a:cs typeface="Corbel"/>
              </a:rPr>
              <a:t>områder</a:t>
            </a:r>
            <a:r>
              <a:rPr sz="3600" spc="-15" dirty="0">
                <a:solidFill>
                  <a:srgbClr val="252525"/>
                </a:solidFill>
                <a:latin typeface="Corbel"/>
                <a:cs typeface="Corbel"/>
              </a:rPr>
              <a:t> </a:t>
            </a:r>
            <a:r>
              <a:rPr sz="3600" spc="-25" dirty="0">
                <a:solidFill>
                  <a:srgbClr val="252525"/>
                </a:solidFill>
                <a:latin typeface="Corbel"/>
                <a:cs typeface="Corbel"/>
              </a:rPr>
              <a:t>og </a:t>
            </a:r>
            <a:r>
              <a:rPr sz="3600" spc="-10" dirty="0">
                <a:solidFill>
                  <a:srgbClr val="252525"/>
                </a:solidFill>
                <a:latin typeface="Corbel"/>
                <a:cs typeface="Corbel"/>
              </a:rPr>
              <a:t>regioner</a:t>
            </a:r>
            <a:endParaRPr sz="3600">
              <a:latin typeface="Corbel"/>
              <a:cs typeface="Corbe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62000"/>
            <a:ext cx="1286510" cy="5334000"/>
          </a:xfrm>
          <a:custGeom>
            <a:avLst/>
            <a:gdLst/>
            <a:ahLst/>
            <a:cxnLst/>
            <a:rect l="l" t="t" r="r" b="b"/>
            <a:pathLst>
              <a:path w="1286510" h="5334000">
                <a:moveTo>
                  <a:pt x="1286256" y="0"/>
                </a:moveTo>
                <a:lnTo>
                  <a:pt x="0" y="0"/>
                </a:lnTo>
                <a:lnTo>
                  <a:pt x="0" y="5334000"/>
                </a:lnTo>
                <a:lnTo>
                  <a:pt x="1286256" y="5334000"/>
                </a:lnTo>
                <a:lnTo>
                  <a:pt x="1286256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51476" y="2086355"/>
            <a:ext cx="0" cy="2686685"/>
          </a:xfrm>
          <a:custGeom>
            <a:avLst/>
            <a:gdLst/>
            <a:ahLst/>
            <a:cxnLst/>
            <a:rect l="l" t="t" r="r" b="b"/>
            <a:pathLst>
              <a:path h="2686685">
                <a:moveTo>
                  <a:pt x="0" y="0"/>
                </a:moveTo>
                <a:lnTo>
                  <a:pt x="0" y="2686685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68544" y="1902079"/>
            <a:ext cx="5102225" cy="86677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142240">
              <a:lnSpc>
                <a:spcPct val="87900"/>
              </a:lnSpc>
              <a:spcBef>
                <a:spcPts val="395"/>
              </a:spcBef>
              <a:buClr>
                <a:srgbClr val="40B9D2"/>
              </a:buClr>
              <a:buFont typeface="Wingdings 2"/>
              <a:buChar char=""/>
              <a:tabLst>
                <a:tab pos="154940" algn="l"/>
              </a:tabLst>
            </a:pP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Før</a:t>
            </a:r>
            <a:r>
              <a:rPr sz="2000" spc="-2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løbende</a:t>
            </a:r>
            <a:r>
              <a:rPr sz="2000" spc="-1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referat</a:t>
            </a:r>
            <a:r>
              <a:rPr sz="2000" spc="-2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af</a:t>
            </a:r>
            <a:r>
              <a:rPr sz="2000" spc="-2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interventionerne</a:t>
            </a:r>
            <a:r>
              <a:rPr sz="2000" spc="-2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orbel"/>
                <a:cs typeface="Corbel"/>
              </a:rPr>
              <a:t>inklusiv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hvad</a:t>
            </a:r>
            <a:r>
              <a:rPr sz="2000" spc="-2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der</a:t>
            </a:r>
            <a:r>
              <a:rPr sz="2000" spc="-2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kan</a:t>
            </a:r>
            <a:r>
              <a:rPr sz="2000" spc="-2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gøres</a:t>
            </a:r>
            <a:r>
              <a:rPr sz="2000" spc="-3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bedre,</a:t>
            </a:r>
            <a:r>
              <a:rPr sz="2000" spc="-2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til</a:t>
            </a:r>
            <a:r>
              <a:rPr sz="2000" spc="-2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gavn</a:t>
            </a:r>
            <a:r>
              <a:rPr sz="2000" spc="-3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for</a:t>
            </a:r>
            <a:r>
              <a:rPr sz="2000" spc="-20" dirty="0">
                <a:solidFill>
                  <a:srgbClr val="404040"/>
                </a:solidFill>
                <a:latin typeface="Corbel"/>
                <a:cs typeface="Corbel"/>
              </a:rPr>
              <a:t> hele </a:t>
            </a:r>
            <a:r>
              <a:rPr sz="2000" spc="-10" dirty="0">
                <a:solidFill>
                  <a:srgbClr val="404040"/>
                </a:solidFill>
                <a:latin typeface="Corbel"/>
                <a:cs typeface="Corbel"/>
              </a:rPr>
              <a:t>fællesskabet.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4188" y="3140634"/>
            <a:ext cx="5070475" cy="61023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142240">
              <a:lnSpc>
                <a:spcPts val="2200"/>
              </a:lnSpc>
              <a:spcBef>
                <a:spcPts val="340"/>
              </a:spcBef>
              <a:buClr>
                <a:srgbClr val="40B9D2"/>
              </a:buClr>
              <a:buFont typeface="Wingdings 2"/>
              <a:buChar char=""/>
              <a:tabLst>
                <a:tab pos="154940" algn="l"/>
              </a:tabLst>
            </a:pP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Tilføj</a:t>
            </a:r>
            <a:r>
              <a:rPr sz="2000" spc="-1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"adfærd</a:t>
            </a:r>
            <a:r>
              <a:rPr sz="2000" spc="-1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der</a:t>
            </a:r>
            <a:r>
              <a:rPr sz="2000" spc="-1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ikke</a:t>
            </a:r>
            <a:r>
              <a:rPr sz="2000" spc="-1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orbel"/>
                <a:cs typeface="Corbel"/>
              </a:rPr>
              <a:t>tolereres</a:t>
            </a:r>
            <a:r>
              <a:rPr sz="2000" spc="-2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til</a:t>
            </a:r>
            <a:r>
              <a:rPr sz="2000" spc="-1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møderne"</a:t>
            </a:r>
            <a:r>
              <a:rPr sz="2000" spc="-2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Corbel"/>
                <a:cs typeface="Corbel"/>
              </a:rPr>
              <a:t>i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retningslinjerne,</a:t>
            </a:r>
            <a:r>
              <a:rPr sz="2000" spc="-2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og</a:t>
            </a:r>
            <a:r>
              <a:rPr sz="2000" spc="-1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beskriv</a:t>
            </a:r>
            <a:r>
              <a:rPr sz="2000" spc="-1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en</a:t>
            </a:r>
            <a:r>
              <a:rPr sz="2000" spc="-2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måde</a:t>
            </a:r>
            <a:r>
              <a:rPr sz="2000" spc="-1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at</a:t>
            </a:r>
            <a:r>
              <a:rPr sz="2000" spc="-2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gribe</a:t>
            </a:r>
            <a:r>
              <a:rPr sz="2000" spc="-1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orbel"/>
                <a:cs typeface="Corbel"/>
              </a:rPr>
              <a:t>ind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68544" y="4100982"/>
            <a:ext cx="5186680" cy="586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5575" indent="-142875">
              <a:lnSpc>
                <a:spcPts val="2205"/>
              </a:lnSpc>
              <a:spcBef>
                <a:spcPts val="105"/>
              </a:spcBef>
              <a:buClr>
                <a:srgbClr val="40B9D2"/>
              </a:buClr>
              <a:buFont typeface="Wingdings 2"/>
              <a:buChar char=""/>
              <a:tabLst>
                <a:tab pos="155575" algn="l"/>
              </a:tabLst>
            </a:pP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H&amp;I</a:t>
            </a:r>
            <a:r>
              <a:rPr sz="2000" spc="-1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komiteer:</a:t>
            </a:r>
            <a:r>
              <a:rPr sz="2000" spc="-1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Tilføj</a:t>
            </a:r>
            <a:r>
              <a:rPr sz="2000" spc="-1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spørgsmål</a:t>
            </a:r>
            <a:r>
              <a:rPr sz="2000" spc="-1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til</a:t>
            </a:r>
            <a:r>
              <a:rPr sz="2000" spc="-1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orbel"/>
                <a:cs typeface="Corbel"/>
              </a:rPr>
              <a:t>valgprocessen</a:t>
            </a:r>
            <a:endParaRPr sz="2000">
              <a:latin typeface="Corbel"/>
              <a:cs typeface="Corbel"/>
            </a:endParaRPr>
          </a:p>
          <a:p>
            <a:pPr marL="12700">
              <a:lnSpc>
                <a:spcPts val="2205"/>
              </a:lnSpc>
            </a:pP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eller</a:t>
            </a:r>
            <a:r>
              <a:rPr sz="2000" spc="-1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træningen,</a:t>
            </a:r>
            <a:r>
              <a:rPr sz="2000" spc="-1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fra</a:t>
            </a:r>
            <a:r>
              <a:rPr sz="2000" spc="-1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H&amp;I</a:t>
            </a:r>
            <a:r>
              <a:rPr sz="2000" spc="-1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sliden</a:t>
            </a:r>
            <a:r>
              <a:rPr sz="2000" spc="-1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i</a:t>
            </a:r>
            <a:r>
              <a:rPr sz="2000" spc="-1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denne</a:t>
            </a:r>
            <a:r>
              <a:rPr sz="2000" spc="-10" dirty="0">
                <a:solidFill>
                  <a:srgbClr val="404040"/>
                </a:solidFill>
                <a:latin typeface="Corbel"/>
                <a:cs typeface="Corbel"/>
              </a:rPr>
              <a:t> workshop.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68544" y="4945049"/>
            <a:ext cx="42367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940" indent="-142240">
              <a:lnSpc>
                <a:spcPct val="100000"/>
              </a:lnSpc>
              <a:spcBef>
                <a:spcPts val="100"/>
              </a:spcBef>
              <a:buClr>
                <a:srgbClr val="40B9D2"/>
              </a:buClr>
              <a:buFont typeface="Wingdings 2"/>
              <a:buChar char=""/>
              <a:tabLst>
                <a:tab pos="154940" algn="l"/>
              </a:tabLst>
            </a:pP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Lav</a:t>
            </a:r>
            <a:r>
              <a:rPr sz="2000" spc="-2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en</a:t>
            </a:r>
            <a:r>
              <a:rPr sz="2000" spc="-2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plakat</a:t>
            </a:r>
            <a:r>
              <a:rPr sz="2000" spc="-1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eller</a:t>
            </a:r>
            <a:r>
              <a:rPr sz="2000" spc="-1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en</a:t>
            </a:r>
            <a:r>
              <a:rPr sz="2000" spc="-20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flyer</a:t>
            </a:r>
            <a:r>
              <a:rPr sz="2000" spc="-1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04040"/>
                </a:solidFill>
                <a:latin typeface="Corbel"/>
                <a:cs typeface="Corbel"/>
              </a:rPr>
              <a:t>til</a:t>
            </a:r>
            <a:r>
              <a:rPr sz="2000" spc="-15" dirty="0">
                <a:solidFill>
                  <a:srgbClr val="404040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orbel"/>
                <a:cs typeface="Corbel"/>
              </a:rPr>
              <a:t>møderne.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684507" y="768095"/>
            <a:ext cx="508000" cy="5328285"/>
          </a:xfrm>
          <a:custGeom>
            <a:avLst/>
            <a:gdLst/>
            <a:ahLst/>
            <a:cxnLst/>
            <a:rect l="l" t="t" r="r" b="b"/>
            <a:pathLst>
              <a:path w="508000" h="5328285">
                <a:moveTo>
                  <a:pt x="507492" y="0"/>
                </a:moveTo>
                <a:lnTo>
                  <a:pt x="0" y="0"/>
                </a:lnTo>
                <a:lnTo>
                  <a:pt x="0" y="5327904"/>
                </a:lnTo>
                <a:lnTo>
                  <a:pt x="507492" y="5327904"/>
                </a:lnTo>
                <a:lnTo>
                  <a:pt x="507492" y="0"/>
                </a:lnTo>
                <a:close/>
              </a:path>
            </a:pathLst>
          </a:custGeom>
          <a:solidFill>
            <a:srgbClr val="C7C7C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15571" y="758951"/>
            <a:ext cx="376555" cy="5331460"/>
          </a:xfrm>
          <a:custGeom>
            <a:avLst/>
            <a:gdLst/>
            <a:ahLst/>
            <a:cxnLst/>
            <a:rect l="l" t="t" r="r" b="b"/>
            <a:pathLst>
              <a:path w="376554" h="5331460">
                <a:moveTo>
                  <a:pt x="376427" y="0"/>
                </a:moveTo>
                <a:lnTo>
                  <a:pt x="0" y="0"/>
                </a:lnTo>
                <a:lnTo>
                  <a:pt x="0" y="5330952"/>
                </a:lnTo>
                <a:lnTo>
                  <a:pt x="376427" y="5330952"/>
                </a:lnTo>
                <a:lnTo>
                  <a:pt x="376427" y="0"/>
                </a:lnTo>
                <a:close/>
              </a:path>
            </a:pathLst>
          </a:custGeom>
          <a:solidFill>
            <a:srgbClr val="C7C7C7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23182" y="2776257"/>
            <a:ext cx="7131684" cy="96456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AT</a:t>
            </a:r>
            <a:r>
              <a:rPr sz="2200" spc="-6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TALE</a:t>
            </a:r>
            <a:r>
              <a:rPr sz="2200" spc="-5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åbent</a:t>
            </a:r>
            <a:r>
              <a:rPr sz="2200" spc="-5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om</a:t>
            </a:r>
            <a:r>
              <a:rPr sz="2200" spc="-5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dette</a:t>
            </a:r>
            <a:r>
              <a:rPr sz="2200" spc="-5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emne</a:t>
            </a:r>
            <a:r>
              <a:rPr sz="2200" spc="-5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er</a:t>
            </a:r>
            <a:r>
              <a:rPr sz="2200" spc="-5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det</a:t>
            </a:r>
            <a:r>
              <a:rPr sz="2200" spc="-5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bedste</a:t>
            </a:r>
            <a:r>
              <a:rPr sz="2200" spc="-5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redskab.</a:t>
            </a:r>
            <a:r>
              <a:rPr sz="2200" spc="-6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Det</a:t>
            </a:r>
            <a:r>
              <a:rPr sz="2200" spc="-5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spc="-25" dirty="0">
                <a:solidFill>
                  <a:srgbClr val="585858"/>
                </a:solidFill>
                <a:latin typeface="Corbel"/>
                <a:cs typeface="Corbel"/>
              </a:rPr>
              <a:t>gør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det</a:t>
            </a:r>
            <a:r>
              <a:rPr sz="2200" spc="-5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muligt</a:t>
            </a:r>
            <a:r>
              <a:rPr sz="2200" spc="-4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for</a:t>
            </a:r>
            <a:r>
              <a:rPr sz="2200" spc="-5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flest</a:t>
            </a:r>
            <a:r>
              <a:rPr sz="2200" spc="-4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mulige</a:t>
            </a:r>
            <a:r>
              <a:rPr sz="2200" spc="-5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585858"/>
                </a:solidFill>
                <a:latin typeface="Corbel"/>
                <a:cs typeface="Corbel"/>
              </a:rPr>
              <a:t>medlemmer,</a:t>
            </a:r>
            <a:r>
              <a:rPr sz="2200" spc="-4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at</a:t>
            </a:r>
            <a:r>
              <a:rPr sz="2200" spc="-5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585858"/>
                </a:solidFill>
                <a:latin typeface="Corbel"/>
                <a:cs typeface="Corbel"/>
              </a:rPr>
              <a:t>blive opmærksomme</a:t>
            </a:r>
            <a:r>
              <a:rPr sz="2200" spc="-4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på</a:t>
            </a:r>
            <a:r>
              <a:rPr sz="2200" spc="-4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585858"/>
                </a:solidFill>
                <a:latin typeface="Corbel"/>
                <a:cs typeface="Corbel"/>
              </a:rPr>
              <a:t>denne</a:t>
            </a:r>
            <a:r>
              <a:rPr sz="2200" spc="-4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585858"/>
                </a:solidFill>
                <a:latin typeface="Corbel"/>
                <a:cs typeface="Corbel"/>
              </a:rPr>
              <a:t>udfordring.</a:t>
            </a:r>
            <a:endParaRPr sz="2200">
              <a:latin typeface="Corbel"/>
              <a:cs typeface="Corbe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758951"/>
            <a:ext cx="3444240" cy="5331460"/>
          </a:xfrm>
          <a:prstGeom prst="rect">
            <a:avLst/>
          </a:prstGeom>
          <a:solidFill>
            <a:srgbClr val="40B9D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90"/>
              </a:spcBef>
            </a:pPr>
            <a:endParaRPr sz="3600">
              <a:latin typeface="Times New Roman"/>
              <a:cs typeface="Times New Roman"/>
            </a:endParaRPr>
          </a:p>
          <a:p>
            <a:pPr marL="144780" marR="687705">
              <a:lnSpc>
                <a:spcPct val="100000"/>
              </a:lnSpc>
            </a:pP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Forslag</a:t>
            </a:r>
            <a:r>
              <a:rPr sz="36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til</a:t>
            </a:r>
            <a:r>
              <a:rPr sz="3600" spc="-20" dirty="0">
                <a:solidFill>
                  <a:srgbClr val="FFFFFF"/>
                </a:solidFill>
                <a:latin typeface="Corbel"/>
                <a:cs typeface="Corbel"/>
              </a:rPr>
              <a:t> alle </a:t>
            </a:r>
            <a:r>
              <a:rPr sz="3600" spc="-10" dirty="0">
                <a:solidFill>
                  <a:srgbClr val="FFFFFF"/>
                </a:solidFill>
                <a:latin typeface="Corbel"/>
                <a:cs typeface="Corbel"/>
              </a:rPr>
              <a:t>medlemmer:</a:t>
            </a:r>
            <a:endParaRPr sz="36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4126" y="1546161"/>
            <a:ext cx="2411730" cy="13792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Tryghedserklæring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citeret</a:t>
            </a:r>
            <a:r>
              <a:rPr sz="2400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fra</a:t>
            </a:r>
            <a:r>
              <a:rPr sz="24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IP#29: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2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introduktion</a:t>
            </a:r>
            <a:r>
              <a:rPr sz="2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til 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NA-møder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4126" y="3520922"/>
            <a:ext cx="2686050" cy="105029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30"/>
              </a:spcBef>
            </a:pP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Bergen</a:t>
            </a:r>
            <a:r>
              <a:rPr sz="24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Område Servicekomite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Corbel"/>
                <a:cs typeface="Corbel"/>
              </a:rPr>
              <a:t>-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Fællesskabsudvikling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2050"/>
              </a:lnSpc>
              <a:spcBef>
                <a:spcPts val="355"/>
              </a:spcBef>
            </a:pPr>
            <a:r>
              <a:rPr dirty="0"/>
              <a:t>Vi</a:t>
            </a:r>
            <a:r>
              <a:rPr spc="-35" dirty="0"/>
              <a:t> </a:t>
            </a:r>
            <a:r>
              <a:rPr dirty="0"/>
              <a:t>tager</a:t>
            </a:r>
            <a:r>
              <a:rPr spc="-30" dirty="0"/>
              <a:t> </a:t>
            </a:r>
            <a:r>
              <a:rPr dirty="0"/>
              <a:t>stærkt</a:t>
            </a:r>
            <a:r>
              <a:rPr spc="-30" dirty="0"/>
              <a:t> </a:t>
            </a:r>
            <a:r>
              <a:rPr dirty="0"/>
              <a:t>afstand</a:t>
            </a:r>
            <a:r>
              <a:rPr spc="-30" dirty="0"/>
              <a:t> </a:t>
            </a:r>
            <a:r>
              <a:rPr dirty="0"/>
              <a:t>fra</a:t>
            </a:r>
            <a:r>
              <a:rPr spc="-30" dirty="0"/>
              <a:t> </a:t>
            </a:r>
            <a:r>
              <a:rPr dirty="0"/>
              <a:t>al</a:t>
            </a:r>
            <a:r>
              <a:rPr spc="-30" dirty="0"/>
              <a:t> </a:t>
            </a:r>
            <a:r>
              <a:rPr dirty="0"/>
              <a:t>form</a:t>
            </a:r>
            <a:r>
              <a:rPr spc="-30" dirty="0"/>
              <a:t> </a:t>
            </a:r>
            <a:r>
              <a:rPr dirty="0"/>
              <a:t>for</a:t>
            </a:r>
            <a:r>
              <a:rPr spc="-30" dirty="0"/>
              <a:t> </a:t>
            </a:r>
            <a:r>
              <a:rPr dirty="0"/>
              <a:t>chikane,</a:t>
            </a:r>
            <a:r>
              <a:rPr spc="-35" dirty="0"/>
              <a:t> </a:t>
            </a:r>
            <a:r>
              <a:rPr dirty="0"/>
              <a:t>trusler</a:t>
            </a:r>
            <a:r>
              <a:rPr spc="-30" dirty="0"/>
              <a:t> </a:t>
            </a:r>
            <a:r>
              <a:rPr dirty="0"/>
              <a:t>og</a:t>
            </a:r>
            <a:r>
              <a:rPr spc="-30" dirty="0"/>
              <a:t> </a:t>
            </a:r>
            <a:r>
              <a:rPr spc="-10" dirty="0"/>
              <a:t>forstyrrende </a:t>
            </a:r>
            <a:r>
              <a:rPr dirty="0"/>
              <a:t>adfærd,</a:t>
            </a:r>
            <a:r>
              <a:rPr spc="-45" dirty="0"/>
              <a:t> </a:t>
            </a:r>
            <a:r>
              <a:rPr dirty="0"/>
              <a:t>før,</a:t>
            </a:r>
            <a:r>
              <a:rPr spc="-40" dirty="0"/>
              <a:t> </a:t>
            </a:r>
            <a:r>
              <a:rPr dirty="0"/>
              <a:t>under</a:t>
            </a:r>
            <a:r>
              <a:rPr spc="-45" dirty="0"/>
              <a:t> </a:t>
            </a:r>
            <a:r>
              <a:rPr dirty="0"/>
              <a:t>og</a:t>
            </a:r>
            <a:r>
              <a:rPr spc="-40" dirty="0"/>
              <a:t> </a:t>
            </a:r>
            <a:r>
              <a:rPr dirty="0"/>
              <a:t>efter</a:t>
            </a:r>
            <a:r>
              <a:rPr spc="-40" dirty="0"/>
              <a:t> </a:t>
            </a:r>
            <a:r>
              <a:rPr dirty="0"/>
              <a:t>vores</a:t>
            </a:r>
            <a:r>
              <a:rPr spc="-45" dirty="0"/>
              <a:t> </a:t>
            </a:r>
            <a:r>
              <a:rPr dirty="0"/>
              <a:t>møder.</a:t>
            </a:r>
            <a:r>
              <a:rPr spc="-40" dirty="0"/>
              <a:t> </a:t>
            </a:r>
            <a:r>
              <a:rPr dirty="0"/>
              <a:t>Dette</a:t>
            </a:r>
            <a:r>
              <a:rPr spc="-35" dirty="0"/>
              <a:t> </a:t>
            </a:r>
            <a:r>
              <a:rPr dirty="0"/>
              <a:t>inkluderer</a:t>
            </a:r>
            <a:r>
              <a:rPr spc="-45" dirty="0"/>
              <a:t> </a:t>
            </a:r>
            <a:r>
              <a:rPr spc="-10" dirty="0"/>
              <a:t>uvelkomne </a:t>
            </a:r>
            <a:r>
              <a:rPr dirty="0"/>
              <a:t>seksuelle,</a:t>
            </a:r>
            <a:r>
              <a:rPr spc="-40" dirty="0"/>
              <a:t> </a:t>
            </a:r>
            <a:r>
              <a:rPr dirty="0"/>
              <a:t>romantiske,</a:t>
            </a:r>
            <a:r>
              <a:rPr spc="-40" dirty="0"/>
              <a:t> </a:t>
            </a:r>
            <a:r>
              <a:rPr dirty="0"/>
              <a:t>økonomiske</a:t>
            </a:r>
            <a:r>
              <a:rPr spc="-30" dirty="0"/>
              <a:t> </a:t>
            </a:r>
            <a:r>
              <a:rPr dirty="0"/>
              <a:t>og</a:t>
            </a:r>
            <a:r>
              <a:rPr spc="-40" dirty="0"/>
              <a:t> </a:t>
            </a:r>
            <a:r>
              <a:rPr dirty="0"/>
              <a:t>religiøse</a:t>
            </a:r>
            <a:r>
              <a:rPr spc="-30" dirty="0"/>
              <a:t> </a:t>
            </a:r>
            <a:r>
              <a:rPr spc="-10" dirty="0"/>
              <a:t>opfordringer.</a:t>
            </a:r>
            <a:r>
              <a:rPr spc="-40" dirty="0"/>
              <a:t> </a:t>
            </a:r>
            <a:r>
              <a:rPr spc="-10" dirty="0"/>
              <a:t>Vores </a:t>
            </a:r>
            <a:r>
              <a:rPr dirty="0"/>
              <a:t>møder</a:t>
            </a:r>
            <a:r>
              <a:rPr spc="-25" dirty="0"/>
              <a:t> </a:t>
            </a:r>
            <a:r>
              <a:rPr dirty="0"/>
              <a:t>er</a:t>
            </a:r>
            <a:r>
              <a:rPr spc="-20" dirty="0"/>
              <a:t> </a:t>
            </a:r>
            <a:r>
              <a:rPr dirty="0"/>
              <a:t>til</a:t>
            </a:r>
            <a:r>
              <a:rPr spc="-25" dirty="0"/>
              <a:t> </a:t>
            </a:r>
            <a:r>
              <a:rPr dirty="0"/>
              <a:t>at</a:t>
            </a:r>
            <a:r>
              <a:rPr spc="-20" dirty="0"/>
              <a:t> </a:t>
            </a:r>
            <a:r>
              <a:rPr dirty="0"/>
              <a:t>dele</a:t>
            </a:r>
            <a:r>
              <a:rPr spc="-20" dirty="0"/>
              <a:t> </a:t>
            </a:r>
            <a:r>
              <a:rPr spc="-25" dirty="0"/>
              <a:t>NA-</a:t>
            </a:r>
            <a:r>
              <a:rPr spc="-10" dirty="0"/>
              <a:t>bedring.</a:t>
            </a:r>
            <a:r>
              <a:rPr spc="-20" dirty="0"/>
              <a:t> </a:t>
            </a:r>
            <a:r>
              <a:rPr dirty="0"/>
              <a:t>Det</a:t>
            </a:r>
            <a:r>
              <a:rPr spc="-20" dirty="0"/>
              <a:t> </a:t>
            </a:r>
            <a:r>
              <a:rPr dirty="0"/>
              <a:t>er</a:t>
            </a:r>
            <a:r>
              <a:rPr spc="-25" dirty="0"/>
              <a:t> </a:t>
            </a:r>
            <a:r>
              <a:rPr dirty="0"/>
              <a:t>alle</a:t>
            </a:r>
            <a:r>
              <a:rPr spc="-15" dirty="0"/>
              <a:t> </a:t>
            </a:r>
            <a:r>
              <a:rPr spc="-10" dirty="0"/>
              <a:t>gruppemedlemmers </a:t>
            </a:r>
            <a:r>
              <a:rPr dirty="0"/>
              <a:t>ansvar</a:t>
            </a:r>
            <a:r>
              <a:rPr spc="-35" dirty="0"/>
              <a:t> </a:t>
            </a:r>
            <a:r>
              <a:rPr dirty="0"/>
              <a:t>at</a:t>
            </a:r>
            <a:r>
              <a:rPr spc="-30" dirty="0"/>
              <a:t> </a:t>
            </a:r>
            <a:r>
              <a:rPr dirty="0"/>
              <a:t>hjælpe</a:t>
            </a:r>
            <a:r>
              <a:rPr spc="-30" dirty="0"/>
              <a:t> </a:t>
            </a:r>
            <a:r>
              <a:rPr dirty="0"/>
              <a:t>med</a:t>
            </a:r>
            <a:r>
              <a:rPr spc="-25" dirty="0"/>
              <a:t> </a:t>
            </a:r>
            <a:r>
              <a:rPr dirty="0"/>
              <a:t>at</a:t>
            </a:r>
            <a:r>
              <a:rPr spc="-35" dirty="0"/>
              <a:t> </a:t>
            </a:r>
            <a:r>
              <a:rPr dirty="0"/>
              <a:t>fremme</a:t>
            </a:r>
            <a:r>
              <a:rPr spc="-25" dirty="0"/>
              <a:t> </a:t>
            </a:r>
            <a:r>
              <a:rPr dirty="0"/>
              <a:t>en</a:t>
            </a:r>
            <a:r>
              <a:rPr spc="-35" dirty="0"/>
              <a:t> </a:t>
            </a:r>
            <a:r>
              <a:rPr dirty="0"/>
              <a:t>atmosfære</a:t>
            </a:r>
            <a:r>
              <a:rPr spc="-25" dirty="0"/>
              <a:t> </a:t>
            </a:r>
            <a:r>
              <a:rPr dirty="0"/>
              <a:t>hvor</a:t>
            </a:r>
            <a:r>
              <a:rPr spc="-35" dirty="0"/>
              <a:t> </a:t>
            </a:r>
            <a:r>
              <a:rPr dirty="0"/>
              <a:t>enhver</a:t>
            </a:r>
            <a:r>
              <a:rPr spc="-30" dirty="0"/>
              <a:t> </a:t>
            </a:r>
            <a:r>
              <a:rPr dirty="0"/>
              <a:t>addict</a:t>
            </a:r>
            <a:r>
              <a:rPr spc="-35" dirty="0"/>
              <a:t> </a:t>
            </a:r>
            <a:r>
              <a:rPr spc="-25" dirty="0"/>
              <a:t>er </a:t>
            </a:r>
            <a:r>
              <a:rPr dirty="0"/>
              <a:t>tryg</a:t>
            </a:r>
            <a:r>
              <a:rPr spc="-25" dirty="0"/>
              <a:t> </a:t>
            </a:r>
            <a:r>
              <a:rPr dirty="0"/>
              <a:t>til</a:t>
            </a:r>
            <a:r>
              <a:rPr spc="-25" dirty="0"/>
              <a:t> </a:t>
            </a:r>
            <a:r>
              <a:rPr dirty="0"/>
              <a:t>at</a:t>
            </a:r>
            <a:r>
              <a:rPr spc="-25" dirty="0"/>
              <a:t> </a:t>
            </a:r>
            <a:r>
              <a:rPr dirty="0"/>
              <a:t>bedres.</a:t>
            </a:r>
            <a:r>
              <a:rPr spc="-25" dirty="0"/>
              <a:t> </a:t>
            </a:r>
            <a:r>
              <a:rPr dirty="0"/>
              <a:t>Hvis</a:t>
            </a:r>
            <a:r>
              <a:rPr spc="-20" dirty="0"/>
              <a:t> </a:t>
            </a:r>
            <a:r>
              <a:rPr dirty="0"/>
              <a:t>du</a:t>
            </a:r>
            <a:r>
              <a:rPr spc="-20" dirty="0"/>
              <a:t> </a:t>
            </a:r>
            <a:r>
              <a:rPr dirty="0"/>
              <a:t>føler</a:t>
            </a:r>
            <a:r>
              <a:rPr spc="-25" dirty="0"/>
              <a:t> </a:t>
            </a:r>
            <a:r>
              <a:rPr dirty="0"/>
              <a:t>dig</a:t>
            </a:r>
            <a:r>
              <a:rPr spc="-25" dirty="0"/>
              <a:t> </a:t>
            </a:r>
            <a:r>
              <a:rPr spc="-10" dirty="0"/>
              <a:t>chikaneret</a:t>
            </a:r>
            <a:r>
              <a:rPr spc="-20" dirty="0"/>
              <a:t> </a:t>
            </a:r>
            <a:r>
              <a:rPr dirty="0"/>
              <a:t>eller</a:t>
            </a:r>
            <a:r>
              <a:rPr spc="-25" dirty="0"/>
              <a:t> </a:t>
            </a:r>
            <a:r>
              <a:rPr dirty="0"/>
              <a:t>truet,</a:t>
            </a:r>
            <a:r>
              <a:rPr spc="-25" dirty="0"/>
              <a:t> </a:t>
            </a:r>
            <a:r>
              <a:rPr dirty="0"/>
              <a:t>så</a:t>
            </a:r>
            <a:r>
              <a:rPr spc="-25" dirty="0"/>
              <a:t> </a:t>
            </a:r>
            <a:r>
              <a:rPr dirty="0"/>
              <a:t>tal</a:t>
            </a:r>
            <a:r>
              <a:rPr spc="-25" dirty="0"/>
              <a:t> med </a:t>
            </a:r>
            <a:r>
              <a:rPr spc="-10" dirty="0"/>
              <a:t>mødelederen</a:t>
            </a:r>
            <a:r>
              <a:rPr spc="-35" dirty="0"/>
              <a:t> </a:t>
            </a:r>
            <a:r>
              <a:rPr dirty="0"/>
              <a:t>eller</a:t>
            </a:r>
            <a:r>
              <a:rPr spc="-35" dirty="0"/>
              <a:t> </a:t>
            </a:r>
            <a:r>
              <a:rPr dirty="0"/>
              <a:t>et</a:t>
            </a:r>
            <a:r>
              <a:rPr spc="-30" dirty="0"/>
              <a:t> </a:t>
            </a:r>
            <a:r>
              <a:rPr dirty="0"/>
              <a:t>andet</a:t>
            </a:r>
            <a:r>
              <a:rPr spc="-35" dirty="0"/>
              <a:t> </a:t>
            </a:r>
            <a:r>
              <a:rPr spc="-10" dirty="0"/>
              <a:t>betroet</a:t>
            </a:r>
            <a:r>
              <a:rPr spc="-30" dirty="0"/>
              <a:t> </a:t>
            </a:r>
            <a:r>
              <a:rPr spc="-10" dirty="0"/>
              <a:t>medlem.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191DAB0B-8AA2-7236-D24F-3297616D9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80"/>
            <a:ext cx="12192000" cy="700082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89460" cy="6856095"/>
            <a:chOff x="0" y="0"/>
            <a:chExt cx="12189460" cy="68560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88952" cy="685556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762000"/>
              <a:ext cx="6096000" cy="5334000"/>
            </a:xfrm>
            <a:custGeom>
              <a:avLst/>
              <a:gdLst/>
              <a:ahLst/>
              <a:cxnLst/>
              <a:rect l="l" t="t" r="r" b="b"/>
              <a:pathLst>
                <a:path w="6096000" h="5334000">
                  <a:moveTo>
                    <a:pt x="6096000" y="0"/>
                  </a:moveTo>
                  <a:lnTo>
                    <a:pt x="0" y="0"/>
                  </a:lnTo>
                  <a:lnTo>
                    <a:pt x="0" y="5334000"/>
                  </a:lnTo>
                  <a:lnTo>
                    <a:pt x="6096000" y="5334000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40B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44017" y="995984"/>
            <a:ext cx="5161280" cy="497649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367665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Husk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at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Narcotics</a:t>
            </a:r>
            <a:r>
              <a:rPr sz="2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Anonymous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og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 dets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medlemmer</a:t>
            </a:r>
            <a:r>
              <a:rPr sz="24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ikke</a:t>
            </a:r>
            <a:r>
              <a:rPr sz="2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er</a:t>
            </a:r>
            <a:r>
              <a:rPr sz="24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hævet</a:t>
            </a:r>
            <a:r>
              <a:rPr sz="24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over</a:t>
            </a:r>
            <a:r>
              <a:rPr sz="24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loven.</a:t>
            </a:r>
            <a:endParaRPr sz="2400">
              <a:latin typeface="Corbel"/>
              <a:cs typeface="Corbel"/>
            </a:endParaRPr>
          </a:p>
          <a:p>
            <a:pPr marL="12700" marR="45720">
              <a:lnSpc>
                <a:spcPct val="90000"/>
              </a:lnSpc>
              <a:spcBef>
                <a:spcPts val="1170"/>
              </a:spcBef>
            </a:pP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Pamfletten</a:t>
            </a:r>
            <a:r>
              <a:rPr sz="2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orbel"/>
                <a:cs typeface="Corbel"/>
              </a:rPr>
              <a:t>Forstyrrende</a:t>
            </a:r>
            <a:r>
              <a:rPr sz="2400" i="1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orbel"/>
                <a:cs typeface="Corbel"/>
              </a:rPr>
              <a:t>og</a:t>
            </a:r>
            <a:r>
              <a:rPr sz="2400" i="1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i="1" spc="-10" dirty="0">
                <a:solidFill>
                  <a:srgbClr val="FFFFFF"/>
                </a:solidFill>
                <a:latin typeface="Corbel"/>
                <a:cs typeface="Corbel"/>
              </a:rPr>
              <a:t>voldelig </a:t>
            </a:r>
            <a:r>
              <a:rPr sz="2400" i="1" dirty="0">
                <a:solidFill>
                  <a:srgbClr val="FFFFFF"/>
                </a:solidFill>
                <a:latin typeface="Corbel"/>
                <a:cs typeface="Corbel"/>
              </a:rPr>
              <a:t>adfærd</a:t>
            </a:r>
            <a:r>
              <a:rPr sz="2400" i="1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fortæller</a:t>
            </a:r>
            <a:r>
              <a:rPr sz="2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os:</a:t>
            </a:r>
            <a:r>
              <a:rPr sz="2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"Samtidig</a:t>
            </a:r>
            <a:r>
              <a:rPr sz="2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med,</a:t>
            </a:r>
            <a:r>
              <a:rPr sz="2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at</a:t>
            </a:r>
            <a:r>
              <a:rPr sz="24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vi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ønsker</a:t>
            </a:r>
            <a:r>
              <a:rPr sz="2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at</a:t>
            </a:r>
            <a:r>
              <a:rPr sz="2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værne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om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ethvert</a:t>
            </a:r>
            <a:r>
              <a:rPr sz="2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medlems anonymitet,</a:t>
            </a:r>
            <a:r>
              <a:rPr sz="24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sætter</a:t>
            </a:r>
            <a:r>
              <a:rPr sz="2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et</a:t>
            </a:r>
            <a:r>
              <a:rPr sz="24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voldeligt</a:t>
            </a:r>
            <a:r>
              <a:rPr sz="24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individ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sin</a:t>
            </a:r>
            <a:r>
              <a:rPr sz="24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ret</a:t>
            </a:r>
            <a:r>
              <a:rPr sz="24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til</a:t>
            </a:r>
            <a:r>
              <a:rPr sz="24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anonymitet</a:t>
            </a:r>
            <a:r>
              <a:rPr sz="24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over</a:t>
            </a:r>
            <a:r>
              <a:rPr sz="24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styr</a:t>
            </a:r>
            <a:r>
              <a:rPr sz="24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gennem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sin</a:t>
            </a:r>
            <a:r>
              <a:rPr sz="2400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adfærd.</a:t>
            </a:r>
            <a:r>
              <a:rPr sz="2400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At</a:t>
            </a:r>
            <a:r>
              <a:rPr sz="2400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tilkalde</a:t>
            </a:r>
            <a:r>
              <a:rPr sz="2400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ordensmagten</a:t>
            </a:r>
            <a:r>
              <a:rPr sz="2400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er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passende,</a:t>
            </a:r>
            <a:r>
              <a:rPr sz="2400" spc="-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når</a:t>
            </a:r>
            <a:r>
              <a:rPr sz="2400" spc="-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personlig</a:t>
            </a:r>
            <a:r>
              <a:rPr sz="2400" spc="-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sikkerhed</a:t>
            </a:r>
            <a:r>
              <a:rPr sz="2400" spc="-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står</a:t>
            </a:r>
            <a:r>
              <a:rPr sz="2400" spc="6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på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spil."</a:t>
            </a:r>
            <a:endParaRPr sz="2400">
              <a:latin typeface="Corbel"/>
              <a:cs typeface="Corbel"/>
            </a:endParaRPr>
          </a:p>
          <a:p>
            <a:pPr marL="12700" marR="5080">
              <a:lnSpc>
                <a:spcPts val="2590"/>
              </a:lnSpc>
              <a:spcBef>
                <a:spcPts val="1235"/>
              </a:spcBef>
            </a:pP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Det</a:t>
            </a:r>
            <a:r>
              <a:rPr sz="24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er</a:t>
            </a:r>
            <a:r>
              <a:rPr sz="24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vigtigt</a:t>
            </a:r>
            <a:r>
              <a:rPr sz="24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for</a:t>
            </a:r>
            <a:r>
              <a:rPr sz="24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medlemmer,</a:t>
            </a:r>
            <a:r>
              <a:rPr sz="2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der</a:t>
            </a:r>
            <a:r>
              <a:rPr sz="24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er</a:t>
            </a:r>
            <a:r>
              <a:rPr sz="24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ofre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for</a:t>
            </a:r>
            <a:r>
              <a:rPr sz="2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forbrydelser,</a:t>
            </a:r>
            <a:r>
              <a:rPr sz="2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at</a:t>
            </a:r>
            <a:r>
              <a:rPr sz="2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henvende</a:t>
            </a:r>
            <a:r>
              <a:rPr sz="2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sig</a:t>
            </a:r>
            <a:r>
              <a:rPr sz="2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til</a:t>
            </a:r>
            <a:r>
              <a:rPr sz="2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den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rette</a:t>
            </a:r>
            <a:r>
              <a:rPr sz="2400" spc="-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udenforstående</a:t>
            </a:r>
            <a:r>
              <a:rPr sz="2400" spc="-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ressource,</a:t>
            </a:r>
            <a:r>
              <a:rPr sz="2400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for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eksempel</a:t>
            </a:r>
            <a:r>
              <a:rPr sz="2400" spc="-10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retsvæsenet.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815571" y="758951"/>
            <a:ext cx="376555" cy="5331460"/>
          </a:xfrm>
          <a:custGeom>
            <a:avLst/>
            <a:gdLst/>
            <a:ahLst/>
            <a:cxnLst/>
            <a:rect l="l" t="t" r="r" b="b"/>
            <a:pathLst>
              <a:path w="376554" h="5331460">
                <a:moveTo>
                  <a:pt x="376427" y="0"/>
                </a:moveTo>
                <a:lnTo>
                  <a:pt x="0" y="0"/>
                </a:lnTo>
                <a:lnTo>
                  <a:pt x="0" y="5330952"/>
                </a:lnTo>
                <a:lnTo>
                  <a:pt x="376427" y="5330952"/>
                </a:lnTo>
                <a:lnTo>
                  <a:pt x="376427" y="0"/>
                </a:lnTo>
                <a:close/>
              </a:path>
            </a:pathLst>
          </a:custGeom>
          <a:solidFill>
            <a:srgbClr val="C7C7C7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319773" y="1577467"/>
            <a:ext cx="4911725" cy="314007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"Gruppemedlemmer</a:t>
            </a:r>
            <a:r>
              <a:rPr sz="28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er</a:t>
            </a:r>
            <a:r>
              <a:rPr sz="28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med</a:t>
            </a:r>
            <a:r>
              <a:rPr sz="28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til</a:t>
            </a:r>
            <a:r>
              <a:rPr sz="28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at 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fremme</a:t>
            </a:r>
            <a:r>
              <a:rPr sz="2800" spc="-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vores</a:t>
            </a:r>
            <a:r>
              <a:rPr sz="2800" spc="-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formål,</a:t>
            </a:r>
            <a:r>
              <a:rPr sz="2800" spc="-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når</a:t>
            </a:r>
            <a:r>
              <a:rPr sz="2800" spc="-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de 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tager</a:t>
            </a:r>
            <a:r>
              <a:rPr sz="2800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personligt</a:t>
            </a:r>
            <a:r>
              <a:rPr sz="2800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ansvar</a:t>
            </a:r>
            <a:r>
              <a:rPr sz="2800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for</a:t>
            </a:r>
            <a:r>
              <a:rPr sz="2800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at 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holde</a:t>
            </a:r>
            <a:r>
              <a:rPr sz="2800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mødet</a:t>
            </a:r>
            <a:r>
              <a:rPr sz="2800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bedringsorienteret. 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Alle</a:t>
            </a:r>
            <a:r>
              <a:rPr sz="2800" spc="-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vores</a:t>
            </a:r>
            <a:r>
              <a:rPr sz="2800" spc="-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handlinger</a:t>
            </a:r>
            <a:r>
              <a:rPr sz="2800" spc="-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formidler</a:t>
            </a:r>
            <a:r>
              <a:rPr sz="2800" spc="-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et 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budskab</a:t>
            </a:r>
            <a:r>
              <a:rPr sz="2800" spc="-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og</a:t>
            </a:r>
            <a:r>
              <a:rPr sz="2800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Tradition</a:t>
            </a:r>
            <a:r>
              <a:rPr sz="2800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Fem 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minder</a:t>
            </a:r>
            <a:r>
              <a:rPr sz="28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os</a:t>
            </a:r>
            <a:r>
              <a:rPr sz="28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om,</a:t>
            </a:r>
            <a:r>
              <a:rPr sz="28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at</a:t>
            </a:r>
            <a:r>
              <a:rPr sz="28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gøre</a:t>
            </a:r>
            <a:r>
              <a:rPr sz="28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det</a:t>
            </a:r>
            <a:r>
              <a:rPr sz="28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FFFFFF"/>
                </a:solidFill>
                <a:latin typeface="Corbel"/>
                <a:cs typeface="Corbel"/>
              </a:rPr>
              <a:t>til</a:t>
            </a:r>
            <a:r>
              <a:rPr sz="28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orbel"/>
                <a:cs typeface="Corbel"/>
              </a:rPr>
              <a:t>et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bedringsbudskab."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19773" y="4748910"/>
            <a:ext cx="4808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FFFFFF"/>
                </a:solidFill>
                <a:latin typeface="Corbel"/>
                <a:cs typeface="Corbel"/>
              </a:rPr>
              <a:t>Det</a:t>
            </a:r>
            <a:r>
              <a:rPr sz="1800" i="1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orbel"/>
                <a:cs typeface="Corbel"/>
              </a:rPr>
              <a:t>Virker</a:t>
            </a:r>
            <a:r>
              <a:rPr sz="1800" i="1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orbel"/>
                <a:cs typeface="Corbel"/>
              </a:rPr>
              <a:t>Hvordan</a:t>
            </a:r>
            <a:r>
              <a:rPr sz="1800" i="1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orbel"/>
                <a:cs typeface="Corbel"/>
              </a:rPr>
              <a:t>og</a:t>
            </a:r>
            <a:r>
              <a:rPr sz="1800" i="1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orbel"/>
                <a:cs typeface="Corbel"/>
              </a:rPr>
              <a:t>Hvorfor,</a:t>
            </a:r>
            <a:r>
              <a:rPr sz="1800" i="1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orbel"/>
                <a:cs typeface="Corbel"/>
              </a:rPr>
              <a:t>Tradition</a:t>
            </a:r>
            <a:r>
              <a:rPr sz="1800" i="1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orbel"/>
                <a:cs typeface="Corbel"/>
              </a:rPr>
              <a:t>Fem,</a:t>
            </a:r>
            <a:r>
              <a:rPr sz="1800" i="1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orbel"/>
                <a:cs typeface="Corbel"/>
              </a:rPr>
              <a:t>s.</a:t>
            </a:r>
            <a:r>
              <a:rPr sz="1800" i="1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i="1" spc="-25" dirty="0">
                <a:solidFill>
                  <a:srgbClr val="FFFFFF"/>
                </a:solidFill>
                <a:latin typeface="Corbel"/>
                <a:cs typeface="Corbel"/>
              </a:rPr>
              <a:t>166</a:t>
            </a:r>
            <a:endParaRPr sz="1800">
              <a:latin typeface="Corbel"/>
              <a:cs typeface="Corbel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88C9D310-49E9-D9C4-9BE2-FC9C8CB3E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70866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B92A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72389" y="454101"/>
            <a:ext cx="11249025" cy="5908675"/>
            <a:chOff x="472389" y="454101"/>
            <a:chExt cx="11249025" cy="5908675"/>
          </a:xfrm>
        </p:grpSpPr>
        <p:sp>
          <p:nvSpPr>
            <p:cNvPr id="4" name="object 4"/>
            <p:cNvSpPr/>
            <p:nvPr/>
          </p:nvSpPr>
          <p:spPr>
            <a:xfrm>
              <a:off x="477773" y="459486"/>
              <a:ext cx="11238230" cy="5897880"/>
            </a:xfrm>
            <a:custGeom>
              <a:avLst/>
              <a:gdLst/>
              <a:ahLst/>
              <a:cxnLst/>
              <a:rect l="l" t="t" r="r" b="b"/>
              <a:pathLst>
                <a:path w="11238230" h="5897880">
                  <a:moveTo>
                    <a:pt x="11237976" y="0"/>
                  </a:moveTo>
                  <a:lnTo>
                    <a:pt x="0" y="0"/>
                  </a:lnTo>
                  <a:lnTo>
                    <a:pt x="0" y="5897880"/>
                  </a:lnTo>
                  <a:lnTo>
                    <a:pt x="11237976" y="5897880"/>
                  </a:lnTo>
                  <a:lnTo>
                    <a:pt x="11237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7773" y="459486"/>
              <a:ext cx="11238230" cy="5897880"/>
            </a:xfrm>
            <a:custGeom>
              <a:avLst/>
              <a:gdLst/>
              <a:ahLst/>
              <a:cxnLst/>
              <a:rect l="l" t="t" r="r" b="b"/>
              <a:pathLst>
                <a:path w="11238230" h="5897880">
                  <a:moveTo>
                    <a:pt x="0" y="5897880"/>
                  </a:moveTo>
                  <a:lnTo>
                    <a:pt x="11237976" y="5897880"/>
                  </a:lnTo>
                  <a:lnTo>
                    <a:pt x="11237976" y="0"/>
                  </a:lnTo>
                  <a:lnTo>
                    <a:pt x="0" y="0"/>
                  </a:lnTo>
                  <a:lnTo>
                    <a:pt x="0" y="5897880"/>
                  </a:lnTo>
                  <a:close/>
                </a:path>
              </a:pathLst>
            </a:custGeom>
            <a:ln w="107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82212" y="771144"/>
              <a:ext cx="3952366" cy="527151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8749" rIns="0" bIns="0" rtlCol="0">
            <a:spAutoFit/>
          </a:bodyPr>
          <a:lstStyle/>
          <a:p>
            <a:pPr marL="3993515">
              <a:lnSpc>
                <a:spcPct val="100000"/>
              </a:lnSpc>
              <a:spcBef>
                <a:spcPts val="95"/>
              </a:spcBef>
            </a:pPr>
            <a:r>
              <a:rPr spc="-130" dirty="0"/>
              <a:t>Spørgsmål/kommentarer</a:t>
            </a:r>
            <a:r>
              <a:rPr spc="-130" dirty="0">
                <a:latin typeface="Arial Narrow"/>
                <a:cs typeface="Arial Narrow"/>
              </a:rPr>
              <a:t>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3444240" cy="5331460"/>
          </a:xfrm>
          <a:custGeom>
            <a:avLst/>
            <a:gdLst/>
            <a:ahLst/>
            <a:cxnLst/>
            <a:rect l="l" t="t" r="r" b="b"/>
            <a:pathLst>
              <a:path w="3444240" h="5331460">
                <a:moveTo>
                  <a:pt x="3444240" y="0"/>
                </a:moveTo>
                <a:lnTo>
                  <a:pt x="0" y="0"/>
                </a:lnTo>
                <a:lnTo>
                  <a:pt x="0" y="5330952"/>
                </a:lnTo>
                <a:lnTo>
                  <a:pt x="3444240" y="5330952"/>
                </a:lnTo>
                <a:lnTo>
                  <a:pt x="3444240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653" y="0"/>
            <a:ext cx="12182475" cy="6844665"/>
            <a:chOff x="9653" y="0"/>
            <a:chExt cx="12182475" cy="6844665"/>
          </a:xfrm>
        </p:grpSpPr>
        <p:sp>
          <p:nvSpPr>
            <p:cNvPr id="4" name="object 4"/>
            <p:cNvSpPr/>
            <p:nvPr/>
          </p:nvSpPr>
          <p:spPr>
            <a:xfrm>
              <a:off x="11815571" y="758952"/>
              <a:ext cx="376555" cy="5331460"/>
            </a:xfrm>
            <a:custGeom>
              <a:avLst/>
              <a:gdLst/>
              <a:ahLst/>
              <a:cxnLst/>
              <a:rect l="l" t="t" r="r" b="b"/>
              <a:pathLst>
                <a:path w="376554" h="5331460">
                  <a:moveTo>
                    <a:pt x="376427" y="0"/>
                  </a:moveTo>
                  <a:lnTo>
                    <a:pt x="0" y="0"/>
                  </a:lnTo>
                  <a:lnTo>
                    <a:pt x="0" y="5330952"/>
                  </a:lnTo>
                  <a:lnTo>
                    <a:pt x="376427" y="5330952"/>
                  </a:lnTo>
                  <a:lnTo>
                    <a:pt x="376427" y="0"/>
                  </a:lnTo>
                  <a:close/>
                </a:path>
              </a:pathLst>
            </a:custGeom>
            <a:solidFill>
              <a:srgbClr val="C7C7C7">
                <a:alpha val="4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53" y="0"/>
              <a:ext cx="12182346" cy="684423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98475" y="597103"/>
            <a:ext cx="551942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Gruppens</a:t>
            </a:r>
            <a:r>
              <a:rPr sz="2400" spc="28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fokus</a:t>
            </a:r>
            <a:r>
              <a:rPr sz="2400" spc="285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på</a:t>
            </a:r>
            <a:r>
              <a:rPr sz="2400" spc="275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at</a:t>
            </a:r>
            <a:r>
              <a:rPr sz="2400" spc="285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bringe</a:t>
            </a:r>
            <a:r>
              <a:rPr sz="2400" spc="27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budskabet</a:t>
            </a:r>
            <a:r>
              <a:rPr sz="2400" spc="275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spc="-25" dirty="0">
                <a:solidFill>
                  <a:srgbClr val="0000FF"/>
                </a:solidFill>
                <a:latin typeface="Corbel"/>
                <a:cs typeface="Corbel"/>
              </a:rPr>
              <a:t>er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så</a:t>
            </a:r>
            <a:r>
              <a:rPr sz="2400" spc="11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vigtigt</a:t>
            </a:r>
            <a:r>
              <a:rPr sz="2400" spc="114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for</a:t>
            </a:r>
            <a:r>
              <a:rPr sz="2400" spc="11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NA’s</a:t>
            </a:r>
            <a:r>
              <a:rPr sz="2400" spc="12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overlevelse,</a:t>
            </a:r>
            <a:r>
              <a:rPr sz="2400" spc="9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at</a:t>
            </a:r>
            <a:r>
              <a:rPr sz="2400" spc="114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det</a:t>
            </a:r>
            <a:r>
              <a:rPr sz="2400" spc="11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orbel"/>
                <a:cs typeface="Corbel"/>
              </a:rPr>
              <a:t>bliver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kaldt</a:t>
            </a:r>
            <a:r>
              <a:rPr sz="2400" spc="515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vores</a:t>
            </a:r>
            <a:r>
              <a:rPr sz="2400" spc="525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hovedformål.</a:t>
            </a:r>
            <a:r>
              <a:rPr sz="2400" spc="525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Det</a:t>
            </a:r>
            <a:r>
              <a:rPr sz="2400" spc="52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betyder,</a:t>
            </a:r>
            <a:r>
              <a:rPr sz="2400" spc="509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spc="-25" dirty="0">
                <a:solidFill>
                  <a:srgbClr val="0000FF"/>
                </a:solidFill>
                <a:latin typeface="Corbel"/>
                <a:cs typeface="Corbel"/>
              </a:rPr>
              <a:t>at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det</a:t>
            </a:r>
            <a:r>
              <a:rPr sz="2400" spc="85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er</a:t>
            </a:r>
            <a:r>
              <a:rPr sz="2400" spc="85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den</a:t>
            </a:r>
            <a:r>
              <a:rPr sz="2400" spc="9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vigtigste</a:t>
            </a:r>
            <a:r>
              <a:rPr sz="2400" spc="75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ting,</a:t>
            </a:r>
            <a:r>
              <a:rPr sz="2400" spc="9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vi</a:t>
            </a:r>
            <a:r>
              <a:rPr sz="2400" spc="85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gør.</a:t>
            </a:r>
            <a:r>
              <a:rPr sz="2400" spc="95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Intet</a:t>
            </a:r>
            <a:r>
              <a:rPr sz="2400" spc="9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orbel"/>
                <a:cs typeface="Corbel"/>
              </a:rPr>
              <a:t>andet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bør</a:t>
            </a:r>
            <a:r>
              <a:rPr sz="2400" spc="95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have</a:t>
            </a:r>
            <a:r>
              <a:rPr sz="2400" spc="95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forrang</a:t>
            </a:r>
            <a:r>
              <a:rPr sz="2400" spc="9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frem</a:t>
            </a:r>
            <a:r>
              <a:rPr sz="2400" spc="9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for</a:t>
            </a:r>
            <a:r>
              <a:rPr sz="2400" spc="95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det.</a:t>
            </a:r>
            <a:r>
              <a:rPr sz="2400" spc="10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Dette</a:t>
            </a:r>
            <a:r>
              <a:rPr sz="2400" spc="85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er</a:t>
            </a:r>
            <a:r>
              <a:rPr sz="2400" spc="10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spc="-25" dirty="0">
                <a:solidFill>
                  <a:srgbClr val="0000FF"/>
                </a:solidFill>
                <a:latin typeface="Corbel"/>
                <a:cs typeface="Corbel"/>
              </a:rPr>
              <a:t>den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mest</a:t>
            </a:r>
            <a:r>
              <a:rPr sz="2400" spc="365" dirty="0">
                <a:solidFill>
                  <a:srgbClr val="0000FF"/>
                </a:solidFill>
                <a:latin typeface="Corbel"/>
                <a:cs typeface="Corbel"/>
              </a:rPr>
              <a:t> 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grundlæggende</a:t>
            </a:r>
            <a:r>
              <a:rPr sz="2400" spc="360" dirty="0">
                <a:solidFill>
                  <a:srgbClr val="0000FF"/>
                </a:solidFill>
                <a:latin typeface="Corbel"/>
                <a:cs typeface="Corbel"/>
              </a:rPr>
              <a:t> 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rettesnor</a:t>
            </a:r>
            <a:r>
              <a:rPr sz="2400" spc="370" dirty="0">
                <a:solidFill>
                  <a:srgbClr val="0000FF"/>
                </a:solidFill>
                <a:latin typeface="Corbel"/>
                <a:cs typeface="Corbel"/>
              </a:rPr>
              <a:t>  </a:t>
            </a:r>
            <a:r>
              <a:rPr sz="2400" spc="-10" dirty="0">
                <a:solidFill>
                  <a:srgbClr val="0000FF"/>
                </a:solidFill>
                <a:latin typeface="Corbel"/>
                <a:cs typeface="Corbel"/>
              </a:rPr>
              <a:t>grupper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kan</a:t>
            </a:r>
            <a:r>
              <a:rPr sz="2400" spc="-15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bruge</a:t>
            </a:r>
            <a:r>
              <a:rPr sz="2400" spc="-2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til</a:t>
            </a:r>
            <a:r>
              <a:rPr sz="2400" spc="-1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at</a:t>
            </a:r>
            <a:r>
              <a:rPr sz="2400" spc="-1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undersøge</a:t>
            </a:r>
            <a:r>
              <a:rPr sz="2400" spc="-25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deres</a:t>
            </a:r>
            <a:r>
              <a:rPr sz="2400" spc="-15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motiver</a:t>
            </a:r>
            <a:r>
              <a:rPr sz="2400" spc="-15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spc="-25" dirty="0">
                <a:solidFill>
                  <a:srgbClr val="0000FF"/>
                </a:solidFill>
                <a:latin typeface="Corbel"/>
                <a:cs typeface="Corbel"/>
              </a:rPr>
              <a:t>og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98475" y="3157778"/>
            <a:ext cx="2211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deres</a:t>
            </a:r>
            <a:r>
              <a:rPr sz="2400" spc="-8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orbel"/>
                <a:cs typeface="Corbel"/>
              </a:rPr>
              <a:t>handlinger.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8475" y="3523589"/>
            <a:ext cx="5518785" cy="282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02615" algn="l"/>
                <a:tab pos="936625" algn="l"/>
                <a:tab pos="1739900" algn="l"/>
                <a:tab pos="2081530" algn="l"/>
                <a:tab pos="2552065" algn="l"/>
                <a:tab pos="3033395" algn="l"/>
                <a:tab pos="4377690" algn="l"/>
                <a:tab pos="4879975" algn="l"/>
                <a:tab pos="5093970" algn="l"/>
              </a:tabLst>
            </a:pP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Der</a:t>
            </a:r>
            <a:r>
              <a:rPr sz="2400" spc="55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er</a:t>
            </a:r>
            <a:r>
              <a:rPr sz="2400" spc="6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mange</a:t>
            </a:r>
            <a:r>
              <a:rPr sz="2400" spc="55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måder,</a:t>
            </a:r>
            <a:r>
              <a:rPr sz="2400" spc="45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hvorpå</a:t>
            </a:r>
            <a:r>
              <a:rPr sz="2400" spc="6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vores</a:t>
            </a:r>
            <a:r>
              <a:rPr sz="2400" spc="65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orbel"/>
                <a:cs typeface="Corbel"/>
              </a:rPr>
              <a:t>grupper </a:t>
            </a:r>
            <a:r>
              <a:rPr sz="2400" spc="-25" dirty="0">
                <a:solidFill>
                  <a:srgbClr val="0000FF"/>
                </a:solidFill>
                <a:latin typeface="Corbel"/>
                <a:cs typeface="Corbel"/>
              </a:rPr>
              <a:t>kan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	</a:t>
            </a:r>
            <a:r>
              <a:rPr sz="2400" spc="-10" dirty="0">
                <a:solidFill>
                  <a:srgbClr val="0000FF"/>
                </a:solidFill>
                <a:latin typeface="Corbel"/>
                <a:cs typeface="Corbel"/>
              </a:rPr>
              <a:t>fremme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	</a:t>
            </a:r>
            <a:r>
              <a:rPr sz="2400" spc="-10" dirty="0">
                <a:solidFill>
                  <a:srgbClr val="0000FF"/>
                </a:solidFill>
                <a:latin typeface="Corbel"/>
                <a:cs typeface="Corbel"/>
              </a:rPr>
              <a:t>vores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	</a:t>
            </a:r>
            <a:r>
              <a:rPr sz="2400" spc="-10" dirty="0">
                <a:solidFill>
                  <a:srgbClr val="0000FF"/>
                </a:solidFill>
                <a:latin typeface="Corbel"/>
                <a:cs typeface="Corbel"/>
              </a:rPr>
              <a:t>hovedformål.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	</a:t>
            </a:r>
            <a:r>
              <a:rPr sz="2400" spc="-20" dirty="0">
                <a:solidFill>
                  <a:srgbClr val="0000FF"/>
                </a:solidFill>
                <a:latin typeface="Corbel"/>
                <a:cs typeface="Corbel"/>
              </a:rPr>
              <a:t>Sagt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	</a:t>
            </a:r>
            <a:r>
              <a:rPr sz="2400" spc="-20" dirty="0">
                <a:solidFill>
                  <a:srgbClr val="0000FF"/>
                </a:solidFill>
                <a:latin typeface="Corbel"/>
                <a:cs typeface="Corbel"/>
              </a:rPr>
              <a:t>lidt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forenklet,</a:t>
            </a:r>
            <a:r>
              <a:rPr sz="2400" spc="-11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begynder</a:t>
            </a:r>
            <a:r>
              <a:rPr sz="2400" spc="-10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orbel"/>
                <a:cs typeface="Corbel"/>
              </a:rPr>
              <a:t>gruppemedlemmer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med</a:t>
            </a:r>
            <a:r>
              <a:rPr sz="2400" spc="254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at</a:t>
            </a:r>
            <a:r>
              <a:rPr sz="2400" spc="265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skabe</a:t>
            </a:r>
            <a:r>
              <a:rPr sz="2400" spc="254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en</a:t>
            </a:r>
            <a:r>
              <a:rPr sz="2400" spc="265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atmosfære</a:t>
            </a:r>
            <a:r>
              <a:rPr sz="2400" spc="254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af</a:t>
            </a:r>
            <a:r>
              <a:rPr sz="2400" spc="265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bedring</a:t>
            </a:r>
            <a:r>
              <a:rPr sz="2400" spc="25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spc="-25" dirty="0">
                <a:solidFill>
                  <a:srgbClr val="0000FF"/>
                </a:solidFill>
                <a:latin typeface="Corbel"/>
                <a:cs typeface="Corbel"/>
              </a:rPr>
              <a:t>på </a:t>
            </a:r>
            <a:r>
              <a:rPr sz="2400" spc="-10" dirty="0">
                <a:solidFill>
                  <a:srgbClr val="0000FF"/>
                </a:solidFill>
                <a:latin typeface="Corbel"/>
                <a:cs typeface="Corbel"/>
              </a:rPr>
              <a:t>deres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	</a:t>
            </a:r>
            <a:r>
              <a:rPr sz="2400" spc="-10" dirty="0">
                <a:solidFill>
                  <a:srgbClr val="0000FF"/>
                </a:solidFill>
                <a:latin typeface="Corbel"/>
                <a:cs typeface="Corbel"/>
              </a:rPr>
              <a:t>møder.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	</a:t>
            </a:r>
            <a:r>
              <a:rPr sz="2400" spc="-10" dirty="0">
                <a:solidFill>
                  <a:srgbClr val="0000FF"/>
                </a:solidFill>
                <a:latin typeface="Corbel"/>
                <a:cs typeface="Corbel"/>
              </a:rPr>
              <a:t>Dette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	</a:t>
            </a:r>
            <a:r>
              <a:rPr sz="2400" spc="-10" dirty="0">
                <a:solidFill>
                  <a:srgbClr val="0000FF"/>
                </a:solidFill>
                <a:latin typeface="Corbel"/>
                <a:cs typeface="Corbel"/>
              </a:rPr>
              <a:t>omfatter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	</a:t>
            </a:r>
            <a:r>
              <a:rPr sz="2400" spc="-37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at	</a:t>
            </a:r>
            <a:r>
              <a:rPr sz="2400" spc="-20" dirty="0">
                <a:solidFill>
                  <a:srgbClr val="0000FF"/>
                </a:solidFill>
                <a:latin typeface="Corbel"/>
                <a:cs typeface="Corbel"/>
              </a:rPr>
              <a:t>byde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enhver</a:t>
            </a:r>
            <a:r>
              <a:rPr sz="2400" spc="-7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addict,</a:t>
            </a:r>
            <a:r>
              <a:rPr sz="2400" spc="-65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der</a:t>
            </a:r>
            <a:r>
              <a:rPr sz="2400" spc="-70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0000FF"/>
                </a:solidFill>
                <a:latin typeface="Corbel"/>
                <a:cs typeface="Corbel"/>
              </a:rPr>
              <a:t>deltager,</a:t>
            </a:r>
            <a:r>
              <a:rPr sz="2400" spc="-65" dirty="0">
                <a:solidFill>
                  <a:srgbClr val="0000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orbel"/>
                <a:cs typeface="Corbel"/>
              </a:rPr>
              <a:t>velkommen.</a:t>
            </a:r>
            <a:endParaRPr sz="24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  <a:tabLst>
                <a:tab pos="499109" algn="l"/>
                <a:tab pos="1256665" algn="l"/>
                <a:tab pos="2195830" algn="l"/>
                <a:tab pos="2592705" algn="l"/>
                <a:tab pos="3486150" algn="l"/>
                <a:tab pos="4447540" algn="l"/>
                <a:tab pos="4787265" algn="l"/>
              </a:tabLst>
            </a:pPr>
            <a:r>
              <a:rPr sz="1600" i="1" spc="-25" dirty="0">
                <a:solidFill>
                  <a:srgbClr val="0000FF"/>
                </a:solidFill>
                <a:latin typeface="Arial"/>
                <a:cs typeface="Arial"/>
              </a:rPr>
              <a:t>Det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Virker,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Hvordan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1600" i="1" spc="-25" dirty="0">
                <a:solidFill>
                  <a:srgbClr val="0000FF"/>
                </a:solidFill>
                <a:latin typeface="Arial"/>
                <a:cs typeface="Arial"/>
              </a:rPr>
              <a:t>og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Hvorfor,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Tradition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1600" i="1" spc="-25" dirty="0">
                <a:solidFill>
                  <a:srgbClr val="0000FF"/>
                </a:solidFill>
                <a:latin typeface="Arial"/>
                <a:cs typeface="Arial"/>
              </a:rPr>
              <a:t>5,</a:t>
            </a: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(afsnit</a:t>
            </a:r>
            <a:endParaRPr sz="1600">
              <a:latin typeface="Arial"/>
              <a:cs typeface="Arial"/>
            </a:endParaRPr>
          </a:p>
          <a:p>
            <a:pPr marL="26670">
              <a:lnSpc>
                <a:spcPct val="100000"/>
              </a:lnSpc>
              <a:spcBef>
                <a:spcPts val="630"/>
              </a:spcBef>
            </a:pPr>
            <a:r>
              <a:rPr sz="1600" i="1" dirty="0">
                <a:solidFill>
                  <a:srgbClr val="0000FF"/>
                </a:solidFill>
                <a:latin typeface="Arial"/>
                <a:cs typeface="Arial"/>
              </a:rPr>
              <a:t>4&amp;5) s.</a:t>
            </a:r>
            <a:r>
              <a:rPr sz="1600" i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i="1" spc="-25" dirty="0">
                <a:solidFill>
                  <a:srgbClr val="0000FF"/>
                </a:solidFill>
                <a:latin typeface="Arial"/>
                <a:cs typeface="Arial"/>
              </a:rPr>
              <a:t>166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0" y="762000"/>
            <a:ext cx="4642485" cy="5334000"/>
          </a:xfrm>
          <a:prstGeom prst="rect">
            <a:avLst/>
          </a:prstGeom>
          <a:solidFill>
            <a:srgbClr val="1A5F6D">
              <a:alpha val="9293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89"/>
              </a:spcBef>
            </a:pPr>
            <a:endParaRPr sz="3900">
              <a:latin typeface="Times New Roman"/>
              <a:cs typeface="Times New Roman"/>
            </a:endParaRPr>
          </a:p>
          <a:p>
            <a:pPr marL="202565">
              <a:lnSpc>
                <a:spcPct val="100000"/>
              </a:lnSpc>
            </a:pPr>
            <a:r>
              <a:rPr sz="3900" dirty="0">
                <a:solidFill>
                  <a:srgbClr val="FFFFFF"/>
                </a:solidFill>
                <a:latin typeface="Corbel"/>
                <a:cs typeface="Corbel"/>
              </a:rPr>
              <a:t>Emne</a:t>
            </a:r>
            <a:r>
              <a:rPr sz="39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dirty="0">
                <a:solidFill>
                  <a:srgbClr val="FFFFFF"/>
                </a:solidFill>
                <a:latin typeface="Corbel"/>
                <a:cs typeface="Corbel"/>
              </a:rPr>
              <a:t>til</a:t>
            </a:r>
            <a:r>
              <a:rPr sz="39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-10" dirty="0">
                <a:solidFill>
                  <a:srgbClr val="FFFFFF"/>
                </a:solidFill>
                <a:latin typeface="Corbel"/>
                <a:cs typeface="Corbel"/>
              </a:rPr>
              <a:t>diskussion:</a:t>
            </a:r>
            <a:endParaRPr sz="3900">
              <a:latin typeface="Corbel"/>
              <a:cs typeface="Corbel"/>
            </a:endParaRPr>
          </a:p>
          <a:p>
            <a:pPr marL="202565" marR="1428750" algn="just">
              <a:lnSpc>
                <a:spcPts val="4210"/>
              </a:lnSpc>
              <a:spcBef>
                <a:spcPts val="4280"/>
              </a:spcBef>
            </a:pPr>
            <a:r>
              <a:rPr sz="3900" dirty="0">
                <a:solidFill>
                  <a:srgbClr val="FFFFFF"/>
                </a:solidFill>
                <a:latin typeface="Corbel"/>
                <a:cs typeface="Corbel"/>
              </a:rPr>
              <a:t>Bidrager</a:t>
            </a:r>
            <a:r>
              <a:rPr sz="3900" spc="-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dirty="0">
                <a:solidFill>
                  <a:srgbClr val="FFFFFF"/>
                </a:solidFill>
                <a:latin typeface="Corbel"/>
                <a:cs typeface="Corbel"/>
              </a:rPr>
              <a:t>jeg</a:t>
            </a:r>
            <a:r>
              <a:rPr sz="3900" spc="-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-25" dirty="0">
                <a:solidFill>
                  <a:srgbClr val="FFFFFF"/>
                </a:solidFill>
                <a:latin typeface="Corbel"/>
                <a:cs typeface="Corbel"/>
              </a:rPr>
              <a:t>til </a:t>
            </a:r>
            <a:r>
              <a:rPr sz="3900" spc="-10" dirty="0">
                <a:solidFill>
                  <a:srgbClr val="FFFFFF"/>
                </a:solidFill>
                <a:latin typeface="Corbel"/>
                <a:cs typeface="Corbel"/>
              </a:rPr>
              <a:t>atmosfæren</a:t>
            </a:r>
            <a:r>
              <a:rPr sz="3900" spc="-1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-25" dirty="0">
                <a:solidFill>
                  <a:srgbClr val="FFFFFF"/>
                </a:solidFill>
                <a:latin typeface="Corbel"/>
                <a:cs typeface="Corbel"/>
              </a:rPr>
              <a:t>af </a:t>
            </a:r>
            <a:r>
              <a:rPr sz="3900" spc="-10" dirty="0">
                <a:solidFill>
                  <a:srgbClr val="FFFFFF"/>
                </a:solidFill>
                <a:latin typeface="Corbel"/>
                <a:cs typeface="Corbel"/>
              </a:rPr>
              <a:t>bedring?</a:t>
            </a:r>
            <a:endParaRPr sz="390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815571" y="758951"/>
            <a:ext cx="376555" cy="5331460"/>
          </a:xfrm>
          <a:custGeom>
            <a:avLst/>
            <a:gdLst/>
            <a:ahLst/>
            <a:cxnLst/>
            <a:rect l="l" t="t" r="r" b="b"/>
            <a:pathLst>
              <a:path w="376554" h="5331460">
                <a:moveTo>
                  <a:pt x="376427" y="0"/>
                </a:moveTo>
                <a:lnTo>
                  <a:pt x="0" y="0"/>
                </a:lnTo>
                <a:lnTo>
                  <a:pt x="0" y="5330952"/>
                </a:lnTo>
                <a:lnTo>
                  <a:pt x="376427" y="5330952"/>
                </a:lnTo>
                <a:lnTo>
                  <a:pt x="376427" y="0"/>
                </a:lnTo>
                <a:close/>
              </a:path>
            </a:pathLst>
          </a:custGeom>
          <a:solidFill>
            <a:srgbClr val="C7C7C7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53" y="0"/>
            <a:ext cx="12182346" cy="680008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0" y="762000"/>
            <a:ext cx="4642485" cy="5334000"/>
          </a:xfrm>
          <a:prstGeom prst="rect">
            <a:avLst/>
          </a:prstGeom>
          <a:solidFill>
            <a:srgbClr val="1A5F6D">
              <a:alpha val="92939"/>
            </a:srgbClr>
          </a:solidFill>
        </p:spPr>
        <p:txBody>
          <a:bodyPr vert="horz" wrap="square" lIns="0" tIns="4686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690"/>
              </a:spcBef>
            </a:pPr>
            <a:endParaRPr sz="3900">
              <a:latin typeface="Times New Roman"/>
              <a:cs typeface="Times New Roman"/>
            </a:endParaRPr>
          </a:p>
          <a:p>
            <a:pPr marL="308610">
              <a:lnSpc>
                <a:spcPct val="100000"/>
              </a:lnSpc>
              <a:spcBef>
                <a:spcPts val="5"/>
              </a:spcBef>
            </a:pPr>
            <a:r>
              <a:rPr sz="3900" dirty="0">
                <a:solidFill>
                  <a:srgbClr val="FFFFFF"/>
                </a:solidFill>
                <a:latin typeface="Corbel"/>
                <a:cs typeface="Corbel"/>
              </a:rPr>
              <a:t>Emne</a:t>
            </a:r>
            <a:r>
              <a:rPr sz="39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dirty="0">
                <a:solidFill>
                  <a:srgbClr val="FFFFFF"/>
                </a:solidFill>
                <a:latin typeface="Corbel"/>
                <a:cs typeface="Corbel"/>
              </a:rPr>
              <a:t>til</a:t>
            </a:r>
            <a:r>
              <a:rPr sz="39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-10" dirty="0">
                <a:solidFill>
                  <a:srgbClr val="FFFFFF"/>
                </a:solidFill>
                <a:latin typeface="Corbel"/>
                <a:cs typeface="Corbel"/>
              </a:rPr>
              <a:t>diskussion:</a:t>
            </a:r>
            <a:endParaRPr sz="3900">
              <a:latin typeface="Corbel"/>
              <a:cs typeface="Corbel"/>
            </a:endParaRPr>
          </a:p>
          <a:p>
            <a:pPr marL="308610" marR="1118235">
              <a:lnSpc>
                <a:spcPts val="4210"/>
              </a:lnSpc>
              <a:spcBef>
                <a:spcPts val="4275"/>
              </a:spcBef>
            </a:pPr>
            <a:r>
              <a:rPr sz="3900" dirty="0">
                <a:solidFill>
                  <a:srgbClr val="FFFFFF"/>
                </a:solidFill>
                <a:latin typeface="Corbel"/>
                <a:cs typeface="Corbel"/>
              </a:rPr>
              <a:t>Hvad</a:t>
            </a:r>
            <a:r>
              <a:rPr sz="39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dirty="0">
                <a:solidFill>
                  <a:srgbClr val="FFFFFF"/>
                </a:solidFill>
                <a:latin typeface="Corbel"/>
                <a:cs typeface="Corbel"/>
              </a:rPr>
              <a:t>kan</a:t>
            </a:r>
            <a:r>
              <a:rPr sz="39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-20" dirty="0">
                <a:solidFill>
                  <a:srgbClr val="FFFFFF"/>
                </a:solidFill>
                <a:latin typeface="Corbel"/>
                <a:cs typeface="Corbel"/>
              </a:rPr>
              <a:t>skade </a:t>
            </a:r>
            <a:r>
              <a:rPr sz="3900" spc="-10" dirty="0">
                <a:solidFill>
                  <a:srgbClr val="FFFFFF"/>
                </a:solidFill>
                <a:latin typeface="Corbel"/>
                <a:cs typeface="Corbel"/>
              </a:rPr>
              <a:t>atmosfæren</a:t>
            </a:r>
            <a:r>
              <a:rPr sz="3900" spc="-1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900" spc="-25" dirty="0">
                <a:solidFill>
                  <a:srgbClr val="FFFFFF"/>
                </a:solidFill>
                <a:latin typeface="Corbel"/>
                <a:cs typeface="Corbel"/>
              </a:rPr>
              <a:t>af </a:t>
            </a:r>
            <a:r>
              <a:rPr sz="3900" spc="-10" dirty="0">
                <a:solidFill>
                  <a:srgbClr val="FFFFFF"/>
                </a:solidFill>
                <a:latin typeface="Corbel"/>
                <a:cs typeface="Corbel"/>
              </a:rPr>
              <a:t>bedring?</a:t>
            </a:r>
            <a:endParaRPr sz="390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815571" y="758951"/>
            <a:ext cx="376555" cy="5331460"/>
          </a:xfrm>
          <a:custGeom>
            <a:avLst/>
            <a:gdLst/>
            <a:ahLst/>
            <a:cxnLst/>
            <a:rect l="l" t="t" r="r" b="b"/>
            <a:pathLst>
              <a:path w="376554" h="5331460">
                <a:moveTo>
                  <a:pt x="376427" y="0"/>
                </a:moveTo>
                <a:lnTo>
                  <a:pt x="0" y="0"/>
                </a:lnTo>
                <a:lnTo>
                  <a:pt x="0" y="5330952"/>
                </a:lnTo>
                <a:lnTo>
                  <a:pt x="376427" y="5330952"/>
                </a:lnTo>
                <a:lnTo>
                  <a:pt x="376427" y="0"/>
                </a:lnTo>
                <a:close/>
              </a:path>
            </a:pathLst>
          </a:custGeom>
          <a:solidFill>
            <a:srgbClr val="C7C7C7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15571" y="758951"/>
            <a:ext cx="376555" cy="5331460"/>
          </a:xfrm>
          <a:custGeom>
            <a:avLst/>
            <a:gdLst/>
            <a:ahLst/>
            <a:cxnLst/>
            <a:rect l="l" t="t" r="r" b="b"/>
            <a:pathLst>
              <a:path w="376554" h="5331460">
                <a:moveTo>
                  <a:pt x="376427" y="0"/>
                </a:moveTo>
                <a:lnTo>
                  <a:pt x="0" y="0"/>
                </a:lnTo>
                <a:lnTo>
                  <a:pt x="0" y="5330952"/>
                </a:lnTo>
                <a:lnTo>
                  <a:pt x="376427" y="5330952"/>
                </a:lnTo>
                <a:lnTo>
                  <a:pt x="376427" y="0"/>
                </a:lnTo>
                <a:close/>
              </a:path>
            </a:pathLst>
          </a:custGeom>
          <a:solidFill>
            <a:srgbClr val="C7C7C7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758951"/>
            <a:ext cx="3444240" cy="5331460"/>
          </a:xfrm>
          <a:prstGeom prst="rect">
            <a:avLst/>
          </a:prstGeom>
          <a:solidFill>
            <a:srgbClr val="40B9D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65"/>
              </a:spcBef>
            </a:pPr>
            <a:endParaRPr sz="3600">
              <a:latin typeface="Times New Roman"/>
              <a:cs typeface="Times New Roman"/>
            </a:endParaRPr>
          </a:p>
          <a:p>
            <a:pPr marL="193040" marR="803275">
              <a:lnSpc>
                <a:spcPts val="3890"/>
              </a:lnSpc>
            </a:pPr>
            <a:r>
              <a:rPr sz="3600" spc="-10" dirty="0">
                <a:solidFill>
                  <a:srgbClr val="FFFFFF"/>
                </a:solidFill>
                <a:latin typeface="Corbel"/>
                <a:cs typeface="Corbel"/>
              </a:rPr>
              <a:t>Forstyrrende adfærd</a:t>
            </a:r>
            <a:endParaRPr sz="36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48429" y="2771012"/>
            <a:ext cx="5243195" cy="16040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spc="-10" dirty="0">
                <a:solidFill>
                  <a:srgbClr val="585858"/>
                </a:solidFill>
                <a:latin typeface="Corbel"/>
                <a:cs typeface="Corbel"/>
              </a:rPr>
              <a:t>Forstyrrende</a:t>
            </a:r>
            <a:r>
              <a:rPr sz="2800" spc="-6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585858"/>
                </a:solidFill>
                <a:latin typeface="Corbel"/>
                <a:cs typeface="Corbel"/>
              </a:rPr>
              <a:t>adfærd</a:t>
            </a:r>
            <a:r>
              <a:rPr sz="2800" spc="-6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585858"/>
                </a:solidFill>
                <a:latin typeface="Corbel"/>
                <a:cs typeface="Corbel"/>
              </a:rPr>
              <a:t>er</a:t>
            </a:r>
            <a:r>
              <a:rPr sz="2800" spc="-6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585858"/>
                </a:solidFill>
                <a:latin typeface="Corbel"/>
                <a:cs typeface="Corbel"/>
              </a:rPr>
              <a:t>adfærd,</a:t>
            </a:r>
            <a:r>
              <a:rPr sz="2800" spc="-6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800" spc="-25" dirty="0">
                <a:solidFill>
                  <a:srgbClr val="585858"/>
                </a:solidFill>
                <a:latin typeface="Corbel"/>
                <a:cs typeface="Corbel"/>
              </a:rPr>
              <a:t>der </a:t>
            </a:r>
            <a:r>
              <a:rPr sz="2800" dirty="0">
                <a:solidFill>
                  <a:srgbClr val="585858"/>
                </a:solidFill>
                <a:latin typeface="Corbel"/>
                <a:cs typeface="Corbel"/>
              </a:rPr>
              <a:t>påvirker</a:t>
            </a:r>
            <a:r>
              <a:rPr sz="2800" spc="-7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585858"/>
                </a:solidFill>
                <a:latin typeface="Corbel"/>
                <a:cs typeface="Corbel"/>
              </a:rPr>
              <a:t>freden,</a:t>
            </a:r>
            <a:r>
              <a:rPr sz="2800" spc="-7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585858"/>
                </a:solidFill>
                <a:latin typeface="Corbel"/>
                <a:cs typeface="Corbel"/>
              </a:rPr>
              <a:t>sikkerheden</a:t>
            </a:r>
            <a:r>
              <a:rPr sz="2800" spc="-7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800" spc="-25" dirty="0">
                <a:solidFill>
                  <a:srgbClr val="585858"/>
                </a:solidFill>
                <a:latin typeface="Corbel"/>
                <a:cs typeface="Corbel"/>
              </a:rPr>
              <a:t>og </a:t>
            </a:r>
            <a:r>
              <a:rPr sz="2800" spc="-10" dirty="0">
                <a:solidFill>
                  <a:srgbClr val="585858"/>
                </a:solidFill>
                <a:latin typeface="Corbel"/>
                <a:cs typeface="Corbel"/>
              </a:rPr>
              <a:t>integriteten</a:t>
            </a:r>
            <a:r>
              <a:rPr sz="2800" spc="-5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585858"/>
                </a:solidFill>
                <a:latin typeface="Corbel"/>
                <a:cs typeface="Corbel"/>
              </a:rPr>
              <a:t>på</a:t>
            </a:r>
            <a:r>
              <a:rPr sz="2800" spc="-4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585858"/>
                </a:solidFill>
                <a:latin typeface="Corbel"/>
                <a:cs typeface="Corbel"/>
              </a:rPr>
              <a:t>et</a:t>
            </a:r>
            <a:r>
              <a:rPr sz="2800" spc="-4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585858"/>
                </a:solidFill>
                <a:latin typeface="Corbel"/>
                <a:cs typeface="Corbel"/>
              </a:rPr>
              <a:t>møde</a:t>
            </a:r>
            <a:r>
              <a:rPr sz="2800" spc="-5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585858"/>
                </a:solidFill>
                <a:latin typeface="Corbel"/>
                <a:cs typeface="Corbel"/>
              </a:rPr>
              <a:t>og</a:t>
            </a:r>
            <a:r>
              <a:rPr sz="2800" spc="-4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585858"/>
                </a:solidFill>
                <a:latin typeface="Corbel"/>
                <a:cs typeface="Corbel"/>
              </a:rPr>
              <a:t>hos</a:t>
            </a:r>
            <a:r>
              <a:rPr sz="2800" spc="-4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585858"/>
                </a:solidFill>
                <a:latin typeface="Corbel"/>
                <a:cs typeface="Corbel"/>
              </a:rPr>
              <a:t>dets </a:t>
            </a:r>
            <a:r>
              <a:rPr sz="2800" spc="-10" dirty="0">
                <a:solidFill>
                  <a:srgbClr val="585858"/>
                </a:solidFill>
                <a:latin typeface="Corbel"/>
                <a:cs typeface="Corbel"/>
              </a:rPr>
              <a:t>medlemmer.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15571" y="758951"/>
            <a:ext cx="376555" cy="5331460"/>
          </a:xfrm>
          <a:custGeom>
            <a:avLst/>
            <a:gdLst/>
            <a:ahLst/>
            <a:cxnLst/>
            <a:rect l="l" t="t" r="r" b="b"/>
            <a:pathLst>
              <a:path w="376554" h="5331460">
                <a:moveTo>
                  <a:pt x="376427" y="0"/>
                </a:moveTo>
                <a:lnTo>
                  <a:pt x="0" y="0"/>
                </a:lnTo>
                <a:lnTo>
                  <a:pt x="0" y="5330952"/>
                </a:lnTo>
                <a:lnTo>
                  <a:pt x="376427" y="5330952"/>
                </a:lnTo>
                <a:lnTo>
                  <a:pt x="376427" y="0"/>
                </a:lnTo>
                <a:close/>
              </a:path>
            </a:pathLst>
          </a:custGeom>
          <a:solidFill>
            <a:srgbClr val="C7C7C7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758951"/>
            <a:ext cx="3444240" cy="5331460"/>
          </a:xfrm>
          <a:prstGeom prst="rect">
            <a:avLst/>
          </a:prstGeom>
          <a:solidFill>
            <a:srgbClr val="40B9D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30"/>
              </a:spcBef>
            </a:pPr>
            <a:endParaRPr sz="3600">
              <a:latin typeface="Times New Roman"/>
              <a:cs typeface="Times New Roman"/>
            </a:endParaRPr>
          </a:p>
          <a:p>
            <a:pPr marL="221615" marR="521970">
              <a:lnSpc>
                <a:spcPts val="3890"/>
              </a:lnSpc>
            </a:pPr>
            <a:r>
              <a:rPr sz="3600" spc="-10" dirty="0">
                <a:solidFill>
                  <a:srgbClr val="FFFFFF"/>
                </a:solidFill>
                <a:latin typeface="Corbel"/>
                <a:cs typeface="Corbel"/>
              </a:rPr>
              <a:t>Seksuelt grænse- overskridende adfærd</a:t>
            </a:r>
            <a:endParaRPr sz="36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48429" y="1886839"/>
            <a:ext cx="6131560" cy="27444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17500" marR="186055" indent="-304800">
              <a:lnSpc>
                <a:spcPts val="2590"/>
              </a:lnSpc>
              <a:spcBef>
                <a:spcPts val="425"/>
              </a:spcBef>
              <a:buChar char="•"/>
              <a:tabLst>
                <a:tab pos="317500" algn="l"/>
                <a:tab pos="354965" algn="l"/>
              </a:tabLst>
            </a:pPr>
            <a:r>
              <a:rPr sz="2400" dirty="0">
                <a:solidFill>
                  <a:srgbClr val="40B9D2"/>
                </a:solidFill>
                <a:latin typeface="Arial"/>
                <a:cs typeface="Arial"/>
              </a:rPr>
              <a:t>	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Grænseoverskridende</a:t>
            </a:r>
            <a:r>
              <a:rPr sz="2400" spc="-4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adfærd</a:t>
            </a:r>
            <a:r>
              <a:rPr sz="2400" spc="-2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med</a:t>
            </a:r>
            <a:r>
              <a:rPr sz="2400" spc="-2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seksuelle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undertoner</a:t>
            </a:r>
            <a:r>
              <a:rPr sz="2400" spc="-3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eller</a:t>
            </a:r>
            <a:r>
              <a:rPr sz="2400" spc="-2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spc="-20" dirty="0">
                <a:solidFill>
                  <a:srgbClr val="585858"/>
                </a:solidFill>
                <a:latin typeface="Corbel"/>
                <a:cs typeface="Corbel"/>
              </a:rPr>
              <a:t>mål.</a:t>
            </a:r>
            <a:endParaRPr sz="2400">
              <a:latin typeface="Corbel"/>
              <a:cs typeface="Corbel"/>
            </a:endParaRPr>
          </a:p>
          <a:p>
            <a:pPr marL="317500" marR="5080" indent="-304800">
              <a:lnSpc>
                <a:spcPct val="100000"/>
              </a:lnSpc>
              <a:spcBef>
                <a:spcPts val="875"/>
              </a:spcBef>
              <a:buChar char="•"/>
              <a:tabLst>
                <a:tab pos="317500" algn="l"/>
                <a:tab pos="354965" algn="l"/>
              </a:tabLst>
            </a:pPr>
            <a:r>
              <a:rPr sz="2400" dirty="0">
                <a:solidFill>
                  <a:srgbClr val="40B9D2"/>
                </a:solidFill>
                <a:latin typeface="Arial"/>
                <a:cs typeface="Arial"/>
              </a:rPr>
              <a:t>	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Upassende</a:t>
            </a:r>
            <a:r>
              <a:rPr sz="2400" spc="-2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adfærd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der</a:t>
            </a:r>
            <a:r>
              <a:rPr sz="2400" spc="-2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kommer</a:t>
            </a:r>
            <a:r>
              <a:rPr sz="2400" spc="-1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til</a:t>
            </a:r>
            <a:r>
              <a:rPr sz="2400" spc="-2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udtryk</a:t>
            </a:r>
            <a:r>
              <a:rPr sz="2400" spc="-2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spc="-25" dirty="0">
                <a:solidFill>
                  <a:srgbClr val="585858"/>
                </a:solidFill>
                <a:latin typeface="Corbel"/>
                <a:cs typeface="Corbel"/>
              </a:rPr>
              <a:t>som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uønskede</a:t>
            </a:r>
            <a:r>
              <a:rPr sz="2400" spc="-6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berøringer,</a:t>
            </a:r>
            <a:r>
              <a:rPr sz="2400" spc="-5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ord,</a:t>
            </a:r>
            <a:r>
              <a:rPr sz="2400" spc="-5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attituder</a:t>
            </a:r>
            <a:r>
              <a:rPr sz="2400" spc="-5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eller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handlinger</a:t>
            </a:r>
            <a:r>
              <a:rPr sz="2400" spc="-6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-</a:t>
            </a:r>
            <a:r>
              <a:rPr sz="2400" spc="-5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også</a:t>
            </a:r>
            <a:r>
              <a:rPr sz="2400" spc="-6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per</a:t>
            </a:r>
            <a:r>
              <a:rPr sz="2400" spc="-5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telefon</a:t>
            </a:r>
            <a:r>
              <a:rPr sz="2400" spc="-6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eller</a:t>
            </a:r>
            <a:r>
              <a:rPr sz="2400" spc="-6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online.</a:t>
            </a:r>
            <a:endParaRPr sz="2400">
              <a:latin typeface="Corbel"/>
              <a:cs typeface="Corbel"/>
            </a:endParaRPr>
          </a:p>
          <a:p>
            <a:pPr marL="317500" marR="362585" indent="-304800">
              <a:lnSpc>
                <a:spcPts val="2590"/>
              </a:lnSpc>
              <a:spcBef>
                <a:spcPts val="1240"/>
              </a:spcBef>
              <a:buChar char="•"/>
              <a:tabLst>
                <a:tab pos="317500" algn="l"/>
                <a:tab pos="354965" algn="l"/>
              </a:tabLst>
            </a:pPr>
            <a:r>
              <a:rPr sz="2400" dirty="0">
                <a:solidFill>
                  <a:srgbClr val="40B9D2"/>
                </a:solidFill>
                <a:latin typeface="Arial"/>
                <a:cs typeface="Arial"/>
              </a:rPr>
              <a:t>	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Gælder</a:t>
            </a:r>
            <a:r>
              <a:rPr sz="2400" spc="-4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uanset</a:t>
            </a:r>
            <a:r>
              <a:rPr sz="2400" spc="-4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alder,</a:t>
            </a:r>
            <a:r>
              <a:rPr sz="2400" spc="-3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køn,</a:t>
            </a:r>
            <a:r>
              <a:rPr sz="2400" spc="-4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kultur</a:t>
            </a:r>
            <a:r>
              <a:rPr sz="2400" spc="-4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585858"/>
                </a:solidFill>
                <a:latin typeface="Corbel"/>
                <a:cs typeface="Corbel"/>
              </a:rPr>
              <a:t>og</a:t>
            </a:r>
            <a:r>
              <a:rPr sz="2400" spc="-3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seksuel orientering.</a:t>
            </a:r>
            <a:endParaRPr sz="2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613"/>
            <a:ext cx="12179299" cy="681938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0" y="762000"/>
            <a:ext cx="4642485" cy="5334000"/>
          </a:xfrm>
          <a:prstGeom prst="rect">
            <a:avLst/>
          </a:prstGeom>
          <a:solidFill>
            <a:srgbClr val="1A5F6D">
              <a:alpha val="92939"/>
            </a:srgbClr>
          </a:solidFill>
        </p:spPr>
        <p:txBody>
          <a:bodyPr vert="horz" wrap="square" lIns="0" tIns="639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35"/>
              </a:spcBef>
            </a:pPr>
            <a:endParaRPr sz="5000">
              <a:latin typeface="Times New Roman"/>
              <a:cs typeface="Times New Roman"/>
            </a:endParaRPr>
          </a:p>
          <a:p>
            <a:pPr marL="318135" marR="772160">
              <a:lnSpc>
                <a:spcPts val="5400"/>
              </a:lnSpc>
              <a:tabLst>
                <a:tab pos="2804795" algn="l"/>
              </a:tabLst>
            </a:pPr>
            <a:r>
              <a:rPr sz="5000" dirty="0">
                <a:solidFill>
                  <a:srgbClr val="FFFFFF"/>
                </a:solidFill>
                <a:latin typeface="Corbel"/>
                <a:cs typeface="Corbel"/>
              </a:rPr>
              <a:t>Hvad </a:t>
            </a:r>
            <a:r>
              <a:rPr sz="5000" spc="-25" dirty="0">
                <a:solidFill>
                  <a:srgbClr val="FFFFFF"/>
                </a:solidFill>
                <a:latin typeface="Corbel"/>
                <a:cs typeface="Corbel"/>
              </a:rPr>
              <a:t>har</a:t>
            </a:r>
            <a:r>
              <a:rPr sz="5000" dirty="0">
                <a:solidFill>
                  <a:srgbClr val="FFFFFF"/>
                </a:solidFill>
                <a:latin typeface="Corbel"/>
                <a:cs typeface="Corbel"/>
              </a:rPr>
              <a:t>	</a:t>
            </a:r>
            <a:r>
              <a:rPr sz="5000" spc="-25" dirty="0">
                <a:solidFill>
                  <a:srgbClr val="FFFFFF"/>
                </a:solidFill>
                <a:latin typeface="Corbel"/>
                <a:cs typeface="Corbel"/>
              </a:rPr>
              <a:t>de </a:t>
            </a:r>
            <a:r>
              <a:rPr sz="5000" dirty="0">
                <a:solidFill>
                  <a:srgbClr val="FFFFFF"/>
                </a:solidFill>
                <a:latin typeface="Corbel"/>
                <a:cs typeface="Corbel"/>
              </a:rPr>
              <a:t>gjort</a:t>
            </a:r>
            <a:r>
              <a:rPr sz="50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500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5000" spc="-10" dirty="0">
                <a:solidFill>
                  <a:srgbClr val="FFFFFF"/>
                </a:solidFill>
                <a:latin typeface="Corbel"/>
                <a:cs typeface="Corbel"/>
              </a:rPr>
              <a:t> andre </a:t>
            </a:r>
            <a:r>
              <a:rPr sz="5000" dirty="0">
                <a:solidFill>
                  <a:srgbClr val="FFFFFF"/>
                </a:solidFill>
                <a:latin typeface="Corbel"/>
                <a:cs typeface="Corbel"/>
              </a:rPr>
              <a:t>NA-</a:t>
            </a:r>
            <a:r>
              <a:rPr sz="5000" spc="-10" dirty="0">
                <a:solidFill>
                  <a:srgbClr val="FFFFFF"/>
                </a:solidFill>
                <a:latin typeface="Corbel"/>
                <a:cs typeface="Corbel"/>
              </a:rPr>
              <a:t>regioner?</a:t>
            </a:r>
            <a:endParaRPr sz="500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815571" y="758951"/>
            <a:ext cx="376555" cy="5331460"/>
          </a:xfrm>
          <a:custGeom>
            <a:avLst/>
            <a:gdLst/>
            <a:ahLst/>
            <a:cxnLst/>
            <a:rect l="l" t="t" r="r" b="b"/>
            <a:pathLst>
              <a:path w="376554" h="5331460">
                <a:moveTo>
                  <a:pt x="376427" y="0"/>
                </a:moveTo>
                <a:lnTo>
                  <a:pt x="0" y="0"/>
                </a:lnTo>
                <a:lnTo>
                  <a:pt x="0" y="5330952"/>
                </a:lnTo>
                <a:lnTo>
                  <a:pt x="376427" y="5330952"/>
                </a:lnTo>
                <a:lnTo>
                  <a:pt x="376427" y="0"/>
                </a:lnTo>
                <a:close/>
              </a:path>
            </a:pathLst>
          </a:custGeom>
          <a:solidFill>
            <a:srgbClr val="C7C7C7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1559</Words>
  <Application>Microsoft Office PowerPoint</Application>
  <PresentationFormat>Widescreen</PresentationFormat>
  <Paragraphs>184</Paragraphs>
  <Slides>36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36</vt:i4>
      </vt:variant>
    </vt:vector>
  </HeadingPairs>
  <TitlesOfParts>
    <vt:vector size="44" baseType="lpstr">
      <vt:lpstr>Arial</vt:lpstr>
      <vt:lpstr>Arial Narrow</vt:lpstr>
      <vt:lpstr>Calibri</vt:lpstr>
      <vt:lpstr>Corbel</vt:lpstr>
      <vt:lpstr>Palatino Linotype</vt:lpstr>
      <vt:lpstr>Times New Roman</vt:lpstr>
      <vt:lpstr>Wingdings 2</vt:lpstr>
      <vt:lpstr>Office Theme</vt:lpstr>
      <vt:lpstr>PowerPoint-præsentation</vt:lpstr>
      <vt:lpstr>Reflektioner</vt:lpstr>
      <vt:lpstr>PowerPoint-præsentation</vt:lpstr>
      <vt:lpstr>deres handlinger.</vt:lpstr>
      <vt:lpstr>PowerPoint-præsentation</vt:lpstr>
      <vt:lpstr>PowerPoint-præsentation</vt:lpstr>
      <vt:lpstr>PowerPoint-præsentation</vt:lpstr>
      <vt:lpstr>  Seksuelt grænse- overskridende adfærd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Krænkende og grænseoverskridende adfærd af seksuel karakter har konsekvenser for:</vt:lpstr>
      <vt:lpstr>   Medlemmet, det går ud over, kan ...</vt:lpstr>
      <vt:lpstr>PowerPoint-præsentation</vt:lpstr>
      <vt:lpstr>PowerPoint-præsentation</vt:lpstr>
      <vt:lpstr>   Gruppe samvittigheden kan ...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Refleksioner som betroede tjenere i hospitaler og institutioner bør gøre sig</vt:lpstr>
      <vt:lpstr>PowerPoint-præsentation</vt:lpstr>
      <vt:lpstr>PowerPoint-præsentation</vt:lpstr>
      <vt:lpstr>   Forslag til alle medlemmer:</vt:lpstr>
      <vt:lpstr>Tryghedserklæring citeret fra IP#29: En introduktion til NA-møder</vt:lpstr>
      <vt:lpstr>PowerPoint-præsentation</vt:lpstr>
      <vt:lpstr>PowerPoint-præsentation</vt:lpstr>
      <vt:lpstr>Spørgsmål/kommentarer?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Workgroup presentation on sexually disturbing behaviors</dc:title>
  <dc:creator>Dominique Chapados</dc:creator>
  <cp:lastModifiedBy>Mogens Reimert</cp:lastModifiedBy>
  <cp:revision>1</cp:revision>
  <dcterms:created xsi:type="dcterms:W3CDTF">2025-01-29T12:15:29Z</dcterms:created>
  <dcterms:modified xsi:type="dcterms:W3CDTF">2025-01-29T12:32:58Z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2021-10-03T00:00:00Z</vt:filetime>
  </property>
  <property fmtid="{D5CDD505-2E9C-101B-9397-08002B2CF9AE}" pid="3" name="Creator">
    <vt:lpwstr>Microsoft® PowerPoint® pour Microsoft 365</vt:lpwstr>
  </property>
  <property fmtid="{D5CDD505-2E9C-101B-9397-08002B2CF9AE}" pid="4" name="LastSaved">
    <vt:filetime>2025-01-29T00:00:00Z</vt:filetime>
  </property>
  <property fmtid="{D5CDD505-2E9C-101B-9397-08002B2CF9AE}" pid="5" name="Producer">
    <vt:lpwstr>Microsoft® PowerPoint® pour Microsoft 365</vt:lpwstr>
  </property>
</Properties>
</file>