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9" r:id="rId1"/>
  </p:sldMasterIdLst>
  <p:notesMasterIdLst>
    <p:notesMasterId r:id="rId9"/>
  </p:notesMasterIdLst>
  <p:sldIdLst>
    <p:sldId id="256" r:id="rId2"/>
    <p:sldId id="266" r:id="rId3"/>
    <p:sldId id="264" r:id="rId4"/>
    <p:sldId id="265" r:id="rId5"/>
    <p:sldId id="267" r:id="rId6"/>
    <p:sldId id="268"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08" autoAdjust="0"/>
    <p:restoredTop sz="86329" autoAdjust="0"/>
  </p:normalViewPr>
  <p:slideViewPr>
    <p:cSldViewPr snapToGrid="0">
      <p:cViewPr varScale="1">
        <p:scale>
          <a:sx n="96" d="100"/>
          <a:sy n="96" d="100"/>
        </p:scale>
        <p:origin x="72" y="102"/>
      </p:cViewPr>
      <p:guideLst/>
    </p:cSldViewPr>
  </p:slideViewPr>
  <p:notesTextViewPr>
    <p:cViewPr>
      <p:scale>
        <a:sx n="1" d="1"/>
        <a:sy n="1" d="1"/>
      </p:scale>
      <p:origin x="0" y="0"/>
    </p:cViewPr>
  </p:notesTextViewPr>
  <p:notesViewPr>
    <p:cSldViewPr snapToGrid="0">
      <p:cViewPr varScale="1">
        <p:scale>
          <a:sx n="47" d="100"/>
          <a:sy n="47" d="100"/>
        </p:scale>
        <p:origin x="2719" y="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5AFB-C488-40D3-9B1D-D895AE539154}" type="datetimeFigureOut">
              <a:rPr lang="en-US" smtClean="0"/>
              <a:t>11/10/2019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1DA31-6B5E-4728-9A53-E57FC8F83058}" type="slidenum">
              <a:rPr lang="en-US" smtClean="0"/>
              <a:t>‹nr.›</a:t>
            </a:fld>
            <a:endParaRPr lang="en-US"/>
          </a:p>
        </p:txBody>
      </p:sp>
    </p:spTree>
    <p:extLst>
      <p:ext uri="{BB962C8B-B14F-4D97-AF65-F5344CB8AC3E}">
        <p14:creationId xmlns:p14="http://schemas.microsoft.com/office/powerpoint/2010/main" val="411103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1</a:t>
            </a:fld>
            <a:endParaRPr lang="en-US"/>
          </a:p>
        </p:txBody>
      </p:sp>
    </p:spTree>
    <p:extLst>
      <p:ext uri="{BB962C8B-B14F-4D97-AF65-F5344CB8AC3E}">
        <p14:creationId xmlns:p14="http://schemas.microsoft.com/office/powerpoint/2010/main" val="55088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last World Board meeting, the Board decided to add a third IDT, </a:t>
            </a:r>
            <a:r>
              <a:rPr lang="en-US" sz="1200" b="1" kern="1200" dirty="0" smtClean="0">
                <a:solidFill>
                  <a:schemeClr val="tx1"/>
                </a:solidFill>
                <a:effectLst/>
                <a:latin typeface="+mn-lt"/>
                <a:ea typeface="+mn-ea"/>
                <a:cs typeface="+mn-cs"/>
              </a:rPr>
              <a:t>DRT and MAT as it relates to NA</a:t>
            </a:r>
            <a:r>
              <a:rPr lang="en-US" sz="1200" kern="1200" dirty="0" smtClean="0">
                <a:solidFill>
                  <a:schemeClr val="tx1"/>
                </a:solidFill>
                <a:effectLst/>
                <a:latin typeface="+mn-lt"/>
                <a:ea typeface="+mn-ea"/>
                <a:cs typeface="+mn-cs"/>
              </a:rPr>
              <a:t>. They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were inspired by Motion #9 that passed at WSC 2018, which reads: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direct the World Board to create a project plan for consideration at WSC 2020 to create or revise one piece of recovery literature to directly address Drug Replacement Therapy (DRT) and Medication Assisted Treatment (MAT) as it relates to NA. </a:t>
            </a:r>
          </a:p>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2</a:t>
            </a:fld>
            <a:endParaRPr lang="en-US"/>
          </a:p>
        </p:txBody>
      </p:sp>
    </p:spTree>
    <p:extLst>
      <p:ext uri="{BB962C8B-B14F-4D97-AF65-F5344CB8AC3E}">
        <p14:creationId xmlns:p14="http://schemas.microsoft.com/office/powerpoint/2010/main" val="34776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3</a:t>
            </a:fld>
            <a:endParaRPr lang="en-US"/>
          </a:p>
        </p:txBody>
      </p:sp>
    </p:spTree>
    <p:extLst>
      <p:ext uri="{BB962C8B-B14F-4D97-AF65-F5344CB8AC3E}">
        <p14:creationId xmlns:p14="http://schemas.microsoft.com/office/powerpoint/2010/main" val="132790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those aims and background information in mind, here are the discussion questions that were prioritized by the Conference participants who discussed this topic last week. For the purposes of discussion today, let’s pick two of these questions and break into small groups to talk about them.</a:t>
            </a:r>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4</a:t>
            </a:fld>
            <a:endParaRPr lang="en-US"/>
          </a:p>
        </p:txBody>
      </p:sp>
    </p:spTree>
    <p:extLst>
      <p:ext uri="{BB962C8B-B14F-4D97-AF65-F5344CB8AC3E}">
        <p14:creationId xmlns:p14="http://schemas.microsoft.com/office/powerpoint/2010/main" val="170981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5</a:t>
            </a:fld>
            <a:endParaRPr lang="en-US"/>
          </a:p>
        </p:txBody>
      </p:sp>
    </p:spTree>
    <p:extLst>
      <p:ext uri="{BB962C8B-B14F-4D97-AF65-F5344CB8AC3E}">
        <p14:creationId xmlns:p14="http://schemas.microsoft.com/office/powerpoint/2010/main" val="344375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6</a:t>
            </a:fld>
            <a:endParaRPr lang="en-US"/>
          </a:p>
        </p:txBody>
      </p:sp>
    </p:spTree>
    <p:extLst>
      <p:ext uri="{BB962C8B-B14F-4D97-AF65-F5344CB8AC3E}">
        <p14:creationId xmlns:p14="http://schemas.microsoft.com/office/powerpoint/2010/main" val="3293890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7</a:t>
            </a:fld>
            <a:endParaRPr lang="en-US"/>
          </a:p>
        </p:txBody>
      </p:sp>
    </p:spTree>
    <p:extLst>
      <p:ext uri="{BB962C8B-B14F-4D97-AF65-F5344CB8AC3E}">
        <p14:creationId xmlns:p14="http://schemas.microsoft.com/office/powerpoint/2010/main" val="2076244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11/10/2019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8448" y="4937760"/>
            <a:ext cx="3413760" cy="20482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11/10/2019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658477511"/>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1922" y="384348"/>
            <a:ext cx="9163877" cy="3691972"/>
          </a:xfrm>
        </p:spPr>
        <p:txBody>
          <a:bodyPr anchor="t" anchorCtr="0">
            <a:noAutofit/>
          </a:bodyPr>
          <a:lstStyle/>
          <a:p>
            <a:pPr algn="ctr"/>
            <a:r>
              <a:rPr lang="da-DK" dirty="0" smtClean="0">
                <a:solidFill>
                  <a:srgbClr val="211D1E"/>
                </a:solidFill>
                <a:latin typeface="Trebuchet MS" charset="0"/>
                <a:ea typeface="Trebuchet MS" charset="0"/>
                <a:cs typeface="Trebuchet MS" charset="0"/>
              </a:rPr>
              <a:t>Stof erstatnings terapi/ Medicinsk understøttet behandling relateret til Narcotics Anonymous                    </a:t>
            </a:r>
            <a:endParaRPr lang="da-DK" dirty="0">
              <a:latin typeface="Trebuchet MS" charset="0"/>
              <a:ea typeface="Trebuchet MS" charset="0"/>
              <a:cs typeface="Trebuchet MS" charset="0"/>
            </a:endParaRPr>
          </a:p>
        </p:txBody>
      </p:sp>
      <p:pic>
        <p:nvPicPr>
          <p:cNvPr id="5" name="Picture 4"/>
          <p:cNvPicPr>
            <a:picLocks noChangeAspect="1"/>
          </p:cNvPicPr>
          <p:nvPr/>
        </p:nvPicPr>
        <p:blipFill>
          <a:blip r:embed="rId3">
            <a:alphaModFix amt="40000"/>
          </a:blip>
          <a:stretch>
            <a:fillRect/>
          </a:stretch>
        </p:blipFill>
        <p:spPr>
          <a:xfrm>
            <a:off x="0" y="4633993"/>
            <a:ext cx="2224007" cy="2224007"/>
          </a:xfrm>
          <a:prstGeom prst="rect">
            <a:avLst/>
          </a:prstGeom>
        </p:spPr>
      </p:pic>
    </p:spTree>
    <p:extLst>
      <p:ext uri="{BB962C8B-B14F-4D97-AF65-F5344CB8AC3E}">
        <p14:creationId xmlns:p14="http://schemas.microsoft.com/office/powerpoint/2010/main" val="2274986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81459"/>
            <a:ext cx="10018711" cy="4462695"/>
          </a:xfrm>
        </p:spPr>
        <p:txBody>
          <a:bodyPr anchor="t" anchorCtr="0">
            <a:normAutofit/>
          </a:bodyPr>
          <a:lstStyle/>
          <a:p>
            <a:pPr algn="l"/>
            <a:r>
              <a:rPr lang="da-DK" sz="4000" b="1" dirty="0" smtClean="0">
                <a:latin typeface="Trebuchet MS" charset="0"/>
                <a:ea typeface="Trebuchet MS" charset="0"/>
                <a:cs typeface="Trebuchet MS" charset="0"/>
              </a:rPr>
              <a:t>Forslag #9:</a:t>
            </a:r>
            <a:r>
              <a:rPr lang="da-DK" sz="4000" dirty="0" smtClean="0"/>
              <a:t/>
            </a:r>
            <a:br>
              <a:rPr lang="da-DK" sz="4000" dirty="0" smtClean="0"/>
            </a:br>
            <a:r>
              <a:rPr lang="da-DK" sz="4000" dirty="0" smtClean="0"/>
              <a:t>Pålægge World Board at lave en projekt plan til behandling på VSK 2020 om at udforme eller revidere et stykke litteratur, som direkte kan omhandle “Stof erstatnings terapi” (SET) og “Medicinsk understøttet behandling” (MUB) </a:t>
            </a:r>
            <a:r>
              <a:rPr lang="da-DK" sz="4000" dirty="0" smtClean="0"/>
              <a:t>i relation </a:t>
            </a:r>
            <a:r>
              <a:rPr lang="da-DK" sz="4000" dirty="0" smtClean="0"/>
              <a:t>til NA.  </a:t>
            </a:r>
            <a:endParaRPr lang="da-DK" sz="4000" dirty="0"/>
          </a:p>
        </p:txBody>
      </p:sp>
      <p:pic>
        <p:nvPicPr>
          <p:cNvPr id="5" name="Picture 4"/>
          <p:cNvPicPr>
            <a:picLocks noChangeAspect="1"/>
          </p:cNvPicPr>
          <p:nvPr/>
        </p:nvPicPr>
        <p:blipFill>
          <a:blip r:embed="rId3">
            <a:alphaModFix amt="40000"/>
          </a:blip>
          <a:stretch>
            <a:fillRect/>
          </a:stretch>
        </p:blipFill>
        <p:spPr>
          <a:xfrm>
            <a:off x="9825925" y="4525505"/>
            <a:ext cx="2224007" cy="2224007"/>
          </a:xfrm>
          <a:prstGeom prst="rect">
            <a:avLst/>
          </a:prstGeom>
        </p:spPr>
      </p:pic>
    </p:spTree>
    <p:extLst>
      <p:ext uri="{BB962C8B-B14F-4D97-AF65-F5344CB8AC3E}">
        <p14:creationId xmlns:p14="http://schemas.microsoft.com/office/powerpoint/2010/main" val="2124091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40000"/>
          </a:blip>
          <a:stretch>
            <a:fillRect/>
          </a:stretch>
        </p:blipFill>
        <p:spPr>
          <a:xfrm>
            <a:off x="9825925" y="4525505"/>
            <a:ext cx="2224007" cy="2224007"/>
          </a:xfrm>
          <a:prstGeom prst="rect">
            <a:avLst/>
          </a:prstGeom>
        </p:spPr>
      </p:pic>
      <p:sp>
        <p:nvSpPr>
          <p:cNvPr id="2" name="Title 1"/>
          <p:cNvSpPr>
            <a:spLocks noGrp="1"/>
          </p:cNvSpPr>
          <p:nvPr>
            <p:ph type="title"/>
          </p:nvPr>
        </p:nvSpPr>
        <p:spPr>
          <a:xfrm>
            <a:off x="1484312" y="1160747"/>
            <a:ext cx="10462523" cy="879067"/>
          </a:xfrm>
        </p:spPr>
        <p:txBody>
          <a:bodyPr anchor="t" anchorCtr="0">
            <a:noAutofit/>
          </a:bodyPr>
          <a:lstStyle/>
          <a:p>
            <a:pPr algn="r"/>
            <a:r>
              <a:rPr lang="da-DK" sz="5400" b="1" dirty="0" smtClean="0">
                <a:latin typeface="Trebuchet MS" charset="0"/>
                <a:ea typeface="Trebuchet MS" charset="0"/>
                <a:cs typeface="Trebuchet MS" charset="0"/>
              </a:rPr>
              <a:t>Forventet udbytte af denne IDT</a:t>
            </a:r>
            <a:r>
              <a:rPr lang="da-DK" sz="1800" b="1" dirty="0" smtClean="0">
                <a:latin typeface="Trebuchet MS" charset="0"/>
                <a:ea typeface="Trebuchet MS" charset="0"/>
                <a:cs typeface="Trebuchet MS" charset="0"/>
              </a:rPr>
              <a:t> </a:t>
            </a:r>
            <a:r>
              <a:rPr lang="da-DK" sz="1600" b="1" dirty="0" smtClean="0">
                <a:latin typeface="Trebuchet MS" charset="0"/>
                <a:ea typeface="Trebuchet MS" charset="0"/>
                <a:cs typeface="Trebuchet MS" charset="0"/>
              </a:rPr>
              <a:t>(Issue Discussion Topics – Tema Diskussion)</a:t>
            </a:r>
            <a:endParaRPr lang="da-DK" sz="5400" b="1" dirty="0">
              <a:latin typeface="Trebuchet MS" charset="0"/>
              <a:ea typeface="Trebuchet MS" charset="0"/>
              <a:cs typeface="Trebuchet MS" charset="0"/>
            </a:endParaRPr>
          </a:p>
        </p:txBody>
      </p:sp>
      <p:sp>
        <p:nvSpPr>
          <p:cNvPr id="3" name="Content Placeholder 2"/>
          <p:cNvSpPr>
            <a:spLocks noGrp="1"/>
          </p:cNvSpPr>
          <p:nvPr>
            <p:ph idx="1"/>
          </p:nvPr>
        </p:nvSpPr>
        <p:spPr>
          <a:xfrm>
            <a:off x="1484312" y="2266122"/>
            <a:ext cx="9849996" cy="3995530"/>
          </a:xfrm>
        </p:spPr>
        <p:txBody>
          <a:bodyPr wrap="square" anchor="t" anchorCtr="0">
            <a:noAutofit/>
          </a:bodyPr>
          <a:lstStyle/>
          <a:p>
            <a:r>
              <a:rPr lang="da-DK" sz="3400" dirty="0" smtClean="0"/>
              <a:t>Øge forståelsen af hvordan NA-medlemmer reagerer overfor addicts der modtager SET/MUB medicin. Dette er ikke et udenforstående emne .</a:t>
            </a:r>
          </a:p>
          <a:p>
            <a:r>
              <a:rPr lang="da-DK" sz="3400" dirty="0" smtClean="0"/>
              <a:t>Vække medlemmers opmærksomhed på Tradition 3, 10 og 12</a:t>
            </a:r>
          </a:p>
          <a:p>
            <a:r>
              <a:rPr lang="da-DK" sz="3400" dirty="0" smtClean="0"/>
              <a:t>Påmindelse om sammenhold og de bånd der binder os sammen</a:t>
            </a:r>
          </a:p>
          <a:p>
            <a:pPr marL="0" indent="0">
              <a:buNone/>
            </a:pPr>
            <a:endParaRPr lang="en-US" dirty="0"/>
          </a:p>
        </p:txBody>
      </p:sp>
    </p:spTree>
    <p:extLst>
      <p:ext uri="{BB962C8B-B14F-4D97-AF65-F5344CB8AC3E}">
        <p14:creationId xmlns:p14="http://schemas.microsoft.com/office/powerpoint/2010/main" val="112467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40000"/>
          </a:blip>
          <a:stretch>
            <a:fillRect/>
          </a:stretch>
        </p:blipFill>
        <p:spPr>
          <a:xfrm>
            <a:off x="9825925" y="4525505"/>
            <a:ext cx="2224007" cy="2224007"/>
          </a:xfrm>
          <a:prstGeom prst="rect">
            <a:avLst/>
          </a:prstGeom>
        </p:spPr>
      </p:pic>
      <p:sp>
        <p:nvSpPr>
          <p:cNvPr id="2" name="Title 1"/>
          <p:cNvSpPr>
            <a:spLocks noGrp="1"/>
          </p:cNvSpPr>
          <p:nvPr>
            <p:ph type="title"/>
          </p:nvPr>
        </p:nvSpPr>
        <p:spPr>
          <a:xfrm>
            <a:off x="1484311" y="1197863"/>
            <a:ext cx="10018713" cy="1001997"/>
          </a:xfrm>
        </p:spPr>
        <p:txBody>
          <a:bodyPr>
            <a:noAutofit/>
          </a:bodyPr>
          <a:lstStyle/>
          <a:p>
            <a:pPr algn="l"/>
            <a:r>
              <a:rPr lang="da-DK" sz="5400" b="1" dirty="0" smtClean="0">
                <a:latin typeface="Trebuchet MS" charset="0"/>
                <a:ea typeface="Trebuchet MS" charset="0"/>
                <a:cs typeface="Trebuchet MS" charset="0"/>
              </a:rPr>
              <a:t>Diskussion: spørgsmål et</a:t>
            </a:r>
            <a:endParaRPr lang="da-DK" sz="5400" b="1" dirty="0">
              <a:latin typeface="Trebuchet MS" charset="0"/>
              <a:ea typeface="Trebuchet MS" charset="0"/>
              <a:cs typeface="Trebuchet MS" charset="0"/>
            </a:endParaRPr>
          </a:p>
        </p:txBody>
      </p:sp>
      <p:sp>
        <p:nvSpPr>
          <p:cNvPr id="3" name="Content Placeholder 2"/>
          <p:cNvSpPr>
            <a:spLocks noGrp="1"/>
          </p:cNvSpPr>
          <p:nvPr>
            <p:ph idx="1"/>
          </p:nvPr>
        </p:nvSpPr>
        <p:spPr>
          <a:xfrm>
            <a:off x="1399251" y="2636874"/>
            <a:ext cx="9764936" cy="3283431"/>
          </a:xfrm>
        </p:spPr>
        <p:txBody>
          <a:bodyPr anchor="t" anchorCtr="0">
            <a:noAutofit/>
          </a:bodyPr>
          <a:lstStyle/>
          <a:p>
            <a:pPr marL="461963" indent="-461963"/>
            <a:r>
              <a:rPr lang="da-DK" sz="5000" dirty="0" smtClean="0"/>
              <a:t>Hvordan kan vi holde fokus på sammenhold i takt med der kommer flere personer i NA på SET/MUB medicin? </a:t>
            </a:r>
            <a:endParaRPr lang="da-DK" sz="5000" dirty="0"/>
          </a:p>
        </p:txBody>
      </p:sp>
    </p:spTree>
    <p:extLst>
      <p:ext uri="{BB962C8B-B14F-4D97-AF65-F5344CB8AC3E}">
        <p14:creationId xmlns:p14="http://schemas.microsoft.com/office/powerpoint/2010/main" val="1523541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240396"/>
            <a:ext cx="10018713" cy="935735"/>
          </a:xfrm>
        </p:spPr>
        <p:txBody>
          <a:bodyPr>
            <a:noAutofit/>
          </a:bodyPr>
          <a:lstStyle/>
          <a:p>
            <a:pPr algn="l"/>
            <a:r>
              <a:rPr lang="da-DK" sz="5400" b="1" dirty="0" smtClean="0">
                <a:latin typeface="Trebuchet MS" charset="0"/>
                <a:ea typeface="Trebuchet MS" charset="0"/>
                <a:cs typeface="Trebuchet MS" charset="0"/>
              </a:rPr>
              <a:t>Diskussion: spørgsmål to</a:t>
            </a:r>
            <a:endParaRPr lang="da-DK" sz="5400" b="1" dirty="0">
              <a:latin typeface="Trebuchet MS" charset="0"/>
              <a:ea typeface="Trebuchet MS" charset="0"/>
              <a:cs typeface="Trebuchet MS" charset="0"/>
            </a:endParaRPr>
          </a:p>
        </p:txBody>
      </p:sp>
      <p:sp>
        <p:nvSpPr>
          <p:cNvPr id="3" name="Content Placeholder 2"/>
          <p:cNvSpPr>
            <a:spLocks noGrp="1"/>
          </p:cNvSpPr>
          <p:nvPr>
            <p:ph idx="1"/>
          </p:nvPr>
        </p:nvSpPr>
        <p:spPr>
          <a:xfrm>
            <a:off x="1484310" y="2424223"/>
            <a:ext cx="9233309" cy="4146697"/>
          </a:xfrm>
        </p:spPr>
        <p:txBody>
          <a:bodyPr anchor="t" anchorCtr="0">
            <a:noAutofit/>
          </a:bodyPr>
          <a:lstStyle/>
          <a:p>
            <a:pPr marL="461963" indent="-461963"/>
            <a:r>
              <a:rPr lang="da-DK" sz="5000" dirty="0" smtClean="0"/>
              <a:t>Hvad kan vi gøre for at hjælpe folk på SET/MUB medicin til at føle sig mere velkomne på NA-møder? </a:t>
            </a:r>
            <a:endParaRPr lang="da-DK" sz="5000" dirty="0"/>
          </a:p>
        </p:txBody>
      </p:sp>
      <p:pic>
        <p:nvPicPr>
          <p:cNvPr id="4" name="Picture 3"/>
          <p:cNvPicPr>
            <a:picLocks noChangeAspect="1"/>
          </p:cNvPicPr>
          <p:nvPr/>
        </p:nvPicPr>
        <p:blipFill>
          <a:blip r:embed="rId3">
            <a:alphaModFix amt="40000"/>
          </a:blip>
          <a:stretch>
            <a:fillRect/>
          </a:stretch>
        </p:blipFill>
        <p:spPr>
          <a:xfrm>
            <a:off x="9825925" y="4525505"/>
            <a:ext cx="2224007" cy="2224007"/>
          </a:xfrm>
          <a:prstGeom prst="rect">
            <a:avLst/>
          </a:prstGeom>
        </p:spPr>
      </p:pic>
    </p:spTree>
    <p:extLst>
      <p:ext uri="{BB962C8B-B14F-4D97-AF65-F5344CB8AC3E}">
        <p14:creationId xmlns:p14="http://schemas.microsoft.com/office/powerpoint/2010/main" val="2580884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40000"/>
          </a:blip>
          <a:stretch>
            <a:fillRect/>
          </a:stretch>
        </p:blipFill>
        <p:spPr>
          <a:xfrm>
            <a:off x="9825925" y="4525505"/>
            <a:ext cx="2224007" cy="2224007"/>
          </a:xfrm>
          <a:prstGeom prst="rect">
            <a:avLst/>
          </a:prstGeom>
        </p:spPr>
      </p:pic>
      <p:sp>
        <p:nvSpPr>
          <p:cNvPr id="2" name="Title 1"/>
          <p:cNvSpPr>
            <a:spLocks noGrp="1"/>
          </p:cNvSpPr>
          <p:nvPr>
            <p:ph type="title"/>
          </p:nvPr>
        </p:nvSpPr>
        <p:spPr>
          <a:xfrm>
            <a:off x="1484311" y="1087048"/>
            <a:ext cx="10018713" cy="1258430"/>
          </a:xfrm>
        </p:spPr>
        <p:txBody>
          <a:bodyPr>
            <a:noAutofit/>
          </a:bodyPr>
          <a:lstStyle/>
          <a:p>
            <a:pPr algn="l"/>
            <a:r>
              <a:rPr lang="da-DK" sz="5400" b="1" dirty="0" smtClean="0">
                <a:latin typeface="Trebuchet MS" charset="0"/>
                <a:ea typeface="Trebuchet MS" charset="0"/>
                <a:cs typeface="Trebuchet MS" charset="0"/>
              </a:rPr>
              <a:t>Diskussion: spørgsmål tre</a:t>
            </a:r>
            <a:endParaRPr lang="da-DK" sz="5400" b="1" dirty="0">
              <a:latin typeface="Trebuchet MS" charset="0"/>
              <a:ea typeface="Trebuchet MS" charset="0"/>
              <a:cs typeface="Trebuchet MS" charset="0"/>
            </a:endParaRPr>
          </a:p>
        </p:txBody>
      </p:sp>
      <p:sp>
        <p:nvSpPr>
          <p:cNvPr id="3" name="Content Placeholder 2"/>
          <p:cNvSpPr>
            <a:spLocks noGrp="1"/>
          </p:cNvSpPr>
          <p:nvPr>
            <p:ph idx="1"/>
          </p:nvPr>
        </p:nvSpPr>
        <p:spPr>
          <a:xfrm>
            <a:off x="1484311" y="2345478"/>
            <a:ext cx="10707689" cy="3732027"/>
          </a:xfrm>
        </p:spPr>
        <p:txBody>
          <a:bodyPr anchor="t" anchorCtr="0">
            <a:noAutofit/>
          </a:bodyPr>
          <a:lstStyle/>
          <a:p>
            <a:pPr marL="461963" indent="-461963"/>
            <a:r>
              <a:rPr lang="da-DK" sz="5000" dirty="0" smtClean="0"/>
              <a:t>Hvordan kan vi vise medfølelse overfor potentielle medlemmer som modtager SET/MUB medicin og støtte dem i at forstå NA´s budskab om bedring? </a:t>
            </a:r>
            <a:endParaRPr lang="da-DK" sz="5000" dirty="0"/>
          </a:p>
        </p:txBody>
      </p:sp>
    </p:spTree>
    <p:extLst>
      <p:ext uri="{BB962C8B-B14F-4D97-AF65-F5344CB8AC3E}">
        <p14:creationId xmlns:p14="http://schemas.microsoft.com/office/powerpoint/2010/main" val="1502949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09530" y="1197864"/>
            <a:ext cx="9793494" cy="935735"/>
          </a:xfrm>
        </p:spPr>
        <p:txBody>
          <a:bodyPr>
            <a:normAutofit/>
          </a:bodyPr>
          <a:lstStyle/>
          <a:p>
            <a:pPr algn="l"/>
            <a:r>
              <a:rPr lang="da-DK" sz="5400" b="1" dirty="0" smtClean="0">
                <a:latin typeface="Trebuchet MS" charset="0"/>
                <a:ea typeface="Trebuchet MS" charset="0"/>
                <a:cs typeface="Trebuchet MS" charset="0"/>
              </a:rPr>
              <a:t>Tak for du deltager </a:t>
            </a:r>
            <a:endParaRPr lang="da-DK" sz="5400" b="1" dirty="0">
              <a:latin typeface="Trebuchet MS" charset="0"/>
              <a:ea typeface="Trebuchet MS" charset="0"/>
              <a:cs typeface="Trebuchet MS" charset="0"/>
            </a:endParaRPr>
          </a:p>
        </p:txBody>
      </p:sp>
      <p:sp>
        <p:nvSpPr>
          <p:cNvPr id="8" name="Content Placeholder 7"/>
          <p:cNvSpPr>
            <a:spLocks noGrp="1"/>
          </p:cNvSpPr>
          <p:nvPr>
            <p:ph idx="1"/>
          </p:nvPr>
        </p:nvSpPr>
        <p:spPr>
          <a:xfrm>
            <a:off x="2579287" y="2282455"/>
            <a:ext cx="8053979" cy="3777622"/>
          </a:xfrm>
        </p:spPr>
        <p:txBody>
          <a:bodyPr anchor="t" anchorCtr="0">
            <a:noAutofit/>
          </a:bodyPr>
          <a:lstStyle/>
          <a:p>
            <a:pPr marL="0" indent="0">
              <a:lnSpc>
                <a:spcPts val="4200"/>
              </a:lnSpc>
              <a:buNone/>
            </a:pPr>
            <a:r>
              <a:rPr lang="da-DK" sz="4000" dirty="0" smtClean="0"/>
              <a:t>Kom med tre handlingsforslag til hver spørgsmål.</a:t>
            </a:r>
          </a:p>
          <a:p>
            <a:pPr marL="0" indent="0">
              <a:lnSpc>
                <a:spcPts val="4200"/>
              </a:lnSpc>
              <a:spcBef>
                <a:spcPts val="1560"/>
              </a:spcBef>
              <a:buNone/>
            </a:pPr>
            <a:r>
              <a:rPr lang="da-DK" sz="4000" smtClean="0"/>
              <a:t>Ressourcer </a:t>
            </a:r>
            <a:r>
              <a:rPr lang="da-DK" sz="4000" dirty="0" smtClean="0"/>
              <a:t>til denne og andre workshop kan hentes på: </a:t>
            </a:r>
            <a:r>
              <a:rPr lang="da-DK" sz="4000" u="sng" dirty="0" smtClean="0">
                <a:solidFill>
                  <a:srgbClr val="FF0000"/>
                </a:solidFill>
              </a:rPr>
              <a:t>www.na.org/idt</a:t>
            </a:r>
          </a:p>
          <a:p>
            <a:pPr marL="0" indent="0">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704" y="4325112"/>
            <a:ext cx="4719232" cy="2752344"/>
          </a:xfrm>
          <a:prstGeom prst="rect">
            <a:avLst/>
          </a:prstGeom>
        </p:spPr>
      </p:pic>
    </p:spTree>
    <p:extLst>
      <p:ext uri="{BB962C8B-B14F-4D97-AF65-F5344CB8AC3E}">
        <p14:creationId xmlns:p14="http://schemas.microsoft.com/office/powerpoint/2010/main" val="5125808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911</TotalTime>
  <Words>249</Words>
  <Application>Microsoft Office PowerPoint</Application>
  <PresentationFormat>Widescreen</PresentationFormat>
  <Paragraphs>26</Paragraphs>
  <Slides>7</Slides>
  <Notes>7</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7</vt:i4>
      </vt:variant>
    </vt:vector>
  </HeadingPairs>
  <TitlesOfParts>
    <vt:vector size="12" baseType="lpstr">
      <vt:lpstr>Arial</vt:lpstr>
      <vt:lpstr>Calibri</vt:lpstr>
      <vt:lpstr>Corbel</vt:lpstr>
      <vt:lpstr>Trebuchet MS</vt:lpstr>
      <vt:lpstr>Parallax</vt:lpstr>
      <vt:lpstr>Stof erstatnings terapi/ Medicinsk understøttet behandling relateret til Narcotics Anonymous                    </vt:lpstr>
      <vt:lpstr>Forslag #9: Pålægge World Board at lave en projekt plan til behandling på VSK 2020 om at udforme eller revidere et stykke litteratur, som direkte kan omhandle “Stof erstatnings terapi” (SET) og “Medicinsk understøttet behandling” (MUB) i relation til NA.  </vt:lpstr>
      <vt:lpstr>Forventet udbytte af denne IDT (Issue Discussion Topics – Tema Diskussion)</vt:lpstr>
      <vt:lpstr>Diskussion: spørgsmål et</vt:lpstr>
      <vt:lpstr>Diskussion: spørgsmål to</vt:lpstr>
      <vt:lpstr>Diskussion: spørgsmål tre</vt:lpstr>
      <vt:lpstr>Tak for du deltager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Carrying the NA Message and Making NA Attractive</dc:title>
  <dc:creator>Travis Koplow</dc:creator>
  <cp:lastModifiedBy>Oversættelsesudvalget NA Danmark</cp:lastModifiedBy>
  <cp:revision>46</cp:revision>
  <dcterms:created xsi:type="dcterms:W3CDTF">2018-07-17T18:52:18Z</dcterms:created>
  <dcterms:modified xsi:type="dcterms:W3CDTF">2019-11-10T16:07:54Z</dcterms:modified>
</cp:coreProperties>
</file>