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68" r:id="rId3"/>
    <p:sldId id="261" r:id="rId4"/>
    <p:sldId id="264" r:id="rId5"/>
    <p:sldId id="270" r:id="rId6"/>
    <p:sldId id="266"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73169" autoAdjust="0"/>
  </p:normalViewPr>
  <p:slideViewPr>
    <p:cSldViewPr snapToGrid="0">
      <p:cViewPr varScale="1">
        <p:scale>
          <a:sx n="76" d="100"/>
          <a:sy n="76" d="100"/>
        </p:scale>
        <p:origin x="216" y="576"/>
      </p:cViewPr>
      <p:guideLst/>
    </p:cSldViewPr>
  </p:slideViewPr>
  <p:notesTextViewPr>
    <p:cViewPr>
      <p:scale>
        <a:sx n="1" d="1"/>
        <a:sy n="1" d="1"/>
      </p:scale>
      <p:origin x="0" y="0"/>
    </p:cViewPr>
  </p:notesTextViewPr>
  <p:sorterViewPr>
    <p:cViewPr>
      <p:scale>
        <a:sx n="190" d="100"/>
        <a:sy n="190" d="100"/>
      </p:scale>
      <p:origin x="0" y="-11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4D0E7-B261-477D-BD64-D249F61C716C}" type="datetimeFigureOut">
              <a:rPr lang="en-US" smtClean="0"/>
              <a:t>7/1/19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3CBDB-8667-4E07-A269-D49A8D3354FB}" type="slidenum">
              <a:rPr lang="en-US" smtClean="0"/>
              <a:t>‹#›</a:t>
            </a:fld>
            <a:endParaRPr lang="en-US"/>
          </a:p>
        </p:txBody>
      </p:sp>
    </p:spTree>
    <p:extLst>
      <p:ext uri="{BB962C8B-B14F-4D97-AF65-F5344CB8AC3E}">
        <p14:creationId xmlns:p14="http://schemas.microsoft.com/office/powerpoint/2010/main" val="202760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 sz="1200" i="1" kern="1200" dirty="0">
                <a:solidFill>
                  <a:schemeClr val="tx1"/>
                </a:solidFill>
                <a:effectLst/>
                <a:latin typeface="+mn-lt"/>
                <a:ea typeface="+mn-ea"/>
                <a:cs typeface="+mn-cs"/>
              </a:rPr>
              <a:t>Åbn med et øjebliks stilhed, en NA-bøn efter dit valg og introduktioner.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Slide 1: </a:t>
            </a:r>
            <a:r>
              <a:rPr lang="en-US" sz="1200" b="1" kern="1200" dirty="0" err="1">
                <a:solidFill>
                  <a:schemeClr val="tx1"/>
                </a:solidFill>
                <a:effectLst/>
                <a:latin typeface="+mn-lt"/>
                <a:ea typeface="+mn-ea"/>
                <a:cs typeface="+mn-cs"/>
              </a:rPr>
              <a:t>Titel</a:t>
            </a:r>
            <a:r>
              <a:rPr lang="en-US" sz="1200" b="1" kern="1200" dirty="0">
                <a:solidFill>
                  <a:schemeClr val="tx1"/>
                </a:solidFill>
                <a:effectLst/>
                <a:latin typeface="+mn-lt"/>
                <a:ea typeface="+mn-ea"/>
                <a:cs typeface="+mn-cs"/>
              </a:rPr>
              <a:t> slide </a:t>
            </a:r>
            <a:endParaRPr lang="en-US"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Velkommen! Vi er her i dag for at introducere bogprojektet Dagens Åndelige Princip. Som alle NA litteratur-projekter, vil denne bog blive skrevet af </a:t>
            </a:r>
            <a:r>
              <a:rPr lang="da-DK" sz="1200" kern="1200" dirty="0" err="1">
                <a:solidFill>
                  <a:schemeClr val="tx1"/>
                </a:solidFill>
                <a:effectLst/>
                <a:latin typeface="+mn-lt"/>
                <a:ea typeface="+mn-ea"/>
                <a:cs typeface="+mn-cs"/>
              </a:rPr>
              <a:t>addicts</a:t>
            </a:r>
            <a:r>
              <a:rPr lang="da-DK" sz="1200" kern="1200" dirty="0">
                <a:solidFill>
                  <a:schemeClr val="tx1"/>
                </a:solidFill>
                <a:effectLst/>
                <a:latin typeface="+mn-lt"/>
                <a:ea typeface="+mn-ea"/>
                <a:cs typeface="+mn-cs"/>
              </a:rPr>
              <a:t>, for </a:t>
            </a:r>
            <a:r>
              <a:rPr lang="da-DK" sz="1200" kern="1200" dirty="0" err="1">
                <a:solidFill>
                  <a:schemeClr val="tx1"/>
                </a:solidFill>
                <a:effectLst/>
                <a:latin typeface="+mn-lt"/>
                <a:ea typeface="+mn-ea"/>
                <a:cs typeface="+mn-cs"/>
              </a:rPr>
              <a:t>addicts</a:t>
            </a:r>
            <a:r>
              <a:rPr lang="da-DK"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er glade for at I er med os i dag, fordi dette er hele fællesskabets indsats og vores bidrag er nødvendige. Vi skal udvikle nogle af de inputs, der vil blive brugt i bogens tilblivelse.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63CBDB-8667-4E07-A269-D49A8D3354FB}" type="slidenum">
              <a:rPr lang="en-US" smtClean="0"/>
              <a:t>1</a:t>
            </a:fld>
            <a:endParaRPr lang="en-US"/>
          </a:p>
        </p:txBody>
      </p:sp>
    </p:spTree>
    <p:extLst>
      <p:ext uri="{BB962C8B-B14F-4D97-AF65-F5344CB8AC3E}">
        <p14:creationId xmlns:p14="http://schemas.microsoft.com/office/powerpoint/2010/main" val="143809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 Et </a:t>
            </a:r>
            <a:r>
              <a:rPr lang="en-US" sz="1200" b="1" kern="1200" dirty="0" err="1">
                <a:solidFill>
                  <a:schemeClr val="tx1"/>
                </a:solidFill>
                <a:effectLst/>
                <a:latin typeface="+mn-lt"/>
                <a:ea typeface="+mn-ea"/>
                <a:cs typeface="+mn-cs"/>
              </a:rPr>
              <a:t>Projekt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er</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født</a:t>
            </a:r>
            <a:endParaRPr lang="en-US" sz="1200" b="1"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Projektplanen for denne bog blev godkendt af World Service Conference i maj 2018. En arbejdsgruppe blev dannet, og de har brug for materiale fra os. I dag skal vi læse, tænke, snakke og skrive om åndelige principper, og nogle af vores ideer kan blive brugt til den nye bog.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63CBDB-8667-4E07-A269-D49A8D3354FB}" type="slidenum">
              <a:rPr lang="en-US" smtClean="0"/>
              <a:t>2</a:t>
            </a:fld>
            <a:endParaRPr lang="en-US"/>
          </a:p>
        </p:txBody>
      </p:sp>
    </p:spTree>
    <p:extLst>
      <p:ext uri="{BB962C8B-B14F-4D97-AF65-F5344CB8AC3E}">
        <p14:creationId xmlns:p14="http://schemas.microsoft.com/office/powerpoint/2010/main" val="264175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 </a:t>
            </a:r>
            <a:r>
              <a:rPr lang="en-US" sz="1200" b="1" kern="1200" dirty="0" err="1">
                <a:solidFill>
                  <a:schemeClr val="tx1"/>
                </a:solidFill>
                <a:effectLst/>
                <a:latin typeface="+mn-lt"/>
                <a:ea typeface="+mn-ea"/>
                <a:cs typeface="+mn-cs"/>
              </a:rPr>
              <a:t>Før</a:t>
            </a:r>
            <a:r>
              <a:rPr lang="en-US" sz="1200" b="1" kern="1200" dirty="0">
                <a:solidFill>
                  <a:schemeClr val="tx1"/>
                </a:solidFill>
                <a:effectLst/>
                <a:latin typeface="+mn-lt"/>
                <a:ea typeface="+mn-ea"/>
                <a:cs typeface="+mn-cs"/>
              </a:rPr>
              <a:t> du </a:t>
            </a:r>
            <a:r>
              <a:rPr lang="en-US" sz="1200" b="1" kern="1200" dirty="0" err="1">
                <a:solidFill>
                  <a:schemeClr val="tx1"/>
                </a:solidFill>
                <a:effectLst/>
                <a:latin typeface="+mn-lt"/>
                <a:ea typeface="+mn-ea"/>
                <a:cs typeface="+mn-cs"/>
              </a:rPr>
              <a:t>skriver</a:t>
            </a:r>
            <a:endParaRPr lang="en-US"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Workshop </a:t>
            </a:r>
            <a:r>
              <a:rPr lang="da-DK" sz="1200" kern="1200" dirty="0" err="1">
                <a:solidFill>
                  <a:schemeClr val="tx1"/>
                </a:solidFill>
                <a:effectLst/>
                <a:latin typeface="+mn-lt"/>
                <a:ea typeface="+mn-ea"/>
                <a:cs typeface="+mn-cs"/>
              </a:rPr>
              <a:t>facilitators</a:t>
            </a:r>
            <a:r>
              <a:rPr lang="da-DK" sz="1200" kern="1200" dirty="0">
                <a:solidFill>
                  <a:schemeClr val="tx1"/>
                </a:solidFill>
                <a:effectLst/>
                <a:latin typeface="+mn-lt"/>
                <a:ea typeface="+mn-ea"/>
                <a:cs typeface="+mn-cs"/>
              </a:rPr>
              <a:t> kan ønske at vælge to eller tre principper at fokusere på og / eller gøre arbejdet med at identificere et par citater om hvert princip for små grupper at arbejde med. Sørg for at grupper bruger mindst 10 minutter på at tale om princippet. Dette vil være en stor hjælp, når de begynder at skrive.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63CBDB-8667-4E07-A269-D49A8D3354FB}" type="slidenum">
              <a:rPr lang="en-US" smtClean="0"/>
              <a:t>3</a:t>
            </a:fld>
            <a:endParaRPr lang="en-US"/>
          </a:p>
        </p:txBody>
      </p:sp>
    </p:spTree>
    <p:extLst>
      <p:ext uri="{BB962C8B-B14F-4D97-AF65-F5344CB8AC3E}">
        <p14:creationId xmlns:p14="http://schemas.microsoft.com/office/powerpoint/2010/main" val="213604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 </a:t>
            </a:r>
            <a:r>
              <a:rPr lang="en-US" sz="1200" b="1" kern="1200" dirty="0" err="1">
                <a:solidFill>
                  <a:schemeClr val="tx1"/>
                </a:solidFill>
                <a:effectLst/>
                <a:latin typeface="+mn-lt"/>
                <a:ea typeface="+mn-ea"/>
                <a:cs typeface="+mn-cs"/>
              </a:rPr>
              <a:t>Tid</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til</a:t>
            </a:r>
            <a:r>
              <a:rPr lang="en-US" sz="1200" b="1" kern="1200" dirty="0">
                <a:solidFill>
                  <a:schemeClr val="tx1"/>
                </a:solidFill>
                <a:effectLst/>
                <a:latin typeface="+mn-lt"/>
                <a:ea typeface="+mn-ea"/>
                <a:cs typeface="+mn-cs"/>
              </a:rPr>
              <a:t> at </a:t>
            </a:r>
            <a:r>
              <a:rPr lang="en-US" sz="1200" b="1" kern="1200" dirty="0" err="1">
                <a:solidFill>
                  <a:schemeClr val="tx1"/>
                </a:solidFill>
                <a:effectLst/>
                <a:latin typeface="+mn-lt"/>
                <a:ea typeface="+mn-ea"/>
                <a:cs typeface="+mn-cs"/>
              </a:rPr>
              <a:t>skrive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håber, at samtalen var nyttig, for nu er det tid til at skrive. Vær ikke bange! Du kan skrive alene eller med en partner. Formatet bliver som </a:t>
            </a:r>
            <a:r>
              <a:rPr lang="da-DK" sz="1200" i="1" kern="1200" dirty="0">
                <a:solidFill>
                  <a:schemeClr val="tx1"/>
                </a:solidFill>
                <a:effectLst/>
                <a:latin typeface="+mn-lt"/>
                <a:ea typeface="+mn-ea"/>
                <a:cs typeface="+mn-cs"/>
              </a:rPr>
              <a:t>Bare for i dag</a:t>
            </a:r>
            <a:r>
              <a:rPr lang="da-DK" sz="1200" kern="1200" dirty="0">
                <a:solidFill>
                  <a:schemeClr val="tx1"/>
                </a:solidFill>
                <a:effectLst/>
                <a:latin typeface="+mn-lt"/>
                <a:ea typeface="+mn-ea"/>
                <a:cs typeface="+mn-cs"/>
              </a:rPr>
              <a:t>, så det begynder med det citat I diskuterede, og du vil skrive i hovedafsnittet og, hvis tiden tillader det, refleksionen.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63CBDB-8667-4E07-A269-D49A8D3354FB}" type="slidenum">
              <a:rPr lang="en-US" smtClean="0"/>
              <a:t>4</a:t>
            </a:fld>
            <a:endParaRPr lang="en-US"/>
          </a:p>
        </p:txBody>
      </p:sp>
    </p:spTree>
    <p:extLst>
      <p:ext uri="{BB962C8B-B14F-4D97-AF65-F5344CB8AC3E}">
        <p14:creationId xmlns:p14="http://schemas.microsoft.com/office/powerpoint/2010/main" val="391994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 Vis </a:t>
            </a:r>
            <a:r>
              <a:rPr lang="en-US" sz="1200" b="1" kern="1200" dirty="0" err="1">
                <a:solidFill>
                  <a:schemeClr val="tx1"/>
                </a:solidFill>
                <a:effectLst/>
                <a:latin typeface="+mn-lt"/>
                <a:ea typeface="+mn-ea"/>
                <a:cs typeface="+mn-cs"/>
              </a:rPr>
              <a:t>og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fortæl</a:t>
            </a:r>
            <a:endParaRPr lang="en-US" sz="1200" b="1"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Dernæst går vi bordet rundt og læser, hvad vi skrev.</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963CBDB-8667-4E07-A269-D49A8D3354FB}" type="slidenum">
              <a:rPr lang="en-US" smtClean="0"/>
              <a:t>5</a:t>
            </a:fld>
            <a:endParaRPr lang="en-US"/>
          </a:p>
        </p:txBody>
      </p:sp>
    </p:spTree>
    <p:extLst>
      <p:ext uri="{BB962C8B-B14F-4D97-AF65-F5344CB8AC3E}">
        <p14:creationId xmlns:p14="http://schemas.microsoft.com/office/powerpoint/2010/main" val="380978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 "Et </a:t>
            </a:r>
            <a:r>
              <a:rPr lang="en-US" sz="1200" b="1" kern="1200" dirty="0" err="1">
                <a:solidFill>
                  <a:schemeClr val="tx1"/>
                </a:solidFill>
                <a:effectLst/>
                <a:latin typeface="+mn-lt"/>
                <a:ea typeface="+mn-ea"/>
                <a:cs typeface="+mn-cs"/>
              </a:rPr>
              <a:t>medlem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delte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Bed om frivillige til at læse op for hele lokalet.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63CBDB-8667-4E07-A269-D49A8D3354FB}" type="slidenum">
              <a:rPr lang="en-US" smtClean="0"/>
              <a:t>6</a:t>
            </a:fld>
            <a:endParaRPr lang="en-US"/>
          </a:p>
        </p:txBody>
      </p:sp>
    </p:spTree>
    <p:extLst>
      <p:ext uri="{BB962C8B-B14F-4D97-AF65-F5344CB8AC3E}">
        <p14:creationId xmlns:p14="http://schemas.microsoft.com/office/powerpoint/2010/main" val="130401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 </a:t>
            </a:r>
            <a:r>
              <a:rPr lang="da-DK" sz="1200" b="1" kern="1200" dirty="0">
                <a:solidFill>
                  <a:schemeClr val="tx1"/>
                </a:solidFill>
                <a:effectLst/>
                <a:latin typeface="+mn-lt"/>
                <a:ea typeface="+mn-ea"/>
                <a:cs typeface="+mn-cs"/>
              </a:rPr>
              <a:t>Tak!</a:t>
            </a:r>
            <a:r>
              <a:rPr lang="en-US">
                <a:effectLst/>
              </a:rPr>
              <a:t> </a:t>
            </a:r>
          </a:p>
          <a:p>
            <a:r>
              <a:rPr lang="da-DK" sz="1200" kern="1200">
                <a:solidFill>
                  <a:schemeClr val="tx1"/>
                </a:solidFill>
                <a:effectLst/>
                <a:latin typeface="+mn-lt"/>
                <a:ea typeface="+mn-ea"/>
                <a:cs typeface="+mn-cs"/>
              </a:rPr>
              <a:t>Tak </a:t>
            </a:r>
            <a:r>
              <a:rPr lang="da-DK" sz="1200" kern="1200" dirty="0">
                <a:solidFill>
                  <a:schemeClr val="tx1"/>
                </a:solidFill>
                <a:effectLst/>
                <a:latin typeface="+mn-lt"/>
                <a:ea typeface="+mn-ea"/>
                <a:cs typeface="+mn-cs"/>
              </a:rPr>
              <a:t>for deltagelsen i dag. Vi vil indsamle, hvad I har skrevet og sende det til arbejdsgruppen i NA World Services. Mange tak til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63CBDB-8667-4E07-A269-D49A8D3354FB}" type="slidenum">
              <a:rPr lang="en-US" smtClean="0"/>
              <a:t>7</a:t>
            </a:fld>
            <a:endParaRPr lang="en-US"/>
          </a:p>
        </p:txBody>
      </p:sp>
    </p:spTree>
    <p:extLst>
      <p:ext uri="{BB962C8B-B14F-4D97-AF65-F5344CB8AC3E}">
        <p14:creationId xmlns:p14="http://schemas.microsoft.com/office/powerpoint/2010/main" val="243724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userDrawn="1"/>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tx1"/>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a:noFill/>
        </p:spPr>
        <p:txBody>
          <a:bodyPr/>
          <a:lstStyle>
            <a:lvl1pPr>
              <a:defRPr sz="5400">
                <a:solidFill>
                  <a:schemeClr val="accent6">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520600" y="830024"/>
            <a:ext cx="6942946" cy="4578327"/>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7/1/19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2580"/>
          <a:stretch/>
        </p:blipFill>
        <p:spPr>
          <a:xfrm>
            <a:off x="0" y="0"/>
            <a:ext cx="1097561" cy="6858000"/>
          </a:xfrm>
          <a:prstGeom prst="rect">
            <a:avLst/>
          </a:prstGeom>
        </p:spPr>
      </p:pic>
      <p:sp>
        <p:nvSpPr>
          <p:cNvPr id="3" name="Content Placeholder 2"/>
          <p:cNvSpPr>
            <a:spLocks noGrp="1"/>
          </p:cNvSpPr>
          <p:nvPr>
            <p:ph sz="quarter" idx="10"/>
          </p:nvPr>
        </p:nvSpPr>
        <p:spPr>
          <a:xfrm>
            <a:off x="765175" y="14986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p:spPr>
        <p:txBody>
          <a:bodyPr>
            <a:normAutofit/>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7/1/19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7/1/19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6">
              <a:lumMod val="75000"/>
            </a:schemeClr>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7/1/19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54979" y="5371158"/>
            <a:ext cx="10572000" cy="434974"/>
          </a:xfrm>
        </p:spPr>
        <p:txBody>
          <a:bodyPr>
            <a:noAutofit/>
          </a:bodyPr>
          <a:lstStyle/>
          <a:p>
            <a:r>
              <a:rPr lang="da" sz="2400" dirty="0"/>
              <a:t>En ny bog er i gang – skrevet af addicts, for addicts</a:t>
            </a:r>
            <a:endParaRPr lang="en-US" sz="2400" dirty="0"/>
          </a:p>
        </p:txBody>
      </p:sp>
      <p:pic>
        <p:nvPicPr>
          <p:cNvPr id="4" name="Picture 3">
            <a:extLst>
              <a:ext uri="{FF2B5EF4-FFF2-40B4-BE49-F238E27FC236}">
                <a16:creationId xmlns:a16="http://schemas.microsoft.com/office/drawing/2014/main" id="{937ECFFF-7770-E847-B27F-B3F317804D7F}"/>
              </a:ext>
            </a:extLst>
          </p:cNvPr>
          <p:cNvPicPr>
            <a:picLocks noChangeAspect="1"/>
          </p:cNvPicPr>
          <p:nvPr/>
        </p:nvPicPr>
        <p:blipFill>
          <a:blip r:embed="rId3"/>
          <a:stretch>
            <a:fillRect/>
          </a:stretch>
        </p:blipFill>
        <p:spPr>
          <a:xfrm>
            <a:off x="1879644" y="277088"/>
            <a:ext cx="7903391" cy="4510808"/>
          </a:xfrm>
          <a:prstGeom prst="rect">
            <a:avLst/>
          </a:prstGeom>
        </p:spPr>
      </p:pic>
    </p:spTree>
    <p:extLst>
      <p:ext uri="{BB962C8B-B14F-4D97-AF65-F5344CB8AC3E}">
        <p14:creationId xmlns:p14="http://schemas.microsoft.com/office/powerpoint/2010/main" val="127457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74642" y="787170"/>
            <a:ext cx="4380291" cy="425072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53188" y="1081456"/>
            <a:ext cx="5893840" cy="1216831"/>
          </a:xfrm>
        </p:spPr>
        <p:txBody>
          <a:bodyPr/>
          <a:lstStyle/>
          <a:p>
            <a:r>
              <a:rPr lang="en-US" dirty="0"/>
              <a:t>Et </a:t>
            </a:r>
            <a:r>
              <a:rPr lang="en-US" dirty="0" err="1"/>
              <a:t>Projekt</a:t>
            </a:r>
            <a:r>
              <a:rPr lang="en-US" dirty="0"/>
              <a:t> </a:t>
            </a:r>
            <a:r>
              <a:rPr lang="en-US" dirty="0" err="1"/>
              <a:t>er</a:t>
            </a:r>
            <a:r>
              <a:rPr lang="en-US" dirty="0"/>
              <a:t> </a:t>
            </a:r>
            <a:r>
              <a:rPr lang="en-US" dirty="0" err="1"/>
              <a:t>født</a:t>
            </a:r>
            <a:endParaRPr lang="en-US" dirty="0"/>
          </a:p>
        </p:txBody>
      </p:sp>
      <p:sp>
        <p:nvSpPr>
          <p:cNvPr id="5" name="Content Placeholder 4"/>
          <p:cNvSpPr>
            <a:spLocks noGrp="1"/>
          </p:cNvSpPr>
          <p:nvPr>
            <p:ph type="body" idx="1"/>
          </p:nvPr>
        </p:nvSpPr>
        <p:spPr>
          <a:xfrm>
            <a:off x="792784" y="2749587"/>
            <a:ext cx="6571626" cy="713241"/>
          </a:xfrm>
        </p:spPr>
        <p:txBody>
          <a:bodyPr>
            <a:noAutofit/>
          </a:bodyPr>
          <a:lstStyle/>
          <a:p>
            <a:r>
              <a:rPr lang="da" sz="2800" dirty="0">
                <a:solidFill>
                  <a:prstClr val="white"/>
                </a:solidFill>
              </a:rPr>
              <a:t>WSC 2018 godkendte projektplanen, en arbejdsgruppe er blevet dannet, og vi vil skabe noget materiale for dem at arbejde med.</a:t>
            </a:r>
            <a:endParaRPr lang="en-US" sz="2800" dirty="0"/>
          </a:p>
        </p:txBody>
      </p:sp>
      <p:pic>
        <p:nvPicPr>
          <p:cNvPr id="6" name="Picture 5">
            <a:extLst>
              <a:ext uri="{FF2B5EF4-FFF2-40B4-BE49-F238E27FC236}">
                <a16:creationId xmlns:a16="http://schemas.microsoft.com/office/drawing/2014/main" id="{42046273-9756-C34F-B3B4-3D705548479E}"/>
              </a:ext>
            </a:extLst>
          </p:cNvPr>
          <p:cNvPicPr>
            <a:picLocks noChangeAspect="1"/>
          </p:cNvPicPr>
          <p:nvPr/>
        </p:nvPicPr>
        <p:blipFill>
          <a:blip r:embed="rId3"/>
          <a:stretch>
            <a:fillRect/>
          </a:stretch>
        </p:blipFill>
        <p:spPr>
          <a:xfrm>
            <a:off x="7762247" y="1801091"/>
            <a:ext cx="4126677" cy="2355274"/>
          </a:xfrm>
          <a:prstGeom prst="rect">
            <a:avLst/>
          </a:prstGeom>
        </p:spPr>
      </p:pic>
    </p:spTree>
    <p:extLst>
      <p:ext uri="{BB962C8B-B14F-4D97-AF65-F5344CB8AC3E}">
        <p14:creationId xmlns:p14="http://schemas.microsoft.com/office/powerpoint/2010/main" val="115019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4122" y="2264981"/>
            <a:ext cx="8221477" cy="2319045"/>
          </a:xfrm>
        </p:spPr>
        <p:txBody>
          <a:bodyPr>
            <a:noAutofit/>
          </a:bodyPr>
          <a:lstStyle/>
          <a:p>
            <a:pPr>
              <a:spcBef>
                <a:spcPts val="1200"/>
              </a:spcBef>
              <a:spcAft>
                <a:spcPts val="1200"/>
              </a:spcAft>
            </a:pPr>
            <a:endParaRPr lang="en-US" sz="2200" dirty="0"/>
          </a:p>
          <a:p>
            <a:pPr>
              <a:spcBef>
                <a:spcPts val="1200"/>
              </a:spcBef>
              <a:spcAft>
                <a:spcPts val="1200"/>
              </a:spcAft>
            </a:pPr>
            <a:endParaRPr lang="en-US" sz="2400" dirty="0"/>
          </a:p>
          <a:p>
            <a:pPr marL="0" indent="0">
              <a:spcBef>
                <a:spcPts val="1200"/>
              </a:spcBef>
              <a:spcAft>
                <a:spcPts val="1200"/>
              </a:spcAft>
              <a:buNone/>
            </a:pPr>
            <a:r>
              <a:rPr lang="en-US" sz="2400" dirty="0" err="1"/>
              <a:t>Hver</a:t>
            </a:r>
            <a:r>
              <a:rPr lang="en-US" sz="2400" dirty="0"/>
              <a:t> </a:t>
            </a:r>
            <a:r>
              <a:rPr lang="en-US" sz="2400" dirty="0" err="1"/>
              <a:t>lille</a:t>
            </a:r>
            <a:r>
              <a:rPr lang="en-US" sz="2400" dirty="0"/>
              <a:t> </a:t>
            </a:r>
            <a:r>
              <a:rPr lang="en-US" sz="2400" dirty="0" err="1"/>
              <a:t>gruppe</a:t>
            </a:r>
            <a:r>
              <a:rPr lang="en-US" sz="2400" dirty="0"/>
              <a:t> </a:t>
            </a:r>
            <a:r>
              <a:rPr lang="en-US" sz="2400" dirty="0" err="1"/>
              <a:t>vil</a:t>
            </a:r>
            <a:r>
              <a:rPr lang="en-US" sz="2400" dirty="0"/>
              <a:t> ...</a:t>
            </a:r>
          </a:p>
          <a:p>
            <a:pPr>
              <a:spcBef>
                <a:spcPts val="1200"/>
              </a:spcBef>
              <a:spcAft>
                <a:spcPts val="1200"/>
              </a:spcAft>
            </a:pPr>
            <a:r>
              <a:rPr lang="en-US" sz="2400" dirty="0" err="1"/>
              <a:t>Vælge</a:t>
            </a:r>
            <a:r>
              <a:rPr lang="en-US" sz="2400" dirty="0"/>
              <a:t> et </a:t>
            </a:r>
            <a:r>
              <a:rPr lang="en-US" sz="2400" dirty="0" err="1"/>
              <a:t>åndeligt</a:t>
            </a:r>
            <a:r>
              <a:rPr lang="en-US" sz="2400" dirty="0"/>
              <a:t> </a:t>
            </a:r>
            <a:r>
              <a:rPr lang="en-US" sz="2400" dirty="0" err="1"/>
              <a:t>princip</a:t>
            </a:r>
            <a:endParaRPr lang="en-US" sz="2400" dirty="0"/>
          </a:p>
          <a:p>
            <a:pPr>
              <a:spcBef>
                <a:spcPts val="1200"/>
              </a:spcBef>
              <a:spcAft>
                <a:spcPts val="1200"/>
              </a:spcAft>
            </a:pPr>
            <a:r>
              <a:rPr lang="da" sz="2400" dirty="0"/>
              <a:t>Identificere et eller flere citater fra NA-litteraturen om det valgte princip</a:t>
            </a:r>
          </a:p>
          <a:p>
            <a:pPr>
              <a:spcBef>
                <a:spcPts val="1200"/>
              </a:spcBef>
              <a:spcAft>
                <a:spcPts val="1200"/>
              </a:spcAft>
            </a:pPr>
            <a:r>
              <a:rPr lang="en-US" sz="2400" dirty="0" err="1"/>
              <a:t>Diskutere</a:t>
            </a:r>
            <a:r>
              <a:rPr lang="en-US" sz="2400" dirty="0"/>
              <a:t> </a:t>
            </a:r>
            <a:r>
              <a:rPr lang="en-US" sz="2400" dirty="0" err="1"/>
              <a:t>det</a:t>
            </a:r>
            <a:r>
              <a:rPr lang="en-US" sz="2400" dirty="0"/>
              <a:t> </a:t>
            </a:r>
            <a:r>
              <a:rPr lang="en-US" sz="2400" dirty="0" err="1"/>
              <a:t>åndelige</a:t>
            </a:r>
            <a:r>
              <a:rPr lang="en-US" sz="2400" dirty="0"/>
              <a:t> </a:t>
            </a:r>
            <a:r>
              <a:rPr lang="en-US" sz="2400" dirty="0" err="1"/>
              <a:t>princip</a:t>
            </a:r>
            <a:r>
              <a:rPr lang="en-US" sz="2400" dirty="0"/>
              <a:t> </a:t>
            </a:r>
            <a:r>
              <a:rPr lang="en-US" sz="2400" dirty="0" err="1"/>
              <a:t>og</a:t>
            </a:r>
            <a:r>
              <a:rPr lang="en-US" sz="2400" dirty="0"/>
              <a:t> </a:t>
            </a:r>
            <a:r>
              <a:rPr lang="en-US" sz="2400" dirty="0" err="1"/>
              <a:t>hvordan</a:t>
            </a:r>
            <a:r>
              <a:rPr lang="en-US" sz="2400" dirty="0"/>
              <a:t> </a:t>
            </a:r>
            <a:r>
              <a:rPr lang="en-US" sz="2400" dirty="0" err="1"/>
              <a:t>det</a:t>
            </a:r>
            <a:r>
              <a:rPr lang="en-US" sz="2400" dirty="0"/>
              <a:t> </a:t>
            </a:r>
            <a:r>
              <a:rPr lang="en-US" sz="2400" dirty="0" err="1"/>
              <a:t>relaterer</a:t>
            </a:r>
            <a:r>
              <a:rPr lang="en-US" sz="2400" dirty="0"/>
              <a:t> </a:t>
            </a:r>
            <a:r>
              <a:rPr lang="en-US" sz="2400" dirty="0" err="1"/>
              <a:t>til</a:t>
            </a:r>
            <a:r>
              <a:rPr lang="en-US" sz="2400" dirty="0"/>
              <a:t> </a:t>
            </a:r>
            <a:r>
              <a:rPr lang="en-US" sz="2400" dirty="0" err="1"/>
              <a:t>litteraturen</a:t>
            </a:r>
            <a:r>
              <a:rPr lang="en-US" sz="2400" dirty="0"/>
              <a:t> </a:t>
            </a:r>
            <a:r>
              <a:rPr lang="en-US" sz="2400" dirty="0" err="1"/>
              <a:t>og</a:t>
            </a:r>
            <a:r>
              <a:rPr lang="en-US" sz="2400" dirty="0"/>
              <a:t> din </a:t>
            </a:r>
            <a:r>
              <a:rPr lang="en-US" sz="2400" dirty="0" err="1"/>
              <a:t>oplevelse</a:t>
            </a:r>
            <a:r>
              <a:rPr lang="en-US" sz="2400" dirty="0"/>
              <a:t> </a:t>
            </a:r>
            <a:br>
              <a:rPr lang="en-US" sz="2400" dirty="0"/>
            </a:br>
            <a:r>
              <a:rPr lang="en-US" sz="2400" dirty="0"/>
              <a:t>(Tal </a:t>
            </a:r>
            <a:r>
              <a:rPr lang="en-US" sz="2400" dirty="0" err="1"/>
              <a:t>i</a:t>
            </a:r>
            <a:r>
              <a:rPr lang="en-US" sz="2400" dirty="0"/>
              <a:t> </a:t>
            </a:r>
            <a:r>
              <a:rPr lang="en-US" sz="2400" dirty="0" err="1"/>
              <a:t>godt</a:t>
            </a:r>
            <a:r>
              <a:rPr lang="en-US" sz="2400" dirty="0"/>
              <a:t> 10 </a:t>
            </a:r>
            <a:r>
              <a:rPr lang="en-US" sz="2400" dirty="0" err="1"/>
              <a:t>minutter</a:t>
            </a:r>
            <a:r>
              <a:rPr lang="en-US" sz="2400" dirty="0"/>
              <a:t>!)</a:t>
            </a:r>
          </a:p>
        </p:txBody>
      </p:sp>
      <p:grpSp>
        <p:nvGrpSpPr>
          <p:cNvPr id="6" name="Group 5"/>
          <p:cNvGrpSpPr/>
          <p:nvPr/>
        </p:nvGrpSpPr>
        <p:grpSpPr>
          <a:xfrm>
            <a:off x="6964329" y="74428"/>
            <a:ext cx="4874663" cy="1812346"/>
            <a:chOff x="7134457" y="74428"/>
            <a:chExt cx="4874663" cy="1812346"/>
          </a:xfrm>
        </p:grpSpPr>
        <p:pic>
          <p:nvPicPr>
            <p:cNvPr id="5" name="Picture 4" descr="Image result for brainstorming"/>
            <p:cNvPicPr>
              <a:picLocks noChangeAspect="1" noChangeArrowheads="1"/>
            </p:cNvPicPr>
            <p:nvPr/>
          </p:nvPicPr>
          <p:blipFill rotWithShape="1">
            <a:blip r:embed="rId3">
              <a:extLst>
                <a:ext uri="{28A0092B-C50C-407E-A947-70E740481C1C}">
                  <a14:useLocalDpi xmlns:a14="http://schemas.microsoft.com/office/drawing/2010/main" val="0"/>
                </a:ext>
              </a:extLst>
            </a:blip>
            <a:srcRect l="1272" t="7609" r="16755" b="8669"/>
            <a:stretch/>
          </p:blipFill>
          <p:spPr bwMode="auto">
            <a:xfrm>
              <a:off x="7134457" y="74428"/>
              <a:ext cx="4651690" cy="1812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578856" y="914400"/>
              <a:ext cx="430264" cy="6379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lstStyle/>
          <a:p>
            <a:r>
              <a:rPr lang="en-US" dirty="0" err="1"/>
              <a:t>Før</a:t>
            </a:r>
            <a:r>
              <a:rPr lang="en-US" dirty="0"/>
              <a:t> du </a:t>
            </a:r>
            <a:r>
              <a:rPr lang="en-US" dirty="0" err="1"/>
              <a:t>skriver</a:t>
            </a:r>
            <a:endParaRPr lang="en-US" dirty="0"/>
          </a:p>
        </p:txBody>
      </p:sp>
      <p:sp>
        <p:nvSpPr>
          <p:cNvPr id="10" name="TextBox 9"/>
          <p:cNvSpPr txBox="1"/>
          <p:nvPr/>
        </p:nvSpPr>
        <p:spPr>
          <a:xfrm>
            <a:off x="930819" y="6179587"/>
            <a:ext cx="6509072" cy="400110"/>
          </a:xfrm>
          <a:prstGeom prst="rect">
            <a:avLst/>
          </a:prstGeom>
          <a:noFill/>
        </p:spPr>
        <p:txBody>
          <a:bodyPr wrap="square" rtlCol="0">
            <a:spAutoFit/>
          </a:bodyPr>
          <a:lstStyle/>
          <a:p>
            <a:pPr marL="233363" indent="-233363"/>
            <a:r>
              <a:rPr lang="en-US" sz="2000" dirty="0" err="1">
                <a:sym typeface="Wingdings" panose="05000000000000000000" pitchFamily="2" charset="2"/>
              </a:rPr>
              <a:t>Klik</a:t>
            </a:r>
            <a:r>
              <a:rPr lang="en-US" sz="2000" dirty="0">
                <a:sym typeface="Wingdings" panose="05000000000000000000" pitchFamily="2" charset="2"/>
              </a:rPr>
              <a:t> </a:t>
            </a:r>
            <a:r>
              <a:rPr lang="en-US" sz="2000" dirty="0" err="1">
                <a:sym typeface="Wingdings" panose="05000000000000000000" pitchFamily="2" charset="2"/>
              </a:rPr>
              <a:t>på</a:t>
            </a:r>
            <a:r>
              <a:rPr lang="en-US" sz="2000" dirty="0">
                <a:sym typeface="Wingdings" panose="05000000000000000000" pitchFamily="2" charset="2"/>
              </a:rPr>
              <a:t> </a:t>
            </a:r>
            <a:r>
              <a:rPr lang="en-US" sz="2000" dirty="0" err="1">
                <a:sym typeface="Wingdings" panose="05000000000000000000" pitchFamily="2" charset="2"/>
              </a:rPr>
              <a:t>musen</a:t>
            </a:r>
            <a:r>
              <a:rPr lang="en-US" sz="2000" dirty="0">
                <a:sym typeface="Wingdings" panose="05000000000000000000" pitchFamily="2" charset="2"/>
              </a:rPr>
              <a:t> for at </a:t>
            </a:r>
            <a:r>
              <a:rPr lang="en-US" sz="2000" dirty="0" err="1">
                <a:sym typeface="Wingdings" panose="05000000000000000000" pitchFamily="2" charset="2"/>
              </a:rPr>
              <a:t>starte</a:t>
            </a:r>
            <a:r>
              <a:rPr lang="en-US" sz="2000" dirty="0">
                <a:sym typeface="Wingdings" panose="05000000000000000000" pitchFamily="2" charset="2"/>
              </a:rPr>
              <a:t> </a:t>
            </a:r>
            <a:r>
              <a:rPr lang="en-US" sz="2000" dirty="0" err="1">
                <a:sym typeface="Wingdings" panose="05000000000000000000" pitchFamily="2" charset="2"/>
              </a:rPr>
              <a:t>en</a:t>
            </a:r>
            <a:r>
              <a:rPr lang="en-US" sz="2000" dirty="0">
                <a:sym typeface="Wingdings" panose="05000000000000000000" pitchFamily="2" charset="2"/>
              </a:rPr>
              <a:t> 10-minutters timer</a:t>
            </a:r>
            <a:endParaRPr lang="en-US" sz="2000" dirty="0"/>
          </a:p>
        </p:txBody>
      </p:sp>
      <p:pic>
        <p:nvPicPr>
          <p:cNvPr id="11" name="Picture 45" descr="Timerbalk"/>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44674"/>
            <a:ext cx="1197864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1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par>
                          <p:cTn id="8" fill="hold">
                            <p:stCondLst>
                              <p:cond delay="600000"/>
                            </p:stCondLst>
                            <p:childTnLst>
                              <p:par>
                                <p:cTn id="9" presetID="1" presetClass="exit"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8432" y="-31899"/>
            <a:ext cx="11353568" cy="6911164"/>
            <a:chOff x="838432" y="-31899"/>
            <a:chExt cx="11353568" cy="6911164"/>
          </a:xfrm>
        </p:grpSpPr>
        <p:pic>
          <p:nvPicPr>
            <p:cNvPr id="11" name="Picture 4" descr="Image result for snoopy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292" y="-31899"/>
              <a:ext cx="9200708" cy="69005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noopy writing"/>
            <p:cNvPicPr>
              <a:picLocks noChangeAspect="1" noChangeArrowheads="1"/>
            </p:cNvPicPr>
            <p:nvPr/>
          </p:nvPicPr>
          <p:blipFill rotWithShape="1">
            <a:blip r:embed="rId3">
              <a:extLst>
                <a:ext uri="{28A0092B-C50C-407E-A947-70E740481C1C}">
                  <a14:useLocalDpi xmlns:a14="http://schemas.microsoft.com/office/drawing/2010/main" val="0"/>
                </a:ext>
              </a:extLst>
            </a:blip>
            <a:srcRect r="76525"/>
            <a:stretch/>
          </p:blipFill>
          <p:spPr bwMode="auto">
            <a:xfrm flipH="1">
              <a:off x="838432" y="-21265"/>
              <a:ext cx="2159947" cy="690053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2580"/>
          <a:stretch/>
        </p:blipFill>
        <p:spPr>
          <a:xfrm>
            <a:off x="0" y="0"/>
            <a:ext cx="1097561" cy="6858000"/>
          </a:xfrm>
          <a:prstGeom prst="rect">
            <a:avLst/>
          </a:prstGeom>
        </p:spPr>
      </p:pic>
      <p:sp>
        <p:nvSpPr>
          <p:cNvPr id="2" name="Title 1"/>
          <p:cNvSpPr>
            <a:spLocks noGrp="1"/>
          </p:cNvSpPr>
          <p:nvPr>
            <p:ph type="title" idx="4294967295"/>
          </p:nvPr>
        </p:nvSpPr>
        <p:spPr>
          <a:xfrm rot="16200000">
            <a:off x="-1379653" y="1709249"/>
            <a:ext cx="3729272" cy="969963"/>
          </a:xfrm>
        </p:spPr>
        <p:txBody>
          <a:bodyPr/>
          <a:lstStyle/>
          <a:p>
            <a:r>
              <a:rPr lang="en-US" dirty="0" err="1"/>
              <a:t>Tid</a:t>
            </a:r>
            <a:r>
              <a:rPr lang="en-US" dirty="0"/>
              <a:t> </a:t>
            </a:r>
            <a:r>
              <a:rPr lang="en-US" dirty="0" err="1"/>
              <a:t>til</a:t>
            </a:r>
            <a:r>
              <a:rPr lang="en-US" dirty="0"/>
              <a:t> at </a:t>
            </a:r>
            <a:r>
              <a:rPr lang="en-US" dirty="0" err="1"/>
              <a:t>skrive</a:t>
            </a:r>
            <a:r>
              <a:rPr lang="en-US" dirty="0"/>
              <a:t>!</a:t>
            </a:r>
          </a:p>
        </p:txBody>
      </p:sp>
      <p:sp>
        <p:nvSpPr>
          <p:cNvPr id="3" name="Content Placeholder 2"/>
          <p:cNvSpPr>
            <a:spLocks noGrp="1"/>
          </p:cNvSpPr>
          <p:nvPr>
            <p:ph idx="4294967295"/>
          </p:nvPr>
        </p:nvSpPr>
        <p:spPr>
          <a:xfrm>
            <a:off x="1546824" y="1191858"/>
            <a:ext cx="5532849" cy="3635375"/>
          </a:xfrm>
        </p:spPr>
        <p:txBody>
          <a:bodyPr>
            <a:noAutofit/>
          </a:bodyPr>
          <a:lstStyle/>
          <a:p>
            <a:pPr marL="862013" lvl="1" indent="-404813">
              <a:spcBef>
                <a:spcPts val="428"/>
              </a:spcBef>
            </a:pPr>
            <a:r>
              <a:rPr lang="en-US" sz="2200" dirty="0" err="1">
                <a:solidFill>
                  <a:schemeClr val="bg1"/>
                </a:solidFill>
              </a:rPr>
              <a:t>Det</a:t>
            </a:r>
            <a:r>
              <a:rPr lang="en-US" sz="2200" dirty="0">
                <a:solidFill>
                  <a:schemeClr val="bg1"/>
                </a:solidFill>
              </a:rPr>
              <a:t> </a:t>
            </a:r>
            <a:r>
              <a:rPr lang="en-US" sz="2200" dirty="0" err="1">
                <a:solidFill>
                  <a:schemeClr val="bg1"/>
                </a:solidFill>
              </a:rPr>
              <a:t>er</a:t>
            </a:r>
            <a:r>
              <a:rPr lang="en-US" sz="2200" dirty="0">
                <a:solidFill>
                  <a:schemeClr val="bg1"/>
                </a:solidFill>
              </a:rPr>
              <a:t> bare at dele </a:t>
            </a:r>
            <a:r>
              <a:rPr lang="en-US" sz="2200" dirty="0" err="1">
                <a:solidFill>
                  <a:schemeClr val="bg1"/>
                </a:solidFill>
              </a:rPr>
              <a:t>på</a:t>
            </a:r>
            <a:r>
              <a:rPr lang="en-US" sz="2200" dirty="0">
                <a:solidFill>
                  <a:schemeClr val="bg1"/>
                </a:solidFill>
              </a:rPr>
              <a:t> </a:t>
            </a:r>
            <a:r>
              <a:rPr lang="en-US" sz="2200" dirty="0" err="1">
                <a:solidFill>
                  <a:schemeClr val="bg1"/>
                </a:solidFill>
              </a:rPr>
              <a:t>papir</a:t>
            </a:r>
            <a:endParaRPr lang="en-US" sz="2200" dirty="0">
              <a:solidFill>
                <a:schemeClr val="bg1"/>
              </a:solidFill>
            </a:endParaRPr>
          </a:p>
          <a:p>
            <a:pPr marL="862013" lvl="1" indent="-404813">
              <a:spcBef>
                <a:spcPts val="428"/>
              </a:spcBef>
            </a:pPr>
            <a:r>
              <a:rPr lang="en-US" sz="2200" dirty="0" err="1">
                <a:solidFill>
                  <a:schemeClr val="bg1"/>
                </a:solidFill>
              </a:rPr>
              <a:t>Fokuser</a:t>
            </a:r>
            <a:r>
              <a:rPr lang="en-US" sz="2200" dirty="0">
                <a:solidFill>
                  <a:schemeClr val="bg1"/>
                </a:solidFill>
              </a:rPr>
              <a:t> </a:t>
            </a:r>
            <a:r>
              <a:rPr lang="en-US" sz="2200" dirty="0" err="1">
                <a:solidFill>
                  <a:schemeClr val="bg1"/>
                </a:solidFill>
              </a:rPr>
              <a:t>på</a:t>
            </a:r>
            <a:r>
              <a:rPr lang="en-US" sz="2200" dirty="0">
                <a:solidFill>
                  <a:schemeClr val="bg1"/>
                </a:solidFill>
              </a:rPr>
              <a:t> at </a:t>
            </a:r>
            <a:r>
              <a:rPr lang="en-US" sz="2200" dirty="0" err="1">
                <a:solidFill>
                  <a:schemeClr val="bg1"/>
                </a:solidFill>
              </a:rPr>
              <a:t>kommunikere</a:t>
            </a:r>
            <a:r>
              <a:rPr lang="en-US" sz="2200" dirty="0">
                <a:solidFill>
                  <a:schemeClr val="bg1"/>
                </a:solidFill>
              </a:rPr>
              <a:t> </a:t>
            </a:r>
            <a:r>
              <a:rPr lang="en-US" sz="2200" dirty="0" err="1">
                <a:solidFill>
                  <a:schemeClr val="bg1"/>
                </a:solidFill>
              </a:rPr>
              <a:t>ideer</a:t>
            </a:r>
            <a:r>
              <a:rPr lang="en-US" sz="2200" dirty="0">
                <a:solidFill>
                  <a:schemeClr val="bg1"/>
                </a:solidFill>
              </a:rPr>
              <a:t>, </a:t>
            </a:r>
            <a:r>
              <a:rPr lang="en-US" sz="2200" dirty="0" err="1">
                <a:solidFill>
                  <a:schemeClr val="bg1"/>
                </a:solidFill>
              </a:rPr>
              <a:t>ikke</a:t>
            </a:r>
            <a:r>
              <a:rPr lang="en-US" sz="2200" dirty="0">
                <a:solidFill>
                  <a:schemeClr val="bg1"/>
                </a:solidFill>
              </a:rPr>
              <a:t> </a:t>
            </a:r>
            <a:r>
              <a:rPr lang="en-US" sz="2200" dirty="0" err="1">
                <a:solidFill>
                  <a:schemeClr val="bg1"/>
                </a:solidFill>
              </a:rPr>
              <a:t>skrive</a:t>
            </a:r>
            <a:r>
              <a:rPr lang="en-US" sz="2200" dirty="0">
                <a:solidFill>
                  <a:schemeClr val="bg1"/>
                </a:solidFill>
              </a:rPr>
              <a:t> </a:t>
            </a:r>
            <a:r>
              <a:rPr lang="en-US" sz="2200" dirty="0" err="1">
                <a:solidFill>
                  <a:schemeClr val="bg1"/>
                </a:solidFill>
              </a:rPr>
              <a:t>poesi</a:t>
            </a:r>
            <a:endParaRPr lang="en-US" sz="2200" dirty="0">
              <a:solidFill>
                <a:schemeClr val="bg1"/>
              </a:solidFill>
            </a:endParaRPr>
          </a:p>
          <a:p>
            <a:pPr marL="862013" lvl="1" indent="-404813">
              <a:spcBef>
                <a:spcPts val="428"/>
              </a:spcBef>
            </a:pPr>
            <a:r>
              <a:rPr lang="en-US" sz="2200" dirty="0">
                <a:solidFill>
                  <a:schemeClr val="bg1"/>
                </a:solidFill>
              </a:rPr>
              <a:t>Bare </a:t>
            </a:r>
            <a:r>
              <a:rPr lang="en-US" sz="2200" dirty="0" err="1">
                <a:solidFill>
                  <a:schemeClr val="bg1"/>
                </a:solidFill>
              </a:rPr>
              <a:t>skriv</a:t>
            </a:r>
            <a:r>
              <a:rPr lang="en-US" sz="2200" dirty="0">
                <a:solidFill>
                  <a:schemeClr val="bg1"/>
                </a:solidFill>
              </a:rPr>
              <a:t> - </a:t>
            </a:r>
            <a:r>
              <a:rPr lang="en-US" sz="2200" dirty="0" err="1">
                <a:solidFill>
                  <a:schemeClr val="bg1"/>
                </a:solidFill>
              </a:rPr>
              <a:t>vandet</a:t>
            </a:r>
            <a:r>
              <a:rPr lang="en-US" sz="2200" dirty="0">
                <a:solidFill>
                  <a:schemeClr val="bg1"/>
                </a:solidFill>
              </a:rPr>
              <a:t> </a:t>
            </a:r>
            <a:r>
              <a:rPr lang="en-US" sz="2200" dirty="0" err="1">
                <a:solidFill>
                  <a:schemeClr val="bg1"/>
                </a:solidFill>
              </a:rPr>
              <a:t>strømmer</a:t>
            </a:r>
            <a:r>
              <a:rPr lang="en-US" sz="2200" dirty="0">
                <a:solidFill>
                  <a:schemeClr val="bg1"/>
                </a:solidFill>
              </a:rPr>
              <a:t> </a:t>
            </a:r>
            <a:r>
              <a:rPr lang="en-US" sz="2200" dirty="0" err="1">
                <a:solidFill>
                  <a:schemeClr val="bg1"/>
                </a:solidFill>
              </a:rPr>
              <a:t>ikke</a:t>
            </a:r>
            <a:r>
              <a:rPr lang="en-US" sz="2200" dirty="0">
                <a:solidFill>
                  <a:schemeClr val="bg1"/>
                </a:solidFill>
              </a:rPr>
              <a:t>, </a:t>
            </a:r>
            <a:r>
              <a:rPr lang="en-US" sz="2200" dirty="0" err="1">
                <a:solidFill>
                  <a:schemeClr val="bg1"/>
                </a:solidFill>
              </a:rPr>
              <a:t>før</a:t>
            </a:r>
            <a:r>
              <a:rPr lang="en-US" sz="2200" dirty="0">
                <a:solidFill>
                  <a:schemeClr val="bg1"/>
                </a:solidFill>
              </a:rPr>
              <a:t> </a:t>
            </a:r>
            <a:r>
              <a:rPr lang="en-US" sz="2200" dirty="0" err="1">
                <a:solidFill>
                  <a:schemeClr val="bg1"/>
                </a:solidFill>
              </a:rPr>
              <a:t>vandhanen</a:t>
            </a:r>
            <a:r>
              <a:rPr lang="en-US" sz="2200" dirty="0">
                <a:solidFill>
                  <a:schemeClr val="bg1"/>
                </a:solidFill>
              </a:rPr>
              <a:t> </a:t>
            </a:r>
            <a:r>
              <a:rPr lang="en-US" sz="2200" dirty="0" err="1">
                <a:solidFill>
                  <a:schemeClr val="bg1"/>
                </a:solidFill>
              </a:rPr>
              <a:t>er</a:t>
            </a:r>
            <a:r>
              <a:rPr lang="en-US" sz="2200" dirty="0">
                <a:solidFill>
                  <a:schemeClr val="bg1"/>
                </a:solidFill>
              </a:rPr>
              <a:t> </a:t>
            </a:r>
            <a:r>
              <a:rPr lang="en-US" sz="2200" dirty="0" err="1">
                <a:solidFill>
                  <a:schemeClr val="bg1"/>
                </a:solidFill>
              </a:rPr>
              <a:t>tændt</a:t>
            </a:r>
            <a:endParaRPr lang="en-US" sz="2200" dirty="0">
              <a:solidFill>
                <a:schemeClr val="bg1"/>
              </a:solidFill>
            </a:endParaRPr>
          </a:p>
          <a:p>
            <a:pPr marL="862013" lvl="1" indent="-404813">
              <a:spcBef>
                <a:spcPts val="428"/>
              </a:spcBef>
            </a:pPr>
            <a:endParaRPr lang="en-US" sz="22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6" name="TextBox 15"/>
          <p:cNvSpPr txBox="1"/>
          <p:nvPr/>
        </p:nvSpPr>
        <p:spPr>
          <a:xfrm>
            <a:off x="930819" y="6179587"/>
            <a:ext cx="6716890" cy="707886"/>
          </a:xfrm>
          <a:prstGeom prst="rect">
            <a:avLst/>
          </a:prstGeom>
          <a:noFill/>
        </p:spPr>
        <p:txBody>
          <a:bodyPr wrap="square" rtlCol="0">
            <a:spAutoFit/>
          </a:bodyPr>
          <a:lstStyle/>
          <a:p>
            <a:pPr marL="233363" indent="-233363"/>
            <a:r>
              <a:rPr lang="en-US" sz="2000" dirty="0" err="1">
                <a:solidFill>
                  <a:schemeClr val="bg1"/>
                </a:solidFill>
                <a:sym typeface="Wingdings" panose="05000000000000000000" pitchFamily="2" charset="2"/>
              </a:rPr>
              <a:t>Klik</a:t>
            </a:r>
            <a:r>
              <a:rPr lang="en-US" sz="2000" dirty="0">
                <a:solidFill>
                  <a:schemeClr val="bg1"/>
                </a:solidFill>
                <a:sym typeface="Wingdings" panose="05000000000000000000" pitchFamily="2" charset="2"/>
              </a:rPr>
              <a:t> </a:t>
            </a:r>
            <a:r>
              <a:rPr lang="en-US" sz="2000" dirty="0" err="1">
                <a:solidFill>
                  <a:schemeClr val="bg1"/>
                </a:solidFill>
                <a:sym typeface="Wingdings" panose="05000000000000000000" pitchFamily="2" charset="2"/>
              </a:rPr>
              <a:t>på</a:t>
            </a:r>
            <a:r>
              <a:rPr lang="en-US" sz="2000" dirty="0">
                <a:solidFill>
                  <a:schemeClr val="bg1"/>
                </a:solidFill>
                <a:sym typeface="Wingdings" panose="05000000000000000000" pitchFamily="2" charset="2"/>
              </a:rPr>
              <a:t> </a:t>
            </a:r>
            <a:r>
              <a:rPr lang="en-US" sz="2000" dirty="0" err="1">
                <a:solidFill>
                  <a:schemeClr val="bg1"/>
                </a:solidFill>
                <a:sym typeface="Wingdings" panose="05000000000000000000" pitchFamily="2" charset="2"/>
              </a:rPr>
              <a:t>musen</a:t>
            </a:r>
            <a:r>
              <a:rPr lang="en-US" sz="2000" dirty="0">
                <a:solidFill>
                  <a:schemeClr val="bg1"/>
                </a:solidFill>
                <a:sym typeface="Wingdings" panose="05000000000000000000" pitchFamily="2" charset="2"/>
              </a:rPr>
              <a:t> for at </a:t>
            </a:r>
            <a:r>
              <a:rPr lang="en-US" sz="2000" dirty="0" err="1">
                <a:solidFill>
                  <a:schemeClr val="bg1"/>
                </a:solidFill>
                <a:sym typeface="Wingdings" panose="05000000000000000000" pitchFamily="2" charset="2"/>
              </a:rPr>
              <a:t>starte</a:t>
            </a:r>
            <a:r>
              <a:rPr lang="en-US" sz="2000" dirty="0">
                <a:solidFill>
                  <a:schemeClr val="bg1"/>
                </a:solidFill>
                <a:sym typeface="Wingdings" panose="05000000000000000000" pitchFamily="2" charset="2"/>
              </a:rPr>
              <a:t> </a:t>
            </a:r>
            <a:r>
              <a:rPr lang="en-US" sz="2000" dirty="0" err="1">
                <a:solidFill>
                  <a:schemeClr val="bg1"/>
                </a:solidFill>
                <a:sym typeface="Wingdings" panose="05000000000000000000" pitchFamily="2" charset="2"/>
              </a:rPr>
              <a:t>en</a:t>
            </a:r>
            <a:r>
              <a:rPr lang="en-US" sz="2000" dirty="0">
                <a:solidFill>
                  <a:schemeClr val="bg1"/>
                </a:solidFill>
                <a:sym typeface="Wingdings" panose="05000000000000000000" pitchFamily="2" charset="2"/>
              </a:rPr>
              <a:t> 10-minutters timer</a:t>
            </a:r>
          </a:p>
          <a:p>
            <a:pPr marL="233363" indent="-233363"/>
            <a:endParaRPr lang="en-US" sz="2000" dirty="0">
              <a:solidFill>
                <a:schemeClr val="bg1"/>
              </a:solidFill>
              <a:sym typeface="Wingdings" panose="05000000000000000000" pitchFamily="2" charset="2"/>
            </a:endParaRPr>
          </a:p>
        </p:txBody>
      </p:sp>
      <p:pic>
        <p:nvPicPr>
          <p:cNvPr id="15" name="Picture 45" descr="Timerbalk"/>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44674"/>
            <a:ext cx="1197864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3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600000"/>
                                        <p:tgtEl>
                                          <p:spTgt spid="15"/>
                                        </p:tgtEl>
                                      </p:cBhvr>
                                    </p:animEffect>
                                    <p:set>
                                      <p:cBhvr>
                                        <p:cTn id="7" dur="1" fill="hold">
                                          <p:stCondLst>
                                            <p:cond delay="599999"/>
                                          </p:stCondLst>
                                        </p:cTn>
                                        <p:tgtEl>
                                          <p:spTgt spid="15"/>
                                        </p:tgtEl>
                                        <p:attrNameLst>
                                          <p:attrName>style.visibility</p:attrName>
                                        </p:attrNameLst>
                                      </p:cBhvr>
                                      <p:to>
                                        <p:strVal val="hidden"/>
                                      </p:to>
                                    </p:set>
                                  </p:childTnLst>
                                </p:cTn>
                              </p:par>
                            </p:childTnLst>
                          </p:cTn>
                        </p:par>
                        <p:par>
                          <p:cTn id="8" fill="hold">
                            <p:stCondLst>
                              <p:cond delay="600000"/>
                            </p:stCondLst>
                            <p:childTnLst>
                              <p:par>
                                <p:cTn id="9" presetID="1" presetClass="exit"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2" y="929549"/>
            <a:ext cx="4852988" cy="1617163"/>
          </a:xfrm>
        </p:spPr>
        <p:txBody>
          <a:bodyPr>
            <a:normAutofit/>
          </a:bodyPr>
          <a:lstStyle/>
          <a:p>
            <a:r>
              <a:rPr lang="en-US" sz="3600" b="1" dirty="0"/>
              <a:t>Vis </a:t>
            </a:r>
            <a:r>
              <a:rPr lang="en-US" sz="3600" b="1" dirty="0" err="1"/>
              <a:t>og</a:t>
            </a:r>
            <a:r>
              <a:rPr lang="en-US" sz="3600" b="1" dirty="0"/>
              <a:t> </a:t>
            </a:r>
            <a:r>
              <a:rPr lang="en-US" sz="3600" b="1" dirty="0" err="1"/>
              <a:t>fortæl</a:t>
            </a:r>
            <a:endParaRPr lang="en-US" sz="3600" b="1" dirty="0"/>
          </a:p>
        </p:txBody>
      </p:sp>
      <p:pic>
        <p:nvPicPr>
          <p:cNvPr id="5" name="Picture Placeholder 4"/>
          <p:cNvPicPr>
            <a:picLocks noGrp="1" noChangeAspect="1"/>
          </p:cNvPicPr>
          <p:nvPr>
            <p:ph type="pic" sz="quarter" idx="13"/>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6000" contrast="22000"/>
                    </a14:imgEffect>
                  </a14:imgLayer>
                </a14:imgProps>
              </a:ext>
              <a:ext uri="{28A0092B-C50C-407E-A947-70E740481C1C}">
                <a14:useLocalDpi xmlns:a14="http://schemas.microsoft.com/office/drawing/2010/main" val="0"/>
              </a:ext>
            </a:extLst>
          </a:blip>
          <a:srcRect l="20378" r="20378"/>
          <a:stretch>
            <a:fillRect/>
          </a:stretch>
        </p:blipFill>
        <p:spPr>
          <a:xfrm>
            <a:off x="5528931" y="0"/>
            <a:ext cx="6663070" cy="6858000"/>
          </a:xfrm>
          <a:ln>
            <a:solidFill>
              <a:srgbClr val="C00000"/>
            </a:solidFill>
          </a:ln>
        </p:spPr>
      </p:pic>
      <p:sp>
        <p:nvSpPr>
          <p:cNvPr id="4" name="Text Placeholder 3"/>
          <p:cNvSpPr>
            <a:spLocks noGrp="1"/>
          </p:cNvSpPr>
          <p:nvPr>
            <p:ph type="body" sz="half" idx="2"/>
          </p:nvPr>
        </p:nvSpPr>
        <p:spPr>
          <a:xfrm>
            <a:off x="935665" y="2631770"/>
            <a:ext cx="4412509" cy="3516365"/>
          </a:xfrm>
        </p:spPr>
        <p:txBody>
          <a:bodyPr>
            <a:normAutofit/>
          </a:bodyPr>
          <a:lstStyle/>
          <a:p>
            <a:r>
              <a:rPr lang="da" sz="2800" dirty="0"/>
              <a:t>Efter tur læser I, hvad I skrev for jeres gruppe</a:t>
            </a:r>
            <a:endParaRPr lang="en-US" sz="2800" dirty="0"/>
          </a:p>
        </p:txBody>
      </p:sp>
    </p:spTree>
    <p:extLst>
      <p:ext uri="{BB962C8B-B14F-4D97-AF65-F5344CB8AC3E}">
        <p14:creationId xmlns:p14="http://schemas.microsoft.com/office/powerpoint/2010/main" val="85537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 </a:t>
            </a:r>
            <a:r>
              <a:rPr lang="en-US" dirty="0" err="1"/>
              <a:t>medlem</a:t>
            </a:r>
            <a:r>
              <a:rPr lang="en-US" dirty="0"/>
              <a:t> </a:t>
            </a:r>
            <a:r>
              <a:rPr lang="en-US" dirty="0" err="1"/>
              <a:t>delte</a:t>
            </a:r>
            <a:r>
              <a:rPr lang="en-US" dirty="0"/>
              <a:t> ..."</a:t>
            </a:r>
          </a:p>
        </p:txBody>
      </p:sp>
      <p:sp>
        <p:nvSpPr>
          <p:cNvPr id="3" name="Title 1"/>
          <p:cNvSpPr txBox="1">
            <a:spLocks/>
          </p:cNvSpPr>
          <p:nvPr/>
        </p:nvSpPr>
        <p:spPr>
          <a:xfrm>
            <a:off x="2192889" y="3166015"/>
            <a:ext cx="809128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 sz="3600" b="0" dirty="0"/>
              <a:t>Kan vi få nogle få frivillige til at læse, hvad du eller et andet gruppemedlem skrev?</a:t>
            </a:r>
            <a:endParaRPr lang="en-US" sz="3600" b="0" dirty="0"/>
          </a:p>
        </p:txBody>
      </p:sp>
      <p:pic>
        <p:nvPicPr>
          <p:cNvPr id="2050" name="Picture 2" descr="Image result for talking head ic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708" y="-910147"/>
            <a:ext cx="3823759" cy="382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6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ECCA97-1A08-4E49-8C37-008278853F3C}"/>
              </a:ext>
            </a:extLst>
          </p:cNvPr>
          <p:cNvPicPr>
            <a:picLocks noChangeAspect="1"/>
          </p:cNvPicPr>
          <p:nvPr/>
        </p:nvPicPr>
        <p:blipFill>
          <a:blip r:embed="rId3"/>
          <a:stretch>
            <a:fillRect/>
          </a:stretch>
        </p:blipFill>
        <p:spPr>
          <a:xfrm>
            <a:off x="3061858" y="1217174"/>
            <a:ext cx="5708072" cy="3257845"/>
          </a:xfrm>
          <a:prstGeom prst="rect">
            <a:avLst/>
          </a:prstGeom>
        </p:spPr>
      </p:pic>
      <p:sp>
        <p:nvSpPr>
          <p:cNvPr id="3" name="Title 2"/>
          <p:cNvSpPr>
            <a:spLocks noGrp="1"/>
          </p:cNvSpPr>
          <p:nvPr>
            <p:ph type="ctrTitle"/>
          </p:nvPr>
        </p:nvSpPr>
        <p:spPr>
          <a:xfrm>
            <a:off x="127591" y="182880"/>
            <a:ext cx="11838571" cy="589280"/>
          </a:xfrm>
        </p:spPr>
        <p:txBody>
          <a:bodyPr/>
          <a:lstStyle/>
          <a:p>
            <a:pPr lvl="0" algn="ctr">
              <a:lnSpc>
                <a:spcPct val="114000"/>
              </a:lnSpc>
              <a:spcBef>
                <a:spcPts val="1200"/>
              </a:spcBef>
              <a:spcAft>
                <a:spcPts val="1200"/>
              </a:spcAft>
              <a:tabLst>
                <a:tab pos="0" algn="l"/>
                <a:tab pos="396875" algn="l"/>
                <a:tab pos="457200" algn="l"/>
                <a:tab pos="744538" algn="l"/>
              </a:tabLst>
            </a:pPr>
            <a:r>
              <a:rPr lang="da" sz="2800" b="0" dirty="0">
                <a:solidFill>
                  <a:schemeClr val="bg1"/>
                </a:solidFill>
                <a:latin typeface="+mn-lt"/>
                <a:ea typeface="+mn-ea"/>
                <a:cs typeface="+mn-cs"/>
              </a:rPr>
              <a:t>Tak! Vi indsamler alt hvad vi har skrevet og sender det ind.</a:t>
            </a:r>
            <a:endParaRPr lang="en-US" sz="2800" b="0" dirty="0">
              <a:solidFill>
                <a:schemeClr val="bg1"/>
              </a:solidFill>
              <a:latin typeface="+mn-lt"/>
              <a:ea typeface="+mn-ea"/>
              <a:cs typeface="+mn-cs"/>
            </a:endParaRPr>
          </a:p>
        </p:txBody>
      </p:sp>
      <p:sp>
        <p:nvSpPr>
          <p:cNvPr id="4" name="Subtitle 3"/>
          <p:cNvSpPr>
            <a:spLocks noGrp="1"/>
          </p:cNvSpPr>
          <p:nvPr>
            <p:ph type="subTitle" idx="1"/>
          </p:nvPr>
        </p:nvSpPr>
        <p:spPr>
          <a:xfrm>
            <a:off x="863163" y="5483678"/>
            <a:ext cx="10572000" cy="1124939"/>
          </a:xfrm>
        </p:spPr>
        <p:txBody>
          <a:bodyPr>
            <a:noAutofit/>
          </a:bodyPr>
          <a:lstStyle/>
          <a:p>
            <a:r>
              <a:rPr lang="da" sz="2800" dirty="0">
                <a:solidFill>
                  <a:srgbClr val="FEFEFE"/>
                </a:solidFill>
                <a:ea typeface="+mj-ea"/>
                <a:cs typeface="+mj-cs"/>
              </a:rPr>
              <a:t>Hvad er næste skridt? Besøg </a:t>
            </a:r>
            <a:r>
              <a:rPr lang="da" sz="2800" b="1" i="1" dirty="0">
                <a:solidFill>
                  <a:srgbClr val="FEFEFE"/>
                </a:solidFill>
                <a:ea typeface="+mj-ea"/>
                <a:cs typeface="+mj-cs"/>
              </a:rPr>
              <a:t>www.na.org/spad </a:t>
            </a:r>
            <a:r>
              <a:rPr lang="da" sz="2800" dirty="0">
                <a:solidFill>
                  <a:srgbClr val="FEFEFE"/>
                </a:solidFill>
                <a:ea typeface="+mj-ea"/>
                <a:cs typeface="+mj-cs"/>
              </a:rPr>
              <a:t>for at forblive opdateret.</a:t>
            </a:r>
            <a:endParaRPr lang="en-US" sz="2800" dirty="0">
              <a:solidFill>
                <a:srgbClr val="FEFEFE"/>
              </a:solidFill>
              <a:ea typeface="+mj-ea"/>
              <a:cs typeface="+mj-cs"/>
            </a:endParaRPr>
          </a:p>
        </p:txBody>
      </p:sp>
    </p:spTree>
    <p:extLst>
      <p:ext uri="{BB962C8B-B14F-4D97-AF65-F5344CB8AC3E}">
        <p14:creationId xmlns:p14="http://schemas.microsoft.com/office/powerpoint/2010/main" val="427966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6">
      <a:dk1>
        <a:srgbClr val="000000"/>
      </a:dk1>
      <a:lt1>
        <a:sysClr val="window" lastClr="FFFFFF"/>
      </a:lt1>
      <a:dk2>
        <a:srgbClr val="000000"/>
      </a:dk2>
      <a:lt2>
        <a:srgbClr val="000000"/>
      </a:lt2>
      <a:accent1>
        <a:srgbClr val="D81624"/>
      </a:accent1>
      <a:accent2>
        <a:srgbClr val="EF755F"/>
      </a:accent2>
      <a:accent3>
        <a:srgbClr val="8F8F8F"/>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8949</TotalTime>
  <Words>561</Words>
  <Application>Microsoft Macintosh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Wingdings 2</vt:lpstr>
      <vt:lpstr>Quotable</vt:lpstr>
      <vt:lpstr>PowerPoint Presentation</vt:lpstr>
      <vt:lpstr>Et Projekt er født</vt:lpstr>
      <vt:lpstr>Før du skriver</vt:lpstr>
      <vt:lpstr>Tid til at skrive!</vt:lpstr>
      <vt:lpstr>Vis og fortæl</vt:lpstr>
      <vt:lpstr>"Et medlem delte ..."</vt:lpstr>
      <vt:lpstr>Tak! Vi indsamler alt hvad vi har skrevet og sender det 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Tindall</dc:creator>
  <cp:lastModifiedBy>Stacy</cp:lastModifiedBy>
  <cp:revision>149</cp:revision>
  <dcterms:created xsi:type="dcterms:W3CDTF">2018-08-02T23:25:13Z</dcterms:created>
  <dcterms:modified xsi:type="dcterms:W3CDTF">2019-07-01T16:30:02Z</dcterms:modified>
</cp:coreProperties>
</file>